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  <p:sldMasterId id="2147483665" r:id="rId4"/>
  </p:sldMasterIdLst>
  <p:notesMasterIdLst>
    <p:notesMasterId r:id="rId6"/>
  </p:notesMasterIdLst>
  <p:sldIdLst>
    <p:sldId id="300" r:id="rId5"/>
    <p:sldId id="264" r:id="rId7"/>
    <p:sldId id="306" r:id="rId8"/>
    <p:sldId id="307" r:id="rId9"/>
    <p:sldId id="287" r:id="rId10"/>
    <p:sldId id="308" r:id="rId11"/>
    <p:sldId id="309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4" Type="http://schemas.openxmlformats.org/officeDocument/2006/relationships/theme" Target="../theme/theme3.xml"/><Relationship Id="rId13" Type="http://schemas.openxmlformats.org/officeDocument/2006/relationships/image" Target="../media/image5.jpeg"/><Relationship Id="rId12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"/>
          <p:cNvSpPr/>
          <p:nvPr/>
        </p:nvSpPr>
        <p:spPr>
          <a:xfrm>
            <a:off x="397933" y="-82737"/>
            <a:ext cx="11010658" cy="51706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9600" b="1" kern="1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Yêu</a:t>
            </a:r>
            <a:r>
              <a:rPr lang="en-US" sz="96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9600" b="1" kern="1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cầu</a:t>
            </a:r>
            <a:r>
              <a:rPr lang="en-US" sz="96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9600" b="1" kern="1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cần</a:t>
            </a:r>
            <a:r>
              <a:rPr lang="en-US" sz="96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9600" b="1" kern="1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đạt</a:t>
            </a:r>
            <a:endParaRPr lang="en-US" sz="9600" b="1" kern="1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Times New Roman" panose="02020603050405020304"/>
            </a:endParaRPr>
          </a:p>
          <a:p>
            <a:r>
              <a:rPr lang="en-US" sz="3600" dirty="0" smtClean="0">
                <a:solidFill>
                  <a:srgbClr val="002060"/>
                </a:solidFill>
              </a:rPr>
              <a:t>   1. </a:t>
            </a:r>
            <a:r>
              <a:rPr lang="en-US" sz="3600" dirty="0" err="1"/>
              <a:t>Nhận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toán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, </a:t>
            </a:r>
            <a:r>
              <a:rPr lang="en-US" sz="3600" dirty="0" err="1"/>
              <a:t>kém</a:t>
            </a:r>
            <a:r>
              <a:rPr lang="en-US" sz="3600" dirty="0"/>
              <a:t> </a:t>
            </a:r>
            <a:r>
              <a:rPr lang="en-US" sz="3600" dirty="0" err="1"/>
              <a:t>nhau</a:t>
            </a:r>
            <a:r>
              <a:rPr lang="en-US" sz="3600" dirty="0"/>
              <a:t> </a:t>
            </a:r>
            <a:r>
              <a:rPr lang="en-US" sz="3600" dirty="0" err="1"/>
              <a:t>bao</a:t>
            </a:r>
            <a:r>
              <a:rPr lang="en-US" sz="3600" dirty="0"/>
              <a:t> </a:t>
            </a:r>
            <a:r>
              <a:rPr lang="en-US" sz="3600" dirty="0" err="1"/>
              <a:t>nhiêu</a:t>
            </a:r>
            <a:r>
              <a:rPr lang="en-US" sz="3600" dirty="0"/>
              <a:t>.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sát</a:t>
            </a:r>
            <a:r>
              <a:rPr lang="en-US" sz="3600" dirty="0"/>
              <a:t> </a:t>
            </a:r>
            <a:r>
              <a:rPr lang="en-US" sz="3600" dirty="0" err="1"/>
              <a:t>đề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hoặc</a:t>
            </a:r>
            <a:r>
              <a:rPr lang="en-US" sz="3600" dirty="0"/>
              <a:t> </a:t>
            </a:r>
            <a:r>
              <a:rPr lang="en-US" sz="3600" dirty="0" err="1"/>
              <a:t>tranh</a:t>
            </a:r>
            <a:r>
              <a:rPr lang="en-US" sz="3600" dirty="0"/>
              <a:t>.</a:t>
            </a:r>
            <a:endParaRPr lang="en-US" sz="3600" dirty="0"/>
          </a:p>
          <a:p>
            <a:r>
              <a:rPr lang="en-US" sz="3600" dirty="0" smtClean="0"/>
              <a:t>2. </a:t>
            </a:r>
            <a:r>
              <a:rPr lang="en-US" sz="3600" dirty="0" err="1" smtClean="0"/>
              <a:t>Biết</a:t>
            </a:r>
            <a:r>
              <a:rPr lang="en-US" sz="3600" dirty="0" smtClean="0"/>
              <a:t> </a:t>
            </a:r>
            <a:r>
              <a:rPr lang="en-US" sz="3600" dirty="0" err="1"/>
              <a:t>giải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bày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giải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toán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(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bước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).</a:t>
            </a:r>
            <a:endParaRPr lang="en-US" sz="3600" dirty="0"/>
          </a:p>
          <a:p>
            <a:pPr algn="ctr"/>
            <a:endParaRPr lang="en-US" sz="96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Times New Roman" panose="0202060305040502030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622" y="133985"/>
            <a:ext cx="10214610" cy="301688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28674" y="4768012"/>
            <a:ext cx="4828540" cy="20186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giải</a:t>
            </a:r>
            <a:r>
              <a:rPr lang="en-US" sz="3200" dirty="0"/>
              <a:t>:</a:t>
            </a:r>
            <a:endParaRPr lang="en-US" sz="3200" dirty="0"/>
          </a:p>
          <a:p>
            <a:pPr algn="ctr"/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gà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vịt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  <a:endParaRPr lang="en-US" sz="3200" dirty="0"/>
          </a:p>
          <a:p>
            <a:pPr algn="ctr"/>
            <a:r>
              <a:rPr lang="en-US" sz="3200" dirty="0"/>
              <a:t>10 - 7 = 3 (con)</a:t>
            </a:r>
            <a:endParaRPr lang="en-US" sz="3200" dirty="0"/>
          </a:p>
          <a:p>
            <a:pPr algn="ctr"/>
            <a:r>
              <a:rPr lang="en-US" sz="3200" dirty="0" err="1"/>
              <a:t>Đáp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: 3 con</a:t>
            </a:r>
            <a:endParaRPr lang="en-US" sz="3200" dirty="0"/>
          </a:p>
        </p:txBody>
      </p:sp>
      <p:sp>
        <p:nvSpPr>
          <p:cNvPr id="4" name="Cloud 3"/>
          <p:cNvSpPr/>
          <p:nvPr/>
        </p:nvSpPr>
        <p:spPr>
          <a:xfrm>
            <a:off x="2672178" y="3150870"/>
            <a:ext cx="6409677" cy="14743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tranh</a:t>
            </a:r>
            <a:r>
              <a:rPr lang="en-US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mấy</a:t>
            </a:r>
            <a:r>
              <a:rPr lang="en-US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gà</a:t>
            </a:r>
            <a:endParaRPr lang="en-US" sz="4400" dirty="0">
              <a:solidFill>
                <a:schemeClr val="bg1"/>
              </a:solidFill>
              <a:effectLst/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2672178" y="3150870"/>
            <a:ext cx="6409677" cy="14743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tranh</a:t>
            </a:r>
            <a:r>
              <a:rPr lang="en-US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mấy</a:t>
            </a:r>
            <a:r>
              <a:rPr lang="en-US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vịt</a:t>
            </a:r>
            <a:r>
              <a:rPr lang="en-US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chemeClr val="bg1"/>
              </a:solidFill>
              <a:effectLst/>
              <a:latin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  <p:bldP spid="4" grpId="0" animBg="1"/>
      <p:bldP spid="4" grpId="1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473" y="0"/>
            <a:ext cx="6814820" cy="2256155"/>
          </a:xfrm>
          <a:prstGeom prst="rect">
            <a:avLst/>
          </a:prstGeom>
        </p:spPr>
      </p:pic>
      <p:sp>
        <p:nvSpPr>
          <p:cNvPr id="8" name="Rounded Rectangle 2"/>
          <p:cNvSpPr/>
          <p:nvPr/>
        </p:nvSpPr>
        <p:spPr>
          <a:xfrm>
            <a:off x="3124940" y="2412437"/>
            <a:ext cx="5930283" cy="23726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 err="1"/>
              <a:t>Tóm</a:t>
            </a:r>
            <a:r>
              <a:rPr lang="en-US" sz="3800" dirty="0"/>
              <a:t> </a:t>
            </a:r>
            <a:r>
              <a:rPr lang="en-US" sz="3800" dirty="0" err="1"/>
              <a:t>tắt</a:t>
            </a:r>
            <a:r>
              <a:rPr lang="en-US" sz="3800" dirty="0"/>
              <a:t>:</a:t>
            </a:r>
            <a:endParaRPr lang="en-US" sz="3800" dirty="0"/>
          </a:p>
          <a:p>
            <a:r>
              <a:rPr lang="en-US" sz="3800" dirty="0" err="1"/>
              <a:t>Ngỗng</a:t>
            </a:r>
            <a:r>
              <a:rPr lang="en-US" sz="3800" dirty="0"/>
              <a:t>: 5 con </a:t>
            </a:r>
            <a:endParaRPr lang="en-US" sz="3800" dirty="0"/>
          </a:p>
          <a:p>
            <a:r>
              <a:rPr lang="en-US" sz="3800" dirty="0" err="1"/>
              <a:t>Vịt</a:t>
            </a:r>
            <a:r>
              <a:rPr lang="en-US" sz="3800" dirty="0"/>
              <a:t>: 7 con </a:t>
            </a:r>
            <a:endParaRPr lang="en-US" sz="3800" dirty="0"/>
          </a:p>
          <a:p>
            <a:r>
              <a:rPr lang="en-US" sz="3800" dirty="0" err="1"/>
              <a:t>Ngỗng</a:t>
            </a:r>
            <a:r>
              <a:rPr lang="en-US" sz="3800" dirty="0"/>
              <a:t> </a:t>
            </a:r>
            <a:r>
              <a:rPr lang="en-US" sz="3800" dirty="0" err="1"/>
              <a:t>kém</a:t>
            </a:r>
            <a:r>
              <a:rPr lang="en-US" sz="3800" dirty="0"/>
              <a:t> </a:t>
            </a:r>
            <a:r>
              <a:rPr lang="en-US" sz="3800" dirty="0" err="1"/>
              <a:t>vịt</a:t>
            </a:r>
            <a:r>
              <a:rPr lang="en-US" sz="3800" dirty="0"/>
              <a:t>: ... con?  </a:t>
            </a:r>
            <a:endParaRPr lang="en-US" sz="3800" dirty="0"/>
          </a:p>
        </p:txBody>
      </p:sp>
      <p:sp>
        <p:nvSpPr>
          <p:cNvPr id="9" name="Rounded Rectangle 2"/>
          <p:cNvSpPr/>
          <p:nvPr/>
        </p:nvSpPr>
        <p:spPr>
          <a:xfrm>
            <a:off x="3124940" y="2412437"/>
            <a:ext cx="5930283" cy="23726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/>
              <a:t>giải</a:t>
            </a:r>
            <a:r>
              <a:rPr lang="en-US" sz="4000" dirty="0"/>
              <a:t>:</a:t>
            </a:r>
            <a:endParaRPr lang="en-US" sz="4000" dirty="0"/>
          </a:p>
          <a:p>
            <a:pPr algn="ctr"/>
            <a:r>
              <a:rPr lang="en-US" sz="4000" dirty="0" err="1"/>
              <a:t>Số</a:t>
            </a:r>
            <a:r>
              <a:rPr lang="en-US" sz="4000" dirty="0"/>
              <a:t> </a:t>
            </a:r>
            <a:r>
              <a:rPr lang="en-US" sz="4000" dirty="0" err="1"/>
              <a:t>ngỗng</a:t>
            </a:r>
            <a:r>
              <a:rPr lang="en-US" sz="4000" dirty="0"/>
              <a:t> </a:t>
            </a:r>
            <a:r>
              <a:rPr lang="en-US" sz="4000" dirty="0" err="1"/>
              <a:t>kém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r>
              <a:rPr lang="en-US" sz="4000" dirty="0"/>
              <a:t> </a:t>
            </a:r>
            <a:r>
              <a:rPr lang="en-US" sz="4000" dirty="0" err="1"/>
              <a:t>vịt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:</a:t>
            </a:r>
            <a:endParaRPr lang="en-US" sz="4000" dirty="0"/>
          </a:p>
          <a:p>
            <a:pPr algn="ctr"/>
            <a:r>
              <a:rPr lang="en-US" sz="4000" dirty="0"/>
              <a:t>7 - 5 = 2 (con)</a:t>
            </a:r>
            <a:endParaRPr lang="en-US" sz="4000" dirty="0"/>
          </a:p>
          <a:p>
            <a:pPr algn="ctr"/>
            <a:r>
              <a:rPr lang="en-US" sz="4000" dirty="0" err="1"/>
              <a:t>Đáp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r>
              <a:rPr lang="en-US" sz="4000" dirty="0"/>
              <a:t>: 2 con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bldLvl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0434" y="2159540"/>
            <a:ext cx="82393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Để giải bài toán có lời văn ta thực hiện 3 bước</a:t>
            </a:r>
            <a:r>
              <a:rPr lang="vi-VN" sz="4000" b="1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:</a:t>
            </a:r>
            <a:endParaRPr lang="en-US" sz="4000" b="1" dirty="0">
              <a:solidFill>
                <a:srgbClr val="000000"/>
              </a:solidFill>
              <a:effectLst/>
              <a:latin typeface="Calibri" panose="020F0502020204030204" charset="0"/>
              <a:cs typeface="Calibri" panose="020F0502020204030204" charset="0"/>
            </a:endParaRPr>
          </a:p>
          <a:p>
            <a:pPr algn="just"/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            </a:t>
            </a:r>
            <a:r>
              <a:rPr lang="vi-VN" sz="400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B1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:</a:t>
            </a:r>
            <a:r>
              <a:rPr lang="vi-VN" sz="4000" dirty="0" smtClean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Tìm </a:t>
            </a:r>
            <a:r>
              <a:rPr lang="vi-VN" sz="400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hiểu đề;</a:t>
            </a:r>
            <a:endParaRPr lang="en-US" sz="4000" dirty="0">
              <a:solidFill>
                <a:srgbClr val="000000"/>
              </a:solidFill>
              <a:effectLst/>
              <a:latin typeface="Calibri" panose="020F0502020204030204" charset="0"/>
              <a:cs typeface="Calibri" panose="020F0502020204030204" charset="0"/>
            </a:endParaRPr>
          </a:p>
          <a:p>
            <a:pPr algn="just"/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            </a:t>
            </a:r>
            <a:r>
              <a:rPr lang="vi-VN" sz="400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B2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: </a:t>
            </a:r>
            <a:r>
              <a:rPr lang="vi-VN" sz="400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Tìm phép tính</a:t>
            </a:r>
            <a:endParaRPr lang="en-US" sz="4000" dirty="0">
              <a:solidFill>
                <a:srgbClr val="000000"/>
              </a:solidFill>
              <a:effectLst/>
              <a:latin typeface="Calibri" panose="020F0502020204030204" charset="0"/>
              <a:cs typeface="Calibri" panose="020F0502020204030204" charset="0"/>
            </a:endParaRPr>
          </a:p>
          <a:p>
            <a:pPr algn="just"/>
            <a:r>
              <a:rPr lang="en-US" sz="4000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             </a:t>
            </a:r>
            <a:r>
              <a:rPr lang="vi-VN" sz="400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B3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: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Trình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bày</a:t>
            </a:r>
            <a:r>
              <a:rPr lang="vi-VN" sz="4000" dirty="0" smtClean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bài giải.</a:t>
            </a:r>
            <a:endParaRPr lang="vi-VN" sz="4000" dirty="0">
              <a:effectLst/>
              <a:latin typeface="Calibri" panose="020F0502020204030204" charset="0"/>
              <a:cs typeface="Calibri" panose="020F0502020204030204" charset="0"/>
            </a:endParaRPr>
          </a:p>
          <a:p>
            <a:pPr algn="ctr"/>
            <a:endParaRPr lang="en-US" sz="40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6225" y="167005"/>
            <a:ext cx="2286000" cy="1082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435" y="167005"/>
            <a:ext cx="4266565" cy="3434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35" y="1984375"/>
            <a:ext cx="7411720" cy="313118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018030" y="3732530"/>
            <a:ext cx="506730" cy="5988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6</a:t>
            </a:r>
            <a:endParaRPr lang="en-US" sz="3200"/>
          </a:p>
        </p:txBody>
      </p:sp>
      <p:sp>
        <p:nvSpPr>
          <p:cNvPr id="11" name="Rounded Rectangle 10"/>
          <p:cNvSpPr/>
          <p:nvPr/>
        </p:nvSpPr>
        <p:spPr>
          <a:xfrm>
            <a:off x="3032760" y="3752850"/>
            <a:ext cx="506730" cy="5988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  <a:endParaRPr lang="en-US" sz="3200"/>
          </a:p>
        </p:txBody>
      </p:sp>
      <p:sp>
        <p:nvSpPr>
          <p:cNvPr id="12" name="Rounded Rectangle 11"/>
          <p:cNvSpPr/>
          <p:nvPr/>
        </p:nvSpPr>
        <p:spPr>
          <a:xfrm>
            <a:off x="4026535" y="3732530"/>
            <a:ext cx="506730" cy="5988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</a:t>
            </a:r>
            <a:endParaRPr lang="en-US" sz="3200"/>
          </a:p>
        </p:txBody>
      </p:sp>
      <p:sp>
        <p:nvSpPr>
          <p:cNvPr id="13" name="Rounded Rectangle 12"/>
          <p:cNvSpPr/>
          <p:nvPr/>
        </p:nvSpPr>
        <p:spPr>
          <a:xfrm>
            <a:off x="3448685" y="4432300"/>
            <a:ext cx="506730" cy="5988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</a:t>
            </a:r>
            <a:endParaRPr lang="en-US" sz="3200"/>
          </a:p>
        </p:txBody>
      </p:sp>
      <p:sp>
        <p:nvSpPr>
          <p:cNvPr id="3" name="Cloud 2"/>
          <p:cNvSpPr/>
          <p:nvPr/>
        </p:nvSpPr>
        <p:spPr>
          <a:xfrm>
            <a:off x="1566153" y="5115560"/>
            <a:ext cx="10223769" cy="1575435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3600" kern="100" dirty="0">
                <a:solidFill>
                  <a:schemeClr val="bg1"/>
                </a:solidFill>
                <a:effectLst/>
                <a:latin typeface="Calibri" panose="020F0502020204030204" charset="0"/>
                <a:ea typeface="SimSun" panose="02010600030101010101" pitchFamily="2" charset="-122"/>
              </a:rPr>
              <a:t>Số chim ở cành dưới ít hơn số chim ở cành trên bao nhiêu con?</a:t>
            </a:r>
            <a:endParaRPr lang="vi-VN" sz="3600" kern="100" dirty="0">
              <a:solidFill>
                <a:schemeClr val="bg1"/>
              </a:solidFill>
              <a:effectLst/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</p:spPr>
        <p:txBody>
          <a:bodyPr/>
          <a:lstStyle/>
          <a:p>
            <a:endParaRPr lang="en-US" sz="4000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z="40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4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270" y="143510"/>
            <a:ext cx="6405245" cy="14058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168" y="116110"/>
            <a:ext cx="3897630" cy="1866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40" y="2574925"/>
            <a:ext cx="8252460" cy="2005330"/>
          </a:xfrm>
          <a:prstGeom prst="rect">
            <a:avLst/>
          </a:prstGeom>
        </p:spPr>
      </p:pic>
      <p:sp>
        <p:nvSpPr>
          <p:cNvPr id="23" name="Rounded Rectangle 9"/>
          <p:cNvSpPr/>
          <p:nvPr/>
        </p:nvSpPr>
        <p:spPr>
          <a:xfrm>
            <a:off x="3224530" y="3245485"/>
            <a:ext cx="517525" cy="53784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6</a:t>
            </a:r>
            <a:endParaRPr lang="en-US" sz="4000" dirty="0"/>
          </a:p>
        </p:txBody>
      </p:sp>
      <p:sp>
        <p:nvSpPr>
          <p:cNvPr id="24" name="Rounded Rectangle 10"/>
          <p:cNvSpPr/>
          <p:nvPr/>
        </p:nvSpPr>
        <p:spPr>
          <a:xfrm>
            <a:off x="4340225" y="3245485"/>
            <a:ext cx="517525" cy="53784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4</a:t>
            </a:r>
            <a:endParaRPr lang="en-US" sz="4000"/>
          </a:p>
        </p:txBody>
      </p:sp>
      <p:sp>
        <p:nvSpPr>
          <p:cNvPr id="25" name="Rounded Rectangle 11"/>
          <p:cNvSpPr/>
          <p:nvPr/>
        </p:nvSpPr>
        <p:spPr>
          <a:xfrm>
            <a:off x="5466080" y="3245485"/>
            <a:ext cx="517525" cy="53784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2</a:t>
            </a:r>
            <a:endParaRPr lang="en-US" sz="4000"/>
          </a:p>
        </p:txBody>
      </p:sp>
      <p:sp>
        <p:nvSpPr>
          <p:cNvPr id="26" name="Rounded Rectangle 12"/>
          <p:cNvSpPr/>
          <p:nvPr/>
        </p:nvSpPr>
        <p:spPr>
          <a:xfrm>
            <a:off x="4786630" y="3904615"/>
            <a:ext cx="517525" cy="53784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2</a:t>
            </a:r>
            <a:endParaRPr lang="en-US" sz="4000"/>
          </a:p>
        </p:txBody>
      </p:sp>
      <p:sp>
        <p:nvSpPr>
          <p:cNvPr id="27" name="Cloud 26"/>
          <p:cNvSpPr/>
          <p:nvPr/>
        </p:nvSpPr>
        <p:spPr>
          <a:xfrm>
            <a:off x="382271" y="5115560"/>
            <a:ext cx="11407652" cy="1575435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kern="100" dirty="0">
                <a:solidFill>
                  <a:schemeClr val="bg1"/>
                </a:solidFill>
                <a:latin typeface="Calibri" panose="020F0502020204030204" charset="0"/>
                <a:ea typeface="SimSun" panose="02010600030101010101" pitchFamily="2" charset="-122"/>
              </a:rPr>
              <a:t>Bài này khác bài 1 ở mối quan hệ “hơn bao nhiêu” thay là “kém bao nhiêu”</a:t>
            </a:r>
            <a:endParaRPr lang="vi-VN" sz="3600" kern="100" dirty="0">
              <a:solidFill>
                <a:schemeClr val="bg1"/>
              </a:solidFill>
              <a:effectLst/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bldLvl="0" animBg="1"/>
      <p:bldP spid="24" grpId="1" animBg="1"/>
      <p:bldP spid="25" grpId="0" bldLvl="0" animBg="1"/>
      <p:bldP spid="25" grpId="1" animBg="1"/>
      <p:bldP spid="26" grpId="0" bldLvl="0" animBg="1"/>
      <p:bldP spid="26" grpId="1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-1430867" y="227014"/>
            <a:ext cx="13961534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 fontScale="90000" lnSpcReduction="10000"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3. Mai 7 </a:t>
            </a:r>
            <a:r>
              <a:rPr lang="en-US" sz="4000" dirty="0" err="1"/>
              <a:t>tuổi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bố</a:t>
            </a:r>
            <a:r>
              <a:rPr lang="en-US" sz="4000" dirty="0"/>
              <a:t> 38 </a:t>
            </a:r>
            <a:r>
              <a:rPr lang="en-US" sz="4000" dirty="0" err="1"/>
              <a:t>tuổi</a:t>
            </a:r>
            <a:r>
              <a:rPr lang="en-US" sz="4000" dirty="0"/>
              <a:t>. </a:t>
            </a:r>
            <a:r>
              <a:rPr lang="en-US" sz="4000" dirty="0" err="1"/>
              <a:t>Hỏi</a:t>
            </a:r>
            <a:r>
              <a:rPr lang="en-US" sz="4000" dirty="0"/>
              <a:t> </a:t>
            </a:r>
            <a:r>
              <a:rPr lang="en-US" sz="4000" dirty="0" err="1"/>
              <a:t>bố</a:t>
            </a:r>
            <a:r>
              <a:rPr lang="en-US" sz="4000" dirty="0"/>
              <a:t> </a:t>
            </a:r>
            <a:r>
              <a:rPr lang="en-US" sz="4000" dirty="0" err="1"/>
              <a:t>hơn</a:t>
            </a:r>
            <a:r>
              <a:rPr lang="en-US" sz="4000" dirty="0"/>
              <a:t> Mai bao </a:t>
            </a:r>
            <a:r>
              <a:rPr lang="en-US" sz="4000" dirty="0" err="1"/>
              <a:t>nhiêu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 err="1"/>
              <a:t>tuổi</a:t>
            </a:r>
            <a:r>
              <a:rPr lang="en-US" sz="4000" dirty="0"/>
              <a:t>?</a:t>
            </a:r>
            <a:endParaRPr lang="en-US" sz="4000" dirty="0"/>
          </a:p>
        </p:txBody>
      </p:sp>
      <p:sp>
        <p:nvSpPr>
          <p:cNvPr id="6" name="Slide Number Placeholder 3"/>
          <p:cNvSpPr txBox="1"/>
          <p:nvPr/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ounded Rectangle 5"/>
          <p:cNvSpPr/>
          <p:nvPr/>
        </p:nvSpPr>
        <p:spPr>
          <a:xfrm>
            <a:off x="3130483" y="4663122"/>
            <a:ext cx="6318885" cy="20583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Bố</a:t>
            </a:r>
            <a:r>
              <a:rPr lang="en-US" sz="4000" dirty="0"/>
              <a:t> </a:t>
            </a:r>
            <a:r>
              <a:rPr lang="en-US" sz="4000" dirty="0" err="1"/>
              <a:t>hơn</a:t>
            </a:r>
            <a:r>
              <a:rPr lang="en-US" sz="4000" dirty="0"/>
              <a:t> Mai </a:t>
            </a:r>
            <a:r>
              <a:rPr lang="en-US" sz="4000" dirty="0" err="1"/>
              <a:t>số</a:t>
            </a:r>
            <a:r>
              <a:rPr lang="en-US" sz="4000" dirty="0"/>
              <a:t> </a:t>
            </a:r>
            <a:r>
              <a:rPr lang="en-US" sz="4000" dirty="0" err="1"/>
              <a:t>tuổi</a:t>
            </a:r>
            <a:r>
              <a:rPr lang="en-US" sz="4000" dirty="0"/>
              <a:t> </a:t>
            </a:r>
            <a:r>
              <a:rPr lang="en-US" sz="4000" dirty="0" err="1" smtClean="0"/>
              <a:t>là</a:t>
            </a:r>
            <a:r>
              <a:rPr lang="en-US" sz="4000" dirty="0"/>
              <a:t>:</a:t>
            </a:r>
            <a:endParaRPr lang="en-US" sz="4000" dirty="0"/>
          </a:p>
          <a:p>
            <a:pPr algn="ctr"/>
            <a:r>
              <a:rPr lang="en-US" sz="4000" dirty="0"/>
              <a:t>38 - 7 = 31 (</a:t>
            </a:r>
            <a:r>
              <a:rPr lang="en-US" sz="4000" dirty="0" err="1"/>
              <a:t>tuổi</a:t>
            </a:r>
            <a:r>
              <a:rPr lang="en-US" sz="4000" dirty="0"/>
              <a:t>)</a:t>
            </a:r>
            <a:endParaRPr lang="en-US" sz="4000" dirty="0"/>
          </a:p>
          <a:p>
            <a:pPr algn="ctr"/>
            <a:r>
              <a:rPr lang="en-US" sz="4000" dirty="0" smtClean="0"/>
              <a:t>   </a:t>
            </a:r>
            <a:r>
              <a:rPr lang="en-US" sz="4000" dirty="0" err="1" smtClean="0"/>
              <a:t>Đáp</a:t>
            </a:r>
            <a:r>
              <a:rPr lang="en-US" sz="4000" dirty="0" smtClean="0"/>
              <a:t> </a:t>
            </a:r>
            <a:r>
              <a:rPr lang="en-US" sz="4000" dirty="0" err="1"/>
              <a:t>số</a:t>
            </a:r>
            <a:r>
              <a:rPr lang="en-US" sz="4000" dirty="0"/>
              <a:t>: 31 </a:t>
            </a:r>
            <a:r>
              <a:rPr lang="en-US" sz="4000" dirty="0" err="1"/>
              <a:t>tuổi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857841" y="1510030"/>
            <a:ext cx="5235644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500"/>
              </a:spcAft>
            </a:pPr>
            <a:r>
              <a:rPr lang="vi-VN" sz="4000" i="1" u="sng" dirty="0">
                <a:solidFill>
                  <a:srgbClr val="FF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Tóm tắt</a:t>
            </a:r>
            <a:endParaRPr lang="vi-VN" sz="4000" u="sng" dirty="0">
              <a:solidFill>
                <a:srgbClr val="FF0000"/>
              </a:solidFill>
              <a:effectLst/>
              <a:latin typeface="Calibri" panose="020F0502020204030204" charset="0"/>
              <a:cs typeface="Calibri" panose="020F050202020403020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vi-VN" sz="4000" dirty="0">
                <a:solidFill>
                  <a:srgbClr val="FF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Bố: 38 tuổi </a:t>
            </a:r>
            <a:endParaRPr lang="vi-VN" sz="4000" dirty="0">
              <a:solidFill>
                <a:srgbClr val="FF0000"/>
              </a:solidFill>
              <a:effectLst/>
              <a:latin typeface="Calibri" panose="020F0502020204030204" charset="0"/>
              <a:cs typeface="Calibri" panose="020F050202020403020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vi-VN" sz="4000" dirty="0">
                <a:solidFill>
                  <a:srgbClr val="FF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Mai: 7 tuổi</a:t>
            </a:r>
            <a:endParaRPr lang="vi-VN" sz="4000" dirty="0">
              <a:solidFill>
                <a:srgbClr val="FF0000"/>
              </a:solidFill>
              <a:effectLst/>
              <a:latin typeface="Calibri" panose="020F0502020204030204" charset="0"/>
              <a:cs typeface="Calibri" panose="020F050202020403020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vi-VN" sz="4000" dirty="0">
                <a:solidFill>
                  <a:srgbClr val="FF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Bố hơn Mai: ... tuổi?</a:t>
            </a:r>
            <a:endParaRPr lang="vi-VN" sz="4000" dirty="0">
              <a:solidFill>
                <a:srgbClr val="FF0000"/>
              </a:solidFill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  <p:bldP spid="7" grpId="1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8523768" y="576145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937</Words>
  <Application>WPS Presentation</Application>
  <PresentationFormat>Widescreen</PresentationFormat>
  <Paragraphs>81</Paragraphs>
  <Slides>8</Slides>
  <Notes>4</Notes>
  <HiddenSlides>0</HiddenSlides>
  <MMClips>5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8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Calibri</vt:lpstr>
      <vt:lpstr>ITC Avant Garde Std Bk</vt:lpstr>
      <vt:lpstr>LNTH-Dinomiko</vt:lpstr>
      <vt:lpstr>Calibri Light</vt:lpstr>
      <vt:lpstr>Calibri</vt:lpstr>
      <vt:lpstr>字魂17号-萌趣果冻体</vt:lpstr>
      <vt:lpstr>Tahoma</vt:lpstr>
      <vt:lpstr>.VnBlack</vt:lpstr>
      <vt:lpstr>Times New Roman</vt:lpstr>
      <vt:lpstr>Microsoft YaHei</vt:lpstr>
      <vt:lpstr>Arial Unicode MS</vt:lpstr>
      <vt:lpstr>4_Office 主题</vt:lpstr>
      <vt:lpstr>3_Office Theme</vt:lpstr>
      <vt:lpstr>Gear Drives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Techsi.vn</cp:lastModifiedBy>
  <cp:revision>21</cp:revision>
  <dcterms:created xsi:type="dcterms:W3CDTF">2021-05-06T10:30:00Z</dcterms:created>
  <dcterms:modified xsi:type="dcterms:W3CDTF">2023-09-15T07:15:00Z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1033-12.2.0.13201</vt:lpwstr>
  </property>
  <property fmtid="{D5CDD505-2E9C-101B-9397-08002B2CF9AE}" pid="3" name="ICV">
    <vt:lpwstr>1BE6091D447D4EC0B5C11A70C1916A68_13</vt:lpwstr>
  </property>
</Properties>
</file>