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7"/>
  </p:notesMasterIdLst>
  <p:sldIdLst>
    <p:sldId id="533" r:id="rId5"/>
    <p:sldId id="514" r:id="rId6"/>
    <p:sldId id="516" r:id="rId8"/>
    <p:sldId id="515" r:id="rId9"/>
    <p:sldId id="528" r:id="rId10"/>
    <p:sldId id="536" r:id="rId11"/>
    <p:sldId id="535" r:id="rId12"/>
    <p:sldId id="517" r:id="rId13"/>
    <p:sldId id="534" r:id="rId14"/>
    <p:sldId id="532" r:id="rId15"/>
    <p:sldId id="530" r:id="rId16"/>
    <p:sldId id="522" r:id="rId17"/>
    <p:sldId id="525" r:id="rId18"/>
    <p:sldId id="524" r:id="rId19"/>
    <p:sldId id="527" r:id="rId20"/>
    <p:sldId id="526" r:id="rId21"/>
    <p:sldId id="480" r:id="rId22"/>
    <p:sldId id="52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4606-F89D-4ACB-82C4-ED6D37EAF1A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5E67-BFD5-44C2-934C-60921BA2584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3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microsoft.com/office/2007/relationships/hdphoto" Target="../media/image24.wdp"/><Relationship Id="rId7" Type="http://schemas.openxmlformats.org/officeDocument/2006/relationships/image" Target="../media/image23.png"/><Relationship Id="rId6" Type="http://schemas.microsoft.com/office/2007/relationships/hdphoto" Target="../media/image22.wdp"/><Relationship Id="rId5" Type="http://schemas.openxmlformats.org/officeDocument/2006/relationships/image" Target="../media/image21.png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microsoft.com/office/2007/relationships/hdphoto" Target="../media/image18.wdp"/><Relationship Id="rId13" Type="http://schemas.openxmlformats.org/officeDocument/2006/relationships/slideLayout" Target="../slideLayouts/slideLayout7.xml"/><Relationship Id="rId12" Type="http://schemas.microsoft.com/office/2007/relationships/hdphoto" Target="../media/image28.wdp"/><Relationship Id="rId11" Type="http://schemas.openxmlformats.org/officeDocument/2006/relationships/image" Target="../media/image27.png"/><Relationship Id="rId10" Type="http://schemas.microsoft.com/office/2007/relationships/hdphoto" Target="../media/image26.wdp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22.wdp"/><Relationship Id="rId3" Type="http://schemas.openxmlformats.org/officeDocument/2006/relationships/image" Target="../media/image21.png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microsoft.com/office/2007/relationships/hdphoto" Target="../media/image33.wdp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35.wdp"/><Relationship Id="rId2" Type="http://schemas.openxmlformats.org/officeDocument/2006/relationships/image" Target="../media/image34.pn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hdphoto" Target="../media/image15.wdp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/>
          <p:cNvSpPr/>
          <p:nvPr/>
        </p:nvSpPr>
        <p:spPr>
          <a:xfrm>
            <a:off x="3169525" y="364873"/>
            <a:ext cx="5526379" cy="825300"/>
          </a:xfrm>
          <a:prstGeom prst="roundRect">
            <a:avLst/>
          </a:prstGeom>
          <a:solidFill>
            <a:srgbClr val="F89E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+mj-lt"/>
              </a:rPr>
              <a:t>YÊU CẦU CẦN ĐẠT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: Rounded Corners 4"/>
          <p:cNvSpPr/>
          <p:nvPr/>
        </p:nvSpPr>
        <p:spPr>
          <a:xfrm>
            <a:off x="749300" y="1585686"/>
            <a:ext cx="10337800" cy="1155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ctangle: Rounded Corners 5"/>
          <p:cNvSpPr/>
          <p:nvPr/>
        </p:nvSpPr>
        <p:spPr>
          <a:xfrm>
            <a:off x="749300" y="3022600"/>
            <a:ext cx="10337800" cy="11557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: Rounded Corners 6"/>
          <p:cNvSpPr/>
          <p:nvPr/>
        </p:nvSpPr>
        <p:spPr>
          <a:xfrm>
            <a:off x="749300" y="4445000"/>
            <a:ext cx="10337800" cy="9017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Nhận biết các sự việc của câu chuyện trong tranh minh họa.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: Rounded Corners 7"/>
          <p:cNvSpPr/>
          <p:nvPr/>
        </p:nvSpPr>
        <p:spPr>
          <a:xfrm>
            <a:off x="749300" y="5613400"/>
            <a:ext cx="10337800" cy="901700"/>
          </a:xfrm>
          <a:prstGeom prst="roundRect">
            <a:avLst/>
          </a:prstGeom>
          <a:solidFill>
            <a:srgbClr val="9AD2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Hiểu và năm được nội dung chính của bài.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314" y="319314"/>
            <a:ext cx="11553371" cy="6357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21994" y="516339"/>
            <a:ext cx="10779035" cy="63340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Khi cơn mưa vừa dứt, hai anh em Bi và Bống chợt thấy cầu vồng.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Cầu vồng kìa! Em nhìn xem. Đẹp quá!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Bi chỉ lên bầu trời và nói tiếp: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Anh nghe nói dưới chân cầu vồng có bảy hũ vàng đấy.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hưởng ứng: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Lát nữa, mình sẽ đi lấy về nhé! Có vàng rồi, em sẽ mua nhiều búp bê và quần áo đẹp.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Còn anh sẽ mua một con ngựa hồng và một cái ô tô.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Bỗng nhiên, cầu vồng biến mất. Bi cười: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Em ơi! Anh đùa đấy! Ở đấy không có vàng đâu.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vui vẻ: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Thế ạ? Nếu vậy, em sẽ lấy bút màu để vẽ tặng anh ngựa hồng và ô tô.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Còn anh sẽ vẽ tặng em búp bê và quần áo đủ các màu sắc.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Không có bảy hũ vàng dưới chân cầu vồng, hai anh em vẫn cười vui vẻ.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(Theo 108 truyện mẹ kể con nghe)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7369" y="138970"/>
            <a:ext cx="61682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229600" y="3497943"/>
            <a:ext cx="3715657" cy="1465943"/>
          </a:xfrm>
          <a:prstGeom prst="wedgeEllipseCallout">
            <a:avLst>
              <a:gd name="adj1" fmla="val 57097"/>
              <a:gd name="adj2" fmla="val 595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TOÀN BÀI</a:t>
            </a:r>
            <a:endParaRPr lang="en-US" sz="2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3" descr="fc85f2a324e3c42c2067966f589847df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0277453" y="82426"/>
            <a:ext cx="1667804" cy="104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49" y="900421"/>
            <a:ext cx="6522441" cy="4253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72915" y="1186259"/>
            <a:ext cx="6318308" cy="2203319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8000" b="1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8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6689" y="348956"/>
            <a:ext cx="8141972" cy="522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600" b="1">
                <a:solidFill>
                  <a:srgbClr val="FF0000"/>
                </a:solidFill>
                <a:ea typeface="Times New Roman" panose="02020603050405020304" pitchFamily="18" charset="0"/>
              </a:rPr>
              <a:t>Câu 2. </a:t>
            </a:r>
            <a:r>
              <a:rPr lang="vi-VN" sz="2600" b="1">
                <a:solidFill>
                  <a:srgbClr val="000000"/>
                </a:solidFill>
                <a:ea typeface="Times New Roman" panose="02020603050405020304" pitchFamily="18" charset="0"/>
              </a:rPr>
              <a:t>Không có bảy hũ vàng, hai anh em làm gì? </a:t>
            </a:r>
            <a:endParaRPr lang="en-US" sz="2600" b="1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089598" y="1288473"/>
            <a:ext cx="2646184" cy="1846031"/>
            <a:chOff x="1145139" y="3921071"/>
            <a:chExt cx="2043202" cy="1303641"/>
          </a:xfrm>
        </p:grpSpPr>
        <p:sp>
          <p:nvSpPr>
            <p:cNvPr id="8" name="Cloud Callout 7"/>
            <p:cNvSpPr/>
            <p:nvPr/>
          </p:nvSpPr>
          <p:spPr>
            <a:xfrm>
              <a:off x="1145139" y="3921071"/>
              <a:ext cx="2043202" cy="1303641"/>
            </a:xfrm>
            <a:prstGeom prst="cloudCallout">
              <a:avLst>
                <a:gd name="adj1" fmla="val -63438"/>
                <a:gd name="adj2" fmla="val 3097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22603" y1="89706" x2="35616" y2="55882"/>
                          <a14:foregroundMark x1="79452" y1="76471" x2="79452" y2="98529"/>
                          <a14:foregroundMark x1="69863" y1="89706" x2="29452" y2="88235"/>
                          <a14:backgroundMark x1="26712" y1="92647" x2="73288" y2="9852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80482" y="4062019"/>
              <a:ext cx="1052496" cy="5353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87" b="97826" l="0" r="100000">
                          <a14:foregroundMark x1="9639" y1="39130" x2="29518" y2="39130"/>
                          <a14:backgroundMark x1="3012" y1="72826" x2="24096" y2="945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6874" y="4443906"/>
              <a:ext cx="1196674" cy="72435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01" r="96396">
                        <a14:foregroundMark x1="29730" y1="22069" x2="63964" y2="8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976" y="2482684"/>
            <a:ext cx="1983427" cy="18144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175248" y="1240131"/>
            <a:ext cx="4421006" cy="3056953"/>
            <a:chOff x="6578171" y="1341806"/>
            <a:chExt cx="5367151" cy="337692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70" b="100000" l="4908" r="97546">
                          <a14:foregroundMark x1="41718" y1="50435" x2="53374" y2="60870"/>
                          <a14:foregroundMark x1="38037" y1="65217" x2="47853" y2="417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52578" y="2779611"/>
              <a:ext cx="2992744" cy="1939116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6578171" y="1341806"/>
              <a:ext cx="3125819" cy="1879332"/>
              <a:chOff x="6578171" y="1341806"/>
              <a:chExt cx="3125819" cy="1879332"/>
            </a:xfrm>
          </p:grpSpPr>
          <p:sp>
            <p:nvSpPr>
              <p:cNvPr id="15" name="Cloud Callout 14"/>
              <p:cNvSpPr/>
              <p:nvPr/>
            </p:nvSpPr>
            <p:spPr>
              <a:xfrm rot="20640041">
                <a:off x="6578171" y="1341806"/>
                <a:ext cx="3125819" cy="1879332"/>
              </a:xfrm>
              <a:prstGeom prst="cloudCallout">
                <a:avLst>
                  <a:gd name="adj1" fmla="val 44256"/>
                  <a:gd name="adj2" fmla="val 57866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>
                            <a14:foregroundMark x1="75000" y1="30000" x2="74286" y2="74000"/>
                            <a14:backgroundMark x1="54286" y1="51000" x2="54286" y2="89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98350" y="2210747"/>
                <a:ext cx="1333500" cy="9525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0" r="100000">
                            <a14:foregroundMark x1="55556" y1="66667" x2="56614" y2="25253"/>
                            <a14:foregroundMark x1="86243" y1="80808" x2="87302" y2="3131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64986" y="1615690"/>
                <a:ext cx="1800224" cy="942975"/>
              </a:xfrm>
              <a:prstGeom prst="rect">
                <a:avLst/>
              </a:prstGeom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6554642" y="4297084"/>
            <a:ext cx="5152885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Bống sẽ lấy bút màu ở nhà để vẽ tặng anh ngựa hồng và ô tô.</a:t>
            </a: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029" y="4297084"/>
            <a:ext cx="4432978" cy="8925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6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 sẽ vẽ tặng em búp bê và quần áo đủ các màu sắc.</a:t>
            </a: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93826" y="675363"/>
            <a:ext cx="11031494" cy="98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600" b="1">
                <a:solidFill>
                  <a:srgbClr val="FF0000"/>
                </a:solidFill>
                <a:ea typeface="Times New Roman" panose="02020603050405020304" pitchFamily="18" charset="0"/>
              </a:rPr>
              <a:t>Câu 3. </a:t>
            </a:r>
            <a:r>
              <a:rPr lang="vi-VN" sz="2600" b="1">
                <a:solidFill>
                  <a:srgbClr val="000000"/>
                </a:solidFill>
                <a:ea typeface="Times New Roman" panose="02020603050405020304" pitchFamily="18" charset="0"/>
              </a:rPr>
              <a:t>Tìm những câu nói cho thấy hai anh em rất quan tâm và yêu quý nhau.</a:t>
            </a:r>
            <a:endParaRPr lang="en-US" sz="2600" b="1">
              <a:effectLst/>
              <a:ea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70" b="100000" l="4908" r="97546">
                        <a14:foregroundMark x1="41718" y1="50435" x2="53374" y2="60870"/>
                        <a14:foregroundMark x1="38037" y1="65217" x2="47853" y2="41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7712" y="3746896"/>
            <a:ext cx="2139277" cy="1509306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>
            <a:off x="6409573" y="2016253"/>
            <a:ext cx="3410372" cy="1922387"/>
          </a:xfrm>
          <a:prstGeom prst="cloudCallout">
            <a:avLst>
              <a:gd name="adj1" fmla="val 53608"/>
              <a:gd name="adj2" fmla="val 4712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sẽ lấy bút màu để vẽ tặng anh ngựa hồng và ô tô.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01" r="96396">
                        <a14:foregroundMark x1="29730" y1="22069" x2="63964" y2="8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317" y="3767451"/>
            <a:ext cx="1344996" cy="1756977"/>
          </a:xfrm>
          <a:prstGeom prst="rect">
            <a:avLst/>
          </a:prstGeom>
        </p:spPr>
      </p:pic>
      <p:sp>
        <p:nvSpPr>
          <p:cNvPr id="32" name="Cloud Callout 31"/>
          <p:cNvSpPr/>
          <p:nvPr/>
        </p:nvSpPr>
        <p:spPr>
          <a:xfrm>
            <a:off x="1236980" y="1962168"/>
            <a:ext cx="4399095" cy="1858972"/>
          </a:xfrm>
          <a:prstGeom prst="cloudCallout">
            <a:avLst>
              <a:gd name="adj1" fmla="val -46783"/>
              <a:gd name="adj2" fmla="val 407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anh sẽ vẽ tặng em nhiều búp bê và quần áo đủ các màu sắc. 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3236804" y="4645939"/>
            <a:ext cx="6345538" cy="1407911"/>
          </a:xfrm>
          <a:prstGeom prst="wedgeEllipseCallout">
            <a:avLst>
              <a:gd name="adj1" fmla="val -59254"/>
              <a:gd name="adj2" fmla="val -51596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những câu nói này lại thể hiện sự yêu thương của hai anh em dành cho nhau? </a:t>
            </a:r>
            <a:endParaRPr 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423233" y="4528439"/>
            <a:ext cx="7323812" cy="92222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cả hai hiểu được mong muốn của nhau, luôn nghĩ đến nhau, muốn làm cho nhau vui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3" grpId="0" animBg="1"/>
      <p:bldP spid="33" grpId="1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48872" y="1009272"/>
            <a:ext cx="3492042" cy="75474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</a:t>
            </a: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01616" y="2248675"/>
            <a:ext cx="8042269" cy="101704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HỌC ĐƯỢC ĐIỀU GÌ TỪ CÂU CHUYỆN CỦA HAI ANH EM?</a:t>
            </a:r>
            <a:endPara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78244" y="2554515"/>
            <a:ext cx="8042269" cy="1017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cảm yêu thương, quan tâm của hai anh em Bi và Bống.</a:t>
            </a:r>
            <a:endPara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008" y="2369975"/>
            <a:ext cx="7315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  <a:endParaRPr lang="en-US" sz="7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6" y="108706"/>
            <a:ext cx="11681927" cy="6635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2701" y="433774"/>
            <a:ext cx="10779035" cy="63340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Khi cơn mưa vừa dứt, hai anh em Bi và Bống chợt thấy cầu vồng.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- Cầu vồng kìa! Em nhìn xem. Đẹp quá!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Bi chỉ lên bầu trời và nói tiếp: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- Anh nghe nói dưới chân cầu vồng có bảy hũ vàng đấy.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hưởng ứng: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- Lát nữa, mình sẽ đi lấy về nhé! Có vàng rồi, em sẽ mua nhiều búp bê và quần áo đẹp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Còn anh sẽ mua một con ngựa hồng và một cái ô tô.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Bỗng nhiên, cầu vồng biến mất. Bi cười: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- Em ơi! Anh đùa đấy! Ở đấy không có vàng đâu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vui vẻ: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- Thế ạ? Nếu vậy, em sẽ lấy bút màu để vẽ tặng anh ngựa hồng và ô tô.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Còn anh sẽ vẽ tặng em búp bê và quần áo đủ các màu sắc.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Không có bảy hũ vàng dưới chân cầu vồng, hai anh em vẫn cười vui vẻ.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(Theo 108 truyện mẹ kể con nghe)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6661" y="108706"/>
            <a:ext cx="616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 rotWithShape="1">
          <a:blip r:embed="rId1"/>
          <a:srcRect r="90033" b="82022"/>
          <a:stretch>
            <a:fillRect/>
          </a:stretch>
        </p:blipFill>
        <p:spPr>
          <a:xfrm>
            <a:off x="10368798" y="108706"/>
            <a:ext cx="922020" cy="73977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9860279" y="3178629"/>
            <a:ext cx="2082903" cy="1654628"/>
          </a:xfrm>
          <a:prstGeom prst="cloudCallout">
            <a:avLst>
              <a:gd name="adj1" fmla="val 58741"/>
              <a:gd name="adj2" fmla="val 686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VAI</a:t>
            </a: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541398" y="3440239"/>
            <a:ext cx="1616684" cy="400110"/>
            <a:chOff x="8541398" y="3440239"/>
            <a:chExt cx="1616684" cy="4001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610600" y="3810000"/>
              <a:ext cx="1478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541398" y="3440239"/>
              <a:ext cx="1616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Dẫn truyện</a:t>
              </a:r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92497" y="3901904"/>
            <a:ext cx="1616684" cy="400110"/>
            <a:chOff x="8541398" y="3440239"/>
            <a:chExt cx="1616684" cy="40011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8610600" y="3810000"/>
              <a:ext cx="1478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541398" y="3440239"/>
              <a:ext cx="1616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Bi</a:t>
              </a:r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52114" y="4427027"/>
            <a:ext cx="1616684" cy="400110"/>
            <a:chOff x="8541398" y="3440239"/>
            <a:chExt cx="1616684" cy="40011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610600" y="3810000"/>
              <a:ext cx="1478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541398" y="3440239"/>
              <a:ext cx="1616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Bống</a:t>
              </a:r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15396" y="0"/>
            <a:ext cx="9579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2433" y="247591"/>
            <a:ext cx="1063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Xếp các từ ngữ dưới đây vào nhóm thích hợp: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25907" y="3397436"/>
            <a:ext cx="0" cy="32097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726206" y="2829641"/>
            <a:ext cx="1314335" cy="6223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969302" y="2730686"/>
            <a:ext cx="1502093" cy="777843"/>
          </a:xfrm>
          <a:prstGeom prst="straightConnector1">
            <a:avLst/>
          </a:prstGeom>
          <a:ln w="762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739962" y="622311"/>
            <a:ext cx="2617112" cy="3339525"/>
            <a:chOff x="-851188" y="1159878"/>
            <a:chExt cx="2617112" cy="3339525"/>
          </a:xfrm>
        </p:grpSpPr>
        <p:sp>
          <p:nvSpPr>
            <p:cNvPr id="52" name="Rounded Rectangle 51"/>
            <p:cNvSpPr/>
            <p:nvPr/>
          </p:nvSpPr>
          <p:spPr>
            <a:xfrm>
              <a:off x="-437701" y="2347084"/>
              <a:ext cx="1936029" cy="151763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 chỉ sự vật</a:t>
              </a:r>
              <a:endPara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025" b="37399" l="4417" r="39833">
                          <a14:foregroundMark x1="7417" y1="20743" x2="7417" y2="29721"/>
                          <a14:foregroundMark x1="16250" y1="14675" x2="28000" y2="15108"/>
                          <a14:foregroundMark x1="21000" y1="36285" x2="26583" y2="37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54" b="59524"/>
            <a:stretch>
              <a:fillRect/>
            </a:stretch>
          </p:blipFill>
          <p:spPr>
            <a:xfrm>
              <a:off x="-851188" y="1159878"/>
              <a:ext cx="2617112" cy="3339525"/>
            </a:xfrm>
            <a:prstGeom prst="rect">
              <a:avLst/>
            </a:prstGeom>
          </p:spPr>
        </p:pic>
      </p:grpSp>
      <p:sp>
        <p:nvSpPr>
          <p:cNvPr id="2" name="Cloud 1"/>
          <p:cNvSpPr/>
          <p:nvPr/>
        </p:nvSpPr>
        <p:spPr>
          <a:xfrm>
            <a:off x="1338146" y="1017358"/>
            <a:ext cx="2123350" cy="1149128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 vàng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loud 48"/>
          <p:cNvSpPr/>
          <p:nvPr/>
        </p:nvSpPr>
        <p:spPr>
          <a:xfrm>
            <a:off x="4198776" y="1180131"/>
            <a:ext cx="1674535" cy="882560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loud 53"/>
          <p:cNvSpPr/>
          <p:nvPr/>
        </p:nvSpPr>
        <p:spPr>
          <a:xfrm>
            <a:off x="7076944" y="1230694"/>
            <a:ext cx="1203743" cy="822468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loud 54"/>
          <p:cNvSpPr/>
          <p:nvPr/>
        </p:nvSpPr>
        <p:spPr>
          <a:xfrm>
            <a:off x="9447312" y="1174440"/>
            <a:ext cx="1189416" cy="893942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loud 55"/>
          <p:cNvSpPr/>
          <p:nvPr/>
        </p:nvSpPr>
        <p:spPr>
          <a:xfrm>
            <a:off x="2268808" y="2312987"/>
            <a:ext cx="2114565" cy="901775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loud 56"/>
          <p:cNvSpPr/>
          <p:nvPr/>
        </p:nvSpPr>
        <p:spPr>
          <a:xfrm>
            <a:off x="5214072" y="2292074"/>
            <a:ext cx="1423669" cy="882895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tô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loud 57"/>
          <p:cNvSpPr/>
          <p:nvPr/>
        </p:nvSpPr>
        <p:spPr>
          <a:xfrm>
            <a:off x="7522854" y="2248308"/>
            <a:ext cx="1924457" cy="942880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búp bê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loud 58"/>
          <p:cNvSpPr/>
          <p:nvPr/>
        </p:nvSpPr>
        <p:spPr>
          <a:xfrm>
            <a:off x="10055915" y="2352782"/>
            <a:ext cx="1383416" cy="822187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99821" y="3508529"/>
            <a:ext cx="2369975" cy="8299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NGỮ CHỈ NGƯỜI</a:t>
            </a:r>
            <a:endPara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522854" y="3513689"/>
            <a:ext cx="2369975" cy="8299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NGỮ CHỈ VẬT</a:t>
            </a:r>
            <a:endPara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32122 0.4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22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39714 0.470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57" y="23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44401 0.473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1" y="236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72695 0.45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5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38373 0.5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0" y="25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50208 0.342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71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43398 0.343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1717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00664 0.504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606" y="570371"/>
            <a:ext cx="9796392" cy="3637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Khi cơn mưa vừa dứt, hai anh em Bi và Bống chợt thấy cầu vồng.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- Cầu vồng kìa! Em nhìn xem. Đẹp quá!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Bi chỉ lên bầu trời và nói tiếp: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- Anh nghe nói dưới chân cầu vồng có bảy hũ vàng đấy.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Bống hưởng ứng: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- Lát nữa, mình sẽ đi lấy về nhé! Có vàng rồi, em sẽ mua nhiều búp bê và quần áo đẹp.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- Còn anh sẽ mua một con ngựa hồng và một cái ô tô.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6661" y="108706"/>
            <a:ext cx="61682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636520" y="4400651"/>
            <a:ext cx="5911446" cy="2217057"/>
          </a:xfrm>
          <a:prstGeom prst="cloudCallout">
            <a:avLst>
              <a:gd name="adj1" fmla="val -57776"/>
              <a:gd name="adj2" fmla="val 47588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trong bài những câu cho thấy sự ngạc nhiên của Bi khi nhìn thấy cầu vồng. </a:t>
            </a:r>
            <a:endParaRPr 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35480" y="1417320"/>
            <a:ext cx="5196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328" y1="8451" x2="36066" y2="41549"/>
                        <a14:foregroundMark x1="55738" y1="42254" x2="62295" y2="37324"/>
                        <a14:foregroundMark x1="46721" y1="44366" x2="54098" y2="50704"/>
                        <a14:foregroundMark x1="74590" y1="48592" x2="86066" y2="54930"/>
                        <a14:foregroundMark x1="17213" y1="10563" x2="24590" y2="15493"/>
                        <a14:foregroundMark x1="63934" y1="22535" x2="52459" y2="28169"/>
                        <a14:foregroundMark x1="81148" y1="83099" x2="76230" y2="92254"/>
                        <a14:foregroundMark x1="74590" y1="95775" x2="70492" y2="91549"/>
                        <a14:foregroundMark x1="47541" y1="91549" x2="43443" y2="85915"/>
                        <a14:backgroundMark x1="36066" y1="47887" x2="42623" y2="65493"/>
                        <a14:backgroundMark x1="22131" y1="76761" x2="22131" y2="809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509760" y="3996638"/>
            <a:ext cx="2255519" cy="2861362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1674726" y="4258614"/>
            <a:ext cx="6492240" cy="2459317"/>
          </a:xfrm>
          <a:prstGeom prst="cloudCallout">
            <a:avLst>
              <a:gd name="adj1" fmla="val -55695"/>
              <a:gd name="adj2" fmla="val 48499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được nhận món quà rất đẹp mà em đã mong muốn từ lâu, em sẽ nói gì để thể hiện sự ngạc nhiên?</a:t>
            </a:r>
            <a:endParaRPr 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181492" y="3277339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0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7" y="-648461"/>
            <a:ext cx="9637267" cy="62846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6858" y="983059"/>
            <a:ext cx="6318308" cy="2203319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8000" b="1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Đọc</a:t>
            </a:r>
            <a:endParaRPr lang="en-US" sz="8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0286" y="82426"/>
            <a:ext cx="11676800" cy="676795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3" descr="fc85f2a324e3c42c2067966f589847df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0079280" y="313258"/>
            <a:ext cx="1604778" cy="1007025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21994" y="516339"/>
            <a:ext cx="10779035" cy="63340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Khi cơn mưa vừa dứt, hai anh em Bi và Bống chợt thấy cầu vồng.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Cầu vồng kìa! Em nhìn xem. Đẹp quá!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Bi chỉ lên bầu trời và nói tiếp: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Anh nghe nói dưới chân cầu vồng có bảy hũ vàng đấy.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hưởng ứng: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Lát nữa, mình sẽ đi lấy về nhé! Có vàng rồi, em sẽ mua nhiều búp bê và quần áo đẹp.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Còn anh sẽ mua một con ngựa hồng và một cái ô tô.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Bỗng nhiên, cầu vồng biến mất. Bi cười: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Em ơi! Anh đùa đấy! Ở đấy không có vàng đâu.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vui vẻ: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Thế ạ? Nếu vậy, em sẽ lấy bút màu để vẽ tặng anh ngựa hồng và ô tô.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Còn anh sẽ vẽ tặng em búp bê và quần áo đủ các màu sắc.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Không có bảy hũ vàng dưới chân cầu vồng, hai anh em vẫn cười vui vẻ.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(Theo 108 truyện mẹ kể con nghe)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7371" y="82426"/>
            <a:ext cx="616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90286" y="82426"/>
            <a:ext cx="11676800" cy="676795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1994" y="516339"/>
            <a:ext cx="10779035" cy="63340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Khi cơn mưa vừa dứt, hai anh em Bi và Bống chợt thấy cầu vồng.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Cầu vồng kìa! Em nhìn xem. Đẹp quá!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Bi chỉ lên bầu trời và nói tiếp: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Anh nghe nói dưới chân cầu vồng có bảy hũ vàng đấy.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hưởng ứng: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Lát nữa, mình sẽ đi lấy về nhé! Có vàng rồi, em sẽ mua nhiều búp bê và quần áo đẹp.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Còn anh sẽ mua một con ngựa hồng và một cái ô tô.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Bỗng nhiên, cầu vồng biến mất. Bi cười: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Em ơi! Anh đùa đấy! Ở đấy không có vàng đâu.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vui vẻ: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Thế ạ? Nếu vậy, em sẽ lấy bút màu để vẽ tặng anh ngựa hồng và ô tô.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Còn anh sẽ vẽ tặng em búp bê và quần áo đủ các màu sắc.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Không có bảy hũ vàng dưới chân cầu vồng, hai anh em vẫn cười vui vẻ.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(Theo 108 truyện mẹ kể con nghe)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7371" y="82426"/>
            <a:ext cx="616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7791" y="556267"/>
            <a:ext cx="391544" cy="3866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7791" y="3510021"/>
            <a:ext cx="391544" cy="3866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839200" y="3410857"/>
            <a:ext cx="3106057" cy="1553029"/>
          </a:xfrm>
          <a:prstGeom prst="wedgeEllipseCallout">
            <a:avLst>
              <a:gd name="adj1" fmla="val 57097"/>
              <a:gd name="adj2" fmla="val 595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NỐI TIẾP ĐOẠN</a:t>
            </a:r>
            <a:endPara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07772" y="1770742"/>
            <a:ext cx="1015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78001" y="2619828"/>
            <a:ext cx="15457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72459" y="4301812"/>
            <a:ext cx="1509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3" descr="fc85f2a324e3c42c2067966f589847df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0587222" y="82426"/>
            <a:ext cx="1604778" cy="100702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80915" y="6077170"/>
            <a:ext cx="391544" cy="3866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5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229" y="566058"/>
            <a:ext cx="10726057" cy="5646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637314" y="629654"/>
            <a:ext cx="2931885" cy="68217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</a:t>
            </a:r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3536" y="2049556"/>
            <a:ext cx="2459150" cy="1258653"/>
            <a:chOff x="1882695" y="535903"/>
            <a:chExt cx="2459150" cy="1258653"/>
          </a:xfrm>
        </p:grpSpPr>
        <p:pic>
          <p:nvPicPr>
            <p:cNvPr id="5" name="Picture 2" descr="Cloud computing Drawing, cartoon cloud, white cloud, love, white png |  PNGEg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12871" y1="46988" x2="10561" y2="30120"/>
                          <a14:backgroundMark x1="75248" y1="95783" x2="97360" y2="98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695" y="535903"/>
              <a:ext cx="2297419" cy="1258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200815" y="981642"/>
              <a:ext cx="21410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bầu trời</a:t>
              </a:r>
              <a:endParaRPr lang="en-US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18356" y="2405345"/>
            <a:ext cx="3097726" cy="1805728"/>
            <a:chOff x="1882695" y="535903"/>
            <a:chExt cx="2416382" cy="1569577"/>
          </a:xfrm>
        </p:grpSpPr>
        <p:pic>
          <p:nvPicPr>
            <p:cNvPr id="8" name="Picture 2" descr="Cloud computing Drawing, cartoon cloud, white cloud, love, white png |  PNGEg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12871" y1="46988" x2="10561" y2="30120"/>
                          <a14:backgroundMark x1="75248" y1="95783" x2="97360" y2="98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695" y="535903"/>
              <a:ext cx="2297419" cy="1258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158047" y="1028262"/>
              <a:ext cx="21410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hưởng ứng</a:t>
              </a:r>
              <a:endParaRPr lang="en-US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81752" y="2002970"/>
            <a:ext cx="2638011" cy="1635695"/>
            <a:chOff x="1882695" y="535903"/>
            <a:chExt cx="2322981" cy="1522957"/>
          </a:xfrm>
        </p:grpSpPr>
        <p:pic>
          <p:nvPicPr>
            <p:cNvPr id="11" name="Picture 2" descr="Cloud computing Drawing, cartoon cloud, white cloud, love, white png |  PNGEg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12871" y1="46988" x2="10561" y2="30120"/>
                          <a14:backgroundMark x1="75248" y1="95783" x2="97360" y2="98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695" y="535903"/>
              <a:ext cx="2297419" cy="1258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64646" y="981642"/>
              <a:ext cx="21410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bỗng nhiên</a:t>
              </a:r>
              <a:endParaRPr lang="en-US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图片 15" descr="a05684f714522ad77246dba9447411ba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7987003" y="3937054"/>
            <a:ext cx="3307019" cy="2338657"/>
          </a:xfrm>
          <a:prstGeom prst="rect">
            <a:avLst/>
          </a:prstGeom>
        </p:spPr>
      </p:pic>
      <p:pic>
        <p:nvPicPr>
          <p:cNvPr id="15" name="图片 3" descr="fc85f2a324e3c42c2067966f589847d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40229" y="4528281"/>
            <a:ext cx="2784675" cy="1747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229" y="566058"/>
            <a:ext cx="10726057" cy="5646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50805" y="625636"/>
            <a:ext cx="4104904" cy="68217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LYỆN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 CÂU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2465" y="2041919"/>
            <a:ext cx="864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Cầu vồng kìa! Em nhìn xem! Đẹp quá!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图片 15" descr="a05684f714522ad77246dba9447411ba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7987003" y="3937054"/>
            <a:ext cx="3307019" cy="2338657"/>
          </a:xfrm>
          <a:prstGeom prst="rect">
            <a:avLst/>
          </a:prstGeom>
        </p:spPr>
      </p:pic>
      <p:pic>
        <p:nvPicPr>
          <p:cNvPr id="15" name="图片 3" descr="fc85f2a324e3c42c2067966f589847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40229" y="4528281"/>
            <a:ext cx="2784675" cy="17474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19633" y="3282968"/>
            <a:ext cx="1054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anh sẽ mua một con ngựa hồng và một cái ô tô.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946072" y="2081969"/>
            <a:ext cx="152400" cy="50467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704692" y="2105592"/>
            <a:ext cx="152400" cy="50467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665739" y="2117757"/>
            <a:ext cx="152400" cy="50467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564312" y="2113493"/>
            <a:ext cx="177627" cy="4967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155709" y="3323018"/>
            <a:ext cx="152400" cy="50467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1205208" y="3323018"/>
            <a:ext cx="177627" cy="4967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1330384" y="3323018"/>
            <a:ext cx="177627" cy="4967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90286" y="82426"/>
            <a:ext cx="11676800" cy="676795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1994" y="516339"/>
            <a:ext cx="10779035" cy="63340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 cơn mưa vừa dứt, hai anh em Bi và Bống chợt thấy cầu vồng.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Cầu vồng kìa! Em nhìn xem. Đẹp quá!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Bi chỉ lên bầu trời và nói tiếp: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Anh nghe nói dưới chân cầu vồng có bảy hũ vàng đấy.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Bống hưởng ứng: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Lát nữa, mình sẽ đi lấy về nhé! Có vàng rồi, em sẽ mua nhiều búp bê và quần áo đẹp.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Còn anh sẽ mua một con ngựa hồng và một cái ô tô.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Bỗng nhiên, cầu vồng biến mất. Bi cười: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Em ơi! Anh đùa đấy! Ở đấy không có vàng đâu.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Bống vui vẻ: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Thế ạ? Nếu vậy, em sẽ lấy bút màu để vẽ tặng anh ngựa hồng và ô tô.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Còn anh sẽ vẽ tặng em búp bê và quần áo đủ các màu sắc.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Không có bảy hũ vàng dưới chân cầu vồng, hai anh em vẫn cười vui vẻ.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(Theo 108 truyện mẹ kể con nghe)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7371" y="82426"/>
            <a:ext cx="616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7791" y="556267"/>
            <a:ext cx="391544" cy="3866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7791" y="3510021"/>
            <a:ext cx="391544" cy="3866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839200" y="3410857"/>
            <a:ext cx="3106057" cy="1553029"/>
          </a:xfrm>
          <a:prstGeom prst="wedgeEllipseCallout">
            <a:avLst>
              <a:gd name="adj1" fmla="val 57097"/>
              <a:gd name="adj2" fmla="val 595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 NỐI TIẾP ĐOẠN LẦN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图片 3" descr="fc85f2a324e3c42c2067966f589847df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0587222" y="82426"/>
            <a:ext cx="1604778" cy="100702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80915" y="6077170"/>
            <a:ext cx="391544" cy="3866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8980968" y="83357"/>
            <a:ext cx="3106057" cy="1836984"/>
          </a:xfrm>
          <a:prstGeom prst="wedgeEllipseCallout">
            <a:avLst>
              <a:gd name="adj1" fmla="val -53926"/>
              <a:gd name="adj2" fmla="val 4362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nói 1 câu có từ </a:t>
            </a: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vồng</a:t>
            </a: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12500" y1="59459" x2="16964" y2="83784"/>
                        <a14:foregroundMark x1="41964" y1="59459" x2="46429" y2="82432"/>
                        <a14:foregroundMark x1="61607" y1="63514" x2="61607" y2="83784"/>
                        <a14:foregroundMark x1="51786" y1="20270" x2="50000" y2="41892"/>
                        <a14:foregroundMark x1="79464" y1="28378" x2="75893" y2="52703"/>
                        <a14:foregroundMark x1="70536" y1="25676" x2="75000" y2="25676"/>
                        <a14:foregroundMark x1="50000" y1="14865" x2="58036" y2="175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372" y="404292"/>
            <a:ext cx="3696083" cy="2634073"/>
          </a:xfrm>
          <a:prstGeom prst="rect">
            <a:avLst/>
          </a:prstGeom>
        </p:spPr>
      </p:pic>
      <p:pic>
        <p:nvPicPr>
          <p:cNvPr id="1026" name="Picture 2" descr="Tập tin:Rainbow-diagram-ROYGBIV.svg – Wikipedia tiếng Việt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70" y="502128"/>
            <a:ext cx="433549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1358077" y="3086001"/>
            <a:ext cx="1731320" cy="5465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947559" y="3182322"/>
            <a:ext cx="1731320" cy="5465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vồng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41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1135" y="4107509"/>
            <a:ext cx="2767620" cy="276762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484915" y="5218021"/>
            <a:ext cx="2226623" cy="5465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ngựa hồng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5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314" y="319314"/>
            <a:ext cx="11553371" cy="6357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21994" y="516339"/>
            <a:ext cx="10779035" cy="63340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 cơn mưa vừa dứt, hai anh em Bi và Bống chợt thấy cầu vồng.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Cầu vồng kìa! Em nhìn xem. Đẹp quá!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Bi chỉ lên bầu trời và nói tiếp: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Anh nghe nói dưới chân cầu vồng có bảy hũ vàng đấy.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Bống hưởng ứng: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Lát nữa, mình sẽ đi lấy về nhé! Có vàng rồi, em sẽ mua nhiều búp bê và quần áo đẹp.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Còn anh sẽ mua một con ngựa hồng và một cái ô tô.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Bỗng nhiên, cầu vồng biến mất. Bi cười: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Em ơi! Anh đùa đấy! Ở đấy không có vàng đâu.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Bống vui vẻ: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Thế ạ? Nếu vậy, em sẽ lấy bút màu để vẽ tặng anh ngựa hồng và ô tô.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Còn anh sẽ vẽ tặng em búp bê và quần áo đủ các màu sắc.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Không có bảy hũ vàng dưới chân cầu vồng, hai anh em vẫn cười vui vẻ.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(Theo 108 truyện mẹ kể con nghe)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7369" y="138970"/>
            <a:ext cx="61682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229600" y="3497943"/>
            <a:ext cx="3715657" cy="1465943"/>
          </a:xfrm>
          <a:prstGeom prst="wedgeEllipseCallout">
            <a:avLst>
              <a:gd name="adj1" fmla="val 57097"/>
              <a:gd name="adj2" fmla="val 595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 NHÓM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图片 3" descr="fc85f2a324e3c42c2067966f589847df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0277453" y="82426"/>
            <a:ext cx="1667804" cy="104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6357</Words>
  <Application>WPS Presentation</Application>
  <PresentationFormat>Widescreen</PresentationFormat>
  <Paragraphs>228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SimSun</vt:lpstr>
      <vt:lpstr>Wingdings</vt:lpstr>
      <vt:lpstr>Kalam</vt:lpstr>
      <vt:lpstr>LNTH-Dinomiko</vt:lpstr>
      <vt:lpstr>Montserrat</vt:lpstr>
      <vt:lpstr>Arial</vt:lpstr>
      <vt:lpstr>Times New Roman</vt:lpstr>
      <vt:lpstr>Calibri</vt:lpstr>
      <vt:lpstr>等线</vt:lpstr>
      <vt:lpstr>HP001 4 hàng</vt:lpstr>
      <vt:lpstr>Microsoft YaHei</vt:lpstr>
      <vt:lpstr>Arial Unicode MS</vt:lpstr>
      <vt:lpstr>Calibri Light</vt:lpstr>
      <vt:lpstr>Aachen</vt:lpstr>
      <vt:lpstr>VNI 27 Bendigo</vt:lpstr>
      <vt:lpstr>Calibri</vt:lpstr>
      <vt:lpstr>等线 Light</vt:lpstr>
      <vt:lpstr>1_Office Theme</vt:lpstr>
      <vt:lpstr>Default Design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Techsi.vn</cp:lastModifiedBy>
  <cp:revision>87</cp:revision>
  <dcterms:created xsi:type="dcterms:W3CDTF">2021-05-22T00:11:00Z</dcterms:created>
  <dcterms:modified xsi:type="dcterms:W3CDTF">2023-09-15T07:22:08Z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4258B1E5B1B2462794325C69B9846024_12</vt:lpwstr>
  </property>
  <property fmtid="{D5CDD505-2E9C-101B-9397-08002B2CF9AE}" pid="3" name="KSOProductBuildVer">
    <vt:lpwstr>1033-12.2.0.13201</vt:lpwstr>
  </property>
</Properties>
</file>