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358" r:id="rId2"/>
    <p:sldId id="350" r:id="rId3"/>
    <p:sldId id="352" r:id="rId4"/>
    <p:sldId id="353" r:id="rId5"/>
    <p:sldId id="354" r:id="rId6"/>
    <p:sldId id="355" r:id="rId7"/>
    <p:sldId id="356" r:id="rId8"/>
    <p:sldId id="351" r:id="rId9"/>
    <p:sldId id="361" r:id="rId10"/>
    <p:sldId id="362" r:id="rId11"/>
    <p:sldId id="290" r:id="rId12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Patrick Hand SC" panose="020B0604020202020204" charset="0"/>
      <p:regular r:id="rId24"/>
    </p:embeddedFont>
    <p:embeddedFont>
      <p:font typeface="SimSun" panose="02010600030101010101" pitchFamily="2" charset="-122"/>
      <p:regular r:id="rId25"/>
    </p:embeddedFont>
    <p:embeddedFont>
      <p:font typeface="Patrick Hand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61" d="100"/>
          <a:sy n="61" d="100"/>
        </p:scale>
        <p:origin x="936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2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80" y="81178"/>
            <a:ext cx="3073209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4876507"/>
            <a:ext cx="9144000" cy="26531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98454"/>
            <a:ext cx="7164408" cy="568348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0470137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76" r:id="rId4"/>
    <p:sldLayoutId id="214748368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687246" y="1595132"/>
            <a:ext cx="176421" cy="124638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687246" y="2135933"/>
            <a:ext cx="176421" cy="124638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687246" y="2703774"/>
            <a:ext cx="176421" cy="124638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669135" y="3271616"/>
            <a:ext cx="176421" cy="124638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449145" y="290436"/>
            <a:ext cx="4230529" cy="545700"/>
          </a:xfrm>
          <a:prstGeom prst="rect">
            <a:avLst/>
          </a:prstGeom>
          <a:noFill/>
        </p:spPr>
        <p:txBody>
          <a:bodyPr wrap="square" lIns="52742" tIns="26371" rIns="52742" bIns="263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5589"/>
            <a:r>
              <a:rPr lang="vi-VN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Arial" panose="020B0604020202020204" pitchFamily="34" charset="0"/>
              </a:rPr>
              <a:t>Yêu cầu cần đạt:</a:t>
            </a:r>
            <a:endParaRPr lang="en-US" sz="3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39" y="216316"/>
            <a:ext cx="851787" cy="617291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71" y="1125117"/>
            <a:ext cx="511316" cy="37115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09" y="281357"/>
            <a:ext cx="548053" cy="420027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96" y="63667"/>
            <a:ext cx="339011" cy="55062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831816" y="4136832"/>
            <a:ext cx="477120" cy="564826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757513" y="4664217"/>
            <a:ext cx="1102850" cy="4647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400267" y="4064930"/>
            <a:ext cx="616150" cy="83163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357597" y="1090591"/>
            <a:ext cx="6502766" cy="1211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đổi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hưởng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môi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vệ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môi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chia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sẻ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</a:t>
            </a:r>
            <a:r>
              <a:rPr lang="vi-VN" sz="18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ữ</a:t>
            </a:r>
            <a:r>
              <a:rPr lang="en-US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môi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sạch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đẹp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357597" y="2757186"/>
            <a:ext cx="6502765" cy="5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0" indent="-203200" algn="l">
              <a:lnSpc>
                <a:spcPts val="1585"/>
              </a:lnSpc>
              <a:tabLst>
                <a:tab pos="178435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76" y="-77004"/>
            <a:ext cx="9212976" cy="495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17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517" y="1262230"/>
            <a:ext cx="3309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GB" sz="240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Nói tên các việc làm trong tranh. Cho biết những việc làm đó ảnh hưởng đến môi trường như thế nào.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548" y="197814"/>
            <a:ext cx="2353427" cy="2241360"/>
          </a:xfrm>
          <a:prstGeom prst="roundRect">
            <a:avLst>
              <a:gd name="adj" fmla="val 3908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6221866" y="197813"/>
            <a:ext cx="2341328" cy="2238741"/>
          </a:xfrm>
          <a:prstGeom prst="roundRect">
            <a:avLst>
              <a:gd name="adj" fmla="val 30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548" y="2517732"/>
            <a:ext cx="2353427" cy="2229754"/>
          </a:xfrm>
          <a:prstGeom prst="roundRect">
            <a:avLst>
              <a:gd name="adj" fmla="val 5915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1866" y="2517731"/>
            <a:ext cx="2341328" cy="2229665"/>
          </a:xfrm>
          <a:prstGeom prst="roundRect">
            <a:avLst>
              <a:gd name="adj" fmla="val 7904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41145" y="1549667"/>
            <a:ext cx="9529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46446" y="1549667"/>
            <a:ext cx="15031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3300" y="2144829"/>
            <a:ext cx="19378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3299" y="2436554"/>
            <a:ext cx="3006293" cy="2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79682" y="2125337"/>
            <a:ext cx="3699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04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8071" y="365759"/>
            <a:ext cx="4989751" cy="4450080"/>
          </a:xfrm>
          <a:prstGeom prst="roundRect">
            <a:avLst>
              <a:gd name="adj" fmla="val 3908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463" y="1012386"/>
            <a:ext cx="304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vi-VN" sz="3200" b="1" dirty="0">
                <a:solidFill>
                  <a:srgbClr val="FF0000"/>
                </a:solidFill>
                <a:latin typeface="Patrick Hand" charset="0"/>
              </a:rPr>
              <a:t>Người đàn ông đang vớt rác trên mặt hồ.</a:t>
            </a:r>
            <a:endParaRPr lang="en-US" sz="32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3992471" y="354567"/>
            <a:ext cx="4672557" cy="4467826"/>
          </a:xfrm>
          <a:prstGeom prst="roundRect">
            <a:avLst>
              <a:gd name="adj" fmla="val 3007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chim</a:t>
            </a:r>
            <a:r>
              <a:rPr lang="vi-VN" sz="32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7" y="305748"/>
            <a:ext cx="4840877" cy="4586488"/>
          </a:xfrm>
          <a:prstGeom prst="roundRect">
            <a:avLst>
              <a:gd name="adj" fmla="val 5915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Xe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đổ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xuống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ngòi</a:t>
            </a:r>
            <a:r>
              <a:rPr lang="vi-VN" sz="32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8631" y="358006"/>
            <a:ext cx="4646431" cy="4424833"/>
          </a:xfrm>
          <a:prstGeom prst="roundRect">
            <a:avLst>
              <a:gd name="adj" fmla="val 7904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nhặt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bờ</a:t>
            </a:r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Patrick Hand" charset="0"/>
              </a:rPr>
              <a:t>biển</a:t>
            </a:r>
            <a:r>
              <a:rPr lang="vi-VN" sz="32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26" y="195194"/>
            <a:ext cx="2184778" cy="2080742"/>
          </a:xfrm>
          <a:prstGeom prst="roundRect">
            <a:avLst>
              <a:gd name="adj" fmla="val 3908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2351304" y="195194"/>
            <a:ext cx="2176089" cy="2080742"/>
          </a:xfrm>
          <a:prstGeom prst="roundRect">
            <a:avLst>
              <a:gd name="adj" fmla="val 30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7393" y="195194"/>
            <a:ext cx="2196150" cy="2080742"/>
          </a:xfrm>
          <a:prstGeom prst="roundRect">
            <a:avLst>
              <a:gd name="adj" fmla="val 5915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52" y="195194"/>
            <a:ext cx="2176617" cy="2072809"/>
          </a:xfrm>
          <a:prstGeom prst="roundRect">
            <a:avLst>
              <a:gd name="adj" fmla="val 7904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83258" y="2157659"/>
            <a:ext cx="217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Patrick Hand" charset="0"/>
              </a:rPr>
              <a:t>Người đàn ông đang vớt rác trên mặt hồ.</a:t>
            </a:r>
            <a:endParaRPr lang="en-US" sz="20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9918" y="2167266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nhỏ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đang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phá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tổ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chim</a:t>
            </a:r>
            <a:r>
              <a:rPr lang="vi-VN" sz="20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32653" y="2038628"/>
            <a:ext cx="2168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Xe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đổ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xuống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sông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ngòi</a:t>
            </a:r>
            <a:r>
              <a:rPr lang="vi-VN" sz="20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Patrick Hand" charset="0"/>
            </a:endParaRP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36457" y="2013990"/>
            <a:ext cx="323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Patrick Hand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nhỏ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đang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</a:p>
          <a:p>
            <a:pPr algn="just"/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thu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nhặt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bờ</a:t>
            </a:r>
            <a:r>
              <a:rPr lang="en-US" sz="2000" b="1" dirty="0">
                <a:solidFill>
                  <a:srgbClr val="FF000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trick Hand" charset="0"/>
              </a:rPr>
              <a:t>biển</a:t>
            </a:r>
            <a:r>
              <a:rPr lang="vi-VN" sz="2000" b="1" dirty="0">
                <a:solidFill>
                  <a:srgbClr val="FF000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Patrick Hand" charset="0"/>
            </a:endParaRPr>
          </a:p>
          <a:p>
            <a:pPr algn="just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915" y="3029645"/>
            <a:ext cx="878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200" dirty="0">
                <a:solidFill>
                  <a:srgbClr val="002060"/>
                </a:solidFill>
                <a:latin typeface="+mj-lt"/>
              </a:rPr>
              <a:t>Trong những việc làm trên, việc làm nào ảnh hưởng tốt đến môi trường?</a:t>
            </a:r>
            <a:endParaRPr lang="en-US" sz="2200" dirty="0">
              <a:solidFill>
                <a:srgbClr val="002060"/>
              </a:solidFill>
              <a:latin typeface="+mj-lt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97595"/>
            <a:ext cx="9440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96" y="2153297"/>
            <a:ext cx="217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7030A0"/>
                </a:solidFill>
                <a:latin typeface="Patrick Hand" charset="0"/>
              </a:rPr>
              <a:t>Người đàn ông đang vớt rác trên mặt hồ.</a:t>
            </a:r>
            <a:endParaRPr lang="en-US" sz="2000" b="1" dirty="0">
              <a:solidFill>
                <a:srgbClr val="7030A0"/>
              </a:solidFill>
              <a:latin typeface="Patrick Hand" charset="0"/>
            </a:endParaRPr>
          </a:p>
          <a:p>
            <a:pPr algn="just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0804" y="2018337"/>
            <a:ext cx="323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Patrick Hand" charset="0"/>
              </a:rPr>
              <a:t> 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bạn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nhỏ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đang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</a:p>
          <a:p>
            <a:pPr algn="just"/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thu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nhặt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trên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bờ</a:t>
            </a:r>
            <a:r>
              <a:rPr lang="en-US" sz="2000" b="1" dirty="0">
                <a:solidFill>
                  <a:srgbClr val="7030A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Patrick Hand" charset="0"/>
              </a:rPr>
              <a:t>biển</a:t>
            </a:r>
            <a:r>
              <a:rPr lang="vi-VN" sz="2000" b="1" dirty="0">
                <a:solidFill>
                  <a:srgbClr val="7030A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7030A0"/>
              </a:solidFill>
              <a:latin typeface="Patrick Hand" charset="0"/>
            </a:endParaRPr>
          </a:p>
          <a:p>
            <a:pPr algn="just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5556" y="2162904"/>
            <a:ext cx="20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Hai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bạn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nhỏ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đang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phá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tổ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chim</a:t>
            </a:r>
            <a:r>
              <a:rPr lang="vi-VN" sz="2000" b="1" dirty="0">
                <a:solidFill>
                  <a:srgbClr val="00B05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Patrick Hand" charset="0"/>
            </a:endParaRPr>
          </a:p>
          <a:p>
            <a:pPr algn="just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7000" y="2034266"/>
            <a:ext cx="2168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Patrick Hand" charset="0"/>
              </a:rPr>
              <a:t> 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Xe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đổ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rác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xuống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sông</a:t>
            </a:r>
            <a:r>
              <a:rPr lang="en-US" sz="2000" b="1" dirty="0">
                <a:solidFill>
                  <a:srgbClr val="00B050"/>
                </a:solidFill>
                <a:latin typeface="Patrick Hand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Patrick Hand" charset="0"/>
              </a:rPr>
              <a:t>ngòi</a:t>
            </a:r>
            <a:r>
              <a:rPr lang="vi-VN" sz="2000" b="1" dirty="0">
                <a:solidFill>
                  <a:srgbClr val="00B050"/>
                </a:solidFill>
                <a:latin typeface="Patrick Hand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Patrick Hand" charset="0"/>
            </a:endParaRPr>
          </a:p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24" y="4099625"/>
            <a:ext cx="89419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vi-VN" sz="2200" dirty="0">
                <a:solidFill>
                  <a:srgbClr val="C00000"/>
                </a:solidFill>
                <a:latin typeface="+mj-lt"/>
              </a:rPr>
              <a:t>Những việc làm đó ảnh hưởng tốt (không tốt) đến môi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200" dirty="0">
                <a:solidFill>
                  <a:srgbClr val="C00000"/>
                </a:solidFill>
                <a:latin typeface="+mj-lt"/>
              </a:rPr>
              <a:t>trường như thế nào?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09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91109"/>
            <a:ext cx="5079770" cy="10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041784" y="1501541"/>
            <a:ext cx="16649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57737" y="1509562"/>
            <a:ext cx="13008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041784" y="1997401"/>
            <a:ext cx="341676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592524" y="1501541"/>
            <a:ext cx="461859" cy="32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9503" cy="49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1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278</Words>
  <Application>Microsoft Office PowerPoint</Application>
  <PresentationFormat>On-screen Show (16:9)</PresentationFormat>
  <Paragraphs>25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Microsoft YaHei</vt:lpstr>
      <vt:lpstr>Calibri</vt:lpstr>
      <vt:lpstr>Arial</vt:lpstr>
      <vt:lpstr>Cambria</vt:lpstr>
      <vt:lpstr>Patrick Hand SC</vt:lpstr>
      <vt:lpstr>SimSun</vt:lpstr>
      <vt:lpstr>Patrick Hand</vt:lpstr>
      <vt:lpstr>字魂59号-创粗黑</vt:lpstr>
      <vt:lpstr>Times New Roman</vt:lpstr>
      <vt:lpstr>Wingdings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Techsi.vn</cp:lastModifiedBy>
  <cp:revision>54</cp:revision>
  <dcterms:modified xsi:type="dcterms:W3CDTF">2024-03-11T10:52:46Z</dcterms:modified>
</cp:coreProperties>
</file>