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72" r:id="rId3"/>
    <p:sldId id="268" r:id="rId4"/>
    <p:sldId id="2007577484" r:id="rId5"/>
    <p:sldId id="2007577485" r:id="rId6"/>
    <p:sldId id="2007577497" r:id="rId7"/>
    <p:sldId id="2007577489" r:id="rId8"/>
    <p:sldId id="2007577486" r:id="rId9"/>
    <p:sldId id="2007577498" r:id="rId10"/>
    <p:sldId id="2007577499" r:id="rId11"/>
    <p:sldId id="2007577488" r:id="rId12"/>
    <p:sldId id="327" r:id="rId1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C97F"/>
    <a:srgbClr val="009999"/>
    <a:srgbClr val="FF9999"/>
    <a:srgbClr val="FBFEEC"/>
    <a:srgbClr val="F6FCD8"/>
    <a:srgbClr val="FFCCCC"/>
    <a:srgbClr val="FFE5E5"/>
    <a:srgbClr val="99CCFF"/>
    <a:srgbClr val="D8E8FC"/>
    <a:srgbClr val="C7DE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5033" autoAdjust="0"/>
  </p:normalViewPr>
  <p:slideViewPr>
    <p:cSldViewPr snapToGrid="0" showGuides="1">
      <p:cViewPr varScale="1">
        <p:scale>
          <a:sx n="62" d="100"/>
          <a:sy n="62" d="100"/>
        </p:scale>
        <p:origin x="108" y="102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7AE0E8-3A99-404B-9D43-88CF024209D2}" type="datetimeFigureOut">
              <a:rPr lang="zh-CN" altLang="en-US" smtClean="0"/>
              <a:t>2024/4/22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445761-C06D-4AE4-90A5-24BDEF0E299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778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445761-C06D-4AE4-90A5-24BDEF0E299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8818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898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0DF2C1-F002-C963-8B55-0A645C736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9F43898-5085-04D7-B845-C70982371F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ACD6A38-3704-1CE8-A797-D02E7697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67F66-0DB6-45C0-90F7-DA08F7F0BB25}" type="datetimeFigureOut">
              <a:rPr lang="zh-CN" altLang="en-US" smtClean="0"/>
              <a:t>2024/4/22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27C651-4060-6375-6D8B-3DDABF514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057200-0A16-E67D-F19B-CC3EE4CB7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688527-24FE-4D30-BD6B-4EB5ED6597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949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D7424F1-F1C1-45CA-F693-07E307469C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51972D-5CF0-0378-B20B-259C9C0314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01B37AA-4FA3-1A45-ED1B-821889F580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67F66-0DB6-45C0-90F7-DA08F7F0BB25}" type="datetimeFigureOut">
              <a:rPr lang="zh-CN" altLang="en-US" smtClean="0"/>
              <a:t>2024/4/22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77E152-9E6A-A3BC-794F-7308F1260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2082891-04C6-22CC-C44F-459EF0395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688527-24FE-4D30-BD6B-4EB5ED6597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950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9B74DC65-1637-78A0-DADC-E1913CD339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360"/>
          <a:stretch/>
        </p:blipFill>
        <p:spPr>
          <a:xfrm>
            <a:off x="0" y="5419953"/>
            <a:ext cx="12192000" cy="144462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281B846-E77A-9861-22E3-C71E0B6D9A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54101" b="11847"/>
          <a:stretch/>
        </p:blipFill>
        <p:spPr>
          <a:xfrm>
            <a:off x="1" y="6083363"/>
            <a:ext cx="3390899" cy="79368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E2E4262-B0D3-6BC9-A396-E02A122C3B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0" t="57665" r="-1" b="4023"/>
          <a:stretch/>
        </p:blipFill>
        <p:spPr>
          <a:xfrm>
            <a:off x="9658349" y="5752935"/>
            <a:ext cx="2533649" cy="1124115"/>
          </a:xfrm>
          <a:custGeom>
            <a:avLst/>
            <a:gdLst>
              <a:gd name="connsiteX0" fmla="*/ 0 w 4438648"/>
              <a:gd name="connsiteY0" fmla="*/ 0 h 1969315"/>
              <a:gd name="connsiteX1" fmla="*/ 516334 w 4438648"/>
              <a:gd name="connsiteY1" fmla="*/ 0 h 1969315"/>
              <a:gd name="connsiteX2" fmla="*/ 528317 w 4438648"/>
              <a:gd name="connsiteY2" fmla="*/ 22077 h 1969315"/>
              <a:gd name="connsiteX3" fmla="*/ 942976 w 4438648"/>
              <a:gd name="connsiteY3" fmla="*/ 242549 h 1969315"/>
              <a:gd name="connsiteX4" fmla="*/ 1357635 w 4438648"/>
              <a:gd name="connsiteY4" fmla="*/ 22077 h 1969315"/>
              <a:gd name="connsiteX5" fmla="*/ 1369618 w 4438648"/>
              <a:gd name="connsiteY5" fmla="*/ 0 h 1969315"/>
              <a:gd name="connsiteX6" fmla="*/ 2845195 w 4438648"/>
              <a:gd name="connsiteY6" fmla="*/ 0 h 1969315"/>
              <a:gd name="connsiteX7" fmla="*/ 2857178 w 4438648"/>
              <a:gd name="connsiteY7" fmla="*/ 22077 h 1969315"/>
              <a:gd name="connsiteX8" fmla="*/ 3271837 w 4438648"/>
              <a:gd name="connsiteY8" fmla="*/ 242549 h 1969315"/>
              <a:gd name="connsiteX9" fmla="*/ 3686496 w 4438648"/>
              <a:gd name="connsiteY9" fmla="*/ 22077 h 1969315"/>
              <a:gd name="connsiteX10" fmla="*/ 3698479 w 4438648"/>
              <a:gd name="connsiteY10" fmla="*/ 0 h 1969315"/>
              <a:gd name="connsiteX11" fmla="*/ 4438648 w 4438648"/>
              <a:gd name="connsiteY11" fmla="*/ 0 h 1969315"/>
              <a:gd name="connsiteX12" fmla="*/ 4438648 w 4438648"/>
              <a:gd name="connsiteY12" fmla="*/ 1969315 h 1969315"/>
              <a:gd name="connsiteX13" fmla="*/ 0 w 4438648"/>
              <a:gd name="connsiteY13" fmla="*/ 1969315 h 196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38648" h="1969315">
                <a:moveTo>
                  <a:pt x="0" y="0"/>
                </a:moveTo>
                <a:lnTo>
                  <a:pt x="516334" y="0"/>
                </a:lnTo>
                <a:lnTo>
                  <a:pt x="528317" y="22077"/>
                </a:lnTo>
                <a:cubicBezTo>
                  <a:pt x="618182" y="155094"/>
                  <a:pt x="770365" y="242549"/>
                  <a:pt x="942976" y="242549"/>
                </a:cubicBezTo>
                <a:cubicBezTo>
                  <a:pt x="1115587" y="242549"/>
                  <a:pt x="1267771" y="155094"/>
                  <a:pt x="1357635" y="22077"/>
                </a:cubicBezTo>
                <a:lnTo>
                  <a:pt x="1369618" y="0"/>
                </a:lnTo>
                <a:lnTo>
                  <a:pt x="2845195" y="0"/>
                </a:lnTo>
                <a:lnTo>
                  <a:pt x="2857178" y="22077"/>
                </a:lnTo>
                <a:cubicBezTo>
                  <a:pt x="2947042" y="155094"/>
                  <a:pt x="3099226" y="242549"/>
                  <a:pt x="3271837" y="242549"/>
                </a:cubicBezTo>
                <a:cubicBezTo>
                  <a:pt x="3444448" y="242549"/>
                  <a:pt x="3596632" y="155094"/>
                  <a:pt x="3686496" y="22077"/>
                </a:cubicBezTo>
                <a:lnTo>
                  <a:pt x="3698479" y="0"/>
                </a:lnTo>
                <a:lnTo>
                  <a:pt x="4438648" y="0"/>
                </a:lnTo>
                <a:lnTo>
                  <a:pt x="4438648" y="1969315"/>
                </a:lnTo>
                <a:lnTo>
                  <a:pt x="0" y="1969315"/>
                </a:lnTo>
                <a:close/>
              </a:path>
            </a:pathLst>
          </a:cu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3B603C-2D14-A2C4-5263-93E3D48D4E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54101" b="11847"/>
          <a:stretch/>
        </p:blipFill>
        <p:spPr>
          <a:xfrm flipH="1">
            <a:off x="4677711" y="5911913"/>
            <a:ext cx="4123391" cy="96513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6088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95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737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2F1FAC-9EBA-E2F6-23A6-FB0FC0B77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9792046-762D-ED2E-44BB-43F9A2F7EC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5633908-7945-537B-5FEA-F53FF528B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1635A9F-644E-DCEB-18D6-157553317C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67F66-0DB6-45C0-90F7-DA08F7F0BB25}" type="datetimeFigureOut">
              <a:rPr lang="zh-CN" altLang="en-US" smtClean="0"/>
              <a:t>2024/4/22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641E28E-BE0D-27A1-414D-1E62AE1B9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03E5977-7535-00FA-5F5D-7AC1CBB57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688527-24FE-4D30-BD6B-4EB5ED6597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863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114D7A-4CC7-91F8-EFE5-2CAD1E456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378AC1-F594-4396-D483-1FDF28311B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2B76A96-7DD4-4E32-336E-0C312812E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90349C1-35F4-40D2-E1BA-7E6E8BAB61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212AADA-BB4A-9AB1-6633-45D21259CD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B6C41B0-186D-7EE5-09C9-0B130098A8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67F66-0DB6-45C0-90F7-DA08F7F0BB25}" type="datetimeFigureOut">
              <a:rPr lang="zh-CN" altLang="en-US" smtClean="0"/>
              <a:t>2024/4/22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77FFD5B-A727-E06E-2EE3-38BA1B2EE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A277740-49E9-9DE2-E811-3537322F1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688527-24FE-4D30-BD6B-4EB5ED6597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165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25BC067-043D-8EC8-B9CF-6B19AEA7F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3D0BE2E-E2C2-75E8-AD9D-B6126CED92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67F66-0DB6-45C0-90F7-DA08F7F0BB25}" type="datetimeFigureOut">
              <a:rPr lang="zh-CN" altLang="en-US" smtClean="0"/>
              <a:t>2024/4/22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D672FC5-E673-6D19-D518-F93A403E4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7E1B150-4733-E739-67D3-6FEC4F5ED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688527-24FE-4D30-BD6B-4EB5ED6597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734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B6F2658-78B0-D4B0-FC81-28512BAECF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67F66-0DB6-45C0-90F7-DA08F7F0BB25}" type="datetimeFigureOut">
              <a:rPr lang="zh-CN" altLang="en-US" smtClean="0"/>
              <a:t>2024/4/22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DABD558-E9EA-2EA1-3C52-78AFFA198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9CA8104-730C-45B0-8B0F-10EE05DEB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688527-24FE-4D30-BD6B-4EB5ED6597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739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534D48-A367-A26E-F0FD-64F3CEA96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B18CDD6-ED58-2EDF-3597-5E2CDE5EA5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E2E6EC7-C973-7EE1-0E23-1417CEF74D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8D03338-309C-D3BC-D4F5-4E12C019CB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67F66-0DB6-45C0-90F7-DA08F7F0BB25}" type="datetimeFigureOut">
              <a:rPr lang="zh-CN" altLang="en-US" smtClean="0"/>
              <a:t>2024/4/22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7512B77-86AD-15D0-4715-739D8C672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CC375AA-6858-E0A3-DB8F-3BEE8E297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688527-24FE-4D30-BD6B-4EB5ED6597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278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986501-C24E-CBF4-FEF9-366EE31F6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39A0327-7619-5DF3-E1B2-F35C22EA9A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16B969D-DFFD-B929-5B8F-7C82C49FAB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FFE1447-64E3-F2E1-843D-73C1F33DDF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67F66-0DB6-45C0-90F7-DA08F7F0BB25}" type="datetimeFigureOut">
              <a:rPr lang="zh-CN" altLang="en-US" smtClean="0"/>
              <a:t>2024/4/22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9839C07-A434-8386-6CF0-7C7FFB401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D91E14A-9FE8-4F2B-C5DF-3D3FB2234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688527-24FE-4D30-BD6B-4EB5ED6597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470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F763FC-CC46-A990-CBFA-16EF0839733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368533" y="5998782"/>
            <a:ext cx="2188654" cy="9510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B9D59A-648D-3DA3-B081-F827FCAE3DB3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473494" y="-221073"/>
            <a:ext cx="2188654" cy="9510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2E7DA8-FC75-5401-35CA-1CFACFEBE6C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2054611" y="2040280"/>
            <a:ext cx="2188654" cy="9510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E58E4A-7099-7309-8FF6-0314CE3AD54D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433810" y="9474686"/>
            <a:ext cx="2188654" cy="9510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A226F3-12E0-37A6-4232-6998008559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86245" y="-194947"/>
            <a:ext cx="2186247" cy="23174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C96044-BDBA-54C0-EADB-A0AC410F6B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482092" y="7817580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B5726C96-0144-C03E-E2E4-47DA9FB6339C}"/>
              </a:ext>
            </a:extLst>
          </p:cNvPr>
          <p:cNvSpPr txBox="1"/>
          <p:nvPr userDrawn="1"/>
        </p:nvSpPr>
        <p:spPr>
          <a:xfrm>
            <a:off x="2913963" y="9124747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210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7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图片 49">
            <a:extLst>
              <a:ext uri="{FF2B5EF4-FFF2-40B4-BE49-F238E27FC236}">
                <a16:creationId xmlns:a16="http://schemas.microsoft.com/office/drawing/2014/main" id="{0B0B5CF2-DDE2-5A6F-FAD6-9FBDEFA52E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7" y="2003905"/>
            <a:ext cx="2942227" cy="431843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4DF4199-3B1F-7857-CFF6-A82FBB2352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8"/>
          <a:stretch/>
        </p:blipFill>
        <p:spPr>
          <a:xfrm>
            <a:off x="0" y="0"/>
            <a:ext cx="12192000" cy="220345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CAA7040-FCD6-E5CF-14E6-CA1FF4466D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13"/>
          <a:stretch/>
        </p:blipFill>
        <p:spPr>
          <a:xfrm>
            <a:off x="0" y="5070475"/>
            <a:ext cx="12192000" cy="178752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894A02F-C998-8C07-6EA3-94FF9A1C4FE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44431" b="3653"/>
          <a:stretch/>
        </p:blipFill>
        <p:spPr>
          <a:xfrm>
            <a:off x="1" y="5258233"/>
            <a:ext cx="6095999" cy="159976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F432862-B6F1-699C-3522-08C188803E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0" t="57665" r="-1" b="4023"/>
          <a:stretch/>
        </p:blipFill>
        <p:spPr>
          <a:xfrm>
            <a:off x="7753351" y="4888685"/>
            <a:ext cx="4438648" cy="1969315"/>
          </a:xfrm>
          <a:custGeom>
            <a:avLst/>
            <a:gdLst>
              <a:gd name="connsiteX0" fmla="*/ 0 w 4438648"/>
              <a:gd name="connsiteY0" fmla="*/ 0 h 1969315"/>
              <a:gd name="connsiteX1" fmla="*/ 516334 w 4438648"/>
              <a:gd name="connsiteY1" fmla="*/ 0 h 1969315"/>
              <a:gd name="connsiteX2" fmla="*/ 528317 w 4438648"/>
              <a:gd name="connsiteY2" fmla="*/ 22077 h 1969315"/>
              <a:gd name="connsiteX3" fmla="*/ 942976 w 4438648"/>
              <a:gd name="connsiteY3" fmla="*/ 242549 h 1969315"/>
              <a:gd name="connsiteX4" fmla="*/ 1357635 w 4438648"/>
              <a:gd name="connsiteY4" fmla="*/ 22077 h 1969315"/>
              <a:gd name="connsiteX5" fmla="*/ 1369618 w 4438648"/>
              <a:gd name="connsiteY5" fmla="*/ 0 h 1969315"/>
              <a:gd name="connsiteX6" fmla="*/ 2845195 w 4438648"/>
              <a:gd name="connsiteY6" fmla="*/ 0 h 1969315"/>
              <a:gd name="connsiteX7" fmla="*/ 2857178 w 4438648"/>
              <a:gd name="connsiteY7" fmla="*/ 22077 h 1969315"/>
              <a:gd name="connsiteX8" fmla="*/ 3271837 w 4438648"/>
              <a:gd name="connsiteY8" fmla="*/ 242549 h 1969315"/>
              <a:gd name="connsiteX9" fmla="*/ 3686496 w 4438648"/>
              <a:gd name="connsiteY9" fmla="*/ 22077 h 1969315"/>
              <a:gd name="connsiteX10" fmla="*/ 3698479 w 4438648"/>
              <a:gd name="connsiteY10" fmla="*/ 0 h 1969315"/>
              <a:gd name="connsiteX11" fmla="*/ 4438648 w 4438648"/>
              <a:gd name="connsiteY11" fmla="*/ 0 h 1969315"/>
              <a:gd name="connsiteX12" fmla="*/ 4438648 w 4438648"/>
              <a:gd name="connsiteY12" fmla="*/ 1969315 h 1969315"/>
              <a:gd name="connsiteX13" fmla="*/ 0 w 4438648"/>
              <a:gd name="connsiteY13" fmla="*/ 1969315 h 196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38648" h="1969315">
                <a:moveTo>
                  <a:pt x="0" y="0"/>
                </a:moveTo>
                <a:lnTo>
                  <a:pt x="516334" y="0"/>
                </a:lnTo>
                <a:lnTo>
                  <a:pt x="528317" y="22077"/>
                </a:lnTo>
                <a:cubicBezTo>
                  <a:pt x="618182" y="155094"/>
                  <a:pt x="770365" y="242549"/>
                  <a:pt x="942976" y="242549"/>
                </a:cubicBezTo>
                <a:cubicBezTo>
                  <a:pt x="1115587" y="242549"/>
                  <a:pt x="1267771" y="155094"/>
                  <a:pt x="1357635" y="22077"/>
                </a:cubicBezTo>
                <a:lnTo>
                  <a:pt x="1369618" y="0"/>
                </a:lnTo>
                <a:lnTo>
                  <a:pt x="2845195" y="0"/>
                </a:lnTo>
                <a:lnTo>
                  <a:pt x="2857178" y="22077"/>
                </a:lnTo>
                <a:cubicBezTo>
                  <a:pt x="2947042" y="155094"/>
                  <a:pt x="3099226" y="242549"/>
                  <a:pt x="3271837" y="242549"/>
                </a:cubicBezTo>
                <a:cubicBezTo>
                  <a:pt x="3444448" y="242549"/>
                  <a:pt x="3596632" y="155094"/>
                  <a:pt x="3686496" y="22077"/>
                </a:cubicBezTo>
                <a:lnTo>
                  <a:pt x="3698479" y="0"/>
                </a:lnTo>
                <a:lnTo>
                  <a:pt x="4438648" y="0"/>
                </a:lnTo>
                <a:lnTo>
                  <a:pt x="4438648" y="1969315"/>
                </a:lnTo>
                <a:lnTo>
                  <a:pt x="0" y="1969315"/>
                </a:lnTo>
                <a:close/>
              </a:path>
            </a:pathLst>
          </a:cu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E780EE23-4ADC-4E10-F9FB-4528B42D0A7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57" y="0"/>
            <a:ext cx="4091257" cy="396033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1D8B2161-8BD1-372C-D063-F87024AE627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778" y="4910978"/>
            <a:ext cx="1891322" cy="1909547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0F67BA3B-9188-4110-2542-3AEBF529A52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893" y="5004238"/>
            <a:ext cx="1586863" cy="1678318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9FE6B862-3D38-5F51-45C9-1E1C3DB292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364" y="4026573"/>
            <a:ext cx="1998322" cy="260700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4C8391B-884F-660F-7FF4-F1654BFEEC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292" y="1033411"/>
            <a:ext cx="9160838" cy="379538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D6FC0A2C-5722-963B-291B-8269F6F1DF05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612" y="3083290"/>
            <a:ext cx="2122715" cy="342900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36313070-0470-0FEA-B4FE-DF505DAB06AB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703" y="5207035"/>
            <a:ext cx="947825" cy="704958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E6F9A073-BE62-2954-03CB-BDE01A5D734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8781" y="1307094"/>
            <a:ext cx="1476376" cy="127883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56D88B89-FB6E-96C3-805D-75AB507A137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47"/>
          <a:stretch/>
        </p:blipFill>
        <p:spPr>
          <a:xfrm>
            <a:off x="10422" y="3958356"/>
            <a:ext cx="12192000" cy="2911038"/>
          </a:xfrm>
          <a:prstGeom prst="rect">
            <a:avLst/>
          </a:prstGeom>
        </p:spPr>
      </p:pic>
      <p:pic>
        <p:nvPicPr>
          <p:cNvPr id="11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BDADB45B-9AEB-7461-6324-A9BB7646F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193" y="-264051"/>
            <a:ext cx="1689302" cy="168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D60176-809C-C53F-FA73-989D91A7F16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798778" y="-26311"/>
            <a:ext cx="6176774" cy="15883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6A2B82A-6DA9-83C6-C432-1DCBB755F66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297815" y="427165"/>
            <a:ext cx="2755631" cy="12375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76ED19-AAB6-5FF3-705E-D3CD99F9809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47181" y="1359651"/>
            <a:ext cx="8449788" cy="390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91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>
            <a:extLst>
              <a:ext uri="{FF2B5EF4-FFF2-40B4-BE49-F238E27FC236}">
                <a16:creationId xmlns:a16="http://schemas.microsoft.com/office/drawing/2014/main" id="{8B9B9894-48EB-C4BA-E119-2DC04D522A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" b="74813"/>
          <a:stretch/>
        </p:blipFill>
        <p:spPr>
          <a:xfrm>
            <a:off x="0" y="0"/>
            <a:ext cx="12192000" cy="14173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E3923BD-4995-7298-865B-BF9551BD9C19}"/>
              </a:ext>
            </a:extLst>
          </p:cNvPr>
          <p:cNvGrpSpPr/>
          <p:nvPr/>
        </p:nvGrpSpPr>
        <p:grpSpPr>
          <a:xfrm>
            <a:off x="550606" y="172055"/>
            <a:ext cx="11062267" cy="2030371"/>
            <a:chOff x="6096000" y="2435087"/>
            <a:chExt cx="5830957" cy="3788436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B05A24D-1D5F-55A1-6BFD-F7820F6857DF}"/>
                </a:ext>
              </a:extLst>
            </p:cNvPr>
            <p:cNvSpPr/>
            <p:nvPr/>
          </p:nvSpPr>
          <p:spPr>
            <a:xfrm>
              <a:off x="6096000" y="2435087"/>
              <a:ext cx="5830957" cy="3788436"/>
            </a:xfrm>
            <a:prstGeom prst="roundRect">
              <a:avLst/>
            </a:prstGeom>
            <a:solidFill>
              <a:srgbClr val="99CC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7C9AF8B-D9FF-3AF5-71F1-B509416BF18E}"/>
                </a:ext>
              </a:extLst>
            </p:cNvPr>
            <p:cNvSpPr txBox="1"/>
            <p:nvPr/>
          </p:nvSpPr>
          <p:spPr>
            <a:xfrm>
              <a:off x="6173739" y="2596842"/>
              <a:ext cx="5706060" cy="33786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 những chuỗi thức ăn nào trong sơ đồ có sử dụng chung một vài sinh vật? Điều đó có thể có ý nghĩa gì đối với tự nhiên?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E9047A4-F046-906E-1EA6-130BDBDAFE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0485" y="2289117"/>
            <a:ext cx="8522005" cy="4144306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1E14360-DBC5-D727-7724-EE6C38599944}"/>
              </a:ext>
            </a:extLst>
          </p:cNvPr>
          <p:cNvSpPr/>
          <p:nvPr/>
        </p:nvSpPr>
        <p:spPr>
          <a:xfrm>
            <a:off x="1730485" y="2289117"/>
            <a:ext cx="8613050" cy="1289825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E5B7991-60F0-D5A6-D430-EBE3CE933FE2}"/>
              </a:ext>
            </a:extLst>
          </p:cNvPr>
          <p:cNvSpPr/>
          <p:nvPr/>
        </p:nvSpPr>
        <p:spPr>
          <a:xfrm>
            <a:off x="1761163" y="4791427"/>
            <a:ext cx="8613050" cy="1289825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45E6F0C-2231-DBD1-CD51-45121D8E9C70}"/>
              </a:ext>
            </a:extLst>
          </p:cNvPr>
          <p:cNvSpPr/>
          <p:nvPr/>
        </p:nvSpPr>
        <p:spPr>
          <a:xfrm>
            <a:off x="4817021" y="2435092"/>
            <a:ext cx="2374488" cy="90617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FA45C57-8DD6-6734-7E58-3A5D435D6685}"/>
              </a:ext>
            </a:extLst>
          </p:cNvPr>
          <p:cNvSpPr/>
          <p:nvPr/>
        </p:nvSpPr>
        <p:spPr>
          <a:xfrm>
            <a:off x="4806007" y="5048858"/>
            <a:ext cx="2374488" cy="91261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719683D-FF8D-69AD-12CB-5163AA95A96A}"/>
              </a:ext>
            </a:extLst>
          </p:cNvPr>
          <p:cNvSpPr/>
          <p:nvPr/>
        </p:nvSpPr>
        <p:spPr>
          <a:xfrm>
            <a:off x="7751950" y="2395765"/>
            <a:ext cx="2374488" cy="90617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8637A6A-F2B6-EA2F-C473-2D5C7242C5DE}"/>
              </a:ext>
            </a:extLst>
          </p:cNvPr>
          <p:cNvSpPr/>
          <p:nvPr/>
        </p:nvSpPr>
        <p:spPr>
          <a:xfrm>
            <a:off x="7782027" y="5068522"/>
            <a:ext cx="2374488" cy="91261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A735714-7E33-FAF9-4B04-954A5E07C149}"/>
              </a:ext>
            </a:extLst>
          </p:cNvPr>
          <p:cNvSpPr/>
          <p:nvPr/>
        </p:nvSpPr>
        <p:spPr>
          <a:xfrm>
            <a:off x="1639440" y="3665926"/>
            <a:ext cx="8613050" cy="1012823"/>
          </a:xfrm>
          <a:prstGeom prst="roundRect">
            <a:avLst/>
          </a:prstGeom>
          <a:noFill/>
          <a:ln w="38100">
            <a:solidFill>
              <a:srgbClr val="FF99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9D83681-B958-0A26-A285-F9EEBA524621}"/>
              </a:ext>
            </a:extLst>
          </p:cNvPr>
          <p:cNvSpPr/>
          <p:nvPr/>
        </p:nvSpPr>
        <p:spPr>
          <a:xfrm>
            <a:off x="1761163" y="4873591"/>
            <a:ext cx="8613050" cy="1206807"/>
          </a:xfrm>
          <a:prstGeom prst="roundRect">
            <a:avLst/>
          </a:prstGeom>
          <a:noFill/>
          <a:ln w="38100">
            <a:solidFill>
              <a:srgbClr val="FF99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15F70B8-D3D6-A9B9-9669-52B2CBB5ED56}"/>
              </a:ext>
            </a:extLst>
          </p:cNvPr>
          <p:cNvSpPr/>
          <p:nvPr/>
        </p:nvSpPr>
        <p:spPr>
          <a:xfrm>
            <a:off x="1838633" y="3736259"/>
            <a:ext cx="2408902" cy="878586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16A8339-9728-4522-7431-128CC41F322E}"/>
              </a:ext>
            </a:extLst>
          </p:cNvPr>
          <p:cNvSpPr/>
          <p:nvPr/>
        </p:nvSpPr>
        <p:spPr>
          <a:xfrm>
            <a:off x="1838633" y="5085534"/>
            <a:ext cx="2408902" cy="878586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64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3" grpId="0" animBg="1"/>
      <p:bldP spid="24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>
            <a:extLst>
              <a:ext uri="{FF2B5EF4-FFF2-40B4-BE49-F238E27FC236}">
                <a16:creationId xmlns:a16="http://schemas.microsoft.com/office/drawing/2014/main" id="{8B9B9894-48EB-C4BA-E119-2DC04D522A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" b="74813"/>
          <a:stretch/>
        </p:blipFill>
        <p:spPr>
          <a:xfrm>
            <a:off x="0" y="0"/>
            <a:ext cx="12192000" cy="14173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F3EA987-073E-3083-D308-DD4B1369AB8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1910" y="4354042"/>
            <a:ext cx="2503958" cy="250395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48A8AF3-6506-94F1-882A-F70A081BD85F}"/>
              </a:ext>
            </a:extLst>
          </p:cNvPr>
          <p:cNvGrpSpPr/>
          <p:nvPr/>
        </p:nvGrpSpPr>
        <p:grpSpPr>
          <a:xfrm>
            <a:off x="376030" y="2209343"/>
            <a:ext cx="11439939" cy="2018530"/>
            <a:chOff x="813903" y="400034"/>
            <a:chExt cx="10944088" cy="1205826"/>
          </a:xfrm>
        </p:grpSpPr>
        <p:sp>
          <p:nvSpPr>
            <p:cNvPr id="7" name="文本框 6"/>
            <p:cNvSpPr txBox="1"/>
            <p:nvPr/>
          </p:nvSpPr>
          <p:spPr>
            <a:xfrm>
              <a:off x="813903" y="400034"/>
              <a:ext cx="10944088" cy="1205826"/>
            </a:xfrm>
            <a:prstGeom prst="roundRect">
              <a:avLst/>
            </a:prstGeom>
            <a:solidFill>
              <a:srgbClr val="6DC97F"/>
            </a:solidFill>
            <a:ln>
              <a:noFill/>
            </a:ln>
          </p:spPr>
          <p:txBody>
            <a:bodyPr wrap="square" bIns="107950" rtlCol="0" anchor="ctr" anchorCtr="0">
              <a:noAutofit/>
            </a:bodyPr>
            <a:lstStyle/>
            <a:p>
              <a:pPr lvl="0" algn="dist">
                <a:buClrTx/>
                <a:buSzTx/>
                <a:buFontTx/>
              </a:pPr>
              <a:endParaRPr lang="zh-CN" altLang="en-US" sz="2400" dirty="0">
                <a:solidFill>
                  <a:schemeClr val="bg1"/>
                </a:solidFill>
                <a:latin typeface="字魂112号-阿开童漫体" panose="00000500000000000000" pitchFamily="2" charset="-122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AF2AEF-EADF-12C2-2E17-06CAD70C4E2F}"/>
                </a:ext>
              </a:extLst>
            </p:cNvPr>
            <p:cNvSpPr txBox="1"/>
            <p:nvPr/>
          </p:nvSpPr>
          <p:spPr>
            <a:xfrm>
              <a:off x="989716" y="545054"/>
              <a:ext cx="10592460" cy="864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4400" b="1" dirty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  </a:t>
              </a:r>
              <a:r>
                <a:rPr lang="vi-VN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 sinh vật có thể tham gia vào nhiều chuỗi thức ăn khác nhau.</a:t>
              </a:r>
              <a:endParaRPr lang="en-US" sz="7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CCE7F41-EB88-0F51-DA5F-A543B54556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0714" y="550608"/>
            <a:ext cx="5170535" cy="1658735"/>
          </a:xfrm>
          <a:prstGeom prst="rect">
            <a:avLst/>
          </a:prstGeom>
        </p:spPr>
      </p:pic>
      <p:pic>
        <p:nvPicPr>
          <p:cNvPr id="14" name="图片 8">
            <a:extLst>
              <a:ext uri="{FF2B5EF4-FFF2-40B4-BE49-F238E27FC236}">
                <a16:creationId xmlns:a16="http://schemas.microsoft.com/office/drawing/2014/main" id="{A2D29575-1B02-86C3-E613-8181873DEE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1" t="11359" r="4375" b="24208"/>
          <a:stretch/>
        </p:blipFill>
        <p:spPr>
          <a:xfrm>
            <a:off x="309462" y="70854"/>
            <a:ext cx="3081252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6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1884C3C-6517-9D3D-E465-9F8E8C50021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119" y="1866900"/>
            <a:ext cx="4960069" cy="4991100"/>
          </a:xfrm>
          <a:prstGeom prst="rect">
            <a:avLst/>
          </a:prstGeom>
        </p:spPr>
      </p:pic>
      <p:pic>
        <p:nvPicPr>
          <p:cNvPr id="2" name="图片 3">
            <a:extLst>
              <a:ext uri="{FF2B5EF4-FFF2-40B4-BE49-F238E27FC236}">
                <a16:creationId xmlns:a16="http://schemas.microsoft.com/office/drawing/2014/main" id="{817EAEAB-E29B-E4E5-E404-C44654301A6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620" y="2981740"/>
            <a:ext cx="4314410" cy="4314410"/>
          </a:xfrm>
          <a:prstGeom prst="rect">
            <a:avLst/>
          </a:prstGeom>
        </p:spPr>
      </p:pic>
      <p:pic>
        <p:nvPicPr>
          <p:cNvPr id="4" name="图片 14">
            <a:extLst>
              <a:ext uri="{FF2B5EF4-FFF2-40B4-BE49-F238E27FC236}">
                <a16:creationId xmlns:a16="http://schemas.microsoft.com/office/drawing/2014/main" id="{B3F02E4B-C870-27E9-D2E0-D6B1EC9110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" b="74813"/>
          <a:stretch/>
        </p:blipFill>
        <p:spPr>
          <a:xfrm>
            <a:off x="0" y="0"/>
            <a:ext cx="12192000" cy="1417320"/>
          </a:xfrm>
          <a:prstGeom prst="rect">
            <a:avLst/>
          </a:prstGeom>
        </p:spPr>
      </p:pic>
      <p:grpSp>
        <p:nvGrpSpPr>
          <p:cNvPr id="6" name="Group">
            <a:extLst>
              <a:ext uri="{FF2B5EF4-FFF2-40B4-BE49-F238E27FC236}">
                <a16:creationId xmlns:a16="http://schemas.microsoft.com/office/drawing/2014/main" id="{1F1F9A8E-1765-5885-5075-C691FB4D0A41}"/>
              </a:ext>
            </a:extLst>
          </p:cNvPr>
          <p:cNvGrpSpPr/>
          <p:nvPr/>
        </p:nvGrpSpPr>
        <p:grpSpPr>
          <a:xfrm>
            <a:off x="505849" y="582477"/>
            <a:ext cx="11111527" cy="1775087"/>
            <a:chOff x="1147155" y="572516"/>
            <a:chExt cx="13337769" cy="229963"/>
          </a:xfrm>
        </p:grpSpPr>
        <p:sp>
          <p:nvSpPr>
            <p:cNvPr id="9" name="Flowchart: Alternate Process 8">
              <a:extLst>
                <a:ext uri="{FF2B5EF4-FFF2-40B4-BE49-F238E27FC236}">
                  <a16:creationId xmlns:a16="http://schemas.microsoft.com/office/drawing/2014/main" id="{E2EB3E88-8BB9-BF53-BD4B-D740383BFE88}"/>
                </a:ext>
              </a:extLst>
            </p:cNvPr>
            <p:cNvSpPr/>
            <p:nvPr/>
          </p:nvSpPr>
          <p:spPr>
            <a:xfrm>
              <a:off x="1147156" y="572516"/>
              <a:ext cx="13337768" cy="229963"/>
            </a:xfrm>
            <a:prstGeom prst="flowChartAlternateProcess">
              <a:avLst/>
            </a:prstGeom>
            <a:solidFill>
              <a:srgbClr val="E1F7FB"/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3549191-124E-A561-C63C-1959D6AB9E11}"/>
                </a:ext>
              </a:extLst>
            </p:cNvPr>
            <p:cNvSpPr txBox="1"/>
            <p:nvPr/>
          </p:nvSpPr>
          <p:spPr>
            <a:xfrm>
              <a:off x="1147155" y="575213"/>
              <a:ext cx="13337769" cy="1953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65A06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nl-NL" sz="4400" b="1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 nhóm thi nhau đưa ra những ví </a:t>
              </a:r>
              <a:r>
                <a:rPr lang="nl-NL" sz="4400" b="1" dirty="0" smtClean="0">
                  <a:solidFill>
                    <a:srgbClr val="009999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 </a:t>
              </a:r>
              <a:r>
                <a:rPr lang="nl-NL" sz="4400" b="1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về chuỗi thức ăn trong tự nhiên. 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AAAAD8A9-6F4F-46C2-C59E-E289997D36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490" y="1402378"/>
            <a:ext cx="5640705" cy="5640705"/>
          </a:xfrm>
          <a:prstGeom prst="rect">
            <a:avLst/>
          </a:prstGeom>
        </p:spPr>
      </p:pic>
      <p:pic>
        <p:nvPicPr>
          <p:cNvPr id="4" name="图片 21">
            <a:extLst>
              <a:ext uri="{FF2B5EF4-FFF2-40B4-BE49-F238E27FC236}">
                <a16:creationId xmlns:a16="http://schemas.microsoft.com/office/drawing/2014/main" id="{237BBB2E-0A60-D08B-EFF8-1A5C34F186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8"/>
          <a:stretch/>
        </p:blipFill>
        <p:spPr>
          <a:xfrm>
            <a:off x="0" y="0"/>
            <a:ext cx="12192000" cy="2203450"/>
          </a:xfrm>
          <a:prstGeom prst="rect">
            <a:avLst/>
          </a:prstGeom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CD409199-6DB8-453C-AE65-86C22C29500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243" y="4490215"/>
            <a:ext cx="2740721" cy="27407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9DCDBF-BB84-903B-76AE-844E0337F9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7090" y="1166979"/>
            <a:ext cx="3151905" cy="7803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7348C8-9B04-C8FD-83BE-5430F5EC89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88361" y="1947335"/>
            <a:ext cx="8916081" cy="37334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>
            <a:extLst>
              <a:ext uri="{FF2B5EF4-FFF2-40B4-BE49-F238E27FC236}">
                <a16:creationId xmlns:a16="http://schemas.microsoft.com/office/drawing/2014/main" id="{8B9B9894-48EB-C4BA-E119-2DC04D522A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" b="74813"/>
          <a:stretch/>
        </p:blipFill>
        <p:spPr>
          <a:xfrm>
            <a:off x="0" y="0"/>
            <a:ext cx="12192000" cy="14173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F3EA987-073E-3083-D308-DD4B1369AB8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77670" y="4470635"/>
            <a:ext cx="2503958" cy="250395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48A8AF3-6506-94F1-882A-F70A081BD85F}"/>
              </a:ext>
            </a:extLst>
          </p:cNvPr>
          <p:cNvGrpSpPr/>
          <p:nvPr/>
        </p:nvGrpSpPr>
        <p:grpSpPr>
          <a:xfrm>
            <a:off x="324465" y="212813"/>
            <a:ext cx="11336593" cy="1339314"/>
            <a:chOff x="813903" y="400034"/>
            <a:chExt cx="10168836" cy="1339314"/>
          </a:xfrm>
        </p:grpSpPr>
        <p:sp>
          <p:nvSpPr>
            <p:cNvPr id="7" name="文本框 6"/>
            <p:cNvSpPr txBox="1"/>
            <p:nvPr/>
          </p:nvSpPr>
          <p:spPr>
            <a:xfrm>
              <a:off x="813903" y="400034"/>
              <a:ext cx="10168836" cy="1339314"/>
            </a:xfrm>
            <a:prstGeom prst="roundRect">
              <a:avLst/>
            </a:prstGeom>
            <a:solidFill>
              <a:srgbClr val="009999"/>
            </a:solidFill>
            <a:ln>
              <a:noFill/>
            </a:ln>
          </p:spPr>
          <p:txBody>
            <a:bodyPr wrap="square" bIns="107950" rtlCol="0" anchor="ctr" anchorCtr="0">
              <a:noAutofit/>
            </a:bodyPr>
            <a:lstStyle/>
            <a:p>
              <a:pPr lvl="0" algn="dist">
                <a:buClrTx/>
                <a:buSzTx/>
                <a:buFontTx/>
              </a:pPr>
              <a:endParaRPr lang="zh-CN" altLang="en-US" sz="2400" dirty="0">
                <a:solidFill>
                  <a:schemeClr val="bg1"/>
                </a:solidFill>
                <a:latin typeface="字魂112号-阿开童漫体" panose="00000500000000000000" pitchFamily="2" charset="-122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AF2AEF-EADF-12C2-2E17-06CAD70C4E2F}"/>
                </a:ext>
              </a:extLst>
            </p:cNvPr>
            <p:cNvSpPr txBox="1"/>
            <p:nvPr/>
          </p:nvSpPr>
          <p:spPr>
            <a:xfrm>
              <a:off x="895641" y="479860"/>
              <a:ext cx="1007827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1. Quan sát hình 6. Hãy viết vào vở các chuỗi thức ăn theo đường gạch nối giữa các sinh vật theo gợi ý sau: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7D3F07C-57B8-89F3-FC76-FC8144909D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334" y="2948565"/>
            <a:ext cx="5009266" cy="38047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2761A9-B584-DB85-5524-2CB5A2C68B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8599" y="1755003"/>
            <a:ext cx="6934801" cy="9906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561797FB-5805-5C89-57C9-E48F5F821E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8"/>
          <a:stretch/>
        </p:blipFill>
        <p:spPr>
          <a:xfrm>
            <a:off x="0" y="0"/>
            <a:ext cx="12192000" cy="22034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9D613C-575A-0F9D-9F28-DB26363AB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7752" y="559326"/>
            <a:ext cx="8117909" cy="61659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51767AC-4EBD-38CE-8DE6-6A47912D0CAA}"/>
              </a:ext>
            </a:extLst>
          </p:cNvPr>
          <p:cNvSpPr txBox="1"/>
          <p:nvPr/>
        </p:nvSpPr>
        <p:spPr>
          <a:xfrm>
            <a:off x="226142" y="1832868"/>
            <a:ext cx="36152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kern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600" b="1" kern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3600" b="1" kern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600" b="1" kern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kern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600" b="1" kern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b="1" kern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600" b="1" kern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kern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US" sz="3600" b="1" kern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600" b="1" kern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?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D80EE1-7CEE-8009-7123-D7A267760412}"/>
              </a:ext>
            </a:extLst>
          </p:cNvPr>
          <p:cNvSpPr txBox="1"/>
          <p:nvPr/>
        </p:nvSpPr>
        <p:spPr>
          <a:xfrm>
            <a:off x="5997678" y="5511225"/>
            <a:ext cx="1288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cỏ</a:t>
            </a:r>
            <a:endParaRPr lang="en-US" sz="3200" b="1" dirty="0">
              <a:solidFill>
                <a:srgbClr val="0099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C528FB-6F22-1AB2-A1DE-B1A228BA18E7}"/>
              </a:ext>
            </a:extLst>
          </p:cNvPr>
          <p:cNvSpPr txBox="1"/>
          <p:nvPr/>
        </p:nvSpPr>
        <p:spPr>
          <a:xfrm>
            <a:off x="4360607" y="2310546"/>
            <a:ext cx="1288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thỏ</a:t>
            </a:r>
            <a:endParaRPr lang="en-US" sz="3200" b="1" dirty="0">
              <a:solidFill>
                <a:srgbClr val="0099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3207A6-61DD-8ECD-F28F-EA6261907A94}"/>
              </a:ext>
            </a:extLst>
          </p:cNvPr>
          <p:cNvSpPr txBox="1"/>
          <p:nvPr/>
        </p:nvSpPr>
        <p:spPr>
          <a:xfrm>
            <a:off x="5766902" y="2844225"/>
            <a:ext cx="1288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nai </a:t>
            </a:r>
            <a:endParaRPr lang="en-US" sz="3200" b="1" dirty="0">
              <a:solidFill>
                <a:srgbClr val="0099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E0C42B-08FB-34E4-5427-92E8FF28523E}"/>
              </a:ext>
            </a:extLst>
          </p:cNvPr>
          <p:cNvSpPr txBox="1"/>
          <p:nvPr/>
        </p:nvSpPr>
        <p:spPr>
          <a:xfrm>
            <a:off x="7192297" y="1101725"/>
            <a:ext cx="1288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endParaRPr lang="en-US" sz="3200" b="1" dirty="0">
              <a:solidFill>
                <a:srgbClr val="0099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ECD383-2226-B254-3CF2-0E60D9A3315F}"/>
              </a:ext>
            </a:extLst>
          </p:cNvPr>
          <p:cNvSpPr txBox="1"/>
          <p:nvPr/>
        </p:nvSpPr>
        <p:spPr>
          <a:xfrm>
            <a:off x="9502878" y="2551837"/>
            <a:ext cx="1288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trâu</a:t>
            </a:r>
            <a:endParaRPr lang="en-US" sz="3200" b="1" dirty="0">
              <a:solidFill>
                <a:srgbClr val="0099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7C3649-061A-E503-9883-624392F26FA0}"/>
              </a:ext>
            </a:extLst>
          </p:cNvPr>
          <p:cNvSpPr txBox="1"/>
          <p:nvPr/>
        </p:nvSpPr>
        <p:spPr>
          <a:xfrm>
            <a:off x="10407446" y="5329328"/>
            <a:ext cx="1288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sư tử</a:t>
            </a:r>
            <a:endParaRPr lang="en-US" sz="3200" b="1" dirty="0">
              <a:solidFill>
                <a:srgbClr val="0099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5B41ED-2DB6-DB6E-242F-FAB1615EFD03}"/>
              </a:ext>
            </a:extLst>
          </p:cNvPr>
          <p:cNvSpPr txBox="1"/>
          <p:nvPr/>
        </p:nvSpPr>
        <p:spPr>
          <a:xfrm>
            <a:off x="188560" y="1832868"/>
            <a:ext cx="37842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kern="0" dirty="0" err="1">
                <a:solidFill>
                  <a:srgbClr val="00CC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600" b="1" kern="0" dirty="0">
                <a:solidFill>
                  <a:srgbClr val="00CC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kern="0" dirty="0">
                <a:solidFill>
                  <a:srgbClr val="00CC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xác định chiều của mũi tên </a:t>
            </a:r>
            <a:r>
              <a:rPr lang="en-US" sz="3600" b="1" kern="0" dirty="0" err="1">
                <a:solidFill>
                  <a:srgbClr val="00CC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kern="0" dirty="0">
                <a:solidFill>
                  <a:srgbClr val="00CC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CC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US" sz="3600" b="1" kern="0" dirty="0">
                <a:solidFill>
                  <a:srgbClr val="00CC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CC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600" b="1" kern="0" dirty="0">
                <a:solidFill>
                  <a:srgbClr val="00CC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?</a:t>
            </a:r>
            <a:endParaRPr lang="en-US" sz="3600" b="1" dirty="0">
              <a:solidFill>
                <a:srgbClr val="00CC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D366CA0-9ED8-8001-5BC8-B4BD1769F5CF}"/>
              </a:ext>
            </a:extLst>
          </p:cNvPr>
          <p:cNvCxnSpPr/>
          <p:nvPr/>
        </p:nvCxnSpPr>
        <p:spPr>
          <a:xfrm flipH="1" flipV="1">
            <a:off x="4798141" y="3642295"/>
            <a:ext cx="879987" cy="1401653"/>
          </a:xfrm>
          <a:prstGeom prst="straightConnector1">
            <a:avLst/>
          </a:prstGeom>
          <a:ln w="57150">
            <a:solidFill>
              <a:srgbClr val="F22E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5A6DEAA-09AF-CA93-1CA5-32C64294DAF6}"/>
              </a:ext>
            </a:extLst>
          </p:cNvPr>
          <p:cNvCxnSpPr>
            <a:cxnSpLocks/>
          </p:cNvCxnSpPr>
          <p:nvPr/>
        </p:nvCxnSpPr>
        <p:spPr>
          <a:xfrm flipV="1">
            <a:off x="5296714" y="2203450"/>
            <a:ext cx="1526873" cy="840657"/>
          </a:xfrm>
          <a:prstGeom prst="straightConnector1">
            <a:avLst/>
          </a:prstGeom>
          <a:ln w="57150">
            <a:solidFill>
              <a:srgbClr val="F22E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034EC1B-5C77-08AA-C368-DA4966D9901F}"/>
              </a:ext>
            </a:extLst>
          </p:cNvPr>
          <p:cNvCxnSpPr>
            <a:cxnSpLocks/>
          </p:cNvCxnSpPr>
          <p:nvPr/>
        </p:nvCxnSpPr>
        <p:spPr>
          <a:xfrm flipV="1">
            <a:off x="6410914" y="4285675"/>
            <a:ext cx="0" cy="758273"/>
          </a:xfrm>
          <a:prstGeom prst="straightConnector1">
            <a:avLst/>
          </a:prstGeom>
          <a:ln w="57150">
            <a:solidFill>
              <a:srgbClr val="F22E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15E5EB6-7122-A048-EC8B-4B7E0B607411}"/>
              </a:ext>
            </a:extLst>
          </p:cNvPr>
          <p:cNvCxnSpPr>
            <a:cxnSpLocks/>
          </p:cNvCxnSpPr>
          <p:nvPr/>
        </p:nvCxnSpPr>
        <p:spPr>
          <a:xfrm flipV="1">
            <a:off x="6998807" y="2543736"/>
            <a:ext cx="443958" cy="534734"/>
          </a:xfrm>
          <a:prstGeom prst="straightConnector1">
            <a:avLst/>
          </a:prstGeom>
          <a:ln w="57150">
            <a:solidFill>
              <a:srgbClr val="F22E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41583B5-C9A9-58A2-7133-D8AB4B01B0FA}"/>
              </a:ext>
            </a:extLst>
          </p:cNvPr>
          <p:cNvCxnSpPr>
            <a:cxnSpLocks/>
          </p:cNvCxnSpPr>
          <p:nvPr/>
        </p:nvCxnSpPr>
        <p:spPr>
          <a:xfrm flipV="1">
            <a:off x="7081683" y="3988326"/>
            <a:ext cx="1472382" cy="1051123"/>
          </a:xfrm>
          <a:prstGeom prst="straightConnector1">
            <a:avLst/>
          </a:prstGeom>
          <a:ln w="57150">
            <a:solidFill>
              <a:srgbClr val="F22E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8DA8B34-D5AA-55FD-658F-EA80F309C18B}"/>
              </a:ext>
            </a:extLst>
          </p:cNvPr>
          <p:cNvCxnSpPr>
            <a:cxnSpLocks/>
          </p:cNvCxnSpPr>
          <p:nvPr/>
        </p:nvCxnSpPr>
        <p:spPr>
          <a:xfrm>
            <a:off x="9427656" y="3998158"/>
            <a:ext cx="960126" cy="676485"/>
          </a:xfrm>
          <a:prstGeom prst="straightConnector1">
            <a:avLst/>
          </a:prstGeom>
          <a:ln w="57150">
            <a:solidFill>
              <a:srgbClr val="F22E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69003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10" grpId="0"/>
      <p:bldP spid="11" grpId="0"/>
      <p:bldP spid="12" grpId="0"/>
      <p:bldP spid="13" grpId="0"/>
      <p:bldP spid="14" grpId="0"/>
      <p:bldP spid="15" grpId="0"/>
      <p:bldP spid="1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>
            <a:extLst>
              <a:ext uri="{FF2B5EF4-FFF2-40B4-BE49-F238E27FC236}">
                <a16:creationId xmlns:a16="http://schemas.microsoft.com/office/drawing/2014/main" id="{8B9B9894-48EB-C4BA-E119-2DC04D522A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" b="74813"/>
          <a:stretch/>
        </p:blipFill>
        <p:spPr>
          <a:xfrm>
            <a:off x="0" y="0"/>
            <a:ext cx="12192000" cy="14173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61FE03-D3DA-A5EF-6D0D-26843D8C2C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9210"/>
            <a:ext cx="5991674" cy="40887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4C788A7-B466-C369-63D7-611467E8F448}"/>
              </a:ext>
            </a:extLst>
          </p:cNvPr>
          <p:cNvSpPr txBox="1"/>
          <p:nvPr/>
        </p:nvSpPr>
        <p:spPr>
          <a:xfrm>
            <a:off x="470116" y="530679"/>
            <a:ext cx="11251768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 viết vào vở các chuỗi thức ăn theo đường gạch nối giữa các sinh vật theo gợi ý sau:</a:t>
            </a:r>
            <a:endParaRPr lang="en-US" sz="4000" b="1" dirty="0">
              <a:solidFill>
                <a:srgbClr val="0099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97670C-8C84-9AC2-0D8B-4445B63CB3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7083" y="2315442"/>
            <a:ext cx="6934801" cy="99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66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>
            <a:extLst>
              <a:ext uri="{FF2B5EF4-FFF2-40B4-BE49-F238E27FC236}">
                <a16:creationId xmlns:a16="http://schemas.microsoft.com/office/drawing/2014/main" id="{8B9B9894-48EB-C4BA-E119-2DC04D522A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" b="74813"/>
          <a:stretch/>
        </p:blipFill>
        <p:spPr>
          <a:xfrm>
            <a:off x="0" y="0"/>
            <a:ext cx="12192000" cy="14173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4C788A7-B466-C369-63D7-611467E8F448}"/>
              </a:ext>
            </a:extLst>
          </p:cNvPr>
          <p:cNvSpPr txBox="1"/>
          <p:nvPr/>
        </p:nvSpPr>
        <p:spPr>
          <a:xfrm>
            <a:off x="470116" y="270553"/>
            <a:ext cx="11251768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 viết vào vở các chuỗi thức ăn theo đường gạch nối giữa các sinh vật theo gợi ý sau:</a:t>
            </a:r>
            <a:endParaRPr lang="en-US" sz="4000" b="1" dirty="0">
              <a:solidFill>
                <a:srgbClr val="0099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97670C-8C84-9AC2-0D8B-4445B63CB3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7083" y="2315442"/>
            <a:ext cx="6934801" cy="990686"/>
          </a:xfrm>
          <a:prstGeom prst="rect">
            <a:avLst/>
          </a:prstGeom>
        </p:spPr>
      </p:pic>
      <p:pic>
        <p:nvPicPr>
          <p:cNvPr id="5" name="Picture 4" descr="A cartoon of a child raising his hand and holding a pencil and a book&#10;&#10;Description automatically generated">
            <a:extLst>
              <a:ext uri="{FF2B5EF4-FFF2-40B4-BE49-F238E27FC236}">
                <a16:creationId xmlns:a16="http://schemas.microsoft.com/office/drawing/2014/main" id="{821ACD70-E44C-598B-FB5E-F6EB973C50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0" y="2104103"/>
            <a:ext cx="4662475" cy="47538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00D442-5AA4-C5C5-044D-6FA31C2AA3F8}"/>
              </a:ext>
            </a:extLst>
          </p:cNvPr>
          <p:cNvSpPr txBox="1"/>
          <p:nvPr/>
        </p:nvSpPr>
        <p:spPr>
          <a:xfrm>
            <a:off x="7795824" y="2539343"/>
            <a:ext cx="917318" cy="523220"/>
          </a:xfrm>
          <a:prstGeom prst="rect">
            <a:avLst/>
          </a:prstGeom>
          <a:solidFill>
            <a:srgbClr val="D8E8FC"/>
          </a:solidFill>
        </p:spPr>
        <p:txBody>
          <a:bodyPr wrap="square" rtlCol="0">
            <a:spAutoFit/>
          </a:bodyPr>
          <a:lstStyle/>
          <a:p>
            <a:r>
              <a:rPr lang="vi-VN" sz="2800" dirty="0"/>
              <a:t> thỏ </a:t>
            </a:r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E858CF-0585-27D0-38D0-C3BE0CA9F397}"/>
              </a:ext>
            </a:extLst>
          </p:cNvPr>
          <p:cNvSpPr txBox="1"/>
          <p:nvPr/>
        </p:nvSpPr>
        <p:spPr>
          <a:xfrm>
            <a:off x="10258805" y="2528270"/>
            <a:ext cx="917318" cy="523220"/>
          </a:xfrm>
          <a:prstGeom prst="rect">
            <a:avLst/>
          </a:prstGeom>
          <a:solidFill>
            <a:srgbClr val="D8E8FC"/>
          </a:solidFill>
        </p:spPr>
        <p:txBody>
          <a:bodyPr wrap="square" rtlCol="0">
            <a:spAutoFit/>
          </a:bodyPr>
          <a:lstStyle/>
          <a:p>
            <a:r>
              <a:rPr lang="vi-VN" sz="2800" dirty="0"/>
              <a:t> báo </a:t>
            </a:r>
            <a:endParaRPr lang="en-US" sz="2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BB37E8-87A1-B1B4-548E-7352448C4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7083" y="3598523"/>
            <a:ext cx="6934801" cy="99068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195B8ED-56B7-75C7-F432-A73990370B7C}"/>
              </a:ext>
            </a:extLst>
          </p:cNvPr>
          <p:cNvSpPr txBox="1"/>
          <p:nvPr/>
        </p:nvSpPr>
        <p:spPr>
          <a:xfrm>
            <a:off x="7795824" y="3822424"/>
            <a:ext cx="917318" cy="523220"/>
          </a:xfrm>
          <a:prstGeom prst="rect">
            <a:avLst/>
          </a:prstGeom>
          <a:solidFill>
            <a:srgbClr val="D8E8FC"/>
          </a:solidFill>
        </p:spPr>
        <p:txBody>
          <a:bodyPr wrap="square" rtlCol="0">
            <a:spAutoFit/>
          </a:bodyPr>
          <a:lstStyle/>
          <a:p>
            <a:r>
              <a:rPr lang="vi-VN" sz="2800" dirty="0"/>
              <a:t> nai </a:t>
            </a:r>
            <a:endParaRPr lang="en-US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685013-BB4E-5FF4-3860-14650D870122}"/>
              </a:ext>
            </a:extLst>
          </p:cNvPr>
          <p:cNvSpPr txBox="1"/>
          <p:nvPr/>
        </p:nvSpPr>
        <p:spPr>
          <a:xfrm>
            <a:off x="10258805" y="3811351"/>
            <a:ext cx="917318" cy="523220"/>
          </a:xfrm>
          <a:prstGeom prst="rect">
            <a:avLst/>
          </a:prstGeom>
          <a:solidFill>
            <a:srgbClr val="D8E8FC"/>
          </a:solidFill>
        </p:spPr>
        <p:txBody>
          <a:bodyPr wrap="square" rtlCol="0">
            <a:spAutoFit/>
          </a:bodyPr>
          <a:lstStyle/>
          <a:p>
            <a:r>
              <a:rPr lang="vi-VN" sz="2800" dirty="0"/>
              <a:t> báo </a:t>
            </a:r>
            <a:endParaRPr lang="en-US" sz="2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1732FE7-4105-D873-A90F-56DF65BFC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304" y="4780648"/>
            <a:ext cx="6934801" cy="99068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A93EBC5-F621-BABA-7462-A4D1ED79A72B}"/>
              </a:ext>
            </a:extLst>
          </p:cNvPr>
          <p:cNvSpPr txBox="1"/>
          <p:nvPr/>
        </p:nvSpPr>
        <p:spPr>
          <a:xfrm>
            <a:off x="7809045" y="5004549"/>
            <a:ext cx="917318" cy="523220"/>
          </a:xfrm>
          <a:prstGeom prst="rect">
            <a:avLst/>
          </a:prstGeom>
          <a:solidFill>
            <a:srgbClr val="D8E8FC"/>
          </a:solidFill>
        </p:spPr>
        <p:txBody>
          <a:bodyPr wrap="square" rtlCol="0">
            <a:spAutoFit/>
          </a:bodyPr>
          <a:lstStyle/>
          <a:p>
            <a:r>
              <a:rPr lang="vi-VN" sz="2800" dirty="0"/>
              <a:t> trâu </a:t>
            </a:r>
            <a:endParaRPr lang="en-US" sz="2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9CC481-8890-30AD-7F40-F5A42EAD5900}"/>
              </a:ext>
            </a:extLst>
          </p:cNvPr>
          <p:cNvSpPr txBox="1"/>
          <p:nvPr/>
        </p:nvSpPr>
        <p:spPr>
          <a:xfrm>
            <a:off x="10193369" y="4993476"/>
            <a:ext cx="1202219" cy="523220"/>
          </a:xfrm>
          <a:prstGeom prst="rect">
            <a:avLst/>
          </a:prstGeom>
          <a:solidFill>
            <a:srgbClr val="D8E8FC"/>
          </a:solidFill>
        </p:spPr>
        <p:txBody>
          <a:bodyPr wrap="square" rtlCol="0">
            <a:spAutoFit/>
          </a:bodyPr>
          <a:lstStyle/>
          <a:p>
            <a:r>
              <a:rPr lang="vi-VN" sz="2800" dirty="0"/>
              <a:t> sư tử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2620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8" grpId="0" animBg="1"/>
      <p:bldP spid="11" grpId="0" animBg="1"/>
      <p:bldP spid="12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>
            <a:extLst>
              <a:ext uri="{FF2B5EF4-FFF2-40B4-BE49-F238E27FC236}">
                <a16:creationId xmlns:a16="http://schemas.microsoft.com/office/drawing/2014/main" id="{8B9B9894-48EB-C4BA-E119-2DC04D522A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" b="74813"/>
          <a:stretch/>
        </p:blipFill>
        <p:spPr>
          <a:xfrm>
            <a:off x="0" y="0"/>
            <a:ext cx="12192000" cy="141732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48A8AF3-6506-94F1-882A-F70A081BD85F}"/>
              </a:ext>
            </a:extLst>
          </p:cNvPr>
          <p:cNvGrpSpPr/>
          <p:nvPr/>
        </p:nvGrpSpPr>
        <p:grpSpPr>
          <a:xfrm>
            <a:off x="422787" y="193138"/>
            <a:ext cx="11346426" cy="1659319"/>
            <a:chOff x="813903" y="400033"/>
            <a:chExt cx="10168836" cy="1659319"/>
          </a:xfrm>
        </p:grpSpPr>
        <p:sp>
          <p:nvSpPr>
            <p:cNvPr id="7" name="文本框 6"/>
            <p:cNvSpPr txBox="1"/>
            <p:nvPr/>
          </p:nvSpPr>
          <p:spPr>
            <a:xfrm>
              <a:off x="813903" y="400033"/>
              <a:ext cx="10168836" cy="1659319"/>
            </a:xfrm>
            <a:prstGeom prst="roundRect">
              <a:avLst/>
            </a:prstGeom>
            <a:solidFill>
              <a:srgbClr val="009999"/>
            </a:solidFill>
            <a:ln>
              <a:noFill/>
            </a:ln>
          </p:spPr>
          <p:txBody>
            <a:bodyPr wrap="square" bIns="107950" rtlCol="0" anchor="ctr" anchorCtr="0">
              <a:noAutofit/>
            </a:bodyPr>
            <a:lstStyle/>
            <a:p>
              <a:pPr lvl="0" algn="dist">
                <a:buClrTx/>
                <a:buSzTx/>
                <a:buFontTx/>
              </a:pPr>
              <a:endParaRPr lang="zh-CN" altLang="en-US" sz="2400" dirty="0">
                <a:solidFill>
                  <a:schemeClr val="bg1"/>
                </a:solidFill>
                <a:latin typeface="字魂112号-阿开童漫体" panose="00000500000000000000" pitchFamily="2" charset="-122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AF2AEF-EADF-12C2-2E17-06CAD70C4E2F}"/>
                </a:ext>
              </a:extLst>
            </p:cNvPr>
            <p:cNvSpPr txBox="1"/>
            <p:nvPr/>
          </p:nvSpPr>
          <p:spPr>
            <a:xfrm>
              <a:off x="902022" y="489692"/>
              <a:ext cx="1008071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2. Đọc thông tin, vẽ và hoàn thành sơ đồ mô tả về các mối liên hệ thức ăn giữa các sinh vật trong một vùng biển theo sơ đồ gợi ý ở hình 7.</a:t>
              </a:r>
              <a:endPara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9816787-B55F-71DC-604C-D1C1A5108F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1" y="2088607"/>
            <a:ext cx="6749749" cy="32809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CAD88D-62D5-B715-527B-FD3E4CEED131}"/>
              </a:ext>
            </a:extLst>
          </p:cNvPr>
          <p:cNvSpPr txBox="1"/>
          <p:nvPr/>
        </p:nvSpPr>
        <p:spPr>
          <a:xfrm>
            <a:off x="160757" y="2045595"/>
            <a:ext cx="447220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tảo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tôm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tôm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hồi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du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sứa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tôm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sứa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rùa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000" b="1" i="1" dirty="0">
              <a:solidFill>
                <a:srgbClr val="FF99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F3EA987-073E-3083-D308-DD4B1369AB8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77670" y="4470635"/>
            <a:ext cx="2503958" cy="250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6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>
            <a:extLst>
              <a:ext uri="{FF2B5EF4-FFF2-40B4-BE49-F238E27FC236}">
                <a16:creationId xmlns:a16="http://schemas.microsoft.com/office/drawing/2014/main" id="{8B9B9894-48EB-C4BA-E119-2DC04D522A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" b="74813"/>
          <a:stretch/>
        </p:blipFill>
        <p:spPr>
          <a:xfrm>
            <a:off x="0" y="0"/>
            <a:ext cx="12192000" cy="14173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E3923BD-4995-7298-865B-BF9551BD9C19}"/>
              </a:ext>
            </a:extLst>
          </p:cNvPr>
          <p:cNvGrpSpPr/>
          <p:nvPr/>
        </p:nvGrpSpPr>
        <p:grpSpPr>
          <a:xfrm>
            <a:off x="914400" y="142161"/>
            <a:ext cx="10698473" cy="1200329"/>
            <a:chOff x="6096000" y="2379308"/>
            <a:chExt cx="5830957" cy="223967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B05A24D-1D5F-55A1-6BFD-F7820F6857DF}"/>
                </a:ext>
              </a:extLst>
            </p:cNvPr>
            <p:cNvSpPr/>
            <p:nvPr/>
          </p:nvSpPr>
          <p:spPr>
            <a:xfrm>
              <a:off x="6096000" y="2435087"/>
              <a:ext cx="5830957" cy="2128117"/>
            </a:xfrm>
            <a:prstGeom prst="roundRect">
              <a:avLst/>
            </a:prstGeom>
            <a:solidFill>
              <a:srgbClr val="0099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7C9AF8B-D9FF-3AF5-71F1-B509416BF18E}"/>
                </a:ext>
              </a:extLst>
            </p:cNvPr>
            <p:cNvSpPr txBox="1"/>
            <p:nvPr/>
          </p:nvSpPr>
          <p:spPr>
            <a:xfrm>
              <a:off x="6096000" y="2379308"/>
              <a:ext cx="5744682" cy="2239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6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Vẽ các sơ đồ chuỗi thức ăn trong vùng biển dựa vào các sơ đồ gợi ý trong SGK.</a:t>
              </a:r>
              <a:endParaRPr lang="en-US" sz="6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" name="Picture 3" descr="A couple of kids sitting at desks&#10;&#10;Description automatically generated">
            <a:extLst>
              <a:ext uri="{FF2B5EF4-FFF2-40B4-BE49-F238E27FC236}">
                <a16:creationId xmlns:a16="http://schemas.microsoft.com/office/drawing/2014/main" id="{3A0F04C8-334C-BA3E-BDED-35A88638B4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4142"/>
            <a:ext cx="5802437" cy="35838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CC9FD0-D9AD-21E5-C9B2-1155C993A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8242" y="2776821"/>
            <a:ext cx="5834463" cy="28360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C5F1B6B-806E-516F-2BC6-1F27B0B7A342}"/>
              </a:ext>
            </a:extLst>
          </p:cNvPr>
          <p:cNvSpPr txBox="1"/>
          <p:nvPr/>
        </p:nvSpPr>
        <p:spPr>
          <a:xfrm>
            <a:off x="245805" y="1312597"/>
            <a:ext cx="117003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tảo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tôm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tôm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hồi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du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sứa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tôm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sứa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rùa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1" i="1" dirty="0">
              <a:solidFill>
                <a:srgbClr val="FF99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28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>
            <a:extLst>
              <a:ext uri="{FF2B5EF4-FFF2-40B4-BE49-F238E27FC236}">
                <a16:creationId xmlns:a16="http://schemas.microsoft.com/office/drawing/2014/main" id="{8B9B9894-48EB-C4BA-E119-2DC04D522A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" b="74813"/>
          <a:stretch/>
        </p:blipFill>
        <p:spPr>
          <a:xfrm>
            <a:off x="0" y="0"/>
            <a:ext cx="12192000" cy="14173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E3923BD-4995-7298-865B-BF9551BD9C19}"/>
              </a:ext>
            </a:extLst>
          </p:cNvPr>
          <p:cNvGrpSpPr/>
          <p:nvPr/>
        </p:nvGrpSpPr>
        <p:grpSpPr>
          <a:xfrm>
            <a:off x="550606" y="172055"/>
            <a:ext cx="11062267" cy="1804229"/>
            <a:chOff x="6096000" y="2435087"/>
            <a:chExt cx="5830957" cy="336648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B05A24D-1D5F-55A1-6BFD-F7820F6857DF}"/>
                </a:ext>
              </a:extLst>
            </p:cNvPr>
            <p:cNvSpPr/>
            <p:nvPr/>
          </p:nvSpPr>
          <p:spPr>
            <a:xfrm>
              <a:off x="6096000" y="2435087"/>
              <a:ext cx="5830957" cy="3366482"/>
            </a:xfrm>
            <a:prstGeom prst="roundRect">
              <a:avLst/>
            </a:prstGeom>
            <a:solidFill>
              <a:srgbClr val="0099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7C9AF8B-D9FF-3AF5-71F1-B509416BF18E}"/>
                </a:ext>
              </a:extLst>
            </p:cNvPr>
            <p:cNvSpPr txBox="1"/>
            <p:nvPr/>
          </p:nvSpPr>
          <p:spPr>
            <a:xfrm>
              <a:off x="6173739" y="2596842"/>
              <a:ext cx="5706060" cy="2928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Tại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vùng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biển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tảo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tôm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tôm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hồi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phù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du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sứa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tôm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sứa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rùa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biển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32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5CC9FD0-D9AD-21E5-C9B2-1155C993AA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7183" y="2062975"/>
            <a:ext cx="8236213" cy="4003528"/>
          </a:xfrm>
          <a:prstGeom prst="rect">
            <a:avLst/>
          </a:prstGeom>
        </p:spPr>
      </p:pic>
      <p:pic>
        <p:nvPicPr>
          <p:cNvPr id="3" name="Picture 2" descr="A cartoon of a child raising his hand and holding a pencil and a book&#10;&#10;Description automatically generated">
            <a:extLst>
              <a:ext uri="{FF2B5EF4-FFF2-40B4-BE49-F238E27FC236}">
                <a16:creationId xmlns:a16="http://schemas.microsoft.com/office/drawing/2014/main" id="{CA3E5C13-60B3-8746-2493-B25F6E6026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158" y="2697785"/>
            <a:ext cx="4080210" cy="41602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F31F51-2FEF-2EB3-7851-EE9CD6E02D87}"/>
              </a:ext>
            </a:extLst>
          </p:cNvPr>
          <p:cNvSpPr txBox="1"/>
          <p:nvPr/>
        </p:nvSpPr>
        <p:spPr>
          <a:xfrm>
            <a:off x="7468733" y="2360329"/>
            <a:ext cx="1114827" cy="523220"/>
          </a:xfrm>
          <a:prstGeom prst="rect">
            <a:avLst/>
          </a:prstGeom>
          <a:solidFill>
            <a:srgbClr val="FBFEEC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/>
              <a:t> </a:t>
            </a:r>
            <a:r>
              <a:rPr lang="vi-VN" sz="2800" b="1" dirty="0">
                <a:solidFill>
                  <a:srgbClr val="009999"/>
                </a:solidFill>
              </a:rPr>
              <a:t>tôm</a:t>
            </a:r>
            <a:r>
              <a:rPr lang="vi-VN" sz="2800" b="1" dirty="0"/>
              <a:t> </a:t>
            </a:r>
            <a:endParaRPr lang="en-US" sz="28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5C3EF9-3AD0-1F9C-004C-05864EBE46A4}"/>
              </a:ext>
            </a:extLst>
          </p:cNvPr>
          <p:cNvSpPr txBox="1"/>
          <p:nvPr/>
        </p:nvSpPr>
        <p:spPr>
          <a:xfrm>
            <a:off x="10207017" y="2360329"/>
            <a:ext cx="1316389" cy="523220"/>
          </a:xfrm>
          <a:prstGeom prst="rect">
            <a:avLst/>
          </a:prstGeom>
          <a:solidFill>
            <a:srgbClr val="FFE5E5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/>
              <a:t> </a:t>
            </a:r>
            <a:r>
              <a:rPr lang="vi-VN" sz="2800" b="1" dirty="0">
                <a:solidFill>
                  <a:srgbClr val="009999"/>
                </a:solidFill>
              </a:rPr>
              <a:t>cá hồi</a:t>
            </a:r>
            <a:r>
              <a:rPr lang="vi-VN" sz="2800" b="1" dirty="0"/>
              <a:t> </a:t>
            </a:r>
            <a:endParaRPr lang="en-US" sz="28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7B4D0F-0A5F-15E4-8B58-F93B15BC5072}"/>
              </a:ext>
            </a:extLst>
          </p:cNvPr>
          <p:cNvSpPr txBox="1"/>
          <p:nvPr/>
        </p:nvSpPr>
        <p:spPr>
          <a:xfrm>
            <a:off x="7369979" y="3659938"/>
            <a:ext cx="1114827" cy="523220"/>
          </a:xfrm>
          <a:prstGeom prst="rect">
            <a:avLst/>
          </a:prstGeom>
          <a:solidFill>
            <a:srgbClr val="FBFEEC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/>
              <a:t> </a:t>
            </a:r>
            <a:r>
              <a:rPr lang="vi-VN" sz="2800" b="1" dirty="0">
                <a:solidFill>
                  <a:srgbClr val="009999"/>
                </a:solidFill>
              </a:rPr>
              <a:t>sứa</a:t>
            </a:r>
            <a:r>
              <a:rPr lang="vi-VN" sz="2800" b="1" dirty="0"/>
              <a:t> </a:t>
            </a:r>
            <a:endParaRPr lang="en-US" sz="28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3E07FE-1614-2E9C-FA56-3502DA74E684}"/>
              </a:ext>
            </a:extLst>
          </p:cNvPr>
          <p:cNvSpPr txBox="1"/>
          <p:nvPr/>
        </p:nvSpPr>
        <p:spPr>
          <a:xfrm>
            <a:off x="7310984" y="4959547"/>
            <a:ext cx="1114827" cy="523220"/>
          </a:xfrm>
          <a:prstGeom prst="rect">
            <a:avLst/>
          </a:prstGeom>
          <a:solidFill>
            <a:srgbClr val="FBFEEC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/>
              <a:t> </a:t>
            </a:r>
            <a:r>
              <a:rPr lang="vi-VN" sz="2800" b="1" dirty="0">
                <a:solidFill>
                  <a:srgbClr val="009999"/>
                </a:solidFill>
              </a:rPr>
              <a:t>tôm</a:t>
            </a:r>
            <a:r>
              <a:rPr lang="vi-VN" sz="2800" b="1" dirty="0"/>
              <a:t> </a:t>
            </a:r>
            <a:endParaRPr lang="en-US" sz="28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641B7D-6937-3FCD-D12E-C84425ADF017}"/>
              </a:ext>
            </a:extLst>
          </p:cNvPr>
          <p:cNvSpPr txBox="1"/>
          <p:nvPr/>
        </p:nvSpPr>
        <p:spPr>
          <a:xfrm>
            <a:off x="4250966" y="3556491"/>
            <a:ext cx="1668054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b="1" dirty="0"/>
              <a:t> </a:t>
            </a:r>
            <a:r>
              <a:rPr lang="vi-VN" b="1" dirty="0">
                <a:solidFill>
                  <a:srgbClr val="009999"/>
                </a:solidFill>
              </a:rPr>
              <a:t>động vật phù du</a:t>
            </a:r>
            <a:endParaRPr lang="en-US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6BEA29-FDFC-5A0E-F445-D07AD7B37C9E}"/>
              </a:ext>
            </a:extLst>
          </p:cNvPr>
          <p:cNvSpPr txBox="1"/>
          <p:nvPr/>
        </p:nvSpPr>
        <p:spPr>
          <a:xfrm>
            <a:off x="10207016" y="4959547"/>
            <a:ext cx="1316389" cy="523220"/>
          </a:xfrm>
          <a:prstGeom prst="rect">
            <a:avLst/>
          </a:prstGeom>
          <a:solidFill>
            <a:srgbClr val="FFE5E5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/>
              <a:t> </a:t>
            </a:r>
            <a:r>
              <a:rPr lang="vi-VN" sz="2800" b="1" dirty="0">
                <a:solidFill>
                  <a:srgbClr val="009999"/>
                </a:solidFill>
              </a:rPr>
              <a:t>cá hồi</a:t>
            </a:r>
            <a:r>
              <a:rPr lang="vi-VN" sz="2800" b="1" dirty="0"/>
              <a:t>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30808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2" grpId="0" animBg="1"/>
      <p:bldP spid="13" grpId="0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自定义 78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5A069"/>
      </a:accent1>
      <a:accent2>
        <a:srgbClr val="65A069"/>
      </a:accent2>
      <a:accent3>
        <a:srgbClr val="65A069"/>
      </a:accent3>
      <a:accent4>
        <a:srgbClr val="65A069"/>
      </a:accent4>
      <a:accent5>
        <a:srgbClr val="65A069"/>
      </a:accent5>
      <a:accent6>
        <a:srgbClr val="65A069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493</TotalTime>
  <Words>386</Words>
  <Application>Microsoft Office PowerPoint</Application>
  <PresentationFormat>Widescreen</PresentationFormat>
  <Paragraphs>32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Calibri</vt:lpstr>
      <vt:lpstr>Cambria</vt:lpstr>
      <vt:lpstr>等线</vt:lpstr>
      <vt:lpstr>等线 Light</vt:lpstr>
      <vt:lpstr>SVN-Newton</vt:lpstr>
      <vt:lpstr>Times New Roman</vt:lpstr>
      <vt:lpstr>字魂112号-阿开童漫体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Admin</cp:lastModifiedBy>
  <cp:revision>71</cp:revision>
  <dcterms:created xsi:type="dcterms:W3CDTF">2022-05-28T00:08:25Z</dcterms:created>
  <dcterms:modified xsi:type="dcterms:W3CDTF">2024-04-22T03:38:13Z</dcterms:modified>
</cp:coreProperties>
</file>