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0" r:id="rId2"/>
    <p:sldId id="356" r:id="rId3"/>
    <p:sldId id="262" r:id="rId4"/>
    <p:sldId id="355" r:id="rId5"/>
    <p:sldId id="357" r:id="rId6"/>
    <p:sldId id="358" r:id="rId7"/>
    <p:sldId id="359" r:id="rId8"/>
    <p:sldId id="360" r:id="rId9"/>
    <p:sldId id="361" r:id="rId10"/>
    <p:sldId id="362" r:id="rId11"/>
    <p:sldId id="363" r:id="rId12"/>
    <p:sldId id="364" r:id="rId13"/>
    <p:sldId id="365" r:id="rId14"/>
    <p:sldId id="366" r:id="rId15"/>
    <p:sldId id="367"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SVN-Newton" panose="02040603050506020204" pitchFamily="18" charset="0"/>
      <p:regular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4784"/>
    <a:srgbClr val="331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98" autoAdjust="0"/>
  </p:normalViewPr>
  <p:slideViewPr>
    <p:cSldViewPr>
      <p:cViewPr varScale="1">
        <p:scale>
          <a:sx n="41" d="100"/>
          <a:sy n="41" d="100"/>
        </p:scale>
        <p:origin x="10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19B953B8-F04D-1344-A3FA-B90DA435AF0B}"/>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6">
            <a:extLst>
              <a:ext uri="{FF2B5EF4-FFF2-40B4-BE49-F238E27FC236}">
                <a16:creationId xmlns:a16="http://schemas.microsoft.com/office/drawing/2014/main" id="{CFB230C8-28E5-7B41-A351-1B03451CEA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9" name="Picture 6">
            <a:extLst>
              <a:ext uri="{FF2B5EF4-FFF2-40B4-BE49-F238E27FC236}">
                <a16:creationId xmlns:a16="http://schemas.microsoft.com/office/drawing/2014/main" id="{B23B09BD-33B5-8744-919B-C0B80479F25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0" name="Picture 6">
            <a:extLst>
              <a:ext uri="{FF2B5EF4-FFF2-40B4-BE49-F238E27FC236}">
                <a16:creationId xmlns:a16="http://schemas.microsoft.com/office/drawing/2014/main" id="{FB2011D5-2EF3-654A-9DE8-B6CD5D4E9A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1" name="Picture 6">
            <a:extLst>
              <a:ext uri="{FF2B5EF4-FFF2-40B4-BE49-F238E27FC236}">
                <a16:creationId xmlns:a16="http://schemas.microsoft.com/office/drawing/2014/main" id="{31D3E7F4-D31B-4A47-BA33-157D4601682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2" name="Picture 6">
            <a:extLst>
              <a:ext uri="{FF2B5EF4-FFF2-40B4-BE49-F238E27FC236}">
                <a16:creationId xmlns:a16="http://schemas.microsoft.com/office/drawing/2014/main" id="{4DF20F18-DA95-B44C-A5AB-34058AFDC6D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13" name="Picture 6">
            <a:extLst>
              <a:ext uri="{FF2B5EF4-FFF2-40B4-BE49-F238E27FC236}">
                <a16:creationId xmlns:a16="http://schemas.microsoft.com/office/drawing/2014/main" id="{AC4B9A4C-1460-9A46-8D2F-5B218F8A675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14" name="Picture 6">
            <a:extLst>
              <a:ext uri="{FF2B5EF4-FFF2-40B4-BE49-F238E27FC236}">
                <a16:creationId xmlns:a16="http://schemas.microsoft.com/office/drawing/2014/main" id="{F54B38D2-7737-094F-8416-E47E5827CC7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15" name="Picture 6">
            <a:extLst>
              <a:ext uri="{FF2B5EF4-FFF2-40B4-BE49-F238E27FC236}">
                <a16:creationId xmlns:a16="http://schemas.microsoft.com/office/drawing/2014/main" id="{FFA30098-7D7B-1340-9434-D90C2D141B9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16" name="Hình ảnh 31">
            <a:extLst>
              <a:ext uri="{FF2B5EF4-FFF2-40B4-BE49-F238E27FC236}">
                <a16:creationId xmlns:a16="http://schemas.microsoft.com/office/drawing/2014/main" id="{6C7A3111-22CD-0340-A847-758C21DE9274}"/>
              </a:ext>
            </a:extLst>
          </p:cNvPr>
          <p:cNvPicPr>
            <a:picLocks noChangeAspect="1"/>
          </p:cNvPicPr>
          <p:nvPr userDrawn="1"/>
        </p:nvPicPr>
        <p:blipFill>
          <a:blip r:embed="rId15"/>
          <a:stretch>
            <a:fillRect/>
          </a:stretch>
        </p:blipFill>
        <p:spPr>
          <a:xfrm>
            <a:off x="-3014589" y="-364830"/>
            <a:ext cx="2706858" cy="3813378"/>
          </a:xfrm>
          <a:prstGeom prst="rect">
            <a:avLst/>
          </a:prstGeom>
        </p:spPr>
      </p:pic>
      <p:pic>
        <p:nvPicPr>
          <p:cNvPr id="17" name="Hình ảnh 32">
            <a:extLst>
              <a:ext uri="{FF2B5EF4-FFF2-40B4-BE49-F238E27FC236}">
                <a16:creationId xmlns:a16="http://schemas.microsoft.com/office/drawing/2014/main" id="{34A04972-45A1-474A-845A-6CB20BB2CE87}"/>
              </a:ext>
            </a:extLst>
          </p:cNvPr>
          <p:cNvPicPr>
            <a:picLocks noChangeAspect="1"/>
          </p:cNvPicPr>
          <p:nvPr userDrawn="1"/>
        </p:nvPicPr>
        <p:blipFill>
          <a:blip r:embed="rId15"/>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157820" y="2979235"/>
            <a:ext cx="11394685" cy="1477328"/>
          </a:xfrm>
          <a:prstGeom prst="rect">
            <a:avLst/>
          </a:prstGeom>
        </p:spPr>
        <p:txBody>
          <a:bodyPr wrap="square" lIns="0" tIns="0" rIns="0" bIns="0" rtlCol="0" anchor="t">
            <a:spAutoFit/>
          </a:bodyPr>
          <a:lstStyle/>
          <a:p>
            <a:pPr algn="ctr"/>
            <a:r>
              <a:rPr lang="en-US" sz="4800" dirty="0">
                <a:latin typeface="Cambria" panose="02040503050406030204" pitchFamily="18" charset="0"/>
              </a:rPr>
              <a:t>Theo </a:t>
            </a:r>
            <a:r>
              <a:rPr lang="en-US" sz="4800" dirty="0" err="1">
                <a:latin typeface="Cambria" panose="02040503050406030204" pitchFamily="18" charset="0"/>
              </a:rPr>
              <a:t>em</a:t>
            </a:r>
            <a:r>
              <a:rPr lang="en-US" sz="4800" dirty="0">
                <a:latin typeface="Cambria" panose="02040503050406030204" pitchFamily="18" charset="0"/>
              </a:rPr>
              <a:t>, </a:t>
            </a:r>
            <a:r>
              <a:rPr lang="en-US" sz="4800" dirty="0" err="1">
                <a:latin typeface="Cambria" panose="02040503050406030204" pitchFamily="18" charset="0"/>
              </a:rPr>
              <a:t>vì</a:t>
            </a:r>
            <a:r>
              <a:rPr lang="en-US" sz="4800" dirty="0">
                <a:latin typeface="Cambria" panose="02040503050406030204" pitchFamily="18" charset="0"/>
              </a:rPr>
              <a:t> </a:t>
            </a:r>
            <a:r>
              <a:rPr lang="en-US" sz="4800" dirty="0" err="1">
                <a:latin typeface="Cambria" panose="02040503050406030204" pitchFamily="18" charset="0"/>
              </a:rPr>
              <a:t>sao</a:t>
            </a:r>
            <a:r>
              <a:rPr lang="en-US" sz="4800" dirty="0">
                <a:latin typeface="Cambria" panose="02040503050406030204" pitchFamily="18" charset="0"/>
              </a:rPr>
              <a:t> </a:t>
            </a:r>
            <a:r>
              <a:rPr lang="en-US" sz="4800" dirty="0" err="1">
                <a:latin typeface="Cambria" panose="02040503050406030204" pitchFamily="18" charset="0"/>
              </a:rPr>
              <a:t>nói</a:t>
            </a:r>
            <a:r>
              <a:rPr lang="en-US" sz="4800" dirty="0">
                <a:latin typeface="Cambria" panose="02040503050406030204" pitchFamily="18" charset="0"/>
              </a:rPr>
              <a:t> </a:t>
            </a:r>
          </a:p>
          <a:p>
            <a:pPr algn="ctr"/>
            <a:r>
              <a:rPr lang="en-US" sz="4800" b="1" dirty="0">
                <a:solidFill>
                  <a:srgbClr val="331213"/>
                </a:solidFill>
                <a:latin typeface="Cambria" panose="02040503050406030204" pitchFamily="18" charset="0"/>
              </a:rPr>
              <a:t>"</a:t>
            </a:r>
            <a:r>
              <a:rPr lang="en-US" sz="4800" b="1" dirty="0" err="1">
                <a:solidFill>
                  <a:srgbClr val="331213"/>
                </a:solidFill>
                <a:latin typeface="Cambria" panose="02040503050406030204" pitchFamily="18" charset="0"/>
              </a:rPr>
              <a:t>Trẻ</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em</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hôm</a:t>
            </a:r>
            <a:r>
              <a:rPr lang="en-US" sz="4800" b="1" dirty="0">
                <a:solidFill>
                  <a:srgbClr val="331213"/>
                </a:solidFill>
                <a:latin typeface="Cambria" panose="02040503050406030204" pitchFamily="18" charset="0"/>
              </a:rPr>
              <a:t> nay, </a:t>
            </a:r>
            <a:r>
              <a:rPr lang="en-US" sz="4800" b="1" dirty="0" err="1">
                <a:solidFill>
                  <a:srgbClr val="331213"/>
                </a:solidFill>
                <a:latin typeface="Cambria" panose="02040503050406030204" pitchFamily="18" charset="0"/>
              </a:rPr>
              <a:t>thế</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giới</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ngày</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mai</a:t>
            </a:r>
            <a:r>
              <a:rPr lang="en-US" sz="4800" b="1" dirty="0">
                <a:solidFill>
                  <a:srgbClr val="331213"/>
                </a:solidFill>
                <a:latin typeface="Cambria" panose="02040503050406030204" pitchFamily="18" charset="0"/>
              </a:rPr>
              <a:t>"?</a:t>
            </a:r>
            <a:r>
              <a:rPr lang="en-VN" sz="4800" b="1" dirty="0">
                <a:solidFill>
                  <a:srgbClr val="331213"/>
                </a:solidFill>
                <a:latin typeface="Cambria" panose="02040503050406030204" pitchFamily="18" charset="0"/>
              </a:rPr>
              <a:t> </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43432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604438" y="1206270"/>
            <a:ext cx="14016563" cy="5539978"/>
          </a:xfrm>
          <a:prstGeom prst="rect">
            <a:avLst/>
          </a:prstGeom>
        </p:spPr>
        <p:txBody>
          <a:bodyPr wrap="square" lIns="0" tIns="0" rIns="0" bIns="0" rtlCol="0" anchor="t">
            <a:spAutoFit/>
          </a:bodyPr>
          <a:lstStyle/>
          <a:p>
            <a:pPr algn="just"/>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đối</a:t>
            </a:r>
            <a:r>
              <a:rPr lang="en-US" sz="3600" dirty="0">
                <a:latin typeface="Cambria" panose="02040503050406030204" pitchFamily="18" charset="0"/>
              </a:rPr>
              <a:t> </a:t>
            </a:r>
            <a:r>
              <a:rPr lang="en-US" sz="3600" dirty="0" err="1">
                <a:latin typeface="Cambria" panose="02040503050406030204" pitchFamily="18" charset="0"/>
              </a:rPr>
              <a:t>tượng</a:t>
            </a:r>
            <a:r>
              <a:rPr lang="en-US" sz="3600" dirty="0">
                <a:latin typeface="Cambria" panose="02040503050406030204" pitchFamily="18" charset="0"/>
              </a:rPr>
              <a:t> </a:t>
            </a:r>
            <a:r>
              <a:rPr lang="en-US" sz="3600" dirty="0" err="1">
                <a:latin typeface="Cambria" panose="02040503050406030204" pitchFamily="18" charset="0"/>
              </a:rPr>
              <a:t>rất</a:t>
            </a:r>
            <a:r>
              <a:rPr lang="en-US" sz="3600" dirty="0">
                <a:latin typeface="Cambria" panose="02040503050406030204" pitchFamily="18" charset="0"/>
              </a:rPr>
              <a:t> </a:t>
            </a:r>
            <a:r>
              <a:rPr lang="en-US" sz="3600" dirty="0" err="1">
                <a:latin typeface="Cambria" panose="02040503050406030204" pitchFamily="18" charset="0"/>
              </a:rPr>
              <a:t>dễ</a:t>
            </a:r>
            <a:r>
              <a:rPr lang="en-US" sz="3600" dirty="0">
                <a:latin typeface="Cambria" panose="02040503050406030204" pitchFamily="18" charset="0"/>
              </a:rPr>
              <a:t> </a:t>
            </a:r>
            <a:r>
              <a:rPr lang="en-US" sz="3600" dirty="0" err="1">
                <a:latin typeface="Cambria" panose="02040503050406030204" pitchFamily="18" charset="0"/>
              </a:rPr>
              <a:t>bị</a:t>
            </a:r>
            <a:r>
              <a:rPr lang="en-US" sz="3600" dirty="0">
                <a:latin typeface="Cambria" panose="02040503050406030204" pitchFamily="18" charset="0"/>
              </a:rPr>
              <a:t> </a:t>
            </a:r>
            <a:r>
              <a:rPr lang="en-US" sz="3600" dirty="0" err="1">
                <a:latin typeface="Cambria" panose="02040503050406030204" pitchFamily="18" charset="0"/>
              </a:rPr>
              <a:t>tổn</a:t>
            </a:r>
            <a:r>
              <a:rPr lang="en-US" sz="3600" dirty="0">
                <a:latin typeface="Cambria" panose="02040503050406030204" pitchFamily="18" charset="0"/>
              </a:rPr>
              <a:t> </a:t>
            </a:r>
            <a:r>
              <a:rPr lang="en-US" sz="3600" dirty="0" err="1">
                <a:latin typeface="Cambria" panose="02040503050406030204" pitchFamily="18" charset="0"/>
              </a:rPr>
              <a:t>thương</a:t>
            </a:r>
            <a:r>
              <a:rPr lang="en-US" sz="3600" dirty="0">
                <a:latin typeface="Cambria" panose="02040503050406030204" pitchFamily="18" charset="0"/>
              </a:rPr>
              <a:t> </a:t>
            </a:r>
            <a:r>
              <a:rPr lang="en-US" sz="3600" dirty="0" err="1">
                <a:latin typeface="Cambria" panose="02040503050406030204" pitchFamily="18" charset="0"/>
              </a:rPr>
              <a:t>bởi</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tinh</a:t>
            </a:r>
            <a:r>
              <a:rPr lang="en-US" sz="3600" dirty="0">
                <a:latin typeface="Cambria" panose="02040503050406030204" pitchFamily="18" charset="0"/>
              </a:rPr>
              <a:t> </a:t>
            </a:r>
            <a:r>
              <a:rPr lang="en-US" sz="3600" dirty="0" err="1">
                <a:latin typeface="Cambria" panose="02040503050406030204" pitchFamily="18" charset="0"/>
              </a:rPr>
              <a:t>thần</a:t>
            </a:r>
            <a:r>
              <a:rPr lang="en-US" sz="3600" dirty="0">
                <a:latin typeface="Cambria" panose="02040503050406030204" pitchFamily="18" charset="0"/>
              </a:rPr>
              <a:t> </a:t>
            </a:r>
            <a:r>
              <a:rPr lang="en-US" sz="3600" dirty="0" err="1">
                <a:latin typeface="Cambria" panose="02040503050406030204" pitchFamily="18" charset="0"/>
              </a:rPr>
              <a:t>chưa</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hoàn</a:t>
            </a:r>
            <a:r>
              <a:rPr lang="en-US" sz="3600" dirty="0">
                <a:latin typeface="Cambria" panose="02040503050406030204" pitchFamily="18" charset="0"/>
              </a:rPr>
              <a:t> </a:t>
            </a:r>
            <a:r>
              <a:rPr lang="en-US" sz="3600" dirty="0" err="1">
                <a:latin typeface="Cambria" panose="02040503050406030204" pitchFamily="18" charset="0"/>
              </a:rPr>
              <a:t>thiện</a:t>
            </a:r>
            <a:r>
              <a:rPr lang="en-US" sz="3600" dirty="0">
                <a:latin typeface="Cambria" panose="02040503050406030204" pitchFamily="18" charset="0"/>
              </a:rPr>
              <a:t>. </a:t>
            </a:r>
            <a:r>
              <a:rPr lang="en-US" sz="3600" dirty="0" err="1">
                <a:latin typeface="Cambria" panose="02040503050406030204" pitchFamily="18" charset="0"/>
              </a:rPr>
              <a:t>Vì</a:t>
            </a:r>
            <a:r>
              <a:rPr lang="en-US" sz="3600" dirty="0">
                <a:latin typeface="Cambria" panose="02040503050406030204" pitchFamily="18" charset="0"/>
              </a:rPr>
              <a:t> </a:t>
            </a:r>
            <a:r>
              <a:rPr lang="en-US" sz="3600" dirty="0" err="1">
                <a:latin typeface="Cambria" panose="02040503050406030204" pitchFamily="18" charset="0"/>
              </a:rPr>
              <a:t>vậy</a:t>
            </a:r>
            <a:r>
              <a:rPr lang="en-US" sz="3600" dirty="0">
                <a:latin typeface="Cambria" panose="02040503050406030204" pitchFamily="18" charset="0"/>
              </a:rPr>
              <a:t>, </a:t>
            </a:r>
            <a:r>
              <a:rPr lang="en-US" sz="3600" dirty="0" err="1">
                <a:latin typeface="Cambria" panose="02040503050406030204" pitchFamily="18" charset="0"/>
              </a:rPr>
              <a:t>pháp</a:t>
            </a:r>
            <a:r>
              <a:rPr lang="en-US" sz="3600" dirty="0">
                <a:latin typeface="Cambria" panose="02040503050406030204" pitchFamily="18" charset="0"/>
              </a:rPr>
              <a:t> </a:t>
            </a:r>
            <a:r>
              <a:rPr lang="en-US" sz="3600" dirty="0" err="1">
                <a:latin typeface="Cambria" panose="02040503050406030204" pitchFamily="18" charset="0"/>
              </a:rPr>
              <a:t>luật</a:t>
            </a:r>
            <a:r>
              <a:rPr lang="en-US" sz="3600" dirty="0">
                <a:latin typeface="Cambria" panose="02040503050406030204" pitchFamily="18" charset="0"/>
              </a:rPr>
              <a:t> </a:t>
            </a:r>
            <a:r>
              <a:rPr lang="en-US" sz="3600" dirty="0" err="1">
                <a:latin typeface="Cambria" panose="02040503050406030204" pitchFamily="18" charset="0"/>
              </a:rPr>
              <a:t>trao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bản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đó</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bởi</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đình</a:t>
            </a:r>
            <a:r>
              <a:rPr lang="en-US" sz="3600" dirty="0">
                <a:latin typeface="Cambria" panose="02040503050406030204" pitchFamily="18" charset="0"/>
              </a:rPr>
              <a:t>, </a:t>
            </a:r>
            <a:r>
              <a:rPr lang="en-US" sz="3600" dirty="0" err="1">
                <a:latin typeface="Cambria" panose="02040503050406030204" pitchFamily="18" charset="0"/>
              </a:rPr>
              <a:t>nhà</a:t>
            </a:r>
            <a:r>
              <a:rPr lang="en-US" sz="3600" dirty="0">
                <a:latin typeface="Cambria" panose="02040503050406030204" pitchFamily="18" charset="0"/>
              </a:rPr>
              <a:t> </a:t>
            </a:r>
            <a:r>
              <a:rPr lang="en-US" sz="3600" dirty="0" err="1">
                <a:latin typeface="Cambria" panose="02040503050406030204" pitchFamily="18" charset="0"/>
              </a:rPr>
              <a:t>trường</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sở</a:t>
            </a:r>
            <a:r>
              <a:rPr lang="en-US" sz="3600" dirty="0">
                <a:latin typeface="Cambria" panose="02040503050406030204" pitchFamily="18" charset="0"/>
              </a:rPr>
              <a:t> </a:t>
            </a:r>
            <a:r>
              <a:rPr lang="en-US" sz="3600" dirty="0" err="1">
                <a:latin typeface="Cambria" panose="02040503050406030204" pitchFamily="18" charset="0"/>
              </a:rPr>
              <a:t>trợ</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xã</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sở</a:t>
            </a:r>
            <a:r>
              <a:rPr lang="en-US" sz="3600" dirty="0">
                <a:latin typeface="Cambria" panose="02040503050406030204" pitchFamily="18" charset="0"/>
              </a:rPr>
              <a:t> </a:t>
            </a:r>
            <a:r>
              <a:rPr lang="en-US" sz="3600" dirty="0" err="1">
                <a:latin typeface="Cambria" panose="02040503050406030204" pitchFamily="18" charset="0"/>
              </a:rPr>
              <a:t>giáo</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khác</a:t>
            </a:r>
            <a:r>
              <a:rPr lang="en-US" sz="3600" dirty="0">
                <a:latin typeface="Cambria" panose="02040503050406030204" pitchFamily="18" charset="0"/>
              </a:rPr>
              <a:t>, </a:t>
            </a:r>
            <a:r>
              <a:rPr lang="en-US" sz="3600" dirty="0" err="1">
                <a:latin typeface="Cambria" panose="02040503050406030204" pitchFamily="18" charset="0"/>
              </a:rPr>
              <a:t>cộng</a:t>
            </a:r>
            <a:r>
              <a:rPr lang="en-US" sz="3600" dirty="0">
                <a:latin typeface="Cambria" panose="02040503050406030204" pitchFamily="18" charset="0"/>
              </a:rPr>
              <a:t> </a:t>
            </a:r>
            <a:r>
              <a:rPr lang="en-US" sz="3600" dirty="0" err="1">
                <a:latin typeface="Cambria" panose="02040503050406030204" pitchFamily="18" charset="0"/>
              </a:rPr>
              <a:t>đồng</a:t>
            </a:r>
            <a:r>
              <a:rPr lang="en-US" sz="3600" dirty="0">
                <a:latin typeface="Cambria" panose="02040503050406030204" pitchFamily="18" charset="0"/>
              </a:rPr>
              <a:t>, </a:t>
            </a:r>
            <a:r>
              <a:rPr lang="en-US" sz="3600" dirty="0" err="1">
                <a:latin typeface="Cambria" panose="02040503050406030204" pitchFamily="18" charset="0"/>
              </a:rPr>
              <a:t>xã</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Đồng</a:t>
            </a:r>
            <a:r>
              <a:rPr lang="en-US" sz="3600" dirty="0">
                <a:latin typeface="Cambria" panose="02040503050406030204" pitchFamily="18" charset="0"/>
              </a:rPr>
              <a:t> </a:t>
            </a: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cũng</a:t>
            </a:r>
            <a:r>
              <a:rPr lang="en-US" sz="3600" dirty="0">
                <a:latin typeface="Cambria" panose="02040503050406030204" pitchFamily="18" charset="0"/>
              </a:rPr>
              <a:t> </a:t>
            </a:r>
            <a:r>
              <a:rPr lang="en-US" sz="3600" dirty="0" err="1">
                <a:latin typeface="Cambria" panose="02040503050406030204" pitchFamily="18" charset="0"/>
              </a:rPr>
              <a:t>phải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bổn</a:t>
            </a:r>
            <a:r>
              <a:rPr lang="en-US" sz="3600" dirty="0">
                <a:latin typeface="Cambria" panose="02040503050406030204" pitchFamily="18" charset="0"/>
              </a:rPr>
              <a:t> </a:t>
            </a:r>
            <a:r>
              <a:rPr lang="en-US" sz="3600" dirty="0" err="1">
                <a:latin typeface="Cambria" panose="02040503050406030204" pitchFamily="18" charset="0"/>
              </a:rPr>
              <a:t>phận</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thực</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a:t>
            </a:r>
            <a:r>
              <a:rPr lang="en-US" sz="3600" dirty="0" err="1">
                <a:latin typeface="Cambria" panose="02040503050406030204" pitchFamily="18" charset="0"/>
              </a:rPr>
              <a:t>trách</a:t>
            </a:r>
            <a:r>
              <a:rPr lang="en-US" sz="3600" dirty="0">
                <a:latin typeface="Cambria" panose="02040503050406030204" pitchFamily="18" charset="0"/>
              </a:rPr>
              <a:t> </a:t>
            </a:r>
            <a:r>
              <a:rPr lang="en-US" sz="3600" dirty="0" err="1">
                <a:latin typeface="Cambria" panose="02040503050406030204" pitchFamily="18" charset="0"/>
              </a:rPr>
              <a:t>nhiệm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thực</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bổn</a:t>
            </a:r>
            <a:r>
              <a:rPr lang="en-US" sz="3600" dirty="0">
                <a:latin typeface="Cambria" panose="02040503050406030204" pitchFamily="18" charset="0"/>
              </a:rPr>
              <a:t> </a:t>
            </a:r>
            <a:r>
              <a:rPr lang="en-US" sz="3600" dirty="0" err="1">
                <a:latin typeface="Cambria" panose="02040503050406030204" pitchFamily="18" charset="0"/>
              </a:rPr>
              <a:t>phận</a:t>
            </a:r>
            <a:r>
              <a:rPr lang="en-US" sz="3600" dirty="0">
                <a:latin typeface="Cambria" panose="02040503050406030204" pitchFamily="18" charset="0"/>
              </a:rPr>
              <a:t>: </a:t>
            </a:r>
            <a:r>
              <a:rPr lang="en-US" sz="3600" dirty="0" err="1">
                <a:latin typeface="Cambria" panose="02040503050406030204" pitchFamily="18" charset="0"/>
              </a:rPr>
              <a:t>Giữ</a:t>
            </a:r>
            <a:r>
              <a:rPr lang="en-US" sz="3600" dirty="0">
                <a:latin typeface="Cambria" panose="02040503050406030204" pitchFamily="18" charset="0"/>
              </a:rPr>
              <a:t> </a:t>
            </a:r>
            <a:r>
              <a:rPr lang="en-US" sz="3600" dirty="0" err="1">
                <a:latin typeface="Cambria" panose="02040503050406030204" pitchFamily="18" charset="0"/>
              </a:rPr>
              <a:t>gìn</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rèn</a:t>
            </a:r>
            <a:r>
              <a:rPr lang="en-US" sz="3600" dirty="0">
                <a:latin typeface="Cambria" panose="02040503050406030204" pitchFamily="18" charset="0"/>
              </a:rPr>
              <a:t> </a:t>
            </a:r>
            <a:r>
              <a:rPr lang="en-US" sz="3600" dirty="0" err="1">
                <a:latin typeface="Cambria" panose="02040503050406030204" pitchFamily="18" charset="0"/>
              </a:rPr>
              <a:t>luyện</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bố</a:t>
            </a:r>
            <a:r>
              <a:rPr lang="en-US" sz="3600" dirty="0">
                <a:latin typeface="Cambria" panose="02040503050406030204" pitchFamily="18" charset="0"/>
              </a:rPr>
              <a:t> </a:t>
            </a:r>
            <a:r>
              <a:rPr lang="en-US" sz="3600" dirty="0" err="1">
                <a:latin typeface="Cambria" panose="02040503050406030204" pitchFamily="18" charset="0"/>
              </a:rPr>
              <a:t>mẹ</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công</a:t>
            </a:r>
            <a:r>
              <a:rPr lang="en-US" sz="3600" dirty="0">
                <a:latin typeface="Cambria" panose="02040503050406030204" pitchFamily="18" charset="0"/>
              </a:rPr>
              <a:t> </a:t>
            </a:r>
            <a:r>
              <a:rPr lang="en-US" sz="3600" dirty="0" err="1">
                <a:latin typeface="Cambria" panose="02040503050406030204" pitchFamily="18" charset="0"/>
              </a:rPr>
              <a:t>việc</a:t>
            </a:r>
            <a:r>
              <a:rPr lang="en-US" sz="3600" dirty="0">
                <a:latin typeface="Cambria" panose="02040503050406030204" pitchFamily="18" charset="0"/>
              </a:rPr>
              <a:t> </a:t>
            </a:r>
            <a:r>
              <a:rPr lang="en-US" sz="3600" dirty="0" err="1">
                <a:latin typeface="Cambria" panose="02040503050406030204" pitchFamily="18" charset="0"/>
              </a:rPr>
              <a:t>phù</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Kính</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hiếu</a:t>
            </a:r>
            <a:r>
              <a:rPr lang="en-US" sz="3600" dirty="0">
                <a:latin typeface="Cambria" panose="02040503050406030204" pitchFamily="18" charset="0"/>
              </a:rPr>
              <a:t> </a:t>
            </a:r>
            <a:r>
              <a:rPr lang="en-US" sz="3600" dirty="0" err="1">
                <a:latin typeface="Cambria" panose="02040503050406030204" pitchFamily="18" charset="0"/>
              </a:rPr>
              <a:t>thảo</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ông</a:t>
            </a:r>
            <a:r>
              <a:rPr lang="en-US" sz="3600" dirty="0">
                <a:latin typeface="Cambria" panose="02040503050406030204" pitchFamily="18" charset="0"/>
              </a:rPr>
              <a:t> </a:t>
            </a:r>
            <a:r>
              <a:rPr lang="en-US" sz="3600" dirty="0" err="1">
                <a:latin typeface="Cambria" panose="02040503050406030204" pitchFamily="18" charset="0"/>
              </a:rPr>
              <a:t>bà</a:t>
            </a:r>
            <a:r>
              <a:rPr lang="en-US" sz="3600" dirty="0">
                <a:latin typeface="Cambria" panose="02040503050406030204" pitchFamily="18" charset="0"/>
              </a:rPr>
              <a:t>, cha </a:t>
            </a:r>
            <a:r>
              <a:rPr lang="en-US" sz="3600" dirty="0" err="1">
                <a:latin typeface="Cambria" panose="02040503050406030204" pitchFamily="18" charset="0"/>
              </a:rPr>
              <a:t>mẹ</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hoàn</a:t>
            </a:r>
            <a:r>
              <a:rPr lang="en-US" sz="3600" dirty="0">
                <a:latin typeface="Cambria" panose="02040503050406030204" pitchFamily="18" charset="0"/>
              </a:rPr>
              <a:t> </a:t>
            </a:r>
            <a:r>
              <a:rPr lang="en-US" sz="3600" dirty="0" err="1">
                <a:latin typeface="Cambria" panose="02040503050406030204" pitchFamily="18" charset="0"/>
              </a:rPr>
              <a:t>cảnh</a:t>
            </a:r>
            <a:r>
              <a:rPr lang="en-US" sz="3600" dirty="0">
                <a:latin typeface="Cambria" panose="02040503050406030204" pitchFamily="18" charset="0"/>
              </a:rPr>
              <a:t> </a:t>
            </a:r>
            <a:r>
              <a:rPr lang="en-US" sz="3600" dirty="0" err="1">
                <a:latin typeface="Cambria" panose="02040503050406030204" pitchFamily="18" charset="0"/>
              </a:rPr>
              <a:t>khó</a:t>
            </a:r>
            <a:r>
              <a:rPr lang="en-US" sz="3600" dirty="0">
                <a:latin typeface="Cambria" panose="02040503050406030204" pitchFamily="18" charset="0"/>
              </a:rPr>
              <a:t> </a:t>
            </a:r>
            <a:r>
              <a:rPr lang="en-US" sz="3600" dirty="0" err="1">
                <a:latin typeface="Cambria" panose="02040503050406030204" pitchFamily="18" charset="0"/>
              </a:rPr>
              <a:t>khăn</a:t>
            </a:r>
            <a:r>
              <a:rPr lang="en-US" sz="3600" dirty="0">
                <a:latin typeface="Cambria" panose="02040503050406030204" pitchFamily="18" charset="0"/>
              </a:rPr>
              <a:t>; </a:t>
            </a:r>
            <a:r>
              <a:rPr lang="en-US" sz="3600" dirty="0" err="1">
                <a:latin typeface="Cambria" panose="02040503050406030204" pitchFamily="18" charset="0"/>
              </a:rPr>
              <a:t>Giữ</a:t>
            </a:r>
            <a:r>
              <a:rPr lang="en-US" sz="3600" dirty="0">
                <a:latin typeface="Cambria" panose="02040503050406030204" pitchFamily="18" charset="0"/>
              </a:rPr>
              <a:t> </a:t>
            </a:r>
            <a:r>
              <a:rPr lang="en-US" sz="3600" dirty="0" err="1">
                <a:latin typeface="Cambria" panose="02040503050406030204" pitchFamily="18" charset="0"/>
              </a:rPr>
              <a:t>gìn</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công</a:t>
            </a:r>
            <a:r>
              <a:rPr lang="en-US" sz="3600" dirty="0">
                <a:latin typeface="Cambria" panose="02040503050406030204" pitchFamily="18" charset="0"/>
              </a:rPr>
              <a:t>; </a:t>
            </a:r>
            <a:r>
              <a:rPr lang="en-US" sz="3600" dirty="0" err="1">
                <a:latin typeface="Cambria" panose="02040503050406030204" pitchFamily="18" charset="0"/>
              </a:rPr>
              <a:t>Thương</a:t>
            </a:r>
            <a:r>
              <a:rPr lang="en-US" sz="3600" dirty="0">
                <a:latin typeface="Cambria" panose="02040503050406030204" pitchFamily="18" charset="0"/>
              </a:rPr>
              <a:t> </a:t>
            </a:r>
            <a:r>
              <a:rPr lang="en-US" sz="3600" dirty="0" err="1">
                <a:latin typeface="Cambria" panose="02040503050406030204" pitchFamily="18" charset="0"/>
              </a:rPr>
              <a:t>yêu</a:t>
            </a:r>
            <a:r>
              <a:rPr lang="en-US" sz="3600" dirty="0">
                <a:latin typeface="Cambria" panose="02040503050406030204" pitchFamily="18" charset="0"/>
              </a:rPr>
              <a:t>, </a:t>
            </a:r>
            <a:r>
              <a:rPr lang="en-US" sz="3600" dirty="0" err="1">
                <a:latin typeface="Cambria" panose="02040503050406030204" pitchFamily="18" charset="0"/>
              </a:rPr>
              <a:t>đoàn</a:t>
            </a:r>
            <a:r>
              <a:rPr lang="en-US" sz="3600" dirty="0">
                <a:latin typeface="Cambria" panose="02040503050406030204" pitchFamily="18" charset="0"/>
              </a:rPr>
              <a:t> </a:t>
            </a:r>
            <a:r>
              <a:rPr lang="en-US" sz="3600" dirty="0" err="1">
                <a:latin typeface="Cambria" panose="02040503050406030204" pitchFamily="18" charset="0"/>
              </a:rPr>
              <a:t>kết</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bè</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424709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2087459" y="2929917"/>
            <a:ext cx="14113073" cy="4767780"/>
          </a:xfrm>
          <a:prstGeom prst="rect">
            <a:avLst/>
          </a:prstGeom>
          <a:noFill/>
        </p:spPr>
        <p:txBody>
          <a:bodyPr wrap="square" rtlCol="0">
            <a:spAutoFit/>
          </a:bodyPr>
          <a:lstStyle/>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bốn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nSpc>
                <a:spcPct val="135000"/>
              </a:lnSpc>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gia</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đình</a:t>
            </a:r>
            <a:r>
              <a:rPr lang="en-US" sz="4400" b="1" i="1" dirty="0">
                <a:effectLst/>
                <a:latin typeface="Cambria" panose="02040503050406030204" pitchFamily="18" charset="0"/>
                <a:ea typeface="Times New Roman" panose="02020603050405020304" pitchFamily="18" charset="0"/>
              </a:rPr>
              <a:t>: </a:t>
            </a:r>
          </a:p>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quan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tâm</a:t>
            </a:r>
            <a:r>
              <a:rPr lang="en-US" sz="4400" dirty="0">
                <a:effectLst/>
                <a:latin typeface="Cambria" panose="02040503050406030204" pitchFamily="18" charset="0"/>
                <a:ea typeface="Times New Roman" panose="02020603050405020304" pitchFamily="18" charset="0"/>
              </a:rPr>
              <a:t>, chia </a:t>
            </a:r>
            <a:r>
              <a:rPr lang="en-US" sz="4400" dirty="0" err="1">
                <a:effectLst/>
                <a:latin typeface="Cambria" panose="02040503050406030204" pitchFamily="18" charset="0"/>
                <a:ea typeface="Times New Roman" panose="02020603050405020304" pitchFamily="18" charset="0"/>
              </a:rPr>
              <a:t>sẻ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cảm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nguyện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cha </a:t>
            </a:r>
            <a:r>
              <a:rPr lang="en-US" sz="4400" dirty="0" err="1">
                <a:effectLst/>
                <a:latin typeface="Cambria" panose="02040503050406030204" pitchFamily="18" charset="0"/>
                <a:ea typeface="Times New Roman" panose="02020603050405020304" pitchFamily="18" charset="0"/>
              </a:rPr>
              <a:t>mẹ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dòng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nếp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2597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14496" y="2840590"/>
            <a:ext cx="148590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smtClean="0">
                <a:effectLst/>
                <a:latin typeface="Cambria" panose="02040503050406030204" pitchFamily="18" charset="0"/>
                <a:ea typeface="Times New Roman" panose="02020603050405020304" pitchFamily="18" charset="0"/>
              </a:rPr>
              <a:t>bổn</a:t>
            </a:r>
            <a:r>
              <a:rPr lang="en-US" sz="4400" dirty="0" smtClean="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nhà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trường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giúp</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xã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hội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giáo</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dục</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khác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giúp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hội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tự</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thực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hiện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nhiệm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vụ</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theo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hoạch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Calibri" panose="020F0502020204030204" pitchFamily="34" charset="0"/>
              </a:rPr>
              <a:t>hành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đầy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đủ</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định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của</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nhà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trường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giúp</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xã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hội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và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giáo</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dục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khác</a:t>
            </a:r>
            <a:r>
              <a:rPr lang="en-US" sz="4400" dirty="0">
                <a:effectLst/>
                <a:latin typeface="Cambria" panose="02040503050406030204" pitchFamily="18" charset="0"/>
                <a:ea typeface="Calibri" panose="020F0502020204030204" pitchFamily="34"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3343474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828801" y="2834085"/>
            <a:ext cx="14630400" cy="5714385"/>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Cambria" panose="02040503050406030204" pitchFamily="18" charset="0"/>
              </a:rPr>
              <a:t>Ngoài</a:t>
            </a:r>
            <a:r>
              <a:rPr lang="en-US" sz="4400" dirty="0">
                <a:effectLst/>
                <a:latin typeface="Cambria" panose="02040503050406030204" pitchFamily="18" charset="0"/>
                <a:ea typeface="Cambria" panose="02040503050406030204" pitchFamily="18" charset="0"/>
              </a:rPr>
              <a:t> ra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những</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bổn</a:t>
            </a:r>
            <a:r>
              <a:rPr lang="en-US" sz="4400" dirty="0" smtClean="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phận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như</a:t>
            </a:r>
            <a:r>
              <a:rPr lang="en-US" sz="4400" dirty="0">
                <a:effectLst/>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a:p>
            <a:pPr marL="17145" algn="just">
              <a:spcAft>
                <a:spcPts val="800"/>
              </a:spcAft>
            </a:pP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Đối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với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cộng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đồng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xã</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hội</a:t>
            </a:r>
            <a:r>
              <a:rPr lang="en-US" sz="4400" b="1" i="1" dirty="0">
                <a:effectLst/>
                <a:latin typeface="Cambria" panose="02040503050406030204" pitchFamily="18" charset="0"/>
                <a:ea typeface="Cambria" panose="02040503050406030204" pitchFamily="18" charset="0"/>
              </a:rPr>
              <a:t>: </a:t>
            </a:r>
          </a:p>
          <a:p>
            <a:pPr marL="17145" algn="just">
              <a:spcAft>
                <a:spcPts val="800"/>
              </a:spcAft>
            </a:pPr>
            <a:r>
              <a:rPr lang="en-US" sz="4400" dirty="0" err="1">
                <a:effectLst/>
                <a:latin typeface="Cambria" panose="02040503050406030204" pitchFamily="18" charset="0"/>
                <a:ea typeface="Cambria" panose="02040503050406030204" pitchFamily="18" charset="0"/>
              </a:rPr>
              <a:t>Tôn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lễ</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phép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lớn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tôn</a:t>
            </a:r>
            <a:r>
              <a:rPr lang="en-US" sz="4400" dirty="0" smtClean="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quyển</a:t>
            </a:r>
            <a:r>
              <a:rPr lang="en-US" sz="4400" dirty="0">
                <a:effectLst/>
                <a:latin typeface="Cambria" panose="02040503050406030204" pitchFamily="18" charset="0"/>
                <a:ea typeface="Cambria" panose="02040503050406030204" pitchFamily="18" charset="0"/>
              </a:rPr>
              <a:t>,</a:t>
            </a:r>
            <a:r>
              <a:rPr lang="en-VN" sz="4400" dirty="0">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danh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dự</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nhân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phẩm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định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về</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trật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tự</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xã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hội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giữ</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gìn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sử</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dụng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nguyên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môi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trường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hiện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tin,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báo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tố</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vi vi </a:t>
            </a:r>
            <a:r>
              <a:rPr lang="en-US" sz="4400" dirty="0" err="1">
                <a:effectLst/>
                <a:latin typeface="Cambria" panose="02040503050406030204" pitchFamily="18" charset="0"/>
                <a:ea typeface="Cambria" panose="02040503050406030204" pitchFamily="18" charset="0"/>
              </a:rPr>
              <a:t>phạm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pháp</a:t>
            </a:r>
            <a:r>
              <a:rPr lang="en-US" sz="4400" dirty="0">
                <a:effectLst/>
                <a:latin typeface="Cambria" panose="02040503050406030204" pitchFamily="18" charset="0"/>
                <a:ea typeface="Cambria" panose="02040503050406030204" pitchFamily="18" charset="0"/>
              </a:rPr>
              <a:t> </a:t>
            </a:r>
            <a:r>
              <a:rPr lang="en-US" sz="4400" dirty="0" err="1" smtClean="0">
                <a:effectLst/>
                <a:latin typeface="Cambria" panose="02040503050406030204" pitchFamily="18" charset="0"/>
                <a:ea typeface="Cambria" panose="02040503050406030204" pitchFamily="18" charset="0"/>
              </a:rPr>
              <a:t>luật</a:t>
            </a:r>
            <a:r>
              <a:rPr lang="en-US" sz="4400" dirty="0">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410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52600" y="2791584"/>
            <a:ext cx="146304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smtClean="0">
                <a:effectLst/>
                <a:latin typeface="Cambria" panose="02040503050406030204" pitchFamily="18" charset="0"/>
                <a:ea typeface="Times New Roman" panose="02020603050405020304" pitchFamily="18" charset="0"/>
              </a:rPr>
              <a:t>bổn</a:t>
            </a:r>
            <a:r>
              <a:rPr lang="en-US" sz="4400" dirty="0" smtClean="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quê</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hương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đất</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nước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đồng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xây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dựng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vệ</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Tổ</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lịch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sử</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sắc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huy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tốt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đẹp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thủ</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luật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Đoàn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lưu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bè</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tuổi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từng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triển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25741346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691333" y="2576914"/>
            <a:ext cx="14905326" cy="6760825"/>
          </a:xfrm>
          <a:prstGeom prst="rect">
            <a:avLst/>
          </a:prstGeom>
          <a:noFill/>
        </p:spPr>
        <p:txBody>
          <a:bodyPr wrap="square" rtlCol="0">
            <a:spAutoFit/>
          </a:bodyPr>
          <a:lstStyle/>
          <a:p>
            <a:pPr marL="17145" algn="just">
              <a:spcAft>
                <a:spcPts val="800"/>
              </a:spcAft>
            </a:pPr>
            <a:r>
              <a:rPr lang="en-US" sz="4200" dirty="0" err="1">
                <a:effectLst/>
                <a:latin typeface="Cambria" panose="02040503050406030204" pitchFamily="18" charset="0"/>
                <a:ea typeface="Times New Roman" panose="02020603050405020304" pitchFamily="18" charset="0"/>
              </a:rPr>
              <a:t>Ngoài</a:t>
            </a:r>
            <a:r>
              <a:rPr lang="en-US" sz="4200" dirty="0">
                <a:effectLst/>
                <a:latin typeface="Cambria" panose="02040503050406030204" pitchFamily="18" charset="0"/>
                <a:ea typeface="Times New Roman" panose="02020603050405020304" pitchFamily="18" charset="0"/>
              </a:rPr>
              <a:t> ra </a:t>
            </a:r>
            <a:r>
              <a:rPr lang="en-US" sz="4200" dirty="0" err="1">
                <a:effectLst/>
                <a:latin typeface="Cambria" panose="02040503050406030204" pitchFamily="18" charset="0"/>
                <a:ea typeface="Times New Roman" panose="02020603050405020304" pitchFamily="18" charset="0"/>
              </a:rPr>
              <a:t>trẻ</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em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những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phận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như</a:t>
            </a:r>
            <a:r>
              <a:rPr lang="en-US" sz="4200" dirty="0">
                <a:effectLst/>
                <a:latin typeface="Cambria" panose="02040503050406030204" pitchFamily="18" charset="0"/>
                <a:ea typeface="Times New Roman" panose="02020603050405020304" pitchFamily="18" charset="0"/>
              </a:rPr>
              <a:t>:</a:t>
            </a:r>
            <a:endParaRPr lang="en-VN" sz="4200" dirty="0">
              <a:effectLst/>
              <a:latin typeface="Cambria" panose="02040503050406030204" pitchFamily="18" charset="0"/>
              <a:ea typeface="Calibri" panose="020F0502020204030204" pitchFamily="34" charset="0"/>
            </a:endParaRPr>
          </a:p>
          <a:p>
            <a:pPr marL="17145" algn="just">
              <a:spcAft>
                <a:spcPts val="800"/>
              </a:spcAft>
            </a:pP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Đối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với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bản</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thân</a:t>
            </a:r>
            <a:r>
              <a:rPr lang="en-US" sz="4200" b="1" i="1" dirty="0">
                <a:effectLst/>
                <a:latin typeface="Cambria" panose="02040503050406030204" pitchFamily="18" charset="0"/>
                <a:ea typeface="Times New Roman" panose="02020603050405020304" pitchFamily="18" charset="0"/>
              </a:rPr>
              <a:t>: </a:t>
            </a:r>
          </a:p>
          <a:p>
            <a:pPr marL="17145" algn="just">
              <a:spcAft>
                <a:spcPts val="800"/>
              </a:spcAft>
            </a:pP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trách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nhiệm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với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huỷ</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danh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tài</a:t>
            </a:r>
            <a:r>
              <a:rPr lang="en-US" sz="4200" dirty="0" smtClean="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trung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thực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khiêm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Chăm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chỉ</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tập</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tự</a:t>
            </a:r>
            <a:r>
              <a:rPr lang="en-US" sz="4200" dirty="0">
                <a:effectLst/>
                <a:latin typeface="Cambria" panose="02040503050406030204" pitchFamily="18" charset="0"/>
                <a:ea typeface="Times New Roman" panose="02020603050405020304" pitchFamily="18" charset="0"/>
              </a:rPr>
              <a:t> ý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rời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đình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lang thang: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mua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bán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rượu</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thuốc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lá</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và</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gây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nghiện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trao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đổi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nội</a:t>
            </a:r>
            <a:r>
              <a:rPr lang="en-US" sz="4200" dirty="0">
                <a:effectLst/>
                <a:latin typeface="Cambria" panose="02040503050406030204" pitchFamily="18" charset="0"/>
                <a:ea typeface="Times New Roman" panose="02020603050405020304" pitchFamily="18" charset="0"/>
              </a:rPr>
              <a:t> dung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động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lực</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đồi</a:t>
            </a:r>
            <a:r>
              <a:rPr lang="en-US" sz="4200" dirty="0" smtClean="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trụy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hoặc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trò</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phát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triển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lành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smtClean="0">
                <a:effectLst/>
                <a:latin typeface="Cambria" panose="02040503050406030204" pitchFamily="18" charset="0"/>
                <a:ea typeface="Times New Roman" panose="02020603050405020304" pitchFamily="18" charset="0"/>
              </a:rPr>
              <a:t>thân</a:t>
            </a:r>
            <a:r>
              <a:rPr lang="en-US" sz="4200" dirty="0">
                <a:latin typeface="Cambria" panose="02040503050406030204" pitchFamily="18" charset="0"/>
              </a:rPr>
              <a:t>.</a:t>
            </a:r>
            <a:endParaRPr lang="en-VN" sz="42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623015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364306" y="2544253"/>
            <a:ext cx="10699358" cy="2708434"/>
          </a:xfrm>
          <a:prstGeom prst="rect">
            <a:avLst/>
          </a:prstGeom>
        </p:spPr>
        <p:txBody>
          <a:bodyPr wrap="square" lIns="0" tIns="0" rIns="0" bIns="0" rtlCol="0" anchor="t">
            <a:spAutoFit/>
          </a:bodyPr>
          <a:lstStyle/>
          <a:p>
            <a:pPr algn="ctr"/>
            <a:r>
              <a:rPr lang="vi-VN" sz="4400" dirty="0">
                <a:latin typeface="Cambria" panose="02040503050406030204" pitchFamily="18" charset="0"/>
              </a:rPr>
              <a:t>Trẻ em chính là những chủ nhân tương lai của đất nước. Sau này, khi trẻ em khôn lớn sẽ chính là những người nắm giữ trọng trách giữ gìn và xây dựng đất nước.</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7486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927843" y="2758632"/>
            <a:ext cx="7113719" cy="276894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8905759" y="2741052"/>
            <a:ext cx="7443512" cy="2815542"/>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a:stretch/>
        </p:blipFill>
        <p:spPr>
          <a:xfrm>
            <a:off x="1733145" y="5820357"/>
            <a:ext cx="7494486" cy="2639202"/>
          </a:xfrm>
          <a:prstGeom prst="rect">
            <a:avLst/>
          </a:prstGeom>
        </p:spPr>
      </p:pic>
      <p:sp>
        <p:nvSpPr>
          <p:cNvPr id="20" name="TextBox 19">
            <a:extLst>
              <a:ext uri="{FF2B5EF4-FFF2-40B4-BE49-F238E27FC236}">
                <a16:creationId xmlns:a16="http://schemas.microsoft.com/office/drawing/2014/main" id="{E7ACD74D-3FD9-BC4A-99CD-90D9A1A536A2}"/>
              </a:ext>
            </a:extLst>
          </p:cNvPr>
          <p:cNvSpPr txBox="1"/>
          <p:nvPr/>
        </p:nvSpPr>
        <p:spPr>
          <a:xfrm>
            <a:off x="9359664" y="6026012"/>
            <a:ext cx="7319962" cy="2862322"/>
          </a:xfrm>
          <a:prstGeom prst="rect">
            <a:avLst/>
          </a:prstGeom>
          <a:noFill/>
        </p:spPr>
        <p:txBody>
          <a:bodyPr wrap="square" rtlCol="0">
            <a:spAutoFit/>
          </a:bodyPr>
          <a:lstStyle/>
          <a:p>
            <a:r>
              <a:rPr lang="en-VN" sz="3600" b="1" dirty="0" smtClean="0">
                <a:latin typeface="Cambria" panose="02040503050406030204" pitchFamily="18" charset="0"/>
              </a:rPr>
              <a:t>THẢO LUẬN NHÓM ĐÔI </a:t>
            </a:r>
            <a:r>
              <a:rPr lang="en-VN" sz="3600" dirty="0" smtClean="0">
                <a:latin typeface="Cambria" panose="02040503050406030204" pitchFamily="18" charset="0"/>
              </a:rPr>
              <a:t>và </a:t>
            </a:r>
            <a:r>
              <a:rPr lang="en-VN" sz="3600" dirty="0">
                <a:latin typeface="Cambria" panose="02040503050406030204" pitchFamily="18" charset="0"/>
              </a:rPr>
              <a:t>cho biết:</a:t>
            </a:r>
          </a:p>
          <a:p>
            <a:pPr marL="571500" indent="-571500">
              <a:buFont typeface="Arial" panose="020B0604020202020204" pitchFamily="34" charset="0"/>
              <a:buChar char="•"/>
            </a:pPr>
            <a:r>
              <a:rPr lang="en-VN" sz="3600" dirty="0">
                <a:latin typeface="Cambria" panose="02040503050406030204" pitchFamily="18" charset="0"/>
              </a:rPr>
              <a:t>Các bạn trong tranh đang được hưởng những quyền gì?</a:t>
            </a:r>
          </a:p>
          <a:p>
            <a:pPr marL="571500" indent="-571500">
              <a:buFont typeface="Arial" panose="020B0604020202020204" pitchFamily="34" charset="0"/>
              <a:buChar char="•"/>
            </a:pPr>
            <a:r>
              <a:rPr lang="en-VN" sz="3600" dirty="0">
                <a:latin typeface="Cambria" panose="02040503050406030204" pitchFamily="18" charset="0"/>
              </a:rPr>
              <a:t>Em còn biết những quyền nào khác của trẻ em</a:t>
            </a:r>
          </a:p>
        </p:txBody>
      </p:sp>
    </p:spTree>
    <p:extLst>
      <p:ext uri="{BB962C8B-B14F-4D97-AF65-F5344CB8AC3E}">
        <p14:creationId xmlns:p14="http://schemas.microsoft.com/office/powerpoint/2010/main" val="19742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895186" y="2980186"/>
            <a:ext cx="4952382" cy="192766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6825797" y="2985107"/>
            <a:ext cx="5096217" cy="1927667"/>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r="4865"/>
          <a:stretch/>
        </p:blipFill>
        <p:spPr>
          <a:xfrm>
            <a:off x="11913838" y="3072023"/>
            <a:ext cx="4711431" cy="1743994"/>
          </a:xfrm>
          <a:prstGeom prst="rect">
            <a:avLst/>
          </a:prstGeom>
        </p:spPr>
      </p:pic>
      <p:sp>
        <p:nvSpPr>
          <p:cNvPr id="3" name="TextBox 2">
            <a:extLst>
              <a:ext uri="{FF2B5EF4-FFF2-40B4-BE49-F238E27FC236}">
                <a16:creationId xmlns:a16="http://schemas.microsoft.com/office/drawing/2014/main" id="{49B4C2C4-3201-044A-A29C-A4A1CF24553B}"/>
              </a:ext>
            </a:extLst>
          </p:cNvPr>
          <p:cNvSpPr txBox="1"/>
          <p:nvPr/>
        </p:nvSpPr>
        <p:spPr>
          <a:xfrm>
            <a:off x="1676400" y="5652753"/>
            <a:ext cx="12115800" cy="3416320"/>
          </a:xfrm>
          <a:prstGeom prst="rect">
            <a:avLst/>
          </a:prstGeom>
          <a:noFill/>
        </p:spPr>
        <p:txBody>
          <a:bodyPr wrap="square" rtlCol="0">
            <a:spAutoFit/>
          </a:bodyPr>
          <a:lstStyle/>
          <a:p>
            <a:r>
              <a:rPr lang="vi-VN" sz="3600" dirty="0">
                <a:latin typeface="Cambria" panose="02040503050406030204" pitchFamily="18" charset="0"/>
              </a:rPr>
              <a:t>1. Quyền khai sinh</a:t>
            </a:r>
          </a:p>
          <a:p>
            <a:r>
              <a:rPr lang="vi-VN" sz="3600" dirty="0">
                <a:latin typeface="Cambria" panose="02040503050406030204" pitchFamily="18" charset="0"/>
              </a:rPr>
              <a:t>2. Quyền được chăm sóc sức khỏe</a:t>
            </a:r>
          </a:p>
          <a:p>
            <a:r>
              <a:rPr lang="vi-VN" sz="3600" dirty="0">
                <a:latin typeface="Cambria" panose="02040503050406030204" pitchFamily="18" charset="0"/>
              </a:rPr>
              <a:t>3. Quyền được giáo dục, học tập và phát triển năng khiếu</a:t>
            </a:r>
          </a:p>
          <a:p>
            <a:r>
              <a:rPr lang="vi-VN" sz="3600" dirty="0">
                <a:latin typeface="Cambria" panose="02040503050406030204" pitchFamily="18" charset="0"/>
              </a:rPr>
              <a:t>4. Quyền được bảo vệ để không bị bạo lực, bỏ rơi, bỏ mặc</a:t>
            </a:r>
          </a:p>
          <a:p>
            <a:r>
              <a:rPr lang="vi-VN" sz="3600" dirty="0">
                <a:latin typeface="Cambria" panose="02040503050406030204" pitchFamily="18" charset="0"/>
              </a:rPr>
              <a:t>5. Quyền được vui chơi, giải trí</a:t>
            </a:r>
          </a:p>
          <a:p>
            <a:r>
              <a:rPr lang="vi-VN" sz="3600" dirty="0">
                <a:latin typeface="Cambria" panose="02040503050406030204" pitchFamily="18" charset="0"/>
              </a:rPr>
              <a:t>6. Quyền được bày tỏ ý kiến và hội họp</a:t>
            </a:r>
          </a:p>
        </p:txBody>
      </p:sp>
      <p:sp>
        <p:nvSpPr>
          <p:cNvPr id="21" name="Freeform 6">
            <a:extLst>
              <a:ext uri="{FF2B5EF4-FFF2-40B4-BE49-F238E27FC236}">
                <a16:creationId xmlns:a16="http://schemas.microsoft.com/office/drawing/2014/main" id="{AB317ADC-25A2-6D49-88B1-0498CB591B04}"/>
              </a:ext>
            </a:extLst>
          </p:cNvPr>
          <p:cNvSpPr/>
          <p:nvPr/>
        </p:nvSpPr>
        <p:spPr>
          <a:xfrm>
            <a:off x="12645469" y="6147879"/>
            <a:ext cx="5296971" cy="4036568"/>
          </a:xfrm>
          <a:custGeom>
            <a:avLst/>
            <a:gdLst/>
            <a:ahLst/>
            <a:cxnLst/>
            <a:rect l="l" t="t" r="r" b="b"/>
            <a:pathLst>
              <a:path w="9573941" h="8229600">
                <a:moveTo>
                  <a:pt x="0" y="0"/>
                </a:moveTo>
                <a:lnTo>
                  <a:pt x="9573940" y="0"/>
                </a:lnTo>
                <a:lnTo>
                  <a:pt x="957394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20871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499400" y="1373923"/>
            <a:ext cx="14289788" cy="4985980"/>
          </a:xfrm>
          <a:prstGeom prst="rect">
            <a:avLst/>
          </a:prstGeom>
        </p:spPr>
        <p:txBody>
          <a:bodyPr wrap="square" lIns="0" tIns="0" rIns="0" bIns="0" rtlCol="0" anchor="t">
            <a:spAutoFit/>
          </a:bodyPr>
          <a:lstStyle/>
          <a:p>
            <a:pPr algn="just"/>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tất</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gì</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cần</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sống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lên</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cách</a:t>
            </a:r>
            <a:r>
              <a:rPr lang="en-US" sz="3600" dirty="0">
                <a:latin typeface="Cambria" panose="02040503050406030204" pitchFamily="18" charset="0"/>
              </a:rPr>
              <a:t> </a:t>
            </a:r>
            <a:r>
              <a:rPr lang="en-US" sz="3600" dirty="0" err="1">
                <a:latin typeface="Cambria" panose="02040503050406030204" pitchFamily="18" charset="0"/>
              </a:rPr>
              <a:t>lành</a:t>
            </a:r>
            <a:r>
              <a:rPr lang="en-US" sz="3600" dirty="0">
                <a:latin typeface="Cambria" panose="02040503050406030204" pitchFamily="18" charset="0"/>
              </a:rPr>
              <a:t> </a:t>
            </a:r>
            <a:r>
              <a:rPr lang="en-US" sz="3600" dirty="0" err="1">
                <a:latin typeface="Cambria" panose="02040503050406030204" pitchFamily="18" charset="0"/>
              </a:rPr>
              <a:t>mạnh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an </a:t>
            </a:r>
            <a:r>
              <a:rPr lang="en-US" sz="3600" dirty="0" err="1">
                <a:latin typeface="Cambria" panose="02040503050406030204" pitchFamily="18" charset="0"/>
              </a:rPr>
              <a:t>toàn</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nhằm</a:t>
            </a:r>
            <a:r>
              <a:rPr lang="en-US" sz="3600" dirty="0">
                <a:latin typeface="Cambria" panose="02040503050406030204" pitchFamily="18" charset="0"/>
              </a:rPr>
              <a:t> </a:t>
            </a:r>
            <a:r>
              <a:rPr lang="en-US" sz="3600" dirty="0" err="1">
                <a:latin typeface="Cambria" panose="02040503050406030204" pitchFamily="18" charset="0"/>
              </a:rPr>
              <a:t>đảm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không</a:t>
            </a:r>
            <a:r>
              <a:rPr lang="en-US" sz="3600" dirty="0">
                <a:latin typeface="Cambria" panose="02040503050406030204" pitchFamily="18" charset="0"/>
              </a:rPr>
              <a:t> </a:t>
            </a:r>
            <a:r>
              <a:rPr lang="en-US" sz="3600" dirty="0" err="1">
                <a:latin typeface="Cambria" panose="02040503050406030204" pitchFamily="18" charset="0"/>
              </a:rPr>
              <a:t>chỉ</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tiếp</a:t>
            </a:r>
            <a:r>
              <a:rPr lang="en-US" sz="3600" dirty="0">
                <a:latin typeface="Cambria" panose="02040503050406030204" pitchFamily="18" charset="0"/>
              </a:rPr>
              <a:t> </a:t>
            </a:r>
            <a:r>
              <a:rPr lang="en-US" sz="3600" dirty="0" err="1">
                <a:latin typeface="Cambria" panose="02040503050406030204" pitchFamily="18" charset="0"/>
              </a:rPr>
              <a:t>nhận</a:t>
            </a:r>
            <a:r>
              <a:rPr lang="en-US" sz="3600" dirty="0">
                <a:latin typeface="Cambria" panose="02040503050406030204" pitchFamily="18" charset="0"/>
              </a:rPr>
              <a:t> </a:t>
            </a:r>
            <a:r>
              <a:rPr lang="en-US" sz="3600" dirty="0" err="1">
                <a:latin typeface="Cambria" panose="02040503050406030204" pitchFamily="18" charset="0"/>
              </a:rPr>
              <a:t>thụ</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lòng</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thành</a:t>
            </a:r>
            <a:r>
              <a:rPr lang="en-US" sz="3600" dirty="0">
                <a:latin typeface="Cambria" panose="02040503050406030204" pitchFamily="18" charset="0"/>
              </a:rPr>
              <a:t> </a:t>
            </a:r>
            <a:r>
              <a:rPr lang="en-US" sz="3600" dirty="0" err="1">
                <a:latin typeface="Cambria" panose="02040503050406030204" pitchFamily="18" charset="0"/>
              </a:rPr>
              <a:t>viên</a:t>
            </a:r>
            <a:r>
              <a:rPr lang="en-US" sz="3600" dirty="0">
                <a:latin typeface="Cambria" panose="02040503050406030204" pitchFamily="18" charset="0"/>
              </a:rPr>
              <a:t> </a:t>
            </a:r>
            <a:r>
              <a:rPr lang="en-US" sz="3600" dirty="0" err="1">
                <a:latin typeface="Cambria" panose="02040503050406030204" pitchFamily="18" charset="0"/>
              </a:rPr>
              <a:t>tham</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tích</a:t>
            </a:r>
            <a:r>
              <a:rPr lang="en-US" sz="3600" dirty="0">
                <a:latin typeface="Cambria" panose="02040503050406030204" pitchFamily="18" charset="0"/>
              </a:rPr>
              <a:t> </a:t>
            </a:r>
            <a:r>
              <a:rPr lang="en-US" sz="3600" dirty="0" err="1">
                <a:latin typeface="Cambria" panose="02040503050406030204" pitchFamily="18" charset="0"/>
              </a:rPr>
              <a:t>cực</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 </a:t>
            </a:r>
            <a:r>
              <a:rPr lang="en-US" sz="3600" dirty="0" err="1">
                <a:latin typeface="Cambria" panose="02040503050406030204" pitchFamily="18" charset="0"/>
              </a:rPr>
              <a:t>trình</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chính</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hưởng</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như</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khai</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quốc</a:t>
            </a:r>
            <a:r>
              <a:rPr lang="en-US" sz="3600" dirty="0">
                <a:latin typeface="Cambria" panose="02040503050406030204" pitchFamily="18" charset="0"/>
              </a:rPr>
              <a:t> </a:t>
            </a:r>
            <a:r>
              <a:rPr lang="en-US" sz="3600" dirty="0" err="1">
                <a:latin typeface="Cambria" panose="02040503050406030204" pitchFamily="18" charset="0"/>
              </a:rPr>
              <a:t>tịch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sức</a:t>
            </a:r>
            <a:r>
              <a:rPr lang="en-US" sz="3600" dirty="0">
                <a:latin typeface="Cambria" panose="02040503050406030204" pitchFamily="18" charset="0"/>
              </a:rPr>
              <a:t> </a:t>
            </a:r>
            <a:r>
              <a:rPr lang="en-US" sz="3600" dirty="0" err="1">
                <a:latin typeface="Cambria" panose="02040503050406030204" pitchFamily="18" charset="0"/>
              </a:rPr>
              <a:t>khoẻ</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học</a:t>
            </a:r>
            <a:r>
              <a:rPr lang="en-US" sz="3600" dirty="0">
                <a:latin typeface="Cambria" panose="02040503050406030204" pitchFamily="18" charset="0"/>
              </a:rPr>
              <a:t> </a:t>
            </a:r>
            <a:r>
              <a:rPr lang="en-US" sz="3600" dirty="0" err="1">
                <a:latin typeface="Cambria" panose="02040503050406030204" pitchFamily="18" charset="0"/>
              </a:rPr>
              <a:t>tập</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tôn</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mạng</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phẩm</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dự</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vui</a:t>
            </a:r>
            <a:r>
              <a:rPr lang="en-US" sz="3600" dirty="0">
                <a:latin typeface="Cambria" panose="02040503050406030204" pitchFamily="18" charset="0"/>
              </a:rPr>
              <a:t> </a:t>
            </a:r>
            <a:r>
              <a:rPr lang="en-US" sz="3600" dirty="0" err="1">
                <a:latin typeface="Cambria" panose="02040503050406030204" pitchFamily="18" charset="0"/>
              </a:rPr>
              <a:t>chơi</a:t>
            </a:r>
            <a:r>
              <a:rPr lang="en-US" sz="3600" dirty="0">
                <a:latin typeface="Cambria" panose="02040503050406030204" pitchFamily="18" charset="0"/>
              </a:rPr>
              <a:t> </a:t>
            </a:r>
            <a:r>
              <a:rPr lang="en-US" sz="3600" dirty="0" err="1">
                <a:latin typeface="Cambria" panose="02040503050406030204" pitchFamily="18" charset="0"/>
              </a:rPr>
              <a:t>giải</a:t>
            </a:r>
            <a:r>
              <a:rPr lang="en-US" sz="3600" dirty="0">
                <a:latin typeface="Cambria" panose="02040503050406030204" pitchFamily="18" charset="0"/>
              </a:rPr>
              <a:t> </a:t>
            </a:r>
            <a:r>
              <a:rPr lang="en-US" sz="3600" dirty="0" err="1">
                <a:latin typeface="Cambria" panose="02040503050406030204" pitchFamily="18" charset="0"/>
              </a:rPr>
              <a:t>trí</a:t>
            </a:r>
            <a:r>
              <a:rPr lang="en-US" sz="3600" dirty="0">
                <a:latin typeface="Cambria" panose="02040503050406030204" pitchFamily="18" charset="0"/>
              </a:rPr>
              <a:t> </a:t>
            </a:r>
            <a:r>
              <a:rPr lang="en-US" sz="3600" dirty="0" err="1">
                <a:latin typeface="Cambria" panose="02040503050406030204" pitchFamily="18" charset="0"/>
              </a:rPr>
              <a:t>hoạt</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a:t>
            </a:r>
            <a:r>
              <a:rPr lang="en-US" sz="3600" dirty="0" err="1">
                <a:latin typeface="Cambria" panose="02040503050406030204" pitchFamily="18" charset="0"/>
              </a:rPr>
              <a:t>hoá</a:t>
            </a:r>
            <a:r>
              <a:rPr lang="en-US" sz="3600" dirty="0">
                <a:latin typeface="Cambria" panose="02040503050406030204" pitchFamily="18" charset="0"/>
              </a:rPr>
              <a:t>, </a:t>
            </a:r>
            <a:r>
              <a:rPr lang="en-US" sz="3600" dirty="0" err="1">
                <a:latin typeface="Cambria" panose="02040503050406030204" pitchFamily="18" charset="0"/>
              </a:rPr>
              <a:t>nghệ</a:t>
            </a:r>
            <a:r>
              <a:rPr lang="en-US" sz="3600" dirty="0">
                <a:latin typeface="Cambria" panose="02040503050406030204" pitchFamily="18" charset="0"/>
              </a:rPr>
              <a:t> </a:t>
            </a:r>
            <a:r>
              <a:rPr lang="en-US" sz="3600" dirty="0" err="1">
                <a:latin typeface="Cambria" panose="02040503050406030204" pitchFamily="18" charset="0"/>
              </a:rPr>
              <a:t>thuật</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thao</a:t>
            </a:r>
            <a:r>
              <a:rPr lang="en-US" sz="3600" dirty="0">
                <a:latin typeface="Cambria" panose="02040503050406030204" pitchFamily="18" charset="0"/>
              </a:rPr>
              <a:t>, du </a:t>
            </a:r>
            <a:r>
              <a:rPr lang="en-US" sz="3600" dirty="0" err="1">
                <a:latin typeface="Cambria" panose="02040503050406030204" pitchFamily="18" charset="0"/>
              </a:rPr>
              <a:t>lịch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bày</a:t>
            </a:r>
            <a:r>
              <a:rPr lang="en-US" sz="3600" dirty="0">
                <a:latin typeface="Cambria" panose="02040503050406030204" pitchFamily="18" charset="0"/>
              </a:rPr>
              <a:t> </a:t>
            </a:r>
            <a:r>
              <a:rPr lang="en-US" sz="3600" dirty="0" err="1">
                <a:latin typeface="Cambria" panose="02040503050406030204" pitchFamily="18" charset="0"/>
              </a:rPr>
              <a:t>tỏ</a:t>
            </a:r>
            <a:r>
              <a:rPr lang="en-US" sz="3600" dirty="0">
                <a:latin typeface="Cambria" panose="02040503050406030204" pitchFamily="18" charset="0"/>
              </a:rPr>
              <a:t> </a:t>
            </a:r>
            <a:r>
              <a:rPr lang="en-US" sz="3600" dirty="0" err="1">
                <a:latin typeface="Cambria" panose="02040503050406030204" pitchFamily="18" charset="0"/>
              </a:rPr>
              <a:t>ý</a:t>
            </a:r>
            <a:r>
              <a:rPr lang="en-US" sz="3600" dirty="0">
                <a:latin typeface="Cambria" panose="02040503050406030204" pitchFamily="18" charset="0"/>
              </a:rPr>
              <a:t>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họp</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231613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26090"/>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giữ</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gìn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sắc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tự</a:t>
            </a:r>
            <a:r>
              <a:rPr lang="en-US" sz="3200" dirty="0">
                <a:effectLst/>
                <a:latin typeface="Cambria" panose="02040503050406030204" pitchFamily="18" charset="0"/>
                <a:ea typeface="Times New Roman" panose="02020603050405020304" pitchFamily="18" charset="0"/>
              </a:rPr>
              <a:t> do </a:t>
            </a:r>
            <a:r>
              <a:rPr lang="en-US" sz="3200" dirty="0" err="1">
                <a:effectLst/>
                <a:latin typeface="Cambria" panose="02040503050406030204" pitchFamily="18" charset="0"/>
                <a:ea typeface="Times New Roman" panose="02020603050405020304" pitchFamily="18" charset="0"/>
              </a:rPr>
              <a:t>tín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ngưỡng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tôn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giáo</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hữu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thừa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đối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tài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theo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định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luật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VN" sz="3200" dirty="0">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mật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riêng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đoàn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liên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xúc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làm</a:t>
            </a:r>
            <a:r>
              <a:rPr lang="en-US" sz="3200" dirty="0">
                <a:effectLst/>
                <a:latin typeface="Cambria" panose="02040503050406030204" pitchFamily="18" charset="0"/>
                <a:ea typeface="Times New Roman" panose="02020603050405020304" pitchFamily="18" charset="0"/>
              </a:rPr>
              <a:t> con </a:t>
            </a:r>
            <a:r>
              <a:rPr lang="en-US" sz="3200" dirty="0" err="1">
                <a:effectLst/>
                <a:latin typeface="Cambria" panose="02040503050406030204" pitchFamily="18" charset="0"/>
                <a:ea typeface="Times New Roman" panose="02020603050405020304" pitchFamily="18" charset="0"/>
              </a:rPr>
              <a:t>nuôi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dục</a:t>
            </a:r>
            <a:r>
              <a:rPr lang="en-US" sz="3200" dirty="0">
                <a:effectLst/>
                <a:latin typeface="Cambria" panose="02040503050406030204" pitchFamily="18" charset="0"/>
                <a:ea typeface="Times New Roman" panose="02020603050405020304" pitchFamily="18" charset="0"/>
              </a:rPr>
              <a:t>; </a:t>
            </a:r>
          </a:p>
        </p:txBody>
      </p:sp>
    </p:spTree>
    <p:extLst>
      <p:ext uri="{BB962C8B-B14F-4D97-AF65-F5344CB8AC3E}">
        <p14:creationId xmlns:p14="http://schemas.microsoft.com/office/powerpoint/2010/main" val="207956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58632"/>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sức</a:t>
            </a:r>
            <a:r>
              <a:rPr lang="en-US" sz="3200" dirty="0">
                <a:effectLst/>
                <a:latin typeface="Cambria" panose="02040503050406030204" pitchFamily="18" charset="0"/>
                <a:ea typeface="Times New Roman" panose="02020603050405020304" pitchFamily="18" charset="0"/>
              </a:rPr>
              <a:t> lao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lực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mặc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mua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bắt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đánh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chiếm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đoạt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khỏi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chất</a:t>
            </a:r>
            <a:r>
              <a:rPr lang="en-US" sz="3200" dirty="0">
                <a:effectLst/>
                <a:latin typeface="Cambria" panose="02040503050406030204" pitchFamily="18" charset="0"/>
                <a:ea typeface="Times New Roman" panose="02020603050405020304" pitchFamily="18" charset="0"/>
              </a:rPr>
              <a:t> ma </a:t>
            </a:r>
            <a:r>
              <a:rPr lang="en-US" sz="3200" dirty="0" err="1">
                <a:effectLst/>
                <a:latin typeface="Cambria" panose="02040503050406030204" pitchFamily="18" charset="0"/>
                <a:ea typeface="Times New Roman" panose="02020603050405020304" pitchFamily="18" charset="0"/>
              </a:rPr>
              <a:t>tuý</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trong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tố</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lí</a:t>
            </a:r>
            <a:r>
              <a:rPr lang="en-US" sz="3200" dirty="0">
                <a:effectLst/>
                <a:latin typeface="Cambria" panose="02040503050406030204" pitchFamily="18" charset="0"/>
                <a:ea typeface="Times New Roman" panose="02020603050405020304" pitchFamily="18" charset="0"/>
              </a:rPr>
              <a:t> vi </a:t>
            </a:r>
            <a:r>
              <a:rPr lang="en-US" sz="3200" dirty="0" err="1">
                <a:effectLst/>
                <a:latin typeface="Cambria" panose="02040503050406030204" pitchFamily="18" charset="0"/>
                <a:ea typeface="Times New Roman" panose="02020603050405020304" pitchFamily="18" charset="0"/>
              </a:rPr>
              <a:t>phạm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hành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chính</a:t>
            </a:r>
            <a:r>
              <a:rPr lang="en-US" sz="3200" dirty="0">
                <a:effectLst/>
                <a:latin typeface="Cambria" panose="02040503050406030204" pitchFamily="18" charset="0"/>
                <a:ea typeface="Times New Roman" panose="02020603050405020304" pitchFamily="18" charset="0"/>
              </a:rPr>
              <a:t>;</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gặp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thiên</a:t>
            </a:r>
            <a:r>
              <a:rPr lang="en-US" sz="3200" dirty="0">
                <a:effectLst/>
                <a:latin typeface="Cambria" panose="02040503050406030204" pitchFamily="18" charset="0"/>
                <a:ea typeface="Times New Roman" panose="02020603050405020304" pitchFamily="18" charset="0"/>
              </a:rPr>
              <a:t> tai, </a:t>
            </a:r>
            <a:r>
              <a:rPr lang="en-US" sz="3200" dirty="0" err="1">
                <a:effectLst/>
                <a:latin typeface="Cambria" panose="02040503050406030204" pitchFamily="18" charset="0"/>
                <a:ea typeface="Times New Roman" panose="02020603050405020304" pitchFamily="18" charset="0"/>
              </a:rPr>
              <a:t>thảm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nhiễm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môi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trường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vũ</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trang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đảm</a:t>
            </a:r>
            <a:r>
              <a:rPr lang="en-US" sz="3200" dirty="0">
                <a:effectLst/>
                <a:latin typeface="Cambria" panose="02040503050406030204" pitchFamily="18" charset="0"/>
                <a:ea typeface="Times New Roman" panose="02020603050405020304" pitchFamily="18" charset="0"/>
              </a:rPr>
              <a:t> an </a:t>
            </a:r>
            <a:r>
              <a:rPr lang="en-US" sz="3200" dirty="0" err="1">
                <a:effectLst/>
                <a:latin typeface="Cambria" panose="02040503050406030204" pitchFamily="18" charset="0"/>
                <a:ea typeface="Times New Roman" panose="02020603050405020304" pitchFamily="18" charset="0"/>
              </a:rPr>
              <a:t>sinh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thông</a:t>
            </a:r>
            <a:r>
              <a:rPr lang="en-US" sz="3200" dirty="0">
                <a:effectLst/>
                <a:latin typeface="Cambria" panose="02040503050406030204" pitchFamily="18" charset="0"/>
                <a:ea typeface="Times New Roman" panose="02020603050405020304" pitchFamily="18" charset="0"/>
              </a:rPr>
              <a:t> tin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US" sz="3200" dirty="0">
              <a:effectLst/>
              <a:latin typeface="Cambria" panose="02040503050406030204" pitchFamily="18" charset="0"/>
              <a:ea typeface="Times New Roman" panose="02020603050405020304" pitchFamily="18" charset="0"/>
            </a:endParaRPr>
          </a:p>
          <a:p>
            <a:pPr marL="914400" indent="-457200">
              <a:spcAft>
                <a:spcPts val="800"/>
              </a:spcAft>
              <a:buFont typeface="Arial" panose="020B0604020202020204" pitchFamily="34" charset="0"/>
              <a:buChar char="•"/>
            </a:pPr>
            <a:endParaRPr lang="en-US" sz="32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401838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9359664" y="6026012"/>
            <a:ext cx="7319962" cy="2862322"/>
          </a:xfrm>
          <a:prstGeom prst="rect">
            <a:avLst/>
          </a:prstGeom>
          <a:noFill/>
        </p:spPr>
        <p:txBody>
          <a:bodyPr wrap="square" rtlCol="0">
            <a:spAutoFit/>
          </a:bodyPr>
          <a:lstStyle/>
          <a:p>
            <a:r>
              <a:rPr lang="en-VN" sz="3600" b="1" dirty="0" smtClean="0">
                <a:latin typeface="Cambria" panose="02040503050406030204" pitchFamily="18" charset="0"/>
              </a:rPr>
              <a:t>THẢO LUẬN NHÓM ĐÔI </a:t>
            </a:r>
            <a:r>
              <a:rPr lang="en-VN" sz="3600" dirty="0" smtClean="0">
                <a:latin typeface="Cambria" panose="02040503050406030204" pitchFamily="18" charset="0"/>
              </a:rPr>
              <a:t>và </a:t>
            </a:r>
            <a:r>
              <a:rPr lang="en-VN" sz="3600" dirty="0">
                <a:latin typeface="Cambria" panose="02040503050406030204" pitchFamily="18" charset="0"/>
              </a:rPr>
              <a:t>cho biết:</a:t>
            </a:r>
          </a:p>
          <a:p>
            <a:pPr marL="571500" indent="-571500">
              <a:buFont typeface="Arial" panose="020B0604020202020204" pitchFamily="34" charset="0"/>
              <a:buChar char="•"/>
            </a:pPr>
            <a:r>
              <a:rPr lang="en-VN" sz="3600" dirty="0">
                <a:latin typeface="Cambria" panose="02040503050406030204" pitchFamily="18" charset="0"/>
              </a:rPr>
              <a:t>Các bạn trong tranh đã thực hiện bổn phận g ì?</a:t>
            </a:r>
          </a:p>
          <a:p>
            <a:pPr marL="571500" indent="-571500">
              <a:buFont typeface="Arial" panose="020B0604020202020204" pitchFamily="34" charset="0"/>
              <a:buChar char="•"/>
            </a:pPr>
            <a:r>
              <a:rPr lang="en-VN" sz="3600" dirty="0">
                <a:latin typeface="Cambria" panose="02040503050406030204" pitchFamily="18" charset="0"/>
              </a:rPr>
              <a:t>Em còn biết những bổn phận nào khác của trẻ em</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2158221" y="2851651"/>
            <a:ext cx="6190303" cy="3105235"/>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8343900" y="2860574"/>
            <a:ext cx="7107949" cy="3004698"/>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2158221" y="5807276"/>
            <a:ext cx="7019102" cy="2846659"/>
          </a:xfrm>
          <a:prstGeom prst="rect">
            <a:avLst/>
          </a:prstGeom>
        </p:spPr>
      </p:pic>
    </p:spTree>
    <p:extLst>
      <p:ext uri="{BB962C8B-B14F-4D97-AF65-F5344CB8AC3E}">
        <p14:creationId xmlns:p14="http://schemas.microsoft.com/office/powerpoint/2010/main" val="2328309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68104" y="5247258"/>
            <a:ext cx="14751783" cy="3970318"/>
          </a:xfrm>
          <a:prstGeom prst="rect">
            <a:avLst/>
          </a:prstGeom>
          <a:noFill/>
        </p:spPr>
        <p:txBody>
          <a:bodyPr wrap="square" rtlCol="0">
            <a:spAutoFit/>
          </a:bodyPr>
          <a:lstStyle/>
          <a:p>
            <a:r>
              <a:rPr lang="vi-VN" sz="2800" dirty="0">
                <a:latin typeface="Cambria" panose="02040503050406030204" pitchFamily="18" charset="0"/>
              </a:rPr>
              <a:t>1. Bổn phận rèn luyện thân thể</a:t>
            </a:r>
          </a:p>
          <a:p>
            <a:r>
              <a:rPr lang="vi-VN" sz="2800" dirty="0">
                <a:latin typeface="Cambria" panose="02040503050406030204" pitchFamily="18" charset="0"/>
              </a:rPr>
              <a:t>2. Bổn phận phụ giúp cha mẹ và các thành viên trong gia đình những công việc phù hợp với độ tuổi, giới tính</a:t>
            </a:r>
          </a:p>
          <a:p>
            <a:r>
              <a:rPr lang="vi-VN" sz="2800" dirty="0">
                <a:latin typeface="Cambria" panose="02040503050406030204" pitchFamily="18" charset="0"/>
              </a:rPr>
              <a:t>3. Bổn phận kính trọng, lễ phép với ông bà, cha mẹ</a:t>
            </a:r>
          </a:p>
          <a:p>
            <a:r>
              <a:rPr lang="vi-VN" sz="2800" dirty="0">
                <a:latin typeface="Cambria" panose="02040503050406030204" pitchFamily="18" charset="0"/>
              </a:rPr>
              <a:t>4. Bổn phận giúp đỡ người già, người khuyết tật, phụ nữ mang thai, trẻ nhỏ, người gặp hoàn cảnh khó khăn phù hợp với khả năng, sức khỏe và độ tuổi</a:t>
            </a:r>
          </a:p>
          <a:p>
            <a:r>
              <a:rPr lang="vi-VN" sz="2800" dirty="0">
                <a:latin typeface="Cambria" panose="02040503050406030204" pitchFamily="18" charset="0"/>
              </a:rPr>
              <a:t>5. Bổn phận bảo vệ, giữ gìn, sử dụng tài sản, tài nguyên, bảo vệ môi trường phù hợp với khả năng và </a:t>
            </a:r>
            <a:r>
              <a:rPr lang="vi-VN" sz="2800" dirty="0" smtClean="0">
                <a:latin typeface="Cambria" panose="02040503050406030204" pitchFamily="18" charset="0"/>
              </a:rPr>
              <a:t>độ </a:t>
            </a:r>
            <a:r>
              <a:rPr lang="vi-VN" sz="2800" dirty="0">
                <a:latin typeface="Cambria" panose="02040503050406030204" pitchFamily="18" charset="0"/>
              </a:rPr>
              <a:t>tuổi của trẻ em</a:t>
            </a:r>
          </a:p>
          <a:p>
            <a:r>
              <a:rPr lang="vi-VN" sz="2800" dirty="0">
                <a:latin typeface="Cambria" panose="02040503050406030204" pitchFamily="18" charset="0"/>
              </a:rPr>
              <a:t>6. Bổn phận thương yêu, đoàn kết, chia sẻ khó khăn, tôn trọng, giúp đỡ bạn bè</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2158221" y="2851651"/>
            <a:ext cx="4547379" cy="2281097"/>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6672943" y="2789639"/>
            <a:ext cx="5277603" cy="2230967"/>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11653348" y="2846208"/>
            <a:ext cx="5004579" cy="2029651"/>
          </a:xfrm>
          <a:prstGeom prst="rect">
            <a:avLst/>
          </a:prstGeom>
        </p:spPr>
      </p:pic>
    </p:spTree>
    <p:extLst>
      <p:ext uri="{BB962C8B-B14F-4D97-AF65-F5344CB8AC3E}">
        <p14:creationId xmlns:p14="http://schemas.microsoft.com/office/powerpoint/2010/main" val="181970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 calcmode="lin" valueType="num">
                                      <p:cBhvr additive="base">
                                        <p:cTn id="31"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 calcmode="lin" valueType="num">
                                      <p:cBhvr additive="base">
                                        <p:cTn id="37"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1688</Words>
  <Application>Microsoft Office PowerPoint</Application>
  <PresentationFormat>Custom</PresentationFormat>
  <Paragraphs>81</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Times New Roman</vt:lpstr>
      <vt:lpstr>Arial</vt:lpstr>
      <vt:lpstr>SVN-Newton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Quyền và bổn phận</dc:title>
  <cp:lastModifiedBy>Admin</cp:lastModifiedBy>
  <cp:revision>21</cp:revision>
  <dcterms:created xsi:type="dcterms:W3CDTF">2006-08-16T00:00:00Z</dcterms:created>
  <dcterms:modified xsi:type="dcterms:W3CDTF">2024-04-22T03:42:11Z</dcterms:modified>
  <dc:identifier>DAGBEGFQLTo</dc:identifier>
</cp:coreProperties>
</file>