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18"/>
  </p:notesMasterIdLst>
  <p:sldIdLst>
    <p:sldId id="310" r:id="rId3"/>
    <p:sldId id="311" r:id="rId4"/>
    <p:sldId id="260" r:id="rId5"/>
    <p:sldId id="297" r:id="rId6"/>
    <p:sldId id="288" r:id="rId7"/>
    <p:sldId id="289" r:id="rId8"/>
    <p:sldId id="314" r:id="rId9"/>
    <p:sldId id="315" r:id="rId10"/>
    <p:sldId id="290" r:id="rId11"/>
    <p:sldId id="291" r:id="rId12"/>
    <p:sldId id="317" r:id="rId13"/>
    <p:sldId id="319" r:id="rId14"/>
    <p:sldId id="320" r:id="rId15"/>
    <p:sldId id="762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428B7-308B-44A8-8069-A89242EB457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9EF90-88B5-41E5-B3DB-9ABE30EC4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81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51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1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73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F6BD86-3DAF-4579-0772-71FCAFE30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E8C0C6-FB8E-41C7-1691-4D83A0B4C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07B9683-7E61-A426-B8FB-CA851C785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44264B6-E5BC-6031-BA78-6FFB1C8A5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802762-A447-2113-423C-5F756D4F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75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5AE1D11-1EB6-FA01-3E17-5EE37B95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1D4057D-A692-18D8-3A24-757D1800F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ECA461A-AEE1-08D2-9FFE-96ACC0306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F4AF9C-79D4-0C1A-E161-8305C6BE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2896C02-7736-E57D-F19C-F35C27D3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21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F01CB40-1FFF-8226-A510-252854991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5535DC2-0FED-EB93-8920-D875763B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C007D9-4C6A-82E4-DA56-FEF09F6A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7B4807B-AA54-DB07-53B9-2372DA45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31FBDF-8218-FDD7-8FF2-7891A162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63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431F610-06D5-3CBF-6BCF-6B7222955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2BC191F-7EBC-43F3-0C7A-8273DC919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7E88E54-50FD-58B9-F25E-74597E113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D5C9293-9B4C-D5F4-C61F-F7F00F58B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3C82000-8B6A-4CE8-C0E3-4094BD509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8D7B018-7F33-03FE-94F8-32CFAEBA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25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B600C9-D85F-EA71-AAF8-DB0192C1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528CCAB-52D1-5F6D-F4C9-9AB8F0458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92178C7-F93B-7033-4329-DD5152BFA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822E01E-00FB-9223-9DF9-BD766991E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401BF73-7F7D-199E-915D-643E96789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D06D7EE-44CF-0A1D-A1FF-567C25BE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70E3881-2127-AB14-68ED-B81E8A3A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D4B439E-84B5-670C-A93F-0DC5FA91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93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04C46D9-7C49-FE43-F6F6-34105157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1D4A95F-8B2F-3A2D-B404-ED30E4C0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E436337-91FF-D8C4-9172-EACA87D1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766F72F-A913-D904-E282-4790B86C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97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E412A45-B1BC-40CD-8A23-44F9DD52D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15ABE2B-ADBF-2572-96EB-E69A55CD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F55BAB9-2E52-81BA-9D71-CEC261E7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49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97AB195-D34C-6AB2-E497-37FC9F77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9692B10-BF45-F0AD-71F8-3A3EE86FE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233E43E-4174-226F-ABC8-DD4A821A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6F0B746-3563-FD52-3691-FCA4AD57A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A283447-F553-E27F-FCE5-42770CC8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BC99D6C-8FC9-E18A-EE68-F21EFE29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0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33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74F560-3406-23A7-F3CE-0254D2597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6F57E902-24F4-634F-0822-BA71BFD65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D621064-44AC-2848-2142-83FA55BAB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01D9322-C15B-C1CE-7A07-B305C6F0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FDC6121-68CD-5102-41EC-09BBD719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544E2DF-D156-24B4-7EBE-D9704349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90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38B87D-DD1D-5E09-CC73-15823DD6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59489D7-78CC-8C3D-5F64-B972CB6A7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985BCD2-EC71-2264-E601-2B77BB03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FFCDF6-CBC9-24EC-5BF0-7A899511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7C5CB8D-795F-0C2A-9DE4-50DEFAE5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60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F710CDC-CB5A-EBBF-A352-7E202F1B8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257D04E-7757-0A88-0380-E308D0294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1AEA468-54B3-69DF-DB05-1770D57B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0D21E35-76B6-5C19-014E-91F0517F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9151F26-2936-A05F-8A9A-2CAF0C7D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77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52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83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93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3DE8D2-B29D-49BB-AA12-29E0A1E32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9517" y="-471924"/>
            <a:ext cx="1674098" cy="167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4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3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5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55985C-AFFA-0FFE-6E05-377254D816F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700" y="142875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7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DB6CBC2-8938-1CCB-E3D1-4B0C74FF8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53B92E0-8D20-BAD4-A782-EB598233D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4EFFD5B-238B-77F0-6DA7-B7FFEE83E4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CF212-1485-4A33-8000-4F40C2DF6E0F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804CA4-BB14-D509-0790-408EACACE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700F8D-B187-58B0-EB75-DE0370194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5F8604-2CD7-CB65-B6F8-2A94B575696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700" y="142875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9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jpe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36.png"/><Relationship Id="rId5" Type="http://schemas.openxmlformats.org/officeDocument/2006/relationships/image" Target="../media/image51.sv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7.jpe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5.xml"/><Relationship Id="rId7" Type="http://schemas.openxmlformats.org/officeDocument/2006/relationships/image" Target="../media/image1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20.emf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20.emf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openxmlformats.org/officeDocument/2006/relationships/image" Target="../media/image20.em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2F9F20-7501-492C-97DB-A761DF5CFBB3}"/>
              </a:ext>
            </a:extLst>
          </p:cNvPr>
          <p:cNvSpPr/>
          <p:nvPr/>
        </p:nvSpPr>
        <p:spPr>
          <a:xfrm>
            <a:off x="929607" y="2024743"/>
            <a:ext cx="10017884" cy="169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 chơi “ Chuyền bóng”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val 7">
            <a:hlinkClick r:id="rId2" action="ppaction://hlinksldjump"/>
            <a:extLst>
              <a:ext uri="{FF2B5EF4-FFF2-40B4-BE49-F238E27FC236}">
                <a16:creationId xmlns:a16="http://schemas.microsoft.com/office/drawing/2014/main" id="{C9CD0F46-4C4E-4D7C-B2FB-4D61871378E2}"/>
              </a:ext>
            </a:extLst>
          </p:cNvPr>
          <p:cNvSpPr/>
          <p:nvPr/>
        </p:nvSpPr>
        <p:spPr>
          <a:xfrm>
            <a:off x="11655188" y="1037230"/>
            <a:ext cx="409431" cy="35434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51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组合 18">
            <a:extLst>
              <a:ext uri="{FF2B5EF4-FFF2-40B4-BE49-F238E27FC236}">
                <a16:creationId xmlns:a16="http://schemas.microsoft.com/office/drawing/2014/main" id="{F324975B-17AD-F081-95B6-9E3103C7DC6B}"/>
              </a:ext>
            </a:extLst>
          </p:cNvPr>
          <p:cNvGrpSpPr/>
          <p:nvPr/>
        </p:nvGrpSpPr>
        <p:grpSpPr>
          <a:xfrm>
            <a:off x="923925" y="331888"/>
            <a:ext cx="10801349" cy="1166651"/>
            <a:chOff x="1317" y="3053"/>
            <a:chExt cx="16681" cy="4730"/>
          </a:xfrm>
        </p:grpSpPr>
        <p:grpSp>
          <p:nvGrpSpPr>
            <p:cNvPr id="8" name="组合 15">
              <a:extLst>
                <a:ext uri="{FF2B5EF4-FFF2-40B4-BE49-F238E27FC236}">
                  <a16:creationId xmlns:a16="http://schemas.microsoft.com/office/drawing/2014/main" id="{4F77C4DA-DD4E-9E3C-C6A9-0A6740B5D7D9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0" name="圆角矩形 14">
                <a:extLst>
                  <a:ext uri="{FF2B5EF4-FFF2-40B4-BE49-F238E27FC236}">
                    <a16:creationId xmlns:a16="http://schemas.microsoft.com/office/drawing/2014/main" id="{3F6DCA39-AD67-FC64-2B0B-3042D03D932B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" name="圆角矩形 13">
                <a:extLst>
                  <a:ext uri="{FF2B5EF4-FFF2-40B4-BE49-F238E27FC236}">
                    <a16:creationId xmlns:a16="http://schemas.microsoft.com/office/drawing/2014/main" id="{9292314D-02E8-AE40-6C8E-61D4423EE3FA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9" name="文本框 17">
              <a:extLst>
                <a:ext uri="{FF2B5EF4-FFF2-40B4-BE49-F238E27FC236}">
                  <a16:creationId xmlns:a16="http://schemas.microsoft.com/office/drawing/2014/main" id="{2BFAF733-722A-3F7C-1CA7-FD8FD04C654A}"/>
                </a:ext>
              </a:extLst>
            </p:cNvPr>
            <p:cNvSpPr txBox="1"/>
            <p:nvPr/>
          </p:nvSpPr>
          <p:spPr>
            <a:xfrm>
              <a:off x="1717" y="3416"/>
              <a:ext cx="15851" cy="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Vẽ, viết tên và tô màu các đới khí hậu vào sơ đồ theo gợi ý: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1F41FA5-4C88-E7F0-A0AE-4B10D5FC7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174" y="1609725"/>
            <a:ext cx="5217367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875430-9FD8-A354-E672-A7B6F27C2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8183" y="1428749"/>
            <a:ext cx="3432515" cy="17279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938266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DA33EB-F8A7-7864-E94C-5E934241F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474" y="1509712"/>
            <a:ext cx="9637569" cy="3786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964679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组合 18">
            <a:extLst>
              <a:ext uri="{FF2B5EF4-FFF2-40B4-BE49-F238E27FC236}">
                <a16:creationId xmlns:a16="http://schemas.microsoft.com/office/drawing/2014/main" id="{F324975B-17AD-F081-95B6-9E3103C7DC6B}"/>
              </a:ext>
            </a:extLst>
          </p:cNvPr>
          <p:cNvGrpSpPr/>
          <p:nvPr/>
        </p:nvGrpSpPr>
        <p:grpSpPr>
          <a:xfrm>
            <a:off x="923925" y="326215"/>
            <a:ext cx="10801349" cy="983637"/>
            <a:chOff x="1317" y="3030"/>
            <a:chExt cx="16681" cy="3988"/>
          </a:xfrm>
        </p:grpSpPr>
        <p:grpSp>
          <p:nvGrpSpPr>
            <p:cNvPr id="8" name="组合 15">
              <a:extLst>
                <a:ext uri="{FF2B5EF4-FFF2-40B4-BE49-F238E27FC236}">
                  <a16:creationId xmlns:a16="http://schemas.microsoft.com/office/drawing/2014/main" id="{4F77C4DA-DD4E-9E3C-C6A9-0A6740B5D7D9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0" name="圆角矩形 14">
                <a:extLst>
                  <a:ext uri="{FF2B5EF4-FFF2-40B4-BE49-F238E27FC236}">
                    <a16:creationId xmlns:a16="http://schemas.microsoft.com/office/drawing/2014/main" id="{3F6DCA39-AD67-FC64-2B0B-3042D03D932B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" name="圆角矩形 13">
                <a:extLst>
                  <a:ext uri="{FF2B5EF4-FFF2-40B4-BE49-F238E27FC236}">
                    <a16:creationId xmlns:a16="http://schemas.microsoft.com/office/drawing/2014/main" id="{9292314D-02E8-AE40-6C8E-61D4423EE3FA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9" name="文本框 17">
              <a:extLst>
                <a:ext uri="{FF2B5EF4-FFF2-40B4-BE49-F238E27FC236}">
                  <a16:creationId xmlns:a16="http://schemas.microsoft.com/office/drawing/2014/main" id="{2BFAF733-722A-3F7C-1CA7-FD8FD04C654A}"/>
                </a:ext>
              </a:extLst>
            </p:cNvPr>
            <p:cNvSpPr txBox="1"/>
            <p:nvPr/>
          </p:nvSpPr>
          <p:spPr>
            <a:xfrm>
              <a:off x="1717" y="3030"/>
              <a:ext cx="15851" cy="3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Sắp xếp các hình về quang cảnh và hoạt động của người dân cho phù hợp với từng đới khí hậu ở hình 10.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15C1C97-B0F0-6DC9-F1E0-5B92F363E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199" y="1585912"/>
            <a:ext cx="8834817" cy="4281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69584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200025" y="209550"/>
            <a:ext cx="11649075" cy="6467475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68F3A1-DDF8-3F7F-DDC8-A5D21B1C0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5" y="1890712"/>
            <a:ext cx="2819400" cy="3381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964E354-6927-1866-229A-7BB379A05495}"/>
              </a:ext>
            </a:extLst>
          </p:cNvPr>
          <p:cNvCxnSpPr>
            <a:cxnSpLocks/>
          </p:cNvCxnSpPr>
          <p:nvPr/>
        </p:nvCxnSpPr>
        <p:spPr>
          <a:xfrm>
            <a:off x="3400425" y="3629025"/>
            <a:ext cx="12382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0A2A062-5D75-8321-2FEE-F756524E7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50" y="2447924"/>
            <a:ext cx="2598898" cy="2038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3FA18E-B8DA-3676-7413-38CE524CCBD4}"/>
              </a:ext>
            </a:extLst>
          </p:cNvPr>
          <p:cNvCxnSpPr>
            <a:cxnSpLocks/>
          </p:cNvCxnSpPr>
          <p:nvPr/>
        </p:nvCxnSpPr>
        <p:spPr>
          <a:xfrm flipH="1">
            <a:off x="7410450" y="3629025"/>
            <a:ext cx="10096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51E8EA5-B09C-CE8D-19F1-88DACDF59C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1050" y="2421336"/>
            <a:ext cx="2590800" cy="2043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A53D22C-E6F4-6410-DBE8-9FC3D8F888FD}"/>
              </a:ext>
            </a:extLst>
          </p:cNvPr>
          <p:cNvCxnSpPr>
            <a:cxnSpLocks/>
          </p:cNvCxnSpPr>
          <p:nvPr/>
        </p:nvCxnSpPr>
        <p:spPr>
          <a:xfrm>
            <a:off x="3819525" y="1743075"/>
            <a:ext cx="1047750" cy="11334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84BAF7C-836B-5250-95E4-2288EB71AC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9724" y="481012"/>
            <a:ext cx="2238375" cy="1678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5DBE350-09E7-F3C6-EEDD-DED8880F9A2F}"/>
              </a:ext>
            </a:extLst>
          </p:cNvPr>
          <p:cNvCxnSpPr>
            <a:cxnSpLocks/>
          </p:cNvCxnSpPr>
          <p:nvPr/>
        </p:nvCxnSpPr>
        <p:spPr>
          <a:xfrm flipH="1">
            <a:off x="7353300" y="1800225"/>
            <a:ext cx="952500" cy="10001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745CAFEE-97BB-6ABE-C23D-8E8DB6C95A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1987" y="461962"/>
            <a:ext cx="2185988" cy="1647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F90655A-A4A5-66A1-ADEE-F3D0C32CC61A}"/>
              </a:ext>
            </a:extLst>
          </p:cNvPr>
          <p:cNvCxnSpPr>
            <a:cxnSpLocks/>
          </p:cNvCxnSpPr>
          <p:nvPr/>
        </p:nvCxnSpPr>
        <p:spPr>
          <a:xfrm flipV="1">
            <a:off x="4229100" y="4819650"/>
            <a:ext cx="1171575" cy="628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C29935BD-89FE-B9B4-AE10-784371F15F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7849" y="4754289"/>
            <a:ext cx="2333625" cy="1770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CD0614-B87B-C536-008F-E13CAB650B5F}"/>
              </a:ext>
            </a:extLst>
          </p:cNvPr>
          <p:cNvCxnSpPr>
            <a:cxnSpLocks/>
          </p:cNvCxnSpPr>
          <p:nvPr/>
        </p:nvCxnSpPr>
        <p:spPr>
          <a:xfrm flipH="1" flipV="1">
            <a:off x="6562725" y="4810125"/>
            <a:ext cx="1085850" cy="647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20E98925-9E58-849B-777F-84BBDF4742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86674" y="4647029"/>
            <a:ext cx="2543175" cy="1910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749753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200025" y="209550"/>
            <a:ext cx="11649075" cy="6467475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AA0A38-947C-86BF-8412-B8358D39E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4" y="1371599"/>
            <a:ext cx="9596925" cy="4410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14086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Calendar&#10;&#10;Description automatically generated with low confidence">
            <a:extLst>
              <a:ext uri="{FF2B5EF4-FFF2-40B4-BE49-F238E27FC236}">
                <a16:creationId xmlns:a16="http://schemas.microsoft.com/office/drawing/2014/main" id="{6257088F-ED0E-4B7B-AA52-A551E07F8C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"/>
            <a:ext cx="12192000" cy="68580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0A99DA87-D58B-4CEC-9853-3A5758CC6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435910" flipH="1">
            <a:off x="1959428" y="1292113"/>
            <a:ext cx="2630821" cy="49102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84B09C-299C-C583-0436-82B2E24F10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8072" y="862008"/>
            <a:ext cx="7718205" cy="45053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583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0D8308D0-400C-1FFE-4BD5-48D314A0B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4595910C-3405-1DEB-600C-22C29B00BC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167" b="93704" l="12083" r="73750">
                        <a14:foregroundMark x1="28333" y1="18241" x2="21354" y2="17222"/>
                        <a14:foregroundMark x1="17031" y1="17500" x2="20938" y2="18056"/>
                        <a14:foregroundMark x1="32344" y1="18611" x2="37865" y2="18611"/>
                        <a14:foregroundMark x1="37865" y1="18611" x2="40208" y2="19259"/>
                        <a14:foregroundMark x1="32552" y1="17037" x2="32552" y2="17037"/>
                        <a14:foregroundMark x1="15990" y1="16481" x2="15990" y2="16481"/>
                        <a14:foregroundMark x1="13333" y1="89537" x2="13333" y2="89537"/>
                        <a14:foregroundMark x1="13646" y1="91296" x2="13646" y2="91296"/>
                        <a14:foregroundMark x1="72448" y1="61667" x2="72448" y2="61667"/>
                        <a14:foregroundMark x1="67708" y1="93704" x2="67708" y2="93704"/>
                        <a14:foregroundMark x1="73073" y1="62870" x2="73073" y2="62870"/>
                        <a14:foregroundMark x1="32240" y1="16019" x2="32240" y2="16019"/>
                        <a14:foregroundMark x1="15469" y1="14259" x2="15469" y2="14259"/>
                        <a14:foregroundMark x1="12083" y1="89074" x2="12083" y2="89074"/>
                        <a14:backgroundMark x1="37604" y1="61667" x2="39948" y2="66852"/>
                        <a14:backgroundMark x1="39427" y1="35926" x2="43438" y2="45556"/>
                        <a14:backgroundMark x1="33021" y1="66852" x2="40417" y2="73333"/>
                        <a14:backgroundMark x1="32240" y1="48889" x2="32240" y2="53704"/>
                        <a14:backgroundMark x1="32135" y1="27222" x2="32135" y2="27222"/>
                        <a14:backgroundMark x1="32344" y1="24630" x2="32708" y2="31019"/>
                        <a14:backgroundMark x1="46563" y1="27037" x2="46458" y2="30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5" t="8410" r="18309" b="1846"/>
          <a:stretch/>
        </p:blipFill>
        <p:spPr>
          <a:xfrm>
            <a:off x="-764270" y="1910691"/>
            <a:ext cx="8133722" cy="5343098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AF9FFFB7-E53F-B70D-982B-1D1EDFA37B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52" b="89167" l="26563" r="70990">
                        <a14:foregroundMark x1="27240" y1="80370" x2="26563" y2="80093"/>
                        <a14:foregroundMark x1="32656" y1="16852" x2="32760" y2="19167"/>
                        <a14:foregroundMark x1="46667" y1="19630" x2="46823" y2="22315"/>
                        <a14:backgroundMark x1="50677" y1="57963" x2="49010" y2="58148"/>
                        <a14:backgroundMark x1="46198" y1="23981" x2="46198" y2="23981"/>
                        <a14:backgroundMark x1="47344" y1="23056" x2="45938" y2="2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36" t="23310" r="47505" b="9792"/>
          <a:stretch/>
        </p:blipFill>
        <p:spPr>
          <a:xfrm rot="166858" flipH="1">
            <a:off x="1403102" y="2679818"/>
            <a:ext cx="3234519" cy="3982872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AEC256FF-E2DB-6141-1102-1E2D3579158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52" b="89167" l="26563" r="70990">
                        <a14:foregroundMark x1="27240" y1="80370" x2="26563" y2="80093"/>
                        <a14:foregroundMark x1="32656" y1="16852" x2="32760" y2="19167"/>
                        <a14:foregroundMark x1="56979" y1="53333" x2="59427" y2="59352"/>
                        <a14:foregroundMark x1="48854" y1="58889" x2="48854" y2="58889"/>
                        <a14:backgroundMark x1="48646" y1="43704" x2="47865" y2="43333"/>
                        <a14:backgroundMark x1="46302" y1="31111" x2="46667" y2="34352"/>
                        <a14:backgroundMark x1="46302" y1="22685" x2="46302" y2="22685"/>
                        <a14:backgroundMark x1="46406" y1="22685" x2="46927" y2="22685"/>
                        <a14:backgroundMark x1="47344" y1="22407" x2="46198" y2="20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14" t="21056" r="32032" b="9792"/>
          <a:stretch/>
        </p:blipFill>
        <p:spPr>
          <a:xfrm>
            <a:off x="3808728" y="2638853"/>
            <a:ext cx="2334327" cy="4117075"/>
          </a:xfrm>
          <a:prstGeom prst="rect">
            <a:avLst/>
          </a:prstGeom>
        </p:spPr>
      </p:pic>
      <p:sp>
        <p:nvSpPr>
          <p:cNvPr id="15" name="Lưu Đồ: Thay đổi Tiến Trình 14">
            <a:extLst>
              <a:ext uri="{FF2B5EF4-FFF2-40B4-BE49-F238E27FC236}">
                <a16:creationId xmlns:a16="http://schemas.microsoft.com/office/drawing/2014/main" id="{788D4EB4-94AA-180C-1158-AB21C24407DA}"/>
              </a:ext>
            </a:extLst>
          </p:cNvPr>
          <p:cNvSpPr/>
          <p:nvPr/>
        </p:nvSpPr>
        <p:spPr>
          <a:xfrm>
            <a:off x="438150" y="809625"/>
            <a:ext cx="11296650" cy="4981575"/>
          </a:xfrm>
          <a:custGeom>
            <a:avLst/>
            <a:gdLst>
              <a:gd name="connsiteX0" fmla="*/ 0 w 11296650"/>
              <a:gd name="connsiteY0" fmla="*/ 830263 h 4981575"/>
              <a:gd name="connsiteX1" fmla="*/ 830263 w 11296650"/>
              <a:gd name="connsiteY1" fmla="*/ 0 h 4981575"/>
              <a:gd name="connsiteX2" fmla="*/ 1614919 w 11296650"/>
              <a:gd name="connsiteY2" fmla="*/ 0 h 4981575"/>
              <a:gd name="connsiteX3" fmla="*/ 2110491 w 11296650"/>
              <a:gd name="connsiteY3" fmla="*/ 0 h 4981575"/>
              <a:gd name="connsiteX4" fmla="*/ 2991508 w 11296650"/>
              <a:gd name="connsiteY4" fmla="*/ 0 h 4981575"/>
              <a:gd name="connsiteX5" fmla="*/ 3872525 w 11296650"/>
              <a:gd name="connsiteY5" fmla="*/ 0 h 4981575"/>
              <a:gd name="connsiteX6" fmla="*/ 4271736 w 11296650"/>
              <a:gd name="connsiteY6" fmla="*/ 0 h 4981575"/>
              <a:gd name="connsiteX7" fmla="*/ 5152753 w 11296650"/>
              <a:gd name="connsiteY7" fmla="*/ 0 h 4981575"/>
              <a:gd name="connsiteX8" fmla="*/ 5744687 w 11296650"/>
              <a:gd name="connsiteY8" fmla="*/ 0 h 4981575"/>
              <a:gd name="connsiteX9" fmla="*/ 6625704 w 11296650"/>
              <a:gd name="connsiteY9" fmla="*/ 0 h 4981575"/>
              <a:gd name="connsiteX10" fmla="*/ 7506721 w 11296650"/>
              <a:gd name="connsiteY10" fmla="*/ 0 h 4981575"/>
              <a:gd name="connsiteX11" fmla="*/ 8098654 w 11296650"/>
              <a:gd name="connsiteY11" fmla="*/ 0 h 4981575"/>
              <a:gd name="connsiteX12" fmla="*/ 8979672 w 11296650"/>
              <a:gd name="connsiteY12" fmla="*/ 0 h 4981575"/>
              <a:gd name="connsiteX13" fmla="*/ 9378882 w 11296650"/>
              <a:gd name="connsiteY13" fmla="*/ 0 h 4981575"/>
              <a:gd name="connsiteX14" fmla="*/ 10466388 w 11296650"/>
              <a:gd name="connsiteY14" fmla="*/ 0 h 4981575"/>
              <a:gd name="connsiteX15" fmla="*/ 11296651 w 11296650"/>
              <a:gd name="connsiteY15" fmla="*/ 830263 h 4981575"/>
              <a:gd name="connsiteX16" fmla="*/ 11296650 w 11296650"/>
              <a:gd name="connsiteY16" fmla="*/ 4151313 h 4981575"/>
              <a:gd name="connsiteX17" fmla="*/ 10466387 w 11296650"/>
              <a:gd name="connsiteY17" fmla="*/ 4981576 h 4981575"/>
              <a:gd name="connsiteX18" fmla="*/ 9874454 w 11296650"/>
              <a:gd name="connsiteY18" fmla="*/ 4981576 h 4981575"/>
              <a:gd name="connsiteX19" fmla="*/ 9282520 w 11296650"/>
              <a:gd name="connsiteY19" fmla="*/ 4981576 h 4981575"/>
              <a:gd name="connsiteX20" fmla="*/ 8401503 w 11296650"/>
              <a:gd name="connsiteY20" fmla="*/ 4981576 h 4981575"/>
              <a:gd name="connsiteX21" fmla="*/ 7713209 w 11296650"/>
              <a:gd name="connsiteY21" fmla="*/ 4981576 h 4981575"/>
              <a:gd name="connsiteX22" fmla="*/ 6832192 w 11296650"/>
              <a:gd name="connsiteY22" fmla="*/ 4981576 h 4981575"/>
              <a:gd name="connsiteX23" fmla="*/ 5951175 w 11296650"/>
              <a:gd name="connsiteY23" fmla="*/ 4981576 h 4981575"/>
              <a:gd name="connsiteX24" fmla="*/ 5551964 w 11296650"/>
              <a:gd name="connsiteY24" fmla="*/ 4981575 h 4981575"/>
              <a:gd name="connsiteX25" fmla="*/ 4960030 w 11296650"/>
              <a:gd name="connsiteY25" fmla="*/ 4981575 h 4981575"/>
              <a:gd name="connsiteX26" fmla="*/ 4368097 w 11296650"/>
              <a:gd name="connsiteY26" fmla="*/ 4981575 h 4981575"/>
              <a:gd name="connsiteX27" fmla="*/ 3487080 w 11296650"/>
              <a:gd name="connsiteY27" fmla="*/ 4981575 h 4981575"/>
              <a:gd name="connsiteX28" fmla="*/ 2798785 w 11296650"/>
              <a:gd name="connsiteY28" fmla="*/ 4981575 h 4981575"/>
              <a:gd name="connsiteX29" fmla="*/ 2399575 w 11296650"/>
              <a:gd name="connsiteY29" fmla="*/ 4981575 h 4981575"/>
              <a:gd name="connsiteX30" fmla="*/ 1518558 w 11296650"/>
              <a:gd name="connsiteY30" fmla="*/ 4981575 h 4981575"/>
              <a:gd name="connsiteX31" fmla="*/ 830263 w 11296650"/>
              <a:gd name="connsiteY31" fmla="*/ 4981575 h 4981575"/>
              <a:gd name="connsiteX32" fmla="*/ 0 w 11296650"/>
              <a:gd name="connsiteY32" fmla="*/ 4151312 h 4981575"/>
              <a:gd name="connsiteX33" fmla="*/ 0 w 11296650"/>
              <a:gd name="connsiteY33" fmla="*/ 3453892 h 4981575"/>
              <a:gd name="connsiteX34" fmla="*/ 0 w 11296650"/>
              <a:gd name="connsiteY34" fmla="*/ 2889313 h 4981575"/>
              <a:gd name="connsiteX35" fmla="*/ 0 w 11296650"/>
              <a:gd name="connsiteY35" fmla="*/ 2158683 h 4981575"/>
              <a:gd name="connsiteX36" fmla="*/ 0 w 11296650"/>
              <a:gd name="connsiteY36" fmla="*/ 1461262 h 4981575"/>
              <a:gd name="connsiteX37" fmla="*/ 0 w 11296650"/>
              <a:gd name="connsiteY37" fmla="*/ 830263 h 498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296650" h="4981575" fill="none" extrusionOk="0">
                <a:moveTo>
                  <a:pt x="0" y="830263"/>
                </a:moveTo>
                <a:cubicBezTo>
                  <a:pt x="17498" y="465184"/>
                  <a:pt x="359164" y="-6895"/>
                  <a:pt x="830263" y="0"/>
                </a:cubicBezTo>
                <a:cubicBezTo>
                  <a:pt x="1060813" y="3959"/>
                  <a:pt x="1347391" y="25917"/>
                  <a:pt x="1614919" y="0"/>
                </a:cubicBezTo>
                <a:cubicBezTo>
                  <a:pt x="1882447" y="-25917"/>
                  <a:pt x="1972877" y="12897"/>
                  <a:pt x="2110491" y="0"/>
                </a:cubicBezTo>
                <a:cubicBezTo>
                  <a:pt x="2248105" y="-12897"/>
                  <a:pt x="2574017" y="26151"/>
                  <a:pt x="2991508" y="0"/>
                </a:cubicBezTo>
                <a:cubicBezTo>
                  <a:pt x="3408999" y="-26151"/>
                  <a:pt x="3547081" y="34629"/>
                  <a:pt x="3872525" y="0"/>
                </a:cubicBezTo>
                <a:cubicBezTo>
                  <a:pt x="4197969" y="-34629"/>
                  <a:pt x="4119770" y="8655"/>
                  <a:pt x="4271736" y="0"/>
                </a:cubicBezTo>
                <a:cubicBezTo>
                  <a:pt x="4423702" y="-8655"/>
                  <a:pt x="4890851" y="-37090"/>
                  <a:pt x="5152753" y="0"/>
                </a:cubicBezTo>
                <a:cubicBezTo>
                  <a:pt x="5414655" y="37090"/>
                  <a:pt x="5620636" y="-2300"/>
                  <a:pt x="5744687" y="0"/>
                </a:cubicBezTo>
                <a:cubicBezTo>
                  <a:pt x="5868738" y="2300"/>
                  <a:pt x="6228054" y="-8747"/>
                  <a:pt x="6625704" y="0"/>
                </a:cubicBezTo>
                <a:cubicBezTo>
                  <a:pt x="7023354" y="8747"/>
                  <a:pt x="7154036" y="13173"/>
                  <a:pt x="7506721" y="0"/>
                </a:cubicBezTo>
                <a:cubicBezTo>
                  <a:pt x="7859406" y="-13173"/>
                  <a:pt x="7836835" y="13713"/>
                  <a:pt x="8098654" y="0"/>
                </a:cubicBezTo>
                <a:cubicBezTo>
                  <a:pt x="8360473" y="-13713"/>
                  <a:pt x="8734006" y="-20618"/>
                  <a:pt x="8979672" y="0"/>
                </a:cubicBezTo>
                <a:cubicBezTo>
                  <a:pt x="9225338" y="20618"/>
                  <a:pt x="9223138" y="-3585"/>
                  <a:pt x="9378882" y="0"/>
                </a:cubicBezTo>
                <a:cubicBezTo>
                  <a:pt x="9534626" y="3585"/>
                  <a:pt x="10050108" y="49092"/>
                  <a:pt x="10466388" y="0"/>
                </a:cubicBezTo>
                <a:cubicBezTo>
                  <a:pt x="10956360" y="-20522"/>
                  <a:pt x="11287322" y="344518"/>
                  <a:pt x="11296651" y="830263"/>
                </a:cubicBezTo>
                <a:cubicBezTo>
                  <a:pt x="11465637" y="1868823"/>
                  <a:pt x="11339083" y="2936525"/>
                  <a:pt x="11296650" y="4151313"/>
                </a:cubicBezTo>
                <a:cubicBezTo>
                  <a:pt x="11294580" y="4705269"/>
                  <a:pt x="10909627" y="5012441"/>
                  <a:pt x="10466387" y="4981576"/>
                </a:cubicBezTo>
                <a:cubicBezTo>
                  <a:pt x="10278738" y="5009816"/>
                  <a:pt x="10088098" y="4968776"/>
                  <a:pt x="9874454" y="4981576"/>
                </a:cubicBezTo>
                <a:cubicBezTo>
                  <a:pt x="9660810" y="4994376"/>
                  <a:pt x="9533944" y="5002747"/>
                  <a:pt x="9282520" y="4981576"/>
                </a:cubicBezTo>
                <a:cubicBezTo>
                  <a:pt x="9031096" y="4960405"/>
                  <a:pt x="8737610" y="4939676"/>
                  <a:pt x="8401503" y="4981576"/>
                </a:cubicBezTo>
                <a:cubicBezTo>
                  <a:pt x="8065396" y="5023476"/>
                  <a:pt x="7999964" y="4993454"/>
                  <a:pt x="7713209" y="4981576"/>
                </a:cubicBezTo>
                <a:cubicBezTo>
                  <a:pt x="7426454" y="4969698"/>
                  <a:pt x="7264055" y="4962264"/>
                  <a:pt x="6832192" y="4981576"/>
                </a:cubicBezTo>
                <a:cubicBezTo>
                  <a:pt x="6400329" y="5000888"/>
                  <a:pt x="6358887" y="5013189"/>
                  <a:pt x="5951175" y="4981576"/>
                </a:cubicBezTo>
                <a:cubicBezTo>
                  <a:pt x="5543463" y="4949962"/>
                  <a:pt x="5743006" y="4989266"/>
                  <a:pt x="5551964" y="4981575"/>
                </a:cubicBezTo>
                <a:cubicBezTo>
                  <a:pt x="5360922" y="4973884"/>
                  <a:pt x="5104019" y="5000785"/>
                  <a:pt x="4960030" y="4981575"/>
                </a:cubicBezTo>
                <a:cubicBezTo>
                  <a:pt x="4816041" y="4962365"/>
                  <a:pt x="4518065" y="5003646"/>
                  <a:pt x="4368097" y="4981575"/>
                </a:cubicBezTo>
                <a:cubicBezTo>
                  <a:pt x="4218129" y="4959504"/>
                  <a:pt x="3719423" y="4991568"/>
                  <a:pt x="3487080" y="4981575"/>
                </a:cubicBezTo>
                <a:cubicBezTo>
                  <a:pt x="3254737" y="4971582"/>
                  <a:pt x="3062436" y="4978203"/>
                  <a:pt x="2798785" y="4981575"/>
                </a:cubicBezTo>
                <a:cubicBezTo>
                  <a:pt x="2535135" y="4984947"/>
                  <a:pt x="2483011" y="4996516"/>
                  <a:pt x="2399575" y="4981575"/>
                </a:cubicBezTo>
                <a:cubicBezTo>
                  <a:pt x="2316139" y="4966635"/>
                  <a:pt x="1826786" y="4976392"/>
                  <a:pt x="1518558" y="4981575"/>
                </a:cubicBezTo>
                <a:cubicBezTo>
                  <a:pt x="1210330" y="4986758"/>
                  <a:pt x="1066322" y="4947987"/>
                  <a:pt x="830263" y="4981575"/>
                </a:cubicBezTo>
                <a:cubicBezTo>
                  <a:pt x="459336" y="4922003"/>
                  <a:pt x="68383" y="4663428"/>
                  <a:pt x="0" y="4151312"/>
                </a:cubicBezTo>
                <a:cubicBezTo>
                  <a:pt x="-23382" y="3858817"/>
                  <a:pt x="30910" y="3653515"/>
                  <a:pt x="0" y="3453892"/>
                </a:cubicBezTo>
                <a:cubicBezTo>
                  <a:pt x="-30910" y="3254269"/>
                  <a:pt x="-26047" y="3168718"/>
                  <a:pt x="0" y="2889313"/>
                </a:cubicBezTo>
                <a:cubicBezTo>
                  <a:pt x="26047" y="2609908"/>
                  <a:pt x="22842" y="2318821"/>
                  <a:pt x="0" y="2158683"/>
                </a:cubicBezTo>
                <a:cubicBezTo>
                  <a:pt x="-22842" y="1998545"/>
                  <a:pt x="-27015" y="1776557"/>
                  <a:pt x="0" y="1461262"/>
                </a:cubicBezTo>
                <a:cubicBezTo>
                  <a:pt x="27015" y="1145967"/>
                  <a:pt x="-17592" y="1022540"/>
                  <a:pt x="0" y="830263"/>
                </a:cubicBezTo>
                <a:close/>
              </a:path>
              <a:path w="11296650" h="4981575" stroke="0" extrusionOk="0">
                <a:moveTo>
                  <a:pt x="0" y="830263"/>
                </a:moveTo>
                <a:cubicBezTo>
                  <a:pt x="76445" y="399247"/>
                  <a:pt x="360499" y="-64636"/>
                  <a:pt x="830263" y="0"/>
                </a:cubicBezTo>
                <a:cubicBezTo>
                  <a:pt x="1043771" y="-3488"/>
                  <a:pt x="1222519" y="8149"/>
                  <a:pt x="1325835" y="0"/>
                </a:cubicBezTo>
                <a:cubicBezTo>
                  <a:pt x="1429151" y="-8149"/>
                  <a:pt x="1574243" y="20227"/>
                  <a:pt x="1821407" y="0"/>
                </a:cubicBezTo>
                <a:cubicBezTo>
                  <a:pt x="2068571" y="-20227"/>
                  <a:pt x="2303607" y="33405"/>
                  <a:pt x="2606063" y="0"/>
                </a:cubicBezTo>
                <a:cubicBezTo>
                  <a:pt x="2908519" y="-33405"/>
                  <a:pt x="3123578" y="28661"/>
                  <a:pt x="3487080" y="0"/>
                </a:cubicBezTo>
                <a:cubicBezTo>
                  <a:pt x="3850582" y="-28661"/>
                  <a:pt x="4014757" y="34409"/>
                  <a:pt x="4175375" y="0"/>
                </a:cubicBezTo>
                <a:cubicBezTo>
                  <a:pt x="4335994" y="-34409"/>
                  <a:pt x="4627943" y="-6715"/>
                  <a:pt x="4767308" y="0"/>
                </a:cubicBezTo>
                <a:cubicBezTo>
                  <a:pt x="4906673" y="6715"/>
                  <a:pt x="5086428" y="2334"/>
                  <a:pt x="5166519" y="0"/>
                </a:cubicBezTo>
                <a:cubicBezTo>
                  <a:pt x="5246610" y="-2334"/>
                  <a:pt x="5531867" y="27766"/>
                  <a:pt x="5854814" y="0"/>
                </a:cubicBezTo>
                <a:cubicBezTo>
                  <a:pt x="6177761" y="-27766"/>
                  <a:pt x="6318916" y="6594"/>
                  <a:pt x="6543109" y="0"/>
                </a:cubicBezTo>
                <a:cubicBezTo>
                  <a:pt x="6767302" y="-6594"/>
                  <a:pt x="6883157" y="-15000"/>
                  <a:pt x="7038681" y="0"/>
                </a:cubicBezTo>
                <a:cubicBezTo>
                  <a:pt x="7194205" y="15000"/>
                  <a:pt x="7294389" y="-8561"/>
                  <a:pt x="7437892" y="0"/>
                </a:cubicBezTo>
                <a:cubicBezTo>
                  <a:pt x="7581395" y="8561"/>
                  <a:pt x="7644332" y="-8218"/>
                  <a:pt x="7837102" y="0"/>
                </a:cubicBezTo>
                <a:cubicBezTo>
                  <a:pt x="8029872" y="8218"/>
                  <a:pt x="8302865" y="18192"/>
                  <a:pt x="8718120" y="0"/>
                </a:cubicBezTo>
                <a:cubicBezTo>
                  <a:pt x="9133375" y="-18192"/>
                  <a:pt x="9158009" y="-23620"/>
                  <a:pt x="9310053" y="0"/>
                </a:cubicBezTo>
                <a:cubicBezTo>
                  <a:pt x="9462097" y="23620"/>
                  <a:pt x="9687821" y="-14576"/>
                  <a:pt x="9805625" y="0"/>
                </a:cubicBezTo>
                <a:cubicBezTo>
                  <a:pt x="9923429" y="14576"/>
                  <a:pt x="10137096" y="28650"/>
                  <a:pt x="10466388" y="0"/>
                </a:cubicBezTo>
                <a:cubicBezTo>
                  <a:pt x="10970925" y="14452"/>
                  <a:pt x="11269654" y="366192"/>
                  <a:pt x="11296651" y="830263"/>
                </a:cubicBezTo>
                <a:cubicBezTo>
                  <a:pt x="11094254" y="2032044"/>
                  <a:pt x="11328751" y="3024632"/>
                  <a:pt x="11296650" y="4151313"/>
                </a:cubicBezTo>
                <a:cubicBezTo>
                  <a:pt x="11391061" y="4646732"/>
                  <a:pt x="10938565" y="4923135"/>
                  <a:pt x="10466387" y="4981576"/>
                </a:cubicBezTo>
                <a:cubicBezTo>
                  <a:pt x="10313161" y="4996591"/>
                  <a:pt x="10162338" y="4989855"/>
                  <a:pt x="9970815" y="4981576"/>
                </a:cubicBezTo>
                <a:cubicBezTo>
                  <a:pt x="9779292" y="4973297"/>
                  <a:pt x="9517149" y="4985995"/>
                  <a:pt x="9378882" y="4981576"/>
                </a:cubicBezTo>
                <a:cubicBezTo>
                  <a:pt x="9240615" y="4977157"/>
                  <a:pt x="8957182" y="5015829"/>
                  <a:pt x="8690587" y="4981576"/>
                </a:cubicBezTo>
                <a:cubicBezTo>
                  <a:pt x="8423992" y="4947323"/>
                  <a:pt x="8152094" y="4953514"/>
                  <a:pt x="7905931" y="4981576"/>
                </a:cubicBezTo>
                <a:cubicBezTo>
                  <a:pt x="7659768" y="5009638"/>
                  <a:pt x="7398652" y="5010828"/>
                  <a:pt x="7024914" y="4981576"/>
                </a:cubicBezTo>
                <a:cubicBezTo>
                  <a:pt x="6651176" y="4952324"/>
                  <a:pt x="6777924" y="5000752"/>
                  <a:pt x="6625703" y="4981576"/>
                </a:cubicBezTo>
                <a:cubicBezTo>
                  <a:pt x="6473482" y="4962400"/>
                  <a:pt x="6227276" y="4970605"/>
                  <a:pt x="6033770" y="4981576"/>
                </a:cubicBezTo>
                <a:cubicBezTo>
                  <a:pt x="5840264" y="4992546"/>
                  <a:pt x="5733222" y="5005741"/>
                  <a:pt x="5441837" y="4981575"/>
                </a:cubicBezTo>
                <a:cubicBezTo>
                  <a:pt x="5150452" y="4957410"/>
                  <a:pt x="4951838" y="4958664"/>
                  <a:pt x="4560820" y="4981575"/>
                </a:cubicBezTo>
                <a:cubicBezTo>
                  <a:pt x="4169802" y="5004486"/>
                  <a:pt x="4135465" y="5005297"/>
                  <a:pt x="3776164" y="4981575"/>
                </a:cubicBezTo>
                <a:cubicBezTo>
                  <a:pt x="3416863" y="4957853"/>
                  <a:pt x="3165042" y="4948283"/>
                  <a:pt x="2895147" y="4981575"/>
                </a:cubicBezTo>
                <a:cubicBezTo>
                  <a:pt x="2625252" y="5014867"/>
                  <a:pt x="2421411" y="4978413"/>
                  <a:pt x="2110491" y="4981575"/>
                </a:cubicBezTo>
                <a:cubicBezTo>
                  <a:pt x="1799571" y="4984737"/>
                  <a:pt x="1732462" y="4971722"/>
                  <a:pt x="1614919" y="4981575"/>
                </a:cubicBezTo>
                <a:cubicBezTo>
                  <a:pt x="1497376" y="4991428"/>
                  <a:pt x="1209003" y="5011296"/>
                  <a:pt x="830263" y="4981575"/>
                </a:cubicBezTo>
                <a:cubicBezTo>
                  <a:pt x="415547" y="4926496"/>
                  <a:pt x="58692" y="4610583"/>
                  <a:pt x="0" y="4151312"/>
                </a:cubicBezTo>
                <a:cubicBezTo>
                  <a:pt x="12316" y="3924827"/>
                  <a:pt x="-20683" y="3857932"/>
                  <a:pt x="0" y="3586734"/>
                </a:cubicBezTo>
                <a:cubicBezTo>
                  <a:pt x="20683" y="3315536"/>
                  <a:pt x="-16016" y="3274188"/>
                  <a:pt x="0" y="3022155"/>
                </a:cubicBezTo>
                <a:cubicBezTo>
                  <a:pt x="16016" y="2770122"/>
                  <a:pt x="19736" y="2678410"/>
                  <a:pt x="0" y="2424367"/>
                </a:cubicBezTo>
                <a:cubicBezTo>
                  <a:pt x="-19736" y="2170324"/>
                  <a:pt x="9226" y="1964246"/>
                  <a:pt x="0" y="1826578"/>
                </a:cubicBezTo>
                <a:cubicBezTo>
                  <a:pt x="-9226" y="1688910"/>
                  <a:pt x="34790" y="1115997"/>
                  <a:pt x="0" y="830263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24309558">
                  <a:prstGeom prst="flowChartAlternateProcess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vi-VN" sz="4000" dirty="0">
                <a:solidFill>
                  <a:srgbClr val="925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GV bắt nhịp cho cả lớp cùng hát một bài hát về </a:t>
            </a:r>
            <a:r>
              <a:rPr lang="en-US" sz="4000" dirty="0" err="1">
                <a:solidFill>
                  <a:srgbClr val="925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4000" dirty="0">
                <a:solidFill>
                  <a:srgbClr val="925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925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vi-VN" sz="4000" dirty="0">
                <a:solidFill>
                  <a:srgbClr val="925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GV trao </a:t>
            </a:r>
            <a:r>
              <a:rPr lang="en-US" sz="4000" dirty="0" err="1">
                <a:solidFill>
                  <a:srgbClr val="925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4000" dirty="0">
                <a:solidFill>
                  <a:srgbClr val="925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925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bóng</a:t>
            </a:r>
            <a:r>
              <a:rPr lang="en-US" sz="4000" dirty="0">
                <a:solidFill>
                  <a:srgbClr val="925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>
                <a:solidFill>
                  <a:srgbClr val="925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 một HS đầu dãy bàn. HS trong lớp vừa hát vừa chuyền tay nhau </a:t>
            </a:r>
            <a:r>
              <a:rPr lang="en-US" sz="4000" dirty="0" err="1">
                <a:solidFill>
                  <a:srgbClr val="925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4000" dirty="0">
                <a:solidFill>
                  <a:srgbClr val="925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925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bóng</a:t>
            </a:r>
            <a:r>
              <a:rPr lang="vi-VN" sz="4000" dirty="0">
                <a:solidFill>
                  <a:srgbClr val="925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000" dirty="0">
              <a:solidFill>
                <a:srgbClr val="92574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vi-VN" sz="4000" dirty="0">
                <a:solidFill>
                  <a:srgbClr val="925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Khi GV hô “Dừng!”, </a:t>
            </a:r>
            <a:r>
              <a:rPr lang="en-US" sz="4000" dirty="0" err="1">
                <a:solidFill>
                  <a:srgbClr val="925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4000" dirty="0">
                <a:solidFill>
                  <a:srgbClr val="925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925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bóng</a:t>
            </a:r>
            <a:r>
              <a:rPr lang="en-US" sz="4000" dirty="0">
                <a:solidFill>
                  <a:srgbClr val="925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>
                <a:solidFill>
                  <a:srgbClr val="925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trên tay của HS nào thì HS đó phải nêu được tên của một </a:t>
            </a:r>
            <a:r>
              <a:rPr lang="en-US" sz="4000" dirty="0" err="1">
                <a:solidFill>
                  <a:srgbClr val="925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đới</a:t>
            </a:r>
            <a:r>
              <a:rPr lang="en-US" sz="4000" dirty="0">
                <a:solidFill>
                  <a:srgbClr val="925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925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sz="4000" dirty="0">
                <a:solidFill>
                  <a:srgbClr val="925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925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hậu</a:t>
            </a:r>
            <a:r>
              <a:rPr lang="en-US" sz="4000" dirty="0">
                <a:solidFill>
                  <a:srgbClr val="925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925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4000" dirty="0">
                <a:solidFill>
                  <a:srgbClr val="925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925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4000" dirty="0">
                <a:solidFill>
                  <a:srgbClr val="925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925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sz="4000" dirty="0">
                <a:solidFill>
                  <a:srgbClr val="925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4000" dirty="0">
              <a:solidFill>
                <a:srgbClr val="92574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hlinkClick r:id="rId8" action="ppaction://hlinksldjump"/>
            <a:extLst>
              <a:ext uri="{FF2B5EF4-FFF2-40B4-BE49-F238E27FC236}">
                <a16:creationId xmlns:a16="http://schemas.microsoft.com/office/drawing/2014/main" id="{8AE7934A-CAA7-4D14-ADC0-70DA6DBBA0B6}"/>
              </a:ext>
            </a:extLst>
          </p:cNvPr>
          <p:cNvSpPr/>
          <p:nvPr/>
        </p:nvSpPr>
        <p:spPr>
          <a:xfrm>
            <a:off x="11617270" y="6328953"/>
            <a:ext cx="573206" cy="4776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13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F8CF07-18C2-444F-BC21-83E31D5D6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4475" y="1079327"/>
            <a:ext cx="7966807" cy="4699345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8761FC0F-D597-40FD-9F53-228A7472D75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578636" y="4232317"/>
            <a:ext cx="1242343" cy="132693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9A6CAD36-1C48-4B87-8FA4-4E95D98E14BE}"/>
              </a:ext>
            </a:extLst>
          </p:cNvPr>
          <p:cNvGrpSpPr/>
          <p:nvPr/>
        </p:nvGrpSpPr>
        <p:grpSpPr>
          <a:xfrm>
            <a:off x="2596794" y="4234843"/>
            <a:ext cx="1371463" cy="1315462"/>
            <a:chOff x="3124746" y="579072"/>
            <a:chExt cx="5942508" cy="569985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7A0E711-A95B-46C0-8468-4A56EB55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3124746" y="579072"/>
              <a:ext cx="5942508" cy="569985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59D0044-F067-4407-A172-CCE4E871E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4535370" y="1810011"/>
              <a:ext cx="3166796" cy="328165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8109CBA-CE4D-47EC-ACE8-06DCDB248D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71021" y="1442304"/>
            <a:ext cx="7449958" cy="9998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F521C2-CF93-42F6-8E21-0AC5664CA6E9}"/>
              </a:ext>
            </a:extLst>
          </p:cNvPr>
          <p:cNvSpPr txBox="1"/>
          <p:nvPr/>
        </p:nvSpPr>
        <p:spPr>
          <a:xfrm>
            <a:off x="4743450" y="2762250"/>
            <a:ext cx="6772275" cy="1419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DC1954-2460-8FE5-149D-58AD323C9F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14475" y="2201904"/>
            <a:ext cx="7943776" cy="18045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B6C61A-0DC0-B04A-980E-019A3CD42D30}"/>
              </a:ext>
            </a:extLst>
          </p:cNvPr>
          <p:cNvSpPr txBox="1"/>
          <p:nvPr/>
        </p:nvSpPr>
        <p:spPr>
          <a:xfrm>
            <a:off x="7805911" y="3241546"/>
            <a:ext cx="185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(</a:t>
            </a:r>
            <a:r>
              <a:rPr lang="en-US" sz="3600" b="1" dirty="0" err="1">
                <a:solidFill>
                  <a:srgbClr val="002060"/>
                </a:solidFill>
              </a:rPr>
              <a:t>Tiết</a:t>
            </a:r>
            <a:r>
              <a:rPr lang="en-US" sz="3600" b="1" dirty="0">
                <a:solidFill>
                  <a:srgbClr val="002060"/>
                </a:solidFill>
              </a:rPr>
              <a:t> 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1430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219075" y="219075"/>
            <a:ext cx="11772900" cy="643890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3C40E-0244-471E-823F-7EB81463036A}"/>
              </a:ext>
            </a:extLst>
          </p:cNvPr>
          <p:cNvSpPr txBox="1"/>
          <p:nvPr/>
        </p:nvSpPr>
        <p:spPr>
          <a:xfrm>
            <a:off x="962025" y="362765"/>
            <a:ext cx="10467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28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Quan sát và nêu hoạt động tiêu biểu của con người ở từng đới khí hậu.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rgbClr val="108539"/>
                </a:solidFill>
              </a:ln>
              <a:solidFill>
                <a:srgbClr val="03C4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67514E-FC3B-9A68-5B14-9E8D68574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" y="1366837"/>
            <a:ext cx="5597066" cy="2538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C3EFBA-C526-5BBD-27CC-FF43790C74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950" y="1266825"/>
            <a:ext cx="5700712" cy="2611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B6163E-2A48-1A7F-B817-D125B03D4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8024" y="4004324"/>
            <a:ext cx="5800725" cy="2601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24811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102" name="Group 8101">
            <a:extLst>
              <a:ext uri="{FF2B5EF4-FFF2-40B4-BE49-F238E27FC236}">
                <a16:creationId xmlns:a16="http://schemas.microsoft.com/office/drawing/2014/main" id="{9755D063-668A-4BBA-AA35-85F9157BED96}"/>
              </a:ext>
            </a:extLst>
          </p:cNvPr>
          <p:cNvGrpSpPr/>
          <p:nvPr/>
        </p:nvGrpSpPr>
        <p:grpSpPr>
          <a:xfrm>
            <a:off x="617312" y="620805"/>
            <a:ext cx="6531010" cy="1436595"/>
            <a:chOff x="674462" y="1335180"/>
            <a:chExt cx="6531010" cy="1247817"/>
          </a:xfrm>
        </p:grpSpPr>
        <p:grpSp>
          <p:nvGrpSpPr>
            <p:cNvPr id="8096" name="组合 18">
              <a:extLst>
                <a:ext uri="{FF2B5EF4-FFF2-40B4-BE49-F238E27FC236}">
                  <a16:creationId xmlns:a16="http://schemas.microsoft.com/office/drawing/2014/main" id="{79127C28-955A-4598-BDA8-C86519468223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849453"/>
              <a:chOff x="1317" y="3053"/>
              <a:chExt cx="16681" cy="3965"/>
            </a:xfrm>
          </p:grpSpPr>
          <p:grpSp>
            <p:nvGrpSpPr>
              <p:cNvPr id="8097" name="组合 15">
                <a:extLst>
                  <a:ext uri="{FF2B5EF4-FFF2-40B4-BE49-F238E27FC236}">
                    <a16:creationId xmlns:a16="http://schemas.microsoft.com/office/drawing/2014/main" id="{C4378ACD-73D5-42AD-AA28-5A9753D259DF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8099" name="圆角矩形 14">
                  <a:extLst>
                    <a:ext uri="{FF2B5EF4-FFF2-40B4-BE49-F238E27FC236}">
                      <a16:creationId xmlns:a16="http://schemas.microsoft.com/office/drawing/2014/main" id="{57D03369-A6E9-475D-ACB0-068351DF1A03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8100" name="圆角矩形 13">
                  <a:extLst>
                    <a:ext uri="{FF2B5EF4-FFF2-40B4-BE49-F238E27FC236}">
                      <a16:creationId xmlns:a16="http://schemas.microsoft.com/office/drawing/2014/main" id="{9EE33C5C-1657-401F-B719-6CD72A137474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8098" name="文本框 17">
                <a:extLst>
                  <a:ext uri="{FF2B5EF4-FFF2-40B4-BE49-F238E27FC236}">
                    <a16:creationId xmlns:a16="http://schemas.microsoft.com/office/drawing/2014/main" id="{B29E3A72-7534-4477-85F6-53851E56BDD3}"/>
                  </a:ext>
                </a:extLst>
              </p:cNvPr>
              <p:cNvSpPr txBox="1"/>
              <p:nvPr/>
            </p:nvSpPr>
            <p:spPr>
              <a:xfrm>
                <a:off x="2837" y="3107"/>
                <a:ext cx="14554" cy="3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2400" b="1" dirty="0">
                    <a:effectLst/>
                    <a:latin typeface="+mj-lt"/>
                    <a:ea typeface="Times New Roman" panose="02020603050405020304" pitchFamily="18" charset="0"/>
                  </a:rPr>
                  <a:t>Các hoạt động gì đang diễn ra trong từng hình?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8101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9901C5E8-CA60-43D4-84BD-B6EDE733641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674462" y="1335180"/>
              <a:ext cx="1247817" cy="1247817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F8102D6-AA3A-2C84-23D4-C6F22598CF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4275" y="521296"/>
            <a:ext cx="2804677" cy="2571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5607B6-75C9-82AA-B9AC-8174964365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9250" y="3293099"/>
            <a:ext cx="6289669" cy="299287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162B066-9993-8CDE-A6E6-46E4EB0DD608}"/>
              </a:ext>
            </a:extLst>
          </p:cNvPr>
          <p:cNvGrpSpPr/>
          <p:nvPr/>
        </p:nvGrpSpPr>
        <p:grpSpPr>
          <a:xfrm>
            <a:off x="426812" y="2040030"/>
            <a:ext cx="6531010" cy="1436595"/>
            <a:chOff x="674462" y="1335180"/>
            <a:chExt cx="6531010" cy="1247817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EDDD33A2-2E05-93A7-E0B2-4749262368C7}"/>
                </a:ext>
              </a:extLst>
            </p:cNvPr>
            <p:cNvGrpSpPr/>
            <p:nvPr/>
          </p:nvGrpSpPr>
          <p:grpSpPr>
            <a:xfrm>
              <a:off x="1241740" y="1583760"/>
              <a:ext cx="5963732" cy="854594"/>
              <a:chOff x="1317" y="3029"/>
              <a:chExt cx="16681" cy="3989"/>
            </a:xfrm>
          </p:grpSpPr>
          <p:grpSp>
            <p:nvGrpSpPr>
              <p:cNvPr id="9" name="组合 15">
                <a:extLst>
                  <a:ext uri="{FF2B5EF4-FFF2-40B4-BE49-F238E27FC236}">
                    <a16:creationId xmlns:a16="http://schemas.microsoft.com/office/drawing/2014/main" id="{99B1D867-A4AC-207A-4380-DD7166412401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11" name="圆角矩形 14">
                  <a:extLst>
                    <a:ext uri="{FF2B5EF4-FFF2-40B4-BE49-F238E27FC236}">
                      <a16:creationId xmlns:a16="http://schemas.microsoft.com/office/drawing/2014/main" id="{663DC9DC-E796-E669-8F8A-E5ADC6DDF6BC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2" name="圆角矩形 13">
                  <a:extLst>
                    <a:ext uri="{FF2B5EF4-FFF2-40B4-BE49-F238E27FC236}">
                      <a16:creationId xmlns:a16="http://schemas.microsoft.com/office/drawing/2014/main" id="{92069996-4A49-0E1E-BE0B-057307C2F8CB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10" name="文本框 17">
                <a:extLst>
                  <a:ext uri="{FF2B5EF4-FFF2-40B4-BE49-F238E27FC236}">
                    <a16:creationId xmlns:a16="http://schemas.microsoft.com/office/drawing/2014/main" id="{C1CEEDB4-0413-ACEA-D7AA-C9B75FECE214}"/>
                  </a:ext>
                </a:extLst>
              </p:cNvPr>
              <p:cNvSpPr txBox="1"/>
              <p:nvPr/>
            </p:nvSpPr>
            <p:spPr>
              <a:xfrm>
                <a:off x="2730" y="3029"/>
                <a:ext cx="14554" cy="3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400" b="1" dirty="0">
                    <a:effectLst/>
                    <a:latin typeface="+mj-lt"/>
                    <a:ea typeface="Times New Roman" panose="02020603050405020304" pitchFamily="18" charset="0"/>
                  </a:rPr>
                  <a:t>Theo em các hoạt động đó diễn ra ở đới khí hậu nào? Vì sao em biết? </a:t>
                </a:r>
                <a:endParaRPr lang="en-US" sz="2400" b="1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8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2E136EF1-5F69-1653-7D69-1FE43B2BE152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674462" y="1335180"/>
              <a:ext cx="1247817" cy="124781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339441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52296F8-44B0-430B-9438-60553DC71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578069"/>
            <a:ext cx="7010400" cy="94370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9CAEC7B-771F-4322-B9F7-6C7B9BF8CE04}"/>
              </a:ext>
            </a:extLst>
          </p:cNvPr>
          <p:cNvGrpSpPr/>
          <p:nvPr/>
        </p:nvGrpSpPr>
        <p:grpSpPr>
          <a:xfrm>
            <a:off x="0" y="1967276"/>
            <a:ext cx="4935780" cy="1718899"/>
            <a:chOff x="322404" y="1865156"/>
            <a:chExt cx="6365687" cy="2385415"/>
          </a:xfrm>
        </p:grpSpPr>
        <p:grpSp>
          <p:nvGrpSpPr>
            <p:cNvPr id="41" name="组合 18">
              <a:extLst>
                <a:ext uri="{FF2B5EF4-FFF2-40B4-BE49-F238E27FC236}">
                  <a16:creationId xmlns:a16="http://schemas.microsoft.com/office/drawing/2014/main" id="{8E5D1B76-A4E5-49A1-A37F-B9044ABC37C3}"/>
                </a:ext>
              </a:extLst>
            </p:cNvPr>
            <p:cNvGrpSpPr/>
            <p:nvPr/>
          </p:nvGrpSpPr>
          <p:grpSpPr>
            <a:xfrm>
              <a:off x="1057479" y="2158210"/>
              <a:ext cx="5630612" cy="2092361"/>
              <a:chOff x="1317" y="3053"/>
              <a:chExt cx="16681" cy="3688"/>
            </a:xfrm>
          </p:grpSpPr>
          <p:grpSp>
            <p:nvGrpSpPr>
              <p:cNvPr id="43" name="组合 15">
                <a:extLst>
                  <a:ext uri="{FF2B5EF4-FFF2-40B4-BE49-F238E27FC236}">
                    <a16:creationId xmlns:a16="http://schemas.microsoft.com/office/drawing/2014/main" id="{77FEBF56-5B5D-4311-BBCB-AFCCC2B78810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688"/>
                <a:chOff x="1020" y="2328"/>
                <a:chExt cx="11012" cy="7599"/>
              </a:xfrm>
            </p:grpSpPr>
            <p:sp>
              <p:nvSpPr>
                <p:cNvPr id="45" name="圆角矩形 14">
                  <a:extLst>
                    <a:ext uri="{FF2B5EF4-FFF2-40B4-BE49-F238E27FC236}">
                      <a16:creationId xmlns:a16="http://schemas.microsoft.com/office/drawing/2014/main" id="{D67382E9-CF04-4B6F-B860-796A6CC53955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44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6" name="圆角矩形 13">
                  <a:extLst>
                    <a:ext uri="{FF2B5EF4-FFF2-40B4-BE49-F238E27FC236}">
                      <a16:creationId xmlns:a16="http://schemas.microsoft.com/office/drawing/2014/main" id="{6AFC5EAF-45F7-417A-972B-AB14E02C0935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44" name="文本框 17">
                <a:extLst>
                  <a:ext uri="{FF2B5EF4-FFF2-40B4-BE49-F238E27FC236}">
                    <a16:creationId xmlns:a16="http://schemas.microsoft.com/office/drawing/2014/main" id="{DBDFCB9A-2A4D-4751-88D1-DB310BA17C43}"/>
                  </a:ext>
                </a:extLst>
              </p:cNvPr>
              <p:cNvSpPr txBox="1"/>
              <p:nvPr/>
            </p:nvSpPr>
            <p:spPr>
              <a:xfrm>
                <a:off x="2839" y="3391"/>
                <a:ext cx="14856" cy="1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Các hoạt động của người dân ở đới Lạnh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42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E0EF4313-4476-40BF-B24F-58A01AAA5F42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322404" y="1865156"/>
              <a:ext cx="1564325" cy="1539608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2D67EE4-8FEF-B35E-347E-C439229B0F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1001" y="1895475"/>
            <a:ext cx="6489655" cy="2943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116033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52296F8-44B0-430B-9438-60553DC71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578069"/>
            <a:ext cx="7010400" cy="94370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9CAEC7B-771F-4322-B9F7-6C7B9BF8CE04}"/>
              </a:ext>
            </a:extLst>
          </p:cNvPr>
          <p:cNvGrpSpPr/>
          <p:nvPr/>
        </p:nvGrpSpPr>
        <p:grpSpPr>
          <a:xfrm>
            <a:off x="203680" y="1917786"/>
            <a:ext cx="5196996" cy="2073189"/>
            <a:chOff x="182064" y="1902223"/>
            <a:chExt cx="6506027" cy="2348348"/>
          </a:xfrm>
        </p:grpSpPr>
        <p:grpSp>
          <p:nvGrpSpPr>
            <p:cNvPr id="41" name="组合 18">
              <a:extLst>
                <a:ext uri="{FF2B5EF4-FFF2-40B4-BE49-F238E27FC236}">
                  <a16:creationId xmlns:a16="http://schemas.microsoft.com/office/drawing/2014/main" id="{8E5D1B76-A4E5-49A1-A37F-B9044ABC37C3}"/>
                </a:ext>
              </a:extLst>
            </p:cNvPr>
            <p:cNvGrpSpPr/>
            <p:nvPr/>
          </p:nvGrpSpPr>
          <p:grpSpPr>
            <a:xfrm>
              <a:off x="1057479" y="2158210"/>
              <a:ext cx="5630612" cy="2092361"/>
              <a:chOff x="1317" y="3053"/>
              <a:chExt cx="16681" cy="3688"/>
            </a:xfrm>
          </p:grpSpPr>
          <p:grpSp>
            <p:nvGrpSpPr>
              <p:cNvPr id="43" name="组合 15">
                <a:extLst>
                  <a:ext uri="{FF2B5EF4-FFF2-40B4-BE49-F238E27FC236}">
                    <a16:creationId xmlns:a16="http://schemas.microsoft.com/office/drawing/2014/main" id="{77FEBF56-5B5D-4311-BBCB-AFCCC2B78810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688"/>
                <a:chOff x="1020" y="2328"/>
                <a:chExt cx="11012" cy="7599"/>
              </a:xfrm>
            </p:grpSpPr>
            <p:sp>
              <p:nvSpPr>
                <p:cNvPr id="45" name="圆角矩形 14">
                  <a:extLst>
                    <a:ext uri="{FF2B5EF4-FFF2-40B4-BE49-F238E27FC236}">
                      <a16:creationId xmlns:a16="http://schemas.microsoft.com/office/drawing/2014/main" id="{D67382E9-CF04-4B6F-B860-796A6CC53955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44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6" name="圆角矩形 13">
                  <a:extLst>
                    <a:ext uri="{FF2B5EF4-FFF2-40B4-BE49-F238E27FC236}">
                      <a16:creationId xmlns:a16="http://schemas.microsoft.com/office/drawing/2014/main" id="{6AFC5EAF-45F7-417A-972B-AB14E02C0935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44" name="文本框 17">
                <a:extLst>
                  <a:ext uri="{FF2B5EF4-FFF2-40B4-BE49-F238E27FC236}">
                    <a16:creationId xmlns:a16="http://schemas.microsoft.com/office/drawing/2014/main" id="{DBDFCB9A-2A4D-4751-88D1-DB310BA17C43}"/>
                  </a:ext>
                </a:extLst>
              </p:cNvPr>
              <p:cNvSpPr txBox="1"/>
              <p:nvPr/>
            </p:nvSpPr>
            <p:spPr>
              <a:xfrm>
                <a:off x="2839" y="3391"/>
                <a:ext cx="14856" cy="3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Các hoạt động của người dân ở đới </a:t>
                </a:r>
                <a:r>
                  <a:rPr lang="en-US" sz="32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Ôn</a:t>
                </a:r>
                <a:r>
                  <a:rPr lang="en-US" sz="3200" dirty="0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hòa</a:t>
                </a:r>
                <a:r>
                  <a:rPr lang="en-US" sz="3200" dirty="0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42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E0EF4313-4476-40BF-B24F-58A01AAA5F42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182064" y="1902223"/>
              <a:ext cx="1668878" cy="1345666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9B9B6A0-8F97-4C63-A875-93B1034F9B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124" y="1909228"/>
            <a:ext cx="6020097" cy="27580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938781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52296F8-44B0-430B-9438-60553DC71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578069"/>
            <a:ext cx="7010400" cy="94370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9CAEC7B-771F-4322-B9F7-6C7B9BF8CE04}"/>
              </a:ext>
            </a:extLst>
          </p:cNvPr>
          <p:cNvGrpSpPr/>
          <p:nvPr/>
        </p:nvGrpSpPr>
        <p:grpSpPr>
          <a:xfrm>
            <a:off x="203680" y="1917786"/>
            <a:ext cx="5206520" cy="2101764"/>
            <a:chOff x="182064" y="1902223"/>
            <a:chExt cx="6506027" cy="2348348"/>
          </a:xfrm>
        </p:grpSpPr>
        <p:grpSp>
          <p:nvGrpSpPr>
            <p:cNvPr id="41" name="组合 18">
              <a:extLst>
                <a:ext uri="{FF2B5EF4-FFF2-40B4-BE49-F238E27FC236}">
                  <a16:creationId xmlns:a16="http://schemas.microsoft.com/office/drawing/2014/main" id="{8E5D1B76-A4E5-49A1-A37F-B9044ABC37C3}"/>
                </a:ext>
              </a:extLst>
            </p:cNvPr>
            <p:cNvGrpSpPr/>
            <p:nvPr/>
          </p:nvGrpSpPr>
          <p:grpSpPr>
            <a:xfrm>
              <a:off x="1057479" y="2158210"/>
              <a:ext cx="5630612" cy="2092361"/>
              <a:chOff x="1317" y="3053"/>
              <a:chExt cx="16681" cy="3688"/>
            </a:xfrm>
          </p:grpSpPr>
          <p:grpSp>
            <p:nvGrpSpPr>
              <p:cNvPr id="43" name="组合 15">
                <a:extLst>
                  <a:ext uri="{FF2B5EF4-FFF2-40B4-BE49-F238E27FC236}">
                    <a16:creationId xmlns:a16="http://schemas.microsoft.com/office/drawing/2014/main" id="{77FEBF56-5B5D-4311-BBCB-AFCCC2B78810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688"/>
                <a:chOff x="1020" y="2328"/>
                <a:chExt cx="11012" cy="7599"/>
              </a:xfrm>
            </p:grpSpPr>
            <p:sp>
              <p:nvSpPr>
                <p:cNvPr id="45" name="圆角矩形 14">
                  <a:extLst>
                    <a:ext uri="{FF2B5EF4-FFF2-40B4-BE49-F238E27FC236}">
                      <a16:creationId xmlns:a16="http://schemas.microsoft.com/office/drawing/2014/main" id="{D67382E9-CF04-4B6F-B860-796A6CC53955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44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6" name="圆角矩形 13">
                  <a:extLst>
                    <a:ext uri="{FF2B5EF4-FFF2-40B4-BE49-F238E27FC236}">
                      <a16:creationId xmlns:a16="http://schemas.microsoft.com/office/drawing/2014/main" id="{6AFC5EAF-45F7-417A-972B-AB14E02C0935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44" name="文本框 17">
                <a:extLst>
                  <a:ext uri="{FF2B5EF4-FFF2-40B4-BE49-F238E27FC236}">
                    <a16:creationId xmlns:a16="http://schemas.microsoft.com/office/drawing/2014/main" id="{DBDFCB9A-2A4D-4751-88D1-DB310BA17C43}"/>
                  </a:ext>
                </a:extLst>
              </p:cNvPr>
              <p:cNvSpPr txBox="1"/>
              <p:nvPr/>
            </p:nvSpPr>
            <p:spPr>
              <a:xfrm>
                <a:off x="2839" y="3391"/>
                <a:ext cx="14856" cy="2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Các hoạt động của người dân ở đới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Nóng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42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E0EF4313-4476-40BF-B24F-58A01AAA5F42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182064" y="1902223"/>
              <a:ext cx="1668878" cy="134566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12DBACD-9B44-2AEB-2F8D-CE26486C5D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4926" y="1756424"/>
            <a:ext cx="6193674" cy="2777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475256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3C40E-0244-471E-823F-7EB81463036A}"/>
              </a:ext>
            </a:extLst>
          </p:cNvPr>
          <p:cNvSpPr txBox="1"/>
          <p:nvPr/>
        </p:nvSpPr>
        <p:spPr>
          <a:xfrm>
            <a:off x="1479004" y="563826"/>
            <a:ext cx="9255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ea typeface="+mn-ea"/>
                <a:cs typeface="Baloo 2" panose="03080502040302020200" pitchFamily="66" charset="0"/>
              </a:rPr>
              <a:t>K</a:t>
            </a:r>
            <a:r>
              <a:rPr kumimoji="0" lang="vi-VN" sz="3600" b="1" i="0" u="none" strike="noStrike" kern="1200" cap="none" spc="0" normalizeH="0" baseline="0" noProof="0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ea typeface="+mn-ea"/>
                <a:cs typeface="Baloo 2" panose="03080502040302020200" pitchFamily="66" charset="0"/>
              </a:rPr>
              <a:t>ể thêm một số hoạt động của con người ở các đới khí hậu mà em biết.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srgbClr val="108539"/>
                </a:solidFill>
              </a:ln>
              <a:solidFill>
                <a:srgbClr val="03C400"/>
              </a:solidFill>
              <a:effectLst/>
              <a:uLnTx/>
              <a:uFillTx/>
              <a:ea typeface="+mn-ea"/>
              <a:cs typeface="Baloo 2" panose="03080502040302020200" pitchFamily="66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DEB679-0C5E-14E6-BF3E-E09DF9B1791A}"/>
              </a:ext>
            </a:extLst>
          </p:cNvPr>
          <p:cNvGrpSpPr/>
          <p:nvPr/>
        </p:nvGrpSpPr>
        <p:grpSpPr>
          <a:xfrm>
            <a:off x="6553200" y="1838324"/>
            <a:ext cx="4716473" cy="4373347"/>
            <a:chOff x="7058025" y="1885949"/>
            <a:chExt cx="4716473" cy="437334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8534273-D9C3-0020-5E06-66A490270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42087" y="3248025"/>
              <a:ext cx="3597908" cy="301127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0CD0B0-1377-05E0-C8F9-771A18F6B976}"/>
                </a:ext>
              </a:extLst>
            </p:cNvPr>
            <p:cNvSpPr txBox="1"/>
            <p:nvPr/>
          </p:nvSpPr>
          <p:spPr>
            <a:xfrm>
              <a:off x="7058025" y="1885949"/>
              <a:ext cx="471647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Thảo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luận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nhóm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đôi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4987369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0.4|0.5|0.4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223</Words>
  <Application>Microsoft Office PowerPoint</Application>
  <PresentationFormat>Widescreen</PresentationFormat>
  <Paragraphs>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微软雅黑</vt:lpstr>
      <vt:lpstr>Arial</vt:lpstr>
      <vt:lpstr>Baloo 2</vt:lpstr>
      <vt:lpstr>Calibri</vt:lpstr>
      <vt:lpstr>Calibri Light</vt:lpstr>
      <vt:lpstr>Cambria</vt:lpstr>
      <vt:lpstr>Coiny</vt:lpstr>
      <vt:lpstr>Palatino Linotype</vt:lpstr>
      <vt:lpstr>Times New Roman</vt:lpstr>
      <vt:lpstr>Office 主题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31</cp:revision>
  <dcterms:created xsi:type="dcterms:W3CDTF">2023-01-23T13:09:30Z</dcterms:created>
  <dcterms:modified xsi:type="dcterms:W3CDTF">2024-04-22T03:32:18Z</dcterms:modified>
</cp:coreProperties>
</file>