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18"/>
  </p:notesMasterIdLst>
  <p:sldIdLst>
    <p:sldId id="330" r:id="rId3"/>
    <p:sldId id="7341" r:id="rId4"/>
    <p:sldId id="7306" r:id="rId5"/>
    <p:sldId id="283" r:id="rId6"/>
    <p:sldId id="7344" r:id="rId7"/>
    <p:sldId id="7345" r:id="rId8"/>
    <p:sldId id="333" r:id="rId9"/>
    <p:sldId id="7311" r:id="rId10"/>
    <p:sldId id="7313" r:id="rId11"/>
    <p:sldId id="7326" r:id="rId12"/>
    <p:sldId id="7346" r:id="rId13"/>
    <p:sldId id="7349" r:id="rId14"/>
    <p:sldId id="7350" r:id="rId15"/>
    <p:sldId id="7331" r:id="rId16"/>
    <p:sldId id="7351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  <p:embeddedFont>
      <p:font typeface="#9Slide03 IcielNovecento sans E" panose="020B0604020202020204" charset="0"/>
      <p:bold r:id="rId21"/>
    </p:embeddedFont>
    <p:embeddedFont>
      <p:font typeface="#9Slide03 Swiss 721 Black Condensed" panose="020B0604020202020204" charset="0"/>
      <p:regular r:id="rId22"/>
    </p:embeddedFont>
    <p:embeddedFont>
      <p:font typeface="#9Slide05 Claudia" panose="020B0604020202020204" charset="0"/>
      <p:regular r:id="rId23"/>
    </p:embeddedFont>
    <p:embeddedFont>
      <p:font typeface="#9Slide05 Pattaya" panose="020B0604020202020204" charset="-34"/>
      <p:regular r:id="rId24"/>
    </p:embeddedFont>
    <p:embeddedFont>
      <p:font typeface="#9Slide05 Phobia" panose="020B0604020202020204" charset="0"/>
      <p:regular r:id="rId25"/>
    </p:embeddedFont>
    <p:embeddedFont>
      <p:font typeface="#9Slide07 Altus" panose="020B0604020202020204" charset="0"/>
      <p:regular r:id="rId26"/>
    </p:embeddedFont>
    <p:embeddedFont>
      <p:font typeface="#9Slide07 HoneyCream" panose="020B0604020202020204" charset="0"/>
      <p:regular r:id="rId27"/>
    </p:embeddedFont>
    <p:embeddedFont>
      <p:font typeface="#9Slide07 IcielKoni" panose="020B0604020202020204" charset="0"/>
      <p:bold r:id="rId28"/>
    </p:embeddedFont>
    <p:embeddedFont>
      <p:font typeface="#9SLIDE07 ICIELKONI BLACK" panose="020B0604020202020204" charset="0"/>
      <p:bold r:id="rId29"/>
    </p:embeddedFont>
    <p:embeddedFont>
      <p:font typeface="#9Slide07 Koni" panose="020B0604020202020204" charset="0"/>
      <p:bold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Newton" panose="020B060402020202020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A64"/>
    <a:srgbClr val="409BD2"/>
    <a:srgbClr val="CCFF66"/>
    <a:srgbClr val="3C97D2"/>
    <a:srgbClr val="4BA8D8"/>
    <a:srgbClr val="BAD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3" autoAdjust="0"/>
    <p:restoredTop sz="94659"/>
  </p:normalViewPr>
  <p:slideViewPr>
    <p:cSldViewPr snapToGrid="0" showGuides="1">
      <p:cViewPr varScale="1">
        <p:scale>
          <a:sx n="62" d="100"/>
          <a:sy n="62" d="100"/>
        </p:scale>
        <p:origin x="10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2024/2/21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9438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92510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2" y="96149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2" y="-263731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8" y="-26373165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8" y="29329036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2" y="29329035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13076" y="-6567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7" y="6223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-191743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2382421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卡通人物&#10;&#10;低可信度描述已自动生成">
            <a:extLst>
              <a:ext uri="{FF2B5EF4-FFF2-40B4-BE49-F238E27FC236}">
                <a16:creationId xmlns:a16="http://schemas.microsoft.com/office/drawing/2014/main" id="{88C2E5E1-64FE-7745-AEBA-287985CC6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675420" y="156636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367" y="387029"/>
            <a:ext cx="1279633" cy="1279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D1BF3-3435-6C4A-89D3-6826E3E01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BD4E8B-4B90-E34C-A1F0-0020DE90EE58}"/>
              </a:ext>
            </a:extLst>
          </p:cNvPr>
          <p:cNvGrpSpPr/>
          <p:nvPr/>
        </p:nvGrpSpPr>
        <p:grpSpPr>
          <a:xfrm>
            <a:off x="2224686" y="1491077"/>
            <a:ext cx="8305256" cy="3231737"/>
            <a:chOff x="2224686" y="1491077"/>
            <a:chExt cx="8305256" cy="323173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090AD44-07E9-2547-8A2D-AA56D67A2561}"/>
                </a:ext>
              </a:extLst>
            </p:cNvPr>
            <p:cNvSpPr txBox="1"/>
            <p:nvPr/>
          </p:nvSpPr>
          <p:spPr>
            <a:xfrm>
              <a:off x="4285270" y="1491077"/>
              <a:ext cx="24841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5400" dirty="0">
                  <a:solidFill>
                    <a:srgbClr val="002060"/>
                  </a:solidFill>
                  <a:latin typeface="#9Slide03 Swiss 721 Black Condensed" panose="02000500000000000000" pitchFamily="2" charset="77"/>
                </a:rPr>
                <a:t>Đọc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C8E794-597E-C841-909D-86CC532042D4}"/>
                </a:ext>
              </a:extLst>
            </p:cNvPr>
            <p:cNvSpPr txBox="1"/>
            <p:nvPr/>
          </p:nvSpPr>
          <p:spPr>
            <a:xfrm>
              <a:off x="2224686" y="2517447"/>
              <a:ext cx="83052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6400" dirty="0">
                  <a:gradFill flip="none" rotWithShape="1">
                    <a:gsLst>
                      <a:gs pos="28000">
                        <a:srgbClr val="409BD2"/>
                      </a:gs>
                      <a:gs pos="44000">
                        <a:srgbClr val="FF0000"/>
                      </a:gs>
                      <a:gs pos="71000">
                        <a:schemeClr val="accent2"/>
                      </a:gs>
                    </a:gsLst>
                    <a:lin ang="16200000" scaled="1"/>
                    <a:tileRect/>
                  </a:gradFill>
                  <a:latin typeface="#9SLIDE07 ICIELKONI BLACK" pitchFamily="2" charset="77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TIẾNG CHỔI TRE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6C9A0F-1639-5D4C-846D-9D1BD2FD65B8}"/>
                </a:ext>
              </a:extLst>
            </p:cNvPr>
            <p:cNvSpPr txBox="1"/>
            <p:nvPr/>
          </p:nvSpPr>
          <p:spPr>
            <a:xfrm>
              <a:off x="4193694" y="3799484"/>
              <a:ext cx="26672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5400" dirty="0">
                  <a:solidFill>
                    <a:srgbClr val="002060"/>
                  </a:solidFill>
                  <a:latin typeface="#9Slide05 Claudia" pitchFamily="2" charset="77"/>
                  <a:cs typeface="#9Slide05 Pattaya" pitchFamily="2" charset="-34"/>
                </a:rPr>
                <a:t> (Trang 54)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9C3D521-1BFB-004A-8A42-8159DB920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91774" y="1017955"/>
            <a:ext cx="10411691" cy="88386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nhủ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3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D0617F-EBCD-F142-82EE-029D16F7CBEA}"/>
              </a:ext>
            </a:extLst>
          </p:cNvPr>
          <p:cNvGrpSpPr/>
          <p:nvPr/>
        </p:nvGrpSpPr>
        <p:grpSpPr>
          <a:xfrm>
            <a:off x="6484815" y="2446021"/>
            <a:ext cx="5166360" cy="3246120"/>
            <a:chOff x="1425135" y="2746075"/>
            <a:chExt cx="5166360" cy="324612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FD6663D-C43B-6E41-8E8C-CC307D41347D}"/>
                </a:ext>
              </a:extLst>
            </p:cNvPr>
            <p:cNvSpPr/>
            <p:nvPr/>
          </p:nvSpPr>
          <p:spPr>
            <a:xfrm>
              <a:off x="1425135" y="2746075"/>
              <a:ext cx="5166360" cy="324612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CA3690-E7B9-AB41-A807-886806E6E03A}"/>
                </a:ext>
              </a:extLst>
            </p:cNvPr>
            <p:cNvSpPr txBox="1"/>
            <p:nvPr/>
          </p:nvSpPr>
          <p:spPr>
            <a:xfrm>
              <a:off x="2164080" y="3307306"/>
              <a:ext cx="4279705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44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“Giữ sạch lề</a:t>
              </a:r>
              <a:br>
                <a:rPr lang="vi-VN" sz="44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44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 Đẹp lối</a:t>
              </a:r>
              <a:br>
                <a:rPr lang="vi-VN" sz="44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44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 Em nghe!”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EA3FE9-B849-2243-9635-AA006184C756}"/>
              </a:ext>
            </a:extLst>
          </p:cNvPr>
          <p:cNvSpPr/>
          <p:nvPr/>
        </p:nvSpPr>
        <p:spPr>
          <a:xfrm>
            <a:off x="372208" y="2752523"/>
            <a:ext cx="5669280" cy="2939618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Thông qua ba câu thơ cuối, tác giả nhắn nhủ chúng ta rằng phải luôn giữ gìn những đường phố, đường làng sạch đẹp.</a:t>
            </a:r>
          </a:p>
        </p:txBody>
      </p:sp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AD1BF3-3435-6C4A-89D3-6826E3E01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C3D521-1BFB-004A-8A42-8159DB920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sp>
        <p:nvSpPr>
          <p:cNvPr id="10" name="矩形: 圆角 1">
            <a:extLst>
              <a:ext uri="{FF2B5EF4-FFF2-40B4-BE49-F238E27FC236}">
                <a16:creationId xmlns:a16="http://schemas.microsoft.com/office/drawing/2014/main" id="{DC08D975-E3CB-D046-885B-5380CF5603A0}"/>
              </a:ext>
            </a:extLst>
          </p:cNvPr>
          <p:cNvSpPr/>
          <p:nvPr/>
        </p:nvSpPr>
        <p:spPr>
          <a:xfrm>
            <a:off x="2269406" y="1557231"/>
            <a:ext cx="7653188" cy="374353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Chị lao công vất vả để giữ đường phố sạch đẹp. Chúng ta cần phải biết quý trọng và biết ơn chị.</a:t>
            </a:r>
          </a:p>
        </p:txBody>
      </p:sp>
    </p:spTree>
    <p:extLst>
      <p:ext uri="{BB962C8B-B14F-4D97-AF65-F5344CB8AC3E}">
        <p14:creationId xmlns:p14="http://schemas.microsoft.com/office/powerpoint/2010/main" val="243917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CCD6F678-358C-7641-8F52-CB7647EA0548}"/>
              </a:ext>
            </a:extLst>
          </p:cNvPr>
          <p:cNvSpPr txBox="1"/>
          <p:nvPr/>
        </p:nvSpPr>
        <p:spPr>
          <a:xfrm>
            <a:off x="2206144" y="2644170"/>
            <a:ext cx="7779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Luyện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tập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3378F-BA55-5E4C-A422-D74B251D4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29" y="2623825"/>
            <a:ext cx="2347591" cy="42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8C85EA8-F34C-044C-8B1F-32BA059C1999}"/>
              </a:ext>
            </a:extLst>
          </p:cNvPr>
          <p:cNvGrpSpPr/>
          <p:nvPr/>
        </p:nvGrpSpPr>
        <p:grpSpPr>
          <a:xfrm>
            <a:off x="6033378" y="793492"/>
            <a:ext cx="6045103" cy="5726382"/>
            <a:chOff x="6033378" y="793492"/>
            <a:chExt cx="6045103" cy="572638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6033378" y="793492"/>
              <a:ext cx="6045103" cy="5726382"/>
            </a:xfrm>
            <a:prstGeom prst="roundRect">
              <a:avLst>
                <a:gd name="adj" fmla="val 11843"/>
              </a:avLst>
            </a:prstGeom>
            <a:solidFill>
              <a:schemeClr val="bg1"/>
            </a:solidFill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35713CC-2F73-EA28-C5A6-3D6C89AB0D23}"/>
                </a:ext>
              </a:extLst>
            </p:cNvPr>
            <p:cNvSpPr txBox="1"/>
            <p:nvPr/>
          </p:nvSpPr>
          <p:spPr>
            <a:xfrm>
              <a:off x="7694130" y="950726"/>
              <a:ext cx="4125271" cy="550920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/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Những đêm hè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Khi ve ve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Đã ngủ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Tôi lắng nghe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Trên đường Trần Phú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Tiếng chổi tre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Xao xác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Hàng me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Tiếng chổi tre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Đêm hè</a:t>
              </a:r>
              <a:b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</a:br>
              <a:r>
                <a:rPr lang="vi-VN" sz="3200" b="0" i="0" dirty="0">
                  <a:solidFill>
                    <a:srgbClr val="00264D"/>
                  </a:solidFill>
                  <a:effectLst/>
                  <a:latin typeface="Cambria" panose="02040503050406030204" pitchFamily="18" charset="0"/>
                </a:rPr>
                <a:t>Quét rác...</a:t>
              </a:r>
              <a:endParaRPr lang="vi-VN" sz="3200" dirty="0">
                <a:latin typeface="Cambria" panose="02040503050406030204" pitchFamily="18" charset="0"/>
              </a:endParaRPr>
            </a:p>
          </p:txBody>
        </p:sp>
      </p:grpSp>
      <p:sp>
        <p:nvSpPr>
          <p:cNvPr id="10" name="圆角矩形 2">
            <a:extLst>
              <a:ext uri="{FF2B5EF4-FFF2-40B4-BE49-F238E27FC236}">
                <a16:creationId xmlns:a16="http://schemas.microsoft.com/office/drawing/2014/main" id="{9BF08E07-867B-7D4D-BCFB-ACFE323D6C94}"/>
              </a:ext>
            </a:extLst>
          </p:cNvPr>
          <p:cNvSpPr/>
          <p:nvPr/>
        </p:nvSpPr>
        <p:spPr>
          <a:xfrm>
            <a:off x="1542610" y="122006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5210C2-2407-FE43-A384-02D8D698D962}"/>
              </a:ext>
            </a:extLst>
          </p:cNvPr>
          <p:cNvGrpSpPr/>
          <p:nvPr/>
        </p:nvGrpSpPr>
        <p:grpSpPr>
          <a:xfrm>
            <a:off x="113519" y="2225040"/>
            <a:ext cx="5775960" cy="3398520"/>
            <a:chOff x="113519" y="2225040"/>
            <a:chExt cx="5775960" cy="339852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0D447BAE-6EBD-3B48-9557-1C2E8E914D51}"/>
                </a:ext>
              </a:extLst>
            </p:cNvPr>
            <p:cNvSpPr/>
            <p:nvPr/>
          </p:nvSpPr>
          <p:spPr>
            <a:xfrm>
              <a:off x="113519" y="2225040"/>
              <a:ext cx="5775960" cy="3398520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1C41EC-6E82-4346-A71F-5EF54AE66BDA}"/>
                </a:ext>
              </a:extLst>
            </p:cNvPr>
            <p:cNvSpPr txBox="1"/>
            <p:nvPr/>
          </p:nvSpPr>
          <p:spPr>
            <a:xfrm>
              <a:off x="372599" y="2864257"/>
              <a:ext cx="55168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chổi</a:t>
              </a:r>
              <a:r>
                <a:rPr lang="en-US" sz="36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tre</a:t>
              </a:r>
              <a:endParaRPr lang="zh-CN" altLang="en-US" sz="36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  <a:cs typeface="阿里巴巴普惠体 Light" panose="00020600040101010101" charset="-122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BF8A09-6E40-7048-8212-B41EB82D81BF}"/>
              </a:ext>
            </a:extLst>
          </p:cNvPr>
          <p:cNvCxnSpPr>
            <a:cxnSpLocks/>
          </p:cNvCxnSpPr>
          <p:nvPr/>
        </p:nvCxnSpPr>
        <p:spPr>
          <a:xfrm>
            <a:off x="7694130" y="4389120"/>
            <a:ext cx="14346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1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861937" y="3803981"/>
            <a:ext cx="8031480" cy="24841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u="sng" dirty="0" err="1">
                <a:solidFill>
                  <a:srgbClr val="FF0000"/>
                </a:solidFill>
                <a:latin typeface="Cambria" panose="02040503050406030204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</a:p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Tôi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rất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ơn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vì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chị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cho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đuờng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phố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sạch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</a:rPr>
              <a:t>đẹp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4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Thay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tác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giả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đối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với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chị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lao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công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Oval Callout 1">
            <a:extLst>
              <a:ext uri="{FF2B5EF4-FFF2-40B4-BE49-F238E27FC236}">
                <a16:creationId xmlns:a16="http://schemas.microsoft.com/office/drawing/2014/main" id="{BF7D57B2-4386-1C49-B43D-EA69FFB2F1A3}"/>
              </a:ext>
            </a:extLst>
          </p:cNvPr>
          <p:cNvSpPr/>
          <p:nvPr/>
        </p:nvSpPr>
        <p:spPr>
          <a:xfrm>
            <a:off x="267838" y="2242630"/>
            <a:ext cx="5828162" cy="2664650"/>
          </a:xfrm>
          <a:prstGeom prst="wedgeEllipseCallout">
            <a:avLst>
              <a:gd name="adj1" fmla="val 51695"/>
              <a:gd name="adj2" fmla="val 41304"/>
            </a:avLst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Làm việc theo </a:t>
            </a:r>
          </a:p>
          <a:p>
            <a:pPr algn="ctr"/>
            <a:r>
              <a:rPr lang="en-VN" sz="3200" dirty="0">
                <a:latin typeface="Cambria" panose="02040503050406030204" pitchFamily="18" charset="0"/>
              </a:rPr>
              <a:t>nhóm đôi, một bạn đóng vai chị lao công và một bạn đóng vai tác giả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C4B46-EB33-B64F-B7D9-25E54FED8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300" y="3798410"/>
            <a:ext cx="3111560" cy="31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卡通人物&#10;&#10;低可信度描述已自动生成">
            <a:extLst>
              <a:ext uri="{FF2B5EF4-FFF2-40B4-BE49-F238E27FC236}">
                <a16:creationId xmlns:a16="http://schemas.microsoft.com/office/drawing/2014/main" id="{88C2E5E1-64FE-7745-AEBA-287985CC6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r="13212"/>
          <a:stretch/>
        </p:blipFill>
        <p:spPr>
          <a:xfrm>
            <a:off x="1675420" y="156636"/>
            <a:ext cx="7703820" cy="6128038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367" y="387029"/>
            <a:ext cx="1279633" cy="1279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D1BF3-3435-6C4A-89D3-6826E3E01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113" y="1666662"/>
            <a:ext cx="5034702" cy="5034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C3D521-1BFB-004A-8A42-8159DB920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688" y="1952742"/>
            <a:ext cx="4701894" cy="4701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FC456-D830-F040-80AD-31C4C06B767D}"/>
              </a:ext>
            </a:extLst>
          </p:cNvPr>
          <p:cNvSpPr txBox="1"/>
          <p:nvPr/>
        </p:nvSpPr>
        <p:spPr>
          <a:xfrm>
            <a:off x="3688080" y="1749144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8678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825880" y="1434563"/>
            <a:ext cx="362748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Khi ve ve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 ngủ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Tôi lắng nghe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Trên đường Trần Phú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Xao xác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Hàng me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Đêm hè</a:t>
            </a:r>
            <a:b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4500363" y="1434563"/>
            <a:ext cx="3627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Những đêm đông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Khi cơn giông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Vừa tắt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Tôi đứng trông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Trên đường lặng ngắt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Như sắt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Như đồng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Đêm đông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en-VN" sz="28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0B85C-0716-7747-95E8-B07FF7B90740}"/>
              </a:ext>
            </a:extLst>
          </p:cNvPr>
          <p:cNvSpPr txBox="1"/>
          <p:nvPr/>
        </p:nvSpPr>
        <p:spPr>
          <a:xfrm>
            <a:off x="8347167" y="1368929"/>
            <a:ext cx="328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Nhớ em nghe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Chị quét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Đêm đông gió rét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Sớm tối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Đi về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Giữ sạch lề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Đẹp lối</a:t>
            </a:r>
            <a:b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</a:rPr>
              <a:t>Em nghe!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</a:rPr>
              <a:t>(Tố Hữu)</a:t>
            </a:r>
            <a:endParaRPr lang="vi-VN" sz="2800" b="0" i="0" dirty="0">
              <a:effectLst/>
              <a:latin typeface="Cambria" panose="02040503050406030204" pitchFamily="18" charset="0"/>
            </a:endParaRPr>
          </a:p>
        </p:txBody>
      </p:sp>
      <p:sp>
        <p:nvSpPr>
          <p:cNvPr id="8" name="文本框 11">
            <a:extLst>
              <a:ext uri="{FF2B5EF4-FFF2-40B4-BE49-F238E27FC236}">
                <a16:creationId xmlns:a16="http://schemas.microsoft.com/office/drawing/2014/main" id="{6B46C5D1-FF8C-B541-A686-FFA0BFF635B0}"/>
              </a:ext>
            </a:extLst>
          </p:cNvPr>
          <p:cNvSpPr txBox="1"/>
          <p:nvPr/>
        </p:nvSpPr>
        <p:spPr>
          <a:xfrm>
            <a:off x="1624301" y="246158"/>
            <a:ext cx="894339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noFill/>
                </a:ln>
                <a:solidFill>
                  <a:srgbClr val="C00000"/>
                </a:solidFill>
                <a:latin typeface="#9Slide05 Phobia" panose="02000506000000020003" pitchFamily="2" charset="77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lang="en-US" altLang="zh-CN" sz="7200" dirty="0" err="1">
                <a:ln w="28575">
                  <a:noFill/>
                </a:ln>
                <a:solidFill>
                  <a:srgbClr val="C00000"/>
                </a:solidFill>
                <a:latin typeface="#9Slide05 Phobia" panose="02000506000000020003" pitchFamily="2" charset="77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noFill/>
              </a:ln>
              <a:solidFill>
                <a:srgbClr val="C00000"/>
              </a:solidFill>
              <a:latin typeface="#9Slide05 Phobia" panose="02000506000000020003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3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0415" y="766225"/>
            <a:ext cx="9292887" cy="5592185"/>
          </a:xfrm>
          <a:prstGeom prst="roundRect">
            <a:avLst>
              <a:gd name="adj" fmla="val 9499"/>
            </a:avLst>
          </a:prstGeom>
          <a:solidFill>
            <a:schemeClr val="bg1">
              <a:alpha val="71938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1755881" y="2385228"/>
            <a:ext cx="3439088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91567" y="2798213"/>
              <a:ext cx="734933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US" sz="4800" b="1" i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i="1" dirty="0" err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654302" y="4367210"/>
            <a:ext cx="34390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740861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Gió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rét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964229" y="860260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noFill/>
                </a:ln>
                <a:solidFill>
                  <a:srgbClr val="C00000"/>
                </a:solidFill>
                <a:latin typeface="#9Slide05 Pattaya" pitchFamily="2" charset="-34"/>
                <a:ea typeface="胡晓波男神体" panose="02010600030101010101" pitchFamily="2" charset="-122"/>
                <a:cs typeface="#9Slide05 Pattaya" pitchFamily="2" charset="-34"/>
              </a:rPr>
              <a:t>TỪ KHÓ</a:t>
            </a:r>
            <a:endParaRPr lang="zh-CN" altLang="en-US" sz="7200" dirty="0">
              <a:ln w="28575">
                <a:noFill/>
              </a:ln>
              <a:solidFill>
                <a:srgbClr val="C00000"/>
              </a:solidFill>
              <a:latin typeface="#9Slide05 Pattaya" pitchFamily="2" charset="-34"/>
              <a:ea typeface="胡晓波男神体" panose="02010600030101010101" pitchFamily="2" charset="-122"/>
              <a:cs typeface="#9Slide05 Pattaya" pitchFamily="2" charset="-34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226859" y="2732855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25807" y="2790537"/>
              <a:ext cx="926967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Lặng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ngắt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905659" y="4611560"/>
            <a:ext cx="3085414" cy="1155143"/>
            <a:chOff x="2360279" y="2671670"/>
            <a:chExt cx="1309484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46140" y="2770870"/>
              <a:ext cx="627002" cy="642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Sạch</a:t>
              </a:r>
              <a:r>
                <a:rPr lang="en-US" altLang="zh-CN" sz="4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lề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0796BDB-196D-1542-A1DF-978EB13F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" y="4180783"/>
            <a:ext cx="2518062" cy="255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76743" y="627005"/>
            <a:ext cx="8989129" cy="5284347"/>
          </a:xfrm>
          <a:custGeom>
            <a:avLst/>
            <a:gdLst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0 w 11511280"/>
              <a:gd name="connsiteY0" fmla="*/ 319579 h 6268720"/>
              <a:gd name="connsiteX1" fmla="*/ 319579 w 11511280"/>
              <a:gd name="connsiteY1" fmla="*/ 0 h 6268720"/>
              <a:gd name="connsiteX2" fmla="*/ 11191701 w 11511280"/>
              <a:gd name="connsiteY2" fmla="*/ 0 h 6268720"/>
              <a:gd name="connsiteX3" fmla="*/ 11511280 w 11511280"/>
              <a:gd name="connsiteY3" fmla="*/ 319579 h 6268720"/>
              <a:gd name="connsiteX4" fmla="*/ 11511280 w 11511280"/>
              <a:gd name="connsiteY4" fmla="*/ 5949141 h 6268720"/>
              <a:gd name="connsiteX5" fmla="*/ 11191701 w 11511280"/>
              <a:gd name="connsiteY5" fmla="*/ 6268720 h 6268720"/>
              <a:gd name="connsiteX6" fmla="*/ 319579 w 11511280"/>
              <a:gd name="connsiteY6" fmla="*/ 6268720 h 6268720"/>
              <a:gd name="connsiteX7" fmla="*/ 0 w 11511280"/>
              <a:gd name="connsiteY7" fmla="*/ 5949141 h 6268720"/>
              <a:gd name="connsiteX8" fmla="*/ 0 w 11511280"/>
              <a:gd name="connsiteY8" fmla="*/ 319579 h 6268720"/>
              <a:gd name="connsiteX0" fmla="*/ 59750 w 11571030"/>
              <a:gd name="connsiteY0" fmla="*/ 319579 h 6268720"/>
              <a:gd name="connsiteX1" fmla="*/ 379329 w 11571030"/>
              <a:gd name="connsiteY1" fmla="*/ 0 h 6268720"/>
              <a:gd name="connsiteX2" fmla="*/ 11251451 w 11571030"/>
              <a:gd name="connsiteY2" fmla="*/ 0 h 6268720"/>
              <a:gd name="connsiteX3" fmla="*/ 11571030 w 11571030"/>
              <a:gd name="connsiteY3" fmla="*/ 319579 h 6268720"/>
              <a:gd name="connsiteX4" fmla="*/ 11571030 w 11571030"/>
              <a:gd name="connsiteY4" fmla="*/ 5949141 h 6268720"/>
              <a:gd name="connsiteX5" fmla="*/ 11251451 w 11571030"/>
              <a:gd name="connsiteY5" fmla="*/ 6268720 h 6268720"/>
              <a:gd name="connsiteX6" fmla="*/ 379329 w 11571030"/>
              <a:gd name="connsiteY6" fmla="*/ 6268720 h 6268720"/>
              <a:gd name="connsiteX7" fmla="*/ 59750 w 11571030"/>
              <a:gd name="connsiteY7" fmla="*/ 5949141 h 6268720"/>
              <a:gd name="connsiteX8" fmla="*/ 59750 w 11571030"/>
              <a:gd name="connsiteY8" fmla="*/ 319579 h 6268720"/>
              <a:gd name="connsiteX0" fmla="*/ 59750 w 11611670"/>
              <a:gd name="connsiteY0" fmla="*/ 319579 h 6268720"/>
              <a:gd name="connsiteX1" fmla="*/ 379329 w 11611670"/>
              <a:gd name="connsiteY1" fmla="*/ 0 h 6268720"/>
              <a:gd name="connsiteX2" fmla="*/ 11251451 w 11611670"/>
              <a:gd name="connsiteY2" fmla="*/ 0 h 6268720"/>
              <a:gd name="connsiteX3" fmla="*/ 11571030 w 11611670"/>
              <a:gd name="connsiteY3" fmla="*/ 319579 h 6268720"/>
              <a:gd name="connsiteX4" fmla="*/ 11571030 w 11611670"/>
              <a:gd name="connsiteY4" fmla="*/ 5949141 h 6268720"/>
              <a:gd name="connsiteX5" fmla="*/ 11251451 w 11611670"/>
              <a:gd name="connsiteY5" fmla="*/ 6268720 h 6268720"/>
              <a:gd name="connsiteX6" fmla="*/ 379329 w 11611670"/>
              <a:gd name="connsiteY6" fmla="*/ 6268720 h 6268720"/>
              <a:gd name="connsiteX7" fmla="*/ 59750 w 11611670"/>
              <a:gd name="connsiteY7" fmla="*/ 5949141 h 6268720"/>
              <a:gd name="connsiteX8" fmla="*/ 59750 w 11611670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379329 w 11588171"/>
              <a:gd name="connsiteY6" fmla="*/ 626872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68720"/>
              <a:gd name="connsiteX1" fmla="*/ 379329 w 11588171"/>
              <a:gd name="connsiteY1" fmla="*/ 0 h 6268720"/>
              <a:gd name="connsiteX2" fmla="*/ 11251451 w 11588171"/>
              <a:gd name="connsiteY2" fmla="*/ 0 h 6268720"/>
              <a:gd name="connsiteX3" fmla="*/ 11571030 w 11588171"/>
              <a:gd name="connsiteY3" fmla="*/ 319579 h 6268720"/>
              <a:gd name="connsiteX4" fmla="*/ 11571030 w 11588171"/>
              <a:gd name="connsiteY4" fmla="*/ 5949141 h 6268720"/>
              <a:gd name="connsiteX5" fmla="*/ 11251451 w 11588171"/>
              <a:gd name="connsiteY5" fmla="*/ 6268720 h 6268720"/>
              <a:gd name="connsiteX6" fmla="*/ 613009 w 11588171"/>
              <a:gd name="connsiteY6" fmla="*/ 6136640 h 6268720"/>
              <a:gd name="connsiteX7" fmla="*/ 59750 w 11588171"/>
              <a:gd name="connsiteY7" fmla="*/ 5949141 h 6268720"/>
              <a:gd name="connsiteX8" fmla="*/ 59750 w 11588171"/>
              <a:gd name="connsiteY8" fmla="*/ 319579 h 6268720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5145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  <a:gd name="connsiteX0" fmla="*/ 59750 w 11588171"/>
              <a:gd name="connsiteY0" fmla="*/ 319579 h 6270671"/>
              <a:gd name="connsiteX1" fmla="*/ 379329 w 11588171"/>
              <a:gd name="connsiteY1" fmla="*/ 0 h 6270671"/>
              <a:gd name="connsiteX2" fmla="*/ 11220971 w 11588171"/>
              <a:gd name="connsiteY2" fmla="*/ 0 h 6270671"/>
              <a:gd name="connsiteX3" fmla="*/ 11571030 w 11588171"/>
              <a:gd name="connsiteY3" fmla="*/ 319579 h 6270671"/>
              <a:gd name="connsiteX4" fmla="*/ 11571030 w 11588171"/>
              <a:gd name="connsiteY4" fmla="*/ 5949141 h 6270671"/>
              <a:gd name="connsiteX5" fmla="*/ 11251451 w 11588171"/>
              <a:gd name="connsiteY5" fmla="*/ 6268720 h 6270671"/>
              <a:gd name="connsiteX6" fmla="*/ 724769 w 11588171"/>
              <a:gd name="connsiteY6" fmla="*/ 6228080 h 6270671"/>
              <a:gd name="connsiteX7" fmla="*/ 59750 w 11588171"/>
              <a:gd name="connsiteY7" fmla="*/ 5949141 h 6270671"/>
              <a:gd name="connsiteX8" fmla="*/ 59750 w 11588171"/>
              <a:gd name="connsiteY8" fmla="*/ 319579 h 627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171" h="6270671">
                <a:moveTo>
                  <a:pt x="59750" y="319579"/>
                </a:moveTo>
                <a:cubicBezTo>
                  <a:pt x="59750" y="143080"/>
                  <a:pt x="202830" y="0"/>
                  <a:pt x="379329" y="0"/>
                </a:cubicBezTo>
                <a:cubicBezTo>
                  <a:pt x="3871290" y="152400"/>
                  <a:pt x="7566450" y="162560"/>
                  <a:pt x="11220971" y="0"/>
                </a:cubicBezTo>
                <a:cubicBezTo>
                  <a:pt x="11397470" y="0"/>
                  <a:pt x="11571030" y="143080"/>
                  <a:pt x="11571030" y="319579"/>
                </a:cubicBezTo>
                <a:cubicBezTo>
                  <a:pt x="11347510" y="2196100"/>
                  <a:pt x="11662470" y="4285980"/>
                  <a:pt x="11571030" y="5949141"/>
                </a:cubicBezTo>
                <a:cubicBezTo>
                  <a:pt x="11571030" y="6125640"/>
                  <a:pt x="11427950" y="6268720"/>
                  <a:pt x="11251451" y="6268720"/>
                </a:cubicBezTo>
                <a:cubicBezTo>
                  <a:pt x="7830610" y="6096000"/>
                  <a:pt x="4267530" y="6370320"/>
                  <a:pt x="724769" y="6228080"/>
                </a:cubicBezTo>
                <a:cubicBezTo>
                  <a:pt x="548270" y="6228080"/>
                  <a:pt x="59750" y="6125640"/>
                  <a:pt x="59750" y="5949141"/>
                </a:cubicBezTo>
                <a:cubicBezTo>
                  <a:pt x="-143450" y="4031980"/>
                  <a:pt x="252790" y="2419620"/>
                  <a:pt x="59750" y="31957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04926" y="946648"/>
            <a:ext cx="49327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Giải</a:t>
            </a:r>
            <a:r>
              <a:rPr lang="en-US" sz="60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nghĩa</a:t>
            </a:r>
            <a:r>
              <a:rPr lang="en-US" sz="6000" dirty="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 </a:t>
            </a:r>
            <a:r>
              <a:rPr lang="en-US" sz="6000" dirty="0" err="1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latin typeface="#9Slide07 IcielKoni" pitchFamily="2" charset="0"/>
              </a:rPr>
              <a:t>từ</a:t>
            </a:r>
            <a:endParaRPr lang="en-US" sz="6000" dirty="0"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latin typeface="#9Slide07 IcielKon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1" y="4187744"/>
            <a:ext cx="3994144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1" y="2184036"/>
            <a:ext cx="3994144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68741" y="2505163"/>
            <a:ext cx="30352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Xao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xác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8741" y="4187744"/>
            <a:ext cx="303526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Lao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7 IcielKoni" pitchFamily="2" charset="0"/>
              </a:rPr>
              <a:t>công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#9Slide07 IcielKoni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2F7234-6CE1-974C-A33A-C5692E4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45" y="2828329"/>
            <a:ext cx="2636456" cy="3781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287A69-02E5-2C45-8CEF-AC14A0303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" y="2828329"/>
            <a:ext cx="2234206" cy="40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5" grpId="0" animBg="1"/>
      <p:bldP spid="18" grpId="0" animBg="1"/>
      <p:bldP spid="2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825880" y="1434563"/>
            <a:ext cx="3627480" cy="4832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Khi ve ve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Đã ngủ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Tôi lắng nghe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Trên đường Trần Phú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Xao xác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Hàng me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vi-VN" sz="28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4500363" y="1434563"/>
            <a:ext cx="36274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đông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Khi cơn giông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Vừa tắt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Tôi đứng trông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Trên đường lặng ngắt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Như sắt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Như đồng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lao công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đông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Quét rác...</a:t>
            </a:r>
            <a:endParaRPr lang="en-VN" sz="28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Tiếng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chổi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tre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70B85C-0716-7747-95E8-B07FF7B90740}"/>
              </a:ext>
            </a:extLst>
          </p:cNvPr>
          <p:cNvSpPr txBox="1"/>
          <p:nvPr/>
        </p:nvSpPr>
        <p:spPr>
          <a:xfrm>
            <a:off x="8347167" y="1368929"/>
            <a:ext cx="32852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Nhớ em nghe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Chị quét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Đêm đông gió rét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Sớm tối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Đi về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Giữ sạch lề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Đẹp lối</a:t>
            </a:r>
            <a:b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Cambria" panose="02040503050406030204" pitchFamily="18" charset="0"/>
              </a:rPr>
              <a:t>Em nghe!</a:t>
            </a:r>
          </a:p>
          <a:p>
            <a:pPr algn="r"/>
            <a:r>
              <a:rPr lang="vi-VN" sz="2800" dirty="0">
                <a:solidFill>
                  <a:srgbClr val="00264D"/>
                </a:solidFill>
                <a:latin typeface="Cambria" panose="02040503050406030204" pitchFamily="18" charset="0"/>
              </a:rPr>
              <a:t>(Tố Hữu)</a:t>
            </a:r>
            <a:endParaRPr lang="vi-VN" sz="2800" b="0" i="0" dirty="0">
              <a:solidFill>
                <a:srgbClr val="00264D"/>
              </a:solidFill>
              <a:effectLst/>
              <a:latin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34819A-4004-6442-9772-5270F9A08600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454EDB-17E4-904D-BBBB-348C743B584F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3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083241-EB8F-5245-942E-22A6A7F3D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05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1">
            <a:extLst>
              <a:ext uri="{FF2B5EF4-FFF2-40B4-BE49-F238E27FC236}">
                <a16:creationId xmlns:a16="http://schemas.microsoft.com/office/drawing/2014/main" id="{3626EA93-C43D-974B-9489-29C4CDF348F2}"/>
              </a:ext>
            </a:extLst>
          </p:cNvPr>
          <p:cNvSpPr txBox="1"/>
          <p:nvPr/>
        </p:nvSpPr>
        <p:spPr>
          <a:xfrm>
            <a:off x="3336346" y="2334749"/>
            <a:ext cx="6315715" cy="3046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Trả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lời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</a:p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câu</a:t>
            </a:r>
            <a:r>
              <a:rPr lang="en-US" altLang="zh-CN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#9SLIDE07 ICIELKONI BLACK" pitchFamily="2" charset="77"/>
                <a:ea typeface="Segoe UI Black" panose="020B0A02040204020203" pitchFamily="34" charset="0"/>
                <a:cs typeface="胡晓波男神体" panose="02010600030101010101" pitchFamily="2" charset="-122"/>
              </a:rPr>
              <a:t>hỏi</a:t>
            </a:r>
            <a:endParaRPr lang="zh-CN" alt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#9SLIDE07 ICIELKONI BLACK" pitchFamily="2" charset="77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069D0-65E1-7043-94B2-37CD904F7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94" y="548640"/>
            <a:ext cx="2836803" cy="33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lao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167504" y="3775647"/>
            <a:ext cx="7729096" cy="179629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Chị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lao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hè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đêm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zh-CN" altLang="en-US" sz="344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065244" y="761999"/>
            <a:ext cx="2494280" cy="684383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A83EE7-3582-C94E-A2C4-533F35963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86741"/>
            <a:ext cx="429768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416577" y="706234"/>
            <a:ext cx="5862303" cy="2399050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lao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416577" y="163523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C1B077-5584-5C4E-B106-22FEBB4E97BE}"/>
              </a:ext>
            </a:extLst>
          </p:cNvPr>
          <p:cNvGrpSpPr/>
          <p:nvPr/>
        </p:nvGrpSpPr>
        <p:grpSpPr>
          <a:xfrm>
            <a:off x="6842760" y="381000"/>
            <a:ext cx="4577072" cy="6326877"/>
            <a:chOff x="6842760" y="381000"/>
            <a:chExt cx="4577072" cy="6326877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6842760" y="381000"/>
              <a:ext cx="4577072" cy="5987618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VN" sz="3200" dirty="0"/>
            </a:p>
            <a:p>
              <a:pPr fontAlgn="t"/>
              <a:endParaRPr lang="en-VN" sz="3200" dirty="0">
                <a:latin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F93E85-03C7-574D-B5CB-46F347D9A67E}"/>
                </a:ext>
              </a:extLst>
            </p:cNvPr>
            <p:cNvSpPr txBox="1"/>
            <p:nvPr/>
          </p:nvSpPr>
          <p:spPr>
            <a:xfrm>
              <a:off x="7360920" y="706234"/>
              <a:ext cx="4058912" cy="6001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Những đêm đông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Khi cơn giông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Vừa tắt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Tôi đứng trông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Trên đường lặng ngắt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Chị lao công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Như sắt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Như đồng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Chị lao công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Đêm đông</a:t>
              </a:r>
              <a:b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</a:br>
              <a:r>
                <a:rPr lang="vi-VN" sz="3200" dirty="0">
                  <a:solidFill>
                    <a:srgbClr val="00264D"/>
                  </a:solidFill>
                  <a:latin typeface="Cambria" panose="02040503050406030204" pitchFamily="18" charset="0"/>
                </a:rPr>
                <a:t>Quét rác...</a:t>
              </a:r>
              <a:endParaRPr lang="en-VN" sz="3200" dirty="0">
                <a:latin typeface="Cambria" panose="02040503050406030204" pitchFamily="18" charset="0"/>
              </a:endParaRPr>
            </a:p>
            <a:p>
              <a:endParaRPr lang="en-VN" sz="3200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F0A2A2A-9D3D-2C40-98F8-4AFD585D20B1}"/>
              </a:ext>
            </a:extLst>
          </p:cNvPr>
          <p:cNvSpPr/>
          <p:nvPr/>
        </p:nvSpPr>
        <p:spPr>
          <a:xfrm>
            <a:off x="695969" y="3313849"/>
            <a:ext cx="5425440" cy="2939618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Đoạn thơ thứ 2 cho biết chị lao công phải làm việc lúc đêm khuya, thời tiết giá lạnh, đường phố vắng tanh.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E4FE4F-2C1A-E14E-A3BA-6917A3224C14}"/>
              </a:ext>
            </a:extLst>
          </p:cNvPr>
          <p:cNvCxnSpPr/>
          <p:nvPr/>
        </p:nvCxnSpPr>
        <p:spPr>
          <a:xfrm>
            <a:off x="8732520" y="1219200"/>
            <a:ext cx="1722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BCAB49-6910-624F-8166-1AA15167B59F}"/>
              </a:ext>
            </a:extLst>
          </p:cNvPr>
          <p:cNvCxnSpPr>
            <a:cxnSpLocks/>
          </p:cNvCxnSpPr>
          <p:nvPr/>
        </p:nvCxnSpPr>
        <p:spPr>
          <a:xfrm>
            <a:off x="7528560" y="3181484"/>
            <a:ext cx="3688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0364" y="1249603"/>
            <a:ext cx="7666355" cy="12345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Những câu thơ sau nói lên điều gì?</a:t>
            </a:r>
            <a:endParaRPr lang="vi-VN" sz="3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2761175" y="4866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FAD760-D522-8B4F-8787-0462FB140755}"/>
              </a:ext>
            </a:extLst>
          </p:cNvPr>
          <p:cNvGrpSpPr/>
          <p:nvPr/>
        </p:nvGrpSpPr>
        <p:grpSpPr>
          <a:xfrm>
            <a:off x="754575" y="2750821"/>
            <a:ext cx="5166360" cy="3246120"/>
            <a:chOff x="1425135" y="2746075"/>
            <a:chExt cx="5166360" cy="324612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2CFF78F-5946-3C40-8F29-5E54B5262CA4}"/>
                </a:ext>
              </a:extLst>
            </p:cNvPr>
            <p:cNvSpPr/>
            <p:nvPr/>
          </p:nvSpPr>
          <p:spPr>
            <a:xfrm>
              <a:off x="1425135" y="2746075"/>
              <a:ext cx="5166360" cy="324612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02A9AA-233D-424E-BEB7-128BBA0ED0FE}"/>
                </a:ext>
              </a:extLst>
            </p:cNvPr>
            <p:cNvSpPr txBox="1"/>
            <p:nvPr/>
          </p:nvSpPr>
          <p:spPr>
            <a:xfrm>
              <a:off x="2311790" y="2937974"/>
              <a:ext cx="427970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“Những đêm hè</a:t>
              </a:r>
            </a:p>
            <a:p>
              <a:r>
                <a:rPr lang="vi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 Đêm đông gió rét</a:t>
              </a:r>
            </a:p>
            <a:p>
              <a:r>
                <a:rPr lang="vi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 Tiếng chổi tre</a:t>
              </a:r>
            </a:p>
            <a:p>
              <a:r>
                <a:rPr lang="vi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 Sớm tối</a:t>
              </a:r>
            </a:p>
            <a:p>
              <a:r>
                <a:rPr lang="vi-VN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 Đi về”</a:t>
              </a:r>
              <a:endParaRPr lang="en-VN" sz="3600" dirty="0">
                <a:latin typeface="Cambria" panose="02040503050406030204" pitchFamily="18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B729134-87CD-4842-BEC1-AFABA777D895}"/>
              </a:ext>
            </a:extLst>
          </p:cNvPr>
          <p:cNvSpPr/>
          <p:nvPr/>
        </p:nvSpPr>
        <p:spPr>
          <a:xfrm>
            <a:off x="6522720" y="2553892"/>
            <a:ext cx="5242560" cy="94289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chăm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chỉ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chị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lao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công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84167-767B-AC4C-83C7-3B03257CC209}"/>
              </a:ext>
            </a:extLst>
          </p:cNvPr>
          <p:cNvSpPr/>
          <p:nvPr/>
        </p:nvSpPr>
        <p:spPr>
          <a:xfrm>
            <a:off x="6522720" y="3709940"/>
            <a:ext cx="5242560" cy="942892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Niềm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hào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chị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lao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công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43CA3B-E22C-B440-B813-023D28B82160}"/>
              </a:ext>
            </a:extLst>
          </p:cNvPr>
          <p:cNvSpPr/>
          <p:nvPr/>
        </p:nvSpPr>
        <p:spPr>
          <a:xfrm>
            <a:off x="6522720" y="4865988"/>
            <a:ext cx="5242560" cy="939054"/>
          </a:xfrm>
          <a:prstGeom prst="rect">
            <a:avLst/>
          </a:prstGeom>
          <a:solidFill>
            <a:srgbClr val="E56A6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thay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đổi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tiết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hè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đông</a:t>
            </a:r>
            <a:endParaRPr lang="en-VN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671</Words>
  <Application>Microsoft Office PowerPoint</Application>
  <PresentationFormat>Widescreen</PresentationFormat>
  <Paragraphs>61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#9Slide05 Claudia</vt:lpstr>
      <vt:lpstr>字魂27号-布丁体</vt:lpstr>
      <vt:lpstr>SVN-Newton</vt:lpstr>
      <vt:lpstr>#9Slide03 Swiss 721 Black Condensed</vt:lpstr>
      <vt:lpstr>等线</vt:lpstr>
      <vt:lpstr>#9Slide07 IcielKoni</vt:lpstr>
      <vt:lpstr>#9SLIDE07 ICIELKONI BLACK</vt:lpstr>
      <vt:lpstr>Cambria</vt:lpstr>
      <vt:lpstr>SVN-Yahoo</vt:lpstr>
      <vt:lpstr>#9Slide07 Altus</vt:lpstr>
      <vt:lpstr>#9Slide05 Phobia</vt:lpstr>
      <vt:lpstr>#9Slide05 Pattaya</vt:lpstr>
      <vt:lpstr>等线 Light</vt:lpstr>
      <vt:lpstr>#9Slide07 Koni</vt:lpstr>
      <vt:lpstr>Calibri</vt:lpstr>
      <vt:lpstr>#9Slide03 IcielNovecento sans E</vt:lpstr>
      <vt:lpstr>Arial</vt:lpstr>
      <vt:lpstr>Times New Roman</vt:lpstr>
      <vt:lpstr>#9Slide07 HoneyCream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Admin</cp:lastModifiedBy>
  <cp:revision>43</cp:revision>
  <dcterms:created xsi:type="dcterms:W3CDTF">2022-09-21T10:29:11Z</dcterms:created>
  <dcterms:modified xsi:type="dcterms:W3CDTF">2024-02-21T08:00:57Z</dcterms:modified>
</cp:coreProperties>
</file>