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0" r:id="rId3"/>
    <p:sldId id="261" r:id="rId4"/>
    <p:sldId id="265" r:id="rId5"/>
    <p:sldId id="266" r:id="rId6"/>
    <p:sldId id="267" r:id="rId7"/>
    <p:sldId id="268" r:id="rId8"/>
    <p:sldId id="262" r:id="rId9"/>
    <p:sldId id="271" r:id="rId10"/>
    <p:sldId id="270" r:id="rId11"/>
    <p:sldId id="272" r:id="rId12"/>
    <p:sldId id="259" r:id="rId13"/>
    <p:sldId id="273" r:id="rId14"/>
    <p:sldId id="274" r:id="rId15"/>
    <p:sldId id="283" r:id="rId16"/>
    <p:sldId id="275" r:id="rId17"/>
    <p:sldId id="276" r:id="rId18"/>
    <p:sldId id="277" r:id="rId19"/>
    <p:sldId id="279" r:id="rId20"/>
    <p:sldId id="280" r:id="rId21"/>
    <p:sldId id="281" r:id="rId22"/>
    <p:sldId id="282" r:id="rId23"/>
    <p:sldId id="284" r:id="rId24"/>
    <p:sldId id="285" r:id="rId25"/>
    <p:sldId id="25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0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95437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27940" y="3953408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0" name="椭圆 27"/>
          <p:cNvSpPr/>
          <p:nvPr userDrawn="1"/>
        </p:nvSpPr>
        <p:spPr>
          <a:xfrm flipV="1">
            <a:off x="9982200" y="-1908810"/>
            <a:ext cx="3817620" cy="3817620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sp>
        <p:nvSpPr>
          <p:cNvPr id="11" name="椭圆 5"/>
          <p:cNvSpPr/>
          <p:nvPr userDrawn="1"/>
        </p:nvSpPr>
        <p:spPr>
          <a:xfrm>
            <a:off x="-2129770" y="-2786199"/>
            <a:ext cx="4981575" cy="4981575"/>
          </a:xfrm>
          <a:prstGeom prst="ellipse">
            <a:avLst/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1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5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21035" y="4710430"/>
            <a:ext cx="1427480" cy="1859280"/>
          </a:xfrm>
          <a:prstGeom prst="rect">
            <a:avLst/>
          </a:prstGeom>
        </p:spPr>
      </p:pic>
      <p:pic>
        <p:nvPicPr>
          <p:cNvPr id="16" name="图片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310563" y="5840606"/>
            <a:ext cx="3224212" cy="1092857"/>
          </a:xfrm>
          <a:prstGeom prst="rect">
            <a:avLst/>
          </a:prstGeom>
        </p:spPr>
      </p:pic>
      <p:pic>
        <p:nvPicPr>
          <p:cNvPr id="23" name="图片 4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0070"/>
            <a:ext cx="2125345" cy="1367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23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1" grpId="0" animBg="1"/>
      <p:bldP spid="11" grpId="1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平行四边形 1"/>
          <p:cNvSpPr/>
          <p:nvPr userDrawn="1"/>
        </p:nvSpPr>
        <p:spPr>
          <a:xfrm rot="15898521">
            <a:off x="3758686" y="-6556744"/>
            <a:ext cx="5230176" cy="13716197"/>
          </a:xfrm>
          <a:prstGeom prst="parallelogram">
            <a:avLst>
              <a:gd name="adj" fmla="val 17813"/>
            </a:avLst>
          </a:pr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33000"/>
                </a:srgbClr>
              </a:gs>
            </a:gsLst>
            <a:lin ang="16200000" scaled="0"/>
          </a:gradFill>
          <a:ln>
            <a:gradFill>
              <a:gsLst>
                <a:gs pos="66000">
                  <a:schemeClr val="bg1">
                    <a:alpha val="0"/>
                  </a:schemeClr>
                </a:gs>
                <a:gs pos="100000">
                  <a:schemeClr val="bg1">
                    <a:alpha val="0"/>
                  </a:schemeClr>
                </a:gs>
                <a:gs pos="0">
                  <a:srgbClr val="BE3A12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0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570210" y="5166641"/>
            <a:ext cx="1427480" cy="1859280"/>
          </a:xfrm>
          <a:prstGeom prst="rect">
            <a:avLst/>
          </a:prstGeom>
        </p:spPr>
      </p:pic>
      <p:pic>
        <p:nvPicPr>
          <p:cNvPr id="12" name="图片 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7625399" y="5322349"/>
            <a:ext cx="4566601" cy="1547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33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任意多边形: 形状 13"/>
          <p:cNvSpPr/>
          <p:nvPr userDrawn="1"/>
        </p:nvSpPr>
        <p:spPr>
          <a:xfrm>
            <a:off x="-8860" y="2"/>
            <a:ext cx="12231200" cy="6857999"/>
          </a:xfrm>
          <a:custGeom>
            <a:avLst/>
            <a:gdLst>
              <a:gd name="connsiteX0" fmla="*/ 10367226 w 12231200"/>
              <a:gd name="connsiteY0" fmla="*/ 0 h 6857999"/>
              <a:gd name="connsiteX1" fmla="*/ 12231200 w 12231200"/>
              <a:gd name="connsiteY1" fmla="*/ 0 h 6857999"/>
              <a:gd name="connsiteX2" fmla="*/ 12231200 w 12231200"/>
              <a:gd name="connsiteY2" fmla="*/ 6857999 h 6857999"/>
              <a:gd name="connsiteX3" fmla="*/ 10839914 w 12231200"/>
              <a:gd name="connsiteY3" fmla="*/ 6857999 h 6857999"/>
              <a:gd name="connsiteX4" fmla="*/ 10954751 w 12231200"/>
              <a:gd name="connsiteY4" fmla="*/ 6678871 h 6857999"/>
              <a:gd name="connsiteX5" fmla="*/ 11775744 w 12231200"/>
              <a:gd name="connsiteY5" fmla="*/ 3738311 h 6857999"/>
              <a:gd name="connsiteX6" fmla="*/ 10480790 w 12231200"/>
              <a:gd name="connsiteY6" fmla="*/ 131102 h 6857999"/>
              <a:gd name="connsiteX7" fmla="*/ 0 w 12231200"/>
              <a:gd name="connsiteY7" fmla="*/ 0 h 6857999"/>
              <a:gd name="connsiteX8" fmla="*/ 1842495 w 12231200"/>
              <a:gd name="connsiteY8" fmla="*/ 0 h 6857999"/>
              <a:gd name="connsiteX9" fmla="*/ 1728931 w 12231200"/>
              <a:gd name="connsiteY9" fmla="*/ 131102 h 6857999"/>
              <a:gd name="connsiteX10" fmla="*/ 433976 w 12231200"/>
              <a:gd name="connsiteY10" fmla="*/ 3738311 h 6857999"/>
              <a:gd name="connsiteX11" fmla="*/ 1254969 w 12231200"/>
              <a:gd name="connsiteY11" fmla="*/ 6678871 h 6857999"/>
              <a:gd name="connsiteX12" fmla="*/ 1369807 w 12231200"/>
              <a:gd name="connsiteY12" fmla="*/ 6857999 h 6857999"/>
              <a:gd name="connsiteX13" fmla="*/ 0 w 122312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31200" h="6857999">
                <a:moveTo>
                  <a:pt x="10367226" y="0"/>
                </a:moveTo>
                <a:lnTo>
                  <a:pt x="12231200" y="0"/>
                </a:lnTo>
                <a:lnTo>
                  <a:pt x="12231200" y="6857999"/>
                </a:lnTo>
                <a:lnTo>
                  <a:pt x="10839914" y="6857999"/>
                </a:lnTo>
                <a:lnTo>
                  <a:pt x="10954751" y="6678871"/>
                </a:lnTo>
                <a:cubicBezTo>
                  <a:pt x="11475732" y="5821451"/>
                  <a:pt x="11775744" y="4814917"/>
                  <a:pt x="11775744" y="3738311"/>
                </a:cubicBezTo>
                <a:cubicBezTo>
                  <a:pt x="11775744" y="2368086"/>
                  <a:pt x="11289775" y="1111365"/>
                  <a:pt x="10480790" y="131102"/>
                </a:cubicBezTo>
                <a:close/>
                <a:moveTo>
                  <a:pt x="0" y="0"/>
                </a:moveTo>
                <a:lnTo>
                  <a:pt x="1842495" y="0"/>
                </a:lnTo>
                <a:lnTo>
                  <a:pt x="1728931" y="131102"/>
                </a:lnTo>
                <a:cubicBezTo>
                  <a:pt x="919946" y="1111365"/>
                  <a:pt x="433976" y="2368086"/>
                  <a:pt x="433976" y="3738311"/>
                </a:cubicBezTo>
                <a:cubicBezTo>
                  <a:pt x="433976" y="4814917"/>
                  <a:pt x="733989" y="5821451"/>
                  <a:pt x="1254969" y="6678871"/>
                </a:cubicBezTo>
                <a:lnTo>
                  <a:pt x="1369807" y="6857999"/>
                </a:lnTo>
                <a:lnTo>
                  <a:pt x="0" y="6857999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9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latin typeface="思源黑体 CN Regular" panose="020B0500000000000000" pitchFamily="34" charset="-122"/>
              <a:ea typeface="思源黑体 CN Regular" panose="020B0500000000000000" pitchFamily="34" charset="-122"/>
            </a:endParaRPr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86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1180" y="-13970"/>
            <a:ext cx="1649730" cy="13442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45518" y="5519068"/>
            <a:ext cx="12284505" cy="1414395"/>
          </a:xfrm>
          <a:prstGeom prst="rect">
            <a:avLst/>
          </a:prstGeom>
        </p:spPr>
      </p:pic>
      <p:pic>
        <p:nvPicPr>
          <p:cNvPr id="6" name="Picture 4" descr="SaiGon75 Homepage">
            <a:extLst>
              <a:ext uri="{FF2B5EF4-FFF2-40B4-BE49-F238E27FC236}">
                <a16:creationId xmlns:a16="http://schemas.microsoft.com/office/drawing/2014/main" id="{16CB85EC-F3D2-4433-AC06-AE9DFDA515D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5837" y="4284450"/>
            <a:ext cx="2292358" cy="258561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713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786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: 形状 4"/>
          <p:cNvSpPr/>
          <p:nvPr userDrawn="1"/>
        </p:nvSpPr>
        <p:spPr>
          <a:xfrm flipV="1">
            <a:off x="0" y="3860821"/>
            <a:ext cx="12192000" cy="2980055"/>
          </a:xfrm>
          <a:custGeom>
            <a:avLst/>
            <a:gdLst>
              <a:gd name="connsiteX0" fmla="*/ 0 w 12192000"/>
              <a:gd name="connsiteY0" fmla="*/ 0 h 4340216"/>
              <a:gd name="connsiteX1" fmla="*/ 12192000 w 12192000"/>
              <a:gd name="connsiteY1" fmla="*/ 0 h 4340216"/>
              <a:gd name="connsiteX2" fmla="*/ 12192000 w 12192000"/>
              <a:gd name="connsiteY2" fmla="*/ 4340216 h 4340216"/>
              <a:gd name="connsiteX3" fmla="*/ 11874350 w 12192000"/>
              <a:gd name="connsiteY3" fmla="*/ 4291969 h 4340216"/>
              <a:gd name="connsiteX4" fmla="*/ 6641028 w 12192000"/>
              <a:gd name="connsiteY4" fmla="*/ 3494022 h 4340216"/>
              <a:gd name="connsiteX5" fmla="*/ 60586 w 12192000"/>
              <a:gd name="connsiteY5" fmla="*/ 4234661 h 4340216"/>
              <a:gd name="connsiteX6" fmla="*/ 0 w 12192000"/>
              <a:gd name="connsiteY6" fmla="*/ 4242465 h 4340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4340216">
                <a:moveTo>
                  <a:pt x="0" y="0"/>
                </a:moveTo>
                <a:lnTo>
                  <a:pt x="12192000" y="0"/>
                </a:lnTo>
                <a:lnTo>
                  <a:pt x="12192000" y="4340216"/>
                </a:lnTo>
                <a:lnTo>
                  <a:pt x="11874350" y="4291969"/>
                </a:lnTo>
                <a:cubicBezTo>
                  <a:pt x="10258290" y="4024112"/>
                  <a:pt x="8216849" y="3490024"/>
                  <a:pt x="6641028" y="3494022"/>
                </a:cubicBezTo>
                <a:cubicBezTo>
                  <a:pt x="4592461" y="3499219"/>
                  <a:pt x="1841189" y="3994292"/>
                  <a:pt x="60586" y="4234661"/>
                </a:cubicBezTo>
                <a:lnTo>
                  <a:pt x="0" y="4242465"/>
                </a:lnTo>
                <a:close/>
              </a:path>
            </a:pathLst>
          </a:custGeom>
          <a:gradFill>
            <a:gsLst>
              <a:gs pos="0">
                <a:srgbClr val="FDB57E">
                  <a:alpha val="0"/>
                </a:srgbClr>
              </a:gs>
              <a:gs pos="100000">
                <a:srgbClr val="E68B54">
                  <a:alpha val="73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Regular" panose="020B0500000000000000" pitchFamily="34" charset="-122"/>
              <a:ea typeface="思源黑体 CN Regular" panose="020B0500000000000000" pitchFamily="34" charset="-122"/>
              <a:cs typeface="+mn-cs"/>
            </a:endParaRPr>
          </a:p>
        </p:txBody>
      </p:sp>
      <p:pic>
        <p:nvPicPr>
          <p:cNvPr id="9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10" name="图片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11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13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70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278968" y="449450"/>
            <a:ext cx="11499743" cy="604433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" y="-74170"/>
            <a:ext cx="1155777" cy="158600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0210" y="-13970"/>
            <a:ext cx="1649730" cy="13442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3" y="5748019"/>
            <a:ext cx="2125345" cy="1367790"/>
          </a:xfrm>
          <a:prstGeom prst="rect">
            <a:avLst/>
          </a:prstGeom>
        </p:spPr>
      </p:pic>
      <p:pic>
        <p:nvPicPr>
          <p:cNvPr id="6" name="图片 10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10240" y="5502274"/>
            <a:ext cx="1427480" cy="1859280"/>
          </a:xfrm>
          <a:prstGeom prst="rect">
            <a:avLst/>
          </a:prstGeom>
        </p:spPr>
      </p:pic>
      <p:pic>
        <p:nvPicPr>
          <p:cNvPr id="7" name="图片 8"/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641080" y="5748019"/>
            <a:ext cx="3224212" cy="109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9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-2977" y="0"/>
            <a:ext cx="12197953" cy="68580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5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963950" y="-536099"/>
            <a:ext cx="3370348" cy="35725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25651" y="6649464"/>
            <a:ext cx="2811916" cy="3087058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1863855" y="8507140"/>
            <a:ext cx="922605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641993" y="-536099"/>
            <a:ext cx="3309240" cy="11430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2322" y="9004150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742307" y="2494078"/>
            <a:ext cx="4927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2258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8" r:id="rId7"/>
    <p:sldLayoutId id="2147483671" r:id="rId8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3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5" Type="http://schemas.openxmlformats.org/officeDocument/2006/relationships/image" Target="../media/image30.png"/><Relationship Id="rId2" Type="http://schemas.openxmlformats.org/officeDocument/2006/relationships/tags" Target="../tags/tag2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24" Type="http://schemas.openxmlformats.org/officeDocument/2006/relationships/image" Target="../media/image29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28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18" Type="http://schemas.openxmlformats.org/officeDocument/2006/relationships/image" Target="../media/image24.png"/><Relationship Id="rId3" Type="http://schemas.openxmlformats.org/officeDocument/2006/relationships/tags" Target="../tags/tag12.xml"/><Relationship Id="rId21" Type="http://schemas.openxmlformats.org/officeDocument/2006/relationships/image" Target="../media/image27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17" Type="http://schemas.microsoft.com/office/2007/relationships/hdphoto" Target="../media/hdphoto1.wdp"/><Relationship Id="rId2" Type="http://schemas.openxmlformats.org/officeDocument/2006/relationships/tags" Target="../tags/tag11.xml"/><Relationship Id="rId16" Type="http://schemas.openxmlformats.org/officeDocument/2006/relationships/image" Target="../media/image23.png"/><Relationship Id="rId20" Type="http://schemas.openxmlformats.org/officeDocument/2006/relationships/image" Target="../media/image26.png"/><Relationship Id="rId1" Type="http://schemas.openxmlformats.org/officeDocument/2006/relationships/tags" Target="../tags/tag10.xml"/><Relationship Id="rId6" Type="http://schemas.openxmlformats.org/officeDocument/2006/relationships/image" Target="../media/image9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23" Type="http://schemas.openxmlformats.org/officeDocument/2006/relationships/image" Target="../media/image46.png"/><Relationship Id="rId10" Type="http://schemas.openxmlformats.org/officeDocument/2006/relationships/image" Target="../media/image17.png"/><Relationship Id="rId19" Type="http://schemas.openxmlformats.org/officeDocument/2006/relationships/image" Target="../media/image25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Relationship Id="rId14" Type="http://schemas.openxmlformats.org/officeDocument/2006/relationships/image" Target="../media/image21.png"/><Relationship Id="rId22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6.xml"/><Relationship Id="rId7" Type="http://schemas.openxmlformats.org/officeDocument/2006/relationships/image" Target="../media/image34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33.png"/><Relationship Id="rId11" Type="http://schemas.openxmlformats.org/officeDocument/2006/relationships/image" Target="../media/image36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svg"/><Relationship Id="rId5" Type="http://schemas.openxmlformats.org/officeDocument/2006/relationships/image" Target="../media/image38.png"/><Relationship Id="rId10" Type="http://schemas.openxmlformats.org/officeDocument/2006/relationships/image" Target="../media/image31.svg"/><Relationship Id="rId4" Type="http://schemas.openxmlformats.org/officeDocument/2006/relationships/image" Target="../media/image25.svg"/><Relationship Id="rId9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9.xml"/><Relationship Id="rId7" Type="http://schemas.openxmlformats.org/officeDocument/2006/relationships/image" Target="../media/image34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33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17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680" y="1515413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870585" y="2359650"/>
            <a:ext cx="8579297" cy="334404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7361" y="-123920"/>
            <a:ext cx="1523956" cy="16783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52626E4-62E4-C2F9-2F5A-BE63A0E88DF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724722" y="755327"/>
            <a:ext cx="2517866" cy="1670449"/>
          </a:xfrm>
          <a:prstGeom prst="rect">
            <a:avLst/>
          </a:prstGeom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9677326" y="-571499"/>
            <a:ext cx="3238574" cy="1213866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385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500"/>
                            </p:stCondLst>
                            <p:childTnLst>
                              <p:par>
                                <p:cTn id="8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580" y="1856197"/>
            <a:ext cx="3017782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221679" y="5420522"/>
            <a:ext cx="7575755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dirty="0">
                <a:latin typeface="Cambria" panose="02040503050406030204" pitchFamily="18" charset="0"/>
                <a:ea typeface="Cambria" panose="02040503050406030204" pitchFamily="18" charset="0"/>
              </a:rPr>
              <a:t>(28 + 24 + 26) : 3 = 26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14446" y="3363800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26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32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3799" y="2107817"/>
            <a:ext cx="3340898" cy="3322608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1: </a:t>
              </a:r>
              <a:r>
                <a:rPr lang="en-US" sz="3400" b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 số ghi ở mỗi nhụy hoa, biết số ghi ở nhụy hoa bằng trung bình cộng của các số ghi ở cánh hoa.</a:t>
              </a:r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9829" y="5375583"/>
            <a:ext cx="8943423" cy="769441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4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>
                <a:latin typeface="Cambria" panose="02040503050406030204" pitchFamily="18" charset="0"/>
                <a:ea typeface="Cambria" panose="02040503050406030204" pitchFamily="18" charset="0"/>
              </a:rPr>
              <a:t>(13+ 15 + 17 + 19 + 21) : 5 = 17</a:t>
            </a:r>
            <a:endParaRPr lang="en-US" altLang="en-US" sz="4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101855" y="3586445"/>
            <a:ext cx="822441" cy="56213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17</a:t>
            </a:r>
            <a:endParaRPr lang="en-US" sz="36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93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188024" y="2773294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126300" y="121461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031791" y="1685671"/>
            <a:ext cx="6217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159670" y="2798593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7440362" y="1685671"/>
            <a:ext cx="374904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004081" y="2191166"/>
            <a:ext cx="95097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745" y="3420811"/>
            <a:ext cx="63015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tẻ    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400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bao thóc </a:t>
            </a:r>
            <a:r>
              <a:rPr lang="en-US" sz="36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          : </a:t>
            </a: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224 kg</a:t>
            </a:r>
          </a:p>
          <a:p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bao: ? kg</a:t>
            </a:r>
          </a:p>
        </p:txBody>
      </p:sp>
    </p:spTree>
    <p:extLst>
      <p:ext uri="{BB962C8B-B14F-4D97-AF65-F5344CB8AC3E}">
        <p14:creationId xmlns:p14="http://schemas.microsoft.com/office/powerpoint/2010/main" val="252276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837770"/>
            <a:chOff x="821358" y="588908"/>
            <a:chExt cx="10535805" cy="1321838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321838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59499"/>
              <a:ext cx="10186054" cy="1128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32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389603" y="3356619"/>
            <a:ext cx="11058578" cy="73969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  <a:r>
              <a:rPr lang="en-US" sz="3200" b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 số bao thóc = Số bao thóc tẻ + Số bao thóc </a:t>
            </a:r>
            <a:r>
              <a:rPr lang="en-US" sz="3200" b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7256" y="2577275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2135" y="4268976"/>
            <a:ext cx="11058578" cy="14783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 nặng trung bình của mỗi bao thóc = Tổng cân nặng của các bao thóc </a:t>
            </a:r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số bao thóc</a:t>
            </a:r>
            <a:endParaRPr lang="en-US" sz="4800" b="1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6627" y="255472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u="sng" dirty="0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b="1" u="sng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42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2" grpId="0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92357" y="606492"/>
            <a:ext cx="10755824" cy="1441575"/>
            <a:chOff x="821358" y="588908"/>
            <a:chExt cx="10535805" cy="1036870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03687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988438" y="609672"/>
              <a:ext cx="10186054" cy="9961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2: </a:t>
              </a:r>
              <a:r>
                <a:rPr lang="en-US" sz="2800" b="1">
                  <a:latin typeface="Cambria" panose="02040503050406030204" pitchFamily="18" charset="0"/>
                  <a:ea typeface="Cambria" panose="02040503050406030204" pitchFamily="18" charset="0"/>
                </a:rPr>
                <a:t>Nhà bác Vân có 8 bao thóc tẻ cân nặng 400 kg và 4 bao thóc nếp cân nặng 224 kg. Hỏi trung bình mỗi bao thóc nhà bác Vân cân nặng bao nhiêu ki-lô-gam?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653283" y="2076935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2143" y="2787560"/>
            <a:ext cx="1168037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8 + 4 = 12 (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thóc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Vân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-gam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(400 + 224) : 12 = 52 (kg)</a:t>
            </a:r>
          </a:p>
          <a:p>
            <a:pPr algn="ctr"/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: 52 kg</a:t>
            </a:r>
          </a:p>
        </p:txBody>
      </p:sp>
    </p:spTree>
    <p:extLst>
      <p:ext uri="{BB962C8B-B14F-4D97-AF65-F5344CB8AC3E}">
        <p14:creationId xmlns:p14="http://schemas.microsoft.com/office/powerpoint/2010/main" val="385727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31371" y="1458686"/>
            <a:ext cx="105591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ý: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ẩn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b="1" i="1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800" b="1" i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4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3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Speech Bubble: Oval 34">
            <a:extLst>
              <a:ext uri="{FF2B5EF4-FFF2-40B4-BE49-F238E27FC236}">
                <a16:creationId xmlns:a16="http://schemas.microsoft.com/office/drawing/2014/main" id="{69723E99-F487-2E67-D478-372B9D739B15}"/>
              </a:ext>
            </a:extLst>
          </p:cNvPr>
          <p:cNvSpPr/>
          <p:nvPr/>
        </p:nvSpPr>
        <p:spPr>
          <a:xfrm>
            <a:off x="7800701" y="2956582"/>
            <a:ext cx="4073671" cy="3049359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CA3659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cho biết gì?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2084735" y="1131486"/>
            <a:ext cx="9052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879386" y="1602541"/>
            <a:ext cx="10424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879386" y="2073599"/>
            <a:ext cx="20116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peech Bubble: Oval 38">
            <a:extLst>
              <a:ext uri="{FF2B5EF4-FFF2-40B4-BE49-F238E27FC236}">
                <a16:creationId xmlns:a16="http://schemas.microsoft.com/office/drawing/2014/main" id="{512DEC50-8341-9C22-EF7E-8EC75E2E2CF2}"/>
              </a:ext>
            </a:extLst>
          </p:cNvPr>
          <p:cNvSpPr/>
          <p:nvPr/>
        </p:nvSpPr>
        <p:spPr>
          <a:xfrm>
            <a:off x="7714153" y="2981881"/>
            <a:ext cx="4102025" cy="3024060"/>
          </a:xfrm>
          <a:custGeom>
            <a:avLst/>
            <a:gdLst>
              <a:gd name="connsiteX0" fmla="*/ 2947857 w 2745359"/>
              <a:gd name="connsiteY0" fmla="*/ 1758784 h 2348302"/>
              <a:gd name="connsiteX1" fmla="*/ 2504531 w 2745359"/>
              <a:gd name="connsiteY1" fmla="*/ 1838462 h 2348302"/>
              <a:gd name="connsiteX2" fmla="*/ 854489 w 2745359"/>
              <a:gd name="connsiteY2" fmla="*/ 2261424 h 2348302"/>
              <a:gd name="connsiteX3" fmla="*/ 115494 w 2745359"/>
              <a:gd name="connsiteY3" fmla="*/ 702736 h 2348302"/>
              <a:gd name="connsiteX4" fmla="*/ 1692097 w 2745359"/>
              <a:gd name="connsiteY4" fmla="*/ 32229 h 2348302"/>
              <a:gd name="connsiteX5" fmla="*/ 2713047 w 2745359"/>
              <a:gd name="connsiteY5" fmla="*/ 1427412 h 2348302"/>
              <a:gd name="connsiteX6" fmla="*/ 2947857 w 2745359"/>
              <a:gd name="connsiteY6" fmla="*/ 1758784 h 23483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45359" h="2348302" fill="none" extrusionOk="0">
                <a:moveTo>
                  <a:pt x="2947857" y="1758784"/>
                </a:moveTo>
                <a:cubicBezTo>
                  <a:pt x="2785067" y="1817950"/>
                  <a:pt x="2696136" y="1817847"/>
                  <a:pt x="2504531" y="1838462"/>
                </a:cubicBezTo>
                <a:cubicBezTo>
                  <a:pt x="2085825" y="2241332"/>
                  <a:pt x="1514370" y="2541547"/>
                  <a:pt x="854489" y="2261424"/>
                </a:cubicBezTo>
                <a:cubicBezTo>
                  <a:pt x="212520" y="1921270"/>
                  <a:pt x="-259770" y="1302717"/>
                  <a:pt x="115494" y="702736"/>
                </a:cubicBezTo>
                <a:cubicBezTo>
                  <a:pt x="381603" y="149951"/>
                  <a:pt x="922656" y="-138704"/>
                  <a:pt x="1692097" y="32229"/>
                </a:cubicBezTo>
                <a:cubicBezTo>
                  <a:pt x="2402999" y="172005"/>
                  <a:pt x="2883270" y="797102"/>
                  <a:pt x="2713047" y="1427412"/>
                </a:cubicBezTo>
                <a:cubicBezTo>
                  <a:pt x="2744647" y="1486571"/>
                  <a:pt x="2820096" y="1602141"/>
                  <a:pt x="2947857" y="1758784"/>
                </a:cubicBezTo>
                <a:close/>
              </a:path>
              <a:path w="2745359" h="2348302" stroke="0" extrusionOk="0">
                <a:moveTo>
                  <a:pt x="2947857" y="1758784"/>
                </a:moveTo>
                <a:cubicBezTo>
                  <a:pt x="2797836" y="1815639"/>
                  <a:pt x="2562440" y="1814899"/>
                  <a:pt x="2504531" y="1838462"/>
                </a:cubicBezTo>
                <a:cubicBezTo>
                  <a:pt x="2078453" y="2300221"/>
                  <a:pt x="1438502" y="2521732"/>
                  <a:pt x="854489" y="2261424"/>
                </a:cubicBezTo>
                <a:cubicBezTo>
                  <a:pt x="104007" y="2114998"/>
                  <a:pt x="-167449" y="1325988"/>
                  <a:pt x="115494" y="702736"/>
                </a:cubicBezTo>
                <a:cubicBezTo>
                  <a:pt x="373452" y="221386"/>
                  <a:pt x="969535" y="-87207"/>
                  <a:pt x="1692097" y="32229"/>
                </a:cubicBezTo>
                <a:cubicBezTo>
                  <a:pt x="2371939" y="161794"/>
                  <a:pt x="2912972" y="810783"/>
                  <a:pt x="2713047" y="1427412"/>
                </a:cubicBezTo>
                <a:cubicBezTo>
                  <a:pt x="2763482" y="1519669"/>
                  <a:pt x="2858685" y="1634191"/>
                  <a:pt x="2947857" y="1758784"/>
                </a:cubicBezTo>
                <a:close/>
              </a:path>
            </a:pathLst>
          </a:custGeom>
          <a:ln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2214188587">
                  <a:prstGeom prst="wedgeEllipseCallout">
                    <a:avLst>
                      <a:gd name="adj1" fmla="val 57376"/>
                      <a:gd name="adj2" fmla="val 24896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635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>
                <a:solidFill>
                  <a:srgbClr val="002060"/>
                </a:solidFill>
                <a:latin typeface="UTM Avo" panose="02040603050506020204" pitchFamily="18" charset="0"/>
                <a:ea typeface="Cambria" panose="02040503050406030204" pitchFamily="18" charset="0"/>
              </a:rPr>
              <a:t>Bài toán hỏi gì?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173161" y="2073599"/>
            <a:ext cx="813816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879386" y="2586217"/>
            <a:ext cx="4389120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05801" y="3054636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 tắt: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327" y="3781726"/>
            <a:ext cx="7271401" cy="1810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nhất: 20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 thứ hai hơn ngày thứ nhất: 4 cái</a:t>
            </a:r>
          </a:p>
          <a:p>
            <a:pPr>
              <a:lnSpc>
                <a:spcPct val="120000"/>
              </a:lnSpc>
            </a:pPr>
            <a:r>
              <a:rPr lang="vi-VN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 bình mỗi ngày: ? cái</a:t>
            </a:r>
          </a:p>
        </p:txBody>
      </p:sp>
    </p:spTree>
    <p:extLst>
      <p:ext uri="{BB962C8B-B14F-4D97-AF65-F5344CB8AC3E}">
        <p14:creationId xmlns:p14="http://schemas.microsoft.com/office/powerpoint/2010/main" val="2715752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92357" y="606492"/>
            <a:ext cx="10755824" cy="2160246"/>
            <a:chOff x="821358" y="588908"/>
            <a:chExt cx="10535805" cy="1553783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8"/>
              <a:ext cx="10535805" cy="1553783"/>
            </a:xfrm>
            <a:prstGeom prst="roundRect">
              <a:avLst/>
            </a:prstGeom>
            <a:solidFill>
              <a:schemeClr val="bg1"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4831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2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32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32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19361" y="3509014"/>
            <a:ext cx="113570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vi-VN" sz="3200" b="1">
                <a:latin typeface="Cambria" panose="02040503050406030204" pitchFamily="18" charset="0"/>
                <a:ea typeface="Cambria" panose="02040503050406030204" pitchFamily="18" charset="0"/>
              </a:rPr>
              <a:t>Bước 1: Số bánh giầy Rô-bốt làm được trong ngày thứ hai</a:t>
            </a:r>
            <a:endParaRPr lang="en-US" sz="4800" b="1" smtClean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4724" y="2895930"/>
            <a:ext cx="50623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1893" y="4338241"/>
            <a:ext cx="11058578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20000"/>
              </a:lnSpc>
              <a:buFontTx/>
              <a:buChar char="-"/>
            </a:pPr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Bước 2: Trung bình mỗi ngày = Tổng số bánh giầy làm trong 2 ngày :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bánh</a:t>
            </a:r>
            <a:r>
              <a:rPr lang="en-US" sz="32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72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8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7"/>
            <a:ext cx="10893999" cy="1830894"/>
            <a:chOff x="821358" y="588909"/>
            <a:chExt cx="10535805" cy="1316892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09"/>
              <a:ext cx="10535805" cy="109839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13060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3: </a:t>
              </a:r>
              <a:r>
                <a:rPr lang="vi-VN" sz="2800" b="1">
                  <a:latin typeface="Cambria" panose="02040503050406030204" pitchFamily="18" charset="0"/>
                  <a:ea typeface="Cambria" panose="02040503050406030204" pitchFamily="18" charset="0"/>
                </a:rPr>
                <a:t>Ngày thứ nhất, Rô-bốt làm được 20 cái bánh giầy. Ngày thứ hai, Rô-bốt làm được nhiều hơn ngày thứ nhất 4 cái bánh. Hỏi trung bình mỗi ngày Rô-bốt làm được bao nhiêu cái bánh giầy?</a:t>
              </a:r>
              <a:endParaRPr lang="en-US" sz="28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556301" y="2364956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460" y="3111811"/>
            <a:ext cx="10721441" cy="29926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 bánh giầy Rô-bốt làm được trong ngày thứ hai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20 + 4 = 24 (cái)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Trung bình mỗi ngày Rô-bốt làm được số chiếc bánh giầy là:</a:t>
            </a:r>
          </a:p>
          <a:p>
            <a:pPr algn="ctr">
              <a:lnSpc>
                <a:spcPct val="120000"/>
              </a:lnSpc>
            </a:pP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(20 + 24) : 2 = 22 (cái)</a:t>
            </a:r>
          </a:p>
          <a:p>
            <a:pPr algn="ctr">
              <a:lnSpc>
                <a:spcPct val="120000"/>
              </a:lnSpc>
            </a:pPr>
            <a:r>
              <a:rPr lang="en-US" sz="3200" smtClean="0">
                <a:latin typeface="Cambria" panose="02040503050406030204" pitchFamily="18" charset="0"/>
                <a:ea typeface="Cambria" panose="02040503050406030204" pitchFamily="18" charset="0"/>
              </a:rPr>
              <a:t>       </a:t>
            </a:r>
            <a:r>
              <a:rPr lang="vi-VN" sz="3200" smtClean="0">
                <a:latin typeface="Cambria" panose="02040503050406030204" pitchFamily="18" charset="0"/>
                <a:ea typeface="Cambria" panose="02040503050406030204" pitchFamily="18" charset="0"/>
              </a:rPr>
              <a:t>Đáp </a:t>
            </a:r>
            <a:r>
              <a:rPr lang="vi-VN" sz="3200">
                <a:latin typeface="Cambria" panose="02040503050406030204" pitchFamily="18" charset="0"/>
                <a:ea typeface="Cambria" panose="02040503050406030204" pitchFamily="18" charset="0"/>
              </a:rPr>
              <a:t>số: 22 cái bánh giầy</a:t>
            </a:r>
          </a:p>
        </p:txBody>
      </p:sp>
    </p:spTree>
    <p:extLst>
      <p:ext uri="{BB962C8B-B14F-4D97-AF65-F5344CB8AC3E}">
        <p14:creationId xmlns:p14="http://schemas.microsoft.com/office/powerpoint/2010/main" val="314152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592" y="1579420"/>
            <a:ext cx="7473476" cy="3882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16728" y="5655883"/>
            <a:ext cx="6082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40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6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1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185" y="175119"/>
            <a:ext cx="10295178" cy="1761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4351" y="1682300"/>
            <a:ext cx="101978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đặc thù:</a:t>
            </a:r>
          </a:p>
          <a:p>
            <a:pPr algn="just"/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Tìm được số trung bình cộng của hai hay nhiều số.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Năng lực chung: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năng lực tư duy, lập luận toán học, giải quyết vấn đề, giao tiếp hợp tác.</a:t>
            </a:r>
          </a:p>
          <a:p>
            <a:pPr algn="just"/>
            <a:r>
              <a: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* Phẩm chất: </a:t>
            </a:r>
            <a:r>
              <a:rPr lang="en-US" sz="400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chỉ, trách nhiệm.</a:t>
            </a:r>
          </a:p>
        </p:txBody>
      </p:sp>
    </p:spTree>
    <p:extLst>
      <p:ext uri="{BB962C8B-B14F-4D97-AF65-F5344CB8AC3E}">
        <p14:creationId xmlns:p14="http://schemas.microsoft.com/office/powerpoint/2010/main" val="402803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1506" y="1607129"/>
            <a:ext cx="5200416" cy="27016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4871" y="4308764"/>
            <a:ext cx="55224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latin typeface="Cambria" panose="02040503050406030204" pitchFamily="18" charset="0"/>
                <a:ea typeface="Cambria" panose="02040503050406030204" pitchFamily="18" charset="0"/>
              </a:rPr>
              <a:t>Rô - </a:t>
            </a:r>
            <a:r>
              <a:rPr lang="en-US" sz="3600" b="1">
                <a:latin typeface="Cambria" panose="02040503050406030204" pitchFamily="18" charset="0"/>
                <a:ea typeface="Cambria" panose="02040503050406030204" pitchFamily="18" charset="0"/>
              </a:rPr>
              <a:t>bốt đã viết số nào?</a:t>
            </a:r>
            <a:endParaRPr lang="en-US" sz="60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9655" y="2157412"/>
            <a:ext cx="6291516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4182" y="1558782"/>
            <a:ext cx="5062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 pháp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9655" y="3577127"/>
            <a:ext cx="5882459" cy="1126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Rô-bốt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2800" b="1" dirty="0" smtClea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619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0109" y="4706648"/>
            <a:ext cx="4141168" cy="21513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66800" y="1776459"/>
            <a:ext cx="9712037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Trung bình cộng của hai số là 15.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tổng của hai số là: 15 x 2 = 30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thấy: Mai viết số 18</a:t>
            </a:r>
          </a:p>
          <a:p>
            <a:pPr>
              <a:lnSpc>
                <a:spcPct val="120000"/>
              </a:lnSpc>
            </a:pPr>
            <a:r>
              <a: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 số Rô-bốt đã viết là: 30 – 18 = 12</a:t>
            </a:r>
          </a:p>
        </p:txBody>
      </p:sp>
    </p:spTree>
    <p:extLst>
      <p:ext uri="{BB962C8B-B14F-4D97-AF65-F5344CB8AC3E}">
        <p14:creationId xmlns:p14="http://schemas.microsoft.com/office/powerpoint/2010/main" val="3788189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554182" y="675768"/>
            <a:ext cx="10893999" cy="709687"/>
            <a:chOff x="821358" y="588910"/>
            <a:chExt cx="10535805" cy="510451"/>
          </a:xfrm>
        </p:grpSpPr>
        <p:sp>
          <p:nvSpPr>
            <p:cNvPr id="3" name="Rounded Rectangle 2"/>
            <p:cNvSpPr/>
            <p:nvPr/>
          </p:nvSpPr>
          <p:spPr>
            <a:xfrm>
              <a:off x="821358" y="588910"/>
              <a:ext cx="10535805" cy="510451"/>
            </a:xfrm>
            <a:prstGeom prst="roundRect">
              <a:avLst/>
            </a:prstGeom>
            <a:solidFill>
              <a:schemeClr val="bg1">
                <a:alpha val="90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907008" y="599706"/>
              <a:ext cx="10368725" cy="464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6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 4: </a:t>
              </a:r>
              <a:r>
                <a:rPr lang="en-US" sz="3600" b="1">
                  <a:latin typeface="Cambria" panose="02040503050406030204" pitchFamily="18" charset="0"/>
                  <a:ea typeface="Cambria" panose="02040503050406030204" pitchFamily="18" charset="0"/>
                </a:rPr>
                <a:t>Quan sát tranh rồi trả lời câu hỏi.</a:t>
              </a:r>
              <a:endParaRPr lang="en-US" sz="3600" b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3018" y="2201586"/>
            <a:ext cx="4141168" cy="215135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76750" y="1616811"/>
            <a:ext cx="2390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smtClean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200" b="1" u="sng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95463" y="2432942"/>
            <a:ext cx="655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Tổng hai số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15 x 2 = 30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Số Rô-bốt đã viết là: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30 -18 = 12</a:t>
            </a:r>
          </a:p>
          <a:p>
            <a:pPr algn="ctr">
              <a:lnSpc>
                <a:spcPct val="120000"/>
              </a:lnSpc>
            </a:pPr>
            <a:r>
              <a:rPr lang="en-US" sz="4000" b="1" smtClean="0">
                <a:latin typeface="Cambria" panose="02040503050406030204" pitchFamily="18" charset="0"/>
                <a:ea typeface="Cambria" panose="02040503050406030204" pitchFamily="18" charset="0"/>
              </a:rPr>
              <a:t>Đáp số: 12</a:t>
            </a:r>
            <a:endParaRPr lang="vi-VN" sz="4000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4913" y="1404257"/>
            <a:ext cx="10733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en-US" sz="4000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Tổng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4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hạng</a:t>
            </a:r>
            <a:endParaRPr lang="en-US" sz="4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145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457200" y="1236506"/>
            <a:ext cx="1135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36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u="sng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bóng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22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cầu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21. </a:t>
            </a:r>
            <a:endParaRPr lang="en-US" sz="3600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28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0" y="5007324"/>
            <a:ext cx="3207681" cy="1357417"/>
          </a:xfrm>
          <a:prstGeom prst="rect">
            <a:avLst/>
          </a:prstGeom>
        </p:spPr>
      </p:pic>
      <p:pic>
        <p:nvPicPr>
          <p:cNvPr id="5" name="图片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-454257" y="4900622"/>
            <a:ext cx="3224212" cy="1092857"/>
          </a:xfrm>
          <a:prstGeom prst="rect">
            <a:avLst/>
          </a:prstGeom>
        </p:spPr>
      </p:pic>
      <p:pic>
        <p:nvPicPr>
          <p:cNvPr id="6" name="图片 93" descr="组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3463106"/>
            <a:ext cx="12192000" cy="3359150"/>
          </a:xfrm>
          <a:prstGeom prst="rect">
            <a:avLst/>
          </a:prstGeom>
        </p:spPr>
      </p:pic>
      <p:pic>
        <p:nvPicPr>
          <p:cNvPr id="7" name="图片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089" y="5160497"/>
            <a:ext cx="1766438" cy="1697503"/>
          </a:xfrm>
          <a:prstGeom prst="rect">
            <a:avLst/>
          </a:prstGeom>
        </p:spPr>
      </p:pic>
      <p:grpSp>
        <p:nvGrpSpPr>
          <p:cNvPr id="8" name="组合 4"/>
          <p:cNvGrpSpPr/>
          <p:nvPr/>
        </p:nvGrpSpPr>
        <p:grpSpPr>
          <a:xfrm>
            <a:off x="0" y="0"/>
            <a:ext cx="12520930" cy="3295650"/>
            <a:chOff x="-177" y="-11"/>
            <a:chExt cx="19718" cy="5190"/>
          </a:xfrm>
        </p:grpSpPr>
        <p:pic>
          <p:nvPicPr>
            <p:cNvPr id="9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1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图片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55" y="1316304"/>
            <a:ext cx="6353250" cy="3772091"/>
          </a:xfrm>
          <a:prstGeom prst="rect">
            <a:avLst/>
          </a:prstGeom>
        </p:spPr>
      </p:pic>
      <p:pic>
        <p:nvPicPr>
          <p:cNvPr id="13" name="图片 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1145" y="1304924"/>
            <a:ext cx="552450" cy="654979"/>
          </a:xfrm>
          <a:prstGeom prst="rect">
            <a:avLst/>
          </a:prstGeom>
        </p:spPr>
      </p:pic>
      <p:pic>
        <p:nvPicPr>
          <p:cNvPr id="14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2587" y="1281386"/>
            <a:ext cx="750230" cy="889465"/>
          </a:xfrm>
          <a:prstGeom prst="rect">
            <a:avLst/>
          </a:prstGeom>
        </p:spPr>
      </p:pic>
      <p:pic>
        <p:nvPicPr>
          <p:cNvPr id="15" name="图片 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103" y="276308"/>
            <a:ext cx="441622" cy="523583"/>
          </a:xfrm>
          <a:prstGeom prst="rect">
            <a:avLst/>
          </a:prstGeom>
        </p:spPr>
      </p:pic>
      <p:pic>
        <p:nvPicPr>
          <p:cNvPr id="16" name="图片 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609" y="2668772"/>
            <a:ext cx="277847" cy="329413"/>
          </a:xfrm>
          <a:prstGeom prst="rect">
            <a:avLst/>
          </a:prstGeom>
        </p:spPr>
      </p:pic>
      <p:pic>
        <p:nvPicPr>
          <p:cNvPr id="18" name="图片 49" descr="卡通人物&#10;&#10;中度可信度描述已自动生成">
            <a:extLst>
              <a:ext uri="{FF2B5EF4-FFF2-40B4-BE49-F238E27FC236}">
                <a16:creationId xmlns:a16="http://schemas.microsoft.com/office/drawing/2014/main" id="{05CBBDA9-0B13-3246-BE2A-6ED7E6A72CBF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l="64625" b="59284"/>
          <a:stretch/>
        </p:blipFill>
        <p:spPr>
          <a:xfrm flipH="1">
            <a:off x="7834881" y="-119527"/>
            <a:ext cx="4312490" cy="2812250"/>
          </a:xfrm>
          <a:prstGeom prst="rect">
            <a:avLst/>
          </a:prstGeom>
          <a:effectLst>
            <a:outerShdw blurRad="117922" dist="38100" dir="18300000" sx="99000" sy="99000" algn="tr" rotWithShape="0">
              <a:srgbClr val="700606">
                <a:alpha val="48000"/>
              </a:srgbClr>
            </a:outerShdw>
          </a:effectLst>
        </p:spPr>
      </p:pic>
      <p:pic>
        <p:nvPicPr>
          <p:cNvPr id="19" name="图片 3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157" y="3401459"/>
            <a:ext cx="6285778" cy="1028032"/>
          </a:xfrm>
          <a:prstGeom prst="rect">
            <a:avLst/>
          </a:prstGeom>
        </p:spPr>
      </p:pic>
      <p:pic>
        <p:nvPicPr>
          <p:cNvPr id="20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403266" y="2181051"/>
            <a:ext cx="1901825" cy="3998595"/>
          </a:xfrm>
          <a:prstGeom prst="rect">
            <a:avLst/>
          </a:prstGeom>
        </p:spPr>
      </p:pic>
      <p:pic>
        <p:nvPicPr>
          <p:cNvPr id="21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066" y="3873945"/>
            <a:ext cx="907004" cy="812066"/>
          </a:xfrm>
          <a:prstGeom prst="rect">
            <a:avLst/>
          </a:prstGeom>
        </p:spPr>
      </p:pic>
      <p:pic>
        <p:nvPicPr>
          <p:cNvPr id="22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2347977" y="4218889"/>
            <a:ext cx="479822" cy="429598"/>
          </a:xfrm>
          <a:prstGeom prst="rect">
            <a:avLst/>
          </a:prstGeom>
        </p:spPr>
      </p:pic>
      <p:pic>
        <p:nvPicPr>
          <p:cNvPr id="23" name="图片 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7877" y="4008716"/>
            <a:ext cx="907004" cy="812066"/>
          </a:xfrm>
          <a:prstGeom prst="rect">
            <a:avLst/>
          </a:prstGeom>
        </p:spPr>
      </p:pic>
      <p:pic>
        <p:nvPicPr>
          <p:cNvPr id="24" name="图片 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7510">
            <a:off x="8007788" y="4353660"/>
            <a:ext cx="479822" cy="429598"/>
          </a:xfrm>
          <a:prstGeom prst="rect">
            <a:avLst/>
          </a:prstGeom>
        </p:spPr>
      </p:pic>
      <p:pic>
        <p:nvPicPr>
          <p:cNvPr id="25" name="图片 10"/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38" t="-472" r="-205" b="51205"/>
          <a:stretch>
            <a:fillRect/>
          </a:stretch>
        </p:blipFill>
        <p:spPr>
          <a:xfrm>
            <a:off x="10873621" y="4687804"/>
            <a:ext cx="1427480" cy="1859280"/>
          </a:xfrm>
          <a:prstGeom prst="rect">
            <a:avLst/>
          </a:prstGeom>
        </p:spPr>
      </p:pic>
      <p:pic>
        <p:nvPicPr>
          <p:cNvPr id="26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55" r="44843"/>
          <a:stretch>
            <a:fillRect/>
          </a:stretch>
        </p:blipFill>
        <p:spPr>
          <a:xfrm>
            <a:off x="8493006" y="5754729"/>
            <a:ext cx="3224212" cy="1092857"/>
          </a:xfrm>
          <a:prstGeom prst="rect">
            <a:avLst/>
          </a:prstGeom>
        </p:spPr>
      </p:pic>
      <p:pic>
        <p:nvPicPr>
          <p:cNvPr id="28" name="图片 105" descr="图层 2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flipH="1">
            <a:off x="10619740" y="1959903"/>
            <a:ext cx="1901825" cy="39985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88254" y="1316304"/>
            <a:ext cx="8902872" cy="454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56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500"/>
                            </p:stCondLst>
                            <p:childTnLst>
                              <p:par>
                                <p:cTn id="7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17040"/>
            <a:ext cx="9498391" cy="370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1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298C6247-3443-58B2-9E99-86894E2AD33A}"/>
              </a:ext>
            </a:extLst>
          </p:cNvPr>
          <p:cNvGrpSpPr/>
          <p:nvPr/>
        </p:nvGrpSpPr>
        <p:grpSpPr>
          <a:xfrm>
            <a:off x="1023539" y="613599"/>
            <a:ext cx="10362640" cy="1729514"/>
            <a:chOff x="873492" y="817645"/>
            <a:chExt cx="10362640" cy="1530535"/>
          </a:xfrm>
        </p:grpSpPr>
        <p:grpSp>
          <p:nvGrpSpPr>
            <p:cNvPr id="3" name="Đồ họa 51">
              <a:extLst>
                <a:ext uri="{FF2B5EF4-FFF2-40B4-BE49-F238E27FC236}">
                  <a16:creationId xmlns:a16="http://schemas.microsoft.com/office/drawing/2014/main" id="{0C82D9AE-CB81-9428-F9DE-114E59F2F60C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5" name="Hình tự do: Hình 53">
                <a:extLst>
                  <a:ext uri="{FF2B5EF4-FFF2-40B4-BE49-F238E27FC236}">
                    <a16:creationId xmlns:a16="http://schemas.microsoft.com/office/drawing/2014/main" id="{75DFF928-6BE8-B94F-113F-E4A57D1DAFD8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6" name="Hình tự do: Hình 54">
                <a:extLst>
                  <a:ext uri="{FF2B5EF4-FFF2-40B4-BE49-F238E27FC236}">
                    <a16:creationId xmlns:a16="http://schemas.microsoft.com/office/drawing/2014/main" id="{D62D141D-682D-EFC5-F3C3-898AFD766D12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FF6699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" name="Hình tự do: Hình 55">
                <a:extLst>
                  <a:ext uri="{FF2B5EF4-FFF2-40B4-BE49-F238E27FC236}">
                    <a16:creationId xmlns:a16="http://schemas.microsoft.com/office/drawing/2014/main" id="{5B938E54-6F8D-CF57-D5C3-E27ABE896055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4" name="Hộp Văn bản 4">
              <a:extLst>
                <a:ext uri="{FF2B5EF4-FFF2-40B4-BE49-F238E27FC236}">
                  <a16:creationId xmlns:a16="http://schemas.microsoft.com/office/drawing/2014/main" id="{EF516165-5B97-E07D-DDF9-46462073D2E8}"/>
                </a:ext>
              </a:extLst>
            </p:cNvPr>
            <p:cNvSpPr txBox="1"/>
            <p:nvPr/>
          </p:nvSpPr>
          <p:spPr>
            <a:xfrm>
              <a:off x="1076545" y="908504"/>
              <a:ext cx="9916025" cy="11711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4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vi-VN" sz="4000" b="1" dirty="0"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 ta làm như thế nào?</a:t>
              </a:r>
              <a:endParaRPr lang="en-US" sz="4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557510" y="3173969"/>
            <a:ext cx="8890855" cy="2473795"/>
            <a:chOff x="2176075" y="3147075"/>
            <a:chExt cx="7613384" cy="2473795"/>
          </a:xfrm>
        </p:grpSpPr>
        <p:sp>
          <p:nvSpPr>
            <p:cNvPr id="8" name="Hình chữ nhật: Góc Tròn 11">
              <a:extLst>
                <a:ext uri="{FF2B5EF4-FFF2-40B4-BE49-F238E27FC236}">
                  <a16:creationId xmlns:a16="http://schemas.microsoft.com/office/drawing/2014/main" id="{AEDFFEB8-1946-B178-A58A-56FDB8A933E4}"/>
                </a:ext>
              </a:extLst>
            </p:cNvPr>
            <p:cNvSpPr/>
            <p:nvPr/>
          </p:nvSpPr>
          <p:spPr>
            <a:xfrm>
              <a:off x="2176075" y="3147075"/>
              <a:ext cx="7613384" cy="247379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46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326341" y="3307976"/>
              <a:ext cx="7247965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4000" b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Muốn tìm số trung bình cộng của nhiều số, ta tính tổng của các số đó, rồi chia tổng đó cho các số hạng</a:t>
              </a:r>
              <a:r>
                <a:rPr lang="vi-VN" sz="4000" b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b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97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1045384"/>
              <a:ext cx="10122825" cy="6760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2: Trung bình cộng của 20 và 40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20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943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702082" y="495945"/>
            <a:ext cx="10859654" cy="2439923"/>
            <a:chOff x="873492" y="817645"/>
            <a:chExt cx="10362640" cy="1530534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4"/>
              <a:chOff x="894773" y="780890"/>
              <a:chExt cx="10357437" cy="2500016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1061291" y="928671"/>
              <a:ext cx="9926034" cy="11583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8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8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8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3: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em Mai,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Hoa,</a:t>
              </a:r>
              <a:r>
                <a:rPr lang="en-US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vi-VN" sz="38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Thịnh 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lần lượt cân nặng là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36kg, 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 </a:t>
              </a:r>
              <a:r>
                <a:rPr lang="vi-VN" sz="3800" b="1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 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r>
                <a:rPr lang="en-US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  <a:r>
                <a:rPr lang="vi-VN" sz="3800" b="1" smtClean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kg</a:t>
              </a:r>
              <a:r>
                <a:rPr lang="vi-VN" sz="3800" b="1">
                  <a:latin typeface="Cambria" panose="02040503050406030204" pitchFamily="18" charset="0"/>
                  <a:ea typeface="Cambria" panose="02040503050406030204" pitchFamily="18" charset="0"/>
                </a:rPr>
                <a:t>. Hỏi trung bình mỗi em cân nặng bao nhiêu kg?</a:t>
              </a:r>
              <a:endParaRPr lang="en-US" sz="38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66671" y="2612354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15551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38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4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429318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40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074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Nhóm 37">
            <a:extLst>
              <a:ext uri="{FF2B5EF4-FFF2-40B4-BE49-F238E27FC236}">
                <a16:creationId xmlns:a16="http://schemas.microsoft.com/office/drawing/2014/main" id="{A7A052B7-A5F5-290D-70D1-9C208797CD5E}"/>
              </a:ext>
            </a:extLst>
          </p:cNvPr>
          <p:cNvGrpSpPr/>
          <p:nvPr/>
        </p:nvGrpSpPr>
        <p:grpSpPr>
          <a:xfrm>
            <a:off x="934556" y="657831"/>
            <a:ext cx="10362640" cy="1741916"/>
            <a:chOff x="873492" y="817645"/>
            <a:chExt cx="10362640" cy="1530535"/>
          </a:xfrm>
        </p:grpSpPr>
        <p:grpSp>
          <p:nvGrpSpPr>
            <p:cNvPr id="9" name="Đồ họa 51">
              <a:extLst>
                <a:ext uri="{FF2B5EF4-FFF2-40B4-BE49-F238E27FC236}">
                  <a16:creationId xmlns:a16="http://schemas.microsoft.com/office/drawing/2014/main" id="{5A225850-C7AA-23D0-A6E0-7A280443A8FD}"/>
                </a:ext>
              </a:extLst>
            </p:cNvPr>
            <p:cNvGrpSpPr/>
            <p:nvPr/>
          </p:nvGrpSpPr>
          <p:grpSpPr>
            <a:xfrm>
              <a:off x="873492" y="817645"/>
              <a:ext cx="10362640" cy="1530535"/>
              <a:chOff x="894773" y="780890"/>
              <a:chExt cx="10357437" cy="2500017"/>
            </a:xfrm>
          </p:grpSpPr>
          <p:sp>
            <p:nvSpPr>
              <p:cNvPr id="11" name="Hình tự do: Hình 20">
                <a:extLst>
                  <a:ext uri="{FF2B5EF4-FFF2-40B4-BE49-F238E27FC236}">
                    <a16:creationId xmlns:a16="http://schemas.microsoft.com/office/drawing/2014/main" id="{0093DD5D-1183-7D64-40D0-6C1F807CE8E3}"/>
                  </a:ext>
                </a:extLst>
              </p:cNvPr>
              <p:cNvSpPr/>
              <p:nvPr/>
            </p:nvSpPr>
            <p:spPr>
              <a:xfrm>
                <a:off x="1031052" y="1069073"/>
                <a:ext cx="10221158" cy="2211833"/>
              </a:xfrm>
              <a:custGeom>
                <a:avLst/>
                <a:gdLst>
                  <a:gd name="connsiteX0" fmla="*/ 10221158 w 10221158"/>
                  <a:gd name="connsiteY0" fmla="*/ 40575 h 2211833"/>
                  <a:gd name="connsiteX1" fmla="*/ 10221158 w 10221158"/>
                  <a:gd name="connsiteY1" fmla="*/ 2211834 h 2211833"/>
                  <a:gd name="connsiteX2" fmla="*/ 531 w 10221158"/>
                  <a:gd name="connsiteY2" fmla="*/ 2118200 h 2211833"/>
                  <a:gd name="connsiteX3" fmla="*/ 39025 w 10221158"/>
                  <a:gd name="connsiteY3" fmla="*/ 0 h 2211833"/>
                  <a:gd name="connsiteX4" fmla="*/ 10220118 w 10221158"/>
                  <a:gd name="connsiteY4" fmla="*/ 38494 h 2211833"/>
                  <a:gd name="connsiteX5" fmla="*/ 10221158 w 10221158"/>
                  <a:gd name="connsiteY5" fmla="*/ 4057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158" h="2211833">
                    <a:moveTo>
                      <a:pt x="10221158" y="40575"/>
                    </a:moveTo>
                    <a:lnTo>
                      <a:pt x="10221158" y="2211834"/>
                    </a:lnTo>
                    <a:cubicBezTo>
                      <a:pt x="6809774" y="2208713"/>
                      <a:pt x="3412956" y="2117160"/>
                      <a:pt x="531" y="2118200"/>
                    </a:cubicBezTo>
                    <a:cubicBezTo>
                      <a:pt x="-5711" y="1413867"/>
                      <a:pt x="45267" y="703292"/>
                      <a:pt x="39025" y="0"/>
                    </a:cubicBezTo>
                    <a:cubicBezTo>
                      <a:pt x="3432723" y="12484"/>
                      <a:pt x="6826421" y="26009"/>
                      <a:pt x="10220118" y="38494"/>
                    </a:cubicBezTo>
                    <a:lnTo>
                      <a:pt x="10221158" y="40575"/>
                    </a:lnTo>
                    <a:close/>
                  </a:path>
                </a:pathLst>
              </a:custGeom>
              <a:solidFill>
                <a:srgbClr val="CCCCCC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2" name="Hình tự do: Hình 21">
                <a:extLst>
                  <a:ext uri="{FF2B5EF4-FFF2-40B4-BE49-F238E27FC236}">
                    <a16:creationId xmlns:a16="http://schemas.microsoft.com/office/drawing/2014/main" id="{45155118-93CE-F5FD-5B19-DC58E04DC087}"/>
                  </a:ext>
                </a:extLst>
              </p:cNvPr>
              <p:cNvSpPr/>
              <p:nvPr/>
            </p:nvSpPr>
            <p:spPr>
              <a:xfrm>
                <a:off x="919883" y="805858"/>
                <a:ext cx="10221007" cy="2211833"/>
              </a:xfrm>
              <a:custGeom>
                <a:avLst/>
                <a:gdLst>
                  <a:gd name="connsiteX0" fmla="*/ 10221008 w 10221007"/>
                  <a:gd name="connsiteY0" fmla="*/ 41615 h 2211833"/>
                  <a:gd name="connsiteX1" fmla="*/ 10221008 w 10221007"/>
                  <a:gd name="connsiteY1" fmla="*/ 2211834 h 2211833"/>
                  <a:gd name="connsiteX2" fmla="*/ 381 w 10221007"/>
                  <a:gd name="connsiteY2" fmla="*/ 2118200 h 2211833"/>
                  <a:gd name="connsiteX3" fmla="*/ 39915 w 10221007"/>
                  <a:gd name="connsiteY3" fmla="*/ 0 h 2211833"/>
                  <a:gd name="connsiteX4" fmla="*/ 10221008 w 10221007"/>
                  <a:gd name="connsiteY4" fmla="*/ 38494 h 2211833"/>
                  <a:gd name="connsiteX5" fmla="*/ 10221008 w 10221007"/>
                  <a:gd name="connsiteY5" fmla="*/ 41615 h 2211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221007" h="2211833">
                    <a:moveTo>
                      <a:pt x="10221008" y="41615"/>
                    </a:moveTo>
                    <a:lnTo>
                      <a:pt x="10221008" y="2211834"/>
                    </a:lnTo>
                    <a:cubicBezTo>
                      <a:pt x="6809624" y="2208713"/>
                      <a:pt x="3412805" y="2117160"/>
                      <a:pt x="381" y="2118200"/>
                    </a:cubicBezTo>
                    <a:cubicBezTo>
                      <a:pt x="-4821" y="1414908"/>
                      <a:pt x="45117" y="704333"/>
                      <a:pt x="39915" y="0"/>
                    </a:cubicBezTo>
                    <a:cubicBezTo>
                      <a:pt x="3433612" y="12484"/>
                      <a:pt x="6827310" y="26009"/>
                      <a:pt x="10221008" y="38494"/>
                    </a:cubicBezTo>
                    <a:lnTo>
                      <a:pt x="10221008" y="41615"/>
                    </a:lnTo>
                    <a:close/>
                  </a:path>
                </a:pathLst>
              </a:custGeom>
              <a:solidFill>
                <a:srgbClr val="D7F0D3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  <p:sp>
            <p:nvSpPr>
              <p:cNvPr id="13" name="Hình tự do: Hình 22">
                <a:extLst>
                  <a:ext uri="{FF2B5EF4-FFF2-40B4-BE49-F238E27FC236}">
                    <a16:creationId xmlns:a16="http://schemas.microsoft.com/office/drawing/2014/main" id="{420C31D7-8DCE-C67B-DB4A-B6E8F52A86ED}"/>
                  </a:ext>
                </a:extLst>
              </p:cNvPr>
              <p:cNvSpPr/>
              <p:nvPr/>
            </p:nvSpPr>
            <p:spPr>
              <a:xfrm>
                <a:off x="894773" y="780890"/>
                <a:ext cx="10271086" cy="2262812"/>
              </a:xfrm>
              <a:custGeom>
                <a:avLst/>
                <a:gdLst>
                  <a:gd name="connsiteX0" fmla="*/ 10246117 w 10271086"/>
                  <a:gd name="connsiteY0" fmla="*/ 2262812 h 2262812"/>
                  <a:gd name="connsiteX1" fmla="*/ 10246117 w 10271086"/>
                  <a:gd name="connsiteY1" fmla="*/ 2262812 h 2262812"/>
                  <a:gd name="connsiteX2" fmla="*/ 5263770 w 10271086"/>
                  <a:gd name="connsiteY2" fmla="*/ 2215995 h 2262812"/>
                  <a:gd name="connsiteX3" fmla="*/ 25490 w 10271086"/>
                  <a:gd name="connsiteY3" fmla="*/ 2169179 h 2262812"/>
                  <a:gd name="connsiteX4" fmla="*/ 521 w 10271086"/>
                  <a:gd name="connsiteY4" fmla="*/ 2144210 h 2262812"/>
                  <a:gd name="connsiteX5" fmla="*/ 20288 w 10271086"/>
                  <a:gd name="connsiteY5" fmla="*/ 1084069 h 2262812"/>
                  <a:gd name="connsiteX6" fmla="*/ 40055 w 10271086"/>
                  <a:gd name="connsiteY6" fmla="*/ 24969 h 2262812"/>
                  <a:gd name="connsiteX7" fmla="*/ 47338 w 10271086"/>
                  <a:gd name="connsiteY7" fmla="*/ 7283 h 2262812"/>
                  <a:gd name="connsiteX8" fmla="*/ 65024 w 10271086"/>
                  <a:gd name="connsiteY8" fmla="*/ 0 h 2262812"/>
                  <a:gd name="connsiteX9" fmla="*/ 65024 w 10271086"/>
                  <a:gd name="connsiteY9" fmla="*/ 0 h 2262812"/>
                  <a:gd name="connsiteX10" fmla="*/ 10246117 w 10271086"/>
                  <a:gd name="connsiteY10" fmla="*/ 38494 h 2262812"/>
                  <a:gd name="connsiteX11" fmla="*/ 10271086 w 10271086"/>
                  <a:gd name="connsiteY11" fmla="*/ 60342 h 2262812"/>
                  <a:gd name="connsiteX12" fmla="*/ 10271086 w 10271086"/>
                  <a:gd name="connsiteY12" fmla="*/ 62422 h 2262812"/>
                  <a:gd name="connsiteX13" fmla="*/ 10271086 w 10271086"/>
                  <a:gd name="connsiteY13" fmla="*/ 65544 h 2262812"/>
                  <a:gd name="connsiteX14" fmla="*/ 10271086 w 10271086"/>
                  <a:gd name="connsiteY14" fmla="*/ 2236803 h 2262812"/>
                  <a:gd name="connsiteX15" fmla="*/ 10263804 w 10271086"/>
                  <a:gd name="connsiteY15" fmla="*/ 2254489 h 2262812"/>
                  <a:gd name="connsiteX16" fmla="*/ 10246117 w 10271086"/>
                  <a:gd name="connsiteY16" fmla="*/ 2262812 h 2262812"/>
                  <a:gd name="connsiteX17" fmla="*/ 97276 w 10271086"/>
                  <a:gd name="connsiteY17" fmla="*/ 2118200 h 2262812"/>
                  <a:gd name="connsiteX18" fmla="*/ 5264810 w 10271086"/>
                  <a:gd name="connsiteY18" fmla="*/ 2165017 h 2262812"/>
                  <a:gd name="connsiteX19" fmla="*/ 10221149 w 10271086"/>
                  <a:gd name="connsiteY19" fmla="*/ 2211834 h 2262812"/>
                  <a:gd name="connsiteX20" fmla="*/ 10221149 w 10271086"/>
                  <a:gd name="connsiteY20" fmla="*/ 89472 h 2262812"/>
                  <a:gd name="connsiteX21" fmla="*/ 89993 w 10271086"/>
                  <a:gd name="connsiteY21" fmla="*/ 50978 h 2262812"/>
                  <a:gd name="connsiteX22" fmla="*/ 70226 w 10271086"/>
                  <a:gd name="connsiteY22" fmla="*/ 1085109 h 2262812"/>
                  <a:gd name="connsiteX23" fmla="*/ 50459 w 10271086"/>
                  <a:gd name="connsiteY23" fmla="*/ 2118200 h 2262812"/>
                  <a:gd name="connsiteX24" fmla="*/ 97276 w 10271086"/>
                  <a:gd name="connsiteY24" fmla="*/ 2118200 h 22628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0271086" h="2262812">
                    <a:moveTo>
                      <a:pt x="10246117" y="2262812"/>
                    </a:moveTo>
                    <a:cubicBezTo>
                      <a:pt x="10246117" y="2262812"/>
                      <a:pt x="10246117" y="2262812"/>
                      <a:pt x="10246117" y="2262812"/>
                    </a:cubicBezTo>
                    <a:cubicBezTo>
                      <a:pt x="8583601" y="2260731"/>
                      <a:pt x="6896115" y="2237843"/>
                      <a:pt x="5263770" y="2215995"/>
                    </a:cubicBezTo>
                    <a:cubicBezTo>
                      <a:pt x="3548194" y="2193107"/>
                      <a:pt x="1774358" y="2169179"/>
                      <a:pt x="25490" y="2169179"/>
                    </a:cubicBezTo>
                    <a:cubicBezTo>
                      <a:pt x="11965" y="2169179"/>
                      <a:pt x="521" y="2157734"/>
                      <a:pt x="521" y="2144210"/>
                    </a:cubicBezTo>
                    <a:cubicBezTo>
                      <a:pt x="-2600" y="1791523"/>
                      <a:pt x="8844" y="1431554"/>
                      <a:pt x="20288" y="1084069"/>
                    </a:cubicBezTo>
                    <a:cubicBezTo>
                      <a:pt x="30692" y="736584"/>
                      <a:pt x="42136" y="376615"/>
                      <a:pt x="40055" y="24969"/>
                    </a:cubicBezTo>
                    <a:cubicBezTo>
                      <a:pt x="40055" y="18727"/>
                      <a:pt x="42136" y="11444"/>
                      <a:pt x="47338" y="7283"/>
                    </a:cubicBezTo>
                    <a:cubicBezTo>
                      <a:pt x="51499" y="3121"/>
                      <a:pt x="57742" y="0"/>
                      <a:pt x="65024" y="0"/>
                    </a:cubicBezTo>
                    <a:cubicBezTo>
                      <a:pt x="65024" y="0"/>
                      <a:pt x="65024" y="0"/>
                      <a:pt x="65024" y="0"/>
                    </a:cubicBezTo>
                    <a:lnTo>
                      <a:pt x="10246117" y="38494"/>
                    </a:lnTo>
                    <a:cubicBezTo>
                      <a:pt x="10258602" y="38494"/>
                      <a:pt x="10269006" y="47857"/>
                      <a:pt x="10271086" y="60342"/>
                    </a:cubicBezTo>
                    <a:lnTo>
                      <a:pt x="10271086" y="62422"/>
                    </a:lnTo>
                    <a:cubicBezTo>
                      <a:pt x="10271086" y="63463"/>
                      <a:pt x="10271086" y="64503"/>
                      <a:pt x="10271086" y="65544"/>
                    </a:cubicBezTo>
                    <a:lnTo>
                      <a:pt x="10271086" y="2236803"/>
                    </a:lnTo>
                    <a:cubicBezTo>
                      <a:pt x="10271086" y="2243045"/>
                      <a:pt x="10267965" y="2250328"/>
                      <a:pt x="10263804" y="2254489"/>
                    </a:cubicBezTo>
                    <a:cubicBezTo>
                      <a:pt x="10259642" y="2259691"/>
                      <a:pt x="10253400" y="2262812"/>
                      <a:pt x="10246117" y="2262812"/>
                    </a:cubicBezTo>
                    <a:close/>
                    <a:moveTo>
                      <a:pt x="97276" y="2118200"/>
                    </a:moveTo>
                    <a:cubicBezTo>
                      <a:pt x="1823255" y="2118200"/>
                      <a:pt x="3572123" y="2142129"/>
                      <a:pt x="5264810" y="2165017"/>
                    </a:cubicBezTo>
                    <a:cubicBezTo>
                      <a:pt x="6887793" y="2186865"/>
                      <a:pt x="8566955" y="2209753"/>
                      <a:pt x="10221149" y="2211834"/>
                    </a:cubicBezTo>
                    <a:lnTo>
                      <a:pt x="10221149" y="89472"/>
                    </a:lnTo>
                    <a:lnTo>
                      <a:pt x="89993" y="50978"/>
                    </a:lnTo>
                    <a:cubicBezTo>
                      <a:pt x="92074" y="395342"/>
                      <a:pt x="81670" y="745948"/>
                      <a:pt x="70226" y="1085109"/>
                    </a:cubicBezTo>
                    <a:cubicBezTo>
                      <a:pt x="59822" y="1424271"/>
                      <a:pt x="48378" y="1774877"/>
                      <a:pt x="50459" y="2118200"/>
                    </a:cubicBezTo>
                    <a:cubicBezTo>
                      <a:pt x="67105" y="2118200"/>
                      <a:pt x="82711" y="2118200"/>
                      <a:pt x="97276" y="2118200"/>
                    </a:cubicBezTo>
                    <a:close/>
                  </a:path>
                </a:pathLst>
              </a:custGeom>
              <a:solidFill>
                <a:srgbClr val="454E5F"/>
              </a:solidFill>
              <a:ln w="103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4400"/>
              </a:p>
            </p:txBody>
          </p:sp>
        </p:grpSp>
        <p:sp>
          <p:nvSpPr>
            <p:cNvPr id="10" name="Hộp Văn bản 23">
              <a:extLst>
                <a:ext uri="{FF2B5EF4-FFF2-40B4-BE49-F238E27FC236}">
                  <a16:creationId xmlns:a16="http://schemas.microsoft.com/office/drawing/2014/main" id="{EEDD4267-A89F-8448-271A-A2ED16DEECC9}"/>
                </a:ext>
              </a:extLst>
            </p:cNvPr>
            <p:cNvSpPr txBox="1"/>
            <p:nvPr/>
          </p:nvSpPr>
          <p:spPr>
            <a:xfrm>
              <a:off x="981710" y="868358"/>
              <a:ext cx="10122825" cy="12710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err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4400" b="1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  <a:r>
                <a:rPr lang="en-US" sz="4400" b="1" smtClean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: Trung bình cộng của các số tự nhiên liên tiếp từ 1 đến 9 là:</a:t>
              </a:r>
              <a:endParaRPr lang="en-US" sz="4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4" name="Nhóm 1">
            <a:extLst>
              <a:ext uri="{FF2B5EF4-FFF2-40B4-BE49-F238E27FC236}">
                <a16:creationId xmlns:a16="http://schemas.microsoft.com/office/drawing/2014/main" id="{62DB8E11-419E-A43C-EED0-262F708A0651}"/>
              </a:ext>
            </a:extLst>
          </p:cNvPr>
          <p:cNvGrpSpPr/>
          <p:nvPr/>
        </p:nvGrpSpPr>
        <p:grpSpPr>
          <a:xfrm>
            <a:off x="838773" y="3132342"/>
            <a:ext cx="5009148" cy="1152000"/>
            <a:chOff x="873492" y="2490890"/>
            <a:chExt cx="5009148" cy="1152000"/>
          </a:xfrm>
        </p:grpSpPr>
        <p:grpSp>
          <p:nvGrpSpPr>
            <p:cNvPr id="15" name="Nhóm 2">
              <a:extLst>
                <a:ext uri="{FF2B5EF4-FFF2-40B4-BE49-F238E27FC236}">
                  <a16:creationId xmlns:a16="http://schemas.microsoft.com/office/drawing/2014/main" id="{D8AF4CDD-7A68-BB03-F9E9-56E51A2E48DC}"/>
                </a:ext>
              </a:extLst>
            </p:cNvPr>
            <p:cNvGrpSpPr/>
            <p:nvPr/>
          </p:nvGrpSpPr>
          <p:grpSpPr>
            <a:xfrm>
              <a:off x="873492" y="2490890"/>
              <a:ext cx="5009148" cy="1152000"/>
              <a:chOff x="873492" y="2490890"/>
              <a:chExt cx="5009148" cy="1152000"/>
            </a:xfrm>
          </p:grpSpPr>
          <p:sp>
            <p:nvSpPr>
              <p:cNvPr id="17" name="Hình chữ nhật: Góc Tròn 4">
                <a:extLst>
                  <a:ext uri="{FF2B5EF4-FFF2-40B4-BE49-F238E27FC236}">
                    <a16:creationId xmlns:a16="http://schemas.microsoft.com/office/drawing/2014/main" id="{DE25DF4C-B883-5C8C-A3C9-F568AC266350}"/>
                  </a:ext>
                </a:extLst>
              </p:cNvPr>
              <p:cNvSpPr/>
              <p:nvPr/>
            </p:nvSpPr>
            <p:spPr>
              <a:xfrm>
                <a:off x="1526774" y="2519678"/>
                <a:ext cx="4355866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462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18" name="Đồ họa 5">
                <a:extLst>
                  <a:ext uri="{FF2B5EF4-FFF2-40B4-BE49-F238E27FC236}">
                    <a16:creationId xmlns:a16="http://schemas.microsoft.com/office/drawing/2014/main" id="{16255886-0686-8A3F-B7E0-3E20397EF1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xmlns="" r:embed="rId4"/>
                  </a:ext>
                </a:extLst>
              </a:blip>
              <a:stretch>
                <a:fillRect/>
              </a:stretch>
            </p:blipFill>
            <p:spPr>
              <a:xfrm>
                <a:off x="873492" y="2490890"/>
                <a:ext cx="1246685" cy="1152000"/>
              </a:xfrm>
              <a:prstGeom prst="rect">
                <a:avLst/>
              </a:prstGeom>
            </p:spPr>
          </p:pic>
        </p:grpSp>
        <p:sp>
          <p:nvSpPr>
            <p:cNvPr id="16" name="Hộp Văn bản 3">
              <a:extLst>
                <a:ext uri="{FF2B5EF4-FFF2-40B4-BE49-F238E27FC236}">
                  <a16:creationId xmlns:a16="http://schemas.microsoft.com/office/drawing/2014/main" id="{E94ED575-5FF2-57FD-CEF4-59821C47A061}"/>
                </a:ext>
              </a:extLst>
            </p:cNvPr>
            <p:cNvSpPr txBox="1"/>
            <p:nvPr/>
          </p:nvSpPr>
          <p:spPr>
            <a:xfrm>
              <a:off x="2194655" y="2631211"/>
              <a:ext cx="329510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5 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Nhóm 6">
            <a:extLst>
              <a:ext uri="{FF2B5EF4-FFF2-40B4-BE49-F238E27FC236}">
                <a16:creationId xmlns:a16="http://schemas.microsoft.com/office/drawing/2014/main" id="{3886914E-946F-9E78-DB52-75EC976B7127}"/>
              </a:ext>
            </a:extLst>
          </p:cNvPr>
          <p:cNvGrpSpPr/>
          <p:nvPr/>
        </p:nvGrpSpPr>
        <p:grpSpPr>
          <a:xfrm>
            <a:off x="6274643" y="3123528"/>
            <a:ext cx="4926770" cy="1152000"/>
            <a:chOff x="6309362" y="2482076"/>
            <a:chExt cx="4926770" cy="1152000"/>
          </a:xfrm>
        </p:grpSpPr>
        <p:grpSp>
          <p:nvGrpSpPr>
            <p:cNvPr id="20" name="Nhóm 31">
              <a:extLst>
                <a:ext uri="{FF2B5EF4-FFF2-40B4-BE49-F238E27FC236}">
                  <a16:creationId xmlns:a16="http://schemas.microsoft.com/office/drawing/2014/main" id="{59325CD6-D787-A557-CCE6-D3D20D218B5B}"/>
                </a:ext>
              </a:extLst>
            </p:cNvPr>
            <p:cNvGrpSpPr/>
            <p:nvPr/>
          </p:nvGrpSpPr>
          <p:grpSpPr>
            <a:xfrm>
              <a:off x="6309362" y="2482076"/>
              <a:ext cx="4926770" cy="1152000"/>
              <a:chOff x="6309362" y="2463371"/>
              <a:chExt cx="4926770" cy="1152000"/>
            </a:xfrm>
          </p:grpSpPr>
          <p:sp>
            <p:nvSpPr>
              <p:cNvPr id="22" name="Hình chữ nhật: Góc Tròn 39">
                <a:extLst>
                  <a:ext uri="{FF2B5EF4-FFF2-40B4-BE49-F238E27FC236}">
                    <a16:creationId xmlns:a16="http://schemas.microsoft.com/office/drawing/2014/main" id="{013F7C9B-A41F-0BD5-EFEE-7B4BD40B9162}"/>
                  </a:ext>
                </a:extLst>
              </p:cNvPr>
              <p:cNvSpPr/>
              <p:nvPr/>
            </p:nvSpPr>
            <p:spPr>
              <a:xfrm>
                <a:off x="6688190" y="2496527"/>
                <a:ext cx="4547942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FFC91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3" name="Đồ họa 40">
                <a:extLst>
                  <a:ext uri="{FF2B5EF4-FFF2-40B4-BE49-F238E27FC236}">
                    <a16:creationId xmlns:a16="http://schemas.microsoft.com/office/drawing/2014/main" id="{8C8458EE-8507-F166-5706-396A4D27C5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xmlns="" r:embed="rId6"/>
                  </a:ext>
                </a:extLst>
              </a:blip>
              <a:stretch>
                <a:fillRect/>
              </a:stretch>
            </p:blipFill>
            <p:spPr>
              <a:xfrm>
                <a:off x="6309362" y="2463371"/>
                <a:ext cx="1061053" cy="1152000"/>
              </a:xfrm>
              <a:prstGeom prst="rect">
                <a:avLst/>
              </a:prstGeom>
            </p:spPr>
          </p:pic>
        </p:grpSp>
        <p:sp>
          <p:nvSpPr>
            <p:cNvPr id="21" name="Hộp Văn bản 38">
              <a:extLst>
                <a:ext uri="{FF2B5EF4-FFF2-40B4-BE49-F238E27FC236}">
                  <a16:creationId xmlns:a16="http://schemas.microsoft.com/office/drawing/2014/main" id="{CE65AC0C-348F-EBCF-95FE-E29AA50CC901}"/>
                </a:ext>
              </a:extLst>
            </p:cNvPr>
            <p:cNvSpPr txBox="1"/>
            <p:nvPr/>
          </p:nvSpPr>
          <p:spPr>
            <a:xfrm>
              <a:off x="7217143" y="2644710"/>
              <a:ext cx="394809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6</a:t>
              </a:r>
              <a:endParaRPr lang="vi-VN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4" name="Nhóm 41">
            <a:extLst>
              <a:ext uri="{FF2B5EF4-FFF2-40B4-BE49-F238E27FC236}">
                <a16:creationId xmlns:a16="http://schemas.microsoft.com/office/drawing/2014/main" id="{084C21AB-7D0B-6E15-076A-ACC9B00756EB}"/>
              </a:ext>
            </a:extLst>
          </p:cNvPr>
          <p:cNvGrpSpPr/>
          <p:nvPr/>
        </p:nvGrpSpPr>
        <p:grpSpPr>
          <a:xfrm>
            <a:off x="958238" y="4949869"/>
            <a:ext cx="4924401" cy="1152000"/>
            <a:chOff x="958238" y="4423396"/>
            <a:chExt cx="4924401" cy="1152000"/>
          </a:xfrm>
        </p:grpSpPr>
        <p:grpSp>
          <p:nvGrpSpPr>
            <p:cNvPr id="25" name="Nhóm 42">
              <a:extLst>
                <a:ext uri="{FF2B5EF4-FFF2-40B4-BE49-F238E27FC236}">
                  <a16:creationId xmlns:a16="http://schemas.microsoft.com/office/drawing/2014/main" id="{93C7386E-6719-3B0E-B4AB-A0A67B5130CE}"/>
                </a:ext>
              </a:extLst>
            </p:cNvPr>
            <p:cNvGrpSpPr/>
            <p:nvPr/>
          </p:nvGrpSpPr>
          <p:grpSpPr>
            <a:xfrm>
              <a:off x="958238" y="4423396"/>
              <a:ext cx="4924401" cy="1152000"/>
              <a:chOff x="958238" y="4423396"/>
              <a:chExt cx="4924401" cy="1152000"/>
            </a:xfrm>
          </p:grpSpPr>
          <p:sp>
            <p:nvSpPr>
              <p:cNvPr id="27" name="Hình chữ nhật: Góc Tròn 44">
                <a:extLst>
                  <a:ext uri="{FF2B5EF4-FFF2-40B4-BE49-F238E27FC236}">
                    <a16:creationId xmlns:a16="http://schemas.microsoft.com/office/drawing/2014/main" id="{075C9BAB-D227-01CF-7DEB-898F09497BE9}"/>
                  </a:ext>
                </a:extLst>
              </p:cNvPr>
              <p:cNvSpPr/>
              <p:nvPr/>
            </p:nvSpPr>
            <p:spPr>
              <a:xfrm>
                <a:off x="1351279" y="4453999"/>
                <a:ext cx="4531360" cy="1116000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B4D84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8" name="Đồ họa 45">
                <a:extLst>
                  <a:ext uri="{FF2B5EF4-FFF2-40B4-BE49-F238E27FC236}">
                    <a16:creationId xmlns:a16="http://schemas.microsoft.com/office/drawing/2014/main" id="{31B2ABD0-2B5B-850D-AFF7-7A75E1F951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xmlns="" r:embed="rId8"/>
                  </a:ext>
                </a:extLst>
              </a:blip>
              <a:stretch>
                <a:fillRect/>
              </a:stretch>
            </p:blipFill>
            <p:spPr>
              <a:xfrm>
                <a:off x="958238" y="4423396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26" name="Hộp Văn bản 43">
              <a:extLst>
                <a:ext uri="{FF2B5EF4-FFF2-40B4-BE49-F238E27FC236}">
                  <a16:creationId xmlns:a16="http://schemas.microsoft.com/office/drawing/2014/main" id="{1C9CB0A0-200C-0B42-D4B5-C57DBDBDDC0E}"/>
                </a:ext>
              </a:extLst>
            </p:cNvPr>
            <p:cNvSpPr txBox="1"/>
            <p:nvPr/>
          </p:nvSpPr>
          <p:spPr>
            <a:xfrm>
              <a:off x="2035427" y="4600053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7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9" name="Nhóm 46">
            <a:extLst>
              <a:ext uri="{FF2B5EF4-FFF2-40B4-BE49-F238E27FC236}">
                <a16:creationId xmlns:a16="http://schemas.microsoft.com/office/drawing/2014/main" id="{DF43F926-6653-CBC6-F3E8-99F6E4202C79}"/>
              </a:ext>
            </a:extLst>
          </p:cNvPr>
          <p:cNvGrpSpPr/>
          <p:nvPr/>
        </p:nvGrpSpPr>
        <p:grpSpPr>
          <a:xfrm>
            <a:off x="6309362" y="4980472"/>
            <a:ext cx="4987834" cy="1153269"/>
            <a:chOff x="6309362" y="4453999"/>
            <a:chExt cx="4987834" cy="1153269"/>
          </a:xfrm>
        </p:grpSpPr>
        <p:grpSp>
          <p:nvGrpSpPr>
            <p:cNvPr id="30" name="Nhóm 47">
              <a:extLst>
                <a:ext uri="{FF2B5EF4-FFF2-40B4-BE49-F238E27FC236}">
                  <a16:creationId xmlns:a16="http://schemas.microsoft.com/office/drawing/2014/main" id="{8DC20CD2-12BC-EABE-82B2-C0E7A43C09EB}"/>
                </a:ext>
              </a:extLst>
            </p:cNvPr>
            <p:cNvGrpSpPr/>
            <p:nvPr/>
          </p:nvGrpSpPr>
          <p:grpSpPr>
            <a:xfrm>
              <a:off x="6309362" y="4453999"/>
              <a:ext cx="4987834" cy="1153269"/>
              <a:chOff x="6309362" y="4395154"/>
              <a:chExt cx="4987834" cy="1153269"/>
            </a:xfrm>
          </p:grpSpPr>
          <p:sp>
            <p:nvSpPr>
              <p:cNvPr id="32" name="Hình chữ nhật: Góc Tròn 49">
                <a:extLst>
                  <a:ext uri="{FF2B5EF4-FFF2-40B4-BE49-F238E27FC236}">
                    <a16:creationId xmlns:a16="http://schemas.microsoft.com/office/drawing/2014/main" id="{F4FCBD0E-3613-A98C-1571-FBF9E931C5BC}"/>
                  </a:ext>
                </a:extLst>
              </p:cNvPr>
              <p:cNvSpPr/>
              <p:nvPr/>
            </p:nvSpPr>
            <p:spPr>
              <a:xfrm>
                <a:off x="6688190" y="4395154"/>
                <a:ext cx="4609006" cy="1117575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38100">
                <a:solidFill>
                  <a:srgbClr val="6FD3D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33" name="Đồ họa 50">
                <a:extLst>
                  <a:ext uri="{FF2B5EF4-FFF2-40B4-BE49-F238E27FC236}">
                    <a16:creationId xmlns:a16="http://schemas.microsoft.com/office/drawing/2014/main" id="{47A0F72D-0213-C1E1-88C4-ACC21935C5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xmlns="" r:embed="rId10"/>
                  </a:ext>
                </a:extLst>
              </a:blip>
              <a:stretch>
                <a:fillRect/>
              </a:stretch>
            </p:blipFill>
            <p:spPr>
              <a:xfrm>
                <a:off x="6309362" y="4396423"/>
                <a:ext cx="1077191" cy="1152000"/>
              </a:xfrm>
              <a:prstGeom prst="rect">
                <a:avLst/>
              </a:prstGeom>
            </p:spPr>
          </p:pic>
        </p:grpSp>
        <p:sp>
          <p:nvSpPr>
            <p:cNvPr id="31" name="Hộp Văn bản 48">
              <a:extLst>
                <a:ext uri="{FF2B5EF4-FFF2-40B4-BE49-F238E27FC236}">
                  <a16:creationId xmlns:a16="http://schemas.microsoft.com/office/drawing/2014/main" id="{8360AA65-5513-46B8-37E6-0443393612EE}"/>
                </a:ext>
              </a:extLst>
            </p:cNvPr>
            <p:cNvSpPr txBox="1"/>
            <p:nvPr/>
          </p:nvSpPr>
          <p:spPr>
            <a:xfrm>
              <a:off x="7398322" y="4584555"/>
              <a:ext cx="35745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smtClean="0"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lang="en-US" sz="54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827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54" descr="组 2 拷贝 2"/>
          <p:cNvPicPr>
            <a:picLocks noChangeAspect="1"/>
          </p:cNvPicPr>
          <p:nvPr/>
        </p:nvPicPr>
        <p:blipFill>
          <a:blip r:embed="rId5"/>
          <a:srcRect b="33737"/>
          <a:stretch>
            <a:fillRect/>
          </a:stretch>
        </p:blipFill>
        <p:spPr>
          <a:xfrm>
            <a:off x="-10160" y="3392805"/>
            <a:ext cx="12192000" cy="2814955"/>
          </a:xfrm>
          <a:prstGeom prst="rect">
            <a:avLst/>
          </a:prstGeom>
        </p:spPr>
      </p:pic>
      <p:sp>
        <p:nvSpPr>
          <p:cNvPr id="3" name="椭圆 38"/>
          <p:cNvSpPr/>
          <p:nvPr/>
        </p:nvSpPr>
        <p:spPr>
          <a:xfrm>
            <a:off x="1677946" y="-531502"/>
            <a:ext cx="8294370" cy="8294370"/>
          </a:xfrm>
          <a:prstGeom prst="ellipse">
            <a:avLst/>
          </a:prstGeom>
          <a:solidFill>
            <a:srgbClr val="BC0001">
              <a:alpha val="35000"/>
            </a:srgbClr>
          </a:solidFill>
          <a:ln w="152400">
            <a:solidFill>
              <a:srgbClr val="F8A55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pic>
        <p:nvPicPr>
          <p:cNvPr id="4" name="图片 101" descr="组 2"/>
          <p:cNvPicPr>
            <a:picLocks noChangeAspect="1"/>
          </p:cNvPicPr>
          <p:nvPr/>
        </p:nvPicPr>
        <p:blipFill>
          <a:blip r:embed="rId6"/>
          <a:srcRect b="18313"/>
          <a:stretch>
            <a:fillRect/>
          </a:stretch>
        </p:blipFill>
        <p:spPr>
          <a:xfrm>
            <a:off x="0" y="4288790"/>
            <a:ext cx="12282170" cy="2557780"/>
          </a:xfrm>
          <a:prstGeom prst="rect">
            <a:avLst/>
          </a:prstGeom>
        </p:spPr>
      </p:pic>
      <p:pic>
        <p:nvPicPr>
          <p:cNvPr id="5" name="图片 107" descr="D:\资料\新建文件夹\组 4.png组 4"/>
          <p:cNvPicPr>
            <a:picLocks noChangeAspect="1"/>
          </p:cNvPicPr>
          <p:nvPr/>
        </p:nvPicPr>
        <p:blipFill>
          <a:blip r:embed="rId7"/>
          <a:srcRect l="71452" b="61123"/>
          <a:stretch>
            <a:fillRect/>
          </a:stretch>
        </p:blipFill>
        <p:spPr>
          <a:xfrm>
            <a:off x="9655810" y="0"/>
            <a:ext cx="2750185" cy="1781175"/>
          </a:xfrm>
          <a:prstGeom prst="rect">
            <a:avLst/>
          </a:prstGeom>
        </p:spPr>
      </p:pic>
      <p:pic>
        <p:nvPicPr>
          <p:cNvPr id="6" name="图片 108" descr="已插入图像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 flipH="1">
            <a:off x="-1082040" y="1357630"/>
            <a:ext cx="3609340" cy="1465580"/>
          </a:xfrm>
          <a:prstGeom prst="rect">
            <a:avLst/>
          </a:prstGeom>
        </p:spPr>
      </p:pic>
      <p:grpSp>
        <p:nvGrpSpPr>
          <p:cNvPr id="7" name="组合 4"/>
          <p:cNvGrpSpPr/>
          <p:nvPr/>
        </p:nvGrpSpPr>
        <p:grpSpPr>
          <a:xfrm>
            <a:off x="0" y="-296545"/>
            <a:ext cx="12520930" cy="3295650"/>
            <a:chOff x="-177" y="-11"/>
            <a:chExt cx="19718" cy="5190"/>
          </a:xfrm>
        </p:grpSpPr>
        <p:pic>
          <p:nvPicPr>
            <p:cNvPr id="8" name="图片 1" descr="素材中国 sccnn.com 2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9"/>
            <a:stretch>
              <a:fillRect/>
            </a:stretch>
          </p:blipFill>
          <p:spPr>
            <a:xfrm>
              <a:off x="-177" y="-11"/>
              <a:ext cx="5507" cy="5190"/>
            </a:xfrm>
            <a:prstGeom prst="rect">
              <a:avLst/>
            </a:prstGeom>
          </p:spPr>
        </p:pic>
        <p:pic>
          <p:nvPicPr>
            <p:cNvPr id="9" name="图片 2" descr="素材中国 sccnn.com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flipH="1">
              <a:off x="14035" y="-11"/>
              <a:ext cx="5507" cy="5190"/>
            </a:xfrm>
            <a:prstGeom prst="rect">
              <a:avLst/>
            </a:prstGeom>
          </p:spPr>
        </p:pic>
        <p:pic>
          <p:nvPicPr>
            <p:cNvPr id="10" name="图片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" y="-11"/>
              <a:ext cx="19055" cy="2704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4701" y="1779112"/>
            <a:ext cx="9498391" cy="36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8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04434" y="588908"/>
            <a:ext cx="10755824" cy="1770529"/>
            <a:chOff x="821358" y="588908"/>
            <a:chExt cx="10535805" cy="1770529"/>
          </a:xfrm>
        </p:grpSpPr>
        <p:sp>
          <p:nvSpPr>
            <p:cNvPr id="2" name="Rounded Rectangle 1"/>
            <p:cNvSpPr/>
            <p:nvPr/>
          </p:nvSpPr>
          <p:spPr>
            <a:xfrm>
              <a:off x="821358" y="588908"/>
              <a:ext cx="10535805" cy="141037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  <a:alpha val="44000"/>
              </a:schemeClr>
            </a:solidFill>
            <a:ln w="31750">
              <a:solidFill>
                <a:schemeClr val="accent2">
                  <a:lumMod val="75000"/>
                </a:schemeClr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1022888" y="697444"/>
              <a:ext cx="10186054" cy="16619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400" b="1" dirty="0" err="1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400" b="1" dirty="0" smtClean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1: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nhụy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trung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cộng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cánh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4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lang="en-US" sz="3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6" r="1"/>
          <a:stretch/>
        </p:blipFill>
        <p:spPr>
          <a:xfrm>
            <a:off x="2127739" y="2359437"/>
            <a:ext cx="6874794" cy="33249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9437" y="5684363"/>
            <a:ext cx="10604508" cy="6463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80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5190,&quot;width&quot;:5507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2704,&quot;width&quot;:19055}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272</TotalTime>
  <Words>942</Words>
  <Application>Microsoft Office PowerPoint</Application>
  <PresentationFormat>Widescreen</PresentationFormat>
  <Paragraphs>93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#9Slide05 Bodega Script</vt:lpstr>
      <vt:lpstr>#9Slide07 HoneyCream</vt:lpstr>
      <vt:lpstr>Arial</vt:lpstr>
      <vt:lpstr>Calibri</vt:lpstr>
      <vt:lpstr>Cambria</vt:lpstr>
      <vt:lpstr>等线</vt:lpstr>
      <vt:lpstr>SVN-Newton</vt:lpstr>
      <vt:lpstr>Times New Roman</vt:lpstr>
      <vt:lpstr>UTM Avo</vt:lpstr>
      <vt:lpstr>思源黑体 CN Regular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BÍCH NGỌC</dc:creator>
  <cp:keywords>MĂNGNON</cp:keywords>
  <cp:lastModifiedBy>Admin</cp:lastModifiedBy>
  <cp:revision>41</cp:revision>
  <dcterms:created xsi:type="dcterms:W3CDTF">2023-12-27T01:09:55Z</dcterms:created>
  <dcterms:modified xsi:type="dcterms:W3CDTF">2024-02-20T07:48:33Z</dcterms:modified>
</cp:coreProperties>
</file>