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0" r:id="rId3"/>
    <p:sldId id="264" r:id="rId4"/>
    <p:sldId id="257" r:id="rId5"/>
    <p:sldId id="262" r:id="rId6"/>
    <p:sldId id="265" r:id="rId7"/>
    <p:sldId id="266" r:id="rId8"/>
    <p:sldId id="269" r:id="rId9"/>
    <p:sldId id="271" r:id="rId10"/>
  </p:sldIdLst>
  <p:sldSz cx="12192000" cy="6858000"/>
  <p:notesSz cx="6858000" cy="9144000"/>
  <p:embeddedFontLst>
    <p:embeddedFont>
      <p:font typeface="#9Slide05 Aphrodite Pro" panose="020B0604020202020204" charset="0"/>
      <p:regular r:id="rId11"/>
    </p:embeddedFont>
    <p:embeddedFont>
      <p:font typeface="#9Slide05 SVNBulgary" panose="020B0604020202020204" charset="0"/>
      <p:regular r:id="rId12"/>
    </p:embeddedFont>
    <p:embeddedFont>
      <p:font typeface="#9Slide05 VL Fadilla" panose="020B0604020202020204" charset="0"/>
      <p:regular r:id="rId13"/>
    </p:embeddedFont>
    <p:embeddedFont>
      <p:font typeface="Wingdings 2" panose="05020102010507070707" pitchFamily="18" charset="2"/>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977" y="0"/>
            <a:ext cx="12197954"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3366" y="-305600"/>
            <a:ext cx="3428634" cy="3428634"/>
          </a:xfrm>
          <a:prstGeom prst="rect">
            <a:avLst/>
          </a:prstGeom>
        </p:spPr>
      </p:pic>
      <p:pic>
        <p:nvPicPr>
          <p:cNvPr id="8" name="Picture 8" descr="Hình ảnh hoa đào PNG đẹp cho dân thiết kế"/>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5600"/>
            <a:ext cx="2923822" cy="292382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59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18/1/2024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94553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18/1/2024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58297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le 7"/>
          <p:cNvSpPr/>
          <p:nvPr userDrawn="1"/>
        </p:nvSpPr>
        <p:spPr>
          <a:xfrm>
            <a:off x="554736" y="603504"/>
            <a:ext cx="11082528" cy="5752846"/>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07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 y="-1"/>
            <a:ext cx="12192000" cy="6907529"/>
          </a:xfrm>
          <a:prstGeom prst="rect">
            <a:avLst/>
          </a:prstGeom>
        </p:spPr>
      </p:pic>
    </p:spTree>
    <p:extLst>
      <p:ext uri="{BB962C8B-B14F-4D97-AF65-F5344CB8AC3E}">
        <p14:creationId xmlns:p14="http://schemas.microsoft.com/office/powerpoint/2010/main" val="405238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99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1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18/1/2024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276898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18/1/2024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233704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18/1/2024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73237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18/1/2024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38581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56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9.png"/><Relationship Id="rId12" Type="http://schemas.microsoft.com/office/2007/relationships/hdphoto" Target="../media/hdphoto2.wdp"/><Relationship Id="rId2" Type="http://schemas.openxmlformats.org/officeDocument/2006/relationships/image" Target="../media/image6.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3.png"/><Relationship Id="rId15" Type="http://schemas.openxmlformats.org/officeDocument/2006/relationships/hyperlink" Target="https://www.facebook.com/teamKTUTS" TargetMode="External"/><Relationship Id="rId10" Type="http://schemas.openxmlformats.org/officeDocument/2006/relationships/image" Target="../media/image11.png"/><Relationship Id="rId4" Type="http://schemas.openxmlformats.org/officeDocument/2006/relationships/image" Target="../media/image7.jpg"/><Relationship Id="rId9" Type="http://schemas.microsoft.com/office/2007/relationships/hdphoto" Target="../media/hdphoto1.wdp"/><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slide" Target="slide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180" y="2013671"/>
            <a:ext cx="8232298" cy="4622943"/>
          </a:xfrm>
          <a:prstGeom prst="rect">
            <a:avLst/>
          </a:prstGeom>
        </p:spPr>
      </p:pic>
      <p:cxnSp>
        <p:nvCxnSpPr>
          <p:cNvPr id="5" name="Straight Connector 4"/>
          <p:cNvCxnSpPr/>
          <p:nvPr/>
        </p:nvCxnSpPr>
        <p:spPr>
          <a:xfrm>
            <a:off x="11645268" y="1626806"/>
            <a:ext cx="0" cy="1972817"/>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000" y="-1024241"/>
            <a:ext cx="4822512" cy="4822512"/>
          </a:xfrm>
          <a:prstGeom prst="rect">
            <a:avLst/>
          </a:prstGeom>
        </p:spPr>
      </p:pic>
      <p:grpSp>
        <p:nvGrpSpPr>
          <p:cNvPr id="7" name="Group 6"/>
          <p:cNvGrpSpPr/>
          <p:nvPr/>
        </p:nvGrpSpPr>
        <p:grpSpPr>
          <a:xfrm>
            <a:off x="365327" y="2080584"/>
            <a:ext cx="1076712" cy="3140582"/>
            <a:chOff x="13716" y="2202497"/>
            <a:chExt cx="1076712" cy="3140582"/>
          </a:xfrm>
        </p:grpSpPr>
        <p:cxnSp>
          <p:nvCxnSpPr>
            <p:cNvPr id="8" name="Straight Connector 7"/>
            <p:cNvCxnSpPr/>
            <p:nvPr/>
          </p:nvCxnSpPr>
          <p:spPr>
            <a:xfrm>
              <a:off x="574932" y="2202497"/>
              <a:ext cx="0" cy="1137665"/>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146" t="33435" r="89921" b="23708"/>
            <a:stretch/>
          </p:blipFill>
          <p:spPr>
            <a:xfrm>
              <a:off x="13716" y="2764471"/>
              <a:ext cx="1076712" cy="2578608"/>
            </a:xfrm>
            <a:prstGeom prst="rect">
              <a:avLst/>
            </a:prstGeom>
          </p:spPr>
        </p:pic>
      </p:grpSp>
      <p:sp>
        <p:nvSpPr>
          <p:cNvPr id="10" name="AutoShape 6" descr="Photoshop cành hoa đào phai đẹp file PSD #2"/>
          <p:cNvSpPr>
            <a:spLocks noChangeAspect="1" noChangeArrowheads="1"/>
          </p:cNvSpPr>
          <p:nvPr/>
        </p:nvSpPr>
        <p:spPr bwMode="auto">
          <a:xfrm>
            <a:off x="0" y="15197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矩形 259"/>
          <p:cNvSpPr>
            <a:spLocks noChangeArrowheads="1"/>
          </p:cNvSpPr>
          <p:nvPr/>
        </p:nvSpPr>
        <p:spPr bwMode="auto">
          <a:xfrm>
            <a:off x="1109156" y="3143086"/>
            <a:ext cx="792509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extrusionH="57150">
              <a:bevelT w="38100" h="38100"/>
            </a:sp3d>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8800" cap="all">
                <a:ln w="38100">
                  <a:noFill/>
                </a:ln>
                <a:solidFill>
                  <a:srgbClr val="FF0000"/>
                </a:solidFill>
                <a:latin typeface="UVN Binh Duong" pitchFamily="2" charset="0"/>
                <a:ea typeface="方正黑体简体" panose="03000509000000000000" pitchFamily="65" charset="-122"/>
                <a:cs typeface="Arial" panose="020B0604020202020204" pitchFamily="34" charset="0"/>
                <a:sym typeface="+mn-lt"/>
              </a:rPr>
              <a:t>TẾT ĐẾN RỒI</a:t>
            </a:r>
            <a:endParaRPr lang="zh-CN" altLang="en-US" sz="8800" cap="all" dirty="0">
              <a:ln w="38100">
                <a:noFill/>
              </a:ln>
              <a:solidFill>
                <a:srgbClr val="FF0000"/>
              </a:solidFill>
              <a:latin typeface="UVN Binh Duong" pitchFamily="2" charset="0"/>
              <a:ea typeface="方正黑体简体" panose="03000509000000000000" pitchFamily="65" charset="-122"/>
              <a:cs typeface="Arial" panose="020B0604020202020204" pitchFamily="34" charset="0"/>
              <a:sym typeface="+mn-lt"/>
            </a:endParaRPr>
          </a:p>
        </p:txBody>
      </p:sp>
      <p:pic>
        <p:nvPicPr>
          <p:cNvPr id="13" name="Picture 8" descr="Hình ảnh hoa đào PNG đẹp cho dân thiết k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09" y="-1511600"/>
            <a:ext cx="4615207" cy="4615207"/>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634" y="4074479"/>
            <a:ext cx="2799972" cy="279997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8208" y="-204414"/>
            <a:ext cx="3048264" cy="3048264"/>
          </a:xfrm>
          <a:prstGeom prst="rect">
            <a:avLst/>
          </a:prstGeom>
        </p:spPr>
      </p:pic>
      <p:pic>
        <p:nvPicPr>
          <p:cNvPr id="16" name="Picture 15"/>
          <p:cNvPicPr>
            <a:picLocks noChangeAspect="1"/>
          </p:cNvPicPr>
          <p:nvPr/>
        </p:nvPicPr>
        <p:blipFill>
          <a:blip r:embed="rId8" cstate="print">
            <a:extLst>
              <a:ext uri="{BEBA8EAE-BF5A-486C-A8C5-ECC9F3942E4B}">
                <a14:imgProps xmlns:a14="http://schemas.microsoft.com/office/drawing/2010/main">
                  <a14:imgLayer r:embed="rId9">
                    <a14:imgEffect>
                      <a14:backgroundRemoval t="0" b="98583" l="5417" r="93500"/>
                    </a14:imgEffect>
                  </a14:imgLayer>
                </a14:imgProps>
              </a:ext>
              <a:ext uri="{28A0092B-C50C-407E-A947-70E740481C1C}">
                <a14:useLocalDpi xmlns:a14="http://schemas.microsoft.com/office/drawing/2010/main" val="0"/>
              </a:ext>
            </a:extLst>
          </a:blip>
          <a:stretch>
            <a:fillRect/>
          </a:stretch>
        </p:blipFill>
        <p:spPr>
          <a:xfrm>
            <a:off x="344807" y="4079208"/>
            <a:ext cx="2870693" cy="2870693"/>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6588" y="6383622"/>
            <a:ext cx="6541575" cy="1121761"/>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6290" y="6369060"/>
            <a:ext cx="6541575" cy="1121761"/>
          </a:xfrm>
          <a:prstGeom prst="rect">
            <a:avLst/>
          </a:prstGeom>
        </p:spPr>
      </p:pic>
      <p:pic>
        <p:nvPicPr>
          <p:cNvPr id="19" name="Picture 4" descr="https://i.pinimg.com/564x/5d/28/16/5d281614a375ee630028260c028deae6.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9658" b="47486" l="62288" r="93007"/>
                    </a14:imgEffect>
                  </a14:imgLayer>
                </a14:imgProps>
              </a:ext>
              <a:ext uri="{28A0092B-C50C-407E-A947-70E740481C1C}">
                <a14:useLocalDpi xmlns:a14="http://schemas.microsoft.com/office/drawing/2010/main" val="0"/>
              </a:ext>
            </a:extLst>
          </a:blip>
          <a:srcRect l="58448" t="27429" r="3153" b="50286"/>
          <a:stretch/>
        </p:blipFill>
        <p:spPr bwMode="auto">
          <a:xfrm>
            <a:off x="3369372" y="739063"/>
            <a:ext cx="1828800" cy="10613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i.pinimg.com/564x/5d/28/16/5d281614a375ee630028260c028deae6.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9658" b="47486" l="62288" r="93007"/>
                    </a14:imgEffect>
                  </a14:imgLayer>
                </a14:imgProps>
              </a:ext>
              <a:ext uri="{28A0092B-C50C-407E-A947-70E740481C1C}">
                <a14:useLocalDpi xmlns:a14="http://schemas.microsoft.com/office/drawing/2010/main" val="0"/>
              </a:ext>
            </a:extLst>
          </a:blip>
          <a:srcRect l="58448" t="27429" r="3153" b="50286"/>
          <a:stretch/>
        </p:blipFill>
        <p:spPr bwMode="auto">
          <a:xfrm>
            <a:off x="7331649" y="-125005"/>
            <a:ext cx="1828800" cy="10613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s://i.pinimg.com/564x/89/97/f5/8997f511b7acd5402afee377b5997c45.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8540" b="72856" l="9779" r="28503"/>
                    </a14:imgEffect>
                  </a14:imgLayer>
                </a14:imgProps>
              </a:ext>
              <a:ext uri="{28A0092B-C50C-407E-A947-70E740481C1C}">
                <a14:useLocalDpi xmlns:a14="http://schemas.microsoft.com/office/drawing/2010/main" val="0"/>
              </a:ext>
            </a:extLst>
          </a:blip>
          <a:srcRect l="7439" t="45500" r="69157" b="24105"/>
          <a:stretch/>
        </p:blipFill>
        <p:spPr bwMode="auto">
          <a:xfrm>
            <a:off x="1958200" y="899348"/>
            <a:ext cx="1257300" cy="16328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s://i.pinimg.com/564x/89/97/f5/8997f511b7acd5402afee377b5997c45.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8540" b="72856" l="9779" r="28503"/>
                    </a14:imgEffect>
                  </a14:imgLayer>
                </a14:imgProps>
              </a:ext>
              <a:ext uri="{28A0092B-C50C-407E-A947-70E740481C1C}">
                <a14:useLocalDpi xmlns:a14="http://schemas.microsoft.com/office/drawing/2010/main" val="0"/>
              </a:ext>
            </a:extLst>
          </a:blip>
          <a:srcRect l="7439" t="45500" r="69157" b="24105"/>
          <a:stretch/>
        </p:blipFill>
        <p:spPr bwMode="auto">
          <a:xfrm>
            <a:off x="9018306" y="-748033"/>
            <a:ext cx="1257300" cy="16328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4EC4050-743C-4949-876E-37E506940957}"/>
              </a:ext>
            </a:extLst>
          </p:cNvPr>
          <p:cNvSpPr txBox="1"/>
          <p:nvPr/>
        </p:nvSpPr>
        <p:spPr>
          <a:xfrm>
            <a:off x="2545670" y="11103820"/>
            <a:ext cx="419893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hlinkClick r:id="rId15"/>
              </a:rPr>
              <a:t>https://www.facebook.com/teamKTUTS</a:t>
            </a:r>
            <a:endParaRPr lang="en-US"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416AA52A-2568-3B14-1382-2943F1A7FFD1}"/>
              </a:ext>
            </a:extLst>
          </p:cNvPr>
          <p:cNvPicPr>
            <a:picLocks noChangeAspect="1"/>
          </p:cNvPicPr>
          <p:nvPr/>
        </p:nvPicPr>
        <p:blipFill>
          <a:blip r:embed="rId16"/>
          <a:stretch>
            <a:fillRect/>
          </a:stretch>
        </p:blipFill>
        <p:spPr>
          <a:xfrm>
            <a:off x="58650" y="-205004"/>
            <a:ext cx="1523956" cy="1508868"/>
          </a:xfrm>
          <a:prstGeom prst="rect">
            <a:avLst/>
          </a:prstGeom>
        </p:spPr>
      </p:pic>
      <p:grpSp>
        <p:nvGrpSpPr>
          <p:cNvPr id="26" name="Group 25"/>
          <p:cNvGrpSpPr/>
          <p:nvPr/>
        </p:nvGrpSpPr>
        <p:grpSpPr>
          <a:xfrm>
            <a:off x="-1125777" y="884033"/>
            <a:ext cx="2811440" cy="1105510"/>
            <a:chOff x="-856881" y="1091821"/>
            <a:chExt cx="2811440" cy="1105510"/>
          </a:xfrm>
        </p:grpSpPr>
        <p:sp>
          <p:nvSpPr>
            <p:cNvPr id="27"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w="60325">
                    <a:solidFill>
                      <a:prstClr val="white"/>
                    </a:solid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sp>
          <p:nvSpPr>
            <p:cNvPr id="28" name="Google Shape;1910;p31">
              <a:extLst>
                <a:ext uri="{FF2B5EF4-FFF2-40B4-BE49-F238E27FC236}">
                  <a16:creationId xmlns:a16="http://schemas.microsoft.com/office/drawing/2014/main" id="{E4CC77B8-F17E-79E4-B3C9-5B07D794B153}"/>
                </a:ext>
              </a:extLst>
            </p:cNvPr>
            <p:cNvSpPr txBox="1">
              <a:spLocks/>
            </p:cNvSpPr>
            <p:nvPr/>
          </p:nvSpPr>
          <p:spPr>
            <a:xfrm>
              <a:off x="-856881"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grpSp>
      <p:grpSp>
        <p:nvGrpSpPr>
          <p:cNvPr id="33" name="Group 32"/>
          <p:cNvGrpSpPr/>
          <p:nvPr/>
        </p:nvGrpSpPr>
        <p:grpSpPr>
          <a:xfrm>
            <a:off x="3625867" y="2134982"/>
            <a:ext cx="2438077" cy="1024422"/>
            <a:chOff x="4942510" y="1452919"/>
            <a:chExt cx="2438077" cy="1024422"/>
          </a:xfrm>
        </p:grpSpPr>
        <p:sp>
          <p:nvSpPr>
            <p:cNvPr id="34" name="TextBox 33"/>
            <p:cNvSpPr txBox="1"/>
            <p:nvPr/>
          </p:nvSpPr>
          <p:spPr>
            <a:xfrm>
              <a:off x="4951288" y="1452919"/>
              <a:ext cx="2429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ln w="130175">
                    <a:solidFill>
                      <a:prstClr val="white"/>
                    </a:solidFill>
                  </a:ln>
                  <a:solidFill>
                    <a:prstClr val="black"/>
                  </a:solidFill>
                  <a:effectLst>
                    <a:outerShdw blurRad="38100" dist="38100" dir="2700000" algn="tl">
                      <a:srgbClr val="000000">
                        <a:alpha val="43137"/>
                      </a:srgbClr>
                    </a:outerShdw>
                  </a:effectLst>
                  <a:latin typeface="#9Slide05 VL Fadilla" pitchFamily="2" charset="0"/>
                </a:rPr>
                <a:t>Tiết 3</a:t>
              </a:r>
              <a:endParaRPr kumimoji="0" lang="en-US" sz="6000" b="0" i="0" u="none" strike="noStrike" kern="1200" cap="none" spc="0" normalizeH="0" baseline="0" noProof="0">
                <a:ln w="130175">
                  <a:solidFill>
                    <a:prstClr val="white"/>
                  </a:solidFill>
                </a:ln>
                <a:solidFill>
                  <a:prstClr val="black"/>
                </a:solidFill>
                <a:effectLst>
                  <a:outerShdw blurRad="38100" dist="38100" dir="2700000" algn="tl">
                    <a:srgbClr val="000000">
                      <a:alpha val="43137"/>
                    </a:srgbClr>
                  </a:outerShdw>
                </a:effectLst>
                <a:uLnTx/>
                <a:uFillTx/>
                <a:latin typeface="#9Slide05 VL Fadilla" pitchFamily="2" charset="0"/>
              </a:endParaRPr>
            </a:p>
          </p:txBody>
        </p:sp>
        <p:sp>
          <p:nvSpPr>
            <p:cNvPr id="35" name="TextBox 34"/>
            <p:cNvSpPr txBox="1"/>
            <p:nvPr/>
          </p:nvSpPr>
          <p:spPr>
            <a:xfrm>
              <a:off x="4942510" y="1461678"/>
              <a:ext cx="2429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solidFill>
                    <a:srgbClr val="0070C0"/>
                  </a:solidFill>
                  <a:effectLst>
                    <a:outerShdw blurRad="38100" dist="38100" dir="2700000" algn="tl">
                      <a:srgbClr val="000000">
                        <a:alpha val="43137"/>
                      </a:srgbClr>
                    </a:outerShdw>
                  </a:effectLst>
                  <a:latin typeface="#9Slide05 VL Fadilla" pitchFamily="2" charset="0"/>
                </a:rPr>
                <a:t>Tiết 3</a:t>
              </a:r>
              <a:endParaRPr kumimoji="0" lang="en-US" sz="6000" b="0"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9Slide05 VL Fadilla" pitchFamily="2" charset="0"/>
              </a:endParaRPr>
            </a:p>
          </p:txBody>
        </p:sp>
      </p:grpSp>
      <p:sp>
        <p:nvSpPr>
          <p:cNvPr id="36" name="TextBox 35">
            <a:extLst>
              <a:ext uri="{FF2B5EF4-FFF2-40B4-BE49-F238E27FC236}">
                <a16:creationId xmlns:a16="http://schemas.microsoft.com/office/drawing/2014/main" id="{A27601AC-6AF1-4E09-A9F4-CF1CFC8D789C}"/>
              </a:ext>
            </a:extLst>
          </p:cNvPr>
          <p:cNvSpPr txBox="1"/>
          <p:nvPr/>
        </p:nvSpPr>
        <p:spPr>
          <a:xfrm>
            <a:off x="2807087" y="4571067"/>
            <a:ext cx="4479111" cy="923330"/>
          </a:xfrm>
          <a:prstGeom prst="rect">
            <a:avLst/>
          </a:prstGeom>
          <a:noFill/>
        </p:spPr>
        <p:txBody>
          <a:bodyPr wrap="none" rtlCol="0">
            <a:spAutoFit/>
          </a:bodyPr>
          <a:lstStyle/>
          <a:p>
            <a:r>
              <a:rPr lang="en-US" sz="5400" b="1">
                <a:solidFill>
                  <a:srgbClr val="0070C0"/>
                </a:solidFill>
                <a:effectLst>
                  <a:innerShdw blurRad="63500" dist="50800" dir="13500000">
                    <a:prstClr val="black">
                      <a:alpha val="50000"/>
                    </a:prstClr>
                  </a:innerShdw>
                  <a:reflection blurRad="6350" stA="55000" endA="300" endPos="45500" dir="5400000" sy="-100000" algn="bl" rotWithShape="0"/>
                </a:effectLst>
                <a:latin typeface="UTM Soraya" panose="02040603050506020204" pitchFamily="18" charset="0"/>
              </a:rPr>
              <a:t>(Nghe – viết)</a:t>
            </a:r>
          </a:p>
        </p:txBody>
      </p:sp>
    </p:spTree>
    <p:extLst>
      <p:ext uri="{BB962C8B-B14F-4D97-AF65-F5344CB8AC3E}">
        <p14:creationId xmlns:p14="http://schemas.microsoft.com/office/powerpoint/2010/main" val="300622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7"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par>
                                <p:cTn id="41" presetID="38" presetClass="entr" presetSubtype="0" accel="50000" fill="hold" nodeType="withEffect">
                                  <p:stCondLst>
                                    <p:cond delay="1100"/>
                                  </p:stCondLst>
                                  <p:iterate type="lt">
                                    <p:tmPct val="50000"/>
                                  </p:iterate>
                                  <p:childTnLst>
                                    <p:set>
                                      <p:cBhvr>
                                        <p:cTn id="42" dur="1" fill="hold">
                                          <p:stCondLst>
                                            <p:cond delay="0"/>
                                          </p:stCondLst>
                                        </p:cTn>
                                        <p:tgtEl>
                                          <p:spTgt spid="11">
                                            <p:txEl>
                                              <p:pRg st="0" end="0"/>
                                            </p:txEl>
                                          </p:spTgt>
                                        </p:tgtEl>
                                        <p:attrNameLst>
                                          <p:attrName>style.visibility</p:attrName>
                                        </p:attrNameLst>
                                      </p:cBhvr>
                                      <p:to>
                                        <p:strVal val="visible"/>
                                      </p:to>
                                    </p:set>
                                    <p:set>
                                      <p:cBhvr>
                                        <p:cTn id="43" dur="227" fill="hold">
                                          <p:stCondLst>
                                            <p:cond delay="0"/>
                                          </p:stCondLst>
                                        </p:cTn>
                                        <p:tgtEl>
                                          <p:spTgt spid="11">
                                            <p:txEl>
                                              <p:pRg st="0" end="0"/>
                                            </p:txEl>
                                          </p:spTgt>
                                        </p:tgtEl>
                                        <p:attrNameLst>
                                          <p:attrName>style.rotation</p:attrName>
                                        </p:attrNameLst>
                                      </p:cBhvr>
                                      <p:to>
                                        <p:strVal val="-45.0"/>
                                      </p:to>
                                    </p:set>
                                    <p:anim calcmode="lin" valueType="num">
                                      <p:cBhvr>
                                        <p:cTn id="44" dur="227" fill="hold">
                                          <p:stCondLst>
                                            <p:cond delay="227"/>
                                          </p:stCondLst>
                                        </p:cTn>
                                        <p:tgtEl>
                                          <p:spTgt spid="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227" fill="hold">
                                          <p:stCondLst>
                                            <p:cond delay="0"/>
                                          </p:stCondLst>
                                        </p:cTn>
                                        <p:tgtEl>
                                          <p:spTgt spid="11">
                                            <p:txEl>
                                              <p:pRg st="0" end="0"/>
                                            </p:txEl>
                                          </p:spTgt>
                                        </p:tgtEl>
                                        <p:attrNameLst>
                                          <p:attrName>ppt_y</p:attrName>
                                        </p:attrNameLst>
                                      </p:cBhvr>
                                      <p:tavLst>
                                        <p:tav tm="0">
                                          <p:val>
                                            <p:strVal val="#ppt_y-1"/>
                                          </p:val>
                                        </p:tav>
                                        <p:tav tm="100000">
                                          <p:val>
                                            <p:strVal val="#ppt_y-(0.354*#ppt_w-0.172*#ppt_h)"/>
                                          </p:val>
                                        </p:tav>
                                      </p:tavLst>
                                    </p:anim>
                                    <p:anim calcmode="lin" valueType="num">
                                      <p:cBhvr>
                                        <p:cTn id="46" dur="78" decel="50000" autoRev="1" fill="hold">
                                          <p:stCondLst>
                                            <p:cond delay="227"/>
                                          </p:stCondLst>
                                        </p:cTn>
                                        <p:tgtEl>
                                          <p:spTgt spid="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68" fill="hold">
                                          <p:stCondLst>
                                            <p:cond delay="432"/>
                                          </p:stCondLst>
                                        </p:cTn>
                                        <p:tgtEl>
                                          <p:spTgt spid="11">
                                            <p:txEl>
                                              <p:pRg st="0" end="0"/>
                                            </p:txEl>
                                          </p:spTgt>
                                        </p:tgtEl>
                                        <p:attrNameLst>
                                          <p:attrName>ppt_y</p:attrName>
                                        </p:attrNameLst>
                                      </p:cBhvr>
                                      <p:tavLst>
                                        <p:tav tm="0">
                                          <p:val>
                                            <p:strVal val="#ppt_y-(0.354*#ppt_w-0.172*#ppt_h)"/>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1000" fill="hold"/>
                                        <p:tgtEl>
                                          <p:spTgt spid="14"/>
                                        </p:tgtEl>
                                        <p:attrNameLst>
                                          <p:attrName>ppt_x</p:attrName>
                                        </p:attrNameLst>
                                      </p:cBhvr>
                                      <p:tavLst>
                                        <p:tav tm="0">
                                          <p:val>
                                            <p:strVal val="1+#ppt_w/2"/>
                                          </p:val>
                                        </p:tav>
                                        <p:tav tm="100000">
                                          <p:val>
                                            <p:strVal val="#ppt_x"/>
                                          </p:val>
                                        </p:tav>
                                      </p:tavLst>
                                    </p:anim>
                                    <p:anim calcmode="lin" valueType="num">
                                      <p:cBhvr additive="base">
                                        <p:cTn id="51" dur="1000" fill="hold"/>
                                        <p:tgtEl>
                                          <p:spTgt spid="14"/>
                                        </p:tgtEl>
                                        <p:attrNameLst>
                                          <p:attrName>ppt_y</p:attrName>
                                        </p:attrNameLst>
                                      </p:cBhvr>
                                      <p:tavLst>
                                        <p:tav tm="0">
                                          <p:val>
                                            <p:strVal val="#ppt_y"/>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4100"/>
                            </p:stCondLst>
                            <p:childTnLst>
                              <p:par>
                                <p:cTn id="58" presetID="16" presetClass="entr" presetSubtype="21"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par>
                          <p:cTn id="61" fill="hold">
                            <p:stCondLst>
                              <p:cond delay="4600"/>
                            </p:stCondLst>
                            <p:childTnLst>
                              <p:par>
                                <p:cTn id="62" presetID="38" presetClass="entr" presetSubtype="0" accel="50000" fill="hold" grpId="0" nodeType="afterEffect">
                                  <p:stCondLst>
                                    <p:cond delay="0"/>
                                  </p:stCondLst>
                                  <p:iterate type="lt">
                                    <p:tmPct val="50000"/>
                                  </p:iterate>
                                  <p:childTnLst>
                                    <p:set>
                                      <p:cBhvr>
                                        <p:cTn id="63" dur="1" fill="hold">
                                          <p:stCondLst>
                                            <p:cond delay="0"/>
                                          </p:stCondLst>
                                        </p:cTn>
                                        <p:tgtEl>
                                          <p:spTgt spid="36"/>
                                        </p:tgtEl>
                                        <p:attrNameLst>
                                          <p:attrName>style.visibility</p:attrName>
                                        </p:attrNameLst>
                                      </p:cBhvr>
                                      <p:to>
                                        <p:strVal val="visible"/>
                                      </p:to>
                                    </p:set>
                                    <p:set>
                                      <p:cBhvr>
                                        <p:cTn id="64" dur="227" fill="hold">
                                          <p:stCondLst>
                                            <p:cond delay="0"/>
                                          </p:stCondLst>
                                        </p:cTn>
                                        <p:tgtEl>
                                          <p:spTgt spid="36"/>
                                        </p:tgtEl>
                                        <p:attrNameLst>
                                          <p:attrName>style.rotation</p:attrName>
                                        </p:attrNameLst>
                                      </p:cBhvr>
                                      <p:to>
                                        <p:strVal val="-45.0"/>
                                      </p:to>
                                    </p:set>
                                    <p:anim calcmode="lin" valueType="num">
                                      <p:cBhvr>
                                        <p:cTn id="65" dur="227" fill="hold">
                                          <p:stCondLst>
                                            <p:cond delay="227"/>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66" dur="227"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67" dur="78" decel="50000" autoRev="1" fill="hold">
                                          <p:stCondLst>
                                            <p:cond delay="227"/>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68" dur="68" fill="hold">
                                          <p:stCondLst>
                                            <p:cond delay="432"/>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323" y="-333012"/>
            <a:ext cx="6469722" cy="43131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397" y="-83771"/>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1244"/>
          <a:stretch/>
        </p:blipFill>
        <p:spPr>
          <a:xfrm>
            <a:off x="-65695" y="4587671"/>
            <a:ext cx="3540056" cy="2788026"/>
          </a:xfrm>
          <a:prstGeom prst="rect">
            <a:avLst/>
          </a:prstGeom>
          <a:effectLst>
            <a:outerShdw blurRad="50800" dist="38100" dir="2700000" algn="tl" rotWithShape="0">
              <a:prstClr val="black">
                <a:alpha val="40000"/>
              </a:prstClr>
            </a:outerShdw>
          </a:effectLst>
        </p:spPr>
      </p:pic>
      <p:pic>
        <p:nvPicPr>
          <p:cNvPr id="5" name="Picture 4">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5377" t="3494"/>
          <a:stretch/>
        </p:blipFill>
        <p:spPr>
          <a:xfrm>
            <a:off x="5755142" y="3980136"/>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grpSp>
        <p:nvGrpSpPr>
          <p:cNvPr id="11" name="Group 10"/>
          <p:cNvGrpSpPr/>
          <p:nvPr/>
        </p:nvGrpSpPr>
        <p:grpSpPr>
          <a:xfrm>
            <a:off x="3257782" y="1136862"/>
            <a:ext cx="1776128" cy="1724826"/>
            <a:chOff x="6724842" y="2359026"/>
            <a:chExt cx="1776128" cy="1724826"/>
          </a:xfrm>
        </p:grpSpPr>
        <p:grpSp>
          <p:nvGrpSpPr>
            <p:cNvPr id="12" name="组合 68"/>
            <p:cNvGrpSpPr/>
            <p:nvPr/>
          </p:nvGrpSpPr>
          <p:grpSpPr>
            <a:xfrm>
              <a:off x="6724842" y="2359026"/>
              <a:ext cx="1745300" cy="1724826"/>
              <a:chOff x="5215429" y="1279018"/>
              <a:chExt cx="1745300" cy="1724826"/>
            </a:xfrm>
          </p:grpSpPr>
          <p:grpSp>
            <p:nvGrpSpPr>
              <p:cNvPr id="14" name="组合 71"/>
              <p:cNvGrpSpPr/>
              <p:nvPr/>
            </p:nvGrpSpPr>
            <p:grpSpPr>
              <a:xfrm>
                <a:off x="5217256" y="1279018"/>
                <a:ext cx="1724828" cy="1724826"/>
                <a:chOff x="5311169" y="2007983"/>
                <a:chExt cx="1569662" cy="1569660"/>
              </a:xfrm>
            </p:grpSpPr>
            <p:sp>
              <p:nvSpPr>
                <p:cNvPr id="16" name="菱形 21"/>
                <p:cNvSpPr/>
                <p:nvPr/>
              </p:nvSpPr>
              <p:spPr>
                <a:xfrm>
                  <a:off x="5311169" y="2007983"/>
                  <a:ext cx="1569662" cy="1569660"/>
                </a:xfrm>
                <a:prstGeom prst="ellipse">
                  <a:avLst/>
                </a:prstGeom>
                <a:solidFill>
                  <a:srgbClr val="F6B361"/>
                </a:solidFill>
                <a:ln w="28575">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sp>
              <p:nvSpPr>
                <p:cNvPr id="17" name="菱形 22"/>
                <p:cNvSpPr/>
                <p:nvPr/>
              </p:nvSpPr>
              <p:spPr>
                <a:xfrm>
                  <a:off x="5367277" y="2072434"/>
                  <a:ext cx="1457446" cy="1440759"/>
                </a:xfrm>
                <a:prstGeom prst="ellipse">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grpSp>
          <p:sp>
            <p:nvSpPr>
              <p:cNvPr id="15" name="文本框 70"/>
              <p:cNvSpPr txBox="1"/>
              <p:nvPr/>
            </p:nvSpPr>
            <p:spPr>
              <a:xfrm>
                <a:off x="5215429" y="1383536"/>
                <a:ext cx="1745300" cy="1445260"/>
              </a:xfrm>
              <a:prstGeom prst="rect">
                <a:avLst/>
              </a:prstGeom>
              <a:noFill/>
            </p:spPr>
            <p:txBody>
              <a:bodyPr wrap="square" rtlCol="0">
                <a:spAutoFit/>
              </a:bodyPr>
              <a:lstStyle>
                <a:defPPr>
                  <a:defRPr lang="zh-CN"/>
                </a:defPPr>
                <a:lvl1pPr algn="ctr">
                  <a:defRPr sz="6000" b="1">
                    <a:blipFill dpi="0" rotWithShape="1">
                      <a:blip r:embed="rId8"/>
                      <a:srcRect/>
                      <a:stretch>
                        <a:fillRect/>
                      </a:stretch>
                    </a:blip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64号-萌趣软糖体" panose="00000500000000000000" charset="-122"/>
                  <a:ea typeface="字魂64号-萌趣软糖体" panose="00000500000000000000" charset="-122"/>
                  <a:cs typeface="Arial" panose="020B0604020202020204" pitchFamily="34" charset="0"/>
                  <a:sym typeface="思源黑体 CN Normal" panose="020B0400000000000000" charset="-122"/>
                </a:endParaRPr>
              </a:p>
            </p:txBody>
          </p:sp>
        </p:grpSp>
        <p:sp>
          <p:nvSpPr>
            <p:cNvPr id="13" name="TextBox 12"/>
            <p:cNvSpPr txBox="1"/>
            <p:nvPr/>
          </p:nvSpPr>
          <p:spPr>
            <a:xfrm>
              <a:off x="7098390" y="2707479"/>
              <a:ext cx="1402580" cy="1107996"/>
            </a:xfrm>
            <a:prstGeom prst="rect">
              <a:avLst/>
            </a:prstGeom>
            <a:noFill/>
          </p:spPr>
          <p:txBody>
            <a:bodyPr wrap="square" rtlCol="0">
              <a:spAutoFit/>
            </a:bodyPr>
            <a:lstStyle/>
            <a:p>
              <a:r>
                <a:rPr lang="en-US" sz="6600" b="1">
                  <a:solidFill>
                    <a:srgbClr val="FF0000"/>
                  </a:solidFill>
                  <a:latin typeface="UTM Avo" panose="02040603050506020204" pitchFamily="18" charset="0"/>
                </a:rPr>
                <a:t>01</a:t>
              </a:r>
            </a:p>
          </p:txBody>
        </p:sp>
      </p:grpSp>
      <p:sp>
        <p:nvSpPr>
          <p:cNvPr id="18" name="TextBox 17"/>
          <p:cNvSpPr txBox="1"/>
          <p:nvPr/>
        </p:nvSpPr>
        <p:spPr>
          <a:xfrm>
            <a:off x="871735" y="2914899"/>
            <a:ext cx="6338290" cy="1569660"/>
          </a:xfrm>
          <a:prstGeom prst="rect">
            <a:avLst/>
          </a:prstGeom>
          <a:noFill/>
        </p:spPr>
        <p:txBody>
          <a:bodyPr wrap="square" rtlCol="0">
            <a:spAutoFit/>
          </a:bodyPr>
          <a:lstStyle/>
          <a:p>
            <a:pPr algn="ctr"/>
            <a:r>
              <a:rPr lang="en-US" sz="9600">
                <a:solidFill>
                  <a:srgbClr val="FF0000"/>
                </a:solidFill>
                <a:effectLst>
                  <a:outerShdw blurRad="38100" dist="38100" dir="2700000" algn="tl">
                    <a:srgbClr val="000000">
                      <a:alpha val="43137"/>
                    </a:srgbClr>
                  </a:outerShdw>
                </a:effectLst>
                <a:latin typeface="#9Slide05 SVNBulgary" pitchFamily="2" charset="0"/>
              </a:rPr>
              <a:t>Nghe - viết</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20" y="38809"/>
            <a:ext cx="4314135" cy="2876090"/>
          </a:xfrm>
          <a:prstGeom prst="rect">
            <a:avLst/>
          </a:prstGeom>
        </p:spPr>
      </p:pic>
    </p:spTree>
    <p:extLst>
      <p:ext uri="{BB962C8B-B14F-4D97-AF65-F5344CB8AC3E}">
        <p14:creationId xmlns:p14="http://schemas.microsoft.com/office/powerpoint/2010/main" val="121464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076712" cy="3140582"/>
            <a:chOff x="13716" y="2202497"/>
            <a:chExt cx="1076712" cy="3140582"/>
          </a:xfrm>
        </p:grpSpPr>
        <p:cxnSp>
          <p:nvCxnSpPr>
            <p:cNvPr id="3" name="Straight Connector 2"/>
            <p:cNvCxnSpPr/>
            <p:nvPr/>
          </p:nvCxnSpPr>
          <p:spPr>
            <a:xfrm>
              <a:off x="574932" y="2202497"/>
              <a:ext cx="0" cy="1137665"/>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46" t="33435" r="89921" b="23708"/>
            <a:stretch/>
          </p:blipFill>
          <p:spPr>
            <a:xfrm>
              <a:off x="13716" y="2764471"/>
              <a:ext cx="1076712" cy="2578608"/>
            </a:xfrm>
            <a:prstGeom prst="rect">
              <a:avLst/>
            </a:prstGeom>
          </p:spPr>
        </p:pic>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334" y="-172329"/>
            <a:ext cx="3048264" cy="3048264"/>
          </a:xfrm>
          <a:prstGeom prst="rect">
            <a:avLst/>
          </a:prstGeom>
        </p:spPr>
      </p:pic>
      <p:sp>
        <p:nvSpPr>
          <p:cNvPr id="6" name="TextBox 5"/>
          <p:cNvSpPr txBox="1"/>
          <p:nvPr/>
        </p:nvSpPr>
        <p:spPr>
          <a:xfrm>
            <a:off x="4160173" y="886872"/>
            <a:ext cx="4435522" cy="769441"/>
          </a:xfrm>
          <a:prstGeom prst="rect">
            <a:avLst/>
          </a:prstGeom>
          <a:noFill/>
        </p:spPr>
        <p:txBody>
          <a:bodyPr wrap="square" rtlCol="0">
            <a:spAutoFit/>
          </a:bodyPr>
          <a:lstStyle/>
          <a:p>
            <a:r>
              <a:rPr lang="en-US" sz="4400" b="1">
                <a:solidFill>
                  <a:srgbClr val="C00000"/>
                </a:solidFill>
                <a:latin typeface="UTM Avo" panose="02040603050506020204" pitchFamily="18" charset="0"/>
              </a:rPr>
              <a:t>Tết đến rồi</a:t>
            </a:r>
          </a:p>
        </p:txBody>
      </p:sp>
      <p:sp>
        <p:nvSpPr>
          <p:cNvPr id="7" name="TextBox 6"/>
          <p:cNvSpPr txBox="1"/>
          <p:nvPr/>
        </p:nvSpPr>
        <p:spPr>
          <a:xfrm>
            <a:off x="1285626" y="1706900"/>
            <a:ext cx="9671131" cy="3970318"/>
          </a:xfrm>
          <a:prstGeom prst="rect">
            <a:avLst/>
          </a:prstGeom>
          <a:noFill/>
        </p:spPr>
        <p:txBody>
          <a:bodyPr wrap="square" rtlCol="0">
            <a:spAutoFit/>
          </a:bodyPr>
          <a:lstStyle/>
          <a:p>
            <a:pPr algn="just"/>
            <a:r>
              <a:rPr lang="en-US" sz="3600">
                <a:solidFill>
                  <a:srgbClr val="002060"/>
                </a:solidFill>
                <a:latin typeface="UTM Avo" panose="02040603050506020204" pitchFamily="18" charset="0"/>
              </a:rPr>
              <a:t>       Vào dịp Tết, các gia đình thường gói bánh chưng hoặc bánh tét. Người lớn thường tặng trẻ em những bao lì xì xinh xắn với mong ước các em mạnh khỏe, giỏi giang. Tết là dịp mọi người quây quần bên nhau và dành cho nhau những lời chúc tốt đẹp.</a:t>
            </a:r>
          </a:p>
        </p:txBody>
      </p:sp>
      <p:sp>
        <p:nvSpPr>
          <p:cNvPr id="9" name="Rounded Rectangular Callout 8"/>
          <p:cNvSpPr/>
          <p:nvPr/>
        </p:nvSpPr>
        <p:spPr>
          <a:xfrm>
            <a:off x="4725372" y="5172977"/>
            <a:ext cx="6479178" cy="1541417"/>
          </a:xfrm>
          <a:prstGeom prst="wedgeRoundRectCallout">
            <a:avLst>
              <a:gd name="adj1" fmla="val 40292"/>
              <a:gd name="adj2" fmla="val 71822"/>
              <a:gd name="adj3" fmla="val 16667"/>
            </a:avLst>
          </a:prstGeom>
          <a:solidFill>
            <a:srgbClr val="FFCCFF"/>
          </a:solidFill>
          <a:ln>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Đoạn văn có những chữ nào viết hoa?</a:t>
            </a:r>
          </a:p>
        </p:txBody>
      </p:sp>
      <p:cxnSp>
        <p:nvCxnSpPr>
          <p:cNvPr id="10" name="Straight Connector 9"/>
          <p:cNvCxnSpPr/>
          <p:nvPr/>
        </p:nvCxnSpPr>
        <p:spPr>
          <a:xfrm>
            <a:off x="2284858" y="2248876"/>
            <a:ext cx="287383"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5768" y="2250280"/>
            <a:ext cx="287383"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47568" y="2794308"/>
            <a:ext cx="365760"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24664" y="4430603"/>
            <a:ext cx="287383"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4725372" y="5172976"/>
            <a:ext cx="6479178" cy="1541417"/>
          </a:xfrm>
          <a:prstGeom prst="wedgeRoundRectCallout">
            <a:avLst>
              <a:gd name="adj1" fmla="val 40292"/>
              <a:gd name="adj2" fmla="val 71822"/>
              <a:gd name="adj3" fmla="val 16667"/>
            </a:avLst>
          </a:prstGeom>
          <a:solidFill>
            <a:srgbClr val="FFCCFF"/>
          </a:solidFill>
          <a:ln>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6">
                    <a:lumMod val="50000"/>
                  </a:schemeClr>
                </a:solidFill>
                <a:latin typeface="UTM Avo" panose="02040603050506020204" pitchFamily="18" charset="0"/>
              </a:rPr>
              <a:t>Đoạn văn có những chữ nào dễ viết sai?</a:t>
            </a:r>
          </a:p>
        </p:txBody>
      </p:sp>
      <p:cxnSp>
        <p:nvCxnSpPr>
          <p:cNvPr id="16" name="Straight Connector 15"/>
          <p:cNvCxnSpPr/>
          <p:nvPr/>
        </p:nvCxnSpPr>
        <p:spPr>
          <a:xfrm>
            <a:off x="7512725" y="2836532"/>
            <a:ext cx="64008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08254" y="3372796"/>
            <a:ext cx="73152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947075" y="3358158"/>
            <a:ext cx="91440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08123" y="3907142"/>
            <a:ext cx="82296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100497" y="3915808"/>
            <a:ext cx="256032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97418" y="4454311"/>
            <a:ext cx="219456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459614" y="4475191"/>
            <a:ext cx="237744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1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9"/>
                                        </p:tgtEl>
                                      </p:cBhvr>
                                    </p:animEffect>
                                    <p:anim calcmode="lin" valueType="num">
                                      <p:cBhvr>
                                        <p:cTn id="33" dur="1000"/>
                                        <p:tgtEl>
                                          <p:spTgt spid="9"/>
                                        </p:tgtEl>
                                        <p:attrNameLst>
                                          <p:attrName>ppt_x</p:attrName>
                                        </p:attrNameLst>
                                      </p:cBhvr>
                                      <p:tavLst>
                                        <p:tav tm="0">
                                          <p:val>
                                            <p:strVal val="ppt_x"/>
                                          </p:val>
                                        </p:tav>
                                        <p:tav tm="100000">
                                          <p:val>
                                            <p:strVal val="ppt_x"/>
                                          </p:val>
                                        </p:tav>
                                      </p:tavLst>
                                    </p:anim>
                                    <p:anim calcmode="lin" valueType="num">
                                      <p:cBhvr>
                                        <p:cTn id="34" dur="1000"/>
                                        <p:tgtEl>
                                          <p:spTgt spid="9"/>
                                        </p:tgtEl>
                                        <p:attrNameLst>
                                          <p:attrName>ppt_y</p:attrName>
                                        </p:attrNameLst>
                                      </p:cBhvr>
                                      <p:tavLst>
                                        <p:tav tm="0">
                                          <p:val>
                                            <p:strVal val="ppt_y"/>
                                          </p:val>
                                        </p:tav>
                                        <p:tav tm="100000">
                                          <p:val>
                                            <p:strVal val="ppt_y+.1"/>
                                          </p:val>
                                        </p:tav>
                                      </p:tavLst>
                                    </p:anim>
                                    <p:set>
                                      <p:cBhvr>
                                        <p:cTn id="35" dur="1" fill="hold">
                                          <p:stCondLst>
                                            <p:cond delay="9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right)">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inVertic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inVertical)">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arn(inVertical)">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arn(inVertical)">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barn(inVertical)">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inVertical)">
                                      <p:cBhvr>
                                        <p:cTn id="9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9" grpId="1"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7" y="-354327"/>
            <a:ext cx="6469722" cy="43131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479" y="-65100"/>
            <a:ext cx="4314135" cy="2876090"/>
          </a:xfrm>
          <a:prstGeom prst="rect">
            <a:avLst/>
          </a:prstGeom>
        </p:spPr>
      </p:pic>
      <p:sp>
        <p:nvSpPr>
          <p:cNvPr id="10" name="文本框 18">
            <a:extLst>
              <a:ext uri="{FF2B5EF4-FFF2-40B4-BE49-F238E27FC236}">
                <a16:creationId xmlns:a16="http://schemas.microsoft.com/office/drawing/2014/main" id="{3EE6B733-B6C4-4E38-BDEB-13E32E3D0DF9}"/>
              </a:ext>
            </a:extLst>
          </p:cNvPr>
          <p:cNvSpPr>
            <a:spLocks noChangeArrowheads="1"/>
          </p:cNvSpPr>
          <p:nvPr/>
        </p:nvSpPr>
        <p:spPr bwMode="auto">
          <a:xfrm>
            <a:off x="3818021" y="1001688"/>
            <a:ext cx="4652681" cy="93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b="1" i="0" u="none" strike="noStrike" kern="0" cap="none" spc="0" normalizeH="0" baseline="0" noProof="0">
                <a:ln>
                  <a:solidFill>
                    <a:srgbClr val="C00000"/>
                  </a:solidFill>
                </a:ln>
                <a:solidFill>
                  <a:srgbClr val="C00000"/>
                </a:solidFill>
                <a:effectLst>
                  <a:glow rad="63500">
                    <a:schemeClr val="accent1">
                      <a:satMod val="175000"/>
                      <a:alpha val="40000"/>
                    </a:schemeClr>
                  </a:glow>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rPr>
              <a:t>Luyện </a:t>
            </a:r>
            <a:r>
              <a:rPr lang="en-US" altLang="zh-CN" sz="5400" b="1" kern="0">
                <a:ln>
                  <a:solidFill>
                    <a:srgbClr val="C00000"/>
                  </a:solidFill>
                </a:ln>
                <a:solidFill>
                  <a:srgbClr val="C00000"/>
                </a:solidFill>
                <a:effectLst>
                  <a:glow rad="63500">
                    <a:schemeClr val="accent1">
                      <a:satMod val="175000"/>
                      <a:alpha val="40000"/>
                    </a:schemeClr>
                  </a:glow>
                </a:effectLst>
                <a:latin typeface="UTM Avo" panose="02040603050506020204" pitchFamily="18" charset="0"/>
                <a:ea typeface="字魂70号-灵悦黑体" panose="00000500000000000000" pitchFamily="2" charset="-122"/>
                <a:cs typeface="Times New Roman" panose="02020603050405020304" pitchFamily="18" charset="0"/>
                <a:sym typeface="+mn-lt"/>
              </a:rPr>
              <a:t>viết</a:t>
            </a:r>
            <a:r>
              <a:rPr kumimoji="0" lang="en-US" altLang="zh-CN" sz="5400" b="1" i="0" u="none" strike="noStrike" kern="0" cap="none" spc="0" normalizeH="0" baseline="0" noProof="0">
                <a:ln>
                  <a:solidFill>
                    <a:srgbClr val="C00000"/>
                  </a:solidFill>
                </a:ln>
                <a:solidFill>
                  <a:srgbClr val="C00000"/>
                </a:solidFill>
                <a:effectLst>
                  <a:glow rad="63500">
                    <a:schemeClr val="accent1">
                      <a:satMod val="175000"/>
                      <a:alpha val="40000"/>
                    </a:schemeClr>
                  </a:glow>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rPr>
              <a:t> từ</a:t>
            </a:r>
            <a:endParaRPr kumimoji="0" lang="en-US" sz="5400" b="1" i="0" u="none" strike="noStrike" kern="0" cap="none" spc="0" normalizeH="0" baseline="0" noProof="0" dirty="0">
              <a:ln>
                <a:solidFill>
                  <a:srgbClr val="C00000"/>
                </a:solidFill>
              </a:ln>
              <a:solidFill>
                <a:srgbClr val="C00000"/>
              </a:solidFill>
              <a:effectLst>
                <a:glow rad="63500">
                  <a:schemeClr val="accent1">
                    <a:satMod val="175000"/>
                    <a:alpha val="40000"/>
                  </a:schemeClr>
                </a:glow>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endParaRPr>
          </a:p>
        </p:txBody>
      </p:sp>
      <p:sp>
        <p:nvSpPr>
          <p:cNvPr id="12" name="TextBox 11">
            <a:extLst>
              <a:ext uri="{FF2B5EF4-FFF2-40B4-BE49-F238E27FC236}">
                <a16:creationId xmlns:a16="http://schemas.microsoft.com/office/drawing/2014/main" id="{47843E00-1432-439A-8FC8-23A67BD414C1}"/>
              </a:ext>
            </a:extLst>
          </p:cNvPr>
          <p:cNvSpPr txBox="1"/>
          <p:nvPr/>
        </p:nvSpPr>
        <p:spPr>
          <a:xfrm>
            <a:off x="1074821" y="2363111"/>
            <a:ext cx="3171390" cy="895758"/>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FF0000"/>
                </a:solidFill>
                <a:latin typeface="UTM Avo" panose="02040603050506020204" pitchFamily="18" charset="0"/>
                <a:cs typeface="Times New Roman" panose="02020603050405020304" pitchFamily="18" charset="0"/>
              </a:rPr>
              <a:t>Tết </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7843E00-1432-439A-8FC8-23A67BD414C1}"/>
              </a:ext>
            </a:extLst>
          </p:cNvPr>
          <p:cNvSpPr txBox="1"/>
          <p:nvPr/>
        </p:nvSpPr>
        <p:spPr>
          <a:xfrm>
            <a:off x="1616699" y="3687416"/>
            <a:ext cx="3171390" cy="895758"/>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002060"/>
                </a:solidFill>
                <a:latin typeface="UTM Avo" panose="02040603050506020204" pitchFamily="18" charset="0"/>
                <a:cs typeface="Times New Roman" panose="02020603050405020304" pitchFamily="18" charset="0"/>
              </a:rPr>
              <a:t>bánh t</a:t>
            </a:r>
            <a:r>
              <a:rPr lang="en-US" sz="4000" b="1" noProof="1">
                <a:solidFill>
                  <a:srgbClr val="FF0000"/>
                </a:solidFill>
                <a:latin typeface="UTM Avo" panose="02040603050506020204" pitchFamily="18" charset="0"/>
                <a:cs typeface="Times New Roman" panose="02020603050405020304" pitchFamily="18" charset="0"/>
              </a:rPr>
              <a:t>ét </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7843E00-1432-439A-8FC8-23A67BD414C1}"/>
              </a:ext>
            </a:extLst>
          </p:cNvPr>
          <p:cNvSpPr txBox="1"/>
          <p:nvPr/>
        </p:nvSpPr>
        <p:spPr>
          <a:xfrm>
            <a:off x="2984066" y="5016252"/>
            <a:ext cx="3171390" cy="895758"/>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002060"/>
                </a:solidFill>
                <a:latin typeface="UTM Avo" panose="02040603050506020204" pitchFamily="18" charset="0"/>
                <a:cs typeface="Times New Roman" panose="02020603050405020304" pitchFamily="18" charset="0"/>
              </a:rPr>
              <a:t>lì </a:t>
            </a:r>
            <a:r>
              <a:rPr lang="en-US" sz="4000" b="1" noProof="1">
                <a:solidFill>
                  <a:srgbClr val="FF0000"/>
                </a:solidFill>
                <a:latin typeface="UTM Avo" panose="02040603050506020204" pitchFamily="18" charset="0"/>
                <a:cs typeface="Times New Roman" panose="02020603050405020304" pitchFamily="18" charset="0"/>
              </a:rPr>
              <a:t>x</a:t>
            </a:r>
            <a:r>
              <a:rPr lang="en-US" sz="4000" b="1" noProof="1">
                <a:solidFill>
                  <a:srgbClr val="002060"/>
                </a:solidFill>
                <a:latin typeface="UTM Avo" panose="02040603050506020204" pitchFamily="18" charset="0"/>
                <a:cs typeface="Times New Roman" panose="02020603050405020304" pitchFamily="18" charset="0"/>
              </a:rPr>
              <a:t>ì</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7843E00-1432-439A-8FC8-23A67BD414C1}"/>
              </a:ext>
            </a:extLst>
          </p:cNvPr>
          <p:cNvSpPr txBox="1"/>
          <p:nvPr/>
        </p:nvSpPr>
        <p:spPr>
          <a:xfrm>
            <a:off x="5503538" y="2359535"/>
            <a:ext cx="3171390" cy="1015663"/>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FF0000"/>
                </a:solidFill>
                <a:latin typeface="UTM Avo" panose="02040603050506020204" pitchFamily="18" charset="0"/>
                <a:cs typeface="Times New Roman" panose="02020603050405020304" pitchFamily="18" charset="0"/>
              </a:rPr>
              <a:t>x</a:t>
            </a:r>
            <a:r>
              <a:rPr lang="en-US" sz="4000" b="1" noProof="1">
                <a:solidFill>
                  <a:srgbClr val="002060"/>
                </a:solidFill>
                <a:latin typeface="UTM Avo" panose="02040603050506020204" pitchFamily="18" charset="0"/>
                <a:cs typeface="Times New Roman" panose="02020603050405020304" pitchFamily="18" charset="0"/>
              </a:rPr>
              <a:t>inh </a:t>
            </a:r>
            <a:r>
              <a:rPr lang="en-US" sz="4000" b="1" noProof="1">
                <a:solidFill>
                  <a:srgbClr val="FF0000"/>
                </a:solidFill>
                <a:latin typeface="UTM Avo" panose="02040603050506020204" pitchFamily="18" charset="0"/>
                <a:cs typeface="Times New Roman" panose="02020603050405020304" pitchFamily="18" charset="0"/>
              </a:rPr>
              <a:t>x</a:t>
            </a:r>
            <a:r>
              <a:rPr lang="en-US" sz="4000" b="1" noProof="1">
                <a:solidFill>
                  <a:srgbClr val="002060"/>
                </a:solidFill>
                <a:latin typeface="UTM Avo" panose="02040603050506020204" pitchFamily="18" charset="0"/>
                <a:cs typeface="Times New Roman" panose="02020603050405020304" pitchFamily="18" charset="0"/>
              </a:rPr>
              <a:t>ắn</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7843E00-1432-439A-8FC8-23A67BD414C1}"/>
              </a:ext>
            </a:extLst>
          </p:cNvPr>
          <p:cNvSpPr txBox="1"/>
          <p:nvPr/>
        </p:nvSpPr>
        <p:spPr>
          <a:xfrm>
            <a:off x="7089233" y="3744717"/>
            <a:ext cx="3171390" cy="1015663"/>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FF0000"/>
                </a:solidFill>
                <a:latin typeface="UTM Avo" panose="02040603050506020204" pitchFamily="18" charset="0"/>
                <a:cs typeface="Times New Roman" panose="02020603050405020304" pitchFamily="18" charset="0"/>
              </a:rPr>
              <a:t>gi</a:t>
            </a:r>
            <a:r>
              <a:rPr lang="en-US" sz="4000" b="1" noProof="1">
                <a:solidFill>
                  <a:srgbClr val="002060"/>
                </a:solidFill>
                <a:latin typeface="UTM Avo" panose="02040603050506020204" pitchFamily="18" charset="0"/>
                <a:cs typeface="Times New Roman" panose="02020603050405020304" pitchFamily="18" charset="0"/>
              </a:rPr>
              <a:t>ỏi </a:t>
            </a:r>
            <a:r>
              <a:rPr lang="en-US" sz="4000" b="1" noProof="1">
                <a:solidFill>
                  <a:srgbClr val="FF0000"/>
                </a:solidFill>
                <a:latin typeface="UTM Avo" panose="02040603050506020204" pitchFamily="18" charset="0"/>
                <a:cs typeface="Times New Roman" panose="02020603050405020304" pitchFamily="18" charset="0"/>
              </a:rPr>
              <a:t>gi</a:t>
            </a:r>
            <a:r>
              <a:rPr lang="en-US" sz="4000" b="1" noProof="1">
                <a:solidFill>
                  <a:srgbClr val="002060"/>
                </a:solidFill>
                <a:latin typeface="UTM Avo" panose="02040603050506020204" pitchFamily="18" charset="0"/>
                <a:cs typeface="Times New Roman" panose="02020603050405020304" pitchFamily="18" charset="0"/>
              </a:rPr>
              <a:t>ang</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7843E00-1432-439A-8FC8-23A67BD414C1}"/>
              </a:ext>
            </a:extLst>
          </p:cNvPr>
          <p:cNvSpPr txBox="1"/>
          <p:nvPr/>
        </p:nvSpPr>
        <p:spPr>
          <a:xfrm>
            <a:off x="7877769" y="5097733"/>
            <a:ext cx="3171390" cy="895758"/>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2060"/>
                </a:solidFill>
                <a:latin typeface="UTM Avo" panose="02040603050506020204" pitchFamily="18" charset="0"/>
                <a:cs typeface="Times New Roman" panose="02020603050405020304" pitchFamily="18" charset="0"/>
              </a:rPr>
              <a:t>quây quần</a:t>
            </a:r>
          </a:p>
        </p:txBody>
      </p:sp>
    </p:spTree>
    <p:extLst>
      <p:ext uri="{BB962C8B-B14F-4D97-AF65-F5344CB8AC3E}">
        <p14:creationId xmlns:p14="http://schemas.microsoft.com/office/powerpoint/2010/main" val="102987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129" y="-666220"/>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65695" y="4587671"/>
            <a:ext cx="3540056" cy="2788026"/>
          </a:xfrm>
          <a:prstGeom prst="rect">
            <a:avLst/>
          </a:prstGeom>
          <a:effectLst>
            <a:outerShdw blurRad="50800" dist="38100" dir="2700000" algn="tl" rotWithShape="0">
              <a:prstClr val="black">
                <a:alpha val="40000"/>
              </a:prstClr>
            </a:outerShdw>
          </a:effectLst>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5377" t="3494"/>
          <a:stretch/>
        </p:blipFill>
        <p:spPr>
          <a:xfrm>
            <a:off x="5755142" y="3980136"/>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grpSp>
        <p:nvGrpSpPr>
          <p:cNvPr id="11" name="Group 10"/>
          <p:cNvGrpSpPr/>
          <p:nvPr/>
        </p:nvGrpSpPr>
        <p:grpSpPr>
          <a:xfrm>
            <a:off x="2963155" y="1252147"/>
            <a:ext cx="1745300" cy="1724826"/>
            <a:chOff x="6724842" y="2359026"/>
            <a:chExt cx="1745300" cy="1724826"/>
          </a:xfrm>
        </p:grpSpPr>
        <p:grpSp>
          <p:nvGrpSpPr>
            <p:cNvPr id="12" name="组合 68"/>
            <p:cNvGrpSpPr/>
            <p:nvPr/>
          </p:nvGrpSpPr>
          <p:grpSpPr>
            <a:xfrm>
              <a:off x="6724842" y="2359026"/>
              <a:ext cx="1745300" cy="1724826"/>
              <a:chOff x="5215429" y="1279018"/>
              <a:chExt cx="1745300" cy="1724826"/>
            </a:xfrm>
          </p:grpSpPr>
          <p:grpSp>
            <p:nvGrpSpPr>
              <p:cNvPr id="14" name="组合 71"/>
              <p:cNvGrpSpPr/>
              <p:nvPr/>
            </p:nvGrpSpPr>
            <p:grpSpPr>
              <a:xfrm>
                <a:off x="5217256" y="1279018"/>
                <a:ext cx="1724828" cy="1724826"/>
                <a:chOff x="5311169" y="2007983"/>
                <a:chExt cx="1569662" cy="1569660"/>
              </a:xfrm>
            </p:grpSpPr>
            <p:sp>
              <p:nvSpPr>
                <p:cNvPr id="16" name="菱形 21"/>
                <p:cNvSpPr/>
                <p:nvPr/>
              </p:nvSpPr>
              <p:spPr>
                <a:xfrm>
                  <a:off x="5311169" y="2007983"/>
                  <a:ext cx="1569662" cy="1569660"/>
                </a:xfrm>
                <a:prstGeom prst="ellipse">
                  <a:avLst/>
                </a:prstGeom>
                <a:solidFill>
                  <a:srgbClr val="F6B361"/>
                </a:solidFill>
                <a:ln w="28575">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sp>
              <p:nvSpPr>
                <p:cNvPr id="17" name="菱形 22"/>
                <p:cNvSpPr/>
                <p:nvPr/>
              </p:nvSpPr>
              <p:spPr>
                <a:xfrm>
                  <a:off x="5367277" y="2072434"/>
                  <a:ext cx="1457446" cy="1440759"/>
                </a:xfrm>
                <a:prstGeom prst="ellipse">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grpSp>
          <p:sp>
            <p:nvSpPr>
              <p:cNvPr id="15" name="文本框 70"/>
              <p:cNvSpPr txBox="1"/>
              <p:nvPr/>
            </p:nvSpPr>
            <p:spPr>
              <a:xfrm>
                <a:off x="5215429" y="1383536"/>
                <a:ext cx="1745300" cy="1445260"/>
              </a:xfrm>
              <a:prstGeom prst="rect">
                <a:avLst/>
              </a:prstGeom>
              <a:noFill/>
            </p:spPr>
            <p:txBody>
              <a:bodyPr wrap="square" rtlCol="0">
                <a:spAutoFit/>
              </a:bodyPr>
              <a:lstStyle>
                <a:defPPr>
                  <a:defRPr lang="zh-CN"/>
                </a:defPPr>
                <a:lvl1pPr algn="ctr">
                  <a:defRPr sz="6000" b="1">
                    <a:blipFill dpi="0" rotWithShape="1">
                      <a:blip r:embed="rId7"/>
                      <a:srcRect/>
                      <a:stretch>
                        <a:fillRect/>
                      </a:stretch>
                    </a:blip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64号-萌趣软糖体" panose="00000500000000000000" charset="-122"/>
                  <a:ea typeface="字魂64号-萌趣软糖体" panose="00000500000000000000" charset="-122"/>
                  <a:cs typeface="Arial" panose="020B0604020202020204" pitchFamily="34" charset="0"/>
                  <a:sym typeface="思源黑体 CN Normal" panose="020B0400000000000000" charset="-122"/>
                </a:endParaRPr>
              </a:p>
            </p:txBody>
          </p:sp>
        </p:grpSp>
        <p:sp>
          <p:nvSpPr>
            <p:cNvPr id="13" name="TextBox 12"/>
            <p:cNvSpPr txBox="1"/>
            <p:nvPr/>
          </p:nvSpPr>
          <p:spPr>
            <a:xfrm>
              <a:off x="6996585" y="2697581"/>
              <a:ext cx="1402580" cy="1107996"/>
            </a:xfrm>
            <a:prstGeom prst="rect">
              <a:avLst/>
            </a:prstGeom>
            <a:noFill/>
          </p:spPr>
          <p:txBody>
            <a:bodyPr wrap="square" rtlCol="0">
              <a:spAutoFit/>
            </a:bodyPr>
            <a:lstStyle/>
            <a:p>
              <a:r>
                <a:rPr lang="en-US" sz="6600" b="1">
                  <a:solidFill>
                    <a:srgbClr val="FF0000"/>
                  </a:solidFill>
                  <a:latin typeface="UTM Avo" panose="02040603050506020204" pitchFamily="18" charset="0"/>
                </a:rPr>
                <a:t>02</a:t>
              </a:r>
            </a:p>
          </p:txBody>
        </p:sp>
      </p:grpSp>
      <p:sp>
        <p:nvSpPr>
          <p:cNvPr id="18" name="TextBox 17"/>
          <p:cNvSpPr txBox="1"/>
          <p:nvPr/>
        </p:nvSpPr>
        <p:spPr>
          <a:xfrm>
            <a:off x="223436" y="3105869"/>
            <a:ext cx="7397300" cy="1569660"/>
          </a:xfrm>
          <a:prstGeom prst="rect">
            <a:avLst/>
          </a:prstGeom>
          <a:noFill/>
        </p:spPr>
        <p:txBody>
          <a:bodyPr wrap="square" rtlCol="0">
            <a:spAutoFit/>
          </a:bodyPr>
          <a:lstStyle/>
          <a:p>
            <a:pPr algn="ctr"/>
            <a:r>
              <a:rPr lang="en-US" sz="9600">
                <a:solidFill>
                  <a:srgbClr val="FF0000"/>
                </a:solidFill>
                <a:effectLst>
                  <a:outerShdw blurRad="38100" dist="38100" dir="2700000" algn="tl">
                    <a:srgbClr val="000000">
                      <a:alpha val="43137"/>
                    </a:srgbClr>
                  </a:outerShdw>
                </a:effectLst>
                <a:latin typeface="#9Slide05 SVNBulgary" pitchFamily="2" charset="0"/>
              </a:rPr>
              <a:t>Bài tập chính tả</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4361" y="-610165"/>
            <a:ext cx="6469722" cy="4313148"/>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855" y="863437"/>
            <a:ext cx="4314135" cy="2876090"/>
          </a:xfrm>
          <a:prstGeom prst="rect">
            <a:avLst/>
          </a:prstGeom>
        </p:spPr>
      </p:pic>
    </p:spTree>
    <p:extLst>
      <p:ext uri="{BB962C8B-B14F-4D97-AF65-F5344CB8AC3E}">
        <p14:creationId xmlns:p14="http://schemas.microsoft.com/office/powerpoint/2010/main" val="32550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grpSp>
        <p:nvGrpSpPr>
          <p:cNvPr id="6" name="Group 5"/>
          <p:cNvGrpSpPr/>
          <p:nvPr/>
        </p:nvGrpSpPr>
        <p:grpSpPr>
          <a:xfrm>
            <a:off x="774065" y="594416"/>
            <a:ext cx="10631607" cy="1049461"/>
            <a:chOff x="878942" y="1681713"/>
            <a:chExt cx="10631607" cy="1049461"/>
          </a:xfrm>
        </p:grpSpPr>
        <p:sp>
          <p:nvSpPr>
            <p:cNvPr id="4" name="矩形: 圆角 5"/>
            <p:cNvSpPr/>
            <p:nvPr/>
          </p:nvSpPr>
          <p:spPr>
            <a:xfrm>
              <a:off x="878942" y="1681713"/>
              <a:ext cx="10164195" cy="1049461"/>
            </a:xfrm>
            <a:prstGeom prst="roundRect">
              <a:avLst/>
            </a:prstGeom>
            <a:solidFill>
              <a:schemeClr val="bg1">
                <a:alpha val="9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878943" y="1852501"/>
              <a:ext cx="10631606"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2. Chọn </a:t>
              </a:r>
              <a:r>
                <a:rPr lang="en-US" sz="4000" b="1">
                  <a:solidFill>
                    <a:srgbClr val="FF3399"/>
                  </a:solidFill>
                  <a:latin typeface="UTM Avo" panose="02040603050506020204" pitchFamily="18" charset="0"/>
                </a:rPr>
                <a:t>g</a:t>
              </a:r>
              <a:r>
                <a:rPr lang="en-US" sz="4000" b="1">
                  <a:solidFill>
                    <a:srgbClr val="002060"/>
                  </a:solidFill>
                  <a:latin typeface="UTM Avo" panose="02040603050506020204" pitchFamily="18" charset="0"/>
                </a:rPr>
                <a:t> hoặc </a:t>
              </a:r>
              <a:r>
                <a:rPr lang="en-US" sz="4000" b="1">
                  <a:solidFill>
                    <a:srgbClr val="FF3399"/>
                  </a:solidFill>
                  <a:latin typeface="UTM Avo" panose="02040603050506020204" pitchFamily="18" charset="0"/>
                </a:rPr>
                <a:t>gh</a:t>
              </a:r>
              <a:r>
                <a:rPr lang="en-US" sz="4000" b="1">
                  <a:solidFill>
                    <a:srgbClr val="002060"/>
                  </a:solidFill>
                  <a:latin typeface="UTM Avo" panose="02040603050506020204" pitchFamily="18" charset="0"/>
                </a:rPr>
                <a:t> thay cho ô vuông.</a:t>
              </a:r>
            </a:p>
          </p:txBody>
        </p:sp>
      </p:gr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794928" y="3568008"/>
            <a:ext cx="4390941" cy="3409000"/>
          </a:xfrm>
          <a:prstGeom prst="rect">
            <a:avLst/>
          </a:prstGeom>
          <a:ln>
            <a:noFill/>
          </a:ln>
          <a:effectLst>
            <a:softEdge rad="112500"/>
          </a:effectLst>
        </p:spPr>
      </p:pic>
      <p:sp>
        <p:nvSpPr>
          <p:cNvPr id="8" name="TextBox 7"/>
          <p:cNvSpPr txBox="1"/>
          <p:nvPr/>
        </p:nvSpPr>
        <p:spPr>
          <a:xfrm>
            <a:off x="239869" y="1875237"/>
            <a:ext cx="9750529" cy="1692771"/>
          </a:xfrm>
          <a:prstGeom prst="rect">
            <a:avLst/>
          </a:prstGeom>
          <a:noFill/>
        </p:spPr>
        <p:txBody>
          <a:bodyPr wrap="square" rtlCol="0">
            <a:spAutoFit/>
          </a:bodyPr>
          <a:lstStyle/>
          <a:p>
            <a:pPr algn="ctr"/>
            <a:r>
              <a:rPr lang="en-US" sz="3600">
                <a:solidFill>
                  <a:schemeClr val="accent6">
                    <a:lumMod val="50000"/>
                  </a:schemeClr>
                </a:solidFill>
                <a:latin typeface="UTM Avo" panose="02040603050506020204" pitchFamily="18" charset="0"/>
              </a:rPr>
              <a:t>Chị tre chải tóc bên ao</a:t>
            </a:r>
          </a:p>
          <a:p>
            <a:pPr algn="ctr"/>
            <a:r>
              <a:rPr lang="en-US" sz="3600">
                <a:solidFill>
                  <a:schemeClr val="accent6">
                    <a:lumMod val="50000"/>
                  </a:schemeClr>
                </a:solidFill>
                <a:latin typeface="UTM Avo" panose="02040603050506020204" pitchFamily="18" charset="0"/>
              </a:rPr>
              <a:t>Nàng mây áo trắng </a:t>
            </a:r>
            <a:r>
              <a:rPr lang="en-US" sz="3600">
                <a:solidFill>
                  <a:srgbClr val="FF0000"/>
                </a:solidFill>
                <a:latin typeface="UTM Avo" panose="02040603050506020204" pitchFamily="18" charset="0"/>
              </a:rPr>
              <a:t>gh</a:t>
            </a:r>
            <a:r>
              <a:rPr lang="en-US" sz="3600">
                <a:solidFill>
                  <a:schemeClr val="accent6">
                    <a:lumMod val="50000"/>
                  </a:schemeClr>
                </a:solidFill>
                <a:latin typeface="UTM Avo" panose="02040603050506020204" pitchFamily="18" charset="0"/>
              </a:rPr>
              <a:t>é vào soi </a:t>
            </a:r>
            <a:r>
              <a:rPr lang="en-US" sz="3600">
                <a:solidFill>
                  <a:srgbClr val="FF0000"/>
                </a:solidFill>
                <a:latin typeface="UTM Avo" panose="02040603050506020204" pitchFamily="18" charset="0"/>
              </a:rPr>
              <a:t>g</a:t>
            </a:r>
            <a:r>
              <a:rPr lang="en-US" sz="3600">
                <a:solidFill>
                  <a:schemeClr val="accent6">
                    <a:lumMod val="50000"/>
                  </a:schemeClr>
                </a:solidFill>
                <a:latin typeface="UTM Avo" panose="02040603050506020204" pitchFamily="18" charset="0"/>
              </a:rPr>
              <a:t>ương.</a:t>
            </a:r>
          </a:p>
          <a:p>
            <a:pPr algn="r"/>
            <a:r>
              <a:rPr lang="en-US" sz="3200" i="1">
                <a:solidFill>
                  <a:schemeClr val="accent6">
                    <a:lumMod val="50000"/>
                  </a:schemeClr>
                </a:solidFill>
                <a:latin typeface="UTM Avo" panose="02040603050506020204" pitchFamily="18" charset="0"/>
              </a:rPr>
              <a:t>(Theo Trần Đăng Khoa)</a:t>
            </a:r>
            <a:endParaRPr lang="en-US" sz="2800" i="1">
              <a:solidFill>
                <a:schemeClr val="accent6">
                  <a:lumMod val="50000"/>
                </a:schemeClr>
              </a:solidFill>
              <a:latin typeface="UTM Avo" panose="02040603050506020204" pitchFamily="18" charset="0"/>
            </a:endParaRPr>
          </a:p>
        </p:txBody>
      </p:sp>
      <p:sp>
        <p:nvSpPr>
          <p:cNvPr id="9" name="Rounded Rectangle 8"/>
          <p:cNvSpPr/>
          <p:nvPr/>
        </p:nvSpPr>
        <p:spPr>
          <a:xfrm>
            <a:off x="5167504" y="2522690"/>
            <a:ext cx="638026" cy="518790"/>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889057" y="2586499"/>
            <a:ext cx="334642" cy="518790"/>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55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0" nodeType="clickEffect">
                                  <p:stCondLst>
                                    <p:cond delay="0"/>
                                  </p:stCondLst>
                                  <p:childTnLst>
                                    <p:anim calcmode="lin" valueType="num">
                                      <p:cBhvr>
                                        <p:cTn id="18" dur="500"/>
                                        <p:tgtEl>
                                          <p:spTgt spid="9"/>
                                        </p:tgtEl>
                                        <p:attrNameLst>
                                          <p:attrName>ppt_w</p:attrName>
                                        </p:attrNameLst>
                                      </p:cBhvr>
                                      <p:tavLst>
                                        <p:tav tm="0">
                                          <p:val>
                                            <p:strVal val="ppt_w"/>
                                          </p:val>
                                        </p:tav>
                                        <p:tav tm="100000">
                                          <p:val>
                                            <p:fltVal val="0"/>
                                          </p:val>
                                        </p:tav>
                                      </p:tavLst>
                                    </p:anim>
                                    <p:anim calcmode="lin" valueType="num">
                                      <p:cBhvr>
                                        <p:cTn id="19" dur="500"/>
                                        <p:tgtEl>
                                          <p:spTgt spid="9"/>
                                        </p:tgtEl>
                                        <p:attrNameLst>
                                          <p:attrName>ppt_h</p:attrName>
                                        </p:attrNameLst>
                                      </p:cBhvr>
                                      <p:tavLst>
                                        <p:tav tm="0">
                                          <p:val>
                                            <p:strVal val="ppt_h"/>
                                          </p:val>
                                        </p:tav>
                                        <p:tav tm="100000">
                                          <p:val>
                                            <p:fltVal val="0"/>
                                          </p:val>
                                        </p:tav>
                                      </p:tavLst>
                                    </p:anim>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0" nodeType="clickEffect">
                                  <p:stCondLst>
                                    <p:cond delay="0"/>
                                  </p:stCondLst>
                                  <p:childTnLst>
                                    <p:anim calcmode="lin" valueType="num">
                                      <p:cBhvr>
                                        <p:cTn id="25" dur="500"/>
                                        <p:tgtEl>
                                          <p:spTgt spid="10"/>
                                        </p:tgtEl>
                                        <p:attrNameLst>
                                          <p:attrName>ppt_w</p:attrName>
                                        </p:attrNameLst>
                                      </p:cBhvr>
                                      <p:tavLst>
                                        <p:tav tm="0">
                                          <p:val>
                                            <p:strVal val="ppt_w"/>
                                          </p:val>
                                        </p:tav>
                                        <p:tav tm="100000">
                                          <p:val>
                                            <p:fltVal val="0"/>
                                          </p:val>
                                        </p:tav>
                                      </p:tavLst>
                                    </p:anim>
                                    <p:anim calcmode="lin" valueType="num">
                                      <p:cBhvr>
                                        <p:cTn id="26" dur="500"/>
                                        <p:tgtEl>
                                          <p:spTgt spid="10"/>
                                        </p:tgtEl>
                                        <p:attrNameLst>
                                          <p:attrName>ppt_h</p:attrName>
                                        </p:attrNameLst>
                                      </p:cBhvr>
                                      <p:tavLst>
                                        <p:tav tm="0">
                                          <p:val>
                                            <p:strVal val="ppt_h"/>
                                          </p:val>
                                        </p:tav>
                                        <p:tav tm="100000">
                                          <p:val>
                                            <p:fltVal val="0"/>
                                          </p:val>
                                        </p:tav>
                                      </p:tavLst>
                                    </p:anim>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grpSp>
        <p:nvGrpSpPr>
          <p:cNvPr id="3" name="Group 2"/>
          <p:cNvGrpSpPr/>
          <p:nvPr/>
        </p:nvGrpSpPr>
        <p:grpSpPr>
          <a:xfrm>
            <a:off x="774065" y="594416"/>
            <a:ext cx="10631607" cy="1049461"/>
            <a:chOff x="878942" y="1681713"/>
            <a:chExt cx="10631607" cy="1049461"/>
          </a:xfrm>
        </p:grpSpPr>
        <p:sp>
          <p:nvSpPr>
            <p:cNvPr id="4" name="矩形: 圆角 5"/>
            <p:cNvSpPr/>
            <p:nvPr/>
          </p:nvSpPr>
          <p:spPr>
            <a:xfrm>
              <a:off x="878942" y="1681713"/>
              <a:ext cx="10164195" cy="1049461"/>
            </a:xfrm>
            <a:prstGeom prst="roundRect">
              <a:avLst/>
            </a:prstGeom>
            <a:solidFill>
              <a:schemeClr val="bg1">
                <a:alpha val="9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878943" y="1852501"/>
              <a:ext cx="10631606"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3. Chọn </a:t>
              </a:r>
              <a:r>
                <a:rPr lang="en-US" sz="4000" b="1">
                  <a:solidFill>
                    <a:srgbClr val="FF3399"/>
                  </a:solidFill>
                  <a:latin typeface="UTM Avo" panose="02040603050506020204" pitchFamily="18" charset="0"/>
                </a:rPr>
                <a:t>a </a:t>
              </a:r>
              <a:r>
                <a:rPr lang="en-US" sz="4000" b="1">
                  <a:solidFill>
                    <a:srgbClr val="002060"/>
                  </a:solidFill>
                  <a:latin typeface="UTM Avo" panose="02040603050506020204" pitchFamily="18" charset="0"/>
                </a:rPr>
                <a:t>hoặc</a:t>
              </a:r>
              <a:r>
                <a:rPr lang="en-US" sz="4000" b="1">
                  <a:solidFill>
                    <a:srgbClr val="FF3399"/>
                  </a:solidFill>
                  <a:latin typeface="UTM Avo" panose="02040603050506020204" pitchFamily="18" charset="0"/>
                </a:rPr>
                <a:t> b.</a:t>
              </a:r>
              <a:endParaRPr lang="en-US" sz="4000" b="1">
                <a:solidFill>
                  <a:srgbClr val="002060"/>
                </a:solidFill>
                <a:latin typeface="UTM Avo" panose="02040603050506020204" pitchFamily="18" charset="0"/>
              </a:endParaRPr>
            </a:p>
          </p:txBody>
        </p:sp>
      </p:grpSp>
      <p:sp>
        <p:nvSpPr>
          <p:cNvPr id="6" name="TextBox 5"/>
          <p:cNvSpPr txBox="1"/>
          <p:nvPr/>
        </p:nvSpPr>
        <p:spPr>
          <a:xfrm>
            <a:off x="774066" y="1949450"/>
            <a:ext cx="9808769" cy="707886"/>
          </a:xfrm>
          <a:prstGeom prst="rect">
            <a:avLst/>
          </a:prstGeom>
          <a:solidFill>
            <a:schemeClr val="bg1"/>
          </a:solidFill>
        </p:spPr>
        <p:txBody>
          <a:bodyPr wrap="square" rtlCol="0">
            <a:spAutoFit/>
          </a:bodyPr>
          <a:lstStyle/>
          <a:p>
            <a:pPr algn="just"/>
            <a:r>
              <a:rPr lang="en-US" sz="4000" b="1">
                <a:solidFill>
                  <a:srgbClr val="002060"/>
                </a:solidFill>
                <a:latin typeface="UTM Aptima" panose="02040603050506020204" pitchFamily="18" charset="0"/>
              </a:rPr>
              <a:t>a. Tìm tiếng ghép được với </a:t>
            </a:r>
            <a:r>
              <a:rPr lang="en-US" sz="4000" b="1">
                <a:solidFill>
                  <a:srgbClr val="FF3300"/>
                </a:solidFill>
                <a:latin typeface="UTM Aptima" panose="02040603050506020204" pitchFamily="18" charset="0"/>
              </a:rPr>
              <a:t>sinh</a:t>
            </a:r>
            <a:r>
              <a:rPr lang="en-US" sz="4000" b="1">
                <a:solidFill>
                  <a:srgbClr val="002060"/>
                </a:solidFill>
                <a:latin typeface="UTM Aptima" panose="02040603050506020204" pitchFamily="18" charset="0"/>
              </a:rPr>
              <a:t> hoặc </a:t>
            </a:r>
            <a:r>
              <a:rPr lang="en-US" sz="4000" b="1">
                <a:solidFill>
                  <a:srgbClr val="FF3300"/>
                </a:solidFill>
                <a:latin typeface="UTM Aptima" panose="02040603050506020204" pitchFamily="18" charset="0"/>
              </a:rPr>
              <a:t>xinh</a:t>
            </a:r>
            <a:r>
              <a:rPr lang="en-US" sz="4000" b="1">
                <a:solidFill>
                  <a:srgbClr val="002060"/>
                </a:solidFill>
                <a:latin typeface="UTM Aptima" panose="02040603050506020204" pitchFamily="18" charset="0"/>
              </a:rPr>
              <a:t>.</a:t>
            </a:r>
          </a:p>
        </p:txBody>
      </p:sp>
      <p:sp>
        <p:nvSpPr>
          <p:cNvPr id="7" name="TextBox 6"/>
          <p:cNvSpPr txBox="1"/>
          <p:nvPr/>
        </p:nvSpPr>
        <p:spPr>
          <a:xfrm>
            <a:off x="1049698" y="2982906"/>
            <a:ext cx="6010008" cy="1446550"/>
          </a:xfrm>
          <a:prstGeom prst="rect">
            <a:avLst/>
          </a:prstGeom>
          <a:noFill/>
        </p:spPr>
        <p:txBody>
          <a:bodyPr wrap="square" rtlCol="0">
            <a:spAutoFit/>
          </a:bodyPr>
          <a:lstStyle/>
          <a:p>
            <a:pPr marL="514350" indent="-514350">
              <a:buAutoNum type="alphaUcPeriod" startAt="13"/>
            </a:pPr>
            <a:r>
              <a:rPr lang="en-US" sz="4400" b="1">
                <a:solidFill>
                  <a:srgbClr val="FF3300"/>
                </a:solidFill>
                <a:latin typeface="UTM Aptima" panose="02040603050506020204" pitchFamily="18" charset="0"/>
              </a:rPr>
              <a:t>  </a:t>
            </a:r>
            <a:r>
              <a:rPr lang="en-US" sz="4400" b="1" i="1">
                <a:solidFill>
                  <a:srgbClr val="0070C0"/>
                </a:solidFill>
                <a:latin typeface="UTM Aptima" panose="02040603050506020204" pitchFamily="18" charset="0"/>
              </a:rPr>
              <a:t>sinh</a:t>
            </a:r>
            <a:r>
              <a:rPr lang="en-US" sz="4400" b="1">
                <a:solidFill>
                  <a:srgbClr val="0070C0"/>
                </a:solidFill>
                <a:latin typeface="UTM Aptima" panose="02040603050506020204" pitchFamily="18" charset="0"/>
              </a:rPr>
              <a:t>: sinh sống</a:t>
            </a:r>
          </a:p>
          <a:p>
            <a:r>
              <a:rPr lang="en-US" sz="4400" b="1">
                <a:solidFill>
                  <a:srgbClr val="0070C0"/>
                </a:solidFill>
                <a:latin typeface="UTM Aptima" panose="02040603050506020204" pitchFamily="18" charset="0"/>
              </a:rPr>
              <a:t>       </a:t>
            </a:r>
            <a:r>
              <a:rPr lang="en-US" sz="4400" b="1" i="1">
                <a:solidFill>
                  <a:srgbClr val="0070C0"/>
                </a:solidFill>
                <a:latin typeface="UTM Aptima" panose="02040603050506020204" pitchFamily="18" charset="0"/>
              </a:rPr>
              <a:t>xinh</a:t>
            </a:r>
            <a:r>
              <a:rPr lang="en-US" sz="4400" b="1">
                <a:solidFill>
                  <a:srgbClr val="0070C0"/>
                </a:solidFill>
                <a:latin typeface="UTM Aptima" panose="02040603050506020204" pitchFamily="18" charset="0"/>
              </a:rPr>
              <a:t>: xinh đẹp</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7328647" y="3824844"/>
            <a:ext cx="4213949" cy="3318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250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grpSp>
        <p:nvGrpSpPr>
          <p:cNvPr id="3" name="Group 2"/>
          <p:cNvGrpSpPr/>
          <p:nvPr/>
        </p:nvGrpSpPr>
        <p:grpSpPr>
          <a:xfrm>
            <a:off x="774065" y="594416"/>
            <a:ext cx="10631607" cy="1049461"/>
            <a:chOff x="878942" y="1681713"/>
            <a:chExt cx="10631607" cy="1049461"/>
          </a:xfrm>
        </p:grpSpPr>
        <p:sp>
          <p:nvSpPr>
            <p:cNvPr id="4" name="矩形: 圆角 5"/>
            <p:cNvSpPr/>
            <p:nvPr/>
          </p:nvSpPr>
          <p:spPr>
            <a:xfrm>
              <a:off x="878942" y="1681713"/>
              <a:ext cx="10164195" cy="1049461"/>
            </a:xfrm>
            <a:prstGeom prst="roundRect">
              <a:avLst/>
            </a:prstGeom>
            <a:solidFill>
              <a:schemeClr val="bg1">
                <a:alpha val="9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878943" y="1852501"/>
              <a:ext cx="10631606"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3. Chọn </a:t>
              </a:r>
              <a:r>
                <a:rPr lang="en-US" sz="4000" b="1">
                  <a:solidFill>
                    <a:srgbClr val="FF3399"/>
                  </a:solidFill>
                  <a:latin typeface="UTM Avo" panose="02040603050506020204" pitchFamily="18" charset="0"/>
                </a:rPr>
                <a:t>a </a:t>
              </a:r>
              <a:r>
                <a:rPr lang="en-US" sz="4000" b="1">
                  <a:solidFill>
                    <a:srgbClr val="002060"/>
                  </a:solidFill>
                  <a:latin typeface="UTM Avo" panose="02040603050506020204" pitchFamily="18" charset="0"/>
                </a:rPr>
                <a:t>hoặc</a:t>
              </a:r>
              <a:r>
                <a:rPr lang="en-US" sz="4000" b="1">
                  <a:solidFill>
                    <a:srgbClr val="FF3399"/>
                  </a:solidFill>
                  <a:latin typeface="UTM Avo" panose="02040603050506020204" pitchFamily="18" charset="0"/>
                </a:rPr>
                <a:t> b.</a:t>
              </a:r>
              <a:endParaRPr lang="en-US" sz="4000" b="1">
                <a:solidFill>
                  <a:srgbClr val="002060"/>
                </a:solidFill>
                <a:latin typeface="UTM Avo" panose="02040603050506020204" pitchFamily="18" charset="0"/>
              </a:endParaRPr>
            </a:p>
          </p:txBody>
        </p:sp>
      </p:grpSp>
      <p:sp>
        <p:nvSpPr>
          <p:cNvPr id="6" name="TextBox 5"/>
          <p:cNvSpPr txBox="1"/>
          <p:nvPr/>
        </p:nvSpPr>
        <p:spPr>
          <a:xfrm>
            <a:off x="774066" y="1949450"/>
            <a:ext cx="10068105" cy="707886"/>
          </a:xfrm>
          <a:prstGeom prst="rect">
            <a:avLst/>
          </a:prstGeom>
          <a:solidFill>
            <a:schemeClr val="bg1"/>
          </a:solidFill>
        </p:spPr>
        <p:txBody>
          <a:bodyPr wrap="square" rtlCol="0">
            <a:spAutoFit/>
          </a:bodyPr>
          <a:lstStyle/>
          <a:p>
            <a:pPr algn="just"/>
            <a:r>
              <a:rPr lang="en-US" sz="4000" b="1">
                <a:solidFill>
                  <a:srgbClr val="002060"/>
                </a:solidFill>
                <a:latin typeface="UTM Aptima" panose="02040603050506020204" pitchFamily="18" charset="0"/>
              </a:rPr>
              <a:t>b. Tìm từ ngữ có tiếng chứa </a:t>
            </a:r>
            <a:r>
              <a:rPr lang="en-US" sz="4000" b="1">
                <a:solidFill>
                  <a:srgbClr val="FF3300"/>
                </a:solidFill>
                <a:latin typeface="UTM Aptima" panose="02040603050506020204" pitchFamily="18" charset="0"/>
              </a:rPr>
              <a:t>uc</a:t>
            </a:r>
            <a:r>
              <a:rPr lang="en-US" sz="4000" b="1">
                <a:solidFill>
                  <a:srgbClr val="002060"/>
                </a:solidFill>
                <a:latin typeface="UTM Aptima" panose="02040603050506020204" pitchFamily="18" charset="0"/>
              </a:rPr>
              <a:t> hoặc </a:t>
            </a:r>
            <a:r>
              <a:rPr lang="en-US" sz="4000" b="1">
                <a:solidFill>
                  <a:srgbClr val="FF3300"/>
                </a:solidFill>
                <a:latin typeface="UTM Aptima" panose="02040603050506020204" pitchFamily="18" charset="0"/>
              </a:rPr>
              <a:t>ut</a:t>
            </a:r>
            <a:r>
              <a:rPr lang="en-US" sz="4000" b="1">
                <a:solidFill>
                  <a:srgbClr val="002060"/>
                </a:solidFill>
                <a:latin typeface="UTM Aptima" panose="02040603050506020204" pitchFamily="18" charset="0"/>
              </a:rPr>
              <a:t>.</a:t>
            </a:r>
          </a:p>
        </p:txBody>
      </p:sp>
      <p:sp>
        <p:nvSpPr>
          <p:cNvPr id="7" name="TextBox 6"/>
          <p:cNvSpPr txBox="1"/>
          <p:nvPr/>
        </p:nvSpPr>
        <p:spPr>
          <a:xfrm>
            <a:off x="1049698" y="2982906"/>
            <a:ext cx="6010008" cy="1446550"/>
          </a:xfrm>
          <a:prstGeom prst="rect">
            <a:avLst/>
          </a:prstGeom>
          <a:noFill/>
        </p:spPr>
        <p:txBody>
          <a:bodyPr wrap="square" rtlCol="0">
            <a:spAutoFit/>
          </a:bodyPr>
          <a:lstStyle/>
          <a:p>
            <a:pPr marL="514350" indent="-514350">
              <a:buAutoNum type="alphaUcPeriod" startAt="13"/>
            </a:pPr>
            <a:r>
              <a:rPr lang="en-US" sz="4400" b="1">
                <a:solidFill>
                  <a:srgbClr val="FF3300"/>
                </a:solidFill>
                <a:latin typeface="UTM Aptima" panose="02040603050506020204" pitchFamily="18" charset="0"/>
              </a:rPr>
              <a:t>  </a:t>
            </a:r>
            <a:r>
              <a:rPr lang="en-US" sz="4400" b="1" i="1">
                <a:solidFill>
                  <a:srgbClr val="0070C0"/>
                </a:solidFill>
                <a:latin typeface="UTM Aptima" panose="02040603050506020204" pitchFamily="18" charset="0"/>
              </a:rPr>
              <a:t>uc</a:t>
            </a:r>
            <a:r>
              <a:rPr lang="en-US" sz="4400" b="1">
                <a:solidFill>
                  <a:srgbClr val="0070C0"/>
                </a:solidFill>
                <a:latin typeface="UTM Aptima" panose="02040603050506020204" pitchFamily="18" charset="0"/>
              </a:rPr>
              <a:t>: chúc mừng</a:t>
            </a:r>
          </a:p>
          <a:p>
            <a:r>
              <a:rPr lang="en-US" sz="4400" b="1">
                <a:solidFill>
                  <a:srgbClr val="0070C0"/>
                </a:solidFill>
                <a:latin typeface="UTM Aptima" panose="02040603050506020204" pitchFamily="18" charset="0"/>
              </a:rPr>
              <a:t>       </a:t>
            </a:r>
            <a:r>
              <a:rPr lang="en-US" sz="4400" b="1" i="1">
                <a:solidFill>
                  <a:srgbClr val="0070C0"/>
                </a:solidFill>
                <a:latin typeface="UTM Aptima" panose="02040603050506020204" pitchFamily="18" charset="0"/>
              </a:rPr>
              <a:t>ut</a:t>
            </a:r>
            <a:r>
              <a:rPr lang="en-US" sz="4400" b="1">
                <a:solidFill>
                  <a:srgbClr val="0070C0"/>
                </a:solidFill>
                <a:latin typeface="UTM Aptima" panose="02040603050506020204" pitchFamily="18" charset="0"/>
              </a:rPr>
              <a:t>: sút bóng</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7328647" y="3824844"/>
            <a:ext cx="4213949" cy="3318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7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129" y="-666220"/>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65695" y="4587671"/>
            <a:ext cx="3540056" cy="2788026"/>
          </a:xfrm>
          <a:prstGeom prst="rect">
            <a:avLst/>
          </a:prstGeom>
          <a:effectLst>
            <a:outerShdw blurRad="50800" dist="38100" dir="2700000" algn="tl" rotWithShape="0">
              <a:prstClr val="black">
                <a:alpha val="40000"/>
              </a:prstClr>
            </a:outerShdw>
          </a:effectLst>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5377" t="3494"/>
          <a:stretch/>
        </p:blipFill>
        <p:spPr>
          <a:xfrm>
            <a:off x="5755142" y="3980136"/>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sp>
        <p:nvSpPr>
          <p:cNvPr id="18" name="TextBox 17"/>
          <p:cNvSpPr txBox="1"/>
          <p:nvPr/>
        </p:nvSpPr>
        <p:spPr>
          <a:xfrm>
            <a:off x="-702855" y="2448069"/>
            <a:ext cx="11563615" cy="2215991"/>
          </a:xfrm>
          <a:prstGeom prst="rect">
            <a:avLst/>
          </a:prstGeom>
          <a:noFill/>
        </p:spPr>
        <p:txBody>
          <a:bodyPr wrap="square" rtlCol="0">
            <a:spAutoFit/>
          </a:bodyPr>
          <a:lstStyle/>
          <a:p>
            <a:pPr algn="ctr"/>
            <a:r>
              <a:rPr lang="en-US" sz="13800">
                <a:solidFill>
                  <a:srgbClr val="FF0000"/>
                </a:solidFill>
                <a:effectLst>
                  <a:outerShdw blurRad="38100" dist="38100" dir="2700000" algn="tl">
                    <a:srgbClr val="000000">
                      <a:alpha val="43137"/>
                    </a:srgbClr>
                  </a:outerShdw>
                </a:effectLst>
                <a:latin typeface="#9Slide05 SVNBulgary" pitchFamily="2" charset="0"/>
              </a:rPr>
              <a:t>Chúc em học tốt</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6775" y="-846693"/>
            <a:ext cx="6469722" cy="4313148"/>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855" y="863437"/>
            <a:ext cx="4314135" cy="2876090"/>
          </a:xfrm>
          <a:prstGeom prst="rect">
            <a:avLst/>
          </a:prstGeom>
        </p:spPr>
      </p:pic>
    </p:spTree>
    <p:extLst>
      <p:ext uri="{BB962C8B-B14F-4D97-AF65-F5344CB8AC3E}">
        <p14:creationId xmlns:p14="http://schemas.microsoft.com/office/powerpoint/2010/main" val="426663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228</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思源黑体 CN Normal</vt:lpstr>
      <vt:lpstr>字魂64号-萌趣软糖体</vt:lpstr>
      <vt:lpstr>#9Slide05 SVNBulgary</vt:lpstr>
      <vt:lpstr>Wingdings 2</vt:lpstr>
      <vt:lpstr>Times New Roman</vt:lpstr>
      <vt:lpstr>Chango</vt:lpstr>
      <vt:lpstr>UTM Avo</vt:lpstr>
      <vt:lpstr>UVN Binh Duong</vt:lpstr>
      <vt:lpstr>#9Slide05 Aphrodite Pro</vt:lpstr>
      <vt:lpstr>UTM Aptima</vt:lpstr>
      <vt:lpstr>UTM Soraya</vt:lpstr>
      <vt:lpstr>Arial</vt:lpstr>
      <vt:lpstr>#9Slide05 VL Fadilla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Admin</cp:lastModifiedBy>
  <cp:revision>22</cp:revision>
  <dcterms:created xsi:type="dcterms:W3CDTF">2022-12-25T15:19:10Z</dcterms:created>
  <dcterms:modified xsi:type="dcterms:W3CDTF">2024-01-18T08:24:39Z</dcterms:modified>
</cp:coreProperties>
</file>