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62" r:id="rId2"/>
    <p:sldId id="267" r:id="rId3"/>
    <p:sldId id="268" r:id="rId4"/>
    <p:sldId id="260" r:id="rId5"/>
    <p:sldId id="271" r:id="rId6"/>
    <p:sldId id="272" r:id="rId7"/>
    <p:sldId id="273" r:id="rId8"/>
    <p:sldId id="274" r:id="rId9"/>
    <p:sldId id="275" r:id="rId10"/>
    <p:sldId id="278" r:id="rId11"/>
    <p:sldId id="281" r:id="rId12"/>
    <p:sldId id="279" r:id="rId13"/>
  </p:sldIdLst>
  <p:sldSz cx="12192000" cy="6858000"/>
  <p:notesSz cx="6858000" cy="9144000"/>
  <p:embeddedFontLst>
    <p:embeddedFont>
      <p:font typeface="#9Slide05 Aphrodite Pro" panose="020B0604020202020204" charset="0"/>
      <p:regular r:id="rId14"/>
    </p:embeddedFont>
    <p:embeddedFont>
      <p:font typeface="#9Slide05 SVNHeritage" panose="02000503000000020003" charset="0"/>
      <p:regular r:id="rId15"/>
    </p:embeddedFont>
    <p:embeddedFont>
      <p:font typeface="#9Slide05 VL Fadilla" panose="020B0604020202020204" charset="0"/>
      <p:regular r:id="rId16"/>
    </p:embeddedFont>
    <p:embeddedFont>
      <p:font typeface="#9Slide07 Altus" panose="020B0604020202020204" charset="0"/>
      <p:regular r:id="rId17"/>
    </p:embeddedFont>
    <p:embeddedFont>
      <p:font typeface="#9Slide07 HoneyCream"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FF0066"/>
    <a:srgbClr val="FF99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6" d="100"/>
          <a:sy n="66" d="100"/>
        </p:scale>
        <p:origin x="90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13582"/>
          <a:stretch/>
        </p:blipFill>
        <p:spPr>
          <a:xfrm>
            <a:off x="0" y="2863"/>
            <a:ext cx="12192000" cy="6858594"/>
          </a:xfrm>
          <a:prstGeom prst="rect">
            <a:avLst/>
          </a:prstGeom>
        </p:spPr>
      </p:pic>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4268874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11051" cy="6858000"/>
          </a:xfrm>
          <a:prstGeom prst="rect">
            <a:avLst/>
          </a:prstGeom>
        </p:spPr>
      </p:pic>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023494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18/1/2024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000094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089249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897855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18/1/2024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
        <p:nvSpPr>
          <p:cNvPr id="7"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8"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7158422" y="-332863"/>
            <a:ext cx="5033578" cy="5193601"/>
          </a:xfrm>
          <a:prstGeom prst="rect">
            <a:avLst/>
          </a:prstGeom>
        </p:spPr>
      </p:pic>
      <p:sp>
        <p:nvSpPr>
          <p:cNvPr id="10" name="Title 1">
            <a:extLst>
              <a:ext uri="{FF2B5EF4-FFF2-40B4-BE49-F238E27FC236}">
                <a16:creationId xmlns:a16="http://schemas.microsoft.com/office/drawing/2014/main" id="{BB66E918-B6BD-4A9D-9B88-DC80541FF285}"/>
              </a:ext>
            </a:extLst>
          </p:cNvPr>
          <p:cNvSpPr txBox="1">
            <a:spLocks/>
          </p:cNvSpPr>
          <p:nvPr userDrawn="1"/>
        </p:nvSpPr>
        <p:spPr>
          <a:xfrm>
            <a:off x="7940104" y="5285041"/>
            <a:ext cx="4378104" cy="7874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a:solidFill>
                  <a:srgbClr val="38A838"/>
                </a:solidFill>
                <a:latin typeface="#9Slide07 HoneyCream" pitchFamily="2" charset="0"/>
              </a:rPr>
              <a:t>Măng non</a:t>
            </a:r>
            <a:endParaRPr kumimoji="0" lang="en-US" sz="6000" b="0" i="0" u="none" strike="noStrike" kern="1200" cap="none" spc="0" normalizeH="0" baseline="0" noProof="0" dirty="0">
              <a:ln>
                <a:noFill/>
              </a:ln>
              <a:solidFill>
                <a:srgbClr val="38A838"/>
              </a:solidFill>
              <a:effectLst/>
              <a:uLnTx/>
              <a:uFillTx/>
              <a:latin typeface="#9Slide07 HoneyCream" pitchFamily="2" charset="0"/>
              <a:ea typeface="+mj-ea"/>
              <a:cs typeface="+mj-cs"/>
            </a:endParaRPr>
          </a:p>
        </p:txBody>
      </p:sp>
      <p:sp>
        <p:nvSpPr>
          <p:cNvPr id="11" name="TextBox 10">
            <a:extLst>
              <a:ext uri="{FF2B5EF4-FFF2-40B4-BE49-F238E27FC236}">
                <a16:creationId xmlns:a16="http://schemas.microsoft.com/office/drawing/2014/main" id="{764462CE-C7A3-4832-85C5-6799F05DB6DA}"/>
              </a:ext>
            </a:extLst>
          </p:cNvPr>
          <p:cNvSpPr txBox="1"/>
          <p:nvPr userDrawn="1"/>
        </p:nvSpPr>
        <p:spPr>
          <a:xfrm>
            <a:off x="-179204" y="2427972"/>
            <a:ext cx="8771356"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MĂNG NON – TÀI LIỆU </a:t>
            </a:r>
            <a:r>
              <a:rPr kumimoji="0" lang="en-US" sz="2400" b="1" i="0" u="none" strike="noStrike" kern="1200" cap="none" spc="0" normalizeH="0" baseline="0" noProof="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TIỂU HỌC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Mời truy cập: </a:t>
            </a:r>
            <a:r>
              <a:rPr kumimoji="0" lang="en-US" sz="2400" b="0" i="0" u="none" strike="noStrike" kern="1200" cap="none" spc="0" normalizeH="0" baseline="0" noProof="0">
                <a:ln>
                  <a:noFill/>
                </a:ln>
                <a:solidFill>
                  <a:srgbClr val="D60093"/>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a:ln>
                <a:noFill/>
              </a:ln>
              <a:solidFill>
                <a:srgbClr val="D60093"/>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7D31">
                    <a:lumMod val="50000"/>
                  </a:srgbClr>
                </a:solidFill>
                <a:effectLst/>
                <a:uLnTx/>
                <a:uFillTx/>
                <a:latin typeface="SVN-Newton" panose="02040603050506020204" pitchFamily="18" charset="0"/>
                <a:ea typeface="+mn-ea"/>
                <a:cs typeface="Times New Roman" panose="02020603050405020304" pitchFamily="18" charset="0"/>
              </a:rPr>
              <a:t>SĐT ZALO </a:t>
            </a:r>
            <a:r>
              <a:rPr kumimoji="0" lang="en-US" sz="2400" b="1" i="0" u="none" strike="noStrike" kern="1200" cap="none" spc="0" normalizeH="0" baseline="0" noProof="0">
                <a:ln>
                  <a:noFill/>
                </a:ln>
                <a:solidFill>
                  <a:srgbClr val="002060"/>
                </a:solidFill>
                <a:effectLst/>
                <a:uLnTx/>
                <a:uFillTx/>
                <a:latin typeface="SVN-Newton" panose="02040603050506020204" pitchFamily="18" charset="0"/>
                <a:ea typeface="+mn-ea"/>
                <a:cs typeface="Times New Roman" panose="02020603050405020304" pitchFamily="18" charset="0"/>
              </a:rPr>
              <a:t>: </a:t>
            </a:r>
            <a:r>
              <a:rPr kumimoji="0" lang="en-US" sz="2400" b="1" i="0" u="sng" strike="noStrike" kern="1200" cap="none" spc="0" normalizeH="0" baseline="0" noProof="0">
                <a:ln>
                  <a:noFill/>
                </a:ln>
                <a:solidFill>
                  <a:srgbClr val="00206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a:ln>
                  <a:noFill/>
                </a:ln>
                <a:solidFill>
                  <a:srgbClr val="002060"/>
                </a:solidFill>
                <a:effectLst/>
                <a:uLnTx/>
                <a:uFillTx/>
                <a:latin typeface="SVN-Newton" panose="02040603050506020204" pitchFamily="18" charset="0"/>
                <a:ea typeface="+mn-ea"/>
                <a:cs typeface="+mn-cs"/>
              </a:rPr>
              <a:t> - </a:t>
            </a:r>
            <a:r>
              <a:rPr kumimoji="0" lang="en-US" sz="2400" b="1" i="0" u="sng" strike="noStrike" kern="1200" cap="none" spc="0" normalizeH="0" baseline="0" noProof="0">
                <a:ln>
                  <a:noFill/>
                </a:ln>
                <a:solidFill>
                  <a:srgbClr val="00206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0206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68BA84BA-7715-4E91-81B0-249042A131BB}"/>
              </a:ext>
            </a:extLst>
          </p:cNvPr>
          <p:cNvSpPr txBox="1">
            <a:spLocks/>
          </p:cNvSpPr>
          <p:nvPr userDrawn="1"/>
        </p:nvSpPr>
        <p:spPr>
          <a:xfrm>
            <a:off x="452456" y="3615120"/>
            <a:ext cx="7883351" cy="4423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B0F0"/>
                </a:solidFill>
                <a:effectLst/>
                <a:uLnTx/>
                <a:uFillTx/>
                <a:latin typeface="#9Slide07 Altus" pitchFamily="2" charset="0"/>
                <a:ea typeface="+mj-ea"/>
                <a:cs typeface="+mj-cs"/>
              </a:rPr>
              <a:t>GIÁO ÁN ĐIỆN TỬ LỚP 3 – BỘ SÁCH KẾT NỐI TRI THỨC VỚI CUỘC SỐNG</a:t>
            </a:r>
          </a:p>
        </p:txBody>
      </p:sp>
      <p:sp>
        <p:nvSpPr>
          <p:cNvPr id="13" name="Title 1">
            <a:extLst>
              <a:ext uri="{FF2B5EF4-FFF2-40B4-BE49-F238E27FC236}">
                <a16:creationId xmlns:a16="http://schemas.microsoft.com/office/drawing/2014/main" id="{268FA995-F566-4FD9-9739-68ECC855989E}"/>
              </a:ext>
            </a:extLst>
          </p:cNvPr>
          <p:cNvSpPr txBox="1">
            <a:spLocks/>
          </p:cNvSpPr>
          <p:nvPr userDrawn="1"/>
        </p:nvSpPr>
        <p:spPr>
          <a:xfrm>
            <a:off x="449900" y="3236106"/>
            <a:ext cx="7883351" cy="12003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50AE47"/>
                </a:solidFill>
                <a:effectLst/>
                <a:uLnTx/>
                <a:uFillTx/>
                <a:latin typeface="#9Slide07 Altus" pitchFamily="2" charset="0"/>
                <a:ea typeface="+mj-ea"/>
                <a:cs typeface="+mj-cs"/>
              </a:rPr>
              <a:t>Nhận soạn bài giảng yêu cầu – Thiết kế bài giảng E – Learning</a:t>
            </a:r>
          </a:p>
        </p:txBody>
      </p:sp>
    </p:spTree>
    <p:extLst>
      <p:ext uri="{BB962C8B-B14F-4D97-AF65-F5344CB8AC3E}">
        <p14:creationId xmlns:p14="http://schemas.microsoft.com/office/powerpoint/2010/main" val="2457881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18/1/2024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Tree>
    <p:extLst>
      <p:ext uri="{BB962C8B-B14F-4D97-AF65-F5344CB8AC3E}">
        <p14:creationId xmlns:p14="http://schemas.microsoft.com/office/powerpoint/2010/main" val="3857809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3" name="文本占位符 2">
            <a:extLst>
              <a:ext uri="{FF2B5EF4-FFF2-40B4-BE49-F238E27FC236}">
                <a16:creationId xmlns:a16="http://schemas.microsoft.com/office/drawing/2014/main" id="{F3544506-FAF7-486E-B643-F49BBE0BFD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24" name="日期占位符 3">
            <a:extLst>
              <a:ext uri="{FF2B5EF4-FFF2-40B4-BE49-F238E27FC236}">
                <a16:creationId xmlns:a16="http://schemas.microsoft.com/office/drawing/2014/main" id="{1A9FA99A-2B75-4B9F-A513-D5D8661ED9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48561-6F99-411B-BF21-5175E2B06181}" type="datetimeFigureOut">
              <a:rPr lang="zh-CN" altLang="en-US" smtClean="0"/>
              <a:t>2024/1/18</a:t>
            </a:fld>
            <a:endParaRPr lang="zh-CN" altLang="en-US"/>
          </a:p>
        </p:txBody>
      </p:sp>
      <p:sp>
        <p:nvSpPr>
          <p:cNvPr id="25" name="页脚占位符 4">
            <a:extLst>
              <a:ext uri="{FF2B5EF4-FFF2-40B4-BE49-F238E27FC236}">
                <a16:creationId xmlns:a16="http://schemas.microsoft.com/office/drawing/2014/main" id="{64C068C2-8B98-4AC2-9213-FB997B5201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26" name="灯片编号占位符 5">
            <a:extLst>
              <a:ext uri="{FF2B5EF4-FFF2-40B4-BE49-F238E27FC236}">
                <a16:creationId xmlns:a16="http://schemas.microsoft.com/office/drawing/2014/main" id="{F95539E6-5D67-49A3-B1EA-3A50E4E93E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C20B5C-6BF8-4786-95F4-791A87CCADD0}" type="slidenum">
              <a:rPr lang="zh-CN" altLang="en-US" smtClean="0"/>
              <a:t>‹#›</a:t>
            </a:fld>
            <a:endParaRPr lang="zh-CN" altLang="en-US"/>
          </a:p>
        </p:txBody>
      </p:sp>
      <p:pic>
        <p:nvPicPr>
          <p:cNvPr id="28" name="Picture 27">
            <a:extLst>
              <a:ext uri="{FF2B5EF4-FFF2-40B4-BE49-F238E27FC236}">
                <a16:creationId xmlns:a16="http://schemas.microsoft.com/office/drawing/2014/main" id="{208A5B6E-A50D-4113-CF7E-730AE06783A4}"/>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29" name="Picture 28">
            <a:extLst>
              <a:ext uri="{FF2B5EF4-FFF2-40B4-BE49-F238E27FC236}">
                <a16:creationId xmlns:a16="http://schemas.microsoft.com/office/drawing/2014/main" id="{393D6F8A-F41B-6DE3-358E-CD9FD67C70CF}"/>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30" name="TextBox 3">
            <a:extLst>
              <a:ext uri="{FF2B5EF4-FFF2-40B4-BE49-F238E27FC236}">
                <a16:creationId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1" name="Title 1">
            <a:extLst>
              <a:ext uri="{FF2B5EF4-FFF2-40B4-BE49-F238E27FC236}">
                <a16:creationId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32" name="Picture 31">
            <a:extLst>
              <a:ext uri="{FF2B5EF4-FFF2-40B4-BE49-F238E27FC236}">
                <a16:creationId xmlns:a16="http://schemas.microsoft.com/office/drawing/2014/main" id="{710E69FE-417C-17EC-558E-2D3B35225568}"/>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33" name="Picture 32">
            <a:extLst>
              <a:ext uri="{FF2B5EF4-FFF2-40B4-BE49-F238E27FC236}">
                <a16:creationId xmlns:a16="http://schemas.microsoft.com/office/drawing/2014/main" id="{637B0534-5204-257C-B5C8-1E84A4E76C44}"/>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34" name="Title 1">
            <a:extLst>
              <a:ext uri="{FF2B5EF4-FFF2-40B4-BE49-F238E27FC236}">
                <a16:creationId xmlns:a16="http://schemas.microsoft.com/office/drawing/2014/main" id="{ADC13E32-9E3E-8AEB-FAC7-06FC02D2BA6C}"/>
              </a:ext>
            </a:extLst>
          </p:cNvPr>
          <p:cNvSpPr txBox="1">
            <a:spLocks/>
          </p:cNvSpPr>
          <p:nvPr userDrawn="1"/>
        </p:nvSpPr>
        <p:spPr>
          <a:xfrm>
            <a:off x="10198100" y="-711200"/>
            <a:ext cx="2248823" cy="68946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9Slide07 Altus" pitchFamily="2" charset="0"/>
              </a:rPr>
              <a:t>By</a:t>
            </a:r>
            <a:r>
              <a:rPr lang="en-US" sz="3200" b="0" baseline="0" dirty="0">
                <a:solidFill>
                  <a:schemeClr val="accent6">
                    <a:lumMod val="50000"/>
                  </a:schemeClr>
                </a:solidFill>
                <a:latin typeface="#9Slide07 Altus" pitchFamily="2" charset="0"/>
              </a:rPr>
              <a:t> </a:t>
            </a:r>
            <a:r>
              <a:rPr lang="vi-VN" sz="3200" b="0" baseline="0" dirty="0">
                <a:solidFill>
                  <a:schemeClr val="accent6">
                    <a:lumMod val="50000"/>
                  </a:schemeClr>
                </a:solidFill>
                <a:latin typeface="#9Slide07 Altus" pitchFamily="2" charset="0"/>
              </a:rPr>
              <a:t>Tư Bùi</a:t>
            </a:r>
            <a:endParaRPr lang="en-US" sz="3200" b="0" dirty="0">
              <a:solidFill>
                <a:schemeClr val="accent6">
                  <a:lumMod val="50000"/>
                </a:schemeClr>
              </a:solidFill>
              <a:latin typeface="#9Slide07 Altus" pitchFamily="2" charset="0"/>
            </a:endParaRPr>
          </a:p>
        </p:txBody>
      </p:sp>
      <p:sp>
        <p:nvSpPr>
          <p:cNvPr id="35" name="Title 1">
            <a:extLst>
              <a:ext uri="{FF2B5EF4-FFF2-40B4-BE49-F238E27FC236}">
                <a16:creationId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36" name="TextBox 35">
            <a:extLst>
              <a:ext uri="{FF2B5EF4-FFF2-40B4-BE49-F238E27FC236}">
                <a16:creationId xmlns:a16="http://schemas.microsoft.com/office/drawing/2014/main" id="{01099779-1896-0AE2-B407-B21597A0B202}"/>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37" name="TextBox 36">
            <a:extLst>
              <a:ext uri="{FF2B5EF4-FFF2-40B4-BE49-F238E27FC236}">
                <a16:creationId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3822317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 id="2147483657" r:id="rId5"/>
    <p:sldLayoutId id="2147483658" r:id="rId6"/>
    <p:sldLayoutId id="2147483659" r:id="rId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1750" fill="hold"/>
                                        <p:tgtEl>
                                          <p:spTgt spid="36"/>
                                        </p:tgtEl>
                                        <p:attrNameLst>
                                          <p:attrName>ppt_w</p:attrName>
                                        </p:attrNameLst>
                                      </p:cBhvr>
                                      <p:tavLst>
                                        <p:tav tm="0">
                                          <p:val>
                                            <p:fltVal val="0"/>
                                          </p:val>
                                        </p:tav>
                                        <p:tav tm="100000">
                                          <p:val>
                                            <p:strVal val="#ppt_w"/>
                                          </p:val>
                                        </p:tav>
                                      </p:tavLst>
                                    </p:anim>
                                    <p:anim calcmode="lin" valueType="num">
                                      <p:cBhvr>
                                        <p:cTn id="8" dur="1750" fill="hold"/>
                                        <p:tgtEl>
                                          <p:spTgt spid="36"/>
                                        </p:tgtEl>
                                        <p:attrNameLst>
                                          <p:attrName>ppt_h</p:attrName>
                                        </p:attrNameLst>
                                      </p:cBhvr>
                                      <p:tavLst>
                                        <p:tav tm="0">
                                          <p:val>
                                            <p:fltVal val="0"/>
                                          </p:val>
                                        </p:tav>
                                        <p:tav tm="100000">
                                          <p:val>
                                            <p:strVal val="#ppt_h"/>
                                          </p:val>
                                        </p:tav>
                                      </p:tavLst>
                                    </p:anim>
                                    <p:animEffect transition="in" filter="fade">
                                      <p:cBhvr>
                                        <p:cTn id="9" dur="1750"/>
                                        <p:tgtEl>
                                          <p:spTgt spid="3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3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8.png"/><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9.png"/><Relationship Id="rId1" Type="http://schemas.openxmlformats.org/officeDocument/2006/relationships/slideLayout" Target="../slideLayouts/slideLayout5.xml"/><Relationship Id="rId5" Type="http://schemas.microsoft.com/office/2007/relationships/hdphoto" Target="../media/hdphoto8.wdp"/><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1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5.pn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368489" y="132425"/>
            <a:ext cx="1076509" cy="1065851"/>
          </a:xfrm>
          <a:prstGeom prst="rect">
            <a:avLst/>
          </a:prstGeom>
        </p:spPr>
      </p:pic>
      <p:pic>
        <p:nvPicPr>
          <p:cNvPr id="17" name="Picture 16" descr="A picture containing watch, green&#10;&#10;Description automatically generated">
            <a:extLst>
              <a:ext uri="{FF2B5EF4-FFF2-40B4-BE49-F238E27FC236}">
                <a16:creationId xmlns:a16="http://schemas.microsoft.com/office/drawing/2014/main" id="{E358E3FC-E69F-929B-2943-EDF1FDA770B1}"/>
              </a:ext>
            </a:extLst>
          </p:cNvPr>
          <p:cNvPicPr>
            <a:picLocks noChangeAspect="1"/>
          </p:cNvPicPr>
          <p:nvPr/>
        </p:nvPicPr>
        <p:blipFill>
          <a:blip r:embed="rId3"/>
          <a:stretch>
            <a:fillRect/>
          </a:stretch>
        </p:blipFill>
        <p:spPr>
          <a:xfrm>
            <a:off x="11145419" y="3661764"/>
            <a:ext cx="866279" cy="919176"/>
          </a:xfrm>
          <a:prstGeom prst="rect">
            <a:avLst/>
          </a:prstGeom>
        </p:spPr>
      </p:pic>
      <p:grpSp>
        <p:nvGrpSpPr>
          <p:cNvPr id="23" name="Group 22"/>
          <p:cNvGrpSpPr/>
          <p:nvPr/>
        </p:nvGrpSpPr>
        <p:grpSpPr>
          <a:xfrm>
            <a:off x="1959309" y="514055"/>
            <a:ext cx="2475837" cy="1326070"/>
            <a:chOff x="4951288" y="1452919"/>
            <a:chExt cx="2475837" cy="1326070"/>
          </a:xfrm>
        </p:grpSpPr>
        <p:sp>
          <p:nvSpPr>
            <p:cNvPr id="21" name="TextBox 20"/>
            <p:cNvSpPr txBox="1"/>
            <p:nvPr/>
          </p:nvSpPr>
          <p:spPr>
            <a:xfrm>
              <a:off x="4951288" y="1452919"/>
              <a:ext cx="2429299" cy="1323439"/>
            </a:xfrm>
            <a:prstGeom prst="rect">
              <a:avLst/>
            </a:prstGeom>
            <a:noFill/>
          </p:spPr>
          <p:txBody>
            <a:bodyPr wrap="square" rtlCol="0">
              <a:spAutoFit/>
            </a:bodyPr>
            <a:lstStyle/>
            <a:p>
              <a:r>
                <a:rPr lang="en-US" sz="8000" dirty="0" err="1">
                  <a:ln w="130175">
                    <a:solidFill>
                      <a:schemeClr val="bg1"/>
                    </a:solidFill>
                  </a:ln>
                  <a:effectLst>
                    <a:outerShdw blurRad="38100" dist="38100" dir="2700000" algn="tl">
                      <a:srgbClr val="000000">
                        <a:alpha val="43137"/>
                      </a:srgbClr>
                    </a:outerShdw>
                  </a:effectLst>
                  <a:latin typeface="#9Slide05 VL Fadilla" pitchFamily="2" charset="0"/>
                </a:rPr>
                <a:t>Bài</a:t>
              </a:r>
              <a:r>
                <a:rPr lang="en-US" sz="8000" dirty="0">
                  <a:ln w="130175">
                    <a:solidFill>
                      <a:schemeClr val="bg1"/>
                    </a:solidFill>
                  </a:ln>
                  <a:effectLst>
                    <a:outerShdw blurRad="38100" dist="38100" dir="2700000" algn="tl">
                      <a:srgbClr val="000000">
                        <a:alpha val="43137"/>
                      </a:srgbClr>
                    </a:outerShdw>
                  </a:effectLst>
                  <a:latin typeface="#9Slide05 VL Fadilla" pitchFamily="2" charset="0"/>
                </a:rPr>
                <a:t> </a:t>
              </a:r>
              <a:r>
                <a:rPr lang="vi-VN" sz="8000" dirty="0">
                  <a:ln w="130175">
                    <a:solidFill>
                      <a:schemeClr val="bg1"/>
                    </a:solidFill>
                  </a:ln>
                  <a:effectLst>
                    <a:outerShdw blurRad="38100" dist="38100" dir="2700000" algn="tl">
                      <a:srgbClr val="000000">
                        <a:alpha val="43137"/>
                      </a:srgbClr>
                    </a:outerShdw>
                  </a:effectLst>
                  <a:latin typeface="#9Slide05 VL Fadilla" pitchFamily="2" charset="0"/>
                </a:rPr>
                <a:t>11</a:t>
              </a:r>
              <a:endParaRPr lang="en-US" sz="8000" dirty="0">
                <a:ln w="130175">
                  <a:solidFill>
                    <a:schemeClr val="bg1"/>
                  </a:solidFill>
                </a:ln>
                <a:effectLst>
                  <a:outerShdw blurRad="38100" dist="38100" dir="2700000" algn="tl">
                    <a:srgbClr val="000000">
                      <a:alpha val="43137"/>
                    </a:srgbClr>
                  </a:outerShdw>
                </a:effectLst>
                <a:latin typeface="#9Slide05 VL Fadilla" pitchFamily="2" charset="0"/>
              </a:endParaRPr>
            </a:p>
          </p:txBody>
        </p:sp>
        <p:sp>
          <p:nvSpPr>
            <p:cNvPr id="22" name="TextBox 21"/>
            <p:cNvSpPr txBox="1"/>
            <p:nvPr/>
          </p:nvSpPr>
          <p:spPr>
            <a:xfrm>
              <a:off x="4997826" y="1455550"/>
              <a:ext cx="2429299" cy="1323439"/>
            </a:xfrm>
            <a:prstGeom prst="rect">
              <a:avLst/>
            </a:prstGeom>
            <a:noFill/>
          </p:spPr>
          <p:txBody>
            <a:bodyPr wrap="square" rtlCol="0">
              <a:spAutoFit/>
            </a:bodyPr>
            <a:lstStyle/>
            <a:p>
              <a:r>
                <a:rPr lang="en-US" sz="8000" dirty="0" err="1">
                  <a:solidFill>
                    <a:srgbClr val="FF0066"/>
                  </a:solidFill>
                  <a:effectLst>
                    <a:outerShdw blurRad="38100" dist="38100" dir="2700000" algn="tl">
                      <a:srgbClr val="000000">
                        <a:alpha val="43137"/>
                      </a:srgbClr>
                    </a:outerShdw>
                  </a:effectLst>
                  <a:latin typeface="#9Slide05 VL Fadilla" pitchFamily="2" charset="0"/>
                </a:rPr>
                <a:t>Bài</a:t>
              </a:r>
              <a:r>
                <a:rPr lang="en-US" sz="8000" dirty="0">
                  <a:solidFill>
                    <a:srgbClr val="FF0066"/>
                  </a:solidFill>
                  <a:effectLst>
                    <a:outerShdw blurRad="38100" dist="38100" dir="2700000" algn="tl">
                      <a:srgbClr val="000000">
                        <a:alpha val="43137"/>
                      </a:srgbClr>
                    </a:outerShdw>
                  </a:effectLst>
                  <a:latin typeface="#9Slide05 VL Fadilla" pitchFamily="2" charset="0"/>
                </a:rPr>
                <a:t> </a:t>
              </a:r>
              <a:r>
                <a:rPr lang="vi-VN" sz="8000" dirty="0">
                  <a:solidFill>
                    <a:srgbClr val="FF0066"/>
                  </a:solidFill>
                  <a:effectLst>
                    <a:outerShdw blurRad="38100" dist="38100" dir="2700000" algn="tl">
                      <a:srgbClr val="000000">
                        <a:alpha val="43137"/>
                      </a:srgbClr>
                    </a:outerShdw>
                  </a:effectLst>
                  <a:latin typeface="#9Slide05 VL Fadilla" pitchFamily="2" charset="0"/>
                </a:rPr>
                <a:t>11</a:t>
              </a:r>
              <a:endParaRPr lang="en-US" sz="8000" dirty="0">
                <a:solidFill>
                  <a:srgbClr val="FF0066"/>
                </a:solidFill>
                <a:effectLst>
                  <a:outerShdw blurRad="38100" dist="38100" dir="2700000" algn="tl">
                    <a:srgbClr val="000000">
                      <a:alpha val="43137"/>
                    </a:srgbClr>
                  </a:outerShdw>
                </a:effectLst>
                <a:latin typeface="#9Slide05 VL Fadilla" pitchFamily="2" charset="0"/>
              </a:endParaRPr>
            </a:p>
          </p:txBody>
        </p:sp>
      </p:grpSp>
      <p:sp>
        <p:nvSpPr>
          <p:cNvPr id="24" name="TextBox 23"/>
          <p:cNvSpPr txBox="1"/>
          <p:nvPr/>
        </p:nvSpPr>
        <p:spPr>
          <a:xfrm>
            <a:off x="10929151" y="4433034"/>
            <a:ext cx="1920240" cy="523220"/>
          </a:xfrm>
          <a:prstGeom prst="rect">
            <a:avLst/>
          </a:prstGeom>
          <a:noFill/>
        </p:spPr>
        <p:txBody>
          <a:bodyPr wrap="square" rtlCol="0">
            <a:spAutoFit/>
          </a:bodyPr>
          <a:lstStyle/>
          <a:p>
            <a:r>
              <a:rPr lang="en-US" sz="2800">
                <a:solidFill>
                  <a:schemeClr val="accent6"/>
                </a:solidFill>
                <a:latin typeface="#9Slide05 SVNHeritage" panose="02000503000000020003" pitchFamily="2" charset="0"/>
              </a:rPr>
              <a:t>Măng non</a:t>
            </a: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7772" y="-74147"/>
            <a:ext cx="2438198" cy="1389773"/>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2754" y="200384"/>
            <a:ext cx="2417680" cy="1378077"/>
          </a:xfrm>
          <a:prstGeom prst="rect">
            <a:avLst/>
          </a:prstGeom>
        </p:spPr>
      </p:pic>
      <p:pic>
        <p:nvPicPr>
          <p:cNvPr id="4" name="Picture 3"/>
          <p:cNvPicPr>
            <a:picLocks noChangeAspect="1"/>
          </p:cNvPicPr>
          <p:nvPr/>
        </p:nvPicPr>
        <p:blipFill>
          <a:blip r:embed="rId6"/>
          <a:stretch>
            <a:fillRect/>
          </a:stretch>
        </p:blipFill>
        <p:spPr>
          <a:xfrm>
            <a:off x="906743" y="1378130"/>
            <a:ext cx="12199153" cy="2950720"/>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r="48188"/>
          <a:stretch/>
        </p:blipFill>
        <p:spPr>
          <a:xfrm>
            <a:off x="-957592" y="976050"/>
            <a:ext cx="5211444" cy="6705600"/>
          </a:xfrm>
          <a:prstGeom prst="rect">
            <a:avLst/>
          </a:prstGeom>
        </p:spPr>
      </p:pic>
      <p:pic>
        <p:nvPicPr>
          <p:cNvPr id="12" name="Picture 11"/>
          <p:cNvPicPr>
            <a:picLocks noChangeAspect="1"/>
          </p:cNvPicPr>
          <p:nvPr/>
        </p:nvPicPr>
        <p:blipFill rotWithShape="1">
          <a:blip r:embed="rId8" cstate="print">
            <a:extLst>
              <a:ext uri="{28A0092B-C50C-407E-A947-70E740481C1C}">
                <a14:useLocalDpi xmlns:a14="http://schemas.microsoft.com/office/drawing/2010/main" val="0"/>
              </a:ext>
            </a:extLst>
          </a:blip>
          <a:srcRect l="50339" t="4737"/>
          <a:stretch/>
        </p:blipFill>
        <p:spPr>
          <a:xfrm>
            <a:off x="5782656" y="3210335"/>
            <a:ext cx="3234343" cy="4136219"/>
          </a:xfrm>
          <a:prstGeom prst="rect">
            <a:avLst/>
          </a:prstGeom>
        </p:spPr>
      </p:pic>
    </p:spTree>
    <p:extLst>
      <p:ext uri="{BB962C8B-B14F-4D97-AF65-F5344CB8AC3E}">
        <p14:creationId xmlns:p14="http://schemas.microsoft.com/office/powerpoint/2010/main" val="131359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12"/>
          <p:cNvSpPr/>
          <p:nvPr/>
        </p:nvSpPr>
        <p:spPr>
          <a:xfrm>
            <a:off x="577710" y="141749"/>
            <a:ext cx="9586824" cy="1571580"/>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a:extLst>
              <a:ext uri="{FF2B5EF4-FFF2-40B4-BE49-F238E27FC236}">
                <a16:creationId xmlns:a16="http://schemas.microsoft.com/office/drawing/2014/main" id="{325D789D-C4FB-420C-9344-F5B1AD8A052A}"/>
              </a:ext>
            </a:extLst>
          </p:cNvPr>
          <p:cNvSpPr txBox="1"/>
          <p:nvPr/>
        </p:nvSpPr>
        <p:spPr>
          <a:xfrm>
            <a:off x="1181786" y="2568340"/>
            <a:ext cx="5739714" cy="3016210"/>
          </a:xfrm>
          <a:prstGeom prst="rect">
            <a:avLst/>
          </a:prstGeom>
          <a:solidFill>
            <a:schemeClr val="bg1"/>
          </a:solidFill>
        </p:spPr>
        <p:txBody>
          <a:bodyPr wrap="square" rtlCol="0">
            <a:spAutoFit/>
          </a:bodyPr>
          <a:lstStyle/>
          <a:p>
            <a:r>
              <a:rPr lang="en-US" sz="3800" b="1" dirty="0" err="1">
                <a:solidFill>
                  <a:schemeClr val="accent2">
                    <a:lumMod val="50000"/>
                  </a:schemeClr>
                </a:solidFill>
                <a:latin typeface="Times New Roman" panose="02020603050405020304" pitchFamily="18" charset="0"/>
                <a:cs typeface="Times New Roman" panose="02020603050405020304" pitchFamily="18" charset="0"/>
              </a:rPr>
              <a:t>Viết</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ra</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những</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điều</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khiến</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bản</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thân</a:t>
            </a:r>
            <a:r>
              <a:rPr lang="en-US" sz="3800" b="1" dirty="0">
                <a:solidFill>
                  <a:schemeClr val="accent2">
                    <a:lumMod val="50000"/>
                  </a:schemeClr>
                </a:solidFill>
                <a:latin typeface="Times New Roman" panose="02020603050405020304" pitchFamily="18" charset="0"/>
                <a:cs typeface="Times New Roman" panose="02020603050405020304" pitchFamily="18" charset="0"/>
              </a:rPr>
              <a:t> lo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lắng</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sợ</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hãi</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để</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giải</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tỏa</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căng</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thẳng</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kiềm</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chế</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cảm</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xúc</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suy</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nghĩ</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tiêu</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vi-VN" sz="3800" b="1" dirty="0">
                <a:solidFill>
                  <a:schemeClr val="accent2">
                    <a:lumMod val="50000"/>
                  </a:schemeClr>
                </a:solidFill>
                <a:latin typeface="Times New Roman" panose="02020603050405020304" pitchFamily="18" charset="0"/>
                <a:cs typeface="Times New Roman" panose="02020603050405020304" pitchFamily="18" charset="0"/>
              </a:rPr>
              <a:t>cực.</a:t>
            </a:r>
          </a:p>
        </p:txBody>
      </p:sp>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536" b="52279" l="957" r="53589">
                        <a14:foregroundMark x1="17225" y1="22520" x2="31579" y2="35925"/>
                        <a14:foregroundMark x1="13876" y1="27882" x2="32057" y2="43968"/>
                        <a14:foregroundMark x1="17225" y1="26810" x2="28708" y2="36997"/>
                        <a14:foregroundMark x1="13636" y1="31903" x2="16268" y2="34853"/>
                        <a14:foregroundMark x1="7416" y1="27078" x2="11244" y2="34584"/>
                        <a14:foregroundMark x1="10048" y1="13137" x2="13158" y2="14745"/>
                      </a14:backgroundRemoval>
                    </a14:imgEffect>
                    <a14:imgEffect>
                      <a14:saturation sat="200000"/>
                    </a14:imgEffect>
                  </a14:imgLayer>
                </a14:imgProps>
              </a:ext>
              <a:ext uri="{28A0092B-C50C-407E-A947-70E740481C1C}">
                <a14:useLocalDpi xmlns:a14="http://schemas.microsoft.com/office/drawing/2010/main" val="0"/>
              </a:ext>
            </a:extLst>
          </a:blip>
          <a:srcRect r="46961" b="46140"/>
          <a:stretch/>
        </p:blipFill>
        <p:spPr>
          <a:xfrm>
            <a:off x="6632788" y="457435"/>
            <a:ext cx="7063492" cy="6400565"/>
          </a:xfrm>
          <a:prstGeom prst="rect">
            <a:avLst/>
          </a:prstGeom>
          <a:ln>
            <a:noFill/>
          </a:ln>
          <a:effectLst>
            <a:outerShdw blurRad="292100" dist="139700" dir="2700000" algn="tl" rotWithShape="0">
              <a:srgbClr val="333333">
                <a:alpha val="65000"/>
              </a:srgbClr>
            </a:outerShdw>
          </a:effectLst>
        </p:spPr>
      </p:pic>
      <p:sp>
        <p:nvSpPr>
          <p:cNvPr id="16" name="TextBox 15"/>
          <p:cNvSpPr txBox="1"/>
          <p:nvPr/>
        </p:nvSpPr>
        <p:spPr>
          <a:xfrm>
            <a:off x="498122" y="342763"/>
            <a:ext cx="9666412" cy="1169551"/>
          </a:xfrm>
          <a:prstGeom prst="rect">
            <a:avLst/>
          </a:prstGeom>
          <a:noFill/>
        </p:spPr>
        <p:txBody>
          <a:bodyPr wrap="square" rtlCol="0">
            <a:spAutoFit/>
          </a:bodyPr>
          <a:lstStyle/>
          <a:p>
            <a:pPr algn="ctr"/>
            <a:r>
              <a:rPr lang="vi-VN" b="1" dirty="0">
                <a:solidFill>
                  <a:srgbClr val="002060"/>
                </a:solidFill>
                <a:latin typeface="+mj-lt"/>
              </a:rPr>
              <a:t> </a:t>
            </a:r>
            <a:r>
              <a:rPr lang="vi-VN" sz="3500" b="1" dirty="0">
                <a:solidFill>
                  <a:srgbClr val="002060"/>
                </a:solidFill>
                <a:latin typeface="UTM Avo" panose="02040603050506020204" pitchFamily="18" charset="0"/>
              </a:rPr>
              <a:t>2. Q</a:t>
            </a:r>
            <a:r>
              <a:rPr lang="en-US" sz="3500" b="1" dirty="0" err="1">
                <a:solidFill>
                  <a:srgbClr val="002060"/>
                </a:solidFill>
                <a:latin typeface="UTM Avo" panose="02040603050506020204" pitchFamily="18" charset="0"/>
              </a:rPr>
              <a:t>uan</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sát</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tranh</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và</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nêu</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cách</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kiềm</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chế</a:t>
            </a:r>
            <a:r>
              <a:rPr lang="en-US" sz="3500" b="1" dirty="0">
                <a:solidFill>
                  <a:srgbClr val="002060"/>
                </a:solidFill>
                <a:latin typeface="UTM Avo" panose="02040603050506020204" pitchFamily="18" charset="0"/>
              </a:rPr>
              <a:t> </a:t>
            </a:r>
            <a:endParaRPr lang="vi-VN" sz="3500" b="1" dirty="0">
              <a:solidFill>
                <a:srgbClr val="002060"/>
              </a:solidFill>
              <a:latin typeface="UTM Avo" panose="02040603050506020204" pitchFamily="18" charset="0"/>
            </a:endParaRPr>
          </a:p>
          <a:p>
            <a:pPr algn="ctr"/>
            <a:r>
              <a:rPr lang="en-US" sz="3500" b="1" dirty="0" err="1">
                <a:solidFill>
                  <a:srgbClr val="002060"/>
                </a:solidFill>
                <a:latin typeface="UTM Avo" panose="02040603050506020204" pitchFamily="18" charset="0"/>
              </a:rPr>
              <a:t>cảm</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xúc</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tiêu</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cực</a:t>
            </a:r>
            <a:r>
              <a:rPr lang="en-US" sz="3500" b="1" dirty="0">
                <a:solidFill>
                  <a:srgbClr val="002060"/>
                </a:solidFill>
                <a:latin typeface="UTM Avo" panose="02040603050506020204" pitchFamily="18" charset="0"/>
              </a:rPr>
              <a:t>:</a:t>
            </a:r>
            <a:endParaRPr lang="vi-VN" sz="3500" b="1" dirty="0">
              <a:solidFill>
                <a:srgbClr val="002060"/>
              </a:solidFill>
              <a:latin typeface="+mj-lt"/>
            </a:endParaRPr>
          </a:p>
        </p:txBody>
      </p:sp>
      <p:grpSp>
        <p:nvGrpSpPr>
          <p:cNvPr id="18" name="Group 17"/>
          <p:cNvGrpSpPr/>
          <p:nvPr/>
        </p:nvGrpSpPr>
        <p:grpSpPr>
          <a:xfrm>
            <a:off x="7650237" y="5763678"/>
            <a:ext cx="4564750" cy="888274"/>
            <a:chOff x="7910770" y="4962590"/>
            <a:chExt cx="4564750" cy="888274"/>
          </a:xfrm>
        </p:grpSpPr>
        <p:sp>
          <p:nvSpPr>
            <p:cNvPr id="19" name="Rounded Rectangle 18"/>
            <p:cNvSpPr/>
            <p:nvPr/>
          </p:nvSpPr>
          <p:spPr>
            <a:xfrm>
              <a:off x="8066231" y="4962590"/>
              <a:ext cx="4253828"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7910770" y="5052784"/>
              <a:ext cx="4564750" cy="769441"/>
            </a:xfrm>
            <a:prstGeom prst="rect">
              <a:avLst/>
            </a:prstGeom>
            <a:noFill/>
          </p:spPr>
          <p:txBody>
            <a:bodyPr wrap="square" rtlCol="0">
              <a:spAutoFit/>
            </a:bodyPr>
            <a:lstStyle/>
            <a:p>
              <a:pPr algn="ctr"/>
              <a:r>
                <a:rPr lang="vi-VN" sz="2200" b="1" dirty="0">
                  <a:latin typeface="UTM Avo" panose="02040603050506020204" pitchFamily="18" charset="0"/>
                </a:rPr>
                <a:t>Viết ra những điều khiến bản thân lo lắng và sợ hãi</a:t>
              </a:r>
              <a:endParaRPr lang="en-US" sz="2200" b="1" dirty="0">
                <a:latin typeface="UTM Avo" panose="02040603050506020204" pitchFamily="18" charset="0"/>
              </a:endParaRPr>
            </a:p>
          </p:txBody>
        </p:sp>
      </p:grpSp>
    </p:spTree>
    <p:extLst>
      <p:ext uri="{BB962C8B-B14F-4D97-AF65-F5344CB8AC3E}">
        <p14:creationId xmlns:p14="http://schemas.microsoft.com/office/powerpoint/2010/main" val="198724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childTnLst>
                          </p:cTn>
                        </p:par>
                        <p:par>
                          <p:cTn id="18" fill="hold">
                            <p:stCondLst>
                              <p:cond delay="500"/>
                            </p:stCondLst>
                            <p:childTnLst>
                              <p:par>
                                <p:cTn id="19" presetID="26" presetClass="emph" presetSubtype="0" fill="hold" nodeType="afterEffect">
                                  <p:stCondLst>
                                    <p:cond delay="0"/>
                                  </p:stCondLst>
                                  <p:childTnLst>
                                    <p:animEffect transition="out" filter="fade">
                                      <p:cBhvr>
                                        <p:cTn id="20" dur="1500" tmFilter="0, 0; .2, .5; .8, .5; 1, 0"/>
                                        <p:tgtEl>
                                          <p:spTgt spid="18"/>
                                        </p:tgtEl>
                                      </p:cBhvr>
                                    </p:animEffect>
                                    <p:animScale>
                                      <p:cBhvr>
                                        <p:cTn id="21" dur="750" autoRev="1" fill="hold"/>
                                        <p:tgtEl>
                                          <p:spTgt spid="18"/>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animBg="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51392" t="6037" r="4978" b="47092"/>
          <a:stretch/>
        </p:blipFill>
        <p:spPr>
          <a:xfrm>
            <a:off x="131536" y="2829744"/>
            <a:ext cx="4082190" cy="3913244"/>
          </a:xfrm>
          <a:prstGeom prst="rect">
            <a:avLst/>
          </a:prstGeom>
        </p:spPr>
      </p:pic>
      <p:sp>
        <p:nvSpPr>
          <p:cNvPr id="3" name="Rounded Rectangular Callout 2"/>
          <p:cNvSpPr/>
          <p:nvPr/>
        </p:nvSpPr>
        <p:spPr>
          <a:xfrm>
            <a:off x="2470289" y="167823"/>
            <a:ext cx="9561290" cy="211755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3193047" y="1074201"/>
            <a:ext cx="8470232" cy="6179526"/>
            <a:chOff x="3561347" y="1318740"/>
            <a:chExt cx="8470232" cy="6179526"/>
          </a:xfrm>
        </p:grpSpPr>
        <p:pic>
          <p:nvPicPr>
            <p:cNvPr id="8" name="Picture 8" descr="C:\Users\Administrator\Desktop\468678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1347" y="131874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602705" y="3352843"/>
              <a:ext cx="5458996" cy="3170099"/>
            </a:xfrm>
            <a:prstGeom prst="rect">
              <a:avLst/>
            </a:prstGeom>
            <a:solidFill>
              <a:schemeClr val="bg1"/>
            </a:solidFill>
          </p:spPr>
          <p:txBody>
            <a:bodyPr wrap="square" rtlCol="0">
              <a:spAutoFit/>
            </a:bodyPr>
            <a:lstStyle/>
            <a:p>
              <a:pPr algn="ctr"/>
              <a:r>
                <a:rPr lang="vi-VN" sz="4000" b="1" dirty="0">
                  <a:solidFill>
                    <a:schemeClr val="accent2">
                      <a:lumMod val="50000"/>
                    </a:schemeClr>
                  </a:solidFill>
                  <a:latin typeface="+mj-lt"/>
                </a:rPr>
                <a:t>Chia sẻ với bạn về những cảm xúc tiêu cực để nhẹ lòng và thoải mái hơn, giúp kiềm chế cảm xúc tiêu cực.</a:t>
              </a:r>
            </a:p>
          </p:txBody>
        </p:sp>
      </p:grpSp>
      <p:sp>
        <p:nvSpPr>
          <p:cNvPr id="10" name="TextBox 9"/>
          <p:cNvSpPr txBox="1"/>
          <p:nvPr/>
        </p:nvSpPr>
        <p:spPr>
          <a:xfrm>
            <a:off x="2365167" y="712187"/>
            <a:ext cx="9666412" cy="1169551"/>
          </a:xfrm>
          <a:prstGeom prst="rect">
            <a:avLst/>
          </a:prstGeom>
          <a:noFill/>
        </p:spPr>
        <p:txBody>
          <a:bodyPr wrap="square" rtlCol="0">
            <a:spAutoFit/>
          </a:bodyPr>
          <a:lstStyle/>
          <a:p>
            <a:pPr algn="ctr"/>
            <a:r>
              <a:rPr lang="vi-VN" b="1" dirty="0">
                <a:solidFill>
                  <a:srgbClr val="002060"/>
                </a:solidFill>
                <a:latin typeface="+mj-lt"/>
              </a:rPr>
              <a:t> </a:t>
            </a:r>
            <a:r>
              <a:rPr lang="vi-VN" sz="3500" b="1" dirty="0">
                <a:solidFill>
                  <a:srgbClr val="002060"/>
                </a:solidFill>
                <a:latin typeface="UTM Avo" panose="02040603050506020204" pitchFamily="18" charset="0"/>
              </a:rPr>
              <a:t>2. Q</a:t>
            </a:r>
            <a:r>
              <a:rPr lang="en-US" sz="3500" b="1" dirty="0" err="1">
                <a:solidFill>
                  <a:srgbClr val="002060"/>
                </a:solidFill>
                <a:latin typeface="UTM Avo" panose="02040603050506020204" pitchFamily="18" charset="0"/>
              </a:rPr>
              <a:t>uan</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sát</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tranh</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và</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nêu</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cách</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kiềm</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chế</a:t>
            </a:r>
            <a:r>
              <a:rPr lang="en-US" sz="3500" b="1" dirty="0">
                <a:solidFill>
                  <a:srgbClr val="002060"/>
                </a:solidFill>
                <a:latin typeface="UTM Avo" panose="02040603050506020204" pitchFamily="18" charset="0"/>
              </a:rPr>
              <a:t> </a:t>
            </a:r>
            <a:endParaRPr lang="vi-VN" sz="3500" b="1" dirty="0">
              <a:solidFill>
                <a:srgbClr val="002060"/>
              </a:solidFill>
              <a:latin typeface="UTM Avo" panose="02040603050506020204" pitchFamily="18" charset="0"/>
            </a:endParaRPr>
          </a:p>
          <a:p>
            <a:pPr algn="ctr"/>
            <a:r>
              <a:rPr lang="en-US" sz="3500" b="1" dirty="0" err="1">
                <a:solidFill>
                  <a:srgbClr val="002060"/>
                </a:solidFill>
                <a:latin typeface="UTM Avo" panose="02040603050506020204" pitchFamily="18" charset="0"/>
              </a:rPr>
              <a:t>cảm</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xúc</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tiêu</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cực</a:t>
            </a:r>
            <a:r>
              <a:rPr lang="en-US" sz="3500" b="1" dirty="0">
                <a:solidFill>
                  <a:srgbClr val="002060"/>
                </a:solidFill>
                <a:latin typeface="UTM Avo" panose="02040603050506020204" pitchFamily="18" charset="0"/>
              </a:rPr>
              <a:t>:</a:t>
            </a:r>
            <a:endParaRPr lang="vi-VN" sz="3500" b="1" dirty="0">
              <a:solidFill>
                <a:srgbClr val="002060"/>
              </a:solidFill>
              <a:latin typeface="+mj-lt"/>
            </a:endParaRPr>
          </a:p>
        </p:txBody>
      </p:sp>
    </p:spTree>
    <p:extLst>
      <p:ext uri="{BB962C8B-B14F-4D97-AF65-F5344CB8AC3E}">
        <p14:creationId xmlns:p14="http://schemas.microsoft.com/office/powerpoint/2010/main" val="3171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029907" y="406331"/>
            <a:ext cx="10491689" cy="1638451"/>
            <a:chOff x="1016687" y="422571"/>
            <a:chExt cx="10491689" cy="1638451"/>
          </a:xfrm>
        </p:grpSpPr>
        <p:grpSp>
          <p:nvGrpSpPr>
            <p:cNvPr id="15" name="组合 10"/>
            <p:cNvGrpSpPr/>
            <p:nvPr/>
          </p:nvGrpSpPr>
          <p:grpSpPr>
            <a:xfrm>
              <a:off x="1016687" y="422571"/>
              <a:ext cx="10491689" cy="1638451"/>
              <a:chOff x="676404" y="1039661"/>
              <a:chExt cx="7766137" cy="3244240"/>
            </a:xfrm>
            <a:solidFill>
              <a:schemeClr val="bg1"/>
            </a:solidFill>
          </p:grpSpPr>
          <p:sp>
            <p:nvSpPr>
              <p:cNvPr id="17"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TextBox 15"/>
            <p:cNvSpPr txBox="1"/>
            <p:nvPr/>
          </p:nvSpPr>
          <p:spPr>
            <a:xfrm>
              <a:off x="1507137" y="660134"/>
              <a:ext cx="9328503" cy="646331"/>
            </a:xfrm>
            <a:prstGeom prst="rect">
              <a:avLst/>
            </a:prstGeom>
            <a:noFill/>
          </p:spPr>
          <p:txBody>
            <a:bodyPr wrap="square" rtlCol="0">
              <a:spAutoFit/>
            </a:bodyPr>
            <a:lstStyle/>
            <a:p>
              <a:pPr algn="ctr"/>
              <a:endParaRPr lang="vi-VN" sz="3600" b="1" dirty="0">
                <a:latin typeface="UTM Avo" panose="02040603050506020204" pitchFamily="18" charset="0"/>
              </a:endParaRPr>
            </a:p>
          </p:txBody>
        </p:sp>
      </p:grpSp>
      <p:pic>
        <p:nvPicPr>
          <p:cNvPr id="19" name="Picture 2">
            <a:extLst>
              <a:ext uri="{FF2B5EF4-FFF2-40B4-BE49-F238E27FC236}">
                <a16:creationId xmlns:a16="http://schemas.microsoft.com/office/drawing/2014/main" id="{09C44E98-5645-446C-8CDF-33077CAEB21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9278" t="9847" r="5150" b="16402"/>
          <a:stretch/>
        </p:blipFill>
        <p:spPr bwMode="auto">
          <a:xfrm>
            <a:off x="478009" y="91629"/>
            <a:ext cx="1103797" cy="95133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4025900" y="2781299"/>
            <a:ext cx="6915356" cy="3556773"/>
            <a:chOff x="3721769" y="2901494"/>
            <a:chExt cx="7270287" cy="3690579"/>
          </a:xfrm>
        </p:grpSpPr>
        <p:pic>
          <p:nvPicPr>
            <p:cNvPr id="21" name="图片 2">
              <a:extLst>
                <a:ext uri="{FF2B5EF4-FFF2-40B4-BE49-F238E27FC236}">
                  <a16:creationId xmlns:a16="http://schemas.microsoft.com/office/drawing/2014/main" id="{078E89FD-8EBA-4F63-AECE-25AE7C1CDEBA}"/>
                </a:ext>
              </a:extLst>
            </p:cNvPr>
            <p:cNvPicPr>
              <a:picLocks noChangeAspect="1"/>
            </p:cNvPicPr>
            <p:nvPr/>
          </p:nvPicPr>
          <p:blipFill>
            <a:blip r:embed="rId3"/>
            <a:stretch>
              <a:fillRect/>
            </a:stretch>
          </p:blipFill>
          <p:spPr>
            <a:xfrm>
              <a:off x="3721769" y="2901494"/>
              <a:ext cx="7270287" cy="3690579"/>
            </a:xfrm>
            <a:prstGeom prst="rect">
              <a:avLst/>
            </a:prstGeom>
          </p:spPr>
        </p:pic>
        <p:sp>
          <p:nvSpPr>
            <p:cNvPr id="23" name="TextBox 22">
              <a:extLst>
                <a:ext uri="{FF2B5EF4-FFF2-40B4-BE49-F238E27FC236}">
                  <a16:creationId xmlns:a16="http://schemas.microsoft.com/office/drawing/2014/main" id="{78794361-FF6D-42FE-A073-E795A8CF1F02}"/>
                </a:ext>
              </a:extLst>
            </p:cNvPr>
            <p:cNvSpPr txBox="1"/>
            <p:nvPr/>
          </p:nvSpPr>
          <p:spPr>
            <a:xfrm>
              <a:off x="4174490" y="3774617"/>
              <a:ext cx="6364845" cy="2011937"/>
            </a:xfrm>
            <a:prstGeom prst="rect">
              <a:avLst/>
            </a:prstGeom>
            <a:noFill/>
          </p:spPr>
          <p:txBody>
            <a:bodyPr wrap="square" rtlCol="0">
              <a:spAutoFit/>
            </a:bodyPr>
            <a:lstStyle/>
            <a:p>
              <a:pPr algn="ctr"/>
              <a:r>
                <a:rPr lang="vi-VN" sz="4000" b="1" dirty="0">
                  <a:solidFill>
                    <a:schemeClr val="accent2">
                      <a:lumMod val="50000"/>
                    </a:schemeClr>
                  </a:solidFill>
                  <a:latin typeface="+mj-lt"/>
                </a:rPr>
                <a:t>Kể với người thân nghe về những cảm xúc tiêu cực để nhẹ lòng và thoải mái hơn.</a:t>
              </a:r>
              <a:endParaRPr lang="vi-VN" sz="4000" b="1" dirty="0">
                <a:solidFill>
                  <a:srgbClr val="0070C0"/>
                </a:solidFill>
                <a:latin typeface="UTM Avo" panose="02040603050506020204" pitchFamily="18" charset="0"/>
              </a:endParaRPr>
            </a:p>
          </p:txBody>
        </p:sp>
      </p:grpSp>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53351" b="100000" l="5981" r="47608">
                        <a14:foregroundMark x1="37321" y1="73995" x2="32297" y2="86863"/>
                        <a14:foregroundMark x1="38038" y1="73727" x2="34689" y2="87399"/>
                        <a14:foregroundMark x1="33014" y1="76408" x2="30861" y2="84450"/>
                        <a14:foregroundMark x1="37560" y1="73995" x2="39474" y2="80697"/>
                        <a14:foregroundMark x1="39474" y1="79893" x2="38278" y2="84182"/>
                        <a14:foregroundMark x1="36842" y1="86059" x2="32057" y2="91153"/>
                        <a14:foregroundMark x1="15789" y1="69705" x2="15072" y2="77480"/>
                        <a14:foregroundMark x1="10526" y1="61126" x2="12440" y2="63539"/>
                        <a14:foregroundMark x1="11483" y1="61662" x2="13636" y2="63003"/>
                        <a14:foregroundMark x1="11483" y1="71314" x2="13636" y2="81769"/>
                      </a14:backgroundRemoval>
                    </a14:imgEffect>
                    <a14:imgEffect>
                      <a14:saturation sat="200000"/>
                    </a14:imgEffect>
                  </a14:imgLayer>
                </a14:imgProps>
              </a:ext>
              <a:ext uri="{28A0092B-C50C-407E-A947-70E740481C1C}">
                <a14:useLocalDpi xmlns:a14="http://schemas.microsoft.com/office/drawing/2010/main" val="0"/>
              </a:ext>
            </a:extLst>
          </a:blip>
          <a:srcRect l="5348" t="54386" r="54345" b="712"/>
          <a:stretch/>
        </p:blipFill>
        <p:spPr>
          <a:xfrm>
            <a:off x="-184378" y="2044782"/>
            <a:ext cx="4565515" cy="4679653"/>
          </a:xfrm>
          <a:prstGeom prst="rect">
            <a:avLst/>
          </a:prstGeom>
        </p:spPr>
      </p:pic>
      <p:sp>
        <p:nvSpPr>
          <p:cNvPr id="22" name="TextBox 21"/>
          <p:cNvSpPr txBox="1"/>
          <p:nvPr/>
        </p:nvSpPr>
        <p:spPr>
          <a:xfrm>
            <a:off x="1207590" y="705449"/>
            <a:ext cx="9858726" cy="1169551"/>
          </a:xfrm>
          <a:prstGeom prst="rect">
            <a:avLst/>
          </a:prstGeom>
          <a:noFill/>
        </p:spPr>
        <p:txBody>
          <a:bodyPr wrap="square" rtlCol="0">
            <a:spAutoFit/>
          </a:bodyPr>
          <a:lstStyle/>
          <a:p>
            <a:pPr algn="ctr"/>
            <a:r>
              <a:rPr lang="vi-VN" sz="3500" b="1" dirty="0">
                <a:solidFill>
                  <a:srgbClr val="002060"/>
                </a:solidFill>
                <a:latin typeface="+mj-lt"/>
              </a:rPr>
              <a:t> </a:t>
            </a:r>
            <a:r>
              <a:rPr lang="vi-VN" sz="3500" b="1" dirty="0">
                <a:solidFill>
                  <a:srgbClr val="002060"/>
                </a:solidFill>
                <a:latin typeface="UTM Avo" panose="02040603050506020204" pitchFamily="18" charset="0"/>
              </a:rPr>
              <a:t>2. Q</a:t>
            </a:r>
            <a:r>
              <a:rPr lang="en-US" sz="3500" b="1" dirty="0" err="1">
                <a:solidFill>
                  <a:srgbClr val="002060"/>
                </a:solidFill>
                <a:latin typeface="UTM Avo" panose="02040603050506020204" pitchFamily="18" charset="0"/>
              </a:rPr>
              <a:t>uan</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sát</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tranh</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và</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nêu</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cách</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kiềm</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chế</a:t>
            </a:r>
            <a:r>
              <a:rPr lang="en-US" sz="3500" b="1" dirty="0">
                <a:solidFill>
                  <a:srgbClr val="002060"/>
                </a:solidFill>
                <a:latin typeface="UTM Avo" panose="02040603050506020204" pitchFamily="18" charset="0"/>
              </a:rPr>
              <a:t> </a:t>
            </a:r>
            <a:endParaRPr lang="vi-VN" sz="3500" b="1" dirty="0">
              <a:solidFill>
                <a:srgbClr val="002060"/>
              </a:solidFill>
              <a:latin typeface="UTM Avo" panose="02040603050506020204" pitchFamily="18" charset="0"/>
            </a:endParaRPr>
          </a:p>
          <a:p>
            <a:pPr algn="ctr"/>
            <a:r>
              <a:rPr lang="en-US" sz="3500" b="1" dirty="0" err="1">
                <a:solidFill>
                  <a:srgbClr val="002060"/>
                </a:solidFill>
                <a:latin typeface="UTM Avo" panose="02040603050506020204" pitchFamily="18" charset="0"/>
              </a:rPr>
              <a:t>cảm</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xúc</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tiêu</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cực</a:t>
            </a:r>
            <a:r>
              <a:rPr lang="en-US" sz="3500" b="1" dirty="0">
                <a:solidFill>
                  <a:srgbClr val="002060"/>
                </a:solidFill>
                <a:latin typeface="UTM Avo" panose="02040603050506020204" pitchFamily="18" charset="0"/>
              </a:rPr>
              <a:t>:</a:t>
            </a:r>
            <a:endParaRPr lang="vi-VN" sz="3500" b="1" dirty="0">
              <a:solidFill>
                <a:srgbClr val="002060"/>
              </a:solidFill>
              <a:latin typeface="+mj-lt"/>
            </a:endParaRPr>
          </a:p>
        </p:txBody>
      </p:sp>
      <p:grpSp>
        <p:nvGrpSpPr>
          <p:cNvPr id="24" name="Group 23"/>
          <p:cNvGrpSpPr/>
          <p:nvPr/>
        </p:nvGrpSpPr>
        <p:grpSpPr>
          <a:xfrm>
            <a:off x="-30421" y="5982762"/>
            <a:ext cx="4564750" cy="615286"/>
            <a:chOff x="7880349" y="5052784"/>
            <a:chExt cx="4564750" cy="615286"/>
          </a:xfrm>
        </p:grpSpPr>
        <p:sp>
          <p:nvSpPr>
            <p:cNvPr id="25" name="Rounded Rectangle 24"/>
            <p:cNvSpPr/>
            <p:nvPr/>
          </p:nvSpPr>
          <p:spPr>
            <a:xfrm>
              <a:off x="8388779" y="5052784"/>
              <a:ext cx="3547891" cy="615286"/>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7880349" y="5139610"/>
              <a:ext cx="4564750" cy="461665"/>
            </a:xfrm>
            <a:prstGeom prst="rect">
              <a:avLst/>
            </a:prstGeom>
            <a:noFill/>
          </p:spPr>
          <p:txBody>
            <a:bodyPr wrap="square" rtlCol="0">
              <a:spAutoFit/>
            </a:bodyPr>
            <a:lstStyle/>
            <a:p>
              <a:pPr algn="ctr"/>
              <a:r>
                <a:rPr lang="vi-VN" sz="2400" b="1" dirty="0">
                  <a:latin typeface="UTM Avo" panose="02040603050506020204" pitchFamily="18" charset="0"/>
                </a:rPr>
                <a:t>Kể với người thân</a:t>
              </a:r>
              <a:endParaRPr lang="en-US" sz="2400" b="1" dirty="0">
                <a:latin typeface="UTM Avo" panose="02040603050506020204" pitchFamily="18" charset="0"/>
              </a:endParaRPr>
            </a:p>
          </p:txBody>
        </p:sp>
      </p:grpSp>
    </p:spTree>
    <p:extLst>
      <p:ext uri="{BB962C8B-B14F-4D97-AF65-F5344CB8AC3E}">
        <p14:creationId xmlns:p14="http://schemas.microsoft.com/office/powerpoint/2010/main" val="362138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529390" y="240632"/>
            <a:ext cx="11463688" cy="6410425"/>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
        <p:nvSpPr>
          <p:cNvPr id="4" name="TextBox 3">
            <a:extLst>
              <a:ext uri="{FF2B5EF4-FFF2-40B4-BE49-F238E27FC236}">
                <a16:creationId xmlns:a16="http://schemas.microsoft.com/office/drawing/2014/main" id="{A33A047A-B991-455D-A476-7409E5290ADB}"/>
              </a:ext>
            </a:extLst>
          </p:cNvPr>
          <p:cNvSpPr txBox="1"/>
          <p:nvPr/>
        </p:nvSpPr>
        <p:spPr>
          <a:xfrm>
            <a:off x="1466379" y="188999"/>
            <a:ext cx="2309122" cy="654731"/>
          </a:xfrm>
          <a:prstGeom prst="rect">
            <a:avLst/>
          </a:prstGeom>
          <a:noFill/>
        </p:spPr>
        <p:txBody>
          <a:bodyPr wrap="square" rtlCol="0">
            <a:spAutoFit/>
          </a:bodyPr>
          <a:lstStyle/>
          <a:p>
            <a:pPr algn="ctr">
              <a:lnSpc>
                <a:spcPct val="150000"/>
              </a:lnSpc>
            </a:pPr>
            <a:r>
              <a:rPr lang="en-US" sz="2800" b="1" dirty="0">
                <a:solidFill>
                  <a:srgbClr val="17479D"/>
                </a:solidFill>
                <a:latin typeface="UTM Avo" panose="02040603050506020204" pitchFamily="18" charset="0"/>
              </a:rPr>
              <a:t> </a:t>
            </a:r>
            <a:r>
              <a:rPr lang="vi-VN" sz="2800" b="1" dirty="0">
                <a:solidFill>
                  <a:srgbClr val="FF0000"/>
                </a:solidFill>
                <a:latin typeface="UTM Avo" panose="02040603050506020204" pitchFamily="18" charset="0"/>
              </a:rPr>
              <a:t>KHÁM PHÁ</a:t>
            </a:r>
            <a:endParaRPr lang="en-US" sz="2800" b="1" dirty="0">
              <a:solidFill>
                <a:srgbClr val="FF0000"/>
              </a:solidFill>
              <a:latin typeface="UTM Avo" panose="02040603050506020204" pitchFamily="18" charset="0"/>
            </a:endParaRPr>
          </a:p>
        </p:txBody>
      </p:sp>
      <p:pic>
        <p:nvPicPr>
          <p:cNvPr id="5" name="Picture 4">
            <a:extLst>
              <a:ext uri="{FF2B5EF4-FFF2-40B4-BE49-F238E27FC236}">
                <a16:creationId xmlns:a16="http://schemas.microsoft.com/office/drawing/2014/main" id="{B7BFEFE6-D796-4811-96B0-9A67502400AC}"/>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908841" y="300946"/>
            <a:ext cx="694901" cy="626717"/>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6496233" y="1598059"/>
            <a:ext cx="5241514" cy="2935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3">
            <a:extLst>
              <a:ext uri="{FF2B5EF4-FFF2-40B4-BE49-F238E27FC236}">
                <a16:creationId xmlns:a16="http://schemas.microsoft.com/office/drawing/2014/main" id="{A33A047A-B991-455D-A476-7409E5290ADB}"/>
              </a:ext>
            </a:extLst>
          </p:cNvPr>
          <p:cNvSpPr txBox="1"/>
          <p:nvPr/>
        </p:nvSpPr>
        <p:spPr>
          <a:xfrm>
            <a:off x="382536" y="770728"/>
            <a:ext cx="9175350" cy="738664"/>
          </a:xfrm>
          <a:prstGeom prst="rect">
            <a:avLst/>
          </a:prstGeom>
          <a:noFill/>
        </p:spPr>
        <p:txBody>
          <a:bodyPr wrap="square" rtlCol="0">
            <a:spAutoFit/>
          </a:bodyPr>
          <a:lstStyle/>
          <a:p>
            <a:pPr algn="ctr">
              <a:lnSpc>
                <a:spcPct val="150000"/>
              </a:lnSpc>
            </a:pPr>
            <a:r>
              <a:rPr lang="vi-VN" sz="2800" b="1" dirty="0">
                <a:solidFill>
                  <a:srgbClr val="17479D"/>
                </a:solidFill>
                <a:latin typeface="UTM Avo" panose="02040603050506020204" pitchFamily="18" charset="0"/>
              </a:rPr>
              <a:t>1. Đọc các tình huống và trả lời câu hỏi?</a:t>
            </a:r>
            <a:endParaRPr lang="en-US" sz="2800" b="1" dirty="0">
              <a:solidFill>
                <a:srgbClr val="17479D"/>
              </a:solidFill>
              <a:latin typeface="UTM Avo" panose="02040603050506020204" pitchFamily="18" charset="0"/>
            </a:endParaRPr>
          </a:p>
        </p:txBody>
      </p:sp>
      <p:sp>
        <p:nvSpPr>
          <p:cNvPr id="15" name="TextBox 14"/>
          <p:cNvSpPr txBox="1"/>
          <p:nvPr/>
        </p:nvSpPr>
        <p:spPr>
          <a:xfrm>
            <a:off x="670639" y="1569183"/>
            <a:ext cx="5684345" cy="6001643"/>
          </a:xfrm>
          <a:prstGeom prst="rect">
            <a:avLst/>
          </a:prstGeom>
          <a:noFill/>
        </p:spPr>
        <p:txBody>
          <a:bodyPr wrap="square" rtlCol="0">
            <a:spAutoFit/>
          </a:bodyPr>
          <a:lstStyle/>
          <a:p>
            <a:r>
              <a:rPr lang="vi-VN" sz="3200" dirty="0">
                <a:latin typeface="+mj-lt"/>
              </a:rPr>
              <a:t>Lần đầu tiên Hoa biểu diễn tiết mục văn nghệ trước toàn trường. Bạn cảm thấy rất lo lắng, sợ hãi.</a:t>
            </a:r>
          </a:p>
          <a:p>
            <a:r>
              <a:rPr lang="vi-VN" sz="3200" dirty="0">
                <a:latin typeface="+mj-lt"/>
              </a:rPr>
              <a:t>    Hoa liền hít thở thật sâu để lấy lại bình tĩnh và tự nhủ: “Đừng sợ, mình nhất định sẽ làm được”. Cuối cùng, Hoa đã biểu diễn tiết mục rất tốt và nhận được những tràng pháo tay của mọi người.</a:t>
            </a:r>
          </a:p>
          <a:p>
            <a:br>
              <a:rPr lang="vi-VN" sz="3200" dirty="0"/>
            </a:br>
            <a:br>
              <a:rPr lang="vi-VN" sz="3200" dirty="0"/>
            </a:br>
            <a:endParaRPr lang="en-US" sz="3200" dirty="0"/>
          </a:p>
        </p:txBody>
      </p:sp>
    </p:spTree>
    <p:extLst>
      <p:ext uri="{BB962C8B-B14F-4D97-AF65-F5344CB8AC3E}">
        <p14:creationId xmlns:p14="http://schemas.microsoft.com/office/powerpoint/2010/main" val="191146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327394" y="304800"/>
            <a:ext cx="11680085" cy="5867400"/>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grpSp>
        <p:nvGrpSpPr>
          <p:cNvPr id="13" name="Group 12"/>
          <p:cNvGrpSpPr/>
          <p:nvPr/>
        </p:nvGrpSpPr>
        <p:grpSpPr>
          <a:xfrm>
            <a:off x="890367" y="552830"/>
            <a:ext cx="8109379" cy="1703918"/>
            <a:chOff x="3271692" y="506767"/>
            <a:chExt cx="5877503" cy="1265354"/>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3290279" y="506767"/>
              <a:ext cx="5858916" cy="1265354"/>
              <a:chOff x="1208559" y="1306768"/>
              <a:chExt cx="1012238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353569" y="1306768"/>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TextBox 14"/>
            <p:cNvSpPr txBox="1"/>
            <p:nvPr/>
          </p:nvSpPr>
          <p:spPr>
            <a:xfrm>
              <a:off x="3271692" y="645167"/>
              <a:ext cx="5443577" cy="982805"/>
            </a:xfrm>
            <a:prstGeom prst="rect">
              <a:avLst/>
            </a:prstGeom>
            <a:noFill/>
          </p:spPr>
          <p:txBody>
            <a:bodyPr wrap="square" rtlCol="0">
              <a:spAutoFit/>
            </a:bodyPr>
            <a:lstStyle/>
            <a:p>
              <a:pPr algn="ctr"/>
              <a:r>
                <a:rPr lang="vi-VN" sz="4000" b="1" dirty="0">
                  <a:solidFill>
                    <a:srgbClr val="002060"/>
                  </a:solidFill>
                  <a:latin typeface="UTM Avo" panose="02040603050506020204" pitchFamily="18" charset="0"/>
                </a:rPr>
                <a:t>Hoa đã làm gì để bớt </a:t>
              </a:r>
            </a:p>
            <a:p>
              <a:pPr algn="ctr"/>
              <a:r>
                <a:rPr lang="vi-VN" sz="4000" b="1" dirty="0">
                  <a:solidFill>
                    <a:srgbClr val="002060"/>
                  </a:solidFill>
                  <a:latin typeface="UTM Avo" panose="02040603050506020204" pitchFamily="18" charset="0"/>
                </a:rPr>
                <a:t>lo lắng, sợ hãi?</a:t>
              </a:r>
              <a:endParaRPr lang="en-US" sz="4000" b="1" dirty="0">
                <a:solidFill>
                  <a:srgbClr val="002060"/>
                </a:solidFill>
                <a:latin typeface="UTM Avo" panose="02040603050506020204" pitchFamily="18" charset="0"/>
              </a:endParaRPr>
            </a:p>
          </p:txBody>
        </p:sp>
      </p:grpSp>
      <p:pic>
        <p:nvPicPr>
          <p:cNvPr id="18" name="图片 2">
            <a:extLst>
              <a:ext uri="{FF2B5EF4-FFF2-40B4-BE49-F238E27FC236}">
                <a16:creationId xmlns:a16="http://schemas.microsoft.com/office/drawing/2014/main" id="{078E89FD-8EBA-4F63-AECE-25AE7C1CDEBA}"/>
              </a:ext>
            </a:extLst>
          </p:cNvPr>
          <p:cNvPicPr>
            <a:picLocks noChangeAspect="1"/>
          </p:cNvPicPr>
          <p:nvPr/>
        </p:nvPicPr>
        <p:blipFill>
          <a:blip r:embed="rId3"/>
          <a:stretch>
            <a:fillRect/>
          </a:stretch>
        </p:blipFill>
        <p:spPr>
          <a:xfrm>
            <a:off x="2892258" y="2409062"/>
            <a:ext cx="8093128" cy="3915452"/>
          </a:xfrm>
          <a:prstGeom prst="rect">
            <a:avLst/>
          </a:prstGeom>
        </p:spPr>
      </p:pic>
      <p:sp>
        <p:nvSpPr>
          <p:cNvPr id="19" name="TextBox 18"/>
          <p:cNvSpPr txBox="1"/>
          <p:nvPr/>
        </p:nvSpPr>
        <p:spPr>
          <a:xfrm>
            <a:off x="3567029" y="2929849"/>
            <a:ext cx="6743586" cy="2862322"/>
          </a:xfrm>
          <a:prstGeom prst="rect">
            <a:avLst/>
          </a:prstGeom>
          <a:noFill/>
        </p:spPr>
        <p:txBody>
          <a:bodyPr wrap="square" rtlCol="0">
            <a:spAutoFit/>
          </a:bodyPr>
          <a:lstStyle/>
          <a:p>
            <a:pPr algn="ctr"/>
            <a:r>
              <a:rPr lang="vi-VN" sz="3000" b="1" dirty="0">
                <a:solidFill>
                  <a:schemeClr val="accent2">
                    <a:lumMod val="50000"/>
                  </a:schemeClr>
                </a:solidFill>
                <a:latin typeface="UTM Avo Avo"/>
              </a:rPr>
              <a:t>Hoa liền hít thở thật sâu để lấy lại bình tĩnh và tự nhủ: “Đừng sợ, mình nhất định sẽ làm được”. Cuối cùng, Hoa đã biểu diễn tiết mục rất tốt và nhận được những tràng pháo tay của mọi người.</a:t>
            </a:r>
            <a:endParaRPr lang="en-US" sz="3000" b="1" dirty="0">
              <a:solidFill>
                <a:schemeClr val="accent2">
                  <a:lumMod val="50000"/>
                </a:schemeClr>
              </a:solidFill>
              <a:latin typeface="UTM Avo Avo"/>
            </a:endParaRPr>
          </a:p>
        </p:txBody>
      </p:sp>
      <p:pic>
        <p:nvPicPr>
          <p:cNvPr id="20" name="Picture 19"/>
          <p:cNvPicPr>
            <a:picLocks noChangeAspect="1"/>
          </p:cNvPicPr>
          <p:nvPr/>
        </p:nvPicPr>
        <p:blipFill>
          <a:blip r:embed="rId4" cstate="print">
            <a:extLst>
              <a:ext uri="{BEBA8EAE-BF5A-486C-A8C5-ECC9F3942E4B}">
                <a14:imgProps xmlns:a14="http://schemas.microsoft.com/office/drawing/2010/main">
                  <a14:imgLayer r:embed="rId5">
                    <a14:imgEffect>
                      <a14:backgroundRemoval t="0" b="90000" l="10000" r="90000">
                        <a14:foregroundMark x1="37576" y1="23152" x2="43697" y2="30000"/>
                        <a14:foregroundMark x1="55212" y1="22242" x2="47758" y2="32606"/>
                      </a14:backgroundRemoval>
                    </a14:imgEffect>
                  </a14:imgLayer>
                </a14:imgProps>
              </a:ext>
              <a:ext uri="{28A0092B-C50C-407E-A947-70E740481C1C}">
                <a14:useLocalDpi xmlns:a14="http://schemas.microsoft.com/office/drawing/2010/main" val="0"/>
              </a:ext>
            </a:extLst>
          </a:blip>
          <a:stretch>
            <a:fillRect/>
          </a:stretch>
        </p:blipFill>
        <p:spPr>
          <a:xfrm flipH="1">
            <a:off x="-1042416" y="1384300"/>
            <a:ext cx="5418221" cy="5980280"/>
          </a:xfrm>
          <a:prstGeom prst="rect">
            <a:avLst/>
          </a:prstGeom>
        </p:spPr>
      </p:pic>
    </p:spTree>
    <p:extLst>
      <p:ext uri="{BB962C8B-B14F-4D97-AF65-F5344CB8AC3E}">
        <p14:creationId xmlns:p14="http://schemas.microsoft.com/office/powerpoint/2010/main" val="211626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80">
                                          <p:stCondLst>
                                            <p:cond delay="0"/>
                                          </p:stCondLst>
                                        </p:cTn>
                                        <p:tgtEl>
                                          <p:spTgt spid="18"/>
                                        </p:tgtEl>
                                      </p:cBhvr>
                                    </p:animEffect>
                                    <p:anim calcmode="lin" valueType="num">
                                      <p:cBhvr>
                                        <p:cTn id="15"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0" dur="26">
                                          <p:stCondLst>
                                            <p:cond delay="650"/>
                                          </p:stCondLst>
                                        </p:cTn>
                                        <p:tgtEl>
                                          <p:spTgt spid="18"/>
                                        </p:tgtEl>
                                      </p:cBhvr>
                                      <p:to x="100000" y="60000"/>
                                    </p:animScale>
                                    <p:animScale>
                                      <p:cBhvr>
                                        <p:cTn id="21" dur="166" decel="50000">
                                          <p:stCondLst>
                                            <p:cond delay="676"/>
                                          </p:stCondLst>
                                        </p:cTn>
                                        <p:tgtEl>
                                          <p:spTgt spid="18"/>
                                        </p:tgtEl>
                                      </p:cBhvr>
                                      <p:to x="100000" y="100000"/>
                                    </p:animScale>
                                    <p:animScale>
                                      <p:cBhvr>
                                        <p:cTn id="22" dur="26">
                                          <p:stCondLst>
                                            <p:cond delay="1312"/>
                                          </p:stCondLst>
                                        </p:cTn>
                                        <p:tgtEl>
                                          <p:spTgt spid="18"/>
                                        </p:tgtEl>
                                      </p:cBhvr>
                                      <p:to x="100000" y="80000"/>
                                    </p:animScale>
                                    <p:animScale>
                                      <p:cBhvr>
                                        <p:cTn id="23" dur="166" decel="50000">
                                          <p:stCondLst>
                                            <p:cond delay="1338"/>
                                          </p:stCondLst>
                                        </p:cTn>
                                        <p:tgtEl>
                                          <p:spTgt spid="18"/>
                                        </p:tgtEl>
                                      </p:cBhvr>
                                      <p:to x="100000" y="100000"/>
                                    </p:animScale>
                                    <p:animScale>
                                      <p:cBhvr>
                                        <p:cTn id="24" dur="26">
                                          <p:stCondLst>
                                            <p:cond delay="1642"/>
                                          </p:stCondLst>
                                        </p:cTn>
                                        <p:tgtEl>
                                          <p:spTgt spid="18"/>
                                        </p:tgtEl>
                                      </p:cBhvr>
                                      <p:to x="100000" y="90000"/>
                                    </p:animScale>
                                    <p:animScale>
                                      <p:cBhvr>
                                        <p:cTn id="25" dur="166" decel="50000">
                                          <p:stCondLst>
                                            <p:cond delay="1668"/>
                                          </p:stCondLst>
                                        </p:cTn>
                                        <p:tgtEl>
                                          <p:spTgt spid="18"/>
                                        </p:tgtEl>
                                      </p:cBhvr>
                                      <p:to x="100000" y="100000"/>
                                    </p:animScale>
                                    <p:animScale>
                                      <p:cBhvr>
                                        <p:cTn id="26" dur="26">
                                          <p:stCondLst>
                                            <p:cond delay="1808"/>
                                          </p:stCondLst>
                                        </p:cTn>
                                        <p:tgtEl>
                                          <p:spTgt spid="18"/>
                                        </p:tgtEl>
                                      </p:cBhvr>
                                      <p:to x="100000" y="95000"/>
                                    </p:animScale>
                                    <p:animScale>
                                      <p:cBhvr>
                                        <p:cTn id="27" dur="166" decel="50000">
                                          <p:stCondLst>
                                            <p:cond delay="1834"/>
                                          </p:stCondLst>
                                        </p:cTn>
                                        <p:tgtEl>
                                          <p:spTgt spid="18"/>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80">
                                          <p:stCondLst>
                                            <p:cond delay="0"/>
                                          </p:stCondLst>
                                        </p:cTn>
                                        <p:tgtEl>
                                          <p:spTgt spid="19"/>
                                        </p:tgtEl>
                                      </p:cBhvr>
                                    </p:animEffect>
                                    <p:anim calcmode="lin" valueType="num">
                                      <p:cBhvr>
                                        <p:cTn id="31"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6" dur="26">
                                          <p:stCondLst>
                                            <p:cond delay="650"/>
                                          </p:stCondLst>
                                        </p:cTn>
                                        <p:tgtEl>
                                          <p:spTgt spid="19"/>
                                        </p:tgtEl>
                                      </p:cBhvr>
                                      <p:to x="100000" y="60000"/>
                                    </p:animScale>
                                    <p:animScale>
                                      <p:cBhvr>
                                        <p:cTn id="37" dur="166" decel="50000">
                                          <p:stCondLst>
                                            <p:cond delay="676"/>
                                          </p:stCondLst>
                                        </p:cTn>
                                        <p:tgtEl>
                                          <p:spTgt spid="19"/>
                                        </p:tgtEl>
                                      </p:cBhvr>
                                      <p:to x="100000" y="100000"/>
                                    </p:animScale>
                                    <p:animScale>
                                      <p:cBhvr>
                                        <p:cTn id="38" dur="26">
                                          <p:stCondLst>
                                            <p:cond delay="1312"/>
                                          </p:stCondLst>
                                        </p:cTn>
                                        <p:tgtEl>
                                          <p:spTgt spid="19"/>
                                        </p:tgtEl>
                                      </p:cBhvr>
                                      <p:to x="100000" y="80000"/>
                                    </p:animScale>
                                    <p:animScale>
                                      <p:cBhvr>
                                        <p:cTn id="39" dur="166" decel="50000">
                                          <p:stCondLst>
                                            <p:cond delay="1338"/>
                                          </p:stCondLst>
                                        </p:cTn>
                                        <p:tgtEl>
                                          <p:spTgt spid="19"/>
                                        </p:tgtEl>
                                      </p:cBhvr>
                                      <p:to x="100000" y="100000"/>
                                    </p:animScale>
                                    <p:animScale>
                                      <p:cBhvr>
                                        <p:cTn id="40" dur="26">
                                          <p:stCondLst>
                                            <p:cond delay="1642"/>
                                          </p:stCondLst>
                                        </p:cTn>
                                        <p:tgtEl>
                                          <p:spTgt spid="19"/>
                                        </p:tgtEl>
                                      </p:cBhvr>
                                      <p:to x="100000" y="90000"/>
                                    </p:animScale>
                                    <p:animScale>
                                      <p:cBhvr>
                                        <p:cTn id="41" dur="166" decel="50000">
                                          <p:stCondLst>
                                            <p:cond delay="1668"/>
                                          </p:stCondLst>
                                        </p:cTn>
                                        <p:tgtEl>
                                          <p:spTgt spid="19"/>
                                        </p:tgtEl>
                                      </p:cBhvr>
                                      <p:to x="100000" y="100000"/>
                                    </p:animScale>
                                    <p:animScale>
                                      <p:cBhvr>
                                        <p:cTn id="42" dur="26">
                                          <p:stCondLst>
                                            <p:cond delay="1808"/>
                                          </p:stCondLst>
                                        </p:cTn>
                                        <p:tgtEl>
                                          <p:spTgt spid="19"/>
                                        </p:tgtEl>
                                      </p:cBhvr>
                                      <p:to x="100000" y="95000"/>
                                    </p:animScale>
                                    <p:animScale>
                                      <p:cBhvr>
                                        <p:cTn id="43"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圆角 20">
            <a:extLst>
              <a:ext uri="{FF2B5EF4-FFF2-40B4-BE49-F238E27FC236}">
                <a16:creationId xmlns:a16="http://schemas.microsoft.com/office/drawing/2014/main" id="{47118E00-203A-4E78-AC85-4C87806898CA}"/>
              </a:ext>
            </a:extLst>
          </p:cNvPr>
          <p:cNvSpPr/>
          <p:nvPr/>
        </p:nvSpPr>
        <p:spPr>
          <a:xfrm>
            <a:off x="6153149" y="2932566"/>
            <a:ext cx="5880100" cy="3789048"/>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pic>
        <p:nvPicPr>
          <p:cNvPr id="29" name="Picture 28"/>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194839" y="3033144"/>
            <a:ext cx="5587585" cy="35878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1" name="圆角矩形 53"/>
          <p:cNvSpPr/>
          <p:nvPr/>
        </p:nvSpPr>
        <p:spPr>
          <a:xfrm>
            <a:off x="6765" y="0"/>
            <a:ext cx="11524835" cy="2831988"/>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dirty="0">
              <a:solidFill>
                <a:sysClr val="windowText" lastClr="00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32" name="TextBox 31"/>
          <p:cNvSpPr txBox="1"/>
          <p:nvPr/>
        </p:nvSpPr>
        <p:spPr>
          <a:xfrm>
            <a:off x="111331" y="108354"/>
            <a:ext cx="11315701" cy="3108543"/>
          </a:xfrm>
          <a:prstGeom prst="rect">
            <a:avLst/>
          </a:prstGeom>
          <a:noFill/>
        </p:spPr>
        <p:txBody>
          <a:bodyPr wrap="square" rtlCol="0">
            <a:spAutoFit/>
          </a:bodyPr>
          <a:lstStyle/>
          <a:p>
            <a:r>
              <a:rPr lang="vi-VN" sz="3200" dirty="0">
                <a:latin typeface="+mj-lt"/>
              </a:rPr>
              <a:t> Hải và Sơn tham gia cuộc thi vẽ tranh. Hải lỡ tay làm đổ màu nước lên bài vẽ của hai bạn khiến cả hai vô cùng lo lắng. Hải tự trách mình và từ bỏ cuộc thi. Còn Sơn, sau một phút trấn tĩnh, bạn liền dùng ngay vết màu loang trên giấy để vẽ bầu trời trong bức tranh của mình. Cuối cùng, bài vẽ của Sơn được cô giáo và các bạn khen.</a:t>
            </a:r>
            <a:br>
              <a:rPr lang="vi-VN" dirty="0"/>
            </a:br>
            <a:br>
              <a:rPr lang="vi-VN" dirty="0"/>
            </a:br>
            <a:endParaRPr lang="en-US" dirty="0"/>
          </a:p>
        </p:txBody>
      </p:sp>
      <p:pic>
        <p:nvPicPr>
          <p:cNvPr id="33" name="Picture 32"/>
          <p:cNvPicPr>
            <a:picLocks noChangeAspect="1"/>
          </p:cNvPicPr>
          <p:nvPr/>
        </p:nvPicPr>
        <p:blipFill rotWithShape="1">
          <a:blip r:embed="rId4" cstate="print">
            <a:extLst>
              <a:ext uri="{28A0092B-C50C-407E-A947-70E740481C1C}">
                <a14:useLocalDpi xmlns:a14="http://schemas.microsoft.com/office/drawing/2010/main" val="0"/>
              </a:ext>
            </a:extLst>
          </a:blip>
          <a:srcRect r="48188"/>
          <a:stretch/>
        </p:blipFill>
        <p:spPr>
          <a:xfrm>
            <a:off x="-694600" y="2109211"/>
            <a:ext cx="4224551" cy="5435758"/>
          </a:xfrm>
          <a:prstGeom prst="rect">
            <a:avLst/>
          </a:prstGeom>
        </p:spPr>
      </p:pic>
    </p:spTree>
    <p:extLst>
      <p:ext uri="{BB962C8B-B14F-4D97-AF65-F5344CB8AC3E}">
        <p14:creationId xmlns:p14="http://schemas.microsoft.com/office/powerpoint/2010/main" val="201534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22301" y="520700"/>
            <a:ext cx="8895428" cy="1511300"/>
            <a:chOff x="3173073" y="565467"/>
            <a:chExt cx="8978472" cy="1653529"/>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7"/>
              <a:ext cx="8978472" cy="1653529"/>
              <a:chOff x="1006065" y="1522803"/>
              <a:chExt cx="15512012" cy="6085544"/>
            </a:xfrm>
          </p:grpSpPr>
          <p:sp>
            <p:nvSpPr>
              <p:cNvPr id="6" name="矩形: 圆角 2">
                <a:extLst>
                  <a:ext uri="{FF2B5EF4-FFF2-40B4-BE49-F238E27FC236}">
                    <a16:creationId xmlns:a16="http://schemas.microsoft.com/office/drawing/2014/main" id="{2C048EE0-B8F7-43E4-89E7-8EAB95C4E8E9}"/>
                  </a:ext>
                </a:extLst>
              </p:cNvPr>
              <p:cNvSpPr/>
              <p:nvPr/>
            </p:nvSpPr>
            <p:spPr>
              <a:xfrm>
                <a:off x="1006065" y="1522803"/>
                <a:ext cx="15512012" cy="608554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2">
                <a:extLst>
                  <a:ext uri="{FF2B5EF4-FFF2-40B4-BE49-F238E27FC236}">
                    <a16:creationId xmlns:a16="http://schemas.microsoft.com/office/drawing/2014/main" id="{07E51AAA-A554-45F0-B148-DD0D05E988B0}"/>
                  </a:ext>
                </a:extLst>
              </p:cNvPr>
              <p:cNvSpPr/>
              <p:nvPr/>
            </p:nvSpPr>
            <p:spPr>
              <a:xfrm>
                <a:off x="1208558" y="1738846"/>
                <a:ext cx="15122236" cy="5302696"/>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TextBox 4"/>
            <p:cNvSpPr txBox="1"/>
            <p:nvPr/>
          </p:nvSpPr>
          <p:spPr>
            <a:xfrm>
              <a:off x="3215040" y="635754"/>
              <a:ext cx="8894538" cy="1512955"/>
            </a:xfrm>
            <a:prstGeom prst="rect">
              <a:avLst/>
            </a:prstGeom>
            <a:noFill/>
          </p:spPr>
          <p:txBody>
            <a:bodyPr wrap="square" rtlCol="0">
              <a:spAutoFit/>
            </a:bodyPr>
            <a:lstStyle/>
            <a:p>
              <a:pPr algn="ctr"/>
              <a:r>
                <a:rPr lang="vi-VN" sz="3600" b="1" dirty="0">
                  <a:solidFill>
                    <a:srgbClr val="002060"/>
                  </a:solidFill>
                </a:rPr>
                <a:t>Bạn nào đã kiềm chế được cảm xúc tiêu cực? Kiềm chế bằng cách nào?</a:t>
              </a:r>
              <a:br>
                <a:rPr lang="vi-VN" sz="3600" b="1" dirty="0">
                  <a:solidFill>
                    <a:srgbClr val="002060"/>
                  </a:solidFill>
                </a:rPr>
              </a:br>
              <a:endParaRPr lang="en-US" sz="3600" b="1" dirty="0">
                <a:solidFill>
                  <a:srgbClr val="002060"/>
                </a:solidFill>
                <a:latin typeface="UTM Avo" panose="02040603050506020204" pitchFamily="18" charset="0"/>
              </a:endParaRPr>
            </a:p>
          </p:txBody>
        </p:sp>
      </p:grpSp>
      <p:sp>
        <p:nvSpPr>
          <p:cNvPr id="26" name="圆角矩形 53"/>
          <p:cNvSpPr/>
          <p:nvPr/>
        </p:nvSpPr>
        <p:spPr>
          <a:xfrm>
            <a:off x="3327400" y="2286001"/>
            <a:ext cx="8644689" cy="3236334"/>
          </a:xfrm>
          <a:prstGeom prst="roundRect">
            <a:avLst>
              <a:gd name="adj" fmla="val 10653"/>
            </a:avLst>
          </a:prstGeom>
          <a:solidFill>
            <a:schemeClr val="bg1"/>
          </a:solidFill>
          <a:ln w="38100">
            <a:solidFill>
              <a:schemeClr val="bg1"/>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TextBox 11"/>
          <p:cNvSpPr txBox="1"/>
          <p:nvPr/>
        </p:nvSpPr>
        <p:spPr>
          <a:xfrm>
            <a:off x="3486590" y="2570153"/>
            <a:ext cx="8358718" cy="2554545"/>
          </a:xfrm>
          <a:prstGeom prst="rect">
            <a:avLst/>
          </a:prstGeom>
          <a:noFill/>
        </p:spPr>
        <p:txBody>
          <a:bodyPr wrap="square" rtlCol="0">
            <a:spAutoFit/>
          </a:bodyPr>
          <a:lstStyle/>
          <a:p>
            <a:pPr algn="ctr"/>
            <a:r>
              <a:rPr lang="vi-VN" sz="4000" b="1" dirty="0">
                <a:latin typeface="+mj-lt"/>
              </a:rPr>
              <a:t>Bạn Sơn đã kiềm chế được cảm xúc tiêu cực. Bạn Sơn tuy có lo lắng nhưng sau đó bạn đã trấn tĩnh lại và xử lí tình huống không may xảy ra.</a:t>
            </a:r>
            <a:endParaRPr lang="vi-VN" sz="4000" dirty="0">
              <a:latin typeface="UTM Avo" panose="02040603050506020204" pitchFamily="18" charset="0"/>
            </a:endParaRPr>
          </a:p>
        </p:txBody>
      </p:sp>
    </p:spTree>
    <p:extLst>
      <p:ext uri="{BB962C8B-B14F-4D97-AF65-F5344CB8AC3E}">
        <p14:creationId xmlns:p14="http://schemas.microsoft.com/office/powerpoint/2010/main" val="18789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3229143" y="2040720"/>
            <a:ext cx="8712143" cy="4817280"/>
          </a:xfrm>
          <a:prstGeom prst="rect">
            <a:avLst/>
          </a:prstGeom>
        </p:spPr>
      </p:pic>
      <p:sp>
        <p:nvSpPr>
          <p:cNvPr id="5" name="Rectangle 4"/>
          <p:cNvSpPr/>
          <p:nvPr/>
        </p:nvSpPr>
        <p:spPr>
          <a:xfrm>
            <a:off x="3635863" y="2868116"/>
            <a:ext cx="7543800" cy="4154984"/>
          </a:xfrm>
          <a:prstGeom prst="rect">
            <a:avLst/>
          </a:prstGeom>
        </p:spPr>
        <p:txBody>
          <a:bodyPr wrap="square">
            <a:spAutoFit/>
          </a:bodyPr>
          <a:lstStyle/>
          <a:p>
            <a:pPr algn="ctr"/>
            <a:r>
              <a:rPr lang="vi-VN" sz="3800" b="1" dirty="0">
                <a:solidFill>
                  <a:schemeClr val="accent2">
                    <a:lumMod val="50000"/>
                  </a:schemeClr>
                </a:solidFill>
                <a:latin typeface="+mj-lt"/>
              </a:rPr>
              <a:t>Việc kiềm chế được cảm xúc tiêu cực đó đã giúp bức tranh của Sơn trở nên đẹp hơn nhờ chính vết loang mà Hải lỡ tay làm đổ màu nước và đã được cô giáo cùng các bạn khen ngợi.</a:t>
            </a:r>
            <a:br>
              <a:rPr lang="vi-VN" sz="3800" dirty="0">
                <a:solidFill>
                  <a:schemeClr val="accent2">
                    <a:lumMod val="50000"/>
                  </a:schemeClr>
                </a:solidFill>
              </a:rPr>
            </a:br>
            <a:br>
              <a:rPr lang="vi-VN" dirty="0">
                <a:solidFill>
                  <a:schemeClr val="accent2">
                    <a:lumMod val="50000"/>
                  </a:schemeClr>
                </a:solidFill>
              </a:rPr>
            </a:br>
            <a:endParaRPr lang="en-US" dirty="0">
              <a:solidFill>
                <a:schemeClr val="accent2">
                  <a:lumMod val="50000"/>
                </a:schemeClr>
              </a:solidFill>
            </a:endParaRPr>
          </a:p>
        </p:txBody>
      </p:sp>
      <p:grpSp>
        <p:nvGrpSpPr>
          <p:cNvPr id="8" name="Group 7"/>
          <p:cNvGrpSpPr/>
          <p:nvPr/>
        </p:nvGrpSpPr>
        <p:grpSpPr>
          <a:xfrm>
            <a:off x="433007" y="143271"/>
            <a:ext cx="10491689" cy="1638451"/>
            <a:chOff x="1016687" y="422571"/>
            <a:chExt cx="10491689" cy="1638451"/>
          </a:xfrm>
        </p:grpSpPr>
        <p:grpSp>
          <p:nvGrpSpPr>
            <p:cNvPr id="9" name="组合 10"/>
            <p:cNvGrpSpPr/>
            <p:nvPr/>
          </p:nvGrpSpPr>
          <p:grpSpPr>
            <a:xfrm>
              <a:off x="1016687" y="422571"/>
              <a:ext cx="10491689" cy="1638451"/>
              <a:chOff x="676404" y="1039661"/>
              <a:chExt cx="7766137" cy="3244240"/>
            </a:xfrm>
            <a:solidFill>
              <a:schemeClr val="bg1"/>
            </a:solidFill>
          </p:grpSpPr>
          <p:sp>
            <p:nvSpPr>
              <p:cNvPr id="11"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2"/>
              <p:cNvSpPr/>
              <p:nvPr userDrawn="1"/>
            </p:nvSpPr>
            <p:spPr>
              <a:xfrm>
                <a:off x="807928" y="1151351"/>
                <a:ext cx="7503088" cy="3020861"/>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TextBox 9"/>
            <p:cNvSpPr txBox="1"/>
            <p:nvPr/>
          </p:nvSpPr>
          <p:spPr>
            <a:xfrm>
              <a:off x="1016687" y="558065"/>
              <a:ext cx="9277121" cy="1446550"/>
            </a:xfrm>
            <a:prstGeom prst="rect">
              <a:avLst/>
            </a:prstGeom>
            <a:noFill/>
          </p:spPr>
          <p:txBody>
            <a:bodyPr wrap="square" rtlCol="0">
              <a:spAutoFit/>
            </a:bodyPr>
            <a:lstStyle/>
            <a:p>
              <a:pPr algn="ctr"/>
              <a:r>
                <a:rPr lang="vi-VN" sz="4400" b="1" dirty="0">
                  <a:solidFill>
                    <a:srgbClr val="002060"/>
                  </a:solidFill>
                  <a:latin typeface="+mj-lt"/>
                </a:rPr>
                <a:t>Việc kiềm chế được cảm xúc tiêu cực đó đã đem lại điều gì cho bạn?</a:t>
              </a:r>
            </a:p>
          </p:txBody>
        </p:sp>
      </p:grpSp>
      <p:pic>
        <p:nvPicPr>
          <p:cNvPr id="12" name="图片 7">
            <a:extLst>
              <a:ext uri="{FF2B5EF4-FFF2-40B4-BE49-F238E27FC236}">
                <a16:creationId xmlns:a16="http://schemas.microsoft.com/office/drawing/2014/main"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04402"/>
            <a:ext cx="3914274" cy="5088557"/>
          </a:xfrm>
          <a:prstGeom prst="rect">
            <a:avLst/>
          </a:prstGeom>
        </p:spPr>
      </p:pic>
    </p:spTree>
    <p:extLst>
      <p:ext uri="{BB962C8B-B14F-4D97-AF65-F5344CB8AC3E}">
        <p14:creationId xmlns:p14="http://schemas.microsoft.com/office/powerpoint/2010/main" val="329641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par>
                                <p:cTn id="21" presetID="22" presetClass="entr" presetSubtype="8"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26"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80">
                                          <p:stCondLst>
                                            <p:cond delay="0"/>
                                          </p:stCondLst>
                                        </p:cTn>
                                        <p:tgtEl>
                                          <p:spTgt spid="5"/>
                                        </p:tgtEl>
                                      </p:cBhvr>
                                    </p:animEffect>
                                    <p:anim calcmode="lin" valueType="num">
                                      <p:cBhvr>
                                        <p:cTn id="2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2" dur="26">
                                          <p:stCondLst>
                                            <p:cond delay="650"/>
                                          </p:stCondLst>
                                        </p:cTn>
                                        <p:tgtEl>
                                          <p:spTgt spid="5"/>
                                        </p:tgtEl>
                                      </p:cBhvr>
                                      <p:to x="100000" y="60000"/>
                                    </p:animScale>
                                    <p:animScale>
                                      <p:cBhvr>
                                        <p:cTn id="33" dur="166" decel="50000">
                                          <p:stCondLst>
                                            <p:cond delay="676"/>
                                          </p:stCondLst>
                                        </p:cTn>
                                        <p:tgtEl>
                                          <p:spTgt spid="5"/>
                                        </p:tgtEl>
                                      </p:cBhvr>
                                      <p:to x="100000" y="100000"/>
                                    </p:animScale>
                                    <p:animScale>
                                      <p:cBhvr>
                                        <p:cTn id="34" dur="26">
                                          <p:stCondLst>
                                            <p:cond delay="1312"/>
                                          </p:stCondLst>
                                        </p:cTn>
                                        <p:tgtEl>
                                          <p:spTgt spid="5"/>
                                        </p:tgtEl>
                                      </p:cBhvr>
                                      <p:to x="100000" y="80000"/>
                                    </p:animScale>
                                    <p:animScale>
                                      <p:cBhvr>
                                        <p:cTn id="35" dur="166" decel="50000">
                                          <p:stCondLst>
                                            <p:cond delay="1338"/>
                                          </p:stCondLst>
                                        </p:cTn>
                                        <p:tgtEl>
                                          <p:spTgt spid="5"/>
                                        </p:tgtEl>
                                      </p:cBhvr>
                                      <p:to x="100000" y="100000"/>
                                    </p:animScale>
                                    <p:animScale>
                                      <p:cBhvr>
                                        <p:cTn id="36" dur="26">
                                          <p:stCondLst>
                                            <p:cond delay="1642"/>
                                          </p:stCondLst>
                                        </p:cTn>
                                        <p:tgtEl>
                                          <p:spTgt spid="5"/>
                                        </p:tgtEl>
                                      </p:cBhvr>
                                      <p:to x="100000" y="90000"/>
                                    </p:animScale>
                                    <p:animScale>
                                      <p:cBhvr>
                                        <p:cTn id="37" dur="166" decel="50000">
                                          <p:stCondLst>
                                            <p:cond delay="1668"/>
                                          </p:stCondLst>
                                        </p:cTn>
                                        <p:tgtEl>
                                          <p:spTgt spid="5"/>
                                        </p:tgtEl>
                                      </p:cBhvr>
                                      <p:to x="100000" y="100000"/>
                                    </p:animScale>
                                    <p:animScale>
                                      <p:cBhvr>
                                        <p:cTn id="38" dur="26">
                                          <p:stCondLst>
                                            <p:cond delay="1808"/>
                                          </p:stCondLst>
                                        </p:cTn>
                                        <p:tgtEl>
                                          <p:spTgt spid="5"/>
                                        </p:tgtEl>
                                      </p:cBhvr>
                                      <p:to x="100000" y="95000"/>
                                    </p:animScale>
                                    <p:animScale>
                                      <p:cBhvr>
                                        <p:cTn id="39"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11737" y="1329214"/>
            <a:ext cx="9699016" cy="3009900"/>
            <a:chOff x="1131731" y="1439389"/>
            <a:chExt cx="10491689" cy="3950591"/>
          </a:xfrm>
        </p:grpSpPr>
        <p:sp>
          <p:nvSpPr>
            <p:cNvPr id="9" name="矩形: 圆角 11"/>
            <p:cNvSpPr/>
            <p:nvPr userDrawn="1"/>
          </p:nvSpPr>
          <p:spPr>
            <a:xfrm>
              <a:off x="1131731" y="1439389"/>
              <a:ext cx="10491689" cy="395059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1131731" y="1884536"/>
              <a:ext cx="10261600" cy="3505444"/>
            </a:xfrm>
            <a:prstGeom prst="rect">
              <a:avLst/>
            </a:prstGeom>
            <a:noFill/>
          </p:spPr>
          <p:txBody>
            <a:bodyPr wrap="square" rtlCol="0">
              <a:spAutoFit/>
            </a:bodyPr>
            <a:lstStyle/>
            <a:p>
              <a:pPr algn="ctr"/>
              <a:r>
                <a:rPr lang="en-US" sz="4500" b="1" dirty="0" err="1">
                  <a:solidFill>
                    <a:schemeClr val="accent2">
                      <a:lumMod val="50000"/>
                    </a:schemeClr>
                  </a:solidFill>
                  <a:latin typeface="Times New Roman" panose="02020603050405020304" pitchFamily="18" charset="0"/>
                  <a:cs typeface="Times New Roman" panose="02020603050405020304" pitchFamily="18" charset="0"/>
                </a:rPr>
                <a:t>Biết</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kiềm</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chế</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cảm</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xúc</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tiêu</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cực</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sẽ</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giúp</a:t>
              </a:r>
              <a:r>
                <a:rPr lang="en-US" sz="4500" b="1" dirty="0">
                  <a:solidFill>
                    <a:schemeClr val="accent2">
                      <a:lumMod val="50000"/>
                    </a:schemeClr>
                  </a:solidFill>
                  <a:latin typeface="Times New Roman" panose="02020603050405020304" pitchFamily="18" charset="0"/>
                  <a:cs typeface="Times New Roman" panose="02020603050405020304" pitchFamily="18" charset="0"/>
                </a:rPr>
                <a:t> ta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suy</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nghĩ</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rõ</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ràng</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và</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sáng</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tạo</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dễ</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dàng</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thành</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công</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trong</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cuộc</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sống</a:t>
              </a:r>
              <a:r>
                <a:rPr lang="en-US" sz="4500" b="1" dirty="0">
                  <a:solidFill>
                    <a:schemeClr val="accent2">
                      <a:lumMod val="50000"/>
                    </a:schemeClr>
                  </a:solidFill>
                  <a:latin typeface="Times New Roman" panose="02020603050405020304" pitchFamily="18" charset="0"/>
                  <a:cs typeface="Times New Roman" panose="02020603050405020304" pitchFamily="18" charset="0"/>
                </a:rPr>
                <a:t>.</a:t>
              </a:r>
            </a:p>
            <a:p>
              <a:pPr algn="just"/>
              <a:endParaRPr lang="vi-VN" sz="4500" b="1" dirty="0">
                <a:latin typeface="UTM Avo" panose="02040603050506020204" pitchFamily="18" charset="0"/>
              </a:endParaRPr>
            </a:p>
          </p:txBody>
        </p:sp>
      </p:grpSp>
      <p:pic>
        <p:nvPicPr>
          <p:cNvPr id="11" name="Picture 10"/>
          <p:cNvPicPr>
            <a:picLocks noChangeAspect="1"/>
          </p:cNvPicPr>
          <p:nvPr/>
        </p:nvPicPr>
        <p:blipFill>
          <a:blip r:embed="rId2" cstate="print">
            <a:extLst>
              <a:ext uri="{BEBA8EAE-BF5A-486C-A8C5-ECC9F3942E4B}">
                <a14:imgProps xmlns:a14="http://schemas.microsoft.com/office/drawing/2010/main">
                  <a14:imgLayer r:embed="rId3">
                    <a14:imgEffect>
                      <a14:backgroundRemoval t="0" b="97574" l="57760" r="100000">
                        <a14:foregroundMark x1="81790" y1="17223" x2="83951" y2="21831"/>
                        <a14:foregroundMark x1="90785" y1="17041" x2="87302" y2="23166"/>
                        <a14:backgroundMark x1="65608" y1="20376" x2="77469" y2="22195"/>
                        <a14:backgroundMark x1="79497" y1="41298" x2="78571" y2="85567"/>
                      </a14:backgroundRemoval>
                    </a14:imgEffect>
                  </a14:imgLayer>
                </a14:imgProps>
              </a:ext>
              <a:ext uri="{28A0092B-C50C-407E-A947-70E740481C1C}">
                <a14:useLocalDpi xmlns:a14="http://schemas.microsoft.com/office/drawing/2010/main" val="0"/>
              </a:ext>
            </a:extLst>
          </a:blip>
          <a:stretch>
            <a:fillRect/>
          </a:stretch>
        </p:blipFill>
        <p:spPr>
          <a:xfrm>
            <a:off x="3082729" y="419100"/>
            <a:ext cx="9430142" cy="6858000"/>
          </a:xfrm>
          <a:prstGeom prst="rect">
            <a:avLst/>
          </a:prstGeom>
        </p:spPr>
      </p:pic>
      <p:sp>
        <p:nvSpPr>
          <p:cNvPr id="15" name="TextBox 14">
            <a:extLst>
              <a:ext uri="{FF2B5EF4-FFF2-40B4-BE49-F238E27FC236}">
                <a16:creationId xmlns:a16="http://schemas.microsoft.com/office/drawing/2014/main" id="{A33A047A-B991-455D-A476-7409E5290ADB}"/>
              </a:ext>
            </a:extLst>
          </p:cNvPr>
          <p:cNvSpPr txBox="1"/>
          <p:nvPr/>
        </p:nvSpPr>
        <p:spPr>
          <a:xfrm>
            <a:off x="875574" y="105886"/>
            <a:ext cx="5798021" cy="1477328"/>
          </a:xfrm>
          <a:prstGeom prst="rect">
            <a:avLst/>
          </a:prstGeom>
          <a:noFill/>
        </p:spPr>
        <p:txBody>
          <a:bodyPr wrap="square" rtlCol="0">
            <a:spAutoFit/>
          </a:bodyPr>
          <a:lstStyle/>
          <a:p>
            <a:pPr algn="ctr">
              <a:lnSpc>
                <a:spcPct val="150000"/>
              </a:lnSpc>
            </a:pPr>
            <a:r>
              <a:rPr lang="en-US" sz="2800" b="1" dirty="0">
                <a:solidFill>
                  <a:srgbClr val="17479D"/>
                </a:solidFill>
                <a:latin typeface="UTM Avo" panose="02040603050506020204" pitchFamily="18" charset="0"/>
              </a:rPr>
              <a:t> </a:t>
            </a:r>
            <a:r>
              <a:rPr lang="vi-VN" sz="6000" b="1" dirty="0">
                <a:solidFill>
                  <a:srgbClr val="FF0000"/>
                </a:solidFill>
                <a:latin typeface="UTM Avo" panose="02040603050506020204" pitchFamily="18" charset="0"/>
              </a:rPr>
              <a:t>KẾT LUẬN</a:t>
            </a:r>
            <a:endParaRPr lang="en-US" sz="6000" b="1" dirty="0">
              <a:solidFill>
                <a:srgbClr val="FF0000"/>
              </a:solidFill>
              <a:latin typeface="UTM Avo" panose="02040603050506020204" pitchFamily="18" charset="0"/>
            </a:endParaRPr>
          </a:p>
        </p:txBody>
      </p:sp>
    </p:spTree>
    <p:extLst>
      <p:ext uri="{BB962C8B-B14F-4D97-AF65-F5344CB8AC3E}">
        <p14:creationId xmlns:p14="http://schemas.microsoft.com/office/powerpoint/2010/main" val="36179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a:xfrm>
            <a:off x="268610" y="1896177"/>
            <a:ext cx="4684390" cy="392864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1029908" y="206771"/>
            <a:ext cx="8826362" cy="1381397"/>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TextBox 7"/>
            <p:cNvSpPr txBox="1"/>
            <p:nvPr/>
          </p:nvSpPr>
          <p:spPr>
            <a:xfrm>
              <a:off x="1194370" y="691703"/>
              <a:ext cx="10292204" cy="1204660"/>
            </a:xfrm>
            <a:prstGeom prst="rect">
              <a:avLst/>
            </a:prstGeom>
            <a:noFill/>
          </p:spPr>
          <p:txBody>
            <a:bodyPr wrap="square" rtlCol="0">
              <a:spAutoFit/>
            </a:bodyPr>
            <a:lstStyle/>
            <a:p>
              <a:pPr algn="ctr"/>
              <a:r>
                <a:rPr lang="vi-VN" b="1" dirty="0">
                  <a:solidFill>
                    <a:srgbClr val="002060"/>
                  </a:solidFill>
                  <a:latin typeface="+mj-lt"/>
                </a:rPr>
                <a:t> </a:t>
              </a:r>
              <a:r>
                <a:rPr lang="vi-VN" sz="3000" b="1" dirty="0">
                  <a:solidFill>
                    <a:srgbClr val="002060"/>
                  </a:solidFill>
                  <a:latin typeface="UTM Avo" panose="02040603050506020204" pitchFamily="18" charset="0"/>
                </a:rPr>
                <a:t>2. Q</a:t>
              </a:r>
              <a:r>
                <a:rPr lang="en-US" sz="3000" b="1" dirty="0" err="1">
                  <a:solidFill>
                    <a:srgbClr val="002060"/>
                  </a:solidFill>
                  <a:latin typeface="UTM Avo" panose="02040603050506020204" pitchFamily="18" charset="0"/>
                </a:rPr>
                <a:t>uan</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sát</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tranh</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và</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nêu</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cách</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kiềm</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chế</a:t>
              </a:r>
              <a:r>
                <a:rPr lang="en-US" sz="3000" b="1" dirty="0">
                  <a:solidFill>
                    <a:srgbClr val="002060"/>
                  </a:solidFill>
                  <a:latin typeface="UTM Avo" panose="02040603050506020204" pitchFamily="18" charset="0"/>
                </a:rPr>
                <a:t> </a:t>
              </a:r>
              <a:endParaRPr lang="vi-VN" sz="3000" b="1" dirty="0">
                <a:solidFill>
                  <a:srgbClr val="002060"/>
                </a:solidFill>
                <a:latin typeface="UTM Avo" panose="02040603050506020204" pitchFamily="18" charset="0"/>
              </a:endParaRPr>
            </a:p>
            <a:p>
              <a:pPr algn="ctr"/>
              <a:r>
                <a:rPr lang="en-US" sz="3000" b="1" dirty="0" err="1">
                  <a:solidFill>
                    <a:srgbClr val="002060"/>
                  </a:solidFill>
                  <a:latin typeface="UTM Avo" panose="02040603050506020204" pitchFamily="18" charset="0"/>
                </a:rPr>
                <a:t>cảm</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xúc</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tiêu</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cực</a:t>
              </a:r>
              <a:r>
                <a:rPr lang="en-US" sz="3000" b="1" dirty="0">
                  <a:solidFill>
                    <a:srgbClr val="002060"/>
                  </a:solidFill>
                  <a:latin typeface="UTM Avo" panose="02040603050506020204" pitchFamily="18" charset="0"/>
                </a:rPr>
                <a:t>:</a:t>
              </a:r>
              <a:endParaRPr lang="vi-VN" sz="3000" b="1" dirty="0">
                <a:solidFill>
                  <a:srgbClr val="002060"/>
                </a:solidFill>
                <a:latin typeface="+mj-lt"/>
              </a:endParaRPr>
            </a:p>
          </p:txBody>
        </p:sp>
      </p:grpSp>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backgroundRemoval t="0" b="93605" l="1786" r="89881">
                        <a14:foregroundMark x1="15476" y1="13953" x2="19643" y2="20930"/>
                        <a14:foregroundMark x1="30357" y1="41860" x2="45238" y2="69767"/>
                        <a14:foregroundMark x1="26190" y1="47093" x2="30357" y2="58140"/>
                      </a14:backgroundRemoval>
                    </a14:imgEffect>
                    <a14:imgEffect>
                      <a14:saturation sat="200000"/>
                    </a14:imgEffect>
                  </a14:imgLayer>
                </a14:imgProps>
              </a:ext>
              <a:ext uri="{28A0092B-C50C-407E-A947-70E740481C1C}">
                <a14:useLocalDpi xmlns:a14="http://schemas.microsoft.com/office/drawing/2010/main" val="0"/>
              </a:ext>
            </a:extLst>
          </a:blip>
          <a:srcRect b="10156"/>
          <a:stretch/>
        </p:blipFill>
        <p:spPr>
          <a:xfrm>
            <a:off x="233945" y="1719961"/>
            <a:ext cx="4889932" cy="4267553"/>
          </a:xfrm>
          <a:prstGeom prst="rect">
            <a:avLst/>
          </a:prstGeom>
        </p:spPr>
      </p:pic>
      <p:sp>
        <p:nvSpPr>
          <p:cNvPr id="15" name="TextBox 14"/>
          <p:cNvSpPr txBox="1"/>
          <p:nvPr/>
        </p:nvSpPr>
        <p:spPr>
          <a:xfrm>
            <a:off x="7390880" y="1998857"/>
            <a:ext cx="3666661" cy="646331"/>
          </a:xfrm>
          <a:prstGeom prst="rect">
            <a:avLst/>
          </a:prstGeom>
          <a:noFill/>
        </p:spPr>
        <p:txBody>
          <a:bodyPr wrap="square" rtlCol="0">
            <a:spAutoFit/>
          </a:bodyPr>
          <a:lstStyle/>
          <a:p>
            <a:pPr algn="ctr"/>
            <a:endParaRPr lang="vi-VN" sz="3600" b="1" dirty="0">
              <a:solidFill>
                <a:srgbClr val="FF9900"/>
              </a:solidFill>
              <a:latin typeface="UTM Avo" panose="02040603050506020204" pitchFamily="18" charset="0"/>
            </a:endParaRPr>
          </a:p>
        </p:txBody>
      </p:sp>
      <p:grpSp>
        <p:nvGrpSpPr>
          <p:cNvPr id="13" name="Group 12"/>
          <p:cNvGrpSpPr/>
          <p:nvPr/>
        </p:nvGrpSpPr>
        <p:grpSpPr>
          <a:xfrm>
            <a:off x="2336883" y="-346577"/>
            <a:ext cx="8816911" cy="5823352"/>
            <a:chOff x="6142396" y="1434454"/>
            <a:chExt cx="7463116" cy="5423861"/>
          </a:xfrm>
        </p:grpSpPr>
        <p:sp>
          <p:nvSpPr>
            <p:cNvPr id="14" name="Oval Callout 13"/>
            <p:cNvSpPr/>
            <p:nvPr/>
          </p:nvSpPr>
          <p:spPr>
            <a:xfrm>
              <a:off x="8817836" y="3730056"/>
              <a:ext cx="4787676" cy="3128259"/>
            </a:xfrm>
            <a:prstGeom prst="wedgeEllipseCallout">
              <a:avLst>
                <a:gd name="adj1" fmla="val -31221"/>
                <a:gd name="adj2" fmla="val 730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142396" y="1434454"/>
              <a:ext cx="4339511" cy="719721"/>
            </a:xfrm>
            <a:prstGeom prst="rect">
              <a:avLst/>
            </a:prstGeom>
            <a:noFill/>
          </p:spPr>
          <p:txBody>
            <a:bodyPr wrap="square" rtlCol="0">
              <a:spAutoFit/>
            </a:bodyPr>
            <a:lstStyle/>
            <a:p>
              <a:pPr algn="ctr"/>
              <a:r>
                <a:rPr lang="vi-VN" sz="3200" dirty="0">
                  <a:latin typeface="UTM Avo" panose="02040603050506020204" pitchFamily="18" charset="0"/>
                </a:rPr>
                <a:t> </a:t>
              </a:r>
              <a:endParaRPr lang="vi-VN" sz="2800" b="1" dirty="0">
                <a:solidFill>
                  <a:srgbClr val="0070C0"/>
                </a:solidFill>
                <a:latin typeface="UTM Avo" panose="02040603050506020204" pitchFamily="18" charset="0"/>
              </a:endParaRPr>
            </a:p>
          </p:txBody>
        </p:sp>
      </p:grpSp>
      <p:sp>
        <p:nvSpPr>
          <p:cNvPr id="17" name="Rectangle 16"/>
          <p:cNvSpPr/>
          <p:nvPr/>
        </p:nvSpPr>
        <p:spPr>
          <a:xfrm>
            <a:off x="5698634" y="2870168"/>
            <a:ext cx="5358907" cy="2492990"/>
          </a:xfrm>
          <a:prstGeom prst="rect">
            <a:avLst/>
          </a:prstGeom>
        </p:spPr>
        <p:txBody>
          <a:bodyPr wrap="square">
            <a:spAutoFit/>
          </a:bodyPr>
          <a:lstStyle/>
          <a:p>
            <a:pPr algn="ctr"/>
            <a:r>
              <a:rPr lang="vi-VN" sz="3000" b="1" dirty="0">
                <a:solidFill>
                  <a:srgbClr val="C00000"/>
                </a:solidFill>
                <a:latin typeface="+mj-lt"/>
              </a:rPr>
              <a:t>Đọc truyện hoặc nghe nhạc giúp tâm trạng của mình thoải mái hơn, vui vẻ hơn, xoa dịu những cảm xúc tiêu cực.</a:t>
            </a:r>
            <a:br>
              <a:rPr lang="vi-VN" b="1" dirty="0">
                <a:solidFill>
                  <a:srgbClr val="C00000"/>
                </a:solidFill>
                <a:latin typeface="OpenSans"/>
              </a:rPr>
            </a:br>
            <a:br>
              <a:rPr lang="vi-VN" dirty="0">
                <a:solidFill>
                  <a:srgbClr val="000000"/>
                </a:solidFill>
                <a:latin typeface="OpenSans"/>
              </a:rPr>
            </a:br>
            <a:endParaRPr lang="en-US" dirty="0"/>
          </a:p>
        </p:txBody>
      </p:sp>
      <p:grpSp>
        <p:nvGrpSpPr>
          <p:cNvPr id="18" name="Group 17"/>
          <p:cNvGrpSpPr/>
          <p:nvPr/>
        </p:nvGrpSpPr>
        <p:grpSpPr>
          <a:xfrm>
            <a:off x="519016" y="5906449"/>
            <a:ext cx="5082885" cy="765623"/>
            <a:chOff x="3544359" y="3267202"/>
            <a:chExt cx="3347232" cy="765623"/>
          </a:xfrm>
        </p:grpSpPr>
        <p:sp>
          <p:nvSpPr>
            <p:cNvPr id="19" name="Rounded Rectangle 18"/>
            <p:cNvSpPr/>
            <p:nvPr/>
          </p:nvSpPr>
          <p:spPr>
            <a:xfrm>
              <a:off x="3607529" y="3267202"/>
              <a:ext cx="2821989" cy="765623"/>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544359" y="3348267"/>
              <a:ext cx="3347232" cy="523220"/>
            </a:xfrm>
            <a:prstGeom prst="rect">
              <a:avLst/>
            </a:prstGeom>
            <a:noFill/>
          </p:spPr>
          <p:txBody>
            <a:bodyPr wrap="square" rtlCol="0">
              <a:spAutoFit/>
            </a:bodyPr>
            <a:lstStyle/>
            <a:p>
              <a:r>
                <a:rPr lang="en-US" sz="2800" b="1" dirty="0">
                  <a:latin typeface="UTM Avo" panose="02040603050506020204" pitchFamily="18" charset="0"/>
                </a:rPr>
                <a:t> </a:t>
              </a:r>
              <a:r>
                <a:rPr lang="vi-VN" sz="2200" b="1" dirty="0">
                  <a:latin typeface="UTM Avo" panose="02040603050506020204" pitchFamily="18" charset="0"/>
                </a:rPr>
                <a:t>đọc truyện hoặc nghe nhạc</a:t>
              </a:r>
              <a:endParaRPr lang="en-US" sz="2200" b="1" dirty="0">
                <a:latin typeface="UTM Avo" panose="02040603050506020204" pitchFamily="18" charset="0"/>
              </a:endParaRPr>
            </a:p>
          </p:txBody>
        </p:sp>
      </p:grpSp>
    </p:spTree>
    <p:extLst>
      <p:ext uri="{BB962C8B-B14F-4D97-AF65-F5344CB8AC3E}">
        <p14:creationId xmlns:p14="http://schemas.microsoft.com/office/powerpoint/2010/main" val="128442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618327" y="1816100"/>
            <a:ext cx="4684390" cy="405482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矩形: 圆角 12"/>
          <p:cNvSpPr/>
          <p:nvPr/>
        </p:nvSpPr>
        <p:spPr>
          <a:xfrm>
            <a:off x="1439271" y="298369"/>
            <a:ext cx="8527403" cy="1286282"/>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179388" y="433679"/>
            <a:ext cx="8658541" cy="1015663"/>
          </a:xfrm>
          <a:prstGeom prst="rect">
            <a:avLst/>
          </a:prstGeom>
          <a:noFill/>
        </p:spPr>
        <p:txBody>
          <a:bodyPr wrap="square" rtlCol="0">
            <a:spAutoFit/>
          </a:bodyPr>
          <a:lstStyle/>
          <a:p>
            <a:pPr algn="ctr"/>
            <a:r>
              <a:rPr lang="vi-VN" b="1" dirty="0">
                <a:solidFill>
                  <a:srgbClr val="002060"/>
                </a:solidFill>
                <a:latin typeface="+mj-lt"/>
              </a:rPr>
              <a:t> </a:t>
            </a:r>
            <a:r>
              <a:rPr lang="vi-VN" sz="3000" b="1" dirty="0">
                <a:solidFill>
                  <a:srgbClr val="002060"/>
                </a:solidFill>
                <a:latin typeface="UTM Avo" panose="02040603050506020204" pitchFamily="18" charset="0"/>
              </a:rPr>
              <a:t>2. Q</a:t>
            </a:r>
            <a:r>
              <a:rPr lang="en-US" sz="3000" b="1" dirty="0" err="1">
                <a:solidFill>
                  <a:srgbClr val="002060"/>
                </a:solidFill>
                <a:latin typeface="UTM Avo" panose="02040603050506020204" pitchFamily="18" charset="0"/>
              </a:rPr>
              <a:t>uan</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sát</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tranh</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và</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nêu</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cách</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kiềm</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chế</a:t>
            </a:r>
            <a:r>
              <a:rPr lang="en-US" sz="3000" b="1" dirty="0">
                <a:solidFill>
                  <a:srgbClr val="002060"/>
                </a:solidFill>
                <a:latin typeface="UTM Avo" panose="02040603050506020204" pitchFamily="18" charset="0"/>
              </a:rPr>
              <a:t> </a:t>
            </a:r>
            <a:endParaRPr lang="vi-VN" sz="3000" b="1" dirty="0">
              <a:solidFill>
                <a:srgbClr val="002060"/>
              </a:solidFill>
              <a:latin typeface="UTM Avo" panose="02040603050506020204" pitchFamily="18" charset="0"/>
            </a:endParaRPr>
          </a:p>
          <a:p>
            <a:pPr algn="ctr"/>
            <a:r>
              <a:rPr lang="en-US" sz="3000" b="1" dirty="0" err="1">
                <a:solidFill>
                  <a:srgbClr val="002060"/>
                </a:solidFill>
                <a:latin typeface="UTM Avo" panose="02040603050506020204" pitchFamily="18" charset="0"/>
              </a:rPr>
              <a:t>cảm</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xúc</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tiêu</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cực</a:t>
            </a:r>
            <a:r>
              <a:rPr lang="en-US" sz="3000" b="1" dirty="0">
                <a:solidFill>
                  <a:srgbClr val="002060"/>
                </a:solidFill>
                <a:latin typeface="UTM Avo" panose="02040603050506020204" pitchFamily="18" charset="0"/>
              </a:rPr>
              <a:t>:</a:t>
            </a:r>
            <a:endParaRPr lang="vi-VN" sz="3000" b="1" dirty="0">
              <a:solidFill>
                <a:srgbClr val="002060"/>
              </a:solidFill>
              <a:latin typeface="+mj-lt"/>
            </a:endParaRPr>
          </a:p>
        </p:txBody>
      </p:sp>
      <p:pic>
        <p:nvPicPr>
          <p:cNvPr id="12" name="Picture 11"/>
          <p:cNvPicPr>
            <a:picLocks noChangeAspect="1"/>
          </p:cNvPicPr>
          <p:nvPr/>
        </p:nvPicPr>
        <p:blipFill rotWithShape="1">
          <a:blip r:embed="rId2">
            <a:extLst>
              <a:ext uri="{BEBA8EAE-BF5A-486C-A8C5-ECC9F3942E4B}">
                <a14:imgProps xmlns:a14="http://schemas.microsoft.com/office/drawing/2010/main">
                  <a14:imgLayer r:embed="rId3">
                    <a14:imgEffect>
                      <a14:backgroundRemoval t="3315" b="89503" l="1531" r="94898">
                        <a14:foregroundMark x1="36735" y1="29834" x2="45408" y2="57459"/>
                        <a14:foregroundMark x1="56122" y1="34807" x2="31633" y2="52486"/>
                        <a14:foregroundMark x1="14796" y1="34807" x2="22959" y2="54696"/>
                        <a14:foregroundMark x1="11735" y1="28729" x2="11224" y2="28729"/>
                        <a14:foregroundMark x1="10204" y1="32044" x2="11735" y2="48066"/>
                        <a14:foregroundMark x1="8673" y1="29282" x2="7653" y2="48619"/>
                        <a14:foregroundMark x1="8163" y1="29834" x2="6122" y2="45856"/>
                        <a14:foregroundMark x1="14286" y1="13260" x2="22449" y2="17680"/>
                      </a14:backgroundRemoval>
                    </a14:imgEffect>
                  </a14:imgLayer>
                </a14:imgProps>
              </a:ext>
              <a:ext uri="{28A0092B-C50C-407E-A947-70E740481C1C}">
                <a14:useLocalDpi xmlns:a14="http://schemas.microsoft.com/office/drawing/2010/main" val="0"/>
              </a:ext>
            </a:extLst>
          </a:blip>
          <a:srcRect t="2663" r="20464" b="16294"/>
          <a:stretch/>
        </p:blipFill>
        <p:spPr>
          <a:xfrm>
            <a:off x="614942" y="1721081"/>
            <a:ext cx="4478638" cy="4214291"/>
          </a:xfrm>
          <a:prstGeom prst="rect">
            <a:avLst/>
          </a:prstGeom>
        </p:spPr>
      </p:pic>
      <p:grpSp>
        <p:nvGrpSpPr>
          <p:cNvPr id="15" name="Group 14"/>
          <p:cNvGrpSpPr/>
          <p:nvPr/>
        </p:nvGrpSpPr>
        <p:grpSpPr>
          <a:xfrm>
            <a:off x="519017" y="5906449"/>
            <a:ext cx="4574564" cy="765623"/>
            <a:chOff x="3544359" y="3267202"/>
            <a:chExt cx="3347232" cy="765623"/>
          </a:xfrm>
        </p:grpSpPr>
        <p:sp>
          <p:nvSpPr>
            <p:cNvPr id="16" name="Rounded Rectangle 15"/>
            <p:cNvSpPr/>
            <p:nvPr/>
          </p:nvSpPr>
          <p:spPr>
            <a:xfrm>
              <a:off x="3607529" y="3267202"/>
              <a:ext cx="2821989" cy="765623"/>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544359" y="3348267"/>
              <a:ext cx="3347232" cy="523220"/>
            </a:xfrm>
            <a:prstGeom prst="rect">
              <a:avLst/>
            </a:prstGeom>
            <a:noFill/>
          </p:spPr>
          <p:txBody>
            <a:bodyPr wrap="square" rtlCol="0">
              <a:spAutoFit/>
            </a:bodyPr>
            <a:lstStyle/>
            <a:p>
              <a:r>
                <a:rPr lang="en-US" sz="2800" b="1" dirty="0">
                  <a:latin typeface="UTM Avo" panose="02040603050506020204" pitchFamily="18" charset="0"/>
                </a:rPr>
                <a:t> </a:t>
              </a:r>
              <a:r>
                <a:rPr lang="vi-VN" sz="2800" b="1" dirty="0">
                  <a:latin typeface="UTM Avo" panose="02040603050506020204" pitchFamily="18" charset="0"/>
                </a:rPr>
                <a:t>hít một hơi thật sâu</a:t>
              </a:r>
              <a:endParaRPr lang="en-US" sz="2200" b="1" dirty="0">
                <a:latin typeface="UTM Avo" panose="02040603050506020204" pitchFamily="18" charset="0"/>
              </a:endParaRPr>
            </a:p>
          </p:txBody>
        </p:sp>
      </p:grpSp>
      <p:pic>
        <p:nvPicPr>
          <p:cNvPr id="21" name="Picture 8" descr="C:\Users\Administrator\Desktop\468678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3647" y="90341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5854700" y="3071086"/>
            <a:ext cx="5994399" cy="3339376"/>
          </a:xfrm>
          <a:prstGeom prst="rect">
            <a:avLst/>
          </a:prstGeom>
        </p:spPr>
        <p:txBody>
          <a:bodyPr wrap="square">
            <a:spAutoFit/>
          </a:bodyPr>
          <a:lstStyle/>
          <a:p>
            <a:pPr algn="ctr"/>
            <a:r>
              <a:rPr lang="vi-VN" sz="3500" b="1" dirty="0">
                <a:solidFill>
                  <a:srgbClr val="000000"/>
                </a:solidFill>
                <a:latin typeface="+mj-lt"/>
              </a:rPr>
              <a:t>Hít thở thật sâu, đếm chậm rãi từ 1 đến 10 sẽ giúp bản thân bình tĩnh hơn, giảm cảm xúc tiêu cực để tránh xảy ra nhưng hành động đáng tiếc.</a:t>
            </a:r>
            <a:br>
              <a:rPr lang="vi-VN" dirty="0">
                <a:solidFill>
                  <a:srgbClr val="000000"/>
                </a:solidFill>
                <a:latin typeface="OpenSans"/>
              </a:rPr>
            </a:br>
            <a:br>
              <a:rPr lang="vi-VN" dirty="0">
                <a:solidFill>
                  <a:srgbClr val="000000"/>
                </a:solidFill>
                <a:latin typeface="OpenSans"/>
              </a:rPr>
            </a:br>
            <a:endParaRPr lang="en-US" dirty="0"/>
          </a:p>
        </p:txBody>
      </p:sp>
    </p:spTree>
    <p:extLst>
      <p:ext uri="{BB962C8B-B14F-4D97-AF65-F5344CB8AC3E}">
        <p14:creationId xmlns:p14="http://schemas.microsoft.com/office/powerpoint/2010/main" val="104396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737</TotalTime>
  <Words>638</Words>
  <Application>Microsoft Office PowerPoint</Application>
  <PresentationFormat>Widescreen</PresentationFormat>
  <Paragraphs>38</Paragraphs>
  <Slides>12</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12</vt:i4>
      </vt:variant>
    </vt:vector>
  </HeadingPairs>
  <TitlesOfParts>
    <vt:vector size="26" baseType="lpstr">
      <vt:lpstr>#9Slide05 SVNHeritage</vt:lpstr>
      <vt:lpstr>#9Slide05 Aphrodite Pro</vt:lpstr>
      <vt:lpstr>Times New Roman</vt:lpstr>
      <vt:lpstr>#9Slide07 Altus</vt:lpstr>
      <vt:lpstr>inpin heiti</vt:lpstr>
      <vt:lpstr>UTM Avo Avo</vt:lpstr>
      <vt:lpstr>OpenSans</vt:lpstr>
      <vt:lpstr>#9Slide07 HoneyCream</vt:lpstr>
      <vt:lpstr>Calibri</vt:lpstr>
      <vt:lpstr>#9Slide05 VL Fadilla</vt:lpstr>
      <vt:lpstr>UTM Avo</vt:lpstr>
      <vt:lpstr>SVN-Newton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MĂNGNON;MNT</cp:keywords>
  <cp:lastModifiedBy>Admin</cp:lastModifiedBy>
  <cp:revision>81</cp:revision>
  <dcterms:created xsi:type="dcterms:W3CDTF">2022-07-20T16:29:40Z</dcterms:created>
  <dcterms:modified xsi:type="dcterms:W3CDTF">2024-01-18T08:27:41Z</dcterms:modified>
</cp:coreProperties>
</file>