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1" r:id="rId2"/>
    <p:sldId id="256" r:id="rId3"/>
    <p:sldId id="338" r:id="rId4"/>
    <p:sldId id="279" r:id="rId5"/>
    <p:sldId id="353" r:id="rId6"/>
    <p:sldId id="357" r:id="rId7"/>
    <p:sldId id="358" r:id="rId8"/>
    <p:sldId id="359" r:id="rId9"/>
    <p:sldId id="360" r:id="rId10"/>
    <p:sldId id="361" r:id="rId11"/>
    <p:sldId id="283" r:id="rId12"/>
    <p:sldId id="276" r:id="rId13"/>
    <p:sldId id="298" r:id="rId14"/>
    <p:sldId id="351" r:id="rId15"/>
    <p:sldId id="327" r:id="rId16"/>
    <p:sldId id="352" r:id="rId17"/>
    <p:sldId id="314" r:id="rId18"/>
    <p:sldId id="330" r:id="rId19"/>
    <p:sldId id="272" r:id="rId20"/>
    <p:sldId id="35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637"/>
    <a:srgbClr val="EF4B66"/>
    <a:srgbClr val="7192A9"/>
    <a:srgbClr val="F26547"/>
    <a:srgbClr val="FBD2D2"/>
    <a:srgbClr val="AD4F0F"/>
    <a:srgbClr val="3B87CD"/>
    <a:srgbClr val="E0702A"/>
    <a:srgbClr val="D36113"/>
    <a:srgbClr val="5D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6" autoAdjust="0"/>
    <p:restoredTop sz="94674"/>
  </p:normalViewPr>
  <p:slideViewPr>
    <p:cSldViewPr snapToGrid="0" showGuides="1">
      <p:cViewPr varScale="1">
        <p:scale>
          <a:sx n="124" d="100"/>
          <a:sy n="124" d="100"/>
        </p:scale>
        <p:origin x="209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62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6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20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78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72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3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9.xml"/><Relationship Id="rId1" Type="http://schemas.microsoft.com/office/2007/relationships/media" Target="../media/media1.mp3"/><Relationship Id="rId6" Type="http://schemas.openxmlformats.org/officeDocument/2006/relationships/audio" Target="../media/media2.mp3"/><Relationship Id="rId11" Type="http://schemas.microsoft.com/office/2007/relationships/media" Target="../media/media6.mp3"/><Relationship Id="rId5" Type="http://schemas.microsoft.com/office/2007/relationships/media" Target="../media/media2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mp3"/><Relationship Id="rId4" Type="http://schemas.openxmlformats.org/officeDocument/2006/relationships/audio" Target="../media/media3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6.mp3"/><Relationship Id="rId7" Type="http://schemas.openxmlformats.org/officeDocument/2006/relationships/image" Target="../media/image1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510" y="4879242"/>
            <a:ext cx="52073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/>
              <a:t> attractive, beautiful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977" y="1393213"/>
            <a:ext cx="7742533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picturesque</a:t>
            </a:r>
            <a:r>
              <a:rPr lang="en-US" sz="7200" b="1">
                <a:solidFill>
                  <a:srgbClr val="AD4F0F"/>
                </a:solidFill>
              </a:rPr>
              <a:t> </a:t>
            </a:r>
            <a:r>
              <a:rPr lang="en-US" sz="6600" b="1">
                <a:solidFill>
                  <a:srgbClr val="AD4F0F"/>
                </a:solidFill>
              </a:rPr>
              <a:t>(adj)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9698" y="3320981"/>
            <a:ext cx="3339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/ˌpɪktʃəˈresk/</a:t>
            </a:r>
          </a:p>
        </p:txBody>
      </p:sp>
      <p:pic>
        <p:nvPicPr>
          <p:cNvPr id="17" name="Hình ảnh 1">
            <a:extLst>
              <a:ext uri="{FF2B5EF4-FFF2-40B4-BE49-F238E27FC236}">
                <a16:creationId xmlns:a16="http://schemas.microsoft.com/office/drawing/2014/main" id="{B8C2DA35-45B6-B401-3CE1-5BF8408332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22" y="2743200"/>
            <a:ext cx="4722707" cy="3543300"/>
          </a:xfrm>
          <a:prstGeom prst="rect">
            <a:avLst/>
          </a:prstGeom>
        </p:spPr>
      </p:pic>
      <p:pic>
        <p:nvPicPr>
          <p:cNvPr id="4" name="picturesqu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1910" y="3400901"/>
            <a:ext cx="609600" cy="609600"/>
          </a:xfrm>
          <a:prstGeom prst="rect">
            <a:avLst/>
          </a:prstGeom>
        </p:spPr>
      </p:pic>
      <p:sp>
        <p:nvSpPr>
          <p:cNvPr id="3" name="Rectangle 21">
            <a:extLst>
              <a:ext uri="{FF2B5EF4-FFF2-40B4-BE49-F238E27FC236}">
                <a16:creationId xmlns:a16="http://schemas.microsoft.com/office/drawing/2014/main" id="{0CC5AE7D-DF35-B67C-5F57-FB14B0035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735" y="1735807"/>
            <a:ext cx="60340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</a:rPr>
              <a:t>Đẹp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</a:rPr>
              <a:t>như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</a:rPr>
              <a:t>tranh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</a:rPr>
              <a:t>vẽ</a:t>
            </a:r>
            <a:endParaRPr lang="vi-VN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8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3E78E500-E0A1-8A4D-EA87-EDEB0364E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912431"/>
              </p:ext>
            </p:extLst>
          </p:nvPr>
        </p:nvGraphicFramePr>
        <p:xfrm>
          <a:off x="1636304" y="1603836"/>
          <a:ext cx="9639013" cy="46705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97139">
                  <a:extLst>
                    <a:ext uri="{9D8B030D-6E8A-4147-A177-3AD203B41FA5}">
                      <a16:colId xmlns:a16="http://schemas.microsoft.com/office/drawing/2014/main" val="3689246342"/>
                    </a:ext>
                  </a:extLst>
                </a:gridCol>
                <a:gridCol w="2677149">
                  <a:extLst>
                    <a:ext uri="{9D8B030D-6E8A-4147-A177-3AD203B41FA5}">
                      <a16:colId xmlns:a16="http://schemas.microsoft.com/office/drawing/2014/main" val="2609133624"/>
                    </a:ext>
                  </a:extLst>
                </a:gridCol>
                <a:gridCol w="3464725">
                  <a:extLst>
                    <a:ext uri="{9D8B030D-6E8A-4147-A177-3AD203B41FA5}">
                      <a16:colId xmlns:a16="http://schemas.microsoft.com/office/drawing/2014/main" val="1921992061"/>
                    </a:ext>
                  </a:extLst>
                </a:gridCol>
              </a:tblGrid>
              <a:tr h="594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</a:rPr>
                        <a:t>New words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Pronunciation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Vietnamese</a:t>
                      </a: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vi-VN" sz="2400" b="1" dirty="0">
                          <a:solidFill>
                            <a:schemeClr val="bg1"/>
                          </a:solidFill>
                          <a:effectLst/>
                        </a:rPr>
                        <a:t>equivalent  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41353"/>
                  </a:ext>
                </a:extLst>
              </a:tr>
              <a:tr h="66377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cattle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ˈkæt(ə)l/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úc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14384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poultry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(n)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ˈpəʊltri/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gia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cầm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70713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crop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krɒp/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hoa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màu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482339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vast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vɑːst/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mênh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mông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484265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hospitable (adj)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/hɒˈspɪtəbl/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vi-VN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/ˈhɒspɪtəbl/</a:t>
                      </a: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hiếu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khác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707691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picturesque (adj)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/ˌ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pɪktʃəˈresk/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đẹp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như tranh vẽ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847285"/>
                  </a:ext>
                </a:extLst>
              </a:tr>
            </a:tbl>
          </a:graphicData>
        </a:graphic>
      </p:graphicFrame>
      <p:pic>
        <p:nvPicPr>
          <p:cNvPr id="12" name="cattl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6704" y="2212738"/>
            <a:ext cx="609600" cy="609600"/>
          </a:xfrm>
          <a:prstGeom prst="rect">
            <a:avLst/>
          </a:prstGeom>
        </p:spPr>
      </p:pic>
      <p:pic>
        <p:nvPicPr>
          <p:cNvPr id="13" name="crop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12724" y="3436227"/>
            <a:ext cx="609600" cy="609600"/>
          </a:xfrm>
          <a:prstGeom prst="rect">
            <a:avLst/>
          </a:prstGeom>
        </p:spPr>
      </p:pic>
      <p:pic>
        <p:nvPicPr>
          <p:cNvPr id="14" name="poultry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6704" y="2843729"/>
            <a:ext cx="609600" cy="609600"/>
          </a:xfrm>
          <a:prstGeom prst="rect">
            <a:avLst/>
          </a:prstGeom>
        </p:spPr>
      </p:pic>
      <p:pic>
        <p:nvPicPr>
          <p:cNvPr id="15" name="vas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6704" y="4061846"/>
            <a:ext cx="609600" cy="609600"/>
          </a:xfrm>
          <a:prstGeom prst="rect">
            <a:avLst/>
          </a:prstGeom>
        </p:spPr>
      </p:pic>
      <p:pic>
        <p:nvPicPr>
          <p:cNvPr id="16" name="hospitable_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6704" y="4655427"/>
            <a:ext cx="609600" cy="609600"/>
          </a:xfrm>
          <a:prstGeom prst="rect">
            <a:avLst/>
          </a:prstGeom>
        </p:spPr>
      </p:pic>
      <p:pic>
        <p:nvPicPr>
          <p:cNvPr id="17" name="hospitable__gb_2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12724" y="5175098"/>
            <a:ext cx="609600" cy="609600"/>
          </a:xfrm>
          <a:prstGeom prst="rect">
            <a:avLst/>
          </a:prstGeom>
        </p:spPr>
      </p:pic>
      <p:pic>
        <p:nvPicPr>
          <p:cNvPr id="18" name="picturesque__gb_2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12724" y="56947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6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1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9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8812" y="1265960"/>
            <a:ext cx="72944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words to complete the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7653" y="124329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648508" y="11569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277935" y="1993686"/>
            <a:ext cx="118279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1.</a:t>
            </a:r>
            <a:r>
              <a:rPr lang="en-US" sz="3200" dirty="0"/>
              <a:t> We helped the farmers herd </a:t>
            </a:r>
            <a:r>
              <a:rPr lang="en-US" sz="3200" dirty="0">
                <a:solidFill>
                  <a:srgbClr val="F15637"/>
                </a:solidFill>
              </a:rPr>
              <a:t>cattle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poultry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2.</a:t>
            </a:r>
            <a:r>
              <a:rPr lang="en-US" sz="3200" dirty="0"/>
              <a:t> They are helping their parents pick </a:t>
            </a:r>
            <a:r>
              <a:rPr lang="en-US" sz="3200" dirty="0">
                <a:solidFill>
                  <a:srgbClr val="F15637"/>
                </a:solidFill>
              </a:rPr>
              <a:t>plants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fruit</a:t>
            </a:r>
            <a:r>
              <a:rPr lang="en-US" sz="3200" dirty="0"/>
              <a:t> in the orchard.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3</a:t>
            </a:r>
            <a:r>
              <a:rPr lang="en-US" sz="3200" b="1">
                <a:solidFill>
                  <a:srgbClr val="F15637"/>
                </a:solidFill>
              </a:rPr>
              <a:t>.</a:t>
            </a:r>
            <a:r>
              <a:rPr lang="en-US" sz="3200"/>
              <a:t> At </a:t>
            </a:r>
            <a:r>
              <a:rPr lang="en-US" sz="3200" dirty="0"/>
              <a:t>harvest time farmers are busy cutting and collecting </a:t>
            </a:r>
            <a:r>
              <a:rPr lang="en-US" sz="3200" dirty="0">
                <a:solidFill>
                  <a:srgbClr val="F15637"/>
                </a:solidFill>
              </a:rPr>
              <a:t>food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crops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4.</a:t>
            </a:r>
            <a:r>
              <a:rPr lang="en-US" sz="3200" dirty="0"/>
              <a:t> The driver </a:t>
            </a:r>
            <a:r>
              <a:rPr lang="en-US" sz="3200" dirty="0">
                <a:solidFill>
                  <a:srgbClr val="F15637"/>
                </a:solidFill>
              </a:rPr>
              <a:t>loaded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unloaded</a:t>
            </a:r>
            <a:r>
              <a:rPr lang="en-US" sz="3200" dirty="0"/>
              <a:t> the rice from the back of the truck.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5.</a:t>
            </a:r>
            <a:r>
              <a:rPr lang="en-US" sz="3200" dirty="0"/>
              <a:t> People here live by </a:t>
            </a:r>
            <a:r>
              <a:rPr lang="en-US" sz="3200" dirty="0">
                <a:solidFill>
                  <a:srgbClr val="F15637"/>
                </a:solidFill>
              </a:rPr>
              <a:t>catching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holding</a:t>
            </a:r>
            <a:r>
              <a:rPr lang="en-US" sz="3200" dirty="0"/>
              <a:t> fish from nearby </a:t>
            </a:r>
            <a:r>
              <a:rPr lang="en-US" sz="3200"/>
              <a:t>lakes </a:t>
            </a:r>
          </a:p>
          <a:p>
            <a:pPr>
              <a:lnSpc>
                <a:spcPct val="150000"/>
              </a:lnSpc>
            </a:pPr>
            <a:r>
              <a:rPr lang="en-US" sz="3200"/>
              <a:t>     and </a:t>
            </a:r>
            <a:r>
              <a:rPr lang="en-US" sz="3200" dirty="0"/>
              <a:t>ponds.</a:t>
            </a:r>
            <a:endParaRPr lang="vi-VN" sz="3200" dirty="0"/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F06225CA-B0C5-5A34-CBFB-57C241BD1D47}"/>
              </a:ext>
            </a:extLst>
          </p:cNvPr>
          <p:cNvSpPr/>
          <p:nvPr/>
        </p:nvSpPr>
        <p:spPr>
          <a:xfrm>
            <a:off x="5459594" y="2210910"/>
            <a:ext cx="1029129" cy="5026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D65CDE84-D3FB-9150-3F85-69B6ECADD2A2}"/>
              </a:ext>
            </a:extLst>
          </p:cNvPr>
          <p:cNvSpPr/>
          <p:nvPr/>
        </p:nvSpPr>
        <p:spPr>
          <a:xfrm>
            <a:off x="7853453" y="2930741"/>
            <a:ext cx="850932" cy="5026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BBDDAF5C-A8B3-8B56-4471-D7E12B028983}"/>
              </a:ext>
            </a:extLst>
          </p:cNvPr>
          <p:cNvSpPr/>
          <p:nvPr/>
        </p:nvSpPr>
        <p:spPr>
          <a:xfrm>
            <a:off x="10956494" y="3705071"/>
            <a:ext cx="911191" cy="5026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4A469129-2544-CA9D-3544-1138475B0C63}"/>
              </a:ext>
            </a:extLst>
          </p:cNvPr>
          <p:cNvSpPr/>
          <p:nvPr/>
        </p:nvSpPr>
        <p:spPr>
          <a:xfrm>
            <a:off x="3958039" y="4352193"/>
            <a:ext cx="1686623" cy="5883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0863D969-F37F-2467-BC22-4ABCC54824B4}"/>
              </a:ext>
            </a:extLst>
          </p:cNvPr>
          <p:cNvSpPr/>
          <p:nvPr/>
        </p:nvSpPr>
        <p:spPr>
          <a:xfrm>
            <a:off x="3931663" y="5120479"/>
            <a:ext cx="1501555" cy="59118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7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31671" y="113114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4277" y="1161904"/>
            <a:ext cx="77982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following adjectives with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their definitions.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275" y="10149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715320"/>
              </p:ext>
            </p:extLst>
          </p:nvPr>
        </p:nvGraphicFramePr>
        <p:xfrm>
          <a:off x="6015810" y="1698633"/>
          <a:ext cx="6090109" cy="47673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90109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  <a:effectLst/>
                        </a:rPr>
                        <a:t>a.</a:t>
                      </a:r>
                      <a:r>
                        <a:rPr lang="en-US" sz="2800">
                          <a:effectLst/>
                        </a:rPr>
                        <a:t> pretty, especially in a way that looks old-fashioned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  <a:effectLst/>
                        </a:rPr>
                        <a:t>b.</a:t>
                      </a:r>
                      <a:r>
                        <a:rPr lang="en-US" sz="2800">
                          <a:effectLst/>
                        </a:rPr>
                        <a:t> having something near or around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  <a:effectLst/>
                        </a:rPr>
                        <a:t>c.</a:t>
                      </a:r>
                      <a:r>
                        <a:rPr lang="en-US" sz="2800">
                          <a:effectLst/>
                        </a:rPr>
                        <a:t> extremely large in area, size, amount, etc.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  <a:effectLst/>
                        </a:rPr>
                        <a:t>d.</a:t>
                      </a:r>
                      <a:r>
                        <a:rPr lang="en-US" sz="2800">
                          <a:effectLst/>
                        </a:rPr>
                        <a:t> pleased to welcome guests; generous and friendly to visitors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  <a:effectLst/>
                        </a:rPr>
                        <a:t>e.</a:t>
                      </a:r>
                      <a:r>
                        <a:rPr lang="en-US" sz="2800">
                          <a:effectLst/>
                        </a:rPr>
                        <a:t> having received good or thorough training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2063" t="59310" r="7562" b="23693"/>
          <a:stretch/>
        </p:blipFill>
        <p:spPr>
          <a:xfrm>
            <a:off x="103213" y="2963752"/>
            <a:ext cx="2624556" cy="57836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/>
          <a:srcRect l="2313" t="8598" r="5322" b="72678"/>
          <a:stretch/>
        </p:blipFill>
        <p:spPr>
          <a:xfrm>
            <a:off x="104120" y="2116916"/>
            <a:ext cx="2602468" cy="6180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l="2086" t="71307" r="2967" b="3070"/>
          <a:stretch/>
        </p:blipFill>
        <p:spPr>
          <a:xfrm>
            <a:off x="103214" y="4616134"/>
            <a:ext cx="2603291" cy="6656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/>
          <a:srcRect l="1990" t="9682" r="6470" b="66998"/>
          <a:stretch/>
        </p:blipFill>
        <p:spPr>
          <a:xfrm>
            <a:off x="103214" y="3766832"/>
            <a:ext cx="2621688" cy="6284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42" y="5506474"/>
            <a:ext cx="2617158" cy="5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25795 0.227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0.26393 0.2534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26406 0.2747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3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26472 -0.2766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25873 -0.5247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99459" y="139741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747" y="1395940"/>
            <a:ext cx="687351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from 2.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929" y="1288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336133" y="2210594"/>
            <a:ext cx="1176978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15637"/>
                </a:solidFill>
              </a:rPr>
              <a:t>1.</a:t>
            </a:r>
            <a:r>
              <a:rPr lang="en-US" sz="3200"/>
              <a:t> The </a:t>
            </a:r>
            <a:r>
              <a:rPr lang="en-US" sz="3200" dirty="0"/>
              <a:t>local people are kind </a:t>
            </a:r>
            <a:r>
              <a:rPr lang="en-US" sz="3200"/>
              <a:t>and __________ </a:t>
            </a:r>
            <a:r>
              <a:rPr lang="en-US" sz="3200" dirty="0"/>
              <a:t>to </a:t>
            </a:r>
            <a:r>
              <a:rPr lang="en-US" sz="3200"/>
              <a:t>visitors.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F15637"/>
                </a:solidFill>
              </a:rPr>
              <a:t>2.</a:t>
            </a:r>
            <a:r>
              <a:rPr lang="en-US" sz="3200" dirty="0"/>
              <a:t> Our factory needs a lot </a:t>
            </a:r>
            <a:r>
              <a:rPr lang="en-US" sz="3200"/>
              <a:t>of ____________ workers.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F15637"/>
                </a:solidFill>
              </a:rPr>
              <a:t>3.</a:t>
            </a:r>
            <a:r>
              <a:rPr lang="en-US" sz="3200" dirty="0"/>
              <a:t> While travelling up the mountain, people always stop and take </a:t>
            </a:r>
            <a:r>
              <a:rPr lang="en-US" sz="3200"/>
              <a:t>photos of the ___________ scenery.</a:t>
            </a:r>
          </a:p>
          <a:p>
            <a:endParaRPr lang="en-US" sz="1000"/>
          </a:p>
          <a:p>
            <a:r>
              <a:rPr lang="en-US" sz="3200" b="1">
                <a:solidFill>
                  <a:srgbClr val="F15637"/>
                </a:solidFill>
              </a:rPr>
              <a:t>4</a:t>
            </a:r>
            <a:r>
              <a:rPr lang="en-US" sz="3200" b="1" dirty="0">
                <a:solidFill>
                  <a:srgbClr val="F15637"/>
                </a:solidFill>
              </a:rPr>
              <a:t>.</a:t>
            </a:r>
            <a:r>
              <a:rPr lang="en-US" sz="3200" dirty="0"/>
              <a:t> The Sahara is </a:t>
            </a:r>
            <a:r>
              <a:rPr lang="en-US" sz="3200"/>
              <a:t>a ______ </a:t>
            </a:r>
            <a:r>
              <a:rPr lang="en-US" sz="3200" dirty="0"/>
              <a:t>desert that covers parts of eleven countries in Northern </a:t>
            </a:r>
            <a:r>
              <a:rPr lang="en-US" sz="3200"/>
              <a:t>Africa.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F15637"/>
                </a:solidFill>
              </a:rPr>
              <a:t>5.</a:t>
            </a:r>
            <a:r>
              <a:rPr lang="en-US" sz="3200" dirty="0"/>
              <a:t> The lake </a:t>
            </a:r>
            <a:r>
              <a:rPr lang="en-US" sz="3200"/>
              <a:t>is _____________ </a:t>
            </a:r>
            <a:r>
              <a:rPr lang="en-US" sz="3200" dirty="0"/>
              <a:t>by a lot of trees.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5789653" y="2229573"/>
            <a:ext cx="23058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EF4B66"/>
                </a:solidFill>
              </a:rPr>
              <a:t>hospitable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5245873" y="2888239"/>
            <a:ext cx="2499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EF4B66"/>
                </a:solidFill>
              </a:rPr>
              <a:t>well-trained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2767667" y="3995698"/>
            <a:ext cx="24782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EF4B66"/>
                </a:solidFill>
              </a:rPr>
              <a:t>picturesque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3461039" y="4657436"/>
            <a:ext cx="12666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EF4B66"/>
                </a:solidFill>
              </a:rPr>
              <a:t>vast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2824378" y="5749758"/>
            <a:ext cx="24214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EF4B66"/>
                </a:solidFill>
              </a:rPr>
              <a:t>surrounded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8136" y="1320761"/>
            <a:ext cx="908292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/ə/ and /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ɪ/.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43D9978-6802-177F-37C2-54A034C8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F122AC59-702B-F473-50BE-1F17B598739A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798" y="2016347"/>
            <a:ext cx="7468529" cy="4445145"/>
          </a:xfrm>
          <a:prstGeom prst="rect">
            <a:avLst/>
          </a:prstGeom>
        </p:spPr>
      </p:pic>
      <p:pic>
        <p:nvPicPr>
          <p:cNvPr id="8" name="Trac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09860" y="1320761"/>
            <a:ext cx="495809" cy="4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771022" y="131906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3416" y="1196257"/>
            <a:ext cx="942039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the sentences. Underline the bold words with /ə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/, and circle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bold words with /ɪ/.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9178" y="121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074E32B-C6A6-18B2-F3B5-372E8543F4B0}"/>
              </a:ext>
            </a:extLst>
          </p:cNvPr>
          <p:cNvSpPr txBox="1"/>
          <p:nvPr/>
        </p:nvSpPr>
        <p:spPr>
          <a:xfrm>
            <a:off x="738316" y="2053902"/>
            <a:ext cx="818470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1. </a:t>
            </a:r>
            <a:r>
              <a:rPr lang="en-US" sz="2800" dirty="0"/>
              <a:t>There is a lot of </a:t>
            </a:r>
            <a:r>
              <a:rPr lang="en-US" sz="2800" b="1" dirty="0"/>
              <a:t>water in </a:t>
            </a:r>
            <a:r>
              <a:rPr lang="en-US" sz="2800" dirty="0"/>
              <a:t>the bottle.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2. </a:t>
            </a:r>
            <a:r>
              <a:rPr lang="en-US" sz="2800" dirty="0"/>
              <a:t>The </a:t>
            </a:r>
            <a:r>
              <a:rPr lang="en-US" sz="2800" b="1" dirty="0"/>
              <a:t>farmers</a:t>
            </a:r>
            <a:r>
              <a:rPr lang="en-US" sz="2800" dirty="0"/>
              <a:t> here </a:t>
            </a:r>
            <a:r>
              <a:rPr lang="en-US" sz="2800"/>
              <a:t>are </a:t>
            </a:r>
            <a:r>
              <a:rPr lang="en-US" sz="2800" b="1"/>
              <a:t>hard-working</a:t>
            </a:r>
            <a:r>
              <a:rPr lang="en-US" sz="2800"/>
              <a:t>.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3.</a:t>
            </a:r>
            <a:r>
              <a:rPr lang="en-US" sz="2800" dirty="0"/>
              <a:t> They </a:t>
            </a:r>
            <a:r>
              <a:rPr lang="en-US" sz="2800"/>
              <a:t>are </a:t>
            </a:r>
            <a:r>
              <a:rPr lang="en-US" sz="2800" b="1"/>
              <a:t>picking </a:t>
            </a:r>
            <a:r>
              <a:rPr lang="en-US" sz="2800"/>
              <a:t>fruits in the </a:t>
            </a:r>
            <a:r>
              <a:rPr lang="en-US" sz="2800" b="1"/>
              <a:t>orchard</a:t>
            </a:r>
            <a:r>
              <a:rPr lang="en-US" sz="2800"/>
              <a:t>.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4.</a:t>
            </a:r>
            <a:r>
              <a:rPr lang="en-US" sz="2800" dirty="0"/>
              <a:t> People in my </a:t>
            </a:r>
            <a:r>
              <a:rPr lang="en-US" sz="2800" b="1" dirty="0"/>
              <a:t>village</a:t>
            </a:r>
            <a:r>
              <a:rPr lang="en-US" sz="2800" dirty="0"/>
              <a:t> usually </a:t>
            </a:r>
            <a:r>
              <a:rPr lang="en-US" sz="2800" b="1" dirty="0"/>
              <a:t>gather</a:t>
            </a:r>
            <a:r>
              <a:rPr lang="en-US" sz="2800" dirty="0"/>
              <a:t> at weekends.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5.</a:t>
            </a:r>
            <a:r>
              <a:rPr lang="en-US" sz="2800" dirty="0"/>
              <a:t> Please buy some </a:t>
            </a:r>
            <a:r>
              <a:rPr lang="en-US" sz="2800" b="1" dirty="0"/>
              <a:t>milk</a:t>
            </a:r>
            <a:r>
              <a:rPr lang="en-US" sz="2800" dirty="0"/>
              <a:t> and </a:t>
            </a:r>
            <a:r>
              <a:rPr lang="en-US" sz="2800" b="1" dirty="0"/>
              <a:t>pasta</a:t>
            </a:r>
            <a:r>
              <a:rPr lang="en-US" sz="2800" dirty="0"/>
              <a:t> at the supermarket.</a:t>
            </a:r>
            <a:endParaRPr lang="vi-VN" sz="2800" dirty="0"/>
          </a:p>
        </p:txBody>
      </p:sp>
      <p:cxnSp>
        <p:nvCxnSpPr>
          <p:cNvPr id="4" name="Đường nối Thẳng 3">
            <a:extLst>
              <a:ext uri="{FF2B5EF4-FFF2-40B4-BE49-F238E27FC236}">
                <a16:creationId xmlns:a16="http://schemas.microsoft.com/office/drawing/2014/main" id="{C7B42A3C-0605-EFD8-5C83-693C8B9D544E}"/>
              </a:ext>
            </a:extLst>
          </p:cNvPr>
          <p:cNvCxnSpPr/>
          <p:nvPr/>
        </p:nvCxnSpPr>
        <p:spPr>
          <a:xfrm>
            <a:off x="3510589" y="2797821"/>
            <a:ext cx="8028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ECFDACB-19CE-06DC-3089-0603444EB22F}"/>
              </a:ext>
            </a:extLst>
          </p:cNvPr>
          <p:cNvSpPr/>
          <p:nvPr/>
        </p:nvSpPr>
        <p:spPr>
          <a:xfrm>
            <a:off x="4353449" y="2398686"/>
            <a:ext cx="425188" cy="4562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FC52FA50-D3D7-42C2-09C2-C474886EFE30}"/>
              </a:ext>
            </a:extLst>
          </p:cNvPr>
          <p:cNvCxnSpPr/>
          <p:nvPr/>
        </p:nvCxnSpPr>
        <p:spPr>
          <a:xfrm>
            <a:off x="1804918" y="3635854"/>
            <a:ext cx="110973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1A9F7223-2B2B-A83A-D50C-DC6BB09ADDDB}"/>
              </a:ext>
            </a:extLst>
          </p:cNvPr>
          <p:cNvSpPr/>
          <p:nvPr/>
        </p:nvSpPr>
        <p:spPr>
          <a:xfrm>
            <a:off x="4210050" y="3199755"/>
            <a:ext cx="2253538" cy="5617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2AF2C6F6-80C2-6404-DEEC-69C3B2A7DD84}"/>
              </a:ext>
            </a:extLst>
          </p:cNvPr>
          <p:cNvCxnSpPr/>
          <p:nvPr/>
        </p:nvCxnSpPr>
        <p:spPr>
          <a:xfrm>
            <a:off x="5401276" y="4499565"/>
            <a:ext cx="112652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E11F099D-4C11-AFBA-3AE7-59BA0B0149F9}"/>
              </a:ext>
            </a:extLst>
          </p:cNvPr>
          <p:cNvSpPr/>
          <p:nvPr/>
        </p:nvSpPr>
        <p:spPr>
          <a:xfrm>
            <a:off x="2418808" y="4108497"/>
            <a:ext cx="1208096" cy="5026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BD09A00E-3FC8-B40B-D030-E40B7724135B}"/>
              </a:ext>
            </a:extLst>
          </p:cNvPr>
          <p:cNvCxnSpPr/>
          <p:nvPr/>
        </p:nvCxnSpPr>
        <p:spPr>
          <a:xfrm>
            <a:off x="5235621" y="5389247"/>
            <a:ext cx="94292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9B47A59D-15FB-A57E-2B99-FE60C4DB0AF0}"/>
              </a:ext>
            </a:extLst>
          </p:cNvPr>
          <p:cNvSpPr/>
          <p:nvPr/>
        </p:nvSpPr>
        <p:spPr>
          <a:xfrm>
            <a:off x="3060111" y="4948081"/>
            <a:ext cx="1055742" cy="50260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924ABB13-9634-E714-6FC3-FAB0F79FE713}"/>
              </a:ext>
            </a:extLst>
          </p:cNvPr>
          <p:cNvCxnSpPr/>
          <p:nvPr/>
        </p:nvCxnSpPr>
        <p:spPr>
          <a:xfrm>
            <a:off x="4999832" y="6234354"/>
            <a:ext cx="8028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22B62F3D-3FFE-1C5D-5379-9A0B17B4677D}"/>
              </a:ext>
            </a:extLst>
          </p:cNvPr>
          <p:cNvSpPr/>
          <p:nvPr/>
        </p:nvSpPr>
        <p:spPr>
          <a:xfrm>
            <a:off x="3608130" y="5816050"/>
            <a:ext cx="764369" cy="4807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Trac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56211" y="12164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72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16" grpId="0" animBg="1"/>
      <p:bldP spid="19" grpId="0" animBg="1"/>
      <p:bldP spid="24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05801"/>
            <a:ext cx="196845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363" y="11826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84063" y="2405624"/>
            <a:ext cx="1034534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</a:t>
            </a:r>
            <a:r>
              <a:rPr lang="en-US" sz="3200"/>
              <a:t>lesson?</a:t>
            </a:r>
            <a:endParaRPr lang="en-US" sz="32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093" y="1157448"/>
            <a:ext cx="2875924" cy="1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84063" y="4276267"/>
            <a:ext cx="11166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/>
              <a:t>Pronunciation: The sounds </a:t>
            </a:r>
            <a:r>
              <a:rPr lang="en-US" sz="3200" dirty="0"/>
              <a:t>/ə/ and /</a:t>
            </a:r>
            <a:r>
              <a:rPr lang="en-US" sz="3200"/>
              <a:t>ɪ/ in words and sentences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84063" y="3307539"/>
            <a:ext cx="11166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/>
              <a:t>Vocabulary</a:t>
            </a:r>
            <a:r>
              <a:rPr lang="en-US" sz="3200" dirty="0"/>
              <a:t>: The lexical items related to </a:t>
            </a:r>
            <a:r>
              <a:rPr lang="en-US" sz="3200" i="1" dirty="0"/>
              <a:t>Life in </a:t>
            </a:r>
            <a:r>
              <a:rPr lang="en-US" sz="3200" i="1"/>
              <a:t>the countryside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801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184" y="2430332"/>
            <a:ext cx="8149852" cy="333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 (Part A)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Learn by heart new words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Prepare: </a:t>
            </a:r>
            <a:r>
              <a:rPr lang="en-US" sz="3600"/>
              <a:t>A closer look 2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40" y="2430333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96FECE1C-FDB7-AB12-DFBB-E550A39E7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0" b="17398"/>
          <a:stretch/>
        </p:blipFill>
        <p:spPr>
          <a:xfrm>
            <a:off x="2545003" y="2419967"/>
            <a:ext cx="7382599" cy="432584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79234" y="18392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2: A CLOSER LOOK 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666" y="122067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90753" y="2765837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9666" y="4612445"/>
            <a:ext cx="193007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75353"/>
            <a:ext cx="6064184" cy="618004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Matching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81853"/>
            <a:ext cx="6078497" cy="162311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</a:rPr>
              <a:t>Vocabulary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correct words to complete the sentences.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Match the following adjectives with their definitions.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words from 2.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4072893"/>
            <a:ext cx="6064184" cy="145313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Listen and repeat the words. Pay attention to the sounds /ə/ and /ɪ/.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Listen and practise the sentences. Underline the bold words with /ə/, and circle the bold words with /ɪ/.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15580" y="1526775"/>
            <a:ext cx="1293130" cy="123906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44703" y="3074641"/>
            <a:ext cx="1246051" cy="153780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409738" y="4913169"/>
            <a:ext cx="1196183" cy="10456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2: A CLOSER LOOK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87964" y="5958780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782444"/>
            <a:ext cx="6064184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EA6A-BB64-4D69-2852-8A4BA6DD19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EBE3B-8C4F-4E62-20EC-72CB0A2103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07DA5-2203-F537-A69D-3E5B1BEEB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glow" dir="t"/>
          </a:scene3d>
          <a:sp3d prstMaterial="dkEdge">
            <a:bevelT w="152400" h="50800" prst="softRound"/>
          </a:sp3d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016DEC5-D40F-78B2-388F-3C0638B2E2E4}"/>
              </a:ext>
            </a:extLst>
          </p:cNvPr>
          <p:cNvSpPr/>
          <p:nvPr/>
        </p:nvSpPr>
        <p:spPr>
          <a:xfrm>
            <a:off x="2285213" y="579282"/>
            <a:ext cx="6630442" cy="9889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0CE0B3-AF91-8DE8-638A-A61364A373C0}"/>
              </a:ext>
            </a:extLst>
          </p:cNvPr>
          <p:cNvSpPr txBox="1"/>
          <p:nvPr/>
        </p:nvSpPr>
        <p:spPr>
          <a:xfrm>
            <a:off x="3502633" y="750586"/>
            <a:ext cx="4433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OBJECTIVES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4C63EFC9-C934-F1B2-4F5B-EDDC44EC8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964" y="17470"/>
            <a:ext cx="2026235" cy="211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B8136C-4281-C342-97A3-12650085113C}"/>
              </a:ext>
            </a:extLst>
          </p:cNvPr>
          <p:cNvSpPr txBox="1"/>
          <p:nvPr/>
        </p:nvSpPr>
        <p:spPr>
          <a:xfrm>
            <a:off x="838964" y="2276751"/>
            <a:ext cx="11037962" cy="303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the end of the lesson, students will be able to:</a:t>
            </a:r>
          </a:p>
          <a:p>
            <a:pPr indent="270510">
              <a:lnSpc>
                <a:spcPct val="150000"/>
              </a:lnSpc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Practice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lexical items related to Life in the countryside</a:t>
            </a:r>
          </a:p>
          <a:p>
            <a:pPr indent="270510">
              <a:lnSpc>
                <a:spcPct val="150000"/>
              </a:lnSpc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Pronounce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orrectly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words that contain the sounds: 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and 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indent="270510">
              <a:lnSpc>
                <a:spcPct val="150000"/>
              </a:lnSpc>
              <a:defRPr/>
            </a:pP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36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6" name="Round Single Corner Rectangle 3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 Single Corner Rectangle 3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ound Single Corner Rectangle 3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132" y="1428618"/>
            <a:ext cx="6192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Match the words to the </a:t>
            </a:r>
            <a:r>
              <a:rPr lang="en-US" sz="2800"/>
              <a:t>suitable pictures.</a:t>
            </a:r>
            <a:endParaRPr lang="vi-VN" sz="2800" dirty="0"/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19AE6A9D-4607-AA0E-F059-15E3DA137361}"/>
              </a:ext>
            </a:extLst>
          </p:cNvPr>
          <p:cNvSpPr/>
          <p:nvPr/>
        </p:nvSpPr>
        <p:spPr>
          <a:xfrm>
            <a:off x="391330" y="1289999"/>
            <a:ext cx="33710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MATCHING</a:t>
            </a:r>
          </a:p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GAME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B8C2DA35-45B6-B401-3CE1-5BF8408332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92" y="4322245"/>
            <a:ext cx="1905157" cy="142938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8FC9AAE-65E3-5908-2AFB-7ACF0205A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225" y="2103843"/>
            <a:ext cx="2096287" cy="158774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80CDDEA-36EA-BB50-6F69-A3781C3785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39" y="2154866"/>
            <a:ext cx="2341343" cy="1392519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B7231FDB-2EAA-3CE0-1313-0A520022DF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9456" r="9223" b="4019"/>
          <a:stretch/>
        </p:blipFill>
        <p:spPr bwMode="auto">
          <a:xfrm>
            <a:off x="10051132" y="2001047"/>
            <a:ext cx="2054648" cy="14600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7602" y="3650141"/>
            <a:ext cx="12355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CATTLE</a:t>
            </a:r>
            <a:endParaRPr lang="vi-VN" sz="2800" dirty="0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0126" y="3596965"/>
            <a:ext cx="9364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VAST</a:t>
            </a:r>
            <a:endParaRPr lang="vi-VN" sz="2800" dirty="0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A71BB41B-8D49-69A7-8569-4EFC494D2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8632" y="3565482"/>
            <a:ext cx="9941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CROP</a:t>
            </a:r>
            <a:endParaRPr lang="vi-VN" sz="2800" dirty="0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3B0F7BD9-BAA7-7786-BE7E-F7F16C793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472" y="5866429"/>
            <a:ext cx="20347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HOSPITABLE</a:t>
            </a:r>
            <a:endParaRPr lang="vi-VN" sz="2800" dirty="0"/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F4CBBE4D-5AFD-D48C-5811-2F7EBD992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1931" y="5858340"/>
            <a:ext cx="1953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POULTRY</a:t>
            </a:r>
            <a:endParaRPr lang="vi-VN" sz="2800" dirty="0"/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966A1859-967F-E520-C502-FE8195AB4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7500" y="5866429"/>
            <a:ext cx="2476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PICTURESQUE</a:t>
            </a:r>
            <a:endParaRPr lang="vi-VN" sz="2800" dirty="0"/>
          </a:p>
        </p:txBody>
      </p:sp>
      <p:sp>
        <p:nvSpPr>
          <p:cNvPr id="39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6" y="3081962"/>
            <a:ext cx="12355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CATTLE</a:t>
            </a:r>
            <a:endParaRPr lang="vi-VN" sz="2800" dirty="0"/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697" y="3775787"/>
            <a:ext cx="19631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HOSPITABLE</a:t>
            </a:r>
            <a:endParaRPr lang="vi-VN" sz="2800" dirty="0"/>
          </a:p>
        </p:txBody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47" y="4647584"/>
            <a:ext cx="15028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POULTRY</a:t>
            </a:r>
            <a:endParaRPr lang="vi-VN" sz="2800" dirty="0"/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85" y="4704152"/>
            <a:ext cx="9171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VAST</a:t>
            </a:r>
            <a:endParaRPr lang="vi-VN" sz="2800" dirty="0"/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727" y="2966651"/>
            <a:ext cx="9906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CROP</a:t>
            </a:r>
            <a:endParaRPr lang="vi-VN" sz="2800" dirty="0"/>
          </a:p>
        </p:txBody>
      </p:sp>
      <p:sp>
        <p:nvSpPr>
          <p:cNvPr id="44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3" y="5751625"/>
            <a:ext cx="22379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PICTURESQUE</a:t>
            </a:r>
            <a:endParaRPr lang="vi-VN" sz="2800" dirty="0"/>
          </a:p>
        </p:txBody>
      </p:sp>
      <p:sp>
        <p:nvSpPr>
          <p:cNvPr id="45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648" y="3645863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1.</a:t>
            </a:r>
            <a:endParaRPr lang="vi-VN" sz="2800" dirty="0"/>
          </a:p>
        </p:txBody>
      </p:sp>
      <p:sp>
        <p:nvSpPr>
          <p:cNvPr id="46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321" y="3598262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2.</a:t>
            </a:r>
            <a:endParaRPr lang="vi-VN" sz="2800" dirty="0"/>
          </a:p>
        </p:txBody>
      </p:sp>
      <p:sp>
        <p:nvSpPr>
          <p:cNvPr id="47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1774" y="3563362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3.</a:t>
            </a:r>
            <a:endParaRPr lang="vi-VN" sz="2800" dirty="0"/>
          </a:p>
        </p:txBody>
      </p:sp>
      <p:sp>
        <p:nvSpPr>
          <p:cNvPr id="4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838" y="5858340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4.</a:t>
            </a:r>
            <a:endParaRPr lang="vi-VN" sz="2800" dirty="0"/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0092" y="5858340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5.</a:t>
            </a:r>
            <a:endParaRPr lang="vi-VN" sz="2800" dirty="0"/>
          </a:p>
        </p:txBody>
      </p:sp>
      <p:sp>
        <p:nvSpPr>
          <p:cNvPr id="50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8869" y="5858340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6.</a:t>
            </a:r>
            <a:endParaRPr lang="vi-VN" sz="280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/>
          <a:srcRect l="2820" t="33565" r="2767"/>
          <a:stretch/>
        </p:blipFill>
        <p:spPr>
          <a:xfrm>
            <a:off x="7370611" y="4221549"/>
            <a:ext cx="2447970" cy="17104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9719" y="4151822"/>
            <a:ext cx="1671009" cy="18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1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8FC9AAE-65E3-5908-2AFB-7ACF0205A8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08" y="2059560"/>
            <a:ext cx="4977678" cy="3770135"/>
          </a:xfrm>
          <a:prstGeom prst="rect">
            <a:avLst/>
          </a:prstGeom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74" y="4510655"/>
            <a:ext cx="60340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cows and bulls kept by farmers for their milk or meat</a:t>
            </a:r>
            <a:endParaRPr lang="vi-VN" sz="36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765" y="1257600"/>
            <a:ext cx="4317272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AD4F0F"/>
                </a:solidFill>
              </a:rPr>
              <a:t>cattle</a:t>
            </a:r>
            <a:r>
              <a:rPr lang="en-US" sz="7200" b="1" dirty="0">
                <a:solidFill>
                  <a:srgbClr val="AD4F0F"/>
                </a:solidFill>
              </a:rPr>
              <a:t>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10738" y="3200400"/>
            <a:ext cx="1863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kætl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GB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cattl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8623" y="3280320"/>
            <a:ext cx="609600" cy="609600"/>
          </a:xfrm>
          <a:prstGeom prst="rect">
            <a:avLst/>
          </a:prstGeom>
        </p:spPr>
      </p:pic>
      <p:sp>
        <p:nvSpPr>
          <p:cNvPr id="4" name="Rectangle 21">
            <a:extLst>
              <a:ext uri="{FF2B5EF4-FFF2-40B4-BE49-F238E27FC236}">
                <a16:creationId xmlns:a16="http://schemas.microsoft.com/office/drawing/2014/main" id="{3B98686E-283D-34BC-C937-90A7834B8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191" y="1549463"/>
            <a:ext cx="603403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Gia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</a:rPr>
              <a:t>súc</a:t>
            </a:r>
            <a:endParaRPr lang="vi-VN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74" y="4427041"/>
            <a:ext cx="603403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birds such as chickens that are used for meat or eggs</a:t>
            </a:r>
          </a:p>
          <a:p>
            <a:r>
              <a:rPr lang="en-US" sz="3600"/>
              <a:t>a poultry farm.</a:t>
            </a:r>
            <a:endParaRPr lang="en-US" sz="36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9" y="1337507"/>
            <a:ext cx="5212904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poultry</a:t>
            </a:r>
            <a:r>
              <a:rPr lang="en-US" sz="7200" b="1">
                <a:solidFill>
                  <a:srgbClr val="AD4F0F"/>
                </a:solidFill>
              </a:rPr>
              <a:t> </a:t>
            </a:r>
            <a:r>
              <a:rPr lang="en-US" sz="6600" b="1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2072" y="3200400"/>
            <a:ext cx="24208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/ˈpəʊltri/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820" r="2767"/>
          <a:stretch/>
        </p:blipFill>
        <p:spPr>
          <a:xfrm>
            <a:off x="7468796" y="1417531"/>
            <a:ext cx="4541873" cy="4776887"/>
          </a:xfrm>
          <a:prstGeom prst="rect">
            <a:avLst/>
          </a:prstGeom>
        </p:spPr>
      </p:pic>
      <p:pic>
        <p:nvPicPr>
          <p:cNvPr id="5" name="poultry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332" y="3280320"/>
            <a:ext cx="609600" cy="609600"/>
          </a:xfrm>
          <a:prstGeom prst="rect">
            <a:avLst/>
          </a:prstGeom>
        </p:spPr>
      </p:pic>
      <p:sp>
        <p:nvSpPr>
          <p:cNvPr id="3" name="Rectangle 21">
            <a:extLst>
              <a:ext uri="{FF2B5EF4-FFF2-40B4-BE49-F238E27FC236}">
                <a16:creationId xmlns:a16="http://schemas.microsoft.com/office/drawing/2014/main" id="{E21A9CEB-FCB2-07D7-AA0B-07F3D1CB0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763" y="3059364"/>
            <a:ext cx="30775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Gia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</a:rPr>
              <a:t>cầm</a:t>
            </a:r>
            <a:endParaRPr lang="vi-VN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6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22" y="4712831"/>
            <a:ext cx="52323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a plant grown for food, usually on a farm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9" y="1337507"/>
            <a:ext cx="5212904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crop</a:t>
            </a:r>
            <a:r>
              <a:rPr lang="en-US" sz="7200" b="1">
                <a:solidFill>
                  <a:srgbClr val="AD4F0F"/>
                </a:solidFill>
              </a:rPr>
              <a:t> </a:t>
            </a:r>
            <a:r>
              <a:rPr lang="en-US" sz="6600" b="1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2237" y="3215344"/>
            <a:ext cx="1874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krɒp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6" name="Hình ảnh 6">
            <a:extLst>
              <a:ext uri="{FF2B5EF4-FFF2-40B4-BE49-F238E27FC236}">
                <a16:creationId xmlns:a16="http://schemas.microsoft.com/office/drawing/2014/main" id="{B7231FDB-2EAA-3CE0-1313-0A520022DF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9456" r="9223" b="4019"/>
          <a:stretch/>
        </p:blipFill>
        <p:spPr bwMode="auto">
          <a:xfrm>
            <a:off x="6795679" y="2873061"/>
            <a:ext cx="5113150" cy="36335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crop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6422" y="3347015"/>
            <a:ext cx="609600" cy="609600"/>
          </a:xfrm>
          <a:prstGeom prst="rect">
            <a:avLst/>
          </a:prstGeom>
        </p:spPr>
      </p:pic>
      <p:sp>
        <p:nvSpPr>
          <p:cNvPr id="4" name="Rectangle 21">
            <a:extLst>
              <a:ext uri="{FF2B5EF4-FFF2-40B4-BE49-F238E27FC236}">
                <a16:creationId xmlns:a16="http://schemas.microsoft.com/office/drawing/2014/main" id="{01E32677-3812-2689-2A2B-9C65A80C6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1369" y="1637549"/>
            <a:ext cx="603403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endParaRPr lang="vi-VN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930" y="4840361"/>
            <a:ext cx="3440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extremely large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67" y="1380341"/>
            <a:ext cx="5212904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vast</a:t>
            </a:r>
            <a:r>
              <a:rPr lang="en-US" sz="7200" b="1">
                <a:solidFill>
                  <a:srgbClr val="AD4F0F"/>
                </a:solidFill>
              </a:rPr>
              <a:t> </a:t>
            </a:r>
            <a:r>
              <a:rPr lang="en-US" sz="6600" b="1">
                <a:solidFill>
                  <a:srgbClr val="AD4F0F"/>
                </a:solidFill>
              </a:rPr>
              <a:t>(adj)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7123" y="3284309"/>
            <a:ext cx="1874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/vɑːst/</a:t>
            </a:r>
          </a:p>
        </p:txBody>
      </p:sp>
      <p:pic>
        <p:nvPicPr>
          <p:cNvPr id="17" name="Hình ảnh 4">
            <a:extLst>
              <a:ext uri="{FF2B5EF4-FFF2-40B4-BE49-F238E27FC236}">
                <a16:creationId xmlns:a16="http://schemas.microsoft.com/office/drawing/2014/main" id="{A80CDDEA-36EA-BB50-6F69-A3781C3785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/>
          <a:stretch/>
        </p:blipFill>
        <p:spPr>
          <a:xfrm>
            <a:off x="6092469" y="2929993"/>
            <a:ext cx="5825942" cy="3601811"/>
          </a:xfrm>
          <a:prstGeom prst="rect">
            <a:avLst/>
          </a:prstGeom>
        </p:spPr>
      </p:pic>
      <p:pic>
        <p:nvPicPr>
          <p:cNvPr id="3" name="vas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364229"/>
            <a:ext cx="609600" cy="609600"/>
          </a:xfrm>
          <a:prstGeom prst="rect">
            <a:avLst/>
          </a:prstGeom>
        </p:spPr>
      </p:pic>
      <p:sp>
        <p:nvSpPr>
          <p:cNvPr id="4" name="Rectangle 21">
            <a:extLst>
              <a:ext uri="{FF2B5EF4-FFF2-40B4-BE49-F238E27FC236}">
                <a16:creationId xmlns:a16="http://schemas.microsoft.com/office/drawing/2014/main" id="{37B9C199-A854-7B42-92DE-A29B74274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191" y="1599807"/>
            <a:ext cx="603403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</a:rPr>
              <a:t>Mênh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</a:rPr>
              <a:t>mông</a:t>
            </a:r>
            <a:endParaRPr lang="vi-VN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0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613" y="4975913"/>
            <a:ext cx="520735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/>
              <a:t>generous towards visitors and guests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882" y="1196471"/>
            <a:ext cx="6511610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AD4F0F"/>
                </a:solidFill>
              </a:rPr>
              <a:t>hospitable</a:t>
            </a:r>
            <a:r>
              <a:rPr lang="en-US" sz="7200" b="1" dirty="0">
                <a:solidFill>
                  <a:srgbClr val="AD4F0F"/>
                </a:solidFill>
              </a:rPr>
              <a:t> </a:t>
            </a:r>
            <a:r>
              <a:rPr lang="en-US" sz="6600" b="1" dirty="0">
                <a:solidFill>
                  <a:srgbClr val="AD4F0F"/>
                </a:solidFill>
              </a:rPr>
              <a:t>(adj)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3930" y="3089009"/>
            <a:ext cx="30700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/hɒˈspɪtəbl/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57215" y="3858450"/>
            <a:ext cx="30700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/ˈhɒspɪtəbl/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0614" y="2367953"/>
            <a:ext cx="3914775" cy="4333875"/>
          </a:xfrm>
          <a:prstGeom prst="rect">
            <a:avLst/>
          </a:prstGeom>
        </p:spPr>
      </p:pic>
      <p:pic>
        <p:nvPicPr>
          <p:cNvPr id="4" name="hospitabl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7067" y="3185635"/>
            <a:ext cx="609600" cy="609600"/>
          </a:xfrm>
          <a:prstGeom prst="rect">
            <a:avLst/>
          </a:prstGeom>
        </p:spPr>
      </p:pic>
      <p:pic>
        <p:nvPicPr>
          <p:cNvPr id="5" name="hospitable__gb_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7067" y="3938370"/>
            <a:ext cx="609600" cy="609600"/>
          </a:xfrm>
          <a:prstGeom prst="rect">
            <a:avLst/>
          </a:prstGeom>
        </p:spPr>
      </p:pic>
      <p:sp>
        <p:nvSpPr>
          <p:cNvPr id="6" name="Rectangle 21">
            <a:extLst>
              <a:ext uri="{FF2B5EF4-FFF2-40B4-BE49-F238E27FC236}">
                <a16:creationId xmlns:a16="http://schemas.microsoft.com/office/drawing/2014/main" id="{317D2B7F-EFCA-65D9-247D-6EE7B1B52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7891" y="1478526"/>
            <a:ext cx="603403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</a:rPr>
              <a:t>Hiếu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</a:rPr>
              <a:t>khách</a:t>
            </a:r>
            <a:endParaRPr lang="vi-VN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8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4414</TotalTime>
  <Words>848</Words>
  <Application>Microsoft Macintosh PowerPoint</Application>
  <PresentationFormat>Widescreen</PresentationFormat>
  <Paragraphs>177</Paragraphs>
  <Slides>20</Slides>
  <Notes>16</Notes>
  <HiddenSlides>0</HiddenSlides>
  <MMClips>16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Microsoft Office User</cp:lastModifiedBy>
  <cp:revision>226</cp:revision>
  <dcterms:created xsi:type="dcterms:W3CDTF">2020-12-09T02:04:09Z</dcterms:created>
  <dcterms:modified xsi:type="dcterms:W3CDTF">2023-09-25T04:45:26Z</dcterms:modified>
</cp:coreProperties>
</file>