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0" r:id="rId4"/>
    <p:sldId id="261" r:id="rId5"/>
    <p:sldId id="264" r:id="rId6"/>
    <p:sldId id="265" r:id="rId7"/>
    <p:sldId id="266" r:id="rId8"/>
    <p:sldId id="262" r:id="rId9"/>
    <p:sldId id="263" r:id="rId10"/>
    <p:sldId id="259" r:id="rId11"/>
    <p:sldId id="25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33CCFF"/>
    <a:srgbClr val="993366"/>
    <a:srgbClr val="33CC33"/>
    <a:srgbClr val="CC0000"/>
    <a:srgbClr val="FF9933"/>
    <a:srgbClr val="FF9966"/>
    <a:srgbClr val="ED7D3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1T10:48:13.187" idx="1">
    <p:pos x="7635" y="-14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5" name="Google Shape;17245;gab1d679f9d_2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6" name="Google Shape;17246;gab1d679f9d_2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00" name="Google Shape;3600;p4"/>
          <p:cNvSpPr txBox="1">
            <a:spLocks noGrp="1"/>
          </p:cNvSpPr>
          <p:nvPr>
            <p:ph type="body" idx="1"/>
          </p:nvPr>
        </p:nvSpPr>
        <p:spPr>
          <a:xfrm>
            <a:off x="1080667" y="1612100"/>
            <a:ext cx="90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Lora"/>
              <a:buChar char="●"/>
              <a:defRPr sz="1467" b="0">
                <a:solidFill>
                  <a:srgbClr val="5A3015"/>
                </a:solidFill>
              </a:defRPr>
            </a:lvl1pPr>
            <a:lvl2pPr marL="1219170" lvl="1" indent="-42332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 sz="1467">
                <a:solidFill>
                  <a:srgbClr val="5A3015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624" name="Google Shape;3624;p4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7"/>
            <a:ext cx="12192000" cy="6923098"/>
          </a:xfrm>
        </p:spPr>
      </p:pic>
    </p:spTree>
    <p:extLst>
      <p:ext uri="{BB962C8B-B14F-4D97-AF65-F5344CB8AC3E}">
        <p14:creationId xmlns:p14="http://schemas.microsoft.com/office/powerpoint/2010/main" val="864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0967" cy="6978316"/>
          </a:xfrm>
        </p:spPr>
      </p:pic>
      <p:sp>
        <p:nvSpPr>
          <p:cNvPr id="9" name="TextBox 8"/>
          <p:cNvSpPr txBox="1"/>
          <p:nvPr/>
        </p:nvSpPr>
        <p:spPr>
          <a:xfrm>
            <a:off x="2318085" y="2150330"/>
            <a:ext cx="83980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nl-NL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và phân tích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họa tiết thời Lý mà em biết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5" y="1549334"/>
            <a:ext cx="2469294" cy="3269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40" y="1586164"/>
            <a:ext cx="2490435" cy="3320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65" y="1546571"/>
            <a:ext cx="3209924" cy="1925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65" y="3973089"/>
            <a:ext cx="3209924" cy="1898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2863" y="4928939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lý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31893" y="4953002"/>
            <a:ext cx="16362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Trần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21090" y="3531320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lê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97515" y="5995373"/>
            <a:ext cx="19491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Nguyễn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17540" y="5377756"/>
            <a:ext cx="609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Đặc điểm hình tượng rồng trong chạm khắc </a:t>
            </a:r>
            <a:r>
              <a:rPr lang="en-US" dirty="0" smtClean="0">
                <a:solidFill>
                  <a:srgbClr val="FF0000"/>
                </a:solidFill>
              </a:rPr>
              <a:t>thời Trung đại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+ Ý nghĩa của hình tượng rồng thời Trung đại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1"/>
            <a:ext cx="12192000" cy="7018421"/>
          </a:xfrm>
        </p:spPr>
      </p:pic>
      <p:sp>
        <p:nvSpPr>
          <p:cNvPr id="5" name="TextBox 4"/>
          <p:cNvSpPr txBox="1"/>
          <p:nvPr/>
        </p:nvSpPr>
        <p:spPr>
          <a:xfrm>
            <a:off x="1676399" y="2093495"/>
            <a:ext cx="9288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</a:t>
            </a:r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thời Trung đại rất phong phú, được lưu lại dưới nhiều hình thức mĩ thuật với chất liệu đa dạng như : gỗ, đá, gốm… trong các công trình kiến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1"/>
            <a:ext cx="12119811" cy="6858000"/>
          </a:xfrm>
        </p:spPr>
      </p:pic>
      <p:sp>
        <p:nvSpPr>
          <p:cNvPr id="22" name="Rounded Rectangle 21"/>
          <p:cNvSpPr/>
          <p:nvPr/>
        </p:nvSpPr>
        <p:spPr>
          <a:xfrm>
            <a:off x="1876426" y="1333500"/>
            <a:ext cx="8543924" cy="42481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     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D</a:t>
            </a:r>
            <a:r>
              <a:rPr lang="vi-VN" sz="3600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ẶN DÒ</a:t>
            </a:r>
            <a:endParaRPr lang="en-US" sz="3600" dirty="0">
              <a:solidFill>
                <a:srgbClr val="FFFF00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</a:t>
            </a: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TIẾP TỤC HOÀN THÀNH BÀI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VẼ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CHUẨN BỊ DỤNG CỤ ĐẦY ĐỦ CHO 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TIẾT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HỌC SAU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691293-6179-43F3-A75C-4636A2E4B398}"/>
              </a:ext>
            </a:extLst>
          </p:cNvPr>
          <p:cNvCxnSpPr>
            <a:cxnSpLocks/>
          </p:cNvCxnSpPr>
          <p:nvPr/>
        </p:nvCxnSpPr>
        <p:spPr>
          <a:xfrm flipV="1">
            <a:off x="2676525" y="2659063"/>
            <a:ext cx="2352675" cy="9525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9"/>
            <a:ext cx="12192000" cy="6709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3492" y="596336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06" y="2050507"/>
            <a:ext cx="4138376" cy="2781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3" y="1986628"/>
            <a:ext cx="3020950" cy="278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90" y="2146761"/>
            <a:ext cx="2781452" cy="2781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2776" y="5004171"/>
            <a:ext cx="1540042" cy="66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rồng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</a:t>
            </a:r>
            <a:r>
              <a:rPr lang="en-US" sz="2000" dirty="0"/>
              <a:t>)</a:t>
            </a: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84138" y="5008132"/>
            <a:ext cx="1862083" cy="69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053" y="5056548"/>
            <a:ext cx="2260635" cy="64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đề chim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5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2" y="0"/>
            <a:ext cx="12272211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02964" y="5180062"/>
            <a:ext cx="6598238" cy="122869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năng của họa tiết trang trí thời Lí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lí tạo hình thường được sử dụng trong trang trí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và hình thức thể hiện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6" y="1683754"/>
            <a:ext cx="4033995" cy="2590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7" y="1683754"/>
            <a:ext cx="4493125" cy="3152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3509" y="4370356"/>
            <a:ext cx="1854153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MÁI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(GỐM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19" y="2034949"/>
            <a:ext cx="2776433" cy="1888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11600" y="4049571"/>
            <a:ext cx="21416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600" dirty="0"/>
              <a:t>Thủy ba hình nấm trên bệ tượng Phật </a:t>
            </a:r>
            <a:r>
              <a:rPr lang="vi-VN" sz="1600" dirty="0" smtClean="0"/>
              <a:t>Adiđà</a:t>
            </a:r>
            <a:endParaRPr lang="en-US" sz="1600" dirty="0" smtClean="0"/>
          </a:p>
          <a:p>
            <a:pPr algn="ctr"/>
            <a:r>
              <a:rPr lang="vi-VN" sz="1600" dirty="0" smtClean="0"/>
              <a:t>chùa </a:t>
            </a:r>
            <a:r>
              <a:rPr lang="vi-VN" sz="1600" dirty="0"/>
              <a:t>Phật Tích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00" y="1239117"/>
            <a:ext cx="4555290" cy="45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88231"/>
            <a:ext cx="12192000" cy="6709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853" y="2406317"/>
            <a:ext cx="8967536" cy="35363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52396" indent="0">
              <a:buNone/>
            </a:pPr>
            <a:endParaRPr lang="vi-VN" dirty="0"/>
          </a:p>
          <a:p>
            <a:r>
              <a:rPr lang="vi-VN" sz="3200" dirty="0">
                <a:latin typeface="+mj-lt"/>
              </a:rPr>
              <a:t>Họa tiết trang trí thường được sử dụng là họa tiết sóng nước, hình phượng, hình rồng, lá đề.</a:t>
            </a:r>
          </a:p>
          <a:p>
            <a:r>
              <a:rPr lang="vi-VN" sz="3200" dirty="0">
                <a:latin typeface="+mj-lt"/>
              </a:rPr>
              <a:t>Họa tiết được sắp xếp nối tiếp nhau theo nguyên </a:t>
            </a:r>
            <a:r>
              <a:rPr lang="vi-VN" sz="3200" dirty="0" smtClean="0">
                <a:latin typeface="+mj-lt"/>
              </a:rPr>
              <a:t>lí </a:t>
            </a:r>
            <a:r>
              <a:rPr lang="vi-VN" sz="3200" dirty="0">
                <a:latin typeface="+mj-lt"/>
              </a:rPr>
              <a:t>lặp lại.</a:t>
            </a:r>
          </a:p>
          <a:p>
            <a:r>
              <a:rPr lang="vi-VN" sz="3200" dirty="0">
                <a:latin typeface="+mj-lt"/>
              </a:rPr>
              <a:t>Chất liệu: đá, gỗ.</a:t>
            </a:r>
          </a:p>
          <a:p>
            <a:r>
              <a:rPr lang="vi-VN" sz="3200" dirty="0">
                <a:latin typeface="+mj-lt"/>
              </a:rPr>
              <a:t>Hình thức thể hiện: điêu khắc.</a:t>
            </a:r>
          </a:p>
          <a:p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2077453" y="1767823"/>
            <a:ext cx="2027308" cy="1047567"/>
          </a:xfrm>
          <a:prstGeom prst="wedgeEllipse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3812" y="2077452"/>
            <a:ext cx="9336504" cy="3168316"/>
          </a:xfrm>
          <a:solidFill>
            <a:srgbClr val="FFFF99"/>
          </a:solidFill>
        </p:spPr>
        <p:txBody>
          <a:bodyPr/>
          <a:lstStyle/>
          <a:p>
            <a:pPr marL="152396" indent="0">
              <a:buNone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mình minh họa và trình bày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đường diềm</a:t>
            </a:r>
          </a:p>
          <a:p>
            <a:pPr marL="152396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sử dụng trang trí đường diềm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2322359"/>
            <a:ext cx="4563982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6" y="4078970"/>
            <a:ext cx="4395536" cy="121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9" y="4078970"/>
            <a:ext cx="4325671" cy="1287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9" y="2322359"/>
            <a:ext cx="4245231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97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50033" cy="1917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5874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30" y="1852861"/>
            <a:ext cx="3812151" cy="85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14" y="2942449"/>
            <a:ext cx="3718833" cy="87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804734" y="3128561"/>
            <a:ext cx="4497866" cy="650240"/>
            <a:chOff x="1117874" y="2921916"/>
            <a:chExt cx="3821562" cy="94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Pentagon 11"/>
            <p:cNvSpPr/>
            <p:nvPr/>
          </p:nvSpPr>
          <p:spPr>
            <a:xfrm>
              <a:off x="1522468" y="2948950"/>
              <a:ext cx="3416968" cy="917731"/>
            </a:xfrm>
            <a:prstGeom prst="homePlate">
              <a:avLst/>
            </a:prstGeom>
            <a:solidFill>
              <a:srgbClr val="FF99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 smtClean="0"/>
                <a:t>       </a:t>
              </a:r>
              <a:r>
                <a:rPr lang="vi-V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Vẽ họa tiết vào các mảng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Flowchart: Stored Data 12"/>
            <p:cNvSpPr/>
            <p:nvPr/>
          </p:nvSpPr>
          <p:spPr>
            <a:xfrm>
              <a:off x="1117874" y="2921916"/>
              <a:ext cx="823222" cy="944765"/>
            </a:xfrm>
            <a:prstGeom prst="flowChartOnlineStorag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4734" y="5443405"/>
            <a:ext cx="4504901" cy="564360"/>
            <a:chOff x="1128131" y="4323554"/>
            <a:chExt cx="4024221" cy="9646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1735384" y="4323554"/>
              <a:ext cx="3416968" cy="964673"/>
            </a:xfrm>
            <a:prstGeom prst="homePlate">
              <a:avLst/>
            </a:prstGeom>
            <a:solidFill>
              <a:srgbClr val="33CC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</a:t>
              </a:r>
              <a:r>
                <a:rPr lang="vi-VN" sz="1600" dirty="0" smtClean="0"/>
                <a:t>    </a:t>
              </a:r>
              <a:r>
                <a:rPr lang="vi-VN" sz="1600" dirty="0" smtClean="0">
                  <a:solidFill>
                    <a:srgbClr val="002060"/>
                  </a:solidFill>
                </a:rPr>
                <a:t>Vẽ mầu hoàn thiện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>
              <a:off x="1128131" y="4323555"/>
              <a:ext cx="852784" cy="964674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</a:t>
              </a:r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04733" y="1989220"/>
            <a:ext cx="4387519" cy="617621"/>
            <a:chOff x="1085894" y="1645637"/>
            <a:chExt cx="4448632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Pentagon 16"/>
            <p:cNvSpPr/>
            <p:nvPr/>
          </p:nvSpPr>
          <p:spPr>
            <a:xfrm>
              <a:off x="1756610" y="1646537"/>
              <a:ext cx="3777916" cy="917732"/>
            </a:xfrm>
            <a:prstGeom prst="homePlate">
              <a:avLst/>
            </a:prstGeom>
            <a:solidFill>
              <a:srgbClr val="33CC3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dirty="0" smtClean="0">
                  <a:solidFill>
                    <a:schemeClr val="tx1"/>
                  </a:solidFill>
                </a:rPr>
                <a:t>Kẻ hai đường thẳng song song, sử dụng nguyên lý nhắc lại vẽ phác hình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Flowchart: Stored Data 17"/>
            <p:cNvSpPr/>
            <p:nvPr/>
          </p:nvSpPr>
          <p:spPr>
            <a:xfrm>
              <a:off x="1085894" y="1645637"/>
              <a:ext cx="823222" cy="920167"/>
            </a:xfrm>
            <a:prstGeom prst="flowChartOnlineStorage">
              <a:avLst/>
            </a:prstGeom>
            <a:solidFill>
              <a:srgbClr val="C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734" y="4194258"/>
            <a:ext cx="4483767" cy="639881"/>
            <a:chOff x="1279516" y="4084524"/>
            <a:chExt cx="3773746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Pentagon 21"/>
            <p:cNvSpPr/>
            <p:nvPr/>
          </p:nvSpPr>
          <p:spPr>
            <a:xfrm>
              <a:off x="1783339" y="4084524"/>
              <a:ext cx="3269923" cy="917732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</a:t>
              </a:r>
              <a:r>
                <a:rPr lang="vi-VN" sz="1600" dirty="0" smtClean="0"/>
                <a:t>    </a:t>
              </a:r>
              <a:r>
                <a:rPr lang="vi-VN" sz="1600" dirty="0" smtClean="0">
                  <a:solidFill>
                    <a:srgbClr val="002060"/>
                  </a:solidFill>
                </a:rPr>
                <a:t>V</a:t>
              </a:r>
              <a:r>
                <a:rPr lang="en-US" sz="1600" dirty="0" smtClean="0">
                  <a:solidFill>
                    <a:srgbClr val="002060"/>
                  </a:solidFill>
                </a:rPr>
                <a:t>ẽ thêm họa tiết phụ tạo sự liên kết các hình trong đường diềm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23" name="Flowchart: Stored Data 22"/>
            <p:cNvSpPr/>
            <p:nvPr/>
          </p:nvSpPr>
          <p:spPr>
            <a:xfrm>
              <a:off x="1279516" y="4084524"/>
              <a:ext cx="677621" cy="920167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3" y="3933400"/>
            <a:ext cx="3689684" cy="11572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63" y="5299027"/>
            <a:ext cx="3631012" cy="9171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3526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7" y="-24698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97" y="3612361"/>
            <a:ext cx="1634759" cy="1735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9" y="1295065"/>
            <a:ext cx="3159666" cy="2344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8" y="3652495"/>
            <a:ext cx="1728232" cy="16551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7" y="3671876"/>
            <a:ext cx="1904835" cy="1616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Cloud Callout 7"/>
          <p:cNvSpPr/>
          <p:nvPr/>
        </p:nvSpPr>
        <p:spPr>
          <a:xfrm flipH="1">
            <a:off x="1505233" y="1207488"/>
            <a:ext cx="3127729" cy="2205789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Lựa chọn họa tiết thời Lý để sử dụng cho bài vẽ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3" y="927608"/>
            <a:ext cx="3358649" cy="3432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1782" y="5661507"/>
            <a:ext cx="21817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THAM KHẢO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1" y="3413277"/>
            <a:ext cx="1765993" cy="2161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6" y="1390324"/>
            <a:ext cx="1304948" cy="16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12"/>
            <a:ext cx="12192000" cy="6938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06" y="5404705"/>
            <a:ext cx="8588518" cy="1245694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sử dụng trang trí đường diềm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2992" y="4859364"/>
            <a:ext cx="3694496" cy="913065"/>
            <a:chOff x="986589" y="4987096"/>
            <a:chExt cx="4134167" cy="1038364"/>
          </a:xfrm>
        </p:grpSpPr>
        <p:sp>
          <p:nvSpPr>
            <p:cNvPr id="21" name="Rectangle 20"/>
            <p:cNvSpPr/>
            <p:nvPr/>
          </p:nvSpPr>
          <p:spPr>
            <a:xfrm>
              <a:off x="996931" y="49870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5037222"/>
              <a:ext cx="4134167" cy="9295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905851" y="1570925"/>
            <a:ext cx="3699592" cy="913065"/>
            <a:chOff x="6248456" y="1027596"/>
            <a:chExt cx="4139870" cy="1038364"/>
          </a:xfrm>
        </p:grpSpPr>
        <p:sp>
          <p:nvSpPr>
            <p:cNvPr id="19" name="Rectangle 18"/>
            <p:cNvSpPr/>
            <p:nvPr/>
          </p:nvSpPr>
          <p:spPr>
            <a:xfrm>
              <a:off x="6264501" y="10275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6" y="1108280"/>
              <a:ext cx="4123824" cy="88510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67770" y="3799239"/>
            <a:ext cx="3721145" cy="913064"/>
            <a:chOff x="6240379" y="3761495"/>
            <a:chExt cx="4163988" cy="1038364"/>
          </a:xfrm>
        </p:grpSpPr>
        <p:sp>
          <p:nvSpPr>
            <p:cNvPr id="18" name="Rectangle 17"/>
            <p:cNvSpPr/>
            <p:nvPr/>
          </p:nvSpPr>
          <p:spPr>
            <a:xfrm>
              <a:off x="6248504" y="3761495"/>
              <a:ext cx="4139853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379" y="3806046"/>
              <a:ext cx="4163988" cy="932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2312992" y="2681810"/>
            <a:ext cx="3694495" cy="913065"/>
            <a:chOff x="906436" y="2548589"/>
            <a:chExt cx="4123826" cy="1038364"/>
          </a:xfrm>
        </p:grpSpPr>
        <p:sp>
          <p:nvSpPr>
            <p:cNvPr id="16" name="Rectangle 15"/>
            <p:cNvSpPr/>
            <p:nvPr/>
          </p:nvSpPr>
          <p:spPr>
            <a:xfrm>
              <a:off x="906436" y="2548589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2602198"/>
              <a:ext cx="4123826" cy="9301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15047" y="3783615"/>
            <a:ext cx="3692441" cy="913065"/>
            <a:chOff x="973101" y="3625294"/>
            <a:chExt cx="4168394" cy="1038364"/>
          </a:xfrm>
        </p:grpSpPr>
        <p:sp>
          <p:nvSpPr>
            <p:cNvPr id="17" name="Rectangle 16"/>
            <p:cNvSpPr/>
            <p:nvPr/>
          </p:nvSpPr>
          <p:spPr>
            <a:xfrm>
              <a:off x="996931" y="3625294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1" y="3687920"/>
              <a:ext cx="4168394" cy="9178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920190" y="2727538"/>
            <a:ext cx="3685253" cy="913065"/>
            <a:chOff x="6264501" y="2366758"/>
            <a:chExt cx="4123825" cy="1038364"/>
          </a:xfrm>
        </p:grpSpPr>
        <p:sp>
          <p:nvSpPr>
            <p:cNvPr id="8" name="Rectangle 7"/>
            <p:cNvSpPr/>
            <p:nvPr/>
          </p:nvSpPr>
          <p:spPr>
            <a:xfrm>
              <a:off x="6264501" y="23667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501" y="2430845"/>
              <a:ext cx="4123824" cy="90566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24574" y="1564240"/>
            <a:ext cx="3671329" cy="913065"/>
            <a:chOff x="906436" y="1230258"/>
            <a:chExt cx="4147654" cy="1038364"/>
          </a:xfrm>
        </p:grpSpPr>
        <p:sp>
          <p:nvSpPr>
            <p:cNvPr id="15" name="Rectangle 14"/>
            <p:cNvSpPr/>
            <p:nvPr/>
          </p:nvSpPr>
          <p:spPr>
            <a:xfrm>
              <a:off x="906437" y="12302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1296446"/>
              <a:ext cx="4147654" cy="9045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90567" y="4855605"/>
            <a:ext cx="3714875" cy="913065"/>
            <a:chOff x="6248457" y="5337601"/>
            <a:chExt cx="4123827" cy="1038364"/>
          </a:xfrm>
        </p:grpSpPr>
        <p:sp>
          <p:nvSpPr>
            <p:cNvPr id="20" name="Rectangle 19"/>
            <p:cNvSpPr/>
            <p:nvPr/>
          </p:nvSpPr>
          <p:spPr>
            <a:xfrm>
              <a:off x="6248457" y="5337601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9" y="5396862"/>
              <a:ext cx="4123825" cy="93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300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Lora</vt:lpstr>
      <vt:lpstr>Times New Roman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Nguyên lí sử dụng trang trí đường diềm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Administrator</cp:lastModifiedBy>
  <cp:revision>58</cp:revision>
  <dcterms:created xsi:type="dcterms:W3CDTF">2022-08-08T09:11:26Z</dcterms:created>
  <dcterms:modified xsi:type="dcterms:W3CDTF">2022-08-19T08:30:13Z</dcterms:modified>
</cp:coreProperties>
</file>