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1"/>
  </p:notesMasterIdLst>
  <p:sldIdLst>
    <p:sldId id="258" r:id="rId2"/>
    <p:sldId id="259" r:id="rId3"/>
    <p:sldId id="257" r:id="rId4"/>
    <p:sldId id="260" r:id="rId5"/>
    <p:sldId id="261" r:id="rId6"/>
    <p:sldId id="263" r:id="rId7"/>
    <p:sldId id="278" r:id="rId8"/>
    <p:sldId id="266" r:id="rId9"/>
    <p:sldId id="267" r:id="rId10"/>
    <p:sldId id="268" r:id="rId11"/>
    <p:sldId id="269" r:id="rId12"/>
    <p:sldId id="274" r:id="rId13"/>
    <p:sldId id="270" r:id="rId14"/>
    <p:sldId id="275" r:id="rId15"/>
    <p:sldId id="272" r:id="rId16"/>
    <p:sldId id="271" r:id="rId17"/>
    <p:sldId id="277" r:id="rId18"/>
    <p:sldId id="276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34B0D-43F2-41F9-8D29-04AD3B9C693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25155-78EC-4900-80C6-EEB761FDB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6CB958-C398-4A46-A11C-5B76704B4EA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72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6CB958-C398-4A46-A11C-5B76704B4EA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30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61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796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509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79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676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398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01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0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95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0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61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40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0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26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D26C49-2909-4054-81C2-5EE260CF6B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97D072-A398-43CF-9366-124BD6F9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3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314" y="0"/>
            <a:ext cx="9423149" cy="174858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 CÁCH ĐIỆU </a:t>
            </a:r>
            <a:r>
              <a:rPr 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7" y="1968201"/>
            <a:ext cx="5781605" cy="382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1968202"/>
            <a:ext cx="5123600" cy="3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393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ĩ Thuật 4| Em Sáng Tạo Cùng Những Con Chữ| Những Chữ Cái Đáng Yêu| Chữ  Lộc| Học Vẽ Thật Là Vui - YouTube">
            <a:extLst>
              <a:ext uri="{FF2B5EF4-FFF2-40B4-BE49-F238E27FC236}">
                <a16:creationId xmlns:a16="http://schemas.microsoft.com/office/drawing/2014/main" id="{99973CFD-6830-4608-BE0B-FD3088D1D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8" y="914399"/>
            <a:ext cx="10549718" cy="56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89887"/>
          </a:xfrm>
        </p:spPr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180946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89887"/>
          </a:xfrm>
        </p:spPr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BÀI THAM KHẢO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1947" y="845294"/>
            <a:ext cx="9921922" cy="571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2" descr="https://v1.padlet.pics/1/image.webp?t=c_limit%2Cdpr_2%2Ch_386%2Cw_394&amp;url=https%3A%2F%2Fpadlet-uploads.storage.googleapis.com%2F624594549%2F0f2c37c490e0376047fd9eb1e7333c6e%2Fdc342468ca14384a61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v1.padlet.pics/1/image.webp?t=c_limit%2Cdpr_2%2Ch_386%2Cw_394&amp;url=https%3A%2F%2Fpadlet-uploads.storage.googleapis.com%2F624594549%2F0f2c37c490e0376047fd9eb1e7333c6e%2Fdc342468ca14384a610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rrowheads="1"/>
          </p:cNvSpPr>
          <p:nvPr/>
        </p:nvSpPr>
        <p:spPr bwMode="auto">
          <a:xfrm>
            <a:off x="13646" y="1220736"/>
            <a:ext cx="12192000" cy="195541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4400" b="1" dirty="0">
              <a:solidFill>
                <a:srgbClr val="FF0000"/>
              </a:solidFill>
              <a:latin typeface="Showcard Gothic" pitchFamily="82" charset="0"/>
            </a:endParaRPr>
          </a:p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CHỮ CÁCH ĐIỆU TRONG ĐỜI SỐNG</a:t>
            </a:r>
            <a:endParaRPr lang="en-US" altLang="en-US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4800" b="1" u="sng" dirty="0" err="1">
                <a:solidFill>
                  <a:schemeClr val="tx2">
                    <a:lumMod val="75000"/>
                  </a:schemeClr>
                </a:solidFill>
                <a:latin typeface="Segoe Script" pitchFamily="66" charset="0"/>
              </a:rPr>
              <a:t>Bài</a:t>
            </a:r>
            <a:r>
              <a:rPr lang="en-US" altLang="en-US" sz="4800" b="1" u="sng" dirty="0">
                <a:solidFill>
                  <a:schemeClr val="tx2">
                    <a:lumMod val="75000"/>
                  </a:schemeClr>
                </a:solidFill>
                <a:latin typeface="Segoe Script" pitchFamily="66" charset="0"/>
              </a:rPr>
              <a:t> 1: 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n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h</a:t>
            </a:r>
            <a:r>
              <a:rPr lang="en-US" altLang="en-US" sz="4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ị</a:t>
            </a:r>
            <a:r>
              <a:rPr lang="en-US" altLang="en-US" sz="4800" b="1" dirty="0" err="1">
                <a:solidFill>
                  <a:srgbClr val="670F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p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v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à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s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ắ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c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m</a:t>
            </a:r>
            <a:r>
              <a:rPr lang="en-US" alt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à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u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c</a:t>
            </a:r>
            <a:r>
              <a:rPr lang="en-US" alt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ủ</a:t>
            </a:r>
            <a:r>
              <a:rPr lang="en-US" altLang="en-US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a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c</a:t>
            </a:r>
            <a:r>
              <a:rPr lang="en-US" altLang="en-US" sz="4800" b="1" dirty="0" err="1">
                <a:solidFill>
                  <a:srgbClr val="F731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h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ữ</a:t>
            </a:r>
            <a:endParaRPr lang="vi-V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(Tiết 2)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4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24" name="Rectangle 30"/>
          <p:cNvSpPr>
            <a:spLocks noChangeArrowheads="1"/>
          </p:cNvSpPr>
          <p:nvPr/>
        </p:nvSpPr>
        <p:spPr bwMode="auto">
          <a:xfrm>
            <a:off x="1" y="14068"/>
            <a:ext cx="12192000" cy="1069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0725" name="WordArt 32"/>
          <p:cNvSpPr>
            <a:spLocks noChangeArrowheads="1" noChangeShapeType="1" noTextEdit="1"/>
          </p:cNvSpPr>
          <p:nvPr/>
        </p:nvSpPr>
        <p:spPr bwMode="auto">
          <a:xfrm>
            <a:off x="1937983" y="152400"/>
            <a:ext cx="87081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 THUẬT LỚP 7</a:t>
            </a:r>
          </a:p>
        </p:txBody>
      </p:sp>
      <p:pic>
        <p:nvPicPr>
          <p:cNvPr id="30726" name="Picture 8" descr="PALETT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20" y="3725839"/>
            <a:ext cx="3682592" cy="274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WordArt 13"/>
          <p:cNvSpPr>
            <a:spLocks noChangeArrowheads="1" noChangeShapeType="1" noTextEdit="1"/>
          </p:cNvSpPr>
          <p:nvPr/>
        </p:nvSpPr>
        <p:spPr bwMode="auto">
          <a:xfrm>
            <a:off x="5854890" y="3821373"/>
            <a:ext cx="3439235" cy="248389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B</a:t>
            </a:r>
          </a:p>
        </p:txBody>
      </p:sp>
      <p:sp>
        <p:nvSpPr>
          <p:cNvPr id="30729" name="WordArt 14"/>
          <p:cNvSpPr>
            <a:spLocks noChangeArrowheads="1" noChangeShapeType="1" noTextEdit="1"/>
          </p:cNvSpPr>
          <p:nvPr/>
        </p:nvSpPr>
        <p:spPr bwMode="auto">
          <a:xfrm>
            <a:off x="8116405" y="3657600"/>
            <a:ext cx="3170293" cy="300250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 rot="20804700">
            <a:off x="4148918" y="2893315"/>
            <a:ext cx="2879679" cy="223823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3091585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233" y="264695"/>
            <a:ext cx="9892380" cy="4055514"/>
          </a:xfrm>
        </p:spPr>
        <p:txBody>
          <a:bodyPr>
            <a:noAutofit/>
          </a:bodyPr>
          <a:lstStyle/>
          <a:p>
            <a:pPr algn="ctr"/>
            <a:r>
              <a:rPr lang="vi-VN" b="1" dirty="0">
                <a:solidFill>
                  <a:srgbClr val="C00000"/>
                </a:solidFill>
                <a:latin typeface="+mn-lt"/>
              </a:rPr>
              <a:t>4. TRƯNG BÀY SẢN PHẨM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EE9EC-5BD4-40B4-B349-6CD8B3C52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60" y="4320208"/>
            <a:ext cx="4160423" cy="1538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ACEA89-5E34-4CCD-A398-E3327B91F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909" y="3241194"/>
            <a:ext cx="4160423" cy="1538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9AD1D-988A-4F4E-B5D9-B12F1D2E9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585" y="4320209"/>
            <a:ext cx="4160423" cy="153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F4E6-9275-E374-21D8-BCFD02B3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982803"/>
            <a:ext cx="9601196" cy="385973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Bài vẽ em thích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bài nào? Vì sao?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Sự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 phản của màu sắc, đậm nhạt trong bài vẽ được thể hiện như thế nào?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Nhịp điệu đường nét, màu sắc, đậm nhạt trong bài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thể hiện như thế nào?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Ý tưởng điều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 </a:t>
            </a: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bài vẽ hoàn thiện hơn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356F1-6E91-041C-633A-630E38E68703}"/>
              </a:ext>
            </a:extLst>
          </p:cNvPr>
          <p:cNvSpPr txBox="1"/>
          <p:nvPr/>
        </p:nvSpPr>
        <p:spPr>
          <a:xfrm>
            <a:off x="1001027" y="923306"/>
            <a:ext cx="10116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n-lt"/>
              </a:rPr>
              <a:t>HỌC SINH NHẬN XÉT SẢN PHẨM BÀI CỦA BẠN THEO GỢI Ý SAU: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621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C00000"/>
                </a:solidFill>
              </a:rPr>
              <a:t>5. TÌM HIỂU NHỮNG ỨNG DỤNG CỦA CHỮ TRONG CUỘC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274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463" y="-904973"/>
            <a:ext cx="9423149" cy="2809973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rgbClr val="C00000"/>
                </a:solidFill>
              </a:rPr>
              <a:t>ỨNG DỤNG TRONG CUỘC SỐNG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070"/>
            <a:ext cx="12059653" cy="5919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9070"/>
            <a:ext cx="12059653" cy="5919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" y="938463"/>
            <a:ext cx="12059653" cy="5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49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2B0C-2585-A4A1-8E44-44D4037E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14" descr="C:\Users\Admin\Pictures\Sách giáo khoa Mĩ Thuật 7 - Chân trời sáng tạo_page-0010.jpg">
            <a:extLst>
              <a:ext uri="{FF2B5EF4-FFF2-40B4-BE49-F238E27FC236}">
                <a16:creationId xmlns:a16="http://schemas.microsoft.com/office/drawing/2014/main" id="{2B3C41F8-4AEE-FEA5-49AC-E3C5FF56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6" y="982131"/>
            <a:ext cx="10212404" cy="530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615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C00000"/>
                </a:solidFill>
              </a:rPr>
              <a:t>5. TÌM HIỂU NHỮNG ỨNG DỤNG CỦA CHỮ TRONG CUỘC SỐNG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vi-VN" sz="4400" dirty="0">
                <a:latin typeface="+mj-lt"/>
              </a:rPr>
              <a:t>Ngoài chức năng truyền tải thông tin, chữ còn có nhiều kiểu dáng phong phú; được sử dụng trong mĩ thuật ứng dụng, là điểm nhấn thu hút thị giác làm tăng giá trị thẩm mĩ cho sản phẩm.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134149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DĂN DÒ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vi-VN" sz="4000" dirty="0">
                <a:latin typeface="+mj-lt"/>
              </a:rPr>
              <a:t>Tiếp tục hoàn thành bài vẽ </a:t>
            </a:r>
            <a:r>
              <a:rPr lang="vi-VN" sz="4000">
                <a:latin typeface="+mj-lt"/>
              </a:rPr>
              <a:t>ở nhà (nếu </a:t>
            </a:r>
            <a:r>
              <a:rPr lang="vi-VN" sz="4000" dirty="0">
                <a:latin typeface="+mj-lt"/>
              </a:rPr>
              <a:t>chưa xong)</a:t>
            </a:r>
          </a:p>
          <a:p>
            <a:pPr>
              <a:buFontTx/>
              <a:buChar char="-"/>
            </a:pPr>
            <a:r>
              <a:rPr lang="vi-VN" sz="4000" dirty="0">
                <a:latin typeface="+mj-lt"/>
              </a:rPr>
              <a:t>Chuẩn bị cho bài sau: Logo dạng chữ </a:t>
            </a:r>
          </a:p>
          <a:p>
            <a:pPr marL="0" indent="0">
              <a:buNone/>
            </a:pPr>
            <a:r>
              <a:rPr lang="vi-VN" sz="4000" dirty="0">
                <a:latin typeface="+mj-lt"/>
              </a:rPr>
              <a:t>+ Giấy vẽ, màu vẽ, bút chì, tẩy.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2872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影片營銷- Kasual 為客戶提供一站式網上廣告宣傳方案">
            <a:extLst>
              <a:ext uri="{FF2B5EF4-FFF2-40B4-BE49-F238E27FC236}">
                <a16:creationId xmlns:a16="http://schemas.microsoft.com/office/drawing/2014/main" id="{FE8F9218-E374-4F05-877F-B908C886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4" y="1064525"/>
            <a:ext cx="3343708" cy="22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rang trí phòng bé yêu cực lạ chỉ với... những chữ cái">
            <a:extLst>
              <a:ext uri="{FF2B5EF4-FFF2-40B4-BE49-F238E27FC236}">
                <a16:creationId xmlns:a16="http://schemas.microsoft.com/office/drawing/2014/main" id="{795B1719-DB0B-4F42-9F01-C6BACE50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06" y="3343696"/>
            <a:ext cx="4285397" cy="263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AutoShape 2" descr="54 các kiểu chữ trang trí dễ thương, sáng tạo thu hút cả trẻ và người lớ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AutoShape 4" descr="54 các kiểu chữ trang trí dễ thương, sáng tạo thu hút cả trẻ và người lớ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4" name="AutoShape 6" descr="54 các kiểu chữ trang trí dễ thương, sáng tạo thu hút cả trẻ và người lớ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6" name="Picture 8" descr="54 các kiểu chữ trang trí dễ thương, sáng tạo thu hút cả trẻ và người lớ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9860" y="1132764"/>
            <a:ext cx="4312692" cy="2193633"/>
          </a:xfrm>
          <a:prstGeom prst="rect">
            <a:avLst/>
          </a:prstGeom>
          <a:noFill/>
        </p:spPr>
      </p:pic>
      <p:pic>
        <p:nvPicPr>
          <p:cNvPr id="12298" name="Picture 10" descr="54 các kiểu chữ trang trí dễ thương, sáng tạo thu hút cả trẻ và người lớ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71045" y="1160059"/>
            <a:ext cx="2893325" cy="4749421"/>
          </a:xfrm>
          <a:prstGeom prst="rect">
            <a:avLst/>
          </a:prstGeom>
          <a:noFill/>
        </p:spPr>
      </p:pic>
      <p:sp>
        <p:nvSpPr>
          <p:cNvPr id="12302" name="AutoShape 14" descr="Ứng Dụng Logo Youtube Facebook Poster Vải Lụa Treo Tường Hình Tranh Thiên  Nhiên Trang Trí Hình Ảnh Hiện Đại Trang Trí Nhà 1119|Miếng dán tường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4" name="AutoShape 16" descr="Ứng Dụng Logo Youtube Facebook Poster Vải Lụa Treo Tường Hình Tranh Thiên  Nhiên Trang Trí Hình Ảnh Hiện Đại Trang Trí Nhà 1119|Miếng dán tường| - 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6" name="Picture 18" descr="TRỌN BỘ BONG BÓNG BAY KÈM CHỮ TRANG TRÍ SINH NHẬT HAPPY BIRTHDAY CỰC ĐẸP  LOẠI LỚN - COMBO BÓNG BAY + CHỮ TRANG TRÍ SINH NHẬT TẠI NHÀ NHIỀU MẪU SIÊ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319" y="3343697"/>
            <a:ext cx="3343701" cy="2646792"/>
          </a:xfrm>
          <a:prstGeom prst="rect">
            <a:avLst/>
          </a:prstGeom>
          <a:noFill/>
        </p:spPr>
      </p:pic>
      <p:sp>
        <p:nvSpPr>
          <p:cNvPr id="12310" name="AutoShape 22" descr="Logo Chữ Cái Đẹp - 76+ Mẫu Thiết Kế Logo Chữ Cái | Mekoong - Amade Graph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2" name="AutoShape 24" descr="Logo Chữ Cái Đẹp - 76+ Mẫu Thiết Kế Logo Chữ Cái | Mekoong - Amade Graph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67314" y="0"/>
            <a:ext cx="9423149" cy="11054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 CÁCH ĐIỆU </a:t>
            </a:r>
            <a:r>
              <a:rPr 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4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rrowheads="1"/>
          </p:cNvSpPr>
          <p:nvPr/>
        </p:nvSpPr>
        <p:spPr bwMode="auto">
          <a:xfrm>
            <a:off x="13646" y="1220736"/>
            <a:ext cx="12192000" cy="195541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4400" b="1" dirty="0">
              <a:solidFill>
                <a:srgbClr val="FF0000"/>
              </a:solidFill>
              <a:latin typeface="Showcard Gothic" pitchFamily="82" charset="0"/>
            </a:endParaRPr>
          </a:p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CHỮ CÁCH ĐIỆU TRONG ĐỜI SỐNG</a:t>
            </a:r>
            <a:endParaRPr lang="en-US" altLang="en-US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4800" b="1" u="sng" dirty="0" err="1">
                <a:solidFill>
                  <a:schemeClr val="tx2">
                    <a:lumMod val="75000"/>
                  </a:schemeClr>
                </a:solidFill>
                <a:latin typeface="Segoe Script" pitchFamily="66" charset="0"/>
              </a:rPr>
              <a:t>Bài</a:t>
            </a:r>
            <a:r>
              <a:rPr lang="en-US" altLang="en-US" sz="4800" b="1" u="sng" dirty="0">
                <a:solidFill>
                  <a:schemeClr val="tx2">
                    <a:lumMod val="75000"/>
                  </a:schemeClr>
                </a:solidFill>
                <a:latin typeface="Segoe Script" pitchFamily="66" charset="0"/>
              </a:rPr>
              <a:t> 1: 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n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h</a:t>
            </a:r>
            <a:r>
              <a:rPr lang="en-US" altLang="en-US" sz="4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ị</a:t>
            </a:r>
            <a:r>
              <a:rPr lang="en-US" altLang="en-US" sz="4800" b="1" dirty="0" err="1">
                <a:solidFill>
                  <a:srgbClr val="670F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p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v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à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s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ắ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c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m</a:t>
            </a:r>
            <a:r>
              <a:rPr lang="en-US" alt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à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u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c</a:t>
            </a:r>
            <a:r>
              <a:rPr lang="en-US" alt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ủ</a:t>
            </a:r>
            <a:r>
              <a:rPr lang="en-US" altLang="en-US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a</a:t>
            </a:r>
            <a:r>
              <a:rPr lang="en-US" altLang="en-US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c</a:t>
            </a:r>
            <a:r>
              <a:rPr lang="en-US" altLang="en-US" sz="4800" b="1" dirty="0" err="1">
                <a:solidFill>
                  <a:srgbClr val="F731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h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ữ</a:t>
            </a:r>
            <a:endParaRPr lang="vi-V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( Tiết 1)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4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24" name="Rectangle 30"/>
          <p:cNvSpPr>
            <a:spLocks noChangeArrowheads="1"/>
          </p:cNvSpPr>
          <p:nvPr/>
        </p:nvSpPr>
        <p:spPr bwMode="auto">
          <a:xfrm>
            <a:off x="1" y="14068"/>
            <a:ext cx="12192000" cy="1069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0725" name="WordArt 32"/>
          <p:cNvSpPr>
            <a:spLocks noChangeArrowheads="1" noChangeShapeType="1" noTextEdit="1"/>
          </p:cNvSpPr>
          <p:nvPr/>
        </p:nvSpPr>
        <p:spPr bwMode="auto">
          <a:xfrm>
            <a:off x="1937983" y="152400"/>
            <a:ext cx="87081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 THUẬT LỚP 7</a:t>
            </a:r>
          </a:p>
        </p:txBody>
      </p:sp>
      <p:pic>
        <p:nvPicPr>
          <p:cNvPr id="30726" name="Picture 8" descr="PALETT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20" y="3725839"/>
            <a:ext cx="3682592" cy="274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WordArt 13"/>
          <p:cNvSpPr>
            <a:spLocks noChangeArrowheads="1" noChangeShapeType="1" noTextEdit="1"/>
          </p:cNvSpPr>
          <p:nvPr/>
        </p:nvSpPr>
        <p:spPr bwMode="auto">
          <a:xfrm>
            <a:off x="5854890" y="3821373"/>
            <a:ext cx="3439235" cy="248389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B</a:t>
            </a:r>
          </a:p>
        </p:txBody>
      </p:sp>
      <p:sp>
        <p:nvSpPr>
          <p:cNvPr id="30729" name="WordArt 14"/>
          <p:cNvSpPr>
            <a:spLocks noChangeArrowheads="1" noChangeShapeType="1" noTextEdit="1"/>
          </p:cNvSpPr>
          <p:nvPr/>
        </p:nvSpPr>
        <p:spPr bwMode="auto">
          <a:xfrm>
            <a:off x="8116405" y="3657600"/>
            <a:ext cx="3170293" cy="300250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 rot="20804700">
            <a:off x="4148918" y="2893315"/>
            <a:ext cx="2879679" cy="223823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8219004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7296"/>
            <a:ext cx="12192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Chủ đề</a:t>
            </a:r>
            <a:r>
              <a:rPr lang="en-US" sz="36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: </a:t>
            </a:r>
            <a:r>
              <a:rPr lang="en-US" sz="36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CHỮ CÁCH ĐIỆU TRONG ĐỜI SỐNG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83366"/>
            <a:ext cx="12192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Tiết 1- Bài 1:</a:t>
            </a:r>
            <a:r>
              <a:rPr lang="en-US" sz="28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vi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NHỊP ĐIỆU VÀ SẮC MÀU CỦA CHỮ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068" y="1460310"/>
            <a:ext cx="11737075" cy="52134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8364" y="1495398"/>
            <a:ext cx="4585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400" b="1" dirty="0">
                <a:solidFill>
                  <a:srgbClr val="C00000"/>
                </a:solidFill>
              </a:rPr>
              <a:t>KHÁM PHÁ MỘT SỐ HÌNH THỨC TẠO HÌNH TỪ  NHỮNG CHỮ CÁI</a:t>
            </a:r>
            <a:r>
              <a:rPr lang="en-US" sz="2400" b="1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vi-VN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Q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uan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vi-VN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16200000" flipH="1">
            <a:off x="2142700" y="4067036"/>
            <a:ext cx="5145207" cy="13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Giải bài 1 Nhịp điệu và sắc màu của chữ | Giải mĩ thuật 7 chân trời sáng  tạo - Tech12h">
            <a:extLst>
              <a:ext uri="{FF2B5EF4-FFF2-40B4-BE49-F238E27FC236}">
                <a16:creationId xmlns:a16="http://schemas.microsoft.com/office/drawing/2014/main" id="{2E9D3C8A-F103-4851-979F-39099A81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79" y="1446662"/>
            <a:ext cx="5395060" cy="52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33F4C9-C591-46D0-A144-893218D5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910" y="1514901"/>
            <a:ext cx="3470913" cy="1976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BE047-D006-4116-A602-9D5EC3344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75" y="3534768"/>
            <a:ext cx="3878329" cy="29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7296"/>
            <a:ext cx="12192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Chủ đề</a:t>
            </a:r>
            <a:r>
              <a:rPr lang="en-US" sz="36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: </a:t>
            </a:r>
            <a:r>
              <a:rPr lang="en-US" sz="36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CHỮ CÁCH ĐIỆU TRONG ĐỜI SỐNG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83366"/>
            <a:ext cx="12192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u="sng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Bài 1:</a:t>
            </a:r>
            <a:r>
              <a:rPr lang="en-US" sz="2800" b="1" u="sng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vi-V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NHỊP </a:t>
            </a:r>
            <a:r>
              <a:rPr lang="vi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ĐIỆU VÀ SẮC </a:t>
            </a:r>
            <a:r>
              <a:rPr lang="vi-V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MÀU CỦA </a:t>
            </a:r>
            <a:r>
              <a:rPr lang="vi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CHỮ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068" y="1460310"/>
            <a:ext cx="11737075" cy="52134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8364" y="1495398"/>
            <a:ext cx="45856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KHÁM PHÁ MỘT SỐ HÌNH THỨC TẠO HÌNH TỪ  NHỮNG CHỮ CÁI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vi-VN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Q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vi-VN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b="1" dirty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16200000" flipH="1">
            <a:off x="2142700" y="4067036"/>
            <a:ext cx="5145207" cy="13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Giải bài 1 Nhịp điệu và sắc màu của chữ | Giải mĩ thuật 7 chân trời sáng  tạo - Tech12h">
            <a:extLst>
              <a:ext uri="{FF2B5EF4-FFF2-40B4-BE49-F238E27FC236}">
                <a16:creationId xmlns:a16="http://schemas.microsoft.com/office/drawing/2014/main" id="{2E9D3C8A-F103-4851-979F-39099A81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79" y="1446662"/>
            <a:ext cx="5395060" cy="52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33F4C9-C591-46D0-A144-893218D5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910" y="1514901"/>
            <a:ext cx="3470913" cy="1976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BE047-D006-4116-A602-9D5EC3344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375" y="3534768"/>
            <a:ext cx="3878329" cy="29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6437" y="445040"/>
            <a:ext cx="1117912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BỐ CỤC BẰNG NHỮNG CHỮ 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7 SGK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2981" y="2231010"/>
            <a:ext cx="4501661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charset="0"/>
              <a:buChar char="•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Giải bài 1 Nhịp điệu và sắc màu của chữ | Giải mĩ thuật 7 chân trời sáng  tạo - Tech12h">
            <a:extLst>
              <a:ext uri="{FF2B5EF4-FFF2-40B4-BE49-F238E27FC236}">
                <a16:creationId xmlns:a16="http://schemas.microsoft.com/office/drawing/2014/main" id="{3CFECCDE-B259-4032-84A0-C88AC6E3B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85" y="2014700"/>
            <a:ext cx="6780627" cy="46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A87C-FD9D-42DA-B8A9-3D2BB704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ịp điệu sắc màu">
            <a:hlinkClick r:id="" action="ppaction://media"/>
            <a:extLst>
              <a:ext uri="{FF2B5EF4-FFF2-40B4-BE49-F238E27FC236}">
                <a16:creationId xmlns:a16="http://schemas.microsoft.com/office/drawing/2014/main" id="{1B1A2A72-443D-45A0-A94C-A87492EF0A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464" y="170481"/>
            <a:ext cx="11313763" cy="6416299"/>
          </a:xfrm>
        </p:spPr>
      </p:pic>
    </p:spTree>
    <p:extLst>
      <p:ext uri="{BB962C8B-B14F-4D97-AF65-F5344CB8AC3E}">
        <p14:creationId xmlns:p14="http://schemas.microsoft.com/office/powerpoint/2010/main" val="88110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85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6412"/>
            <a:ext cx="11686735" cy="10342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3. </a:t>
            </a:r>
            <a:r>
              <a:rPr lang="en-US" sz="2800" b="1" dirty="0">
                <a:solidFill>
                  <a:srgbClr val="FF0000"/>
                </a:solidFill>
              </a:rPr>
              <a:t>TẠO BỐ CỤC BẰNG NHỮNG CHỮ CÁI</a:t>
            </a:r>
            <a:endParaRPr lang="en-US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41" y="1415724"/>
            <a:ext cx="11662117" cy="45275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LỰA CHỌN KIỂU CHỮ VÀ NHỮNG CHỮ CÁI PHÙ HỢP VỚI Ý TƯỞNG BÀI VẼ, CHỈ NÊN SỬ DỤNG MỘT ĐẾN HAI KIỂU CHỮ TRONG MỘT BÀI VẼ</a:t>
            </a:r>
          </a:p>
          <a:p>
            <a:r>
              <a:rPr lang="vi-VN" sz="2800" dirty="0">
                <a:solidFill>
                  <a:srgbClr val="002060"/>
                </a:solidFill>
              </a:rPr>
              <a:t>XÁC ĐỊNH KHUÔN KHỔ BÀI VẼ</a:t>
            </a:r>
          </a:p>
          <a:p>
            <a:r>
              <a:rPr lang="vi-VN" sz="2800" dirty="0">
                <a:solidFill>
                  <a:srgbClr val="002060"/>
                </a:solidFill>
              </a:rPr>
              <a:t>THỰC HIỆN BÀI VẼ, LƯU Ý KHÔNG BIẾN ĐỔI QUÁ NHIỀU LÀM MẤT ĐẶC TRƯNG CỦA KIỂU CHỮ BAN ĐẦU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3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89887"/>
          </a:xfrm>
        </p:spPr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BÀI THAM KHẢO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A39A7F-ECD7-443C-ABD7-1329D2031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3F4C9-C591-46D0-A144-893218D5A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1" y="832518"/>
            <a:ext cx="11013745" cy="58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133</TotalTime>
  <Words>609</Words>
  <Application>Microsoft Office PowerPoint</Application>
  <PresentationFormat>Widescreen</PresentationFormat>
  <Paragraphs>62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Garamond</vt:lpstr>
      <vt:lpstr>Segoe Script</vt:lpstr>
      <vt:lpstr>Showcard Gothic</vt:lpstr>
      <vt:lpstr>Times New Roman</vt:lpstr>
      <vt:lpstr>Organic</vt:lpstr>
      <vt:lpstr>CHỮ CÁCH ĐIỆU TRONG ĐỜI SỐNG</vt:lpstr>
      <vt:lpstr>CHỮ CÁCH ĐIỆU TRONG ĐỜI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TẠO BỐ CỤC BẰNG NHỮNG CHỮ CÁI</vt:lpstr>
      <vt:lpstr>BÀI THAM KHẢO</vt:lpstr>
      <vt:lpstr>BÀI THAM KHẢO</vt:lpstr>
      <vt:lpstr>BÀI THAM KHẢO</vt:lpstr>
      <vt:lpstr>PowerPoint Presentation</vt:lpstr>
      <vt:lpstr>4. TRƯNG BÀY SẢN PHẨM</vt:lpstr>
      <vt:lpstr>+ Bài vẽ em thích là bài nào? Vì sao? + Sự tương phản của màu sắc, đậm nhạt trong bài vẽ được thể hiện như thế nào? + Nhịp điệu đường nét, màu sắc, đậm nhạt trong bài được thể hiện như thế nào? + Ý tưởng điều chỉnh để bài vẽ hoàn thiện hơn? </vt:lpstr>
      <vt:lpstr>5. TÌM HIỂU NHỮNG ỨNG DỤNG CỦA CHỮ TRONG CUỘC SỐNG</vt:lpstr>
      <vt:lpstr>ỨNG DỤNG TRONG CUỘC SỐNG</vt:lpstr>
      <vt:lpstr>PowerPoint Presentation</vt:lpstr>
      <vt:lpstr>5. TÌM HIỂU NHỮNG ỨNG DỤNG CỦA CHỮ TRONG CUỘC SỐNG</vt:lpstr>
      <vt:lpstr>DĂN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 vu kieu van</dc:creator>
  <cp:lastModifiedBy>Thanh Van</cp:lastModifiedBy>
  <cp:revision>26</cp:revision>
  <dcterms:created xsi:type="dcterms:W3CDTF">2022-08-07T14:26:05Z</dcterms:created>
  <dcterms:modified xsi:type="dcterms:W3CDTF">2022-09-08T01:15:07Z</dcterms:modified>
</cp:coreProperties>
</file>