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78" r:id="rId10"/>
    <p:sldMasterId id="2147483930" r:id="rId11"/>
    <p:sldMasterId id="2147483943" r:id="rId12"/>
    <p:sldMasterId id="2147483955" r:id="rId13"/>
    <p:sldMasterId id="2147483967" r:id="rId14"/>
  </p:sldMasterIdLst>
  <p:notesMasterIdLst>
    <p:notesMasterId r:id="rId60"/>
  </p:notesMasterIdLst>
  <p:sldIdLst>
    <p:sldId id="386" r:id="rId15"/>
    <p:sldId id="434" r:id="rId16"/>
    <p:sldId id="260" r:id="rId17"/>
    <p:sldId id="385" r:id="rId18"/>
    <p:sldId id="456" r:id="rId19"/>
    <p:sldId id="329" r:id="rId20"/>
    <p:sldId id="313" r:id="rId21"/>
    <p:sldId id="394" r:id="rId22"/>
    <p:sldId id="458" r:id="rId23"/>
    <p:sldId id="403" r:id="rId24"/>
    <p:sldId id="457" r:id="rId25"/>
    <p:sldId id="459" r:id="rId26"/>
    <p:sldId id="460" r:id="rId27"/>
    <p:sldId id="400" r:id="rId28"/>
    <p:sldId id="462" r:id="rId29"/>
    <p:sldId id="461" r:id="rId30"/>
    <p:sldId id="463" r:id="rId31"/>
    <p:sldId id="421" r:id="rId32"/>
    <p:sldId id="464" r:id="rId33"/>
    <p:sldId id="422" r:id="rId34"/>
    <p:sldId id="429" r:id="rId35"/>
    <p:sldId id="432" r:id="rId36"/>
    <p:sldId id="431" r:id="rId37"/>
    <p:sldId id="436" r:id="rId38"/>
    <p:sldId id="362" r:id="rId39"/>
    <p:sldId id="466" r:id="rId40"/>
    <p:sldId id="467" r:id="rId41"/>
    <p:sldId id="357" r:id="rId42"/>
    <p:sldId id="465" r:id="rId43"/>
    <p:sldId id="441" r:id="rId44"/>
    <p:sldId id="468" r:id="rId45"/>
    <p:sldId id="469" r:id="rId46"/>
    <p:sldId id="375" r:id="rId47"/>
    <p:sldId id="376" r:id="rId48"/>
    <p:sldId id="447" r:id="rId49"/>
    <p:sldId id="448" r:id="rId50"/>
    <p:sldId id="449" r:id="rId51"/>
    <p:sldId id="450" r:id="rId52"/>
    <p:sldId id="451" r:id="rId53"/>
    <p:sldId id="452" r:id="rId54"/>
    <p:sldId id="453" r:id="rId55"/>
    <p:sldId id="455" r:id="rId56"/>
    <p:sldId id="446" r:id="rId57"/>
    <p:sldId id="445" r:id="rId58"/>
    <p:sldId id="438" r:id="rId59"/>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4F8"/>
    <a:srgbClr val="F0ECF4"/>
    <a:srgbClr val="FFFFFF"/>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69" d="100"/>
          <a:sy n="69" d="100"/>
        </p:scale>
        <p:origin x="58" y="3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259882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63174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031624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561872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68801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3454230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57656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2075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720630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16479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982227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7445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469559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847429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539344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6384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553754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just" defTabSz="685800">
              <a:lnSpc>
                <a:spcPct val="150000"/>
              </a:lnSpc>
              <a:buFontTx/>
              <a:buNone/>
            </a:pPr>
            <a:r>
              <a:rPr lang="en-US" dirty="0" err="1"/>
              <a:t>Nếu</a:t>
            </a:r>
            <a:r>
              <a:rPr lang="en-US" dirty="0"/>
              <a:t> </a:t>
            </a:r>
            <a:r>
              <a:rPr lang="en-US" dirty="0" err="1"/>
              <a:t>những</a:t>
            </a:r>
            <a:r>
              <a:rPr lang="en-US" dirty="0"/>
              <a:t> </a:t>
            </a:r>
            <a:r>
              <a:rPr lang="en-US" dirty="0" err="1"/>
              <a:t>buổi</a:t>
            </a:r>
            <a:r>
              <a:rPr lang="en-US" dirty="0"/>
              <a:t> </a:t>
            </a:r>
            <a:r>
              <a:rPr lang="en-US" dirty="0" err="1"/>
              <a:t>học</a:t>
            </a:r>
            <a:r>
              <a:rPr lang="en-US" dirty="0"/>
              <a:t> </a:t>
            </a:r>
            <a:r>
              <a:rPr lang="en-US" dirty="0" err="1"/>
              <a:t>trước</a:t>
            </a:r>
            <a:r>
              <a:rPr lang="en-US" dirty="0"/>
              <a:t>, </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Hay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trách</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mắng</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những</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không</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phạm</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lỗi</a:t>
            </a:r>
            <a:endPar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Luôn</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cầm</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cái</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thước</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kẻ</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gõ</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xuống</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bàn</a:t>
            </a:r>
            <a:endPar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 typeface="Wingdings" panose="05000000000000000000" pitchFamily="2" charset="2"/>
              <a:buChar char="à"/>
            </a:pP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Giận</a:t>
            </a: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dữ</a:t>
            </a: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nghiêm</a:t>
            </a: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khắc</a:t>
            </a:r>
            <a:endPar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Cho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các</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nghỉ</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để</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đi</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làm</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cá</a:t>
            </a:r>
            <a:r>
              <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nhân</a:t>
            </a:r>
            <a:endParaRPr lang="en-US" sz="1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Chưa</a:t>
            </a: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say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mê</a:t>
            </a: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với</a:t>
            </a: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công</a:t>
            </a:r>
            <a:r>
              <a:rPr lang="en-US" sz="1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1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endParaRPr lang="vi-VN" sz="1200" b="1" i="1" dirty="0">
              <a:latin typeface="Times New Roman" panose="02020603050405020304" pitchFamily="18" charset="0"/>
              <a:ea typeface="Times New Roman"/>
              <a:cs typeface="Times New Roman" panose="02020603050405020304" pitchFamily="18" charset="0"/>
              <a:sym typeface="Times New Roman"/>
            </a:endParaRPr>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119175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40" rtl="0" eaLnBrk="1" fontAlgn="auto" latinLnBrk="0" hangingPunct="1">
              <a:lnSpc>
                <a:spcPct val="100000"/>
              </a:lnSpc>
              <a:spcBef>
                <a:spcPts val="0"/>
              </a:spcBef>
              <a:spcAft>
                <a:spcPts val="0"/>
              </a:spcAft>
              <a:buClrTx/>
              <a:buSzTx/>
              <a:buFontTx/>
              <a:buNone/>
              <a:tabLst/>
              <a:defRPr/>
            </a:pPr>
            <a:r>
              <a:rPr lang="en-US" sz="1200" dirty="0" err="1">
                <a:solidFill>
                  <a:schemeClr val="tx1">
                    <a:lumMod val="95000"/>
                    <a:lumOff val="5000"/>
                  </a:schemeClr>
                </a:solidFill>
                <a:latin typeface="Times New Roman" pitchFamily="18" charset="0"/>
                <a:cs typeface="Times New Roman" pitchFamily="18" charset="0"/>
              </a:rPr>
              <a:t>Với</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tư</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cách</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giáo</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viên</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thầy</a:t>
            </a:r>
            <a:r>
              <a:rPr lang="en-US" sz="1200" dirty="0">
                <a:solidFill>
                  <a:schemeClr val="tx1">
                    <a:lumMod val="95000"/>
                    <a:lumOff val="5000"/>
                  </a:schemeClr>
                </a:solidFill>
                <a:latin typeface="Times New Roman" pitchFamily="18" charset="0"/>
                <a:cs typeface="Times New Roman" pitchFamily="18" charset="0"/>
              </a:rPr>
              <a:t> Ha-men </a:t>
            </a:r>
            <a:r>
              <a:rPr lang="en-US" sz="1200" dirty="0" err="1">
                <a:solidFill>
                  <a:schemeClr val="tx1">
                    <a:lumMod val="95000"/>
                    <a:lumOff val="5000"/>
                  </a:schemeClr>
                </a:solidFill>
                <a:latin typeface="Times New Roman" pitchFamily="18" charset="0"/>
                <a:cs typeface="Times New Roman" pitchFamily="18" charset="0"/>
              </a:rPr>
              <a:t>đã</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truyền</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sức</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mạnh</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cảm</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hóa</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mãnh</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liệt</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đối</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với</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học</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trò</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với</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tư</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cách</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công</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dân</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thầy</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thể</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hiện</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tình</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yêu</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đất</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nước</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và</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dân</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tộc</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cao</a:t>
            </a:r>
            <a:r>
              <a:rPr lang="en-US" sz="1200" dirty="0">
                <a:solidFill>
                  <a:schemeClr val="tx1">
                    <a:lumMod val="95000"/>
                    <a:lumOff val="5000"/>
                  </a:schemeClr>
                </a:solidFill>
                <a:latin typeface="Times New Roman" pitchFamily="18" charset="0"/>
                <a:cs typeface="Times New Roman" pitchFamily="18" charset="0"/>
              </a:rPr>
              <a:t> </a:t>
            </a:r>
            <a:r>
              <a:rPr lang="en-US" sz="1200" dirty="0" err="1">
                <a:solidFill>
                  <a:schemeClr val="tx1">
                    <a:lumMod val="95000"/>
                    <a:lumOff val="5000"/>
                  </a:schemeClr>
                </a:solidFill>
                <a:latin typeface="Times New Roman" pitchFamily="18" charset="0"/>
                <a:cs typeface="Times New Roman" pitchFamily="18" charset="0"/>
              </a:rPr>
              <a:t>đẹp</a:t>
            </a:r>
            <a:r>
              <a:rPr lang="en-US" sz="1200" dirty="0">
                <a:solidFill>
                  <a:schemeClr val="tx1">
                    <a:lumMod val="95000"/>
                    <a:lumOff val="5000"/>
                  </a:schemeClr>
                </a:solidFill>
                <a:latin typeface="Times New Roman" pitchFamily="18" charset="0"/>
                <a:cs typeface="Times New Roman" pitchFamily="18" charset="0"/>
              </a:rPr>
              <a:t>.</a:t>
            </a:r>
            <a:endParaRPr lang="en-US" sz="1200" dirty="0">
              <a:solidFill>
                <a:schemeClr val="tx1">
                  <a:lumMod val="95000"/>
                  <a:lumOff val="5000"/>
                </a:schemeClr>
              </a:solidFill>
            </a:endParaRPr>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29</a:t>
            </a:fld>
            <a:endParaRPr lang="en-SG">
              <a:solidFill>
                <a:prstClr val="black"/>
              </a:solidFill>
            </a:endParaRPr>
          </a:p>
        </p:txBody>
      </p:sp>
    </p:spTree>
    <p:extLst>
      <p:ext uri="{BB962C8B-B14F-4D97-AF65-F5344CB8AC3E}">
        <p14:creationId xmlns:p14="http://schemas.microsoft.com/office/powerpoint/2010/main" val="2721786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69300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03595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Tiếng nói là một giá trị văn hóa cao quý của dân tộc, yêu tiếng nói là yêu văn hóa dân tộc, yêu tiếng nói là yêu văn hóa dân tộc. Tình yêu tiếng nói dân tộc là một biểu hiện cụ thể của lòng yêu nước. Sức mạnh của tiếng nói dân tộc là sức mạnh của văn hóa, không một thể lực nào có thể thủ tiêu. Tự do của một dân tộc gắn liền với việc giữ gìn và phát triển tiếng nói dân tộc mình. Văn bản cho thấy tác giả là một người yêu nước, yêu độc lập tự do, am hiểu sâu sắc về tiếng mẹ đẻ.</a:t>
            </a:r>
            <a:endParaRPr lang="en-US" dirty="0"/>
          </a:p>
        </p:txBody>
      </p:sp>
      <p:sp>
        <p:nvSpPr>
          <p:cNvPr id="4" name="Slide Number Placeholder 3"/>
          <p:cNvSpPr>
            <a:spLocks noGrp="1"/>
          </p:cNvSpPr>
          <p:nvPr>
            <p:ph type="sldNum" sz="quarter" idx="5"/>
          </p:nvPr>
        </p:nvSpPr>
        <p:spPr/>
        <p:txBody>
          <a:bodyPr/>
          <a:lstStyle/>
          <a:p>
            <a:fld id="{4CF51B98-1BAE-494E-9B32-32C1577869EA}" type="slidenum">
              <a:rPr lang="en-US" smtClean="0"/>
              <a:t>33</a:t>
            </a:fld>
            <a:endParaRPr lang="en-US"/>
          </a:p>
        </p:txBody>
      </p:sp>
    </p:spTree>
    <p:extLst>
      <p:ext uri="{BB962C8B-B14F-4D97-AF65-F5344CB8AC3E}">
        <p14:creationId xmlns:p14="http://schemas.microsoft.com/office/powerpoint/2010/main" val="3623573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2452240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367900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82027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143293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3513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just"/>
            <a:r>
              <a:rPr lang="en-US" sz="1800" b="1" dirty="0">
                <a:solidFill>
                  <a:srgbClr val="0000CC"/>
                </a:solidFill>
                <a:effectLst/>
                <a:latin typeface="Times New Roman" panose="02020603050405020304" pitchFamily="18" charset="0"/>
                <a:ea typeface="Times New Roman" panose="02020603050405020304" pitchFamily="18" charset="0"/>
              </a:rPr>
              <a:t> </a:t>
            </a:r>
            <a:r>
              <a:rPr lang="nl-NL" sz="1800" dirty="0">
                <a:effectLst/>
                <a:latin typeface="Times New Roman" panose="02020603050405020304" pitchFamily="18" charset="0"/>
                <a:ea typeface="Times New Roman" panose="02020603050405020304" pitchFamily="18" charset="0"/>
              </a:rPr>
              <a:t>- An Phông-xơ-Đô-đê (sinh năm 1840 - mất năm 1897) là nhà văn hiện thực và nhân đạo chủ nghĩa lớn của nước Pháp nửa cuối thế kỷ 19. Ông sinh tại Nim, tỉnh Lăng- gơ- dốc thuộc miền nam nước Pháp trong một gia đình kinh doanh tơ lụa. Khi người cha bị phá sản, ông phải dời đến thành phố Li- ông. Từ nhỏ cậu bé Đô- đê là một học sinh thông minh, rất ham mê  đọc sách.</a:t>
            </a:r>
            <a:endParaRPr lang="en-US" sz="1800" dirty="0">
              <a:effectLst/>
              <a:latin typeface="Times New Roman" panose="02020603050405020304" pitchFamily="18" charset="0"/>
              <a:ea typeface="Times New Roman" panose="02020603050405020304" pitchFamily="18" charset="0"/>
            </a:endParaRPr>
          </a:p>
          <a:p>
            <a:pPr algn="just"/>
            <a:r>
              <a:rPr lang="nl-NL" sz="1800" dirty="0">
                <a:effectLst/>
                <a:latin typeface="Times New Roman" panose="02020603050405020304" pitchFamily="18" charset="0"/>
                <a:ea typeface="Times New Roman" panose="02020603050405020304" pitchFamily="18" charset="0"/>
              </a:rPr>
              <a:t>- Ông bắt đầu viết văn từ năm 14 tuổi, từ đó Đô-đê bước vào thế giới văn chương và trở thành nhà văn lỗi lạc trên thi đàn văn học Pháp, là tác giả của nhiều truyện ngắn nổi tiếng.</a:t>
            </a:r>
            <a:endParaRPr lang="en-US" sz="1800" dirty="0">
              <a:effectLst/>
              <a:latin typeface="Times New Roman" panose="02020603050405020304" pitchFamily="18" charset="0"/>
              <a:ea typeface="Times New Roman" panose="02020603050405020304" pitchFamily="18" charset="0"/>
            </a:endParaRPr>
          </a:p>
          <a:p>
            <a:pPr algn="just"/>
            <a:r>
              <a:rPr lang="nl-NL" sz="1800" dirty="0">
                <a:effectLst/>
                <a:latin typeface="Times New Roman" panose="02020603050405020304" pitchFamily="18" charset="0"/>
                <a:ea typeface="Times New Roman" panose="02020603050405020304" pitchFamily="18" charset="0"/>
              </a:rPr>
              <a:t>- Văn phong của ông giản dị, thấm đượm chất đồng dao  mang màu sắc, hương vị vùng thôn quê nước Pháp với núi đồi thảo nguyên, với những con người thuần hậu chất phác, thể hiện tình yêu thương, sự gắn bó với quê hương, đất nước.</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866583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9974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9/19/2024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0572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55395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0763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8477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0198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6885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1550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1107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4166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9937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51974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8531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744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310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2676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62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40415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699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7792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58366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9775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2117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7946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0934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175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7874880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0068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86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8223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189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7895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119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079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9740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6326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129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737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35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556918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735007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799117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399443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678293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835839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76771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106572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85388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46266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971747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270729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34733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73101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14918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73855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603735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26287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41557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39506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533955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0913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9/19/2024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theme" Target="../theme/theme11.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2.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7.jp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3.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8.JP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4.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pPr defTabSz="685800"/>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pPr defTabSz="685800"/>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pPr defTabSz="685800"/>
            <a:fld id="{F8319EC3-C32B-4241-80AA-2C5D6C7183EC}"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259744166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5876674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79" r:id="rId13"/>
    <p:sldLayoutId id="2147483980"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D838988-15A6-4647-86D7-062E8698D868}" type="datetimeFigureOut">
              <a:rPr lang="en-US" smtClean="0">
                <a:solidFill>
                  <a:prstClr val="black">
                    <a:tint val="75000"/>
                  </a:prstClr>
                </a:solidFill>
              </a:rPr>
              <a:pPr defTabSz="6858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CF1BDB4-6E33-4EB0-BC1A-E3E46395113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4305486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BA32C21-FD13-4697-ADCD-F9E33DDFF06F}" type="datetimeFigureOut">
              <a:rPr lang="vi-VN" smtClean="0">
                <a:solidFill>
                  <a:prstClr val="black">
                    <a:tint val="75000"/>
                  </a:prstClr>
                </a:solidFill>
              </a:rPr>
              <a:pPr defTabSz="685800">
                <a:defRPr/>
              </a:pPr>
              <a:t>19/09/2024</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885D699-091F-4322-9983-565B97A178FD}"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365746239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8ED132D-452A-49E5-B8CD-EA0C46A12A5F}" type="datetimeFigureOut">
              <a:rPr lang="vi-VN" smtClean="0">
                <a:solidFill>
                  <a:prstClr val="black">
                    <a:tint val="75000"/>
                  </a:prstClr>
                </a:solidFill>
              </a:rPr>
              <a:pPr defTabSz="685800">
                <a:defRPr/>
              </a:pPr>
              <a:t>19/09/2024</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CB03046-9975-4CD1-8163-35C299AA0868}"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1505870313"/>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9/19/2024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7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7.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87.xml"/><Relationship Id="rId5" Type="http://schemas.openxmlformats.org/officeDocument/2006/relationships/image" Target="../media/image2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8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3.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3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33.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3.xml"/><Relationship Id="rId5" Type="http://schemas.microsoft.com/office/2007/relationships/hdphoto" Target="../media/hdphoto5.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5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5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14.jpg"/></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9.xml"/><Relationship Id="rId7" Type="http://schemas.openxmlformats.org/officeDocument/2006/relationships/image" Target="../media/image4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48.gif"/><Relationship Id="rId3" Type="http://schemas.openxmlformats.org/officeDocument/2006/relationships/slideLayout" Target="../slideLayouts/slideLayout201.xml"/><Relationship Id="rId7" Type="http://schemas.openxmlformats.org/officeDocument/2006/relationships/slide" Target="slide38.xml"/><Relationship Id="rId12" Type="http://schemas.openxmlformats.org/officeDocument/2006/relationships/image" Target="../media/image5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7.xml"/><Relationship Id="rId11" Type="http://schemas.openxmlformats.org/officeDocument/2006/relationships/slide" Target="slide42.xml"/><Relationship Id="rId5"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slide" Target="slide41.xml"/><Relationship Id="rId4" Type="http://schemas.openxmlformats.org/officeDocument/2006/relationships/image" Target="../media/image49.png"/><Relationship Id="rId9" Type="http://schemas.openxmlformats.org/officeDocument/2006/relationships/slide" Target="slide40.xml"/><Relationship Id="rId14" Type="http://schemas.openxmlformats.org/officeDocument/2006/relationships/image" Target="../media/image51.gif"/></Relationships>
</file>

<file path=ppt/slides/_rels/slide3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11.xml"/><Relationship Id="rId6" Type="http://schemas.microsoft.com/office/2007/relationships/hdphoto" Target="../media/hdphoto6.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11.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slide" Target="slide36.xml"/></Relationships>
</file>

<file path=ppt/slides/_rels/slide3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11.xml"/><Relationship Id="rId6" Type="http://schemas.microsoft.com/office/2007/relationships/hdphoto" Target="../media/hdphoto6.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slide" Target="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3.xml"/></Relationships>
</file>

<file path=ppt/slides/_rels/slide4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6.xml"/><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11.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11.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slide" Target="slide36.xml"/></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6.xml"/><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11.xml"/><Relationship Id="rId6" Type="http://schemas.microsoft.com/office/2007/relationships/hdphoto" Target="../media/hdphoto6.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3.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5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94" y="-10496"/>
            <a:ext cx="9133806" cy="5140555"/>
          </a:xfrm>
          <a:prstGeom prst="rect">
            <a:avLst/>
          </a:prstGeom>
        </p:spPr>
      </p:pic>
      <p:sp>
        <p:nvSpPr>
          <p:cNvPr id="4" name="Rectangle 3"/>
          <p:cNvSpPr/>
          <p:nvPr/>
        </p:nvSpPr>
        <p:spPr>
          <a:xfrm rot="18875708">
            <a:off x="3132322" y="1100673"/>
            <a:ext cx="2889552" cy="2918216"/>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4"/>
          <a:stretch>
            <a:fillRect/>
          </a:stretch>
        </p:blipFill>
        <p:spPr>
          <a:xfrm>
            <a:off x="2193354" y="1851670"/>
            <a:ext cx="4767485" cy="1682642"/>
          </a:xfrm>
          <a:prstGeom prst="rect">
            <a:avLst/>
          </a:prstGeom>
        </p:spPr>
      </p:pic>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66800" y="156948"/>
            <a:ext cx="7086600" cy="514350"/>
          </a:xfrm>
          <a:prstGeom prst="roundRect">
            <a:avLst/>
          </a:prstGeom>
          <a:solidFill>
            <a:schemeClr val="accent5">
              <a:lumMod val="5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US" sz="2100" b="1" dirty="0" err="1">
                <a:solidFill>
                  <a:schemeClr val="bg1"/>
                </a:solidFill>
                <a:latin typeface="Times New Roman" pitchFamily="18" charset="0"/>
                <a:cs typeface="Times New Roman" pitchFamily="18" charset="0"/>
              </a:rPr>
              <a:t>Văn</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bản</a:t>
            </a:r>
            <a:r>
              <a:rPr lang="en-US" sz="2100" b="1" dirty="0">
                <a:solidFill>
                  <a:schemeClr val="bg1"/>
                </a:solidFill>
                <a:latin typeface="Times New Roman" pitchFamily="18" charset="0"/>
                <a:cs typeface="Times New Roman" pitchFamily="18" charset="0"/>
              </a:rPr>
              <a:t> BUỔI HỌC CUỐI CÙNG</a:t>
            </a:r>
          </a:p>
        </p:txBody>
      </p:sp>
      <p:cxnSp>
        <p:nvCxnSpPr>
          <p:cNvPr id="12" name="Straight Arrow Connector 11"/>
          <p:cNvCxnSpPr>
            <a:stCxn id="9" idx="2"/>
            <a:endCxn id="13" idx="0"/>
          </p:cNvCxnSpPr>
          <p:nvPr/>
        </p:nvCxnSpPr>
        <p:spPr>
          <a:xfrm flipH="1">
            <a:off x="673289" y="671298"/>
            <a:ext cx="3936811" cy="44440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58953" y="1115706"/>
            <a:ext cx="102867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Trên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đến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khác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hẳn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mọi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ngày</a:t>
            </a:r>
            <a:endParaRPr lang="en-US" sz="1900" dirty="0">
              <a:solidFill>
                <a:srgbClr val="0070C0"/>
              </a:solidFill>
              <a:latin typeface="Times New Roman" pitchFamily="18" charset="0"/>
              <a:cs typeface="Times New Roman" pitchFamily="18" charset="0"/>
            </a:endParaRPr>
          </a:p>
        </p:txBody>
      </p:sp>
      <p:cxnSp>
        <p:nvCxnSpPr>
          <p:cNvPr id="14" name="Straight Arrow Connector 13"/>
          <p:cNvCxnSpPr>
            <a:stCxn id="9" idx="2"/>
            <a:endCxn id="15" idx="0"/>
          </p:cNvCxnSpPr>
          <p:nvPr/>
        </p:nvCxnSpPr>
        <p:spPr>
          <a:xfrm rot="5400000">
            <a:off x="3007765" y="-486630"/>
            <a:ext cx="444408" cy="276026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304496" y="1115706"/>
            <a:ext cx="1090684"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Vào</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Phrăng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ngạc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nhiên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hơn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thấy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thầy</a:t>
            </a:r>
            <a:r>
              <a:rPr lang="en-US" altLang="zh-CN" sz="1950" dirty="0">
                <a:solidFill>
                  <a:srgbClr val="000000"/>
                </a:solidFill>
                <a:latin typeface="Times New Roman" pitchFamily="18" charset="0"/>
                <a:cs typeface="Times New Roman" pitchFamily="18" charset="0"/>
              </a:rPr>
              <a:t> Ha-men </a:t>
            </a:r>
            <a:r>
              <a:rPr lang="en-US" altLang="zh-CN" sz="1950" dirty="0" err="1">
                <a:solidFill>
                  <a:srgbClr val="000000"/>
                </a:solidFill>
                <a:latin typeface="Times New Roman" pitchFamily="18" charset="0"/>
                <a:cs typeface="Times New Roman" pitchFamily="18" charset="0"/>
              </a:rPr>
              <a:t>dịu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dàng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và</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ăn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mặc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chỉnh</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tề</a:t>
            </a:r>
            <a:endParaRPr lang="en-US" sz="1950" dirty="0">
              <a:solidFill>
                <a:srgbClr val="0070C0"/>
              </a:solidFill>
              <a:latin typeface="Times New Roman" pitchFamily="18" charset="0"/>
              <a:cs typeface="Times New Roman" pitchFamily="18" charset="0"/>
            </a:endParaRPr>
          </a:p>
        </p:txBody>
      </p:sp>
      <p:cxnSp>
        <p:nvCxnSpPr>
          <p:cNvPr id="16" name="Straight Arrow Connector 15"/>
          <p:cNvCxnSpPr>
            <a:stCxn id="9" idx="2"/>
            <a:endCxn id="17" idx="0"/>
          </p:cNvCxnSpPr>
          <p:nvPr/>
        </p:nvCxnSpPr>
        <p:spPr>
          <a:xfrm rot="5400000">
            <a:off x="3640395" y="146001"/>
            <a:ext cx="444408" cy="149500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569187" y="1115706"/>
            <a:ext cx="109182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Không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khí</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trang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nghiêm</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Cuối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có</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nhiều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người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tuổi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cũng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đến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đầy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đủ</a:t>
            </a:r>
            <a:endParaRPr lang="en-US" sz="1950" dirty="0">
              <a:solidFill>
                <a:srgbClr val="0070C0"/>
              </a:solidFill>
              <a:latin typeface="Times New Roman" pitchFamily="18" charset="0"/>
              <a:cs typeface="Times New Roman" pitchFamily="18" charset="0"/>
            </a:endParaRPr>
          </a:p>
        </p:txBody>
      </p:sp>
      <p:cxnSp>
        <p:nvCxnSpPr>
          <p:cNvPr id="18" name="Straight Arrow Connector 17"/>
          <p:cNvCxnSpPr>
            <a:stCxn id="9" idx="2"/>
            <a:endCxn id="19" idx="0"/>
          </p:cNvCxnSpPr>
          <p:nvPr/>
        </p:nvCxnSpPr>
        <p:spPr>
          <a:xfrm rot="5400000">
            <a:off x="4346384" y="851990"/>
            <a:ext cx="444408" cy="830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807724" y="1115706"/>
            <a:ext cx="143870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Khi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ân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hận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vì</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mình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thuộc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trước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đây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nghiêm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túc</a:t>
            </a:r>
            <a:endParaRPr lang="en-US" sz="1900" dirty="0">
              <a:solidFill>
                <a:srgbClr val="0070C0"/>
              </a:solidFill>
              <a:latin typeface="Times New Roman" pitchFamily="18" charset="0"/>
              <a:cs typeface="Times New Roman" pitchFamily="18" charset="0"/>
            </a:endParaRPr>
          </a:p>
        </p:txBody>
      </p:sp>
      <p:cxnSp>
        <p:nvCxnSpPr>
          <p:cNvPr id="20" name="Straight Arrow Connector 19"/>
          <p:cNvCxnSpPr>
            <a:stCxn id="9" idx="2"/>
            <a:endCxn id="21" idx="0"/>
          </p:cNvCxnSpPr>
          <p:nvPr/>
        </p:nvCxnSpPr>
        <p:spPr>
          <a:xfrm rot="16200000" flipH="1">
            <a:off x="5222684" y="58714"/>
            <a:ext cx="444409" cy="16695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384041" y="1115707"/>
            <a:ext cx="179126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say </a:t>
            </a:r>
            <a:r>
              <a:rPr lang="en-US" altLang="zh-CN" sz="1900" dirty="0" err="1">
                <a:solidFill>
                  <a:srgbClr val="000000"/>
                </a:solidFill>
                <a:latin typeface="Times New Roman" pitchFamily="18" charset="0"/>
                <a:cs typeface="Times New Roman" pitchFamily="18" charset="0"/>
              </a:rPr>
              <a:t>sưa</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xúc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động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sâu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sắc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về</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tiếng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Pháp</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chăm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chú</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nghe</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cảm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rất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hiểu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endParaRPr lang="en-US" sz="1900" dirty="0">
              <a:solidFill>
                <a:srgbClr val="0070C0"/>
              </a:solidFill>
              <a:latin typeface="Times New Roman" pitchFamily="18" charset="0"/>
              <a:cs typeface="Times New Roman" pitchFamily="18" charset="0"/>
            </a:endParaRPr>
          </a:p>
        </p:txBody>
      </p:sp>
      <p:cxnSp>
        <p:nvCxnSpPr>
          <p:cNvPr id="22" name="Straight Arrow Connector 21"/>
          <p:cNvCxnSpPr>
            <a:stCxn id="9" idx="2"/>
            <a:endCxn id="23" idx="0"/>
          </p:cNvCxnSpPr>
          <p:nvPr/>
        </p:nvCxnSpPr>
        <p:spPr>
          <a:xfrm rot="16200000" flipH="1">
            <a:off x="6159262" y="-877864"/>
            <a:ext cx="444409" cy="35427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7318612" y="1115707"/>
            <a:ext cx="166843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nghẹn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ngào</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lời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cố</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dòng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chữ</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to: “NƯỚC PHÁP MUÔN NĂM”</a:t>
            </a:r>
            <a:endParaRPr lang="en-US" sz="19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1653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Horizontal)">
                                      <p:cBhvr>
                                        <p:cTn id="12" dur="500"/>
                                        <p:tgtEl>
                                          <p:spTgt spid="12"/>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Horizontal)">
                                      <p:cBhvr>
                                        <p:cTn id="20" dur="500"/>
                                        <p:tgtEl>
                                          <p:spTgt spid="14"/>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Horizontal)">
                                      <p:cBhvr>
                                        <p:cTn id="28" dur="500"/>
                                        <p:tgtEl>
                                          <p:spTgt spid="16"/>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Horizontal)">
                                      <p:cBhvr>
                                        <p:cTn id="36" dur="500"/>
                                        <p:tgtEl>
                                          <p:spTgt spid="18"/>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Horizontal)">
                                      <p:cBhvr>
                                        <p:cTn id="44" dur="500"/>
                                        <p:tgtEl>
                                          <p:spTgt spid="20"/>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par>
                                <p:cTn id="53" presetID="16" presetClass="entr" presetSubtype="2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19" grpId="0" animBg="1"/>
      <p:bldP spid="2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B60D7D8-CD8D-CC3D-6193-96EC0837A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grpSp>
        <p:nvGrpSpPr>
          <p:cNvPr id="11" name="Group 10">
            <a:extLst>
              <a:ext uri="{FF2B5EF4-FFF2-40B4-BE49-F238E27FC236}">
                <a16:creationId xmlns:a16="http://schemas.microsoft.com/office/drawing/2014/main" id="{F8E85AEF-E398-CFBC-4977-80AD76D1AA8B}"/>
              </a:ext>
            </a:extLst>
          </p:cNvPr>
          <p:cNvGrpSpPr/>
          <p:nvPr/>
        </p:nvGrpSpPr>
        <p:grpSpPr>
          <a:xfrm>
            <a:off x="-1" y="96127"/>
            <a:ext cx="7146790" cy="523222"/>
            <a:chOff x="-178464" y="1828800"/>
            <a:chExt cx="19060590" cy="1395236"/>
          </a:xfrm>
        </p:grpSpPr>
        <p:sp>
          <p:nvSpPr>
            <p:cNvPr id="12" name="Round Same Side Corner Rectangle 3">
              <a:extLst>
                <a:ext uri="{FF2B5EF4-FFF2-40B4-BE49-F238E27FC236}">
                  <a16:creationId xmlns:a16="http://schemas.microsoft.com/office/drawing/2014/main" id="{C05B231C-7238-04D7-3D45-C2677181F614}"/>
                </a:ext>
              </a:extLst>
            </p:cNvPr>
            <p:cNvSpPr/>
            <p:nvPr/>
          </p:nvSpPr>
          <p:spPr>
            <a:xfrm rot="5400000">
              <a:off x="185916" y="1464424"/>
              <a:ext cx="1395232"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a:solidFill>
                  <a:prstClr val="white"/>
                </a:solidFill>
              </a:endParaRPr>
            </a:p>
          </p:txBody>
        </p:sp>
        <p:sp>
          <p:nvSpPr>
            <p:cNvPr id="13" name="TextBox 12">
              <a:extLst>
                <a:ext uri="{FF2B5EF4-FFF2-40B4-BE49-F238E27FC236}">
                  <a16:creationId xmlns:a16="http://schemas.microsoft.com/office/drawing/2014/main" id="{D08406CC-5CEC-B661-BFBF-E46D0ED9B83E}"/>
                </a:ext>
              </a:extLst>
            </p:cNvPr>
            <p:cNvSpPr txBox="1"/>
            <p:nvPr/>
          </p:nvSpPr>
          <p:spPr>
            <a:xfrm>
              <a:off x="478765" y="1828800"/>
              <a:ext cx="1238167" cy="1395232"/>
            </a:xfrm>
            <a:prstGeom prst="rect">
              <a:avLst/>
            </a:prstGeom>
            <a:noFill/>
          </p:spPr>
          <p:txBody>
            <a:bodyPr wrap="square" rtlCol="0">
              <a:spAutoFit/>
            </a:bodyPr>
            <a:lstStyle/>
            <a:p>
              <a:pPr algn="ctr" defTabSz="807402"/>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ED6D142-5878-D70C-07BA-EC726D2B409F}"/>
                </a:ext>
              </a:extLst>
            </p:cNvPr>
            <p:cNvSpPr txBox="1"/>
            <p:nvPr/>
          </p:nvSpPr>
          <p:spPr>
            <a:xfrm>
              <a:off x="2067735" y="1828800"/>
              <a:ext cx="16814391" cy="1395232"/>
            </a:xfrm>
            <a:prstGeom prst="rect">
              <a:avLst/>
            </a:prstGeom>
            <a:noFill/>
          </p:spPr>
          <p:txBody>
            <a:bodyPr wrap="square" rtlCol="0">
              <a:spAutoFit/>
            </a:bodyPr>
            <a:lstStyle/>
            <a:p>
              <a:pPr defTabSz="807402"/>
              <a:r>
                <a:rPr lang="en-US" sz="2800" b="1" dirty="0">
                  <a:solidFill>
                    <a:schemeClr val="bg1"/>
                  </a:solidFill>
                  <a:latin typeface="Tahoma" panose="020B0604030504040204" pitchFamily="34" charset="0"/>
                  <a:cs typeface="Tahoma" panose="020B0604030504040204" pitchFamily="34" charset="0"/>
                </a:rPr>
                <a:t>ĐỌC- </a:t>
              </a:r>
              <a:r>
                <a:rPr lang="vi-VN" sz="2800" b="1" dirty="0">
                  <a:solidFill>
                    <a:schemeClr val="bg1"/>
                  </a:solidFill>
                  <a:latin typeface="Tahoma" panose="020B0604030504040204" pitchFamily="34" charset="0"/>
                  <a:cs typeface="Tahoma" panose="020B0604030504040204" pitchFamily="34" charset="0"/>
                </a:rPr>
                <a:t>TÌM HIỂU CHUNG</a:t>
              </a:r>
              <a:endParaRPr lang="en-US" sz="2800" b="1" dirty="0">
                <a:solidFill>
                  <a:schemeClr val="bg1"/>
                </a:solidFill>
                <a:latin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E40A975E-3B44-B3DE-0EE6-75DD7185A3F2}"/>
              </a:ext>
            </a:extLst>
          </p:cNvPr>
          <p:cNvGrpSpPr/>
          <p:nvPr/>
        </p:nvGrpSpPr>
        <p:grpSpPr>
          <a:xfrm>
            <a:off x="179512" y="555526"/>
            <a:ext cx="4332065" cy="534115"/>
            <a:chOff x="644526" y="2766774"/>
            <a:chExt cx="11553677" cy="1424298"/>
          </a:xfrm>
        </p:grpSpPr>
        <p:sp>
          <p:nvSpPr>
            <p:cNvPr id="16" name="TextBox 15">
              <a:extLst>
                <a:ext uri="{FF2B5EF4-FFF2-40B4-BE49-F238E27FC236}">
                  <a16:creationId xmlns:a16="http://schemas.microsoft.com/office/drawing/2014/main" id="{3E31E074-6C7E-819E-50DC-6BB8B4B9AB7D}"/>
                </a:ext>
              </a:extLst>
            </p:cNvPr>
            <p:cNvSpPr txBox="1"/>
            <p:nvPr/>
          </p:nvSpPr>
          <p:spPr>
            <a:xfrm>
              <a:off x="1906586" y="2766774"/>
              <a:ext cx="10291617" cy="1395245"/>
            </a:xfrm>
            <a:prstGeom prst="rect">
              <a:avLst/>
            </a:prstGeom>
            <a:noFill/>
          </p:spPr>
          <p:txBody>
            <a:bodyPr wrap="square" rtlCol="0">
              <a:spAutoFit/>
            </a:bodyPr>
            <a:lstStyle/>
            <a:p>
              <a:pPr defTabSz="807402"/>
              <a:r>
                <a:rPr lang="en-US" sz="2800" b="1" i="1" dirty="0" err="1">
                  <a:solidFill>
                    <a:schemeClr val="bg1"/>
                  </a:solidFill>
                  <a:latin typeface="+mj-lt"/>
                  <a:ea typeface="Tahoma" panose="020B0604030504040204" pitchFamily="34" charset="0"/>
                  <a:cs typeface="Tahoma" panose="020B0604030504040204" pitchFamily="34" charset="0"/>
                </a:rPr>
                <a:t>Tác</a:t>
              </a:r>
              <a:r>
                <a:rPr lang="en-US" sz="2800" b="1" i="1" dirty="0">
                  <a:solidFill>
                    <a:schemeClr val="bg1"/>
                  </a:solidFill>
                  <a:latin typeface="+mj-lt"/>
                  <a:ea typeface="Tahoma" panose="020B0604030504040204" pitchFamily="34" charset="0"/>
                  <a:cs typeface="Tahoma" panose="020B0604030504040204" pitchFamily="34" charset="0"/>
                </a:rPr>
                <a:t> </a:t>
              </a:r>
              <a:r>
                <a:rPr lang="en-US" sz="2800" b="1" i="1" dirty="0" err="1">
                  <a:solidFill>
                    <a:schemeClr val="bg1"/>
                  </a:solidFill>
                  <a:latin typeface="+mj-lt"/>
                  <a:ea typeface="Tahoma" panose="020B0604030504040204" pitchFamily="34" charset="0"/>
                  <a:cs typeface="Tahoma" panose="020B0604030504040204" pitchFamily="34" charset="0"/>
                </a:rPr>
                <a:t>phẩm</a:t>
              </a:r>
              <a:endParaRPr lang="vi-VN" sz="2800" b="1" i="1" dirty="0">
                <a:solidFill>
                  <a:schemeClr val="bg1"/>
                </a:solidFill>
                <a:latin typeface="+mj-lt"/>
                <a:ea typeface="Tahoma" panose="020B0604030504040204" pitchFamily="34" charset="0"/>
                <a:cs typeface="Tahoma" panose="020B0604030504040204" pitchFamily="34" charset="0"/>
              </a:endParaRPr>
            </a:p>
          </p:txBody>
        </p:sp>
        <p:sp>
          <p:nvSpPr>
            <p:cNvPr id="18" name="Rounded Rectangle 8">
              <a:extLst>
                <a:ext uri="{FF2B5EF4-FFF2-40B4-BE49-F238E27FC236}">
                  <a16:creationId xmlns:a16="http://schemas.microsoft.com/office/drawing/2014/main" id="{B33D3DE2-9C77-18CD-A3D7-977A0DEA2A00}"/>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i="1">
                <a:solidFill>
                  <a:prstClr val="white"/>
                </a:solidFill>
              </a:endParaRPr>
            </a:p>
          </p:txBody>
        </p:sp>
        <p:sp>
          <p:nvSpPr>
            <p:cNvPr id="19" name="TextBox 18">
              <a:extLst>
                <a:ext uri="{FF2B5EF4-FFF2-40B4-BE49-F238E27FC236}">
                  <a16:creationId xmlns:a16="http://schemas.microsoft.com/office/drawing/2014/main" id="{A0E66465-7B67-6B14-46DD-16A408C90DE4}"/>
                </a:ext>
              </a:extLst>
            </p:cNvPr>
            <p:cNvSpPr txBox="1"/>
            <p:nvPr/>
          </p:nvSpPr>
          <p:spPr>
            <a:xfrm>
              <a:off x="796692" y="2795827"/>
              <a:ext cx="1103866" cy="1395245"/>
            </a:xfrm>
            <a:prstGeom prst="rect">
              <a:avLst/>
            </a:prstGeom>
            <a:noFill/>
          </p:spPr>
          <p:txBody>
            <a:bodyPr wrap="none" rtlCol="0">
              <a:spAutoFit/>
            </a:bodyPr>
            <a:lstStyle/>
            <a:p>
              <a:pPr algn="ctr" defTabSz="807402"/>
              <a:r>
                <a:rPr lang="en-US" sz="2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aphicFrame>
        <p:nvGraphicFramePr>
          <p:cNvPr id="27" name="Table 26">
            <a:extLst>
              <a:ext uri="{FF2B5EF4-FFF2-40B4-BE49-F238E27FC236}">
                <a16:creationId xmlns:a16="http://schemas.microsoft.com/office/drawing/2014/main" id="{03A0B9E3-4C44-F72D-1ADF-03843E4E1688}"/>
              </a:ext>
            </a:extLst>
          </p:cNvPr>
          <p:cNvGraphicFramePr>
            <a:graphicFrameLocks noGrp="1"/>
          </p:cNvGraphicFramePr>
          <p:nvPr>
            <p:extLst>
              <p:ext uri="{D42A27DB-BD31-4B8C-83A1-F6EECF244321}">
                <p14:modId xmlns:p14="http://schemas.microsoft.com/office/powerpoint/2010/main" val="2972577666"/>
              </p:ext>
            </p:extLst>
          </p:nvPr>
        </p:nvGraphicFramePr>
        <p:xfrm>
          <a:off x="179512" y="1119505"/>
          <a:ext cx="8784976" cy="3714507"/>
        </p:xfrm>
        <a:graphic>
          <a:graphicData uri="http://schemas.openxmlformats.org/drawingml/2006/table">
            <a:tbl>
              <a:tblPr firstRow="1" firstCol="1" bandRow="1">
                <a:tableStyleId>{FABFCF23-3B69-468F-B69F-88F6DE6A72F2}</a:tableStyleId>
              </a:tblPr>
              <a:tblGrid>
                <a:gridCol w="5105799">
                  <a:extLst>
                    <a:ext uri="{9D8B030D-6E8A-4147-A177-3AD203B41FA5}">
                      <a16:colId xmlns:a16="http://schemas.microsoft.com/office/drawing/2014/main" val="2259571512"/>
                    </a:ext>
                  </a:extLst>
                </a:gridCol>
                <a:gridCol w="3679177">
                  <a:extLst>
                    <a:ext uri="{9D8B030D-6E8A-4147-A177-3AD203B41FA5}">
                      <a16:colId xmlns:a16="http://schemas.microsoft.com/office/drawing/2014/main" val="1878941921"/>
                    </a:ext>
                  </a:extLst>
                </a:gridCol>
              </a:tblGrid>
              <a:tr h="504056">
                <a:tc>
                  <a:txBody>
                    <a:bodyPr/>
                    <a:lstStyle/>
                    <a:p>
                      <a:pPr algn="ctr"/>
                      <a:r>
                        <a:rPr lang="en-US" sz="2600" dirty="0" err="1">
                          <a:effectLst/>
                        </a:rPr>
                        <a:t>Câu</a:t>
                      </a:r>
                      <a:r>
                        <a:rPr lang="en-US" sz="2600" dirty="0">
                          <a:effectLst/>
                        </a:rPr>
                        <a:t> </a:t>
                      </a:r>
                      <a:r>
                        <a:rPr lang="en-US" sz="2600" dirty="0" err="1">
                          <a:effectLst/>
                        </a:rPr>
                        <a:t>hỏi</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a:effectLst/>
                        </a:rPr>
                        <a:t> Ý </a:t>
                      </a:r>
                      <a:r>
                        <a:rPr lang="en-US" sz="2600" dirty="0" err="1">
                          <a:effectLst/>
                        </a:rPr>
                        <a:t>kiến</a:t>
                      </a:r>
                      <a:r>
                        <a:rPr lang="en-US" sz="2600" dirty="0">
                          <a:effectLst/>
                        </a:rPr>
                        <a:t> </a:t>
                      </a:r>
                      <a:r>
                        <a:rPr lang="en-US" sz="2600" dirty="0" err="1">
                          <a:effectLst/>
                        </a:rPr>
                        <a:t>của</a:t>
                      </a:r>
                      <a:r>
                        <a:rPr lang="en-US" sz="2600" dirty="0">
                          <a:effectLst/>
                        </a:rPr>
                        <a:t> </a:t>
                      </a:r>
                      <a:r>
                        <a:rPr lang="en-US" sz="2600" dirty="0" err="1">
                          <a:effectLst/>
                        </a:rPr>
                        <a:t>em</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2167225"/>
                  </a:ext>
                </a:extLst>
              </a:tr>
              <a:tr h="747325">
                <a:tc>
                  <a:txBody>
                    <a:bodyPr/>
                    <a:lstStyle/>
                    <a:p>
                      <a:pPr marL="0" marR="0" lvl="0" indent="0" algn="just" defTabSz="814974" rtl="0" eaLnBrk="1" fontAlgn="auto" latinLnBrk="0" hangingPunct="1">
                        <a:lnSpc>
                          <a:spcPct val="100000"/>
                        </a:lnSpc>
                        <a:spcBef>
                          <a:spcPts val="0"/>
                        </a:spcBef>
                        <a:spcAft>
                          <a:spcPts val="0"/>
                        </a:spcAft>
                        <a:buClrTx/>
                        <a:buSzTx/>
                        <a:buFontTx/>
                        <a:buNone/>
                        <a:tabLst/>
                        <a:defRPr/>
                      </a:pPr>
                      <a:r>
                        <a:rPr lang="en-US" sz="2600" b="0" dirty="0">
                          <a:effectLst/>
                        </a:rPr>
                        <a:t>1. Em </a:t>
                      </a:r>
                      <a:r>
                        <a:rPr lang="en-US" sz="2600" b="0" dirty="0" err="1">
                          <a:effectLst/>
                        </a:rPr>
                        <a:t>hiểu</a:t>
                      </a:r>
                      <a:r>
                        <a:rPr lang="en-US" sz="2600" b="0" dirty="0">
                          <a:effectLst/>
                        </a:rPr>
                        <a:t> </a:t>
                      </a:r>
                      <a:r>
                        <a:rPr lang="en-US" sz="2600" b="0" dirty="0" err="1">
                          <a:effectLst/>
                        </a:rPr>
                        <a:t>như</a:t>
                      </a:r>
                      <a:r>
                        <a:rPr lang="en-US" sz="2600" b="0" dirty="0">
                          <a:effectLst/>
                        </a:rPr>
                        <a:t> </a:t>
                      </a:r>
                      <a:r>
                        <a:rPr lang="en-US" sz="2600" b="0" dirty="0" err="1">
                          <a:effectLst/>
                        </a:rPr>
                        <a:t>thế</a:t>
                      </a:r>
                      <a:r>
                        <a:rPr lang="en-US" sz="2600" b="0" dirty="0">
                          <a:effectLst/>
                        </a:rPr>
                        <a:t> </a:t>
                      </a:r>
                      <a:r>
                        <a:rPr lang="en-US" sz="2600" b="0" dirty="0" err="1">
                          <a:effectLst/>
                        </a:rPr>
                        <a:t>nào</a:t>
                      </a:r>
                      <a:r>
                        <a:rPr lang="en-US" sz="2600" b="0" dirty="0">
                          <a:effectLst/>
                        </a:rPr>
                        <a:t> </a:t>
                      </a:r>
                      <a:r>
                        <a:rPr lang="en-US" sz="2600" b="0" dirty="0" err="1">
                          <a:effectLst/>
                        </a:rPr>
                        <a:t>về</a:t>
                      </a:r>
                      <a:r>
                        <a:rPr lang="en-US" sz="2600" b="0" dirty="0">
                          <a:effectLst/>
                        </a:rPr>
                        <a:t> </a:t>
                      </a:r>
                      <a:r>
                        <a:rPr lang="en-US" sz="2600" b="0" dirty="0" err="1">
                          <a:effectLst/>
                        </a:rPr>
                        <a:t>nhan</a:t>
                      </a:r>
                      <a:r>
                        <a:rPr lang="en-US" sz="2600" b="0" dirty="0">
                          <a:effectLst/>
                        </a:rPr>
                        <a:t> </a:t>
                      </a:r>
                      <a:r>
                        <a:rPr lang="en-US" sz="2600" b="0" dirty="0" err="1">
                          <a:effectLst/>
                        </a:rPr>
                        <a:t>đề</a:t>
                      </a:r>
                      <a:r>
                        <a:rPr lang="en-US" sz="2600" b="0" dirty="0">
                          <a:effectLst/>
                        </a:rPr>
                        <a:t> “</a:t>
                      </a:r>
                      <a:r>
                        <a:rPr lang="en-US" sz="2600" b="0" dirty="0" err="1">
                          <a:effectLst/>
                        </a:rPr>
                        <a:t>Buổi</a:t>
                      </a:r>
                      <a:r>
                        <a:rPr lang="en-US" sz="2600" b="0" dirty="0">
                          <a:effectLst/>
                        </a:rPr>
                        <a:t> </a:t>
                      </a:r>
                      <a:r>
                        <a:rPr lang="en-US" sz="2600" b="0" dirty="0" err="1">
                          <a:effectLst/>
                        </a:rPr>
                        <a:t>học</a:t>
                      </a:r>
                      <a:r>
                        <a:rPr lang="en-US" sz="2600" b="0" dirty="0">
                          <a:effectLst/>
                        </a:rPr>
                        <a:t> </a:t>
                      </a:r>
                      <a:r>
                        <a:rPr lang="en-US" sz="2600" b="0" dirty="0" err="1">
                          <a:effectLst/>
                        </a:rPr>
                        <a:t>cuối</a:t>
                      </a:r>
                      <a:r>
                        <a:rPr lang="en-US" sz="2600" b="0" dirty="0">
                          <a:effectLst/>
                        </a:rPr>
                        <a:t> </a:t>
                      </a:r>
                      <a:r>
                        <a:rPr lang="en-US" sz="2600" b="0" dirty="0" err="1">
                          <a:effectLst/>
                        </a:rPr>
                        <a:t>cùng</a:t>
                      </a:r>
                      <a:r>
                        <a:rPr lang="en-US" sz="2600" b="0" dirty="0">
                          <a:effectLst/>
                        </a:rPr>
                        <a:t>”?</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260571"/>
                  </a:ext>
                </a:extLst>
              </a:tr>
              <a:tr h="373663">
                <a:tc>
                  <a:txBody>
                    <a:bodyPr/>
                    <a:lstStyle/>
                    <a:p>
                      <a:pPr algn="just"/>
                      <a:r>
                        <a:rPr lang="en-US" sz="2600" b="0" dirty="0">
                          <a:effectLst/>
                        </a:rPr>
                        <a:t>2. </a:t>
                      </a:r>
                      <a:r>
                        <a:rPr lang="en-US" sz="2600" b="0" dirty="0" err="1">
                          <a:effectLst/>
                        </a:rPr>
                        <a:t>Ngôi</a:t>
                      </a:r>
                      <a:r>
                        <a:rPr lang="en-US" sz="2600" b="0" dirty="0">
                          <a:effectLst/>
                        </a:rPr>
                        <a:t> </a:t>
                      </a:r>
                      <a:r>
                        <a:rPr lang="en-US" sz="2600" b="0" dirty="0" err="1">
                          <a:effectLst/>
                        </a:rPr>
                        <a:t>kể</a:t>
                      </a:r>
                      <a:r>
                        <a:rPr lang="en-US" sz="2600" b="0" dirty="0">
                          <a:effectLst/>
                        </a:rPr>
                        <a:t> </a:t>
                      </a:r>
                      <a:r>
                        <a:rPr lang="en-US" sz="2600" b="0" dirty="0" err="1">
                          <a:effectLst/>
                        </a:rPr>
                        <a:t>và</a:t>
                      </a:r>
                      <a:r>
                        <a:rPr lang="en-US" sz="2600" b="0" dirty="0">
                          <a:effectLst/>
                        </a:rPr>
                        <a:t> </a:t>
                      </a:r>
                      <a:r>
                        <a:rPr lang="en-US" sz="2600" b="0" dirty="0" err="1">
                          <a:effectLst/>
                        </a:rPr>
                        <a:t>tác</a:t>
                      </a:r>
                      <a:r>
                        <a:rPr lang="en-US" sz="2600" b="0" dirty="0">
                          <a:effectLst/>
                        </a:rPr>
                        <a:t> </a:t>
                      </a:r>
                      <a:r>
                        <a:rPr lang="en-US" sz="2600" b="0" dirty="0" err="1">
                          <a:effectLst/>
                        </a:rPr>
                        <a:t>dụng</a:t>
                      </a:r>
                      <a:r>
                        <a:rPr lang="en-US" sz="2600" b="0" dirty="0">
                          <a:effectLst/>
                        </a:rPr>
                        <a:t> </a:t>
                      </a:r>
                      <a:r>
                        <a:rPr lang="en-US" sz="2600" b="0" dirty="0" err="1">
                          <a:effectLst/>
                        </a:rPr>
                        <a:t>của</a:t>
                      </a:r>
                      <a:r>
                        <a:rPr lang="en-US" sz="2600" b="0" dirty="0">
                          <a:effectLst/>
                        </a:rPr>
                        <a:t> </a:t>
                      </a:r>
                      <a:r>
                        <a:rPr lang="en-US" sz="2600" b="0" dirty="0" err="1">
                          <a:effectLst/>
                        </a:rPr>
                        <a:t>ngôi</a:t>
                      </a:r>
                      <a:r>
                        <a:rPr lang="en-US" sz="2600" b="0" dirty="0">
                          <a:effectLst/>
                        </a:rPr>
                        <a:t> </a:t>
                      </a:r>
                      <a:r>
                        <a:rPr lang="en-US" sz="2600" b="0" dirty="0" err="1">
                          <a:effectLst/>
                        </a:rPr>
                        <a:t>kể</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dirty="0">
                          <a:effectLst/>
                        </a:rPr>
                        <a:t> </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887649"/>
                  </a:ext>
                </a:extLst>
              </a:tr>
              <a:tr h="373663">
                <a:tc>
                  <a:txBody>
                    <a:bodyPr/>
                    <a:lstStyle/>
                    <a:p>
                      <a:pPr algn="just"/>
                      <a:r>
                        <a:rPr lang="en-US" sz="2600" b="0">
                          <a:effectLst/>
                        </a:rPr>
                        <a:t>3. Nhân vật và nhân vật chính</a:t>
                      </a:r>
                      <a:endParaRPr lang="en-US" sz="2600" b="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7450143"/>
                  </a:ext>
                </a:extLst>
              </a:tr>
              <a:tr h="373663">
                <a:tc>
                  <a:txBody>
                    <a:bodyPr/>
                    <a:lstStyle/>
                    <a:p>
                      <a:pPr algn="just"/>
                      <a:r>
                        <a:rPr lang="en-US" sz="2600" b="0" dirty="0">
                          <a:effectLst/>
                        </a:rPr>
                        <a:t>4. </a:t>
                      </a:r>
                      <a:r>
                        <a:rPr lang="en-US" sz="2600" b="0" dirty="0" err="1">
                          <a:effectLst/>
                        </a:rPr>
                        <a:t>Sự</a:t>
                      </a:r>
                      <a:r>
                        <a:rPr lang="en-US" sz="2600" b="0" dirty="0">
                          <a:effectLst/>
                        </a:rPr>
                        <a:t> </a:t>
                      </a:r>
                      <a:r>
                        <a:rPr lang="en-US" sz="2600" b="0" dirty="0" err="1">
                          <a:effectLst/>
                        </a:rPr>
                        <a:t>việc</a:t>
                      </a:r>
                      <a:r>
                        <a:rPr lang="en-US" sz="2600" b="0" dirty="0">
                          <a:effectLst/>
                        </a:rPr>
                        <a:t> </a:t>
                      </a:r>
                      <a:r>
                        <a:rPr lang="en-US" sz="2600" b="0" dirty="0" err="1">
                          <a:effectLst/>
                        </a:rPr>
                        <a:t>chính</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641930"/>
                  </a:ext>
                </a:extLst>
              </a:tr>
              <a:tr h="373663">
                <a:tc>
                  <a:txBody>
                    <a:bodyPr/>
                    <a:lstStyle/>
                    <a:p>
                      <a:pPr algn="just"/>
                      <a:r>
                        <a:rPr lang="en-US" sz="2600" b="0">
                          <a:effectLst/>
                        </a:rPr>
                        <a:t>5. Bối cảnh</a:t>
                      </a:r>
                      <a:endParaRPr lang="en-US" sz="2600" b="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17444"/>
                  </a:ext>
                </a:extLst>
              </a:tr>
              <a:tr h="436771">
                <a:tc>
                  <a:txBody>
                    <a:bodyPr/>
                    <a:lstStyle/>
                    <a:p>
                      <a:pPr algn="just"/>
                      <a:r>
                        <a:rPr lang="en-US" sz="2600" b="0" dirty="0">
                          <a:effectLst/>
                        </a:rPr>
                        <a:t>6. </a:t>
                      </a:r>
                      <a:r>
                        <a:rPr lang="en-US" sz="2600" b="0" dirty="0" err="1">
                          <a:effectLst/>
                        </a:rPr>
                        <a:t>Thể</a:t>
                      </a:r>
                      <a:r>
                        <a:rPr lang="en-US" sz="2600" b="0" dirty="0">
                          <a:effectLst/>
                        </a:rPr>
                        <a:t> </a:t>
                      </a:r>
                      <a:r>
                        <a:rPr lang="en-US" sz="2600" b="0" dirty="0" err="1">
                          <a:effectLst/>
                        </a:rPr>
                        <a:t>loại</a:t>
                      </a:r>
                      <a:r>
                        <a:rPr lang="en-US" sz="2600" b="0" dirty="0">
                          <a:effectLst/>
                        </a:rPr>
                        <a:t> </a:t>
                      </a:r>
                      <a:r>
                        <a:rPr lang="en-US" sz="2600" b="0" dirty="0" err="1">
                          <a:effectLst/>
                        </a:rPr>
                        <a:t>và</a:t>
                      </a:r>
                      <a:r>
                        <a:rPr lang="en-US" sz="2600" b="0" dirty="0">
                          <a:effectLst/>
                        </a:rPr>
                        <a:t> </a:t>
                      </a:r>
                      <a:r>
                        <a:rPr lang="en-US" sz="2600" b="0" dirty="0" err="1">
                          <a:effectLst/>
                        </a:rPr>
                        <a:t>phương</a:t>
                      </a:r>
                      <a:r>
                        <a:rPr lang="en-US" sz="2600" b="0" dirty="0">
                          <a:effectLst/>
                        </a:rPr>
                        <a:t> </a:t>
                      </a:r>
                      <a:r>
                        <a:rPr lang="en-US" sz="2600" b="0" dirty="0" err="1">
                          <a:effectLst/>
                        </a:rPr>
                        <a:t>thức</a:t>
                      </a:r>
                      <a:r>
                        <a:rPr lang="en-US" sz="2600" b="0" dirty="0">
                          <a:effectLst/>
                        </a:rPr>
                        <a:t> </a:t>
                      </a:r>
                      <a:r>
                        <a:rPr lang="en-US" sz="2600" b="0" dirty="0" err="1">
                          <a:effectLst/>
                        </a:rPr>
                        <a:t>biểu</a:t>
                      </a:r>
                      <a:r>
                        <a:rPr lang="en-US" sz="2600" b="0" dirty="0">
                          <a:effectLst/>
                        </a:rPr>
                        <a:t> </a:t>
                      </a:r>
                      <a:r>
                        <a:rPr lang="en-US" sz="2600" b="0" dirty="0" err="1">
                          <a:effectLst/>
                        </a:rPr>
                        <a:t>đạt</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effectLst/>
                        </a:rPr>
                        <a:t> </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564292"/>
                  </a:ext>
                </a:extLst>
              </a:tr>
              <a:tr h="373663">
                <a:tc>
                  <a:txBody>
                    <a:bodyPr/>
                    <a:lstStyle/>
                    <a:p>
                      <a:pPr algn="just"/>
                      <a:r>
                        <a:rPr lang="en-US" sz="2600" b="0" dirty="0">
                          <a:effectLst/>
                        </a:rPr>
                        <a:t>7. </a:t>
                      </a:r>
                      <a:r>
                        <a:rPr lang="en-US" sz="2600" b="0" dirty="0" err="1">
                          <a:effectLst/>
                        </a:rPr>
                        <a:t>Bố</a:t>
                      </a:r>
                      <a:r>
                        <a:rPr lang="en-US" sz="2600" b="0" dirty="0">
                          <a:effectLst/>
                        </a:rPr>
                        <a:t> </a:t>
                      </a:r>
                      <a:r>
                        <a:rPr lang="en-US" sz="2600" b="0" dirty="0" err="1">
                          <a:effectLst/>
                        </a:rPr>
                        <a:t>cục</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dirty="0">
                          <a:effectLst/>
                        </a:rPr>
                        <a:t> </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288827"/>
                  </a:ext>
                </a:extLst>
              </a:tr>
            </a:tbl>
          </a:graphicData>
        </a:graphic>
      </p:graphicFrame>
    </p:spTree>
    <p:extLst>
      <p:ext uri="{BB962C8B-B14F-4D97-AF65-F5344CB8AC3E}">
        <p14:creationId xmlns:p14="http://schemas.microsoft.com/office/powerpoint/2010/main" val="56284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D8145A-32E8-2976-6852-4439916FA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grpSp>
        <p:nvGrpSpPr>
          <p:cNvPr id="11" name="Group 10">
            <a:extLst>
              <a:ext uri="{FF2B5EF4-FFF2-40B4-BE49-F238E27FC236}">
                <a16:creationId xmlns:a16="http://schemas.microsoft.com/office/drawing/2014/main" id="{F8E85AEF-E398-CFBC-4977-80AD76D1AA8B}"/>
              </a:ext>
            </a:extLst>
          </p:cNvPr>
          <p:cNvGrpSpPr/>
          <p:nvPr/>
        </p:nvGrpSpPr>
        <p:grpSpPr>
          <a:xfrm>
            <a:off x="-1" y="96127"/>
            <a:ext cx="7146790" cy="523222"/>
            <a:chOff x="-178464" y="1828800"/>
            <a:chExt cx="19060590" cy="1395236"/>
          </a:xfrm>
        </p:grpSpPr>
        <p:sp>
          <p:nvSpPr>
            <p:cNvPr id="12" name="Round Same Side Corner Rectangle 3">
              <a:extLst>
                <a:ext uri="{FF2B5EF4-FFF2-40B4-BE49-F238E27FC236}">
                  <a16:creationId xmlns:a16="http://schemas.microsoft.com/office/drawing/2014/main" id="{C05B231C-7238-04D7-3D45-C2677181F614}"/>
                </a:ext>
              </a:extLst>
            </p:cNvPr>
            <p:cNvSpPr/>
            <p:nvPr/>
          </p:nvSpPr>
          <p:spPr>
            <a:xfrm rot="5400000">
              <a:off x="185916" y="1464424"/>
              <a:ext cx="1395232"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a:solidFill>
                  <a:prstClr val="white"/>
                </a:solidFill>
              </a:endParaRPr>
            </a:p>
          </p:txBody>
        </p:sp>
        <p:sp>
          <p:nvSpPr>
            <p:cNvPr id="13" name="TextBox 12">
              <a:extLst>
                <a:ext uri="{FF2B5EF4-FFF2-40B4-BE49-F238E27FC236}">
                  <a16:creationId xmlns:a16="http://schemas.microsoft.com/office/drawing/2014/main" id="{D08406CC-5CEC-B661-BFBF-E46D0ED9B83E}"/>
                </a:ext>
              </a:extLst>
            </p:cNvPr>
            <p:cNvSpPr txBox="1"/>
            <p:nvPr/>
          </p:nvSpPr>
          <p:spPr>
            <a:xfrm>
              <a:off x="478765" y="1828800"/>
              <a:ext cx="1238167" cy="1395232"/>
            </a:xfrm>
            <a:prstGeom prst="rect">
              <a:avLst/>
            </a:prstGeom>
            <a:noFill/>
          </p:spPr>
          <p:txBody>
            <a:bodyPr wrap="square" rtlCol="0">
              <a:spAutoFit/>
            </a:bodyPr>
            <a:lstStyle/>
            <a:p>
              <a:pPr algn="ctr" defTabSz="807402"/>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ED6D142-5878-D70C-07BA-EC726D2B409F}"/>
                </a:ext>
              </a:extLst>
            </p:cNvPr>
            <p:cNvSpPr txBox="1"/>
            <p:nvPr/>
          </p:nvSpPr>
          <p:spPr>
            <a:xfrm>
              <a:off x="2067735" y="1828800"/>
              <a:ext cx="16814391" cy="1395232"/>
            </a:xfrm>
            <a:prstGeom prst="rect">
              <a:avLst/>
            </a:prstGeom>
            <a:noFill/>
          </p:spPr>
          <p:txBody>
            <a:bodyPr wrap="square" rtlCol="0">
              <a:spAutoFit/>
            </a:bodyPr>
            <a:lstStyle/>
            <a:p>
              <a:pPr defTabSz="807402"/>
              <a:r>
                <a:rPr lang="en-US" sz="2800" b="1" dirty="0">
                  <a:solidFill>
                    <a:schemeClr val="bg1"/>
                  </a:solidFill>
                  <a:latin typeface="Tahoma" panose="020B0604030504040204" pitchFamily="34" charset="0"/>
                  <a:cs typeface="Tahoma" panose="020B0604030504040204" pitchFamily="34" charset="0"/>
                </a:rPr>
                <a:t>ĐỌC- </a:t>
              </a:r>
              <a:r>
                <a:rPr lang="vi-VN" sz="2800" b="1" dirty="0">
                  <a:solidFill>
                    <a:schemeClr val="bg1"/>
                  </a:solidFill>
                  <a:latin typeface="Tahoma" panose="020B0604030504040204" pitchFamily="34" charset="0"/>
                  <a:cs typeface="Tahoma" panose="020B0604030504040204" pitchFamily="34" charset="0"/>
                </a:rPr>
                <a:t>TÌM HIỂU CHUNG</a:t>
              </a:r>
              <a:endParaRPr lang="en-US" sz="2800" b="1" dirty="0">
                <a:solidFill>
                  <a:schemeClr val="bg1"/>
                </a:solidFill>
                <a:latin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E40A975E-3B44-B3DE-0EE6-75DD7185A3F2}"/>
              </a:ext>
            </a:extLst>
          </p:cNvPr>
          <p:cNvGrpSpPr/>
          <p:nvPr/>
        </p:nvGrpSpPr>
        <p:grpSpPr>
          <a:xfrm>
            <a:off x="179512" y="555526"/>
            <a:ext cx="4332065" cy="534115"/>
            <a:chOff x="644526" y="2766774"/>
            <a:chExt cx="11553677" cy="1424298"/>
          </a:xfrm>
        </p:grpSpPr>
        <p:sp>
          <p:nvSpPr>
            <p:cNvPr id="16" name="TextBox 15">
              <a:extLst>
                <a:ext uri="{FF2B5EF4-FFF2-40B4-BE49-F238E27FC236}">
                  <a16:creationId xmlns:a16="http://schemas.microsoft.com/office/drawing/2014/main" id="{3E31E074-6C7E-819E-50DC-6BB8B4B9AB7D}"/>
                </a:ext>
              </a:extLst>
            </p:cNvPr>
            <p:cNvSpPr txBox="1"/>
            <p:nvPr/>
          </p:nvSpPr>
          <p:spPr>
            <a:xfrm>
              <a:off x="1906586" y="2766774"/>
              <a:ext cx="10291617" cy="1395245"/>
            </a:xfrm>
            <a:prstGeom prst="rect">
              <a:avLst/>
            </a:prstGeom>
            <a:noFill/>
          </p:spPr>
          <p:txBody>
            <a:bodyPr wrap="square" rtlCol="0">
              <a:spAutoFit/>
            </a:bodyPr>
            <a:lstStyle/>
            <a:p>
              <a:pPr defTabSz="807402"/>
              <a:r>
                <a:rPr lang="en-US" sz="2800" b="1" i="1" dirty="0" err="1">
                  <a:solidFill>
                    <a:schemeClr val="bg1"/>
                  </a:solidFill>
                  <a:latin typeface="+mj-lt"/>
                  <a:ea typeface="Tahoma" panose="020B0604030504040204" pitchFamily="34" charset="0"/>
                  <a:cs typeface="Tahoma" panose="020B0604030504040204" pitchFamily="34" charset="0"/>
                </a:rPr>
                <a:t>Tác</a:t>
              </a:r>
              <a:r>
                <a:rPr lang="en-US" sz="2800" b="1" i="1" dirty="0">
                  <a:solidFill>
                    <a:schemeClr val="bg1"/>
                  </a:solidFill>
                  <a:latin typeface="+mj-lt"/>
                  <a:ea typeface="Tahoma" panose="020B0604030504040204" pitchFamily="34" charset="0"/>
                  <a:cs typeface="Tahoma" panose="020B0604030504040204" pitchFamily="34" charset="0"/>
                </a:rPr>
                <a:t> </a:t>
              </a:r>
              <a:r>
                <a:rPr lang="en-US" sz="2800" b="1" i="1" dirty="0" err="1">
                  <a:solidFill>
                    <a:schemeClr val="bg1"/>
                  </a:solidFill>
                  <a:latin typeface="+mj-lt"/>
                  <a:ea typeface="Tahoma" panose="020B0604030504040204" pitchFamily="34" charset="0"/>
                  <a:cs typeface="Tahoma" panose="020B0604030504040204" pitchFamily="34" charset="0"/>
                </a:rPr>
                <a:t>phẩm</a:t>
              </a:r>
              <a:endParaRPr lang="vi-VN" sz="2800" b="1" i="1" dirty="0">
                <a:solidFill>
                  <a:schemeClr val="bg1"/>
                </a:solidFill>
                <a:latin typeface="+mj-lt"/>
                <a:ea typeface="Tahoma" panose="020B0604030504040204" pitchFamily="34" charset="0"/>
                <a:cs typeface="Tahoma" panose="020B0604030504040204" pitchFamily="34" charset="0"/>
              </a:endParaRPr>
            </a:p>
          </p:txBody>
        </p:sp>
        <p:sp>
          <p:nvSpPr>
            <p:cNvPr id="18" name="Rounded Rectangle 8">
              <a:extLst>
                <a:ext uri="{FF2B5EF4-FFF2-40B4-BE49-F238E27FC236}">
                  <a16:creationId xmlns:a16="http://schemas.microsoft.com/office/drawing/2014/main" id="{B33D3DE2-9C77-18CD-A3D7-977A0DEA2A00}"/>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i="1">
                <a:solidFill>
                  <a:prstClr val="white"/>
                </a:solidFill>
              </a:endParaRPr>
            </a:p>
          </p:txBody>
        </p:sp>
        <p:sp>
          <p:nvSpPr>
            <p:cNvPr id="19" name="TextBox 18">
              <a:extLst>
                <a:ext uri="{FF2B5EF4-FFF2-40B4-BE49-F238E27FC236}">
                  <a16:creationId xmlns:a16="http://schemas.microsoft.com/office/drawing/2014/main" id="{A0E66465-7B67-6B14-46DD-16A408C90DE4}"/>
                </a:ext>
              </a:extLst>
            </p:cNvPr>
            <p:cNvSpPr txBox="1"/>
            <p:nvPr/>
          </p:nvSpPr>
          <p:spPr>
            <a:xfrm>
              <a:off x="796692" y="2795827"/>
              <a:ext cx="1103866" cy="1395245"/>
            </a:xfrm>
            <a:prstGeom prst="rect">
              <a:avLst/>
            </a:prstGeom>
            <a:noFill/>
          </p:spPr>
          <p:txBody>
            <a:bodyPr wrap="none" rtlCol="0">
              <a:spAutoFit/>
            </a:bodyPr>
            <a:lstStyle/>
            <a:p>
              <a:pPr algn="ctr" defTabSz="807402"/>
              <a:r>
                <a:rPr lang="en-US" sz="2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aphicFrame>
        <p:nvGraphicFramePr>
          <p:cNvPr id="27" name="Table 26">
            <a:extLst>
              <a:ext uri="{FF2B5EF4-FFF2-40B4-BE49-F238E27FC236}">
                <a16:creationId xmlns:a16="http://schemas.microsoft.com/office/drawing/2014/main" id="{03A0B9E3-4C44-F72D-1ADF-03843E4E1688}"/>
              </a:ext>
            </a:extLst>
          </p:cNvPr>
          <p:cNvGraphicFramePr>
            <a:graphicFrameLocks noGrp="1"/>
          </p:cNvGraphicFramePr>
          <p:nvPr>
            <p:extLst>
              <p:ext uri="{D42A27DB-BD31-4B8C-83A1-F6EECF244321}">
                <p14:modId xmlns:p14="http://schemas.microsoft.com/office/powerpoint/2010/main" val="2686938289"/>
              </p:ext>
            </p:extLst>
          </p:nvPr>
        </p:nvGraphicFramePr>
        <p:xfrm>
          <a:off x="179512" y="1119505"/>
          <a:ext cx="8784976" cy="3277736"/>
        </p:xfrm>
        <a:graphic>
          <a:graphicData uri="http://schemas.openxmlformats.org/drawingml/2006/table">
            <a:tbl>
              <a:tblPr firstRow="1" firstCol="1" bandRow="1">
                <a:tableStyleId>{FABFCF23-3B69-468F-B69F-88F6DE6A72F2}</a:tableStyleId>
              </a:tblPr>
              <a:tblGrid>
                <a:gridCol w="4320480">
                  <a:extLst>
                    <a:ext uri="{9D8B030D-6E8A-4147-A177-3AD203B41FA5}">
                      <a16:colId xmlns:a16="http://schemas.microsoft.com/office/drawing/2014/main" val="2259571512"/>
                    </a:ext>
                  </a:extLst>
                </a:gridCol>
                <a:gridCol w="4464496">
                  <a:extLst>
                    <a:ext uri="{9D8B030D-6E8A-4147-A177-3AD203B41FA5}">
                      <a16:colId xmlns:a16="http://schemas.microsoft.com/office/drawing/2014/main" val="1878941921"/>
                    </a:ext>
                  </a:extLst>
                </a:gridCol>
              </a:tblGrid>
              <a:tr h="504056">
                <a:tc>
                  <a:txBody>
                    <a:bodyPr/>
                    <a:lstStyle/>
                    <a:p>
                      <a:pPr algn="ctr"/>
                      <a:r>
                        <a:rPr lang="en-US" sz="2600" dirty="0" err="1">
                          <a:effectLst/>
                        </a:rPr>
                        <a:t>Câu</a:t>
                      </a:r>
                      <a:r>
                        <a:rPr lang="en-US" sz="2600" dirty="0">
                          <a:effectLst/>
                        </a:rPr>
                        <a:t> </a:t>
                      </a:r>
                      <a:r>
                        <a:rPr lang="en-US" sz="2600" dirty="0" err="1">
                          <a:effectLst/>
                        </a:rPr>
                        <a:t>hỏi</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a:effectLst/>
                        </a:rPr>
                        <a:t> Ý </a:t>
                      </a:r>
                      <a:r>
                        <a:rPr lang="en-US" sz="2600" dirty="0" err="1">
                          <a:effectLst/>
                        </a:rPr>
                        <a:t>kiến</a:t>
                      </a:r>
                      <a:r>
                        <a:rPr lang="en-US" sz="2600" dirty="0">
                          <a:effectLst/>
                        </a:rPr>
                        <a:t> </a:t>
                      </a:r>
                      <a:r>
                        <a:rPr lang="en-US" sz="2600" dirty="0" err="1">
                          <a:effectLst/>
                        </a:rPr>
                        <a:t>của</a:t>
                      </a:r>
                      <a:r>
                        <a:rPr lang="en-US" sz="2600" dirty="0">
                          <a:effectLst/>
                        </a:rPr>
                        <a:t> </a:t>
                      </a:r>
                      <a:r>
                        <a:rPr lang="en-US" sz="2600" dirty="0" err="1">
                          <a:effectLst/>
                        </a:rPr>
                        <a:t>em</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2167225"/>
                  </a:ext>
                </a:extLst>
              </a:tr>
              <a:tr h="747325">
                <a:tc>
                  <a:txBody>
                    <a:bodyPr/>
                    <a:lstStyle/>
                    <a:p>
                      <a:pPr marL="0" marR="0" lvl="0" indent="0" algn="just" defTabSz="814974" rtl="0" eaLnBrk="1" fontAlgn="auto" latinLnBrk="0" hangingPunct="1">
                        <a:lnSpc>
                          <a:spcPct val="100000"/>
                        </a:lnSpc>
                        <a:spcBef>
                          <a:spcPts val="0"/>
                        </a:spcBef>
                        <a:spcAft>
                          <a:spcPts val="0"/>
                        </a:spcAft>
                        <a:buClrTx/>
                        <a:buSzTx/>
                        <a:buFontTx/>
                        <a:buNone/>
                        <a:tabLst/>
                        <a:defRPr/>
                      </a:pPr>
                      <a:r>
                        <a:rPr lang="en-US" sz="2600" b="0" dirty="0">
                          <a:effectLst/>
                        </a:rPr>
                        <a:t>1. Em </a:t>
                      </a:r>
                      <a:r>
                        <a:rPr lang="en-US" sz="2600" b="0" dirty="0" err="1">
                          <a:effectLst/>
                        </a:rPr>
                        <a:t>hiểu</a:t>
                      </a:r>
                      <a:r>
                        <a:rPr lang="en-US" sz="2600" b="0" dirty="0">
                          <a:effectLst/>
                        </a:rPr>
                        <a:t> </a:t>
                      </a:r>
                      <a:r>
                        <a:rPr lang="en-US" sz="2600" b="0" dirty="0" err="1">
                          <a:effectLst/>
                        </a:rPr>
                        <a:t>như</a:t>
                      </a:r>
                      <a:r>
                        <a:rPr lang="en-US" sz="2600" b="0" dirty="0">
                          <a:effectLst/>
                        </a:rPr>
                        <a:t> </a:t>
                      </a:r>
                      <a:r>
                        <a:rPr lang="en-US" sz="2600" b="0" dirty="0" err="1">
                          <a:effectLst/>
                        </a:rPr>
                        <a:t>thế</a:t>
                      </a:r>
                      <a:r>
                        <a:rPr lang="en-US" sz="2600" b="0" dirty="0">
                          <a:effectLst/>
                        </a:rPr>
                        <a:t> </a:t>
                      </a:r>
                      <a:r>
                        <a:rPr lang="en-US" sz="2600" b="0" dirty="0" err="1">
                          <a:effectLst/>
                        </a:rPr>
                        <a:t>nào</a:t>
                      </a:r>
                      <a:r>
                        <a:rPr lang="en-US" sz="2600" b="0" dirty="0">
                          <a:effectLst/>
                        </a:rPr>
                        <a:t> </a:t>
                      </a:r>
                      <a:r>
                        <a:rPr lang="en-US" sz="2600" b="0" dirty="0" err="1">
                          <a:effectLst/>
                        </a:rPr>
                        <a:t>về</a:t>
                      </a:r>
                      <a:r>
                        <a:rPr lang="en-US" sz="2600" b="0" dirty="0">
                          <a:effectLst/>
                        </a:rPr>
                        <a:t> </a:t>
                      </a:r>
                      <a:r>
                        <a:rPr lang="en-US" sz="2600" b="0" dirty="0" err="1">
                          <a:effectLst/>
                        </a:rPr>
                        <a:t>nhan</a:t>
                      </a:r>
                      <a:r>
                        <a:rPr lang="en-US" sz="2600" b="0" dirty="0">
                          <a:effectLst/>
                        </a:rPr>
                        <a:t> </a:t>
                      </a:r>
                      <a:r>
                        <a:rPr lang="en-US" sz="2600" b="0" dirty="0" err="1">
                          <a:effectLst/>
                        </a:rPr>
                        <a:t>đề</a:t>
                      </a:r>
                      <a:r>
                        <a:rPr lang="en-US" sz="2600" b="0" dirty="0">
                          <a:effectLst/>
                        </a:rPr>
                        <a:t> “</a:t>
                      </a:r>
                      <a:r>
                        <a:rPr lang="en-US" sz="2600" b="0" dirty="0" err="1">
                          <a:effectLst/>
                        </a:rPr>
                        <a:t>Buổi</a:t>
                      </a:r>
                      <a:r>
                        <a:rPr lang="en-US" sz="2600" b="0" dirty="0">
                          <a:effectLst/>
                        </a:rPr>
                        <a:t> </a:t>
                      </a:r>
                      <a:r>
                        <a:rPr lang="en-US" sz="2600" b="0" dirty="0" err="1">
                          <a:effectLst/>
                        </a:rPr>
                        <a:t>học</a:t>
                      </a:r>
                      <a:r>
                        <a:rPr lang="en-US" sz="2600" b="0" dirty="0">
                          <a:effectLst/>
                        </a:rPr>
                        <a:t> </a:t>
                      </a:r>
                      <a:r>
                        <a:rPr lang="en-US" sz="2600" b="0" dirty="0" err="1">
                          <a:effectLst/>
                        </a:rPr>
                        <a:t>cuối</a:t>
                      </a:r>
                      <a:r>
                        <a:rPr lang="en-US" sz="2600" b="0" dirty="0">
                          <a:effectLst/>
                        </a:rPr>
                        <a:t> </a:t>
                      </a:r>
                      <a:r>
                        <a:rPr lang="en-US" sz="2600" b="0" dirty="0" err="1">
                          <a:effectLst/>
                        </a:rPr>
                        <a:t>cùng</a:t>
                      </a:r>
                      <a:r>
                        <a:rPr lang="en-US" sz="2600" b="0" dirty="0">
                          <a:effectLst/>
                        </a:rPr>
                        <a:t>”?</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dirty="0" err="1">
                          <a:solidFill>
                            <a:srgbClr val="000000"/>
                          </a:solidFill>
                          <a:effectLst/>
                          <a:latin typeface="Times New Roman" panose="02020603050405020304" pitchFamily="18" charset="0"/>
                          <a:ea typeface="Times New Roman" panose="02020603050405020304" pitchFamily="18" charset="0"/>
                        </a:rPr>
                        <a:t>Buổi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cuối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bằng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tiếng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Pháp</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260571"/>
                  </a:ext>
                </a:extLst>
              </a:tr>
              <a:tr h="373663">
                <a:tc>
                  <a:txBody>
                    <a:bodyPr/>
                    <a:lstStyle/>
                    <a:p>
                      <a:pPr algn="just"/>
                      <a:r>
                        <a:rPr lang="en-US" sz="2600" b="0" dirty="0">
                          <a:effectLst/>
                        </a:rPr>
                        <a:t>2. </a:t>
                      </a:r>
                      <a:r>
                        <a:rPr lang="en-US" sz="2600" b="0" dirty="0" err="1">
                          <a:effectLst/>
                        </a:rPr>
                        <a:t>Ngôi</a:t>
                      </a:r>
                      <a:r>
                        <a:rPr lang="en-US" sz="2600" b="0" dirty="0">
                          <a:effectLst/>
                        </a:rPr>
                        <a:t> </a:t>
                      </a:r>
                      <a:r>
                        <a:rPr lang="en-US" sz="2600" b="0" dirty="0" err="1">
                          <a:effectLst/>
                        </a:rPr>
                        <a:t>kể</a:t>
                      </a:r>
                      <a:r>
                        <a:rPr lang="en-US" sz="2600" b="0" dirty="0">
                          <a:effectLst/>
                        </a:rPr>
                        <a:t> </a:t>
                      </a:r>
                      <a:r>
                        <a:rPr lang="en-US" sz="2600" b="0" dirty="0" err="1">
                          <a:effectLst/>
                        </a:rPr>
                        <a:t>và</a:t>
                      </a:r>
                      <a:r>
                        <a:rPr lang="en-US" sz="2600" b="0" dirty="0">
                          <a:effectLst/>
                        </a:rPr>
                        <a:t> </a:t>
                      </a:r>
                      <a:r>
                        <a:rPr lang="en-US" sz="2600" b="0" dirty="0" err="1">
                          <a:effectLst/>
                        </a:rPr>
                        <a:t>tác</a:t>
                      </a:r>
                      <a:r>
                        <a:rPr lang="en-US" sz="2600" b="0" dirty="0">
                          <a:effectLst/>
                        </a:rPr>
                        <a:t> </a:t>
                      </a:r>
                      <a:r>
                        <a:rPr lang="en-US" sz="2600" b="0" dirty="0" err="1">
                          <a:effectLst/>
                        </a:rPr>
                        <a:t>dụng</a:t>
                      </a:r>
                      <a:r>
                        <a:rPr lang="en-US" sz="2600" b="0" dirty="0">
                          <a:effectLst/>
                        </a:rPr>
                        <a:t> </a:t>
                      </a:r>
                      <a:r>
                        <a:rPr lang="en-US" sz="2600" b="0" dirty="0" err="1">
                          <a:effectLst/>
                        </a:rPr>
                        <a:t>của</a:t>
                      </a:r>
                      <a:r>
                        <a:rPr lang="en-US" sz="2600" b="0" dirty="0">
                          <a:effectLst/>
                        </a:rPr>
                        <a:t> </a:t>
                      </a:r>
                      <a:r>
                        <a:rPr lang="en-US" sz="2600" b="0" dirty="0" err="1">
                          <a:effectLst/>
                        </a:rPr>
                        <a:t>ngôi</a:t>
                      </a:r>
                      <a:r>
                        <a:rPr lang="en-US" sz="2600" b="0" dirty="0">
                          <a:effectLst/>
                        </a:rPr>
                        <a:t> </a:t>
                      </a:r>
                      <a:r>
                        <a:rPr lang="en-US" sz="2600" b="0" dirty="0" err="1">
                          <a:effectLst/>
                        </a:rPr>
                        <a:t>kể</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Ngôi</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nhất</a:t>
                      </a:r>
                      <a:endParaRPr lang="en-US" sz="2600" dirty="0">
                        <a:effectLst/>
                        <a:latin typeface="Times New Roman" panose="02020603050405020304" pitchFamily="18" charset="0"/>
                        <a:ea typeface="Times New Roman" panose="02020603050405020304" pitchFamily="18" charset="0"/>
                      </a:endParaRPr>
                    </a:p>
                    <a:p>
                      <a:pPr algn="just"/>
                      <a:r>
                        <a:rPr lang="fr-FR" sz="2600" b="1" i="1" dirty="0">
                          <a:solidFill>
                            <a:srgbClr val="00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fr-FR" sz="2600" b="1" i="1" dirty="0">
                          <a:solidFill>
                            <a:srgbClr val="000000"/>
                          </a:solidFill>
                          <a:effectLst/>
                          <a:latin typeface="Times New Roman" panose="02020603050405020304" pitchFamily="18" charset="0"/>
                          <a:ea typeface="Times New Roman" panose="02020603050405020304" pitchFamily="18" charset="0"/>
                        </a:rPr>
                        <a:t> </a:t>
                      </a:r>
                      <a:r>
                        <a:rPr lang="fr-FR" sz="2600" b="0" i="0" dirty="0" err="1">
                          <a:solidFill>
                            <a:srgbClr val="000000"/>
                          </a:solidFill>
                          <a:effectLst/>
                          <a:latin typeface="Times New Roman" panose="02020603050405020304" pitchFamily="18" charset="0"/>
                          <a:ea typeface="Times New Roman" panose="02020603050405020304" pitchFamily="18" charset="0"/>
                        </a:rPr>
                        <a:t>T</a:t>
                      </a:r>
                      <a:r>
                        <a:rPr lang="fr-FR" sz="2600" dirty="0" err="1">
                          <a:effectLst/>
                          <a:latin typeface="Times New Roman" panose="02020603050405020304" pitchFamily="18" charset="0"/>
                          <a:ea typeface="Times New Roman" panose="02020603050405020304" pitchFamily="18" charset="0"/>
                        </a:rPr>
                        <a:t>hể</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hiện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chủ</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đề</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tạo</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ấn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tượng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về</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một</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câu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chuyện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có</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thực</a:t>
                      </a:r>
                      <a:endParaRPr lang="fr-FR" sz="2600" dirty="0">
                        <a:effectLst/>
                        <a:latin typeface="Times New Roman" panose="02020603050405020304" pitchFamily="18" charset="0"/>
                        <a:ea typeface="Times New Roman" panose="02020603050405020304" pitchFamily="18" charset="0"/>
                      </a:endParaRPr>
                    </a:p>
                    <a:p>
                      <a:pPr algn="just"/>
                      <a:r>
                        <a:rPr lang="fr-FR" sz="2600" dirty="0">
                          <a:effectLst/>
                          <a:latin typeface="Times New Roman" panose="02020603050405020304" pitchFamily="18" charset="0"/>
                          <a:ea typeface="Times New Roman" panose="02020603050405020304" pitchFamily="18" charset="0"/>
                          <a:sym typeface="Wingdings" panose="05000000000000000000" pitchFamily="2" charset="2"/>
                        </a:rPr>
                        <a:t> </a:t>
                      </a:r>
                      <a:r>
                        <a:rPr lang="fr-FR" sz="2600" dirty="0" err="1">
                          <a:effectLst/>
                          <a:latin typeface="Times New Roman" panose="02020603050405020304" pitchFamily="18" charset="0"/>
                          <a:ea typeface="Times New Roman" panose="02020603050405020304" pitchFamily="18" charset="0"/>
                          <a:sym typeface="Wingdings" panose="05000000000000000000" pitchFamily="2" charset="2"/>
                        </a:rPr>
                        <a:t>B</a:t>
                      </a:r>
                      <a:r>
                        <a:rPr lang="fr-FR" sz="2600" dirty="0" err="1">
                          <a:effectLst/>
                          <a:latin typeface="Times New Roman" panose="02020603050405020304" pitchFamily="18" charset="0"/>
                          <a:ea typeface="Times New Roman" panose="02020603050405020304" pitchFamily="18" charset="0"/>
                        </a:rPr>
                        <a:t>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hiện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được</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tâm</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trạng</a:t>
                      </a:r>
                      <a:r>
                        <a:rPr lang="fr-FR" sz="2600" dirty="0">
                          <a:effectLst/>
                          <a:latin typeface="Times New Roman" panose="02020603050405020304" pitchFamily="18" charset="0"/>
                          <a:ea typeface="Times New Roman" panose="02020603050405020304" pitchFamily="18" charset="0"/>
                        </a:rPr>
                        <a:t> ý </a:t>
                      </a:r>
                      <a:r>
                        <a:rPr lang="fr-FR" sz="2600" dirty="0" err="1">
                          <a:effectLst/>
                          <a:latin typeface="Times New Roman" panose="02020603050405020304" pitchFamily="18" charset="0"/>
                          <a:ea typeface="Times New Roman" panose="02020603050405020304" pitchFamily="18" charset="0"/>
                        </a:rPr>
                        <a:t>nghĩ</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của</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nhân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vật</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kể</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chuyện</a:t>
                      </a:r>
                      <a:r>
                        <a:rPr lang="fr-FR" sz="2600" dirty="0">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887649"/>
                  </a:ext>
                </a:extLst>
              </a:tr>
            </a:tbl>
          </a:graphicData>
        </a:graphic>
      </p:graphicFrame>
    </p:spTree>
    <p:extLst>
      <p:ext uri="{BB962C8B-B14F-4D97-AF65-F5344CB8AC3E}">
        <p14:creationId xmlns:p14="http://schemas.microsoft.com/office/powerpoint/2010/main" val="75231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BED988-0F4F-C8CF-6CBD-BC1141C3B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grpSp>
        <p:nvGrpSpPr>
          <p:cNvPr id="11" name="Group 10">
            <a:extLst>
              <a:ext uri="{FF2B5EF4-FFF2-40B4-BE49-F238E27FC236}">
                <a16:creationId xmlns:a16="http://schemas.microsoft.com/office/drawing/2014/main" id="{F8E85AEF-E398-CFBC-4977-80AD76D1AA8B}"/>
              </a:ext>
            </a:extLst>
          </p:cNvPr>
          <p:cNvGrpSpPr/>
          <p:nvPr/>
        </p:nvGrpSpPr>
        <p:grpSpPr>
          <a:xfrm>
            <a:off x="-1" y="96127"/>
            <a:ext cx="7146790" cy="523222"/>
            <a:chOff x="-178464" y="1828800"/>
            <a:chExt cx="19060590" cy="1395236"/>
          </a:xfrm>
        </p:grpSpPr>
        <p:sp>
          <p:nvSpPr>
            <p:cNvPr id="12" name="Round Same Side Corner Rectangle 3">
              <a:extLst>
                <a:ext uri="{FF2B5EF4-FFF2-40B4-BE49-F238E27FC236}">
                  <a16:creationId xmlns:a16="http://schemas.microsoft.com/office/drawing/2014/main" id="{C05B231C-7238-04D7-3D45-C2677181F614}"/>
                </a:ext>
              </a:extLst>
            </p:cNvPr>
            <p:cNvSpPr/>
            <p:nvPr/>
          </p:nvSpPr>
          <p:spPr>
            <a:xfrm rot="5400000">
              <a:off x="185916" y="1464424"/>
              <a:ext cx="1395232"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a:solidFill>
                  <a:prstClr val="white"/>
                </a:solidFill>
              </a:endParaRPr>
            </a:p>
          </p:txBody>
        </p:sp>
        <p:sp>
          <p:nvSpPr>
            <p:cNvPr id="13" name="TextBox 12">
              <a:extLst>
                <a:ext uri="{FF2B5EF4-FFF2-40B4-BE49-F238E27FC236}">
                  <a16:creationId xmlns:a16="http://schemas.microsoft.com/office/drawing/2014/main" id="{D08406CC-5CEC-B661-BFBF-E46D0ED9B83E}"/>
                </a:ext>
              </a:extLst>
            </p:cNvPr>
            <p:cNvSpPr txBox="1"/>
            <p:nvPr/>
          </p:nvSpPr>
          <p:spPr>
            <a:xfrm>
              <a:off x="478765" y="1828800"/>
              <a:ext cx="1238167" cy="1395232"/>
            </a:xfrm>
            <a:prstGeom prst="rect">
              <a:avLst/>
            </a:prstGeom>
            <a:noFill/>
          </p:spPr>
          <p:txBody>
            <a:bodyPr wrap="square" rtlCol="0">
              <a:spAutoFit/>
            </a:bodyPr>
            <a:lstStyle/>
            <a:p>
              <a:pPr algn="ctr" defTabSz="807402"/>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ED6D142-5878-D70C-07BA-EC726D2B409F}"/>
                </a:ext>
              </a:extLst>
            </p:cNvPr>
            <p:cNvSpPr txBox="1"/>
            <p:nvPr/>
          </p:nvSpPr>
          <p:spPr>
            <a:xfrm>
              <a:off x="2067735" y="1828800"/>
              <a:ext cx="16814391" cy="1395232"/>
            </a:xfrm>
            <a:prstGeom prst="rect">
              <a:avLst/>
            </a:prstGeom>
            <a:noFill/>
          </p:spPr>
          <p:txBody>
            <a:bodyPr wrap="square" rtlCol="0">
              <a:spAutoFit/>
            </a:bodyPr>
            <a:lstStyle/>
            <a:p>
              <a:pPr defTabSz="807402"/>
              <a:r>
                <a:rPr lang="en-US" sz="2800" b="1" dirty="0">
                  <a:solidFill>
                    <a:schemeClr val="bg1"/>
                  </a:solidFill>
                  <a:latin typeface="Tahoma" panose="020B0604030504040204" pitchFamily="34" charset="0"/>
                  <a:cs typeface="Tahoma" panose="020B0604030504040204" pitchFamily="34" charset="0"/>
                </a:rPr>
                <a:t>ĐỌC- </a:t>
              </a:r>
              <a:r>
                <a:rPr lang="vi-VN" sz="2800" b="1" dirty="0">
                  <a:solidFill>
                    <a:schemeClr val="bg1"/>
                  </a:solidFill>
                  <a:latin typeface="Tahoma" panose="020B0604030504040204" pitchFamily="34" charset="0"/>
                  <a:cs typeface="Tahoma" panose="020B0604030504040204" pitchFamily="34" charset="0"/>
                </a:rPr>
                <a:t>TÌM HIỂU CHUNG</a:t>
              </a:r>
              <a:endParaRPr lang="en-US" sz="2800" b="1" dirty="0">
                <a:solidFill>
                  <a:schemeClr val="bg1"/>
                </a:solidFill>
                <a:latin typeface="Tahoma" panose="020B0604030504040204" pitchFamily="34" charset="0"/>
                <a:cs typeface="Tahoma" panose="020B0604030504040204" pitchFamily="34" charset="0"/>
              </a:endParaRPr>
            </a:p>
          </p:txBody>
        </p:sp>
      </p:grpSp>
      <p:grpSp>
        <p:nvGrpSpPr>
          <p:cNvPr id="15" name="Group 14">
            <a:extLst>
              <a:ext uri="{FF2B5EF4-FFF2-40B4-BE49-F238E27FC236}">
                <a16:creationId xmlns:a16="http://schemas.microsoft.com/office/drawing/2014/main" id="{E40A975E-3B44-B3DE-0EE6-75DD7185A3F2}"/>
              </a:ext>
            </a:extLst>
          </p:cNvPr>
          <p:cNvGrpSpPr/>
          <p:nvPr/>
        </p:nvGrpSpPr>
        <p:grpSpPr>
          <a:xfrm>
            <a:off x="179512" y="555526"/>
            <a:ext cx="4332065" cy="534115"/>
            <a:chOff x="644526" y="2766774"/>
            <a:chExt cx="11553677" cy="1424298"/>
          </a:xfrm>
        </p:grpSpPr>
        <p:sp>
          <p:nvSpPr>
            <p:cNvPr id="16" name="TextBox 15">
              <a:extLst>
                <a:ext uri="{FF2B5EF4-FFF2-40B4-BE49-F238E27FC236}">
                  <a16:creationId xmlns:a16="http://schemas.microsoft.com/office/drawing/2014/main" id="{3E31E074-6C7E-819E-50DC-6BB8B4B9AB7D}"/>
                </a:ext>
              </a:extLst>
            </p:cNvPr>
            <p:cNvSpPr txBox="1"/>
            <p:nvPr/>
          </p:nvSpPr>
          <p:spPr>
            <a:xfrm>
              <a:off x="1906586" y="2766774"/>
              <a:ext cx="10291617" cy="1395245"/>
            </a:xfrm>
            <a:prstGeom prst="rect">
              <a:avLst/>
            </a:prstGeom>
            <a:noFill/>
          </p:spPr>
          <p:txBody>
            <a:bodyPr wrap="square" rtlCol="0">
              <a:spAutoFit/>
            </a:bodyPr>
            <a:lstStyle/>
            <a:p>
              <a:pPr defTabSz="807402"/>
              <a:r>
                <a:rPr lang="en-US" sz="2800" b="1" i="1" dirty="0" err="1">
                  <a:solidFill>
                    <a:schemeClr val="bg1"/>
                  </a:solidFill>
                  <a:latin typeface="+mj-lt"/>
                  <a:ea typeface="Tahoma" panose="020B0604030504040204" pitchFamily="34" charset="0"/>
                  <a:cs typeface="Tahoma" panose="020B0604030504040204" pitchFamily="34" charset="0"/>
                </a:rPr>
                <a:t>Tác</a:t>
              </a:r>
              <a:r>
                <a:rPr lang="en-US" sz="2800" b="1" i="1" dirty="0">
                  <a:solidFill>
                    <a:schemeClr val="bg1"/>
                  </a:solidFill>
                  <a:latin typeface="+mj-lt"/>
                  <a:ea typeface="Tahoma" panose="020B0604030504040204" pitchFamily="34" charset="0"/>
                  <a:cs typeface="Tahoma" panose="020B0604030504040204" pitchFamily="34" charset="0"/>
                </a:rPr>
                <a:t> </a:t>
              </a:r>
              <a:r>
                <a:rPr lang="en-US" sz="2800" b="1" i="1" dirty="0" err="1">
                  <a:solidFill>
                    <a:schemeClr val="bg1"/>
                  </a:solidFill>
                  <a:latin typeface="+mj-lt"/>
                  <a:ea typeface="Tahoma" panose="020B0604030504040204" pitchFamily="34" charset="0"/>
                  <a:cs typeface="Tahoma" panose="020B0604030504040204" pitchFamily="34" charset="0"/>
                </a:rPr>
                <a:t>phẩm</a:t>
              </a:r>
              <a:endParaRPr lang="vi-VN" sz="2800" b="1" i="1" dirty="0">
                <a:solidFill>
                  <a:schemeClr val="bg1"/>
                </a:solidFill>
                <a:latin typeface="+mj-lt"/>
                <a:ea typeface="Tahoma" panose="020B0604030504040204" pitchFamily="34" charset="0"/>
                <a:cs typeface="Tahoma" panose="020B0604030504040204" pitchFamily="34" charset="0"/>
              </a:endParaRPr>
            </a:p>
          </p:txBody>
        </p:sp>
        <p:sp>
          <p:nvSpPr>
            <p:cNvPr id="18" name="Rounded Rectangle 8">
              <a:extLst>
                <a:ext uri="{FF2B5EF4-FFF2-40B4-BE49-F238E27FC236}">
                  <a16:creationId xmlns:a16="http://schemas.microsoft.com/office/drawing/2014/main" id="{B33D3DE2-9C77-18CD-A3D7-977A0DEA2A00}"/>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i="1">
                <a:solidFill>
                  <a:prstClr val="white"/>
                </a:solidFill>
              </a:endParaRPr>
            </a:p>
          </p:txBody>
        </p:sp>
        <p:sp>
          <p:nvSpPr>
            <p:cNvPr id="19" name="TextBox 18">
              <a:extLst>
                <a:ext uri="{FF2B5EF4-FFF2-40B4-BE49-F238E27FC236}">
                  <a16:creationId xmlns:a16="http://schemas.microsoft.com/office/drawing/2014/main" id="{A0E66465-7B67-6B14-46DD-16A408C90DE4}"/>
                </a:ext>
              </a:extLst>
            </p:cNvPr>
            <p:cNvSpPr txBox="1"/>
            <p:nvPr/>
          </p:nvSpPr>
          <p:spPr>
            <a:xfrm>
              <a:off x="796692" y="2795827"/>
              <a:ext cx="1103866" cy="1395245"/>
            </a:xfrm>
            <a:prstGeom prst="rect">
              <a:avLst/>
            </a:prstGeom>
            <a:noFill/>
          </p:spPr>
          <p:txBody>
            <a:bodyPr wrap="none" rtlCol="0">
              <a:spAutoFit/>
            </a:bodyPr>
            <a:lstStyle/>
            <a:p>
              <a:pPr algn="ctr" defTabSz="807402"/>
              <a:r>
                <a:rPr lang="en-US" sz="2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aphicFrame>
        <p:nvGraphicFramePr>
          <p:cNvPr id="27" name="Table 26">
            <a:extLst>
              <a:ext uri="{FF2B5EF4-FFF2-40B4-BE49-F238E27FC236}">
                <a16:creationId xmlns:a16="http://schemas.microsoft.com/office/drawing/2014/main" id="{03A0B9E3-4C44-F72D-1ADF-03843E4E1688}"/>
              </a:ext>
            </a:extLst>
          </p:cNvPr>
          <p:cNvGraphicFramePr>
            <a:graphicFrameLocks noGrp="1"/>
          </p:cNvGraphicFramePr>
          <p:nvPr>
            <p:extLst>
              <p:ext uri="{D42A27DB-BD31-4B8C-83A1-F6EECF244321}">
                <p14:modId xmlns:p14="http://schemas.microsoft.com/office/powerpoint/2010/main" val="4075868380"/>
              </p:ext>
            </p:extLst>
          </p:nvPr>
        </p:nvGraphicFramePr>
        <p:xfrm>
          <a:off x="179512" y="1119505"/>
          <a:ext cx="8784976" cy="1692776"/>
        </p:xfrm>
        <a:graphic>
          <a:graphicData uri="http://schemas.openxmlformats.org/drawingml/2006/table">
            <a:tbl>
              <a:tblPr firstRow="1" firstCol="1" bandRow="1">
                <a:tableStyleId>{FABFCF23-3B69-468F-B69F-88F6DE6A72F2}</a:tableStyleId>
              </a:tblPr>
              <a:tblGrid>
                <a:gridCol w="4176464">
                  <a:extLst>
                    <a:ext uri="{9D8B030D-6E8A-4147-A177-3AD203B41FA5}">
                      <a16:colId xmlns:a16="http://schemas.microsoft.com/office/drawing/2014/main" val="2259571512"/>
                    </a:ext>
                  </a:extLst>
                </a:gridCol>
                <a:gridCol w="4608512">
                  <a:extLst>
                    <a:ext uri="{9D8B030D-6E8A-4147-A177-3AD203B41FA5}">
                      <a16:colId xmlns:a16="http://schemas.microsoft.com/office/drawing/2014/main" val="1878941921"/>
                    </a:ext>
                  </a:extLst>
                </a:gridCol>
              </a:tblGrid>
              <a:tr h="504056">
                <a:tc>
                  <a:txBody>
                    <a:bodyPr/>
                    <a:lstStyle/>
                    <a:p>
                      <a:pPr algn="ctr"/>
                      <a:r>
                        <a:rPr lang="en-US" sz="2600" dirty="0" err="1">
                          <a:effectLst/>
                        </a:rPr>
                        <a:t>Câu</a:t>
                      </a:r>
                      <a:r>
                        <a:rPr lang="en-US" sz="2600" dirty="0">
                          <a:effectLst/>
                        </a:rPr>
                        <a:t> </a:t>
                      </a:r>
                      <a:r>
                        <a:rPr lang="en-US" sz="2600" dirty="0" err="1">
                          <a:effectLst/>
                        </a:rPr>
                        <a:t>hỏi</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a:effectLst/>
                        </a:rPr>
                        <a:t> Ý </a:t>
                      </a:r>
                      <a:r>
                        <a:rPr lang="en-US" sz="2600" dirty="0" err="1">
                          <a:effectLst/>
                        </a:rPr>
                        <a:t>kiến</a:t>
                      </a:r>
                      <a:r>
                        <a:rPr lang="en-US" sz="2600" dirty="0">
                          <a:effectLst/>
                        </a:rPr>
                        <a:t> </a:t>
                      </a:r>
                      <a:r>
                        <a:rPr lang="en-US" sz="2600" dirty="0" err="1">
                          <a:effectLst/>
                        </a:rPr>
                        <a:t>của</a:t>
                      </a:r>
                      <a:r>
                        <a:rPr lang="en-US" sz="2600" dirty="0">
                          <a:effectLst/>
                        </a:rPr>
                        <a:t> </a:t>
                      </a:r>
                      <a:r>
                        <a:rPr lang="en-US" sz="2600" dirty="0" err="1">
                          <a:effectLst/>
                        </a:rPr>
                        <a:t>em</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2167225"/>
                  </a:ext>
                </a:extLst>
              </a:tr>
              <a:tr h="373663">
                <a:tc>
                  <a:txBody>
                    <a:bodyPr/>
                    <a:lstStyle/>
                    <a:p>
                      <a:pPr algn="just"/>
                      <a:r>
                        <a:rPr lang="en-US" sz="2600" b="0" dirty="0">
                          <a:effectLst/>
                        </a:rPr>
                        <a:t>3. </a:t>
                      </a:r>
                      <a:r>
                        <a:rPr lang="en-US" sz="2600" b="0" dirty="0" err="1">
                          <a:effectLst/>
                        </a:rPr>
                        <a:t>Nhân</a:t>
                      </a:r>
                      <a:r>
                        <a:rPr lang="en-US" sz="2600" b="0" dirty="0">
                          <a:effectLst/>
                        </a:rPr>
                        <a:t> </a:t>
                      </a:r>
                      <a:r>
                        <a:rPr lang="en-US" sz="2600" b="0" dirty="0" err="1">
                          <a:effectLst/>
                        </a:rPr>
                        <a:t>vật</a:t>
                      </a:r>
                      <a:r>
                        <a:rPr lang="en-US" sz="2600" b="0" dirty="0">
                          <a:effectLst/>
                        </a:rPr>
                        <a:t> </a:t>
                      </a:r>
                      <a:r>
                        <a:rPr lang="en-US" sz="2600" b="0" dirty="0" err="1">
                          <a:effectLst/>
                        </a:rPr>
                        <a:t>chính</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dirty="0" err="1">
                          <a:effectLst/>
                        </a:rPr>
                        <a:t>Thầy</a:t>
                      </a:r>
                      <a:r>
                        <a:rPr lang="en-US" sz="2600" dirty="0">
                          <a:effectLst/>
                        </a:rPr>
                        <a:t> Ha – men </a:t>
                      </a:r>
                      <a:r>
                        <a:rPr lang="en-US" sz="2600" dirty="0" err="1">
                          <a:effectLst/>
                        </a:rPr>
                        <a:t>và</a:t>
                      </a:r>
                      <a:r>
                        <a:rPr lang="en-US" sz="2600" dirty="0">
                          <a:effectLst/>
                        </a:rPr>
                        <a:t> </a:t>
                      </a:r>
                      <a:r>
                        <a:rPr lang="en-US" sz="2600" dirty="0" err="1">
                          <a:effectLst/>
                        </a:rPr>
                        <a:t>cậu</a:t>
                      </a:r>
                      <a:r>
                        <a:rPr lang="en-US" sz="2600" dirty="0">
                          <a:effectLst/>
                        </a:rPr>
                        <a:t> </a:t>
                      </a:r>
                      <a:r>
                        <a:rPr lang="en-US" sz="2600" dirty="0" err="1">
                          <a:effectLst/>
                        </a:rPr>
                        <a:t>bé</a:t>
                      </a:r>
                      <a:r>
                        <a:rPr lang="en-US" sz="2600" dirty="0">
                          <a:effectLst/>
                        </a:rPr>
                        <a:t> </a:t>
                      </a:r>
                      <a:r>
                        <a:rPr lang="en-US" sz="2600" dirty="0" err="1">
                          <a:effectLst/>
                        </a:rPr>
                        <a:t>Phrăng</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7450143"/>
                  </a:ext>
                </a:extLst>
              </a:tr>
              <a:tr h="373663">
                <a:tc>
                  <a:txBody>
                    <a:bodyPr/>
                    <a:lstStyle/>
                    <a:p>
                      <a:pPr algn="just"/>
                      <a:r>
                        <a:rPr lang="en-US" sz="2600" b="0" dirty="0">
                          <a:effectLst/>
                        </a:rPr>
                        <a:t>4. </a:t>
                      </a:r>
                      <a:r>
                        <a:rPr lang="en-US" sz="2600" b="0" dirty="0" err="1">
                          <a:effectLst/>
                        </a:rPr>
                        <a:t>Sự</a:t>
                      </a:r>
                      <a:r>
                        <a:rPr lang="en-US" sz="2600" b="0" dirty="0">
                          <a:effectLst/>
                        </a:rPr>
                        <a:t> </a:t>
                      </a:r>
                      <a:r>
                        <a:rPr lang="en-US" sz="2600" b="0" dirty="0" err="1">
                          <a:effectLst/>
                        </a:rPr>
                        <a:t>việc</a:t>
                      </a:r>
                      <a:r>
                        <a:rPr lang="en-US" sz="2600" b="0" dirty="0">
                          <a:effectLst/>
                        </a:rPr>
                        <a:t> </a:t>
                      </a:r>
                      <a:r>
                        <a:rPr lang="en-US" sz="2600" b="0" dirty="0" err="1">
                          <a:effectLst/>
                        </a:rPr>
                        <a:t>chính</a:t>
                      </a:r>
                      <a:endParaRPr lang="en-US" sz="26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kern="1200" dirty="0" err="1">
                          <a:solidFill>
                            <a:schemeClr val="dk1"/>
                          </a:solidFill>
                          <a:effectLst/>
                          <a:latin typeface="+mn-lt"/>
                          <a:ea typeface="+mn-ea"/>
                          <a:cs typeface="+mn-cs"/>
                        </a:rPr>
                        <a:t>Buổi</a:t>
                      </a:r>
                      <a:r>
                        <a:rPr lang="en-US" sz="2600" kern="1200" dirty="0">
                          <a:solidFill>
                            <a:schemeClr val="dk1"/>
                          </a:solidFill>
                          <a:effectLst/>
                          <a:latin typeface="+mn-lt"/>
                          <a:ea typeface="+mn-ea"/>
                          <a:cs typeface="+mn-cs"/>
                        </a:rPr>
                        <a:t> </a:t>
                      </a:r>
                      <a:r>
                        <a:rPr lang="en-US" sz="2600" kern="1200" dirty="0" err="1">
                          <a:solidFill>
                            <a:schemeClr val="dk1"/>
                          </a:solidFill>
                          <a:effectLst/>
                          <a:latin typeface="+mn-lt"/>
                          <a:ea typeface="+mn-ea"/>
                          <a:cs typeface="+mn-cs"/>
                        </a:rPr>
                        <a:t>học</a:t>
                      </a:r>
                      <a:r>
                        <a:rPr lang="en-US" sz="2600" kern="1200" dirty="0">
                          <a:solidFill>
                            <a:schemeClr val="dk1"/>
                          </a:solidFill>
                          <a:effectLst/>
                          <a:latin typeface="+mn-lt"/>
                          <a:ea typeface="+mn-ea"/>
                          <a:cs typeface="+mn-cs"/>
                        </a:rPr>
                        <a:t> </a:t>
                      </a:r>
                      <a:r>
                        <a:rPr lang="en-US" sz="2600" kern="1200" dirty="0" err="1">
                          <a:solidFill>
                            <a:schemeClr val="dk1"/>
                          </a:solidFill>
                          <a:effectLst/>
                          <a:latin typeface="+mn-lt"/>
                          <a:ea typeface="+mn-ea"/>
                          <a:cs typeface="+mn-cs"/>
                        </a:rPr>
                        <a:t>cuối</a:t>
                      </a:r>
                      <a:r>
                        <a:rPr lang="en-US" sz="2600" kern="1200" dirty="0">
                          <a:solidFill>
                            <a:schemeClr val="dk1"/>
                          </a:solidFill>
                          <a:effectLst/>
                          <a:latin typeface="+mn-lt"/>
                          <a:ea typeface="+mn-ea"/>
                          <a:cs typeface="+mn-cs"/>
                        </a:rPr>
                        <a:t> </a:t>
                      </a:r>
                      <a:r>
                        <a:rPr lang="en-US" sz="2600" kern="1200" dirty="0" err="1">
                          <a:solidFill>
                            <a:schemeClr val="dk1"/>
                          </a:solidFill>
                          <a:effectLst/>
                          <a:latin typeface="+mn-lt"/>
                          <a:ea typeface="+mn-ea"/>
                          <a:cs typeface="+mn-cs"/>
                        </a:rPr>
                        <a:t>cùng</a:t>
                      </a:r>
                      <a:r>
                        <a:rPr lang="en-US" sz="2600" kern="1200" dirty="0">
                          <a:solidFill>
                            <a:schemeClr val="dk1"/>
                          </a:solidFill>
                          <a:effectLst/>
                          <a:latin typeface="+mn-lt"/>
                          <a:ea typeface="+mn-ea"/>
                          <a:cs typeface="+mn-cs"/>
                        </a:rPr>
                        <a:t> </a:t>
                      </a:r>
                      <a:r>
                        <a:rPr lang="en-US" sz="2600" kern="1200" dirty="0" err="1">
                          <a:solidFill>
                            <a:schemeClr val="dk1"/>
                          </a:solidFill>
                          <a:effectLst/>
                          <a:latin typeface="+mn-lt"/>
                          <a:ea typeface="+mn-ea"/>
                          <a:cs typeface="+mn-cs"/>
                        </a:rPr>
                        <a:t>của</a:t>
                      </a:r>
                      <a:r>
                        <a:rPr lang="en-US" sz="2600" kern="1200" dirty="0">
                          <a:solidFill>
                            <a:schemeClr val="dk1"/>
                          </a:solidFill>
                          <a:effectLst/>
                          <a:latin typeface="+mn-lt"/>
                          <a:ea typeface="+mn-ea"/>
                          <a:cs typeface="+mn-cs"/>
                        </a:rPr>
                        <a:t> </a:t>
                      </a:r>
                      <a:r>
                        <a:rPr lang="fr-FR" sz="2600" kern="1200" dirty="0" err="1">
                          <a:solidFill>
                            <a:schemeClr val="dk1"/>
                          </a:solidFill>
                          <a:effectLst/>
                          <a:latin typeface="+mn-lt"/>
                          <a:ea typeface="+mn-ea"/>
                          <a:cs typeface="+mn-cs"/>
                        </a:rPr>
                        <a:t>thầy</a:t>
                      </a:r>
                      <a:r>
                        <a:rPr lang="fr-FR" sz="2600" kern="1200" dirty="0">
                          <a:solidFill>
                            <a:schemeClr val="dk1"/>
                          </a:solidFill>
                          <a:effectLst/>
                          <a:latin typeface="+mn-lt"/>
                          <a:ea typeface="+mn-ea"/>
                          <a:cs typeface="+mn-cs"/>
                        </a:rPr>
                        <a:t> Ha-men </a:t>
                      </a:r>
                      <a:r>
                        <a:rPr lang="fr-FR" sz="2600" kern="1200" dirty="0" err="1">
                          <a:solidFill>
                            <a:schemeClr val="dk1"/>
                          </a:solidFill>
                          <a:effectLst/>
                          <a:latin typeface="+mn-lt"/>
                          <a:ea typeface="+mn-ea"/>
                          <a:cs typeface="+mn-cs"/>
                        </a:rPr>
                        <a:t>và</a:t>
                      </a:r>
                      <a:r>
                        <a:rPr lang="fr-FR" sz="2600" kern="1200" dirty="0">
                          <a:solidFill>
                            <a:schemeClr val="dk1"/>
                          </a:solidFill>
                          <a:effectLst/>
                          <a:latin typeface="+mn-lt"/>
                          <a:ea typeface="+mn-ea"/>
                          <a:cs typeface="+mn-cs"/>
                        </a:rPr>
                        <a:t> </a:t>
                      </a:r>
                      <a:r>
                        <a:rPr lang="fr-FR" sz="2600" kern="1200" dirty="0" err="1">
                          <a:solidFill>
                            <a:schemeClr val="dk1"/>
                          </a:solidFill>
                          <a:effectLst/>
                          <a:latin typeface="+mn-lt"/>
                          <a:ea typeface="+mn-ea"/>
                          <a:cs typeface="+mn-cs"/>
                        </a:rPr>
                        <a:t>cậu</a:t>
                      </a:r>
                      <a:r>
                        <a:rPr lang="fr-FR" sz="2600" kern="1200" dirty="0">
                          <a:solidFill>
                            <a:schemeClr val="dk1"/>
                          </a:solidFill>
                          <a:effectLst/>
                          <a:latin typeface="+mn-lt"/>
                          <a:ea typeface="+mn-ea"/>
                          <a:cs typeface="+mn-cs"/>
                        </a:rPr>
                        <a:t> bé </a:t>
                      </a:r>
                      <a:r>
                        <a:rPr lang="fr-FR" sz="2600" kern="1200" dirty="0" err="1">
                          <a:solidFill>
                            <a:schemeClr val="dk1"/>
                          </a:solidFill>
                          <a:effectLst/>
                          <a:latin typeface="+mn-lt"/>
                          <a:ea typeface="+mn-ea"/>
                          <a:cs typeface="+mn-cs"/>
                        </a:rPr>
                        <a:t>Phrăng</a:t>
                      </a:r>
                      <a:r>
                        <a:rPr lang="fr-FR" sz="2600" kern="1200" dirty="0">
                          <a:solidFill>
                            <a:schemeClr val="dk1"/>
                          </a:solidFill>
                          <a:effectLst/>
                          <a:latin typeface="+mn-lt"/>
                          <a:ea typeface="+mn-ea"/>
                          <a:cs typeface="+mn-cs"/>
                        </a:rPr>
                        <a:t>.</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641930"/>
                  </a:ext>
                </a:extLst>
              </a:tr>
            </a:tbl>
          </a:graphicData>
        </a:graphic>
      </p:graphicFrame>
    </p:spTree>
    <p:extLst>
      <p:ext uri="{BB962C8B-B14F-4D97-AF65-F5344CB8AC3E}">
        <p14:creationId xmlns:p14="http://schemas.microsoft.com/office/powerpoint/2010/main" val="183159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4F35B4-5388-4A36-656E-35FB7085D9D0}"/>
              </a:ext>
            </a:extLst>
          </p:cNvPr>
          <p:cNvSpPr/>
          <p:nvPr/>
        </p:nvSpPr>
        <p:spPr>
          <a:xfrm>
            <a:off x="0" y="0"/>
            <a:ext cx="9144000" cy="843558"/>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3"/>
          <a:stretch>
            <a:fillRect/>
          </a:stretch>
        </p:blipFill>
        <p:spPr>
          <a:xfrm>
            <a:off x="5358692" y="1025086"/>
            <a:ext cx="3605796" cy="1848006"/>
          </a:xfrm>
          <a:prstGeom prst="rect">
            <a:avLst/>
          </a:prstGeom>
        </p:spPr>
      </p:pic>
      <p:cxnSp>
        <p:nvCxnSpPr>
          <p:cNvPr id="7" name="Straight Connector 6"/>
          <p:cNvCxnSpPr/>
          <p:nvPr/>
        </p:nvCxnSpPr>
        <p:spPr>
          <a:xfrm>
            <a:off x="5220072" y="1059872"/>
            <a:ext cx="0" cy="3657600"/>
          </a:xfrm>
          <a:prstGeom prst="line">
            <a:avLst/>
          </a:prstGeom>
          <a:ln w="28575">
            <a:solidFill>
              <a:srgbClr val="FFCC99"/>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987" y="1196365"/>
            <a:ext cx="4893069" cy="2893100"/>
          </a:xfrm>
          <a:prstGeom prst="rect">
            <a:avLst/>
          </a:prstGeom>
          <a:noFill/>
        </p:spPr>
        <p:txBody>
          <a:bodyPr wrap="square" rtlCol="0">
            <a:spAutoFit/>
          </a:bodyPr>
          <a:lstStyle/>
          <a:p>
            <a:pPr algn="just" defTabSz="685800"/>
            <a:r>
              <a:rPr lang="en-US" sz="2600"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Bối</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cảnh</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lịch</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sử</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thời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kì</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sau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chiến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tranh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Pháp</a:t>
            </a:r>
            <a:r>
              <a:rPr lang="en-US" sz="2600" dirty="0">
                <a:solidFill>
                  <a:prstClr val="black"/>
                </a:solidFill>
                <a:latin typeface="Times New Roman" panose="02020603050405020304" pitchFamily="18" charset="0"/>
                <a:cs typeface="Times New Roman" panose="02020603050405020304" pitchFamily="18" charset="0"/>
              </a:rPr>
              <a:t> – </a:t>
            </a:r>
            <a:r>
              <a:rPr lang="en-US" sz="2600" dirty="0" err="1">
                <a:solidFill>
                  <a:prstClr val="black"/>
                </a:solidFill>
                <a:latin typeface="Times New Roman" panose="02020603050405020304" pitchFamily="18" charset="0"/>
                <a:cs typeface="Times New Roman" panose="02020603050405020304" pitchFamily="18" charset="0"/>
              </a:rPr>
              <a:t>Phổ</a:t>
            </a:r>
            <a:r>
              <a:rPr lang="en-US" sz="2600" dirty="0">
                <a:solidFill>
                  <a:prstClr val="black"/>
                </a:solidFill>
                <a:latin typeface="Times New Roman" panose="02020603050405020304" pitchFamily="18" charset="0"/>
                <a:cs typeface="Times New Roman" panose="02020603050405020304" pitchFamily="18" charset="0"/>
              </a:rPr>
              <a:t> (1870 – 1871), </a:t>
            </a:r>
            <a:r>
              <a:rPr lang="en-US" sz="2600" dirty="0" err="1">
                <a:solidFill>
                  <a:prstClr val="black"/>
                </a:solidFill>
                <a:latin typeface="Times New Roman" panose="02020603050405020304" pitchFamily="18" charset="0"/>
                <a:cs typeface="Times New Roman" panose="02020603050405020304" pitchFamily="18" charset="0"/>
              </a:rPr>
              <a:t>hai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vùng</a:t>
            </a:r>
            <a:r>
              <a:rPr lang="en-US" sz="2600" dirty="0">
                <a:solidFill>
                  <a:prstClr val="black"/>
                </a:solidFill>
                <a:latin typeface="Times New Roman" panose="02020603050405020304" pitchFamily="18" charset="0"/>
                <a:cs typeface="Times New Roman" panose="02020603050405020304" pitchFamily="18" charset="0"/>
              </a:rPr>
              <a:t> An-</a:t>
            </a:r>
            <a:r>
              <a:rPr lang="en-US" sz="2600" dirty="0" err="1">
                <a:solidFill>
                  <a:prstClr val="black"/>
                </a:solidFill>
                <a:latin typeface="Times New Roman" panose="02020603050405020304" pitchFamily="18" charset="0"/>
                <a:cs typeface="Times New Roman" panose="02020603050405020304" pitchFamily="18" charset="0"/>
              </a:rPr>
              <a:t>dát</a:t>
            </a:r>
            <a:r>
              <a:rPr lang="en-US" sz="2600" dirty="0">
                <a:solidFill>
                  <a:prstClr val="black"/>
                </a:solidFill>
                <a:latin typeface="Times New Roman" panose="02020603050405020304" pitchFamily="18" charset="0"/>
                <a:cs typeface="Times New Roman" panose="02020603050405020304" pitchFamily="18" charset="0"/>
              </a:rPr>
              <a:t> (Alsace) </a:t>
            </a:r>
            <a:r>
              <a:rPr lang="en-US" sz="2600" dirty="0" err="1">
                <a:solidFill>
                  <a:prstClr val="black"/>
                </a:solidFill>
                <a:latin typeface="Times New Roman" panose="02020603050405020304" pitchFamily="18" charset="0"/>
                <a:cs typeface="Times New Roman" panose="02020603050405020304" pitchFamily="18" charset="0"/>
              </a:rPr>
              <a:t>và</a:t>
            </a:r>
            <a:r>
              <a:rPr lang="en-US" sz="2600" dirty="0">
                <a:solidFill>
                  <a:prstClr val="black"/>
                </a:solidFill>
                <a:latin typeface="Times New Roman" panose="02020603050405020304" pitchFamily="18" charset="0"/>
                <a:cs typeface="Times New Roman" panose="02020603050405020304" pitchFamily="18" charset="0"/>
              </a:rPr>
              <a:t> Lo-ren (Lorraine) </a:t>
            </a:r>
            <a:r>
              <a:rPr lang="en-US" sz="2600" dirty="0" err="1">
                <a:solidFill>
                  <a:prstClr val="black"/>
                </a:solidFill>
                <a:latin typeface="Times New Roman" panose="02020603050405020304" pitchFamily="18" charset="0"/>
                <a:cs typeface="Times New Roman" panose="02020603050405020304" pitchFamily="18" charset="0"/>
              </a:rPr>
              <a:t>của</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Pháp</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bị</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nhập</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vào</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nước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Phổ</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Các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trường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học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thuộc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hai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vùng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này</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phải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bỏ</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tiếng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Pháp</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chuyển</a:t>
            </a:r>
            <a:r>
              <a:rPr lang="en-US" sz="2600" dirty="0">
                <a:solidFill>
                  <a:prstClr val="black"/>
                </a:solidFill>
                <a:latin typeface="Times New Roman" panose="02020603050405020304" pitchFamily="18" charset="0"/>
                <a:cs typeface="Times New Roman" panose="02020603050405020304" pitchFamily="18" charset="0"/>
              </a:rPr>
              <a:t> sang </a:t>
            </a:r>
            <a:r>
              <a:rPr lang="en-US" sz="2600" dirty="0" err="1">
                <a:solidFill>
                  <a:prstClr val="black"/>
                </a:solidFill>
                <a:latin typeface="Times New Roman" panose="02020603050405020304" pitchFamily="18" charset="0"/>
                <a:cs typeface="Times New Roman" panose="02020603050405020304" pitchFamily="18" charset="0"/>
              </a:rPr>
              <a:t>học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tiếng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Đức</a:t>
            </a:r>
            <a:r>
              <a:rPr lang="en-US" sz="2600" dirty="0">
                <a:solidFill>
                  <a:prstClr val="black"/>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5364088" y="2888672"/>
            <a:ext cx="3462803" cy="1692771"/>
          </a:xfrm>
          <a:prstGeom prst="rect">
            <a:avLst/>
          </a:prstGeom>
          <a:noFill/>
        </p:spPr>
        <p:txBody>
          <a:bodyPr wrap="square" rtlCol="0">
            <a:spAutoFit/>
          </a:bodyPr>
          <a:lstStyle/>
          <a:p>
            <a:pPr algn="just" defTabSz="685800"/>
            <a:r>
              <a:rPr lang="en-US" sz="2600"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Bối</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cảnh</a:t>
            </a:r>
            <a:r>
              <a:rPr lang="en-US" sz="2600" b="1" i="1" dirty="0">
                <a:solidFill>
                  <a:prstClr val="black"/>
                </a:solidFill>
                <a:latin typeface="Times New Roman" panose="02020603050405020304" pitchFamily="18" charset="0"/>
                <a:cs typeface="Times New Roman" panose="02020603050405020304" pitchFamily="18" charset="0"/>
              </a:rPr>
              <a:t> </a:t>
            </a:r>
            <a:r>
              <a:rPr lang="en-US" sz="2600" b="1" i="1" dirty="0" err="1">
                <a:solidFill>
                  <a:prstClr val="black"/>
                </a:solidFill>
                <a:latin typeface="Times New Roman" panose="02020603050405020304" pitchFamily="18" charset="0"/>
                <a:cs typeface="Times New Roman" panose="02020603050405020304" pitchFamily="18" charset="0"/>
              </a:rPr>
              <a:t>riêng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quang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cảnh</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và</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diễn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biến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của</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buổi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học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tiếng</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Pháp</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cuối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cùng</a:t>
            </a:r>
            <a:r>
              <a:rPr lang="en-US" sz="26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08590" y="51470"/>
            <a:ext cx="2347175" cy="523220"/>
          </a:xfrm>
          <a:prstGeom prst="rect">
            <a:avLst/>
          </a:prstGeom>
          <a:noFill/>
        </p:spPr>
        <p:txBody>
          <a:bodyPr wrap="square" rtlCol="0">
            <a:spAutoFit/>
          </a:bodyPr>
          <a:lstStyle/>
          <a:p>
            <a:pPr algn="just" defTabSz="685800"/>
            <a:r>
              <a:rPr lang="en-US" sz="2800" b="1" dirty="0">
                <a:solidFill>
                  <a:prstClr val="black"/>
                </a:solidFill>
                <a:latin typeface="Times New Roman" panose="02020603050405020304" pitchFamily="18" charset="0"/>
                <a:cs typeface="Times New Roman" panose="02020603050405020304" pitchFamily="18" charset="0"/>
              </a:rPr>
              <a:t>5. </a:t>
            </a:r>
            <a:r>
              <a:rPr lang="en-US" sz="2800" b="1" dirty="0" err="1">
                <a:solidFill>
                  <a:prstClr val="black"/>
                </a:solidFill>
                <a:latin typeface="Times New Roman" panose="02020603050405020304" pitchFamily="18" charset="0"/>
                <a:cs typeface="Times New Roman" panose="02020603050405020304" pitchFamily="18" charset="0"/>
              </a:rPr>
              <a:t>Bối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7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20538"/>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组合 3">
            <a:extLst>
              <a:ext uri="{FF2B5EF4-FFF2-40B4-BE49-F238E27FC236}">
                <a16:creationId xmlns:a16="http://schemas.microsoft.com/office/drawing/2014/main" id="{5E973D27-137A-4317-BB46-BD25F230FEBF}"/>
              </a:ext>
            </a:extLst>
          </p:cNvPr>
          <p:cNvGrpSpPr/>
          <p:nvPr/>
        </p:nvGrpSpPr>
        <p:grpSpPr>
          <a:xfrm>
            <a:off x="-2052736" y="-3332906"/>
            <a:ext cx="12884535" cy="8476406"/>
            <a:chOff x="-2633386" y="-2093334"/>
            <a:chExt cx="16952336" cy="11301875"/>
          </a:xfrm>
        </p:grpSpPr>
        <p:sp>
          <p:nvSpPr>
            <p:cNvPr id="17"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8" name="矩形 2">
              <a:extLst>
                <a:ext uri="{FF2B5EF4-FFF2-40B4-BE49-F238E27FC236}">
                  <a16:creationId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9" name="Rectangle 18"/>
          <p:cNvSpPr/>
          <p:nvPr/>
        </p:nvSpPr>
        <p:spPr>
          <a:xfrm>
            <a:off x="1388446" y="410550"/>
            <a:ext cx="6403622"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3200" b="1" dirty="0">
                <a:solidFill>
                  <a:schemeClr val="accent6">
                    <a:lumMod val="50000"/>
                  </a:schemeClr>
                </a:solidFill>
                <a:latin typeface="Times New Roman" panose="02020603050405020304" pitchFamily="18" charset="0"/>
                <a:cs typeface="Times New Roman" panose="02020603050405020304" pitchFamily="18" charset="0"/>
              </a:rPr>
              <a:t>6.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loại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phương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biểu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1"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77350" y="1955593"/>
            <a:ext cx="5652120" cy="3179318"/>
          </a:xfrm>
          <a:prstGeom prst="rect">
            <a:avLst/>
          </a:prstGeom>
          <a:noFill/>
          <a:ln w="9525">
            <a:noFill/>
            <a:miter lim="800000"/>
            <a:headEnd/>
            <a:tailEnd/>
          </a:ln>
          <a:effectLst/>
        </p:spPr>
      </p:pic>
      <p:pic>
        <p:nvPicPr>
          <p:cNvPr id="22" name="Picture 21"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2731659" y="1954048"/>
            <a:ext cx="810540" cy="620916"/>
          </a:xfrm>
          <a:prstGeom prst="rect">
            <a:avLst/>
          </a:prstGeom>
          <a:effectLst>
            <a:softEdge rad="127000"/>
          </a:effectLst>
        </p:spPr>
      </p:pic>
      <p:sp>
        <p:nvSpPr>
          <p:cNvPr id="23" name="TextBox 22"/>
          <p:cNvSpPr txBox="1"/>
          <p:nvPr/>
        </p:nvSpPr>
        <p:spPr>
          <a:xfrm>
            <a:off x="4860032" y="1975063"/>
            <a:ext cx="3816424" cy="1815882"/>
          </a:xfrm>
          <a:prstGeom prst="rect">
            <a:avLst/>
          </a:prstGeom>
          <a:noFill/>
        </p:spPr>
        <p:txBody>
          <a:bodyPr wrap="square" rtlCol="0">
            <a:spAutoFit/>
          </a:bodyPr>
          <a:lstStyle/>
          <a:p>
            <a:pPr marL="457200" indent="-457200" algn="just">
              <a:buFontTx/>
              <a:buChar char="-"/>
            </a:pP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endParaRPr lang="en-US" sz="2800" dirty="0">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8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635646"/>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108520" y="-288032"/>
            <a:ext cx="3419872" cy="1923678"/>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3131840" y="483518"/>
            <a:ext cx="5218628" cy="1646063"/>
          </a:xfrm>
          <a:prstGeom prst="rect">
            <a:avLst/>
          </a:prstGeom>
        </p:spPr>
      </p:pic>
      <p:grpSp>
        <p:nvGrpSpPr>
          <p:cNvPr id="9" name="组合 47">
            <a:extLst>
              <a:ext uri="{FF2B5EF4-FFF2-40B4-BE49-F238E27FC236}">
                <a16:creationId xmlns:a16="http://schemas.microsoft.com/office/drawing/2014/main" id="{1971EF1E-D5B7-4133-9569-E966689C06BB}"/>
              </a:ext>
            </a:extLst>
          </p:cNvPr>
          <p:cNvGrpSpPr/>
          <p:nvPr/>
        </p:nvGrpSpPr>
        <p:grpSpPr>
          <a:xfrm>
            <a:off x="975186" y="1923678"/>
            <a:ext cx="7193627" cy="3174014"/>
            <a:chOff x="524774" y="932613"/>
            <a:chExt cx="6027856" cy="3191188"/>
          </a:xfrm>
          <a:solidFill>
            <a:schemeClr val="accent6">
              <a:lumMod val="60000"/>
              <a:lumOff val="40000"/>
            </a:schemeClr>
          </a:solidFill>
        </p:grpSpPr>
        <p:grpSp>
          <p:nvGrpSpPr>
            <p:cNvPr id="10" name="淘宝店chenying0907出品 46">
              <a:extLst>
                <a:ext uri="{FF2B5EF4-FFF2-40B4-BE49-F238E27FC236}">
                  <a16:creationId xmlns:a16="http://schemas.microsoft.com/office/drawing/2014/main" id="{7C7C66D2-D3B2-4FE5-980D-628BE8B6A9A4}"/>
                </a:ext>
              </a:extLst>
            </p:cNvPr>
            <p:cNvGrpSpPr/>
            <p:nvPr/>
          </p:nvGrpSpPr>
          <p:grpSpPr>
            <a:xfrm>
              <a:off x="524774" y="932613"/>
              <a:ext cx="1892961" cy="3191188"/>
              <a:chOff x="699698" y="1340769"/>
              <a:chExt cx="2523948" cy="4254917"/>
            </a:xfrm>
            <a:grpFill/>
          </p:grpSpPr>
          <p:sp>
            <p:nvSpPr>
              <p:cNvPr id="21" name="淘宝店chenying0907出品 70">
                <a:extLst>
                  <a:ext uri="{FF2B5EF4-FFF2-40B4-BE49-F238E27FC236}">
                    <a16:creationId xmlns:a16="http://schemas.microsoft.com/office/drawing/2014/main" id="{F1B27AB4-047D-41EA-8481-EEC8C3216BDA}"/>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dirty="0">
                  <a:solidFill>
                    <a:prstClr val="black"/>
                  </a:solidFill>
                  <a:latin typeface="Cambria" panose="02040503050406030204" pitchFamily="18" charset="0"/>
                </a:endParaRPr>
              </a:p>
            </p:txBody>
          </p:sp>
          <p:sp>
            <p:nvSpPr>
              <p:cNvPr id="22" name="淘宝店chenying0907出品 45">
                <a:extLst>
                  <a:ext uri="{FF2B5EF4-FFF2-40B4-BE49-F238E27FC236}">
                    <a16:creationId xmlns:a16="http://schemas.microsoft.com/office/drawing/2014/main" id="{5F667700-C699-462D-971F-8676FCAD732D}"/>
                  </a:ext>
                </a:extLst>
              </p:cNvPr>
              <p:cNvSpPr/>
              <p:nvPr/>
            </p:nvSpPr>
            <p:spPr>
              <a:xfrm>
                <a:off x="773540" y="1985375"/>
                <a:ext cx="2376264" cy="6267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1" name="TextBox 30">
              <a:extLst>
                <a:ext uri="{FF2B5EF4-FFF2-40B4-BE49-F238E27FC236}">
                  <a16:creationId xmlns:a16="http://schemas.microsoft.com/office/drawing/2014/main" id="{8DD858C7-BFA3-4D57-80C8-F784EEA0FD9D}"/>
                </a:ext>
              </a:extLst>
            </p:cNvPr>
            <p:cNvSpPr txBox="1"/>
            <p:nvPr/>
          </p:nvSpPr>
          <p:spPr>
            <a:xfrm>
              <a:off x="636844" y="1489501"/>
              <a:ext cx="1662128" cy="371330"/>
            </a:xfrm>
            <a:prstGeom prst="rect">
              <a:avLst/>
            </a:prstGeom>
            <a:noFill/>
          </p:spPr>
          <p:txBody>
            <a:bodyPr wrap="square" lIns="0" tIns="0" rIns="0" bIns="0" rtlCol="0">
              <a:spAutoFit/>
            </a:bodyPr>
            <a:lstStyle/>
            <a:p>
              <a:pPr algn="ctr" defTabSz="685800"/>
              <a:r>
                <a:rPr lang="en-US" altLang="zh-CN" sz="2400" b="1" dirty="0" err="1">
                  <a:solidFill>
                    <a:prstClr val="white"/>
                  </a:solidFill>
                  <a:latin typeface="Cambria" panose="02040503050406030204" pitchFamily="18" charset="0"/>
                  <a:ea typeface="Cambria" panose="02040503050406030204" pitchFamily="18" charset="0"/>
                </a:rPr>
                <a:t>Phần</a:t>
              </a:r>
              <a:r>
                <a:rPr lang="en-US" altLang="zh-CN" sz="2400" b="1" dirty="0">
                  <a:solidFill>
                    <a:prstClr val="white"/>
                  </a:solidFill>
                  <a:latin typeface="Cambria" panose="02040503050406030204" pitchFamily="18" charset="0"/>
                  <a:ea typeface="Cambria" panose="02040503050406030204" pitchFamily="18" charset="0"/>
                </a:rPr>
                <a:t> 1</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2" name="淘宝店chenying0907出品 77">
              <a:extLst>
                <a:ext uri="{FF2B5EF4-FFF2-40B4-BE49-F238E27FC236}">
                  <a16:creationId xmlns:a16="http://schemas.microsoft.com/office/drawing/2014/main" id="{93AC4DB7-4B92-4B91-B8A9-8E583C15D04D}"/>
                </a:ext>
              </a:extLst>
            </p:cNvPr>
            <p:cNvGrpSpPr/>
            <p:nvPr/>
          </p:nvGrpSpPr>
          <p:grpSpPr>
            <a:xfrm>
              <a:off x="2592221" y="932613"/>
              <a:ext cx="1892961" cy="3191188"/>
              <a:chOff x="699698" y="1340769"/>
              <a:chExt cx="2523948" cy="4254917"/>
            </a:xfrm>
            <a:grpFill/>
          </p:grpSpPr>
          <p:sp>
            <p:nvSpPr>
              <p:cNvPr id="18" name="淘宝店chenying0907出品 78">
                <a:extLst>
                  <a:ext uri="{FF2B5EF4-FFF2-40B4-BE49-F238E27FC236}">
                    <a16:creationId xmlns:a16="http://schemas.microsoft.com/office/drawing/2014/main" id="{106E5AAB-B1D4-4C4B-826D-BC07BE2ABE6B}"/>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9" name="淘宝店chenying0907出品 79">
                <a:extLst>
                  <a:ext uri="{FF2B5EF4-FFF2-40B4-BE49-F238E27FC236}">
                    <a16:creationId xmlns:a16="http://schemas.microsoft.com/office/drawing/2014/main" id="{4EA95760-BA89-4C3E-924B-4A38F605F873}"/>
                  </a:ext>
                </a:extLst>
              </p:cNvPr>
              <p:cNvSpPr/>
              <p:nvPr/>
            </p:nvSpPr>
            <p:spPr>
              <a:xfrm>
                <a:off x="773540" y="1952543"/>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3" name="TextBox 30">
              <a:extLst>
                <a:ext uri="{FF2B5EF4-FFF2-40B4-BE49-F238E27FC236}">
                  <a16:creationId xmlns:a16="http://schemas.microsoft.com/office/drawing/2014/main" id="{A7D43072-36E1-4575-9164-5046A2A8FFBC}"/>
                </a:ext>
              </a:extLst>
            </p:cNvPr>
            <p:cNvSpPr txBox="1"/>
            <p:nvPr/>
          </p:nvSpPr>
          <p:spPr>
            <a:xfrm>
              <a:off x="2707638" y="1464879"/>
              <a:ext cx="1662128" cy="371330"/>
            </a:xfrm>
            <a:prstGeom prst="rect">
              <a:avLst/>
            </a:prstGeom>
            <a:noFill/>
          </p:spPr>
          <p:txBody>
            <a:bodyPr wrap="square" lIns="0" tIns="0" rIns="0" bIns="0" rtlCol="0">
              <a:spAutoFit/>
            </a:bodyPr>
            <a:lstStyle/>
            <a:p>
              <a:pPr algn="ctr" defTabSz="685800"/>
              <a:r>
                <a:rPr lang="en-US" altLang="zh-CN" sz="2400" b="1" dirty="0" err="1">
                  <a:solidFill>
                    <a:prstClr val="white"/>
                  </a:solidFill>
                  <a:latin typeface="Cambria" panose="02040503050406030204" pitchFamily="18" charset="0"/>
                  <a:ea typeface="Cambria" panose="02040503050406030204" pitchFamily="18" charset="0"/>
                </a:rPr>
                <a:t>Phần</a:t>
              </a:r>
              <a:r>
                <a:rPr lang="en-US" altLang="zh-CN" sz="2400" b="1" dirty="0">
                  <a:solidFill>
                    <a:prstClr val="white"/>
                  </a:solidFill>
                  <a:latin typeface="Cambria" panose="02040503050406030204" pitchFamily="18" charset="0"/>
                  <a:ea typeface="Cambria" panose="02040503050406030204" pitchFamily="18" charset="0"/>
                </a:rPr>
                <a:t> 2</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4" name="淘宝店chenying0907出品 84">
              <a:extLst>
                <a:ext uri="{FF2B5EF4-FFF2-40B4-BE49-F238E27FC236}">
                  <a16:creationId xmlns:a16="http://schemas.microsoft.com/office/drawing/2014/main" id="{A49ABE4D-8E9C-4765-9CCD-701A5639D6F0}"/>
                </a:ext>
              </a:extLst>
            </p:cNvPr>
            <p:cNvGrpSpPr/>
            <p:nvPr/>
          </p:nvGrpSpPr>
          <p:grpSpPr>
            <a:xfrm>
              <a:off x="4659669" y="932613"/>
              <a:ext cx="1892961" cy="3191188"/>
              <a:chOff x="699698" y="1340769"/>
              <a:chExt cx="2523948" cy="4254917"/>
            </a:xfrm>
            <a:grpFill/>
          </p:grpSpPr>
          <p:sp>
            <p:nvSpPr>
              <p:cNvPr id="16" name="淘宝店chenying0907出品 85">
                <a:extLst>
                  <a:ext uri="{FF2B5EF4-FFF2-40B4-BE49-F238E27FC236}">
                    <a16:creationId xmlns:a16="http://schemas.microsoft.com/office/drawing/2014/main" id="{59D23827-F17C-49DB-AC8E-65FD4F9FCCDE}"/>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7" name="淘宝店chenying0907出品 86">
                <a:extLst>
                  <a:ext uri="{FF2B5EF4-FFF2-40B4-BE49-F238E27FC236}">
                    <a16:creationId xmlns:a16="http://schemas.microsoft.com/office/drawing/2014/main" id="{90D5E9E4-4BB6-4C41-AEC4-2F24AF9CC5A2}"/>
                  </a:ext>
                </a:extLst>
              </p:cNvPr>
              <p:cNvSpPr/>
              <p:nvPr/>
            </p:nvSpPr>
            <p:spPr>
              <a:xfrm>
                <a:off x="773540" y="1974430"/>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5" name="TextBox 30">
              <a:extLst>
                <a:ext uri="{FF2B5EF4-FFF2-40B4-BE49-F238E27FC236}">
                  <a16:creationId xmlns:a16="http://schemas.microsoft.com/office/drawing/2014/main" id="{03058890-2DA6-4777-88F9-DD2FBB7BFD0D}"/>
                </a:ext>
              </a:extLst>
            </p:cNvPr>
            <p:cNvSpPr txBox="1"/>
            <p:nvPr/>
          </p:nvSpPr>
          <p:spPr>
            <a:xfrm>
              <a:off x="4789324" y="1481297"/>
              <a:ext cx="1662128" cy="371330"/>
            </a:xfrm>
            <a:prstGeom prst="rect">
              <a:avLst/>
            </a:prstGeom>
            <a:noFill/>
          </p:spPr>
          <p:txBody>
            <a:bodyPr wrap="square" lIns="0" tIns="0" rIns="0" bIns="0" rtlCol="0">
              <a:spAutoFit/>
            </a:bodyPr>
            <a:lstStyle/>
            <a:p>
              <a:pPr algn="ctr" defTabSz="685800"/>
              <a:r>
                <a:rPr lang="en-US" altLang="zh-CN" sz="2400" b="1" dirty="0" err="1">
                  <a:solidFill>
                    <a:prstClr val="white"/>
                  </a:solidFill>
                  <a:latin typeface="Cambria" panose="02040503050406030204" pitchFamily="18" charset="0"/>
                  <a:ea typeface="Cambria" panose="02040503050406030204" pitchFamily="18" charset="0"/>
                </a:rPr>
                <a:t>Phần</a:t>
              </a:r>
              <a:r>
                <a:rPr lang="en-US" altLang="zh-CN" sz="2400" b="1" dirty="0">
                  <a:solidFill>
                    <a:prstClr val="white"/>
                  </a:solidFill>
                  <a:latin typeface="Cambria" panose="02040503050406030204" pitchFamily="18" charset="0"/>
                  <a:ea typeface="Cambria" panose="02040503050406030204" pitchFamily="18" charset="0"/>
                </a:rPr>
                <a:t> 3</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sp>
        <p:nvSpPr>
          <p:cNvPr id="23" name="Rectangle 22"/>
          <p:cNvSpPr/>
          <p:nvPr/>
        </p:nvSpPr>
        <p:spPr>
          <a:xfrm>
            <a:off x="1073161" y="2968396"/>
            <a:ext cx="2094988" cy="1477328"/>
          </a:xfrm>
          <a:prstGeom prst="rect">
            <a:avLst/>
          </a:prstGeom>
        </p:spPr>
        <p:txBody>
          <a:bodyPr wrap="square">
            <a:spAutoFit/>
          </a:bodyPr>
          <a:lstStyle/>
          <a:p>
            <a:pPr algn="ctr" defTabSz="685800"/>
            <a:r>
              <a:rPr lang="en-US" sz="2250" dirty="0">
                <a:latin typeface="Times New Roman" pitchFamily="18" charset="0"/>
                <a:cs typeface="Times New Roman" pitchFamily="18" charset="0"/>
              </a:rPr>
              <a:t>P1: </a:t>
            </a:r>
            <a:r>
              <a:rPr lang="vi-VN" sz="2250" dirty="0">
                <a:latin typeface="Times New Roman" pitchFamily="18" charset="0"/>
                <a:cs typeface="Times New Roman" pitchFamily="18" charset="0"/>
              </a:rPr>
              <a:t>Từ đầu …</a:t>
            </a:r>
            <a:r>
              <a:rPr lang="en-US"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v</a:t>
            </a:r>
            <a:r>
              <a:rPr lang="vi-VN" sz="2250" i="1" dirty="0">
                <a:latin typeface="Times New Roman" pitchFamily="18" charset="0"/>
                <a:cs typeface="Times New Roman" pitchFamily="18" charset="0"/>
              </a:rPr>
              <a:t>ắng mặt con</a:t>
            </a:r>
            <a:r>
              <a:rPr lang="en-US" sz="2250" i="1" dirty="0">
                <a:latin typeface="Times New Roman" pitchFamily="18" charset="0"/>
                <a:cs typeface="Times New Roman" pitchFamily="18" charset="0"/>
              </a:rPr>
              <a:t>”</a:t>
            </a:r>
            <a:r>
              <a:rPr lang="en-US" sz="2250"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Quang cảnh trước buổi học</a:t>
            </a:r>
            <a:r>
              <a:rPr lang="en-US" sz="2250" dirty="0">
                <a:latin typeface="Times New Roman" pitchFamily="18" charset="0"/>
                <a:cs typeface="Times New Roman" pitchFamily="18" charset="0"/>
              </a:rPr>
              <a:t> </a:t>
            </a:r>
          </a:p>
        </p:txBody>
      </p:sp>
      <p:sp>
        <p:nvSpPr>
          <p:cNvPr id="24" name="Rectangle 23"/>
          <p:cNvSpPr/>
          <p:nvPr/>
        </p:nvSpPr>
        <p:spPr>
          <a:xfrm>
            <a:off x="3540447" y="2952136"/>
            <a:ext cx="2094988" cy="1823576"/>
          </a:xfrm>
          <a:prstGeom prst="rect">
            <a:avLst/>
          </a:prstGeom>
        </p:spPr>
        <p:txBody>
          <a:bodyPr wrap="square">
            <a:spAutoFit/>
          </a:bodyPr>
          <a:lstStyle/>
          <a:p>
            <a:pPr algn="ctr" defTabSz="685800"/>
            <a:r>
              <a:rPr lang="en-US" altLang="zh-CN" sz="2250" dirty="0">
                <a:latin typeface="Times New Roman" pitchFamily="18" charset="0"/>
                <a:cs typeface="Times New Roman" pitchFamily="18" charset="0"/>
              </a:rPr>
              <a:t>P2: T</a:t>
            </a:r>
            <a:r>
              <a:rPr lang="vi-VN" sz="2250" dirty="0">
                <a:latin typeface="Times New Roman" pitchFamily="18" charset="0"/>
                <a:cs typeface="Times New Roman" pitchFamily="18" charset="0"/>
              </a:rPr>
              <a:t>iếp</a:t>
            </a:r>
            <a:r>
              <a:rPr lang="en-US" sz="2250" dirty="0">
                <a:latin typeface="Times New Roman" pitchFamily="18" charset="0"/>
                <a:cs typeface="Times New Roman" pitchFamily="18" charset="0"/>
              </a:rPr>
              <a:t> </a:t>
            </a:r>
            <a:r>
              <a:rPr lang="vi-VN"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“c</a:t>
            </a:r>
            <a:r>
              <a:rPr lang="vi-VN" sz="2250" i="1" dirty="0">
                <a:latin typeface="Times New Roman" pitchFamily="18" charset="0"/>
                <a:cs typeface="Times New Roman" pitchFamily="18" charset="0"/>
              </a:rPr>
              <a:t>uối cùng này</a:t>
            </a:r>
            <a:r>
              <a:rPr lang="en-US" sz="2250" i="1"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Diễn biến buổi học cuối cùng</a:t>
            </a:r>
            <a:endParaRPr lang="en-US" sz="2250" dirty="0">
              <a:latin typeface="Times New Roman" pitchFamily="18" charset="0"/>
              <a:cs typeface="Times New Roman" pitchFamily="18" charset="0"/>
            </a:endParaRPr>
          </a:p>
        </p:txBody>
      </p:sp>
      <p:sp>
        <p:nvSpPr>
          <p:cNvPr id="25" name="Rectangle 24"/>
          <p:cNvSpPr/>
          <p:nvPr/>
        </p:nvSpPr>
        <p:spPr>
          <a:xfrm>
            <a:off x="6008783" y="2968396"/>
            <a:ext cx="2094988" cy="1569660"/>
          </a:xfrm>
          <a:prstGeom prst="rect">
            <a:avLst/>
          </a:prstGeom>
        </p:spPr>
        <p:txBody>
          <a:bodyPr wrap="square">
            <a:spAutoFit/>
          </a:bodyPr>
          <a:lstStyle/>
          <a:p>
            <a:pPr algn="ctr" defTabSz="685800"/>
            <a:r>
              <a:rPr lang="en-US" altLang="zh-CN" sz="2400" dirty="0">
                <a:latin typeface="Times New Roman" pitchFamily="18" charset="0"/>
                <a:cs typeface="Times New Roman" pitchFamily="18" charset="0"/>
              </a:rPr>
              <a:t>P3: C</a:t>
            </a:r>
            <a:r>
              <a:rPr lang="vi-VN" sz="2400" dirty="0">
                <a:latin typeface="Times New Roman" pitchFamily="18" charset="0"/>
                <a:cs typeface="Times New Roman" pitchFamily="18" charset="0"/>
              </a:rPr>
              <a:t>òn lại</a:t>
            </a:r>
            <a:r>
              <a:rPr lang="en-US" sz="2400" dirty="0">
                <a:latin typeface="Times New Roman" pitchFamily="18" charset="0"/>
                <a:cs typeface="Times New Roman" pitchFamily="18" charset="0"/>
              </a:rPr>
              <a:t>: </a:t>
            </a:r>
            <a:r>
              <a:rPr lang="vi-VN" sz="2400" dirty="0">
                <a:latin typeface="Times New Roman" panose="02020603050405020304" pitchFamily="18" charset="0"/>
                <a:cs typeface="Times New Roman" panose="02020603050405020304" pitchFamily="18" charset="0"/>
              </a:rPr>
              <a:t>Cảnh kết thúc buổi học cuối cùng</a:t>
            </a:r>
            <a:endParaRPr lang="en-US" sz="2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299D6C9-3C9C-F380-AB5B-4CDF04779ADB}"/>
              </a:ext>
            </a:extLst>
          </p:cNvPr>
          <p:cNvSpPr txBox="1"/>
          <p:nvPr/>
        </p:nvSpPr>
        <p:spPr>
          <a:xfrm>
            <a:off x="3635896" y="555526"/>
            <a:ext cx="792088" cy="1015663"/>
          </a:xfrm>
          <a:prstGeom prst="rect">
            <a:avLst/>
          </a:prstGeom>
          <a:noFill/>
        </p:spPr>
        <p:txBody>
          <a:bodyPr wrap="square" rtlCol="0">
            <a:spAutoFit/>
          </a:bodyPr>
          <a:lstStyle/>
          <a:p>
            <a:r>
              <a:rPr lang="en-US" sz="6000" dirty="0">
                <a:solidFill>
                  <a:srgbClr val="FF0000"/>
                </a:solidFill>
                <a:latin typeface="Bahnschrift Condensed" panose="020B0502040204020203" pitchFamily="34" charset="0"/>
              </a:rPr>
              <a:t>7.</a:t>
            </a:r>
          </a:p>
        </p:txBody>
      </p:sp>
    </p:spTree>
    <p:extLst>
      <p:ext uri="{BB962C8B-B14F-4D97-AF65-F5344CB8AC3E}">
        <p14:creationId xmlns:p14="http://schemas.microsoft.com/office/powerpoint/2010/main" val="318290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20538"/>
            <a:ext cx="7146789" cy="523220"/>
            <a:chOff x="-178463" y="1828800"/>
            <a:chExt cx="19060589" cy="1395232"/>
          </a:xfrm>
        </p:grpSpPr>
        <p:sp>
          <p:nvSpPr>
            <p:cNvPr id="4" name="Round Same Side Corner Rectangle 3"/>
            <p:cNvSpPr/>
            <p:nvPr/>
          </p:nvSpPr>
          <p:spPr>
            <a:xfrm rot="5400000">
              <a:off x="265654" y="1384687"/>
              <a:ext cx="123575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78764" y="1828800"/>
              <a:ext cx="1238167" cy="1395232"/>
            </a:xfrm>
            <a:prstGeom prst="rect">
              <a:avLst/>
            </a:prstGeom>
            <a:noFill/>
          </p:spPr>
          <p:txBody>
            <a:bodyPr wrap="square" rtlCol="0">
              <a:spAutoFit/>
            </a:bodyPr>
            <a:lstStyle/>
            <a:p>
              <a:pPr algn="ctr" defTabSz="807402"/>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p>
          </p:txBody>
        </p:sp>
        <p:sp>
          <p:nvSpPr>
            <p:cNvPr id="6" name="TextBox 5"/>
            <p:cNvSpPr txBox="1"/>
            <p:nvPr/>
          </p:nvSpPr>
          <p:spPr>
            <a:xfrm>
              <a:off x="2067735" y="1828800"/>
              <a:ext cx="16814391" cy="1395232"/>
            </a:xfrm>
            <a:prstGeom prst="rect">
              <a:avLst/>
            </a:prstGeom>
            <a:noFill/>
          </p:spPr>
          <p:txBody>
            <a:bodyPr wrap="square" rtlCol="0">
              <a:spAutoFit/>
            </a:bodyPr>
            <a:lstStyle/>
            <a:p>
              <a:pPr defTabSz="807402"/>
              <a:r>
                <a:rPr lang="vi-VN" sz="2800" b="1" dirty="0">
                  <a:solidFill>
                    <a:srgbClr val="31859C"/>
                  </a:solidFill>
                  <a:latin typeface="Times New Roman" panose="02020603050405020304" pitchFamily="18" charset="0"/>
                  <a:cs typeface="Times New Roman" panose="02020603050405020304" pitchFamily="18" charset="0"/>
                </a:rPr>
                <a:t>TÌM HIỂU CH</a:t>
              </a:r>
              <a:r>
                <a:rPr lang="en-US" sz="2800" b="1" dirty="0">
                  <a:solidFill>
                    <a:srgbClr val="31859C"/>
                  </a:solidFill>
                  <a:latin typeface="Times New Roman" panose="02020603050405020304" pitchFamily="18" charset="0"/>
                  <a:cs typeface="Times New Roman" panose="02020603050405020304" pitchFamily="18" charset="0"/>
                </a:rPr>
                <a:t>I TIẾT</a:t>
              </a:r>
            </a:p>
          </p:txBody>
        </p:sp>
      </p:grpSp>
      <p:sp>
        <p:nvSpPr>
          <p:cNvPr id="11" name="TextBox 10">
            <a:extLst>
              <a:ext uri="{FF2B5EF4-FFF2-40B4-BE49-F238E27FC236}">
                <a16:creationId xmlns:a16="http://schemas.microsoft.com/office/drawing/2014/main" id="{D0920957-EF40-8360-6079-B12EFCEC5A56}"/>
              </a:ext>
            </a:extLst>
          </p:cNvPr>
          <p:cNvSpPr txBox="1"/>
          <p:nvPr/>
        </p:nvSpPr>
        <p:spPr>
          <a:xfrm>
            <a:off x="351200" y="1563638"/>
            <a:ext cx="4010521" cy="1384995"/>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rPr>
              <a:t>? Quang </a:t>
            </a:r>
            <a:r>
              <a:rPr lang="en-US" sz="2800" b="1" i="1" dirty="0" err="1">
                <a:effectLst/>
                <a:latin typeface="Times New Roman" panose="02020603050405020304" pitchFamily="18" charset="0"/>
                <a:ea typeface="Times New Roman" panose="02020603050405020304" pitchFamily="18" charset="0"/>
              </a:rPr>
              <a:t>cảnh</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trên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đường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và</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trong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lớp</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được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tác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giả</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miêu</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tả</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như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thế</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nào</a:t>
            </a:r>
            <a:r>
              <a:rPr lang="en-US" sz="2800" b="1"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14306CD8-B0DD-1DB8-BE18-58397D3FA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719" y="987574"/>
            <a:ext cx="4308910" cy="3475854"/>
          </a:xfrm>
          <a:prstGeom prst="rect">
            <a:avLst/>
          </a:prstGeom>
        </p:spPr>
      </p:pic>
    </p:spTree>
    <p:extLst>
      <p:ext uri="{BB962C8B-B14F-4D97-AF65-F5344CB8AC3E}">
        <p14:creationId xmlns:p14="http://schemas.microsoft.com/office/powerpoint/2010/main" val="261241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4698484" y="985330"/>
            <a:ext cx="4154591" cy="39685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01385" y="985330"/>
            <a:ext cx="4325845" cy="4158170"/>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27354" y="-20538"/>
            <a:ext cx="7146789" cy="523220"/>
            <a:chOff x="-178463" y="1828800"/>
            <a:chExt cx="19060589" cy="1395232"/>
          </a:xfrm>
        </p:grpSpPr>
        <p:sp>
          <p:nvSpPr>
            <p:cNvPr id="4" name="Round Same Side Corner Rectangle 3"/>
            <p:cNvSpPr/>
            <p:nvPr/>
          </p:nvSpPr>
          <p:spPr>
            <a:xfrm rot="5400000">
              <a:off x="265654" y="1384687"/>
              <a:ext cx="123575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dirty="0">
                <a:solidFill>
                  <a:prstClr val="white"/>
                </a:solidFill>
              </a:endParaRPr>
            </a:p>
          </p:txBody>
        </p:sp>
        <p:sp>
          <p:nvSpPr>
            <p:cNvPr id="5" name="TextBox 4"/>
            <p:cNvSpPr txBox="1"/>
            <p:nvPr/>
          </p:nvSpPr>
          <p:spPr>
            <a:xfrm>
              <a:off x="63814" y="1828800"/>
              <a:ext cx="1707329" cy="1395232"/>
            </a:xfrm>
            <a:prstGeom prst="rect">
              <a:avLst/>
            </a:prstGeom>
            <a:noFill/>
          </p:spPr>
          <p:txBody>
            <a:bodyPr wrap="square" rtlCol="0">
              <a:spAutoFit/>
            </a:bodyPr>
            <a:lstStyle/>
            <a:p>
              <a:pPr algn="ctr" defTabSz="807402"/>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1395232"/>
            </a:xfrm>
            <a:prstGeom prst="rect">
              <a:avLst/>
            </a:prstGeom>
            <a:noFill/>
          </p:spPr>
          <p:txBody>
            <a:bodyPr wrap="square" rtlCol="0">
              <a:spAutoFit/>
            </a:bodyPr>
            <a:lstStyle/>
            <a:p>
              <a:pPr defTabSz="807402"/>
              <a:r>
                <a:rPr lang="vi-VN" sz="2800" b="1" dirty="0">
                  <a:solidFill>
                    <a:srgbClr val="31859C"/>
                  </a:solidFill>
                  <a:latin typeface="+mj-lt"/>
                  <a:cs typeface="Tahoma" panose="020B0604030504040204" pitchFamily="34" charset="0"/>
                </a:rPr>
                <a:t>TÌM HIỂU CH</a:t>
              </a:r>
              <a:r>
                <a:rPr lang="en-US" sz="2800" b="1" dirty="0">
                  <a:solidFill>
                    <a:srgbClr val="31859C"/>
                  </a:solidFill>
                  <a:latin typeface="+mj-lt"/>
                  <a:cs typeface="Tahoma" panose="020B0604030504040204" pitchFamily="34" charset="0"/>
                </a:rPr>
                <a:t>I TIẾT</a:t>
              </a:r>
            </a:p>
          </p:txBody>
        </p:sp>
      </p:grpSp>
      <p:grpSp>
        <p:nvGrpSpPr>
          <p:cNvPr id="7" name="Group 6"/>
          <p:cNvGrpSpPr/>
          <p:nvPr/>
        </p:nvGrpSpPr>
        <p:grpSpPr>
          <a:xfrm>
            <a:off x="201385" y="484236"/>
            <a:ext cx="8651690" cy="503338"/>
            <a:chOff x="644526" y="2766774"/>
            <a:chExt cx="15939843" cy="1342227"/>
          </a:xfrm>
        </p:grpSpPr>
        <p:sp>
          <p:nvSpPr>
            <p:cNvPr id="8" name="TextBox 7"/>
            <p:cNvSpPr txBox="1"/>
            <p:nvPr/>
          </p:nvSpPr>
          <p:spPr>
            <a:xfrm>
              <a:off x="1906584" y="2766774"/>
              <a:ext cx="14677785" cy="1313174"/>
            </a:xfrm>
            <a:prstGeom prst="rect">
              <a:avLst/>
            </a:prstGeom>
            <a:noFill/>
          </p:spPr>
          <p:txBody>
            <a:bodyPr wrap="square" rtlCol="0">
              <a:spAutoFit/>
            </a:bodyPr>
            <a:lstStyle/>
            <a:p>
              <a:pPr defTabSz="807402"/>
              <a:r>
                <a:rPr lang="en-US" sz="2600" b="1" i="1" dirty="0" err="1">
                  <a:solidFill>
                    <a:srgbClr val="4BACC6">
                      <a:lumMod val="75000"/>
                    </a:srgbClr>
                  </a:solidFill>
                  <a:latin typeface="+mj-lt"/>
                  <a:ea typeface="Tahoma" panose="020B0604030504040204" pitchFamily="34" charset="0"/>
                  <a:cs typeface="Tahoma" panose="020B0604030504040204" pitchFamily="34" charset="0"/>
                </a:rPr>
                <a:t>Quang</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cảnh</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hôm</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diễn</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ra</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buổi</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học</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cuối</a:t>
              </a:r>
              <a:r>
                <a:rPr lang="en-US" sz="2600" b="1" i="1" dirty="0">
                  <a:solidFill>
                    <a:srgbClr val="4BACC6">
                      <a:lumMod val="75000"/>
                    </a:srgbClr>
                  </a:solidFill>
                  <a:latin typeface="+mj-lt"/>
                  <a:ea typeface="Tahoma" panose="020B0604030504040204" pitchFamily="34" charset="0"/>
                  <a:cs typeface="Tahoma" panose="020B0604030504040204" pitchFamily="34" charset="0"/>
                </a:rPr>
                <a:t> </a:t>
              </a:r>
              <a:r>
                <a:rPr lang="en-US" sz="2600" b="1" i="1" dirty="0" err="1">
                  <a:solidFill>
                    <a:srgbClr val="4BACC6">
                      <a:lumMod val="75000"/>
                    </a:srgbClr>
                  </a:solidFill>
                  <a:latin typeface="+mj-lt"/>
                  <a:ea typeface="Tahoma" panose="020B0604030504040204" pitchFamily="34" charset="0"/>
                  <a:cs typeface="Tahoma" panose="020B0604030504040204" pitchFamily="34" charset="0"/>
                </a:rPr>
                <a:t>cùng</a:t>
              </a:r>
              <a:endParaRPr lang="vi-VN" sz="2600" b="1" i="1" dirty="0">
                <a:solidFill>
                  <a:srgbClr val="4BACC6">
                    <a:lumMod val="75000"/>
                  </a:srgbClr>
                </a:solidFill>
                <a:latin typeface="+mj-lt"/>
                <a:ea typeface="Tahoma" panose="020B0604030504040204" pitchFamily="34" charset="0"/>
                <a:cs typeface="Tahoma" panose="020B0604030504040204" pitchFamily="34" charset="0"/>
              </a:endParaRPr>
            </a:p>
          </p:txBody>
        </p:sp>
        <p:sp>
          <p:nvSpPr>
            <p:cNvPr id="9" name="Rounded Rectangle 8"/>
            <p:cNvSpPr/>
            <p:nvPr/>
          </p:nvSpPr>
          <p:spPr>
            <a:xfrm>
              <a:off x="644526" y="2823875"/>
              <a:ext cx="1269205" cy="1235769"/>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600" i="1">
                <a:solidFill>
                  <a:prstClr val="white"/>
                </a:solidFill>
                <a:latin typeface="+mj-lt"/>
              </a:endParaRPr>
            </a:p>
          </p:txBody>
        </p:sp>
        <p:sp>
          <p:nvSpPr>
            <p:cNvPr id="10" name="TextBox 9"/>
            <p:cNvSpPr txBox="1"/>
            <p:nvPr/>
          </p:nvSpPr>
          <p:spPr>
            <a:xfrm>
              <a:off x="1024937" y="2795827"/>
              <a:ext cx="647378" cy="1313174"/>
            </a:xfrm>
            <a:prstGeom prst="rect">
              <a:avLst/>
            </a:prstGeom>
            <a:noFill/>
          </p:spPr>
          <p:txBody>
            <a:bodyPr wrap="none" rtlCol="0">
              <a:spAutoFit/>
            </a:bodyPr>
            <a:lstStyle/>
            <a:p>
              <a:pPr algn="ctr" defTabSz="807402"/>
              <a:r>
                <a:rPr lang="en-US" sz="2600" b="1" i="1" dirty="0">
                  <a:solidFill>
                    <a:prstClr val="white"/>
                  </a:solidFill>
                  <a:latin typeface="+mj-lt"/>
                  <a:ea typeface="Tahoma" panose="020B0604030504040204" pitchFamily="34" charset="0"/>
                  <a:cs typeface="Tahoma" panose="020B0604030504040204" pitchFamily="34" charset="0"/>
                </a:rPr>
                <a:t>1</a:t>
              </a:r>
            </a:p>
          </p:txBody>
        </p:sp>
      </p:grpSp>
      <p:sp>
        <p:nvSpPr>
          <p:cNvPr id="18" name="Rectangle 17"/>
          <p:cNvSpPr/>
          <p:nvPr/>
        </p:nvSpPr>
        <p:spPr>
          <a:xfrm>
            <a:off x="1284916" y="1116433"/>
            <a:ext cx="2158781" cy="892552"/>
          </a:xfrm>
          <a:prstGeom prst="rect">
            <a:avLst/>
          </a:prstGeom>
        </p:spPr>
        <p:txBody>
          <a:bodyPr wrap="square">
            <a:spAutoFit/>
          </a:bodyPr>
          <a:lstStyle/>
          <a:p>
            <a:pPr algn="ctr" defTabSz="685800"/>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đường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trường</a:t>
            </a:r>
            <a:r>
              <a:rPr lang="en-US" altLang="en-US" sz="2600" b="1" dirty="0">
                <a:latin typeface="Times New Roman" panose="02020603050405020304" pitchFamily="18" charset="0"/>
                <a:cs typeface="Times New Roman" panose="02020603050405020304" pitchFamily="18" charset="0"/>
              </a:rPr>
              <a:t>:</a:t>
            </a:r>
            <a:endParaRPr lang="en-US" altLang="en-US" sz="2600" dirty="0">
              <a:latin typeface="Times New Roman" panose="02020603050405020304" pitchFamily="18" charset="0"/>
              <a:cs typeface="Times New Roman" panose="02020603050405020304" pitchFamily="18" charset="0"/>
            </a:endParaRPr>
          </a:p>
        </p:txBody>
      </p:sp>
      <p:sp>
        <p:nvSpPr>
          <p:cNvPr id="19" name="Rectangle 18"/>
          <p:cNvSpPr/>
          <p:nvPr/>
        </p:nvSpPr>
        <p:spPr>
          <a:xfrm>
            <a:off x="5915415" y="1112025"/>
            <a:ext cx="1943669" cy="523220"/>
          </a:xfrm>
          <a:prstGeom prst="rect">
            <a:avLst/>
          </a:prstGeom>
        </p:spPr>
        <p:txBody>
          <a:bodyPr wrap="square">
            <a:spAutoFit/>
          </a:bodyPr>
          <a:lstStyle/>
          <a:p>
            <a:pPr algn="ctr" defTabSz="685800"/>
            <a:r>
              <a:rPr lang="en-US" altLang="en-US" sz="2800" b="1" dirty="0">
                <a:latin typeface="Times New Roman" panose="02020603050405020304" pitchFamily="18" charset="0"/>
                <a:cs typeface="Times New Roman" panose="02020603050405020304" pitchFamily="18" charset="0"/>
              </a:rPr>
              <a:t>Ở </a:t>
            </a: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pic>
        <p:nvPicPr>
          <p:cNvPr id="26" name="Picture 25" descr="—Pngtree—hand painted student run go_3836621.png"/>
          <p:cNvPicPr>
            <a:picLocks noChangeAspect="1"/>
          </p:cNvPicPr>
          <p:nvPr/>
        </p:nvPicPr>
        <p:blipFill>
          <a:blip r:embed="rId3" cstate="print"/>
          <a:stretch>
            <a:fillRect/>
          </a:stretch>
        </p:blipFill>
        <p:spPr>
          <a:xfrm>
            <a:off x="2357554" y="3666319"/>
            <a:ext cx="1499547" cy="1499547"/>
          </a:xfrm>
          <a:prstGeom prst="rect">
            <a:avLst/>
          </a:prstGeom>
        </p:spPr>
      </p:pic>
      <p:pic>
        <p:nvPicPr>
          <p:cNvPr id="27" name="Picture 26" descr="—Pngtree—school building_3308791.png"/>
          <p:cNvPicPr>
            <a:picLocks noChangeAspect="1"/>
          </p:cNvPicPr>
          <p:nvPr/>
        </p:nvPicPr>
        <p:blipFill>
          <a:blip r:embed="rId4"/>
          <a:srcRect l="18824" t="21295" r="23066" b="23978"/>
          <a:stretch>
            <a:fillRect/>
          </a:stretch>
        </p:blipFill>
        <p:spPr>
          <a:xfrm>
            <a:off x="7095922" y="3666319"/>
            <a:ext cx="1526324" cy="1437463"/>
          </a:xfrm>
          <a:prstGeom prst="rect">
            <a:avLst/>
          </a:prstGeom>
        </p:spPr>
      </p:pic>
      <p:sp>
        <p:nvSpPr>
          <p:cNvPr id="30" name="TextBox 29"/>
          <p:cNvSpPr txBox="1"/>
          <p:nvPr/>
        </p:nvSpPr>
        <p:spPr>
          <a:xfrm>
            <a:off x="417457" y="2062303"/>
            <a:ext cx="3895187" cy="2092881"/>
          </a:xfrm>
          <a:prstGeom prst="rect">
            <a:avLst/>
          </a:prstGeom>
          <a:noFill/>
        </p:spPr>
        <p:txBody>
          <a:bodyPr wrap="square" rtlCol="0">
            <a:spAutoFit/>
          </a:bodyPr>
          <a:lstStyle/>
          <a:p>
            <a:pPr algn="just"/>
            <a:r>
              <a:rPr lang="en-US" sz="2600" dirty="0"/>
              <a:t>- Sau </a:t>
            </a:r>
            <a:r>
              <a:rPr lang="en-US" sz="2600" dirty="0" err="1"/>
              <a:t>xưởng</a:t>
            </a:r>
            <a:r>
              <a:rPr lang="en-US" sz="2600" dirty="0"/>
              <a:t> </a:t>
            </a:r>
            <a:r>
              <a:rPr lang="en-US" sz="2600" dirty="0" err="1"/>
              <a:t>cưa</a:t>
            </a:r>
            <a:r>
              <a:rPr lang="en-US" sz="2600" dirty="0"/>
              <a:t>, </a:t>
            </a:r>
            <a:r>
              <a:rPr lang="en-US" sz="2600" dirty="0" err="1"/>
              <a:t>lính</a:t>
            </a:r>
            <a:r>
              <a:rPr lang="en-US" sz="2600" dirty="0"/>
              <a:t> </a:t>
            </a:r>
            <a:r>
              <a:rPr lang="en-US" sz="2600" dirty="0" err="1"/>
              <a:t>Phổ</a:t>
            </a:r>
            <a:r>
              <a:rPr lang="en-US" sz="2600" dirty="0"/>
              <a:t> </a:t>
            </a:r>
            <a:r>
              <a:rPr lang="en-US" sz="2600" dirty="0" err="1"/>
              <a:t>đang</a:t>
            </a:r>
            <a:r>
              <a:rPr lang="en-US" sz="2600" dirty="0"/>
              <a:t> </a:t>
            </a:r>
            <a:r>
              <a:rPr lang="en-US" sz="2600" dirty="0" err="1"/>
              <a:t>tập</a:t>
            </a:r>
            <a:r>
              <a:rPr lang="en-US" sz="2600" dirty="0"/>
              <a:t>, </a:t>
            </a:r>
            <a:r>
              <a:rPr lang="en-US" sz="2600" dirty="0" err="1"/>
              <a:t>nhiều</a:t>
            </a:r>
            <a:r>
              <a:rPr lang="en-US" sz="2600" dirty="0"/>
              <a:t> người </a:t>
            </a:r>
            <a:r>
              <a:rPr lang="en-US" sz="2600" dirty="0" err="1"/>
              <a:t>đang</a:t>
            </a:r>
            <a:r>
              <a:rPr lang="en-US" sz="2600" dirty="0"/>
              <a:t> </a:t>
            </a:r>
            <a:r>
              <a:rPr lang="en-US" sz="2600" dirty="0" err="1"/>
              <a:t>đọc</a:t>
            </a:r>
            <a:r>
              <a:rPr lang="en-US" sz="2600" dirty="0"/>
              <a:t> </a:t>
            </a:r>
            <a:r>
              <a:rPr lang="en-US" sz="2600" dirty="0" err="1"/>
              <a:t>cáo</a:t>
            </a:r>
            <a:r>
              <a:rPr lang="en-US" sz="2600" dirty="0"/>
              <a:t> </a:t>
            </a:r>
            <a:r>
              <a:rPr lang="en-US" sz="2600" dirty="0" err="1"/>
              <a:t>thị</a:t>
            </a:r>
            <a:r>
              <a:rPr lang="en-US" sz="2600" dirty="0"/>
              <a:t> </a:t>
            </a:r>
            <a:r>
              <a:rPr lang="en-US" sz="2600" dirty="0" err="1"/>
              <a:t>của</a:t>
            </a:r>
            <a:r>
              <a:rPr lang="en-US" sz="2600" dirty="0"/>
              <a:t> </a:t>
            </a:r>
            <a:r>
              <a:rPr lang="en-US" sz="2600" dirty="0" err="1"/>
              <a:t>nước</a:t>
            </a:r>
            <a:r>
              <a:rPr lang="en-US" sz="2600" dirty="0"/>
              <a:t> </a:t>
            </a:r>
            <a:r>
              <a:rPr lang="en-US" sz="2600" dirty="0" err="1"/>
              <a:t>Đức</a:t>
            </a:r>
            <a:r>
              <a:rPr lang="en-US" sz="2600" dirty="0"/>
              <a:t>.</a:t>
            </a:r>
          </a:p>
          <a:p>
            <a:pPr algn="just"/>
            <a:r>
              <a:rPr lang="en-US" sz="2600" dirty="0"/>
              <a:t>- </a:t>
            </a:r>
            <a:r>
              <a:rPr lang="en-US" sz="2600" dirty="0" err="1"/>
              <a:t>Vắng</a:t>
            </a:r>
            <a:r>
              <a:rPr lang="en-US" sz="2600" dirty="0"/>
              <a:t> </a:t>
            </a:r>
            <a:r>
              <a:rPr lang="en-US" sz="2600" dirty="0" err="1"/>
              <a:t>lặng</a:t>
            </a:r>
            <a:r>
              <a:rPr lang="en-US" sz="2600" dirty="0"/>
              <a:t> y </a:t>
            </a:r>
            <a:r>
              <a:rPr lang="en-US" sz="2600" dirty="0" err="1"/>
              <a:t>như</a:t>
            </a:r>
            <a:r>
              <a:rPr lang="en-US" sz="2600" dirty="0"/>
              <a:t> </a:t>
            </a:r>
            <a:r>
              <a:rPr lang="en-US" sz="2600" dirty="0" err="1"/>
              <a:t>một</a:t>
            </a:r>
            <a:r>
              <a:rPr lang="en-US" sz="2600" dirty="0"/>
              <a:t> </a:t>
            </a:r>
            <a:r>
              <a:rPr lang="en-US" sz="2600" dirty="0" err="1"/>
              <a:t>buổi</a:t>
            </a:r>
            <a:r>
              <a:rPr lang="en-US" sz="2600" dirty="0"/>
              <a:t> </a:t>
            </a:r>
            <a:r>
              <a:rPr lang="en-US" sz="2600" dirty="0" err="1"/>
              <a:t>sáng</a:t>
            </a:r>
            <a:r>
              <a:rPr lang="en-US" sz="2600" dirty="0"/>
              <a:t> </a:t>
            </a:r>
            <a:r>
              <a:rPr lang="en-US" sz="2600" dirty="0" err="1"/>
              <a:t>chủ</a:t>
            </a:r>
            <a:r>
              <a:rPr lang="en-US" sz="2600" dirty="0"/>
              <a:t> </a:t>
            </a:r>
            <a:r>
              <a:rPr lang="en-US" sz="2600" dirty="0" err="1"/>
              <a:t>nhật</a:t>
            </a:r>
            <a:r>
              <a:rPr lang="en-US" sz="2600" dirty="0"/>
              <a:t> </a:t>
            </a:r>
          </a:p>
        </p:txBody>
      </p:sp>
      <p:sp>
        <p:nvSpPr>
          <p:cNvPr id="31" name="TextBox 30"/>
          <p:cNvSpPr txBox="1"/>
          <p:nvPr/>
        </p:nvSpPr>
        <p:spPr>
          <a:xfrm>
            <a:off x="5128645" y="2041874"/>
            <a:ext cx="3294267" cy="1692771"/>
          </a:xfrm>
          <a:prstGeom prst="rect">
            <a:avLst/>
          </a:prstGeom>
          <a:noFill/>
        </p:spPr>
        <p:txBody>
          <a:bodyPr wrap="square" rtlCol="0">
            <a:spAutoFit/>
          </a:bodyPr>
          <a:lstStyle/>
          <a:p>
            <a:pPr algn="just" defTabSz="685800"/>
            <a:r>
              <a:rPr lang="en-US" sz="2600" dirty="0" err="1"/>
              <a:t>Lặng</a:t>
            </a:r>
            <a:r>
              <a:rPr lang="en-US" sz="2600" dirty="0"/>
              <a:t> </a:t>
            </a:r>
            <a:r>
              <a:rPr lang="en-US" sz="2600" dirty="0" err="1"/>
              <a:t>ngắt</a:t>
            </a:r>
            <a:r>
              <a:rPr lang="en-US" sz="2600" dirty="0"/>
              <a:t>, </a:t>
            </a:r>
            <a:r>
              <a:rPr lang="en-US" sz="2600" dirty="0" err="1"/>
              <a:t>thầy</a:t>
            </a:r>
            <a:r>
              <a:rPr lang="en-US" sz="2600" dirty="0"/>
              <a:t> Ha – men </a:t>
            </a:r>
            <a:r>
              <a:rPr lang="en-US" sz="2600" dirty="0" err="1"/>
              <a:t>dịu</a:t>
            </a:r>
            <a:r>
              <a:rPr lang="en-US" sz="2600" dirty="0"/>
              <a:t> </a:t>
            </a:r>
            <a:r>
              <a:rPr lang="en-US" sz="2600" dirty="0" err="1"/>
              <a:t>dàng</a:t>
            </a:r>
            <a:r>
              <a:rPr lang="en-US" sz="2600" dirty="0"/>
              <a:t> </a:t>
            </a:r>
            <a:r>
              <a:rPr lang="en-US" sz="2600" dirty="0" err="1"/>
              <a:t>mặc</a:t>
            </a:r>
            <a:r>
              <a:rPr lang="en-US" sz="2600" dirty="0"/>
              <a:t> </a:t>
            </a:r>
            <a:r>
              <a:rPr lang="en-US" sz="2600" dirty="0" err="1"/>
              <a:t>đẹp</a:t>
            </a:r>
            <a:r>
              <a:rPr lang="en-US" sz="2600" dirty="0"/>
              <a:t> </a:t>
            </a:r>
            <a:r>
              <a:rPr lang="en-US" sz="2600" dirty="0" err="1"/>
              <a:t>hơn</a:t>
            </a:r>
            <a:r>
              <a:rPr lang="en-US" sz="2600" dirty="0"/>
              <a:t> </a:t>
            </a:r>
            <a:r>
              <a:rPr lang="en-US" sz="2600" dirty="0" err="1"/>
              <a:t>mọi</a:t>
            </a:r>
            <a:r>
              <a:rPr lang="en-US" sz="2600" dirty="0"/>
              <a:t> </a:t>
            </a:r>
            <a:r>
              <a:rPr lang="en-US" sz="2600" dirty="0" err="1"/>
              <a:t>ngày</a:t>
            </a:r>
            <a:r>
              <a:rPr lang="en-US" sz="2600" dirty="0"/>
              <a:t>, </a:t>
            </a:r>
            <a:r>
              <a:rPr lang="en-US" sz="2600" dirty="0" err="1"/>
              <a:t>cả</a:t>
            </a:r>
            <a:r>
              <a:rPr lang="en-US" sz="2600" dirty="0"/>
              <a:t> </a:t>
            </a:r>
            <a:r>
              <a:rPr lang="en-US" sz="2600" dirty="0" err="1"/>
              <a:t>dân</a:t>
            </a:r>
            <a:r>
              <a:rPr lang="en-US" sz="2600" dirty="0"/>
              <a:t> </a:t>
            </a:r>
            <a:r>
              <a:rPr lang="en-US" sz="2600" dirty="0" err="1"/>
              <a:t>làng</a:t>
            </a:r>
            <a:r>
              <a:rPr lang="en-US" sz="2600" dirty="0"/>
              <a:t> </a:t>
            </a:r>
            <a:r>
              <a:rPr lang="en-US" sz="2600" dirty="0" err="1"/>
              <a:t>với</a:t>
            </a:r>
            <a:r>
              <a:rPr lang="en-US" sz="2600" dirty="0"/>
              <a:t> </a:t>
            </a:r>
            <a:r>
              <a:rPr lang="en-US" sz="2600" dirty="0" err="1"/>
              <a:t>vẻ</a:t>
            </a:r>
            <a:r>
              <a:rPr lang="en-US" sz="2600" dirty="0"/>
              <a:t> </a:t>
            </a:r>
            <a:r>
              <a:rPr lang="en-US" sz="2600" dirty="0" err="1"/>
              <a:t>buồn</a:t>
            </a:r>
            <a:r>
              <a:rPr lang="en-US" sz="2600" dirty="0"/>
              <a:t> </a:t>
            </a:r>
            <a:r>
              <a:rPr lang="en-US" sz="2600" dirty="0" err="1"/>
              <a:t>rầu</a:t>
            </a:r>
            <a:r>
              <a:rPr lang="en-US" sz="2600" dirty="0"/>
              <a:t>…</a:t>
            </a:r>
            <a:endParaRPr lang="en-US" sz="2600" dirty="0">
              <a:solidFill>
                <a:srgbClr val="FF0000"/>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5A716459-8E3A-41CD-A0E8-B4DA092A027F}"/>
              </a:ext>
            </a:extLst>
          </p:cNvPr>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80370" y="4261064"/>
            <a:ext cx="1014847" cy="1014847"/>
          </a:xfrm>
          <a:prstGeom prst="rect">
            <a:avLst/>
          </a:prstGeom>
        </p:spPr>
      </p:pic>
      <p:pic>
        <p:nvPicPr>
          <p:cNvPr id="33" name="Picture 32">
            <a:extLst>
              <a:ext uri="{FF2B5EF4-FFF2-40B4-BE49-F238E27FC236}">
                <a16:creationId xmlns:a16="http://schemas.microsoft.com/office/drawing/2014/main" id="{5A716459-8E3A-41CD-A0E8-B4DA092A027F}"/>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804449" y="4220162"/>
            <a:ext cx="1014847" cy="1014847"/>
          </a:xfrm>
          <a:prstGeom prst="rect">
            <a:avLst/>
          </a:prstGeom>
        </p:spPr>
      </p:pic>
    </p:spTree>
    <p:extLst>
      <p:ext uri="{BB962C8B-B14F-4D97-AF65-F5344CB8AC3E}">
        <p14:creationId xmlns:p14="http://schemas.microsoft.com/office/powerpoint/2010/main" val="4237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20538"/>
            <a:ext cx="5229488" cy="4948014"/>
          </a:xfrm>
          <a:prstGeom prst="rect">
            <a:avLst/>
          </a:prstGeom>
        </p:spPr>
      </p:pic>
      <p:pic>
        <p:nvPicPr>
          <p:cNvPr id="23" name="Picture 2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7" name="Group 6"/>
          <p:cNvGrpSpPr/>
          <p:nvPr/>
        </p:nvGrpSpPr>
        <p:grpSpPr>
          <a:xfrm>
            <a:off x="683568" y="2362962"/>
            <a:ext cx="5976663" cy="543757"/>
            <a:chOff x="644526" y="2766774"/>
            <a:chExt cx="15939843" cy="1450010"/>
          </a:xfrm>
        </p:grpSpPr>
        <p:sp>
          <p:nvSpPr>
            <p:cNvPr id="8" name="TextBox 7"/>
            <p:cNvSpPr txBox="1"/>
            <p:nvPr/>
          </p:nvSpPr>
          <p:spPr>
            <a:xfrm>
              <a:off x="1906584" y="2766774"/>
              <a:ext cx="14677785" cy="1395245"/>
            </a:xfrm>
            <a:prstGeom prst="rect">
              <a:avLst/>
            </a:prstGeom>
            <a:noFill/>
          </p:spPr>
          <p:txBody>
            <a:bodyPr wrap="square" rtlCol="0">
              <a:spAutoFit/>
            </a:bodyPr>
            <a:lstStyle/>
            <a:p>
              <a:pPr defTabSz="807402"/>
              <a:r>
                <a:rPr lang="en-US" sz="2800" b="1" i="1" dirty="0" err="1">
                  <a:solidFill>
                    <a:srgbClr val="4BACC6">
                      <a:lumMod val="75000"/>
                    </a:srgbClr>
                  </a:solidFill>
                  <a:latin typeface="+mj-lt"/>
                  <a:ea typeface="Tahoma" panose="020B0604030504040204" pitchFamily="34" charset="0"/>
                  <a:cs typeface="Tahoma" panose="020B0604030504040204" pitchFamily="34" charset="0"/>
                </a:rPr>
                <a:t>Nhân</a:t>
              </a:r>
              <a:r>
                <a:rPr lang="en-US" sz="2800" b="1" i="1" dirty="0">
                  <a:solidFill>
                    <a:srgbClr val="4BACC6">
                      <a:lumMod val="75000"/>
                    </a:srgbClr>
                  </a:solidFill>
                  <a:latin typeface="+mj-lt"/>
                  <a:ea typeface="Tahoma" panose="020B0604030504040204" pitchFamily="34" charset="0"/>
                  <a:cs typeface="Tahoma" panose="020B0604030504040204" pitchFamily="34" charset="0"/>
                </a:rPr>
                <a:t> </a:t>
              </a:r>
              <a:r>
                <a:rPr lang="en-US" sz="2800" b="1" i="1" dirty="0" err="1">
                  <a:solidFill>
                    <a:srgbClr val="4BACC6">
                      <a:lumMod val="75000"/>
                    </a:srgbClr>
                  </a:solidFill>
                  <a:latin typeface="+mj-lt"/>
                  <a:ea typeface="Tahoma" panose="020B0604030504040204" pitchFamily="34" charset="0"/>
                  <a:cs typeface="Tahoma" panose="020B0604030504040204" pitchFamily="34" charset="0"/>
                </a:rPr>
                <a:t>vật</a:t>
              </a:r>
              <a:r>
                <a:rPr lang="en-US" sz="2800" b="1" i="1" dirty="0">
                  <a:solidFill>
                    <a:srgbClr val="4BACC6">
                      <a:lumMod val="75000"/>
                    </a:srgbClr>
                  </a:solidFill>
                  <a:latin typeface="+mj-lt"/>
                  <a:ea typeface="Tahoma" panose="020B0604030504040204" pitchFamily="34" charset="0"/>
                  <a:cs typeface="Tahoma" panose="020B0604030504040204" pitchFamily="34" charset="0"/>
                </a:rPr>
                <a:t> </a:t>
              </a:r>
              <a:r>
                <a:rPr lang="en-US" sz="2800" b="1" i="1" dirty="0" err="1">
                  <a:solidFill>
                    <a:srgbClr val="4BACC6">
                      <a:lumMod val="75000"/>
                    </a:srgbClr>
                  </a:solidFill>
                  <a:latin typeface="+mj-lt"/>
                  <a:ea typeface="Tahoma" panose="020B0604030504040204" pitchFamily="34" charset="0"/>
                  <a:cs typeface="Tahoma" panose="020B0604030504040204" pitchFamily="34" charset="0"/>
                </a:rPr>
                <a:t>Phrăng</a:t>
              </a:r>
              <a:r>
                <a:rPr lang="en-US" sz="2800" b="1" i="1" dirty="0">
                  <a:solidFill>
                    <a:srgbClr val="4BACC6">
                      <a:lumMod val="75000"/>
                    </a:srgbClr>
                  </a:solidFill>
                  <a:latin typeface="+mj-lt"/>
                  <a:ea typeface="Tahoma" panose="020B0604030504040204" pitchFamily="34" charset="0"/>
                  <a:cs typeface="Tahoma" panose="020B0604030504040204" pitchFamily="34" charset="0"/>
                </a:rPr>
                <a:t> </a:t>
              </a:r>
              <a:endParaRPr lang="vi-VN" sz="2800" b="1" i="1" dirty="0">
                <a:solidFill>
                  <a:srgbClr val="4BACC6">
                    <a:lumMod val="75000"/>
                  </a:srgbClr>
                </a:solidFill>
                <a:latin typeface="+mj-lt"/>
                <a:ea typeface="Tahoma" panose="020B0604030504040204" pitchFamily="34" charset="0"/>
                <a:cs typeface="Tahoma" panose="020B0604030504040204" pitchFamily="34" charset="0"/>
              </a:endParaRPr>
            </a:p>
          </p:txBody>
        </p:sp>
        <p:sp>
          <p:nvSpPr>
            <p:cNvPr id="9" name="Rounded Rectangle 8"/>
            <p:cNvSpPr/>
            <p:nvPr/>
          </p:nvSpPr>
          <p:spPr>
            <a:xfrm>
              <a:off x="644526" y="2823875"/>
              <a:ext cx="1269205" cy="1392909"/>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i="1">
                <a:solidFill>
                  <a:prstClr val="white"/>
                </a:solidFill>
                <a:latin typeface="+mj-lt"/>
              </a:endParaRPr>
            </a:p>
          </p:txBody>
        </p:sp>
        <p:sp>
          <p:nvSpPr>
            <p:cNvPr id="10" name="TextBox 9"/>
            <p:cNvSpPr txBox="1"/>
            <p:nvPr/>
          </p:nvSpPr>
          <p:spPr>
            <a:xfrm>
              <a:off x="862960" y="2795827"/>
              <a:ext cx="971332" cy="1395245"/>
            </a:xfrm>
            <a:prstGeom prst="rect">
              <a:avLst/>
            </a:prstGeom>
            <a:noFill/>
          </p:spPr>
          <p:txBody>
            <a:bodyPr wrap="none" rtlCol="0">
              <a:spAutoFit/>
            </a:bodyPr>
            <a:lstStyle/>
            <a:p>
              <a:pPr algn="ctr" defTabSz="807402"/>
              <a:r>
                <a:rPr lang="en-US" sz="2800" b="1" i="1" dirty="0">
                  <a:solidFill>
                    <a:prstClr val="white"/>
                  </a:solidFill>
                  <a:latin typeface="+mj-lt"/>
                  <a:ea typeface="Tahoma" panose="020B0604030504040204" pitchFamily="34" charset="0"/>
                  <a:cs typeface="Tahoma" panose="020B0604030504040204" pitchFamily="34" charset="0"/>
                </a:rPr>
                <a:t>2</a:t>
              </a:r>
            </a:p>
          </p:txBody>
        </p:sp>
      </p:grpSp>
      <p:grpSp>
        <p:nvGrpSpPr>
          <p:cNvPr id="11" name="Group 10">
            <a:extLst>
              <a:ext uri="{FF2B5EF4-FFF2-40B4-BE49-F238E27FC236}">
                <a16:creationId xmlns:a16="http://schemas.microsoft.com/office/drawing/2014/main" id="{CA6E6DF3-3EC5-E2B7-88FD-BE971145FDA0}"/>
              </a:ext>
            </a:extLst>
          </p:cNvPr>
          <p:cNvGrpSpPr/>
          <p:nvPr/>
        </p:nvGrpSpPr>
        <p:grpSpPr>
          <a:xfrm>
            <a:off x="251520" y="1603835"/>
            <a:ext cx="4799706" cy="553998"/>
            <a:chOff x="-178463" y="1828800"/>
            <a:chExt cx="19060589" cy="1477305"/>
          </a:xfrm>
        </p:grpSpPr>
        <p:sp>
          <p:nvSpPr>
            <p:cNvPr id="12" name="Round Same Side Corner Rectangle 3">
              <a:extLst>
                <a:ext uri="{FF2B5EF4-FFF2-40B4-BE49-F238E27FC236}">
                  <a16:creationId xmlns:a16="http://schemas.microsoft.com/office/drawing/2014/main" id="{FB69D4F6-72B9-BAF7-D9F4-D809A8DB1C4D}"/>
                </a:ext>
              </a:extLst>
            </p:cNvPr>
            <p:cNvSpPr/>
            <p:nvPr/>
          </p:nvSpPr>
          <p:spPr>
            <a:xfrm rot="5400000">
              <a:off x="265654" y="1384687"/>
              <a:ext cx="123575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3000" dirty="0">
                <a:solidFill>
                  <a:prstClr val="white"/>
                </a:solidFill>
              </a:endParaRPr>
            </a:p>
          </p:txBody>
        </p:sp>
        <p:sp>
          <p:nvSpPr>
            <p:cNvPr id="13" name="TextBox 12">
              <a:extLst>
                <a:ext uri="{FF2B5EF4-FFF2-40B4-BE49-F238E27FC236}">
                  <a16:creationId xmlns:a16="http://schemas.microsoft.com/office/drawing/2014/main" id="{8980D62D-9464-5B7F-D158-E28F3399CE7C}"/>
                </a:ext>
              </a:extLst>
            </p:cNvPr>
            <p:cNvSpPr txBox="1"/>
            <p:nvPr/>
          </p:nvSpPr>
          <p:spPr>
            <a:xfrm>
              <a:off x="63814" y="1828800"/>
              <a:ext cx="1707329" cy="1477305"/>
            </a:xfrm>
            <a:prstGeom prst="rect">
              <a:avLst/>
            </a:prstGeom>
            <a:noFill/>
          </p:spPr>
          <p:txBody>
            <a:bodyPr wrap="square" rtlCol="0">
              <a:spAutoFit/>
            </a:bodyPr>
            <a:lstStyle/>
            <a:p>
              <a:pPr algn="ctr" defTabSz="807402"/>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a:extLst>
                <a:ext uri="{FF2B5EF4-FFF2-40B4-BE49-F238E27FC236}">
                  <a16:creationId xmlns:a16="http://schemas.microsoft.com/office/drawing/2014/main" id="{22BBA21E-1EAE-55D7-A146-2A30C1131EB8}"/>
                </a:ext>
              </a:extLst>
            </p:cNvPr>
            <p:cNvSpPr txBox="1"/>
            <p:nvPr/>
          </p:nvSpPr>
          <p:spPr>
            <a:xfrm>
              <a:off x="2067734" y="1828800"/>
              <a:ext cx="16814392" cy="1477305"/>
            </a:xfrm>
            <a:prstGeom prst="rect">
              <a:avLst/>
            </a:prstGeom>
            <a:noFill/>
          </p:spPr>
          <p:txBody>
            <a:bodyPr wrap="square" rtlCol="0">
              <a:spAutoFit/>
            </a:bodyPr>
            <a:lstStyle/>
            <a:p>
              <a:pPr defTabSz="807402"/>
              <a:r>
                <a:rPr lang="vi-VN" sz="3000" b="1" dirty="0">
                  <a:solidFill>
                    <a:srgbClr val="31859C"/>
                  </a:solidFill>
                  <a:latin typeface="+mj-lt"/>
                  <a:cs typeface="Tahoma" panose="020B0604030504040204" pitchFamily="34" charset="0"/>
                </a:rPr>
                <a:t>TÌM HIỂU CH</a:t>
              </a:r>
              <a:r>
                <a:rPr lang="en-US" sz="3000" b="1" dirty="0">
                  <a:solidFill>
                    <a:srgbClr val="31859C"/>
                  </a:solidFill>
                  <a:latin typeface="+mj-lt"/>
                  <a:cs typeface="Tahoma" panose="020B0604030504040204" pitchFamily="34" charset="0"/>
                </a:rPr>
                <a:t>I TIẾT</a:t>
              </a:r>
            </a:p>
          </p:txBody>
        </p:sp>
      </p:grpSp>
    </p:spTree>
    <p:extLst>
      <p:ext uri="{BB962C8B-B14F-4D97-AF65-F5344CB8AC3E}">
        <p14:creationId xmlns:p14="http://schemas.microsoft.com/office/powerpoint/2010/main" val="53455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9" name="组合 3">
            <a:extLst>
              <a:ext uri="{FF2B5EF4-FFF2-40B4-BE49-F238E27FC236}">
                <a16:creationId xmlns:a16="http://schemas.microsoft.com/office/drawing/2014/main" id="{5E973D27-137A-4317-BB46-BD25F230FEBF}"/>
              </a:ext>
            </a:extLst>
          </p:cNvPr>
          <p:cNvGrpSpPr/>
          <p:nvPr/>
        </p:nvGrpSpPr>
        <p:grpSpPr>
          <a:xfrm>
            <a:off x="-2052736" y="-3319202"/>
            <a:ext cx="12884535" cy="8476406"/>
            <a:chOff x="-2633386" y="-2093334"/>
            <a:chExt cx="16952336" cy="11301875"/>
          </a:xfrm>
        </p:grpSpPr>
        <p:sp>
          <p:nvSpPr>
            <p:cNvPr id="10"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1" name="矩形 2">
              <a:extLst>
                <a:ext uri="{FF2B5EF4-FFF2-40B4-BE49-F238E27FC236}">
                  <a16:creationId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2" name="Rectangle 11"/>
          <p:cNvSpPr>
            <a:spLocks noChangeArrowheads="1"/>
          </p:cNvSpPr>
          <p:nvPr/>
        </p:nvSpPr>
        <p:spPr bwMode="auto">
          <a:xfrm>
            <a:off x="899592" y="1727059"/>
            <a:ext cx="5544616" cy="1938992"/>
          </a:xfrm>
          <a:prstGeom prst="rect">
            <a:avLst/>
          </a:prstGeom>
          <a:noFill/>
          <a:ln w="9525">
            <a:noFill/>
            <a:miter lim="800000"/>
            <a:headEnd/>
            <a:tailEnd/>
          </a:ln>
        </p:spPr>
        <p:txBody>
          <a:bodyPr wrap="square">
            <a:spAutoFit/>
          </a:bodyPr>
          <a:lstStyle/>
          <a:p>
            <a:pPr defTabSz="685800" eaLnBrk="0" hangingPunct="0"/>
            <a:r>
              <a:rPr lang="en-US" altLang="zh-CN" sz="2400" dirty="0" err="1">
                <a:latin typeface="Times New Roman" pitchFamily="18" charset="0"/>
                <a:cs typeface="Times New Roman" pitchFamily="18" charset="0"/>
              </a:rPr>
              <a:t>Mơ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hồ</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từng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âm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thanh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bỗng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tỉnh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giây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phút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lùng</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chợt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hiểu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chữa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khỏi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Chẳng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thể</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ai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ngoài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thương</a:t>
            </a:r>
            <a:endParaRPr lang="en-US" altLang="zh-CN" sz="2400" dirty="0">
              <a:latin typeface="Times New Roman" pitchFamily="18" charset="0"/>
              <a:cs typeface="Times New Roman" pitchFamily="18" charset="0"/>
            </a:endParaRPr>
          </a:p>
          <a:p>
            <a:pPr defTabSz="685800" eaLnBrk="0" hangingPunct="0"/>
            <a:endParaRPr lang="en-US" altLang="zh-CN" sz="2400" dirty="0">
              <a:latin typeface="Times New Roman" pitchFamily="18" charset="0"/>
              <a:cs typeface="Times New Roman" pitchFamily="18" charset="0"/>
            </a:endParaRPr>
          </a:p>
        </p:txBody>
      </p:sp>
      <p:sp>
        <p:nvSpPr>
          <p:cNvPr id="13" name="Rectangle 12"/>
          <p:cNvSpPr>
            <a:spLocks noChangeArrowheads="1"/>
          </p:cNvSpPr>
          <p:nvPr/>
        </p:nvSpPr>
        <p:spPr bwMode="auto">
          <a:xfrm>
            <a:off x="928029" y="3041157"/>
            <a:ext cx="5544616" cy="1938992"/>
          </a:xfrm>
          <a:prstGeom prst="rect">
            <a:avLst/>
          </a:prstGeom>
          <a:noFill/>
          <a:ln w="9525">
            <a:noFill/>
            <a:miter lim="800000"/>
            <a:headEnd/>
            <a:tailEnd/>
          </a:ln>
        </p:spPr>
        <p:txBody>
          <a:bodyPr wrap="square">
            <a:spAutoFit/>
          </a:bodyPr>
          <a:lstStyle/>
          <a:p>
            <a:pPr defTabSz="685800" eaLnBrk="0" hangingPunct="0"/>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Những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tộc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Cũng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sẽ</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bao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nếu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mất</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Thì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sẵn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sàng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nhắm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mắt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buông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xuôi</a:t>
            </a:r>
            <a:r>
              <a:rPr lang="en-US" altLang="zh-CN" sz="2400" dirty="0">
                <a:latin typeface="Times New Roman" pitchFamily="18" charset="0"/>
                <a:cs typeface="Times New Roman" pitchFamily="18" charset="0"/>
              </a:rPr>
              <a:t>.</a:t>
            </a:r>
          </a:p>
        </p:txBody>
      </p:sp>
      <p:pic>
        <p:nvPicPr>
          <p:cNvPr id="14" name="Picture 13"/>
          <p:cNvPicPr>
            <a:picLocks noChangeAspect="1"/>
          </p:cNvPicPr>
          <p:nvPr/>
        </p:nvPicPr>
        <p:blipFill>
          <a:blip r:embed="rId4"/>
          <a:stretch>
            <a:fillRect/>
          </a:stretch>
        </p:blipFill>
        <p:spPr>
          <a:xfrm>
            <a:off x="0" y="35267"/>
            <a:ext cx="8829104" cy="1987113"/>
          </a:xfrm>
          <a:prstGeom prst="rect">
            <a:avLst/>
          </a:prstGeom>
        </p:spPr>
      </p:pic>
      <p:pic>
        <p:nvPicPr>
          <p:cNvPr id="15" name="Picture 14" descr="—Pngtree—male professors, teachers, old peoples_4291115.png"/>
          <p:cNvPicPr>
            <a:picLocks noChangeAspect="1"/>
          </p:cNvPicPr>
          <p:nvPr/>
        </p:nvPicPr>
        <p:blipFill>
          <a:blip r:embed="rId5"/>
          <a:srcRect l="27363" t="18190" r="28980" b="16138"/>
          <a:stretch>
            <a:fillRect/>
          </a:stretch>
        </p:blipFill>
        <p:spPr>
          <a:xfrm>
            <a:off x="6897925" y="1824483"/>
            <a:ext cx="2282588" cy="3433637"/>
          </a:xfrm>
          <a:prstGeom prst="rect">
            <a:avLst/>
          </a:prstGeom>
        </p:spPr>
      </p:pic>
    </p:spTree>
    <p:extLst>
      <p:ext uri="{BB962C8B-B14F-4D97-AF65-F5344CB8AC3E}">
        <p14:creationId xmlns:p14="http://schemas.microsoft.com/office/powerpoint/2010/main" val="29652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additive="base">
                                        <p:cTn id="23" dur="5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13">
                                            <p:txEl>
                                              <p:pRg st="1" end="1"/>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additive="base">
                                        <p:cTn id="27" dur="50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3">
                                            <p:txEl>
                                              <p:pRg st="2" end="2"/>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13">
                                            <p:txEl>
                                              <p:pRg st="3" end="3"/>
                                            </p:txEl>
                                          </p:spTgt>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additive="base">
                                        <p:cTn id="35" dur="50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0538"/>
            <a:ext cx="5229488" cy="4948014"/>
          </a:xfrm>
          <a:prstGeom prst="rect">
            <a:avLst/>
          </a:prstGeom>
        </p:spPr>
      </p:pic>
      <p:pic>
        <p:nvPicPr>
          <p:cNvPr id="23" name="Picture 2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24" name="Group 23">
            <a:extLst>
              <a:ext uri="{FF2B5EF4-FFF2-40B4-BE49-F238E27FC236}">
                <a16:creationId xmlns:a16="http://schemas.microsoft.com/office/drawing/2014/main" id="{368B1A64-0646-4EF7-8D22-8D256F3D3043}"/>
              </a:ext>
            </a:extLst>
          </p:cNvPr>
          <p:cNvGrpSpPr/>
          <p:nvPr/>
        </p:nvGrpSpPr>
        <p:grpSpPr>
          <a:xfrm>
            <a:off x="583326" y="3097539"/>
            <a:ext cx="3700642" cy="554331"/>
            <a:chOff x="0" y="2541430"/>
            <a:chExt cx="5472030" cy="457370"/>
          </a:xfrm>
        </p:grpSpPr>
        <p:sp>
          <p:nvSpPr>
            <p:cNvPr id="25"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4" name="Rectangle: Rounded Corners 6">
              <a:extLst>
                <a:ext uri="{FF2B5EF4-FFF2-40B4-BE49-F238E27FC236}">
                  <a16:creationId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b="1" i="1" dirty="0" err="1">
                  <a:solidFill>
                    <a:srgbClr val="FFFFFF"/>
                  </a:solidFill>
                  <a:latin typeface="Times New Roman" panose="02020603050405020304" pitchFamily="18" charset="0"/>
                  <a:cs typeface="Times New Roman" panose="02020603050405020304" pitchFamily="18" charset="0"/>
                </a:rPr>
                <a:t>Nhóm</a:t>
              </a:r>
              <a:r>
                <a:rPr lang="en-US" sz="2400" b="1" i="1" dirty="0">
                  <a:solidFill>
                    <a:srgbClr val="FFFFFF"/>
                  </a:solidFill>
                  <a:latin typeface="Times New Roman" panose="02020603050405020304" pitchFamily="18" charset="0"/>
                  <a:cs typeface="Times New Roman" panose="02020603050405020304" pitchFamily="18" charset="0"/>
                </a:rPr>
                <a:t> 1: </a:t>
              </a:r>
              <a:r>
                <a:rPr lang="en-US" sz="2400" b="1" i="1" dirty="0" err="1">
                  <a:solidFill>
                    <a:srgbClr val="FFFFFF"/>
                  </a:solidFill>
                  <a:latin typeface="Times New Roman" panose="02020603050405020304" pitchFamily="18" charset="0"/>
                  <a:cs typeface="Times New Roman" panose="02020603050405020304" pitchFamily="18" charset="0"/>
                </a:rPr>
                <a:t>Trước</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buổi</a:t>
              </a:r>
              <a:r>
                <a:rPr lang="en-US" sz="2400" b="1" i="1" dirty="0">
                  <a:solidFill>
                    <a:srgbClr val="FFFFFF"/>
                  </a:solidFill>
                  <a:latin typeface="Times New Roman" panose="02020603050405020304" pitchFamily="18" charset="0"/>
                  <a:cs typeface="Times New Roman" panose="02020603050405020304" pitchFamily="18" charset="0"/>
                </a:rPr>
                <a:t> </a:t>
              </a:r>
              <a:r>
                <a:rPr lang="en-US" sz="2400" b="1" i="1" dirty="0" err="1">
                  <a:solidFill>
                    <a:srgbClr val="FFFFFF"/>
                  </a:solidFill>
                  <a:latin typeface="Times New Roman" panose="02020603050405020304" pitchFamily="18" charset="0"/>
                  <a:cs typeface="Times New Roman" panose="02020603050405020304" pitchFamily="18" charset="0"/>
                </a:rPr>
                <a:t>học</a:t>
              </a:r>
              <a:endParaRPr lang="en-SG" sz="2400" b="1" i="1" dirty="0">
                <a:solidFill>
                  <a:srgbClr val="FFFF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C48E7AE-E523-4C40-8567-849984E66578}"/>
              </a:ext>
            </a:extLst>
          </p:cNvPr>
          <p:cNvGrpSpPr/>
          <p:nvPr/>
        </p:nvGrpSpPr>
        <p:grpSpPr>
          <a:xfrm>
            <a:off x="943582" y="3735892"/>
            <a:ext cx="3700642" cy="564050"/>
            <a:chOff x="0" y="3042001"/>
            <a:chExt cx="5472030" cy="533580"/>
          </a:xfrm>
        </p:grpSpPr>
        <p:sp>
          <p:nvSpPr>
            <p:cNvPr id="36"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37"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b="1" i="1" dirty="0" err="1">
                  <a:solidFill>
                    <a:schemeClr val="tx1"/>
                  </a:solidFill>
                  <a:latin typeface="Times New Roman" panose="02020603050405020304" pitchFamily="18" charset="0"/>
                  <a:cs typeface="Times New Roman" panose="02020603050405020304" pitchFamily="18" charset="0"/>
                </a:rPr>
                <a:t>Nhóm</a:t>
              </a:r>
              <a:r>
                <a:rPr lang="en-US" sz="2400" b="1" i="1" dirty="0">
                  <a:solidFill>
                    <a:schemeClr val="tx1"/>
                  </a:solidFill>
                  <a:latin typeface="Times New Roman" panose="02020603050405020304" pitchFamily="18" charset="0"/>
                  <a:cs typeface="Times New Roman" panose="02020603050405020304" pitchFamily="18" charset="0"/>
                </a:rPr>
                <a:t> 2, 3: Trong </a:t>
              </a:r>
              <a:r>
                <a:rPr lang="en-US" sz="2400" b="1" i="1" dirty="0" err="1">
                  <a:solidFill>
                    <a:schemeClr val="tx1"/>
                  </a:solidFill>
                  <a:latin typeface="Times New Roman" panose="02020603050405020304" pitchFamily="18" charset="0"/>
                  <a:cs typeface="Times New Roman" panose="02020603050405020304" pitchFamily="18" charset="0"/>
                </a:rPr>
                <a:t>buổi</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học</a:t>
              </a:r>
              <a:endParaRPr lang="en-SG"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8782DA59-2405-4ACA-8E62-42039E4197CF}"/>
              </a:ext>
            </a:extLst>
          </p:cNvPr>
          <p:cNvGrpSpPr/>
          <p:nvPr/>
        </p:nvGrpSpPr>
        <p:grpSpPr>
          <a:xfrm>
            <a:off x="1383125" y="4372699"/>
            <a:ext cx="3700642" cy="575315"/>
            <a:chOff x="0" y="3618782"/>
            <a:chExt cx="5472030" cy="483069"/>
          </a:xfrm>
        </p:grpSpPr>
        <p:sp>
          <p:nvSpPr>
            <p:cNvPr id="39" name="Rectangle: Rounded Corners 12">
              <a:extLst>
                <a:ext uri="{FF2B5EF4-FFF2-40B4-BE49-F238E27FC236}">
                  <a16:creationId xmlns:a16="http://schemas.microsoft.com/office/drawing/2014/main" id="{26E43C49-045D-4947-9595-06CCCCC5836D}"/>
                </a:ext>
              </a:extLst>
            </p:cNvPr>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0" name="Rectangle: Rounded Corners 10">
              <a:extLst>
                <a:ext uri="{FF2B5EF4-FFF2-40B4-BE49-F238E27FC236}">
                  <a16:creationId xmlns:a16="http://schemas.microsoft.com/office/drawing/2014/main" id="{E6F6A961-2291-49A9-B79E-E6663A69E14B}"/>
                </a:ext>
              </a:extLst>
            </p:cNvPr>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Nhóm</a:t>
              </a:r>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4: </a:t>
              </a:r>
              <a:r>
                <a:rPr lang="en-US" sz="24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SG" sz="2400" b="1" i="1" dirty="0">
                <a:solidFill>
                  <a:schemeClr val="tx1"/>
                </a:solidFill>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5"/>
          <a:stretch>
            <a:fillRect/>
          </a:stretch>
        </p:blipFill>
        <p:spPr>
          <a:xfrm>
            <a:off x="-972616" y="99746"/>
            <a:ext cx="7038350" cy="1031844"/>
          </a:xfrm>
          <a:prstGeom prst="rect">
            <a:avLst/>
          </a:prstGeom>
        </p:spPr>
      </p:pic>
      <p:sp>
        <p:nvSpPr>
          <p:cNvPr id="16" name="TextBox 15">
            <a:extLst>
              <a:ext uri="{FF2B5EF4-FFF2-40B4-BE49-F238E27FC236}">
                <a16:creationId xmlns:a16="http://schemas.microsoft.com/office/drawing/2014/main" id="{04FE26B6-5CC8-5208-6202-440698D7D647}"/>
              </a:ext>
            </a:extLst>
          </p:cNvPr>
          <p:cNvSpPr txBox="1"/>
          <p:nvPr/>
        </p:nvSpPr>
        <p:spPr>
          <a:xfrm>
            <a:off x="1" y="836232"/>
            <a:ext cx="5076055" cy="2092881"/>
          </a:xfrm>
          <a:prstGeom prst="rect">
            <a:avLst/>
          </a:prstGeom>
          <a:noFill/>
        </p:spPr>
        <p:txBody>
          <a:bodyPr wrap="square">
            <a:spAutoFit/>
          </a:bodyPr>
          <a:lstStyle/>
          <a:p>
            <a:pPr algn="just"/>
            <a:r>
              <a:rPr lang="en-US" sz="2600" b="1" i="1" dirty="0">
                <a:effectLst/>
                <a:latin typeface="Times New Roman" panose="02020603050405020304" pitchFamily="18" charset="0"/>
                <a:ea typeface="Times New Roman" panose="02020603050405020304" pitchFamily="18" charset="0"/>
              </a:rPr>
              <a:t>1.  </a:t>
            </a:r>
            <a:r>
              <a:rPr lang="en-US" sz="2600" b="1" i="1" dirty="0" err="1">
                <a:effectLst/>
                <a:latin typeface="Times New Roman" panose="02020603050405020304" pitchFamily="18" charset="0"/>
                <a:ea typeface="Times New Roman" panose="02020603050405020304" pitchFamily="18" charset="0"/>
              </a:rPr>
              <a:t>Diễn</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biến</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tâm</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trạng</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của</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chú</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bé</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Phrăng</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thay</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đổi</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như</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thế</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nào</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trong</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buổi</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học</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cuối</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cùng</a:t>
            </a:r>
            <a:r>
              <a:rPr lang="en-US" sz="2600" b="1" i="1" dirty="0">
                <a:effectLst/>
                <a:latin typeface="Times New Roman" panose="02020603050405020304" pitchFamily="18" charset="0"/>
                <a:ea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endParaRPr>
          </a:p>
          <a:p>
            <a:pPr algn="just"/>
            <a:r>
              <a:rPr lang="en-US" sz="2600" b="1" i="1" dirty="0">
                <a:effectLst/>
                <a:latin typeface="Times New Roman" panose="02020603050405020304" pitchFamily="18" charset="0"/>
                <a:ea typeface="Times New Roman" panose="02020603050405020304" pitchFamily="18" charset="0"/>
              </a:rPr>
              <a:t>2. Qua </a:t>
            </a:r>
            <a:r>
              <a:rPr lang="en-US" sz="2600" b="1" i="1" dirty="0" err="1">
                <a:effectLst/>
                <a:latin typeface="Times New Roman" panose="02020603050405020304" pitchFamily="18" charset="0"/>
                <a:ea typeface="Times New Roman" panose="02020603050405020304" pitchFamily="18" charset="0"/>
              </a:rPr>
              <a:t>đó</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em</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cảm</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nhận</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được</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gì</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về</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tâm</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hồn</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và</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tính</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cách</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của</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cậu</a:t>
            </a:r>
            <a:r>
              <a:rPr lang="en-US" sz="2600" b="1" i="1" dirty="0">
                <a:effectLst/>
                <a:latin typeface="Times New Roman" panose="02020603050405020304" pitchFamily="18" charset="0"/>
                <a:ea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rPr>
              <a:t>bé</a:t>
            </a:r>
            <a:r>
              <a:rPr lang="en-US" sz="2600" b="1" i="1" dirty="0">
                <a:effectLst/>
                <a:latin typeface="Times New Roman" panose="02020603050405020304" pitchFamily="18" charset="0"/>
                <a:ea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464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573079" cy="5143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83664" y="0"/>
            <a:ext cx="4180092" cy="51435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63756" y="0"/>
            <a:ext cx="2378927"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23183" y="21677"/>
            <a:ext cx="3168352"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stretch>
            <a:fillRect/>
          </a:stretch>
        </p:blipFill>
        <p:spPr>
          <a:xfrm>
            <a:off x="2049865" y="60270"/>
            <a:ext cx="5114987" cy="749873"/>
          </a:xfrm>
          <a:prstGeom prst="rect">
            <a:avLst/>
          </a:prstGeom>
        </p:spPr>
      </p:pic>
      <p:grpSp>
        <p:nvGrpSpPr>
          <p:cNvPr id="35" name="Group 34">
            <a:extLst>
              <a:ext uri="{FF2B5EF4-FFF2-40B4-BE49-F238E27FC236}">
                <a16:creationId xmlns:a16="http://schemas.microsoft.com/office/drawing/2014/main" id="{368B1A64-0646-4EF7-8D22-8D256F3D3043}"/>
              </a:ext>
            </a:extLst>
          </p:cNvPr>
          <p:cNvGrpSpPr/>
          <p:nvPr/>
        </p:nvGrpSpPr>
        <p:grpSpPr>
          <a:xfrm>
            <a:off x="3463646" y="807194"/>
            <a:ext cx="2188474" cy="579002"/>
            <a:chOff x="0" y="2541430"/>
            <a:chExt cx="5472030" cy="457370"/>
          </a:xfrm>
          <a:solidFill>
            <a:schemeClr val="accent4">
              <a:lumMod val="75000"/>
            </a:schemeClr>
          </a:solidFill>
        </p:grpSpPr>
        <p:sp>
          <p:nvSpPr>
            <p:cNvPr id="36"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7"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a:solidFill>
                    <a:srgbClr val="FFFFFF"/>
                  </a:solidFill>
                  <a:latin typeface="Times New Roman" panose="02020603050405020304" pitchFamily="18" charset="0"/>
                  <a:cs typeface="Times New Roman" panose="02020603050405020304" pitchFamily="18" charset="0"/>
                </a:rPr>
                <a:t>Trong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buổi</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9C48E7AE-E523-4C40-8567-849984E66578}"/>
              </a:ext>
            </a:extLst>
          </p:cNvPr>
          <p:cNvGrpSpPr/>
          <p:nvPr/>
        </p:nvGrpSpPr>
        <p:grpSpPr>
          <a:xfrm>
            <a:off x="6869943" y="771550"/>
            <a:ext cx="2191690" cy="584643"/>
            <a:chOff x="0" y="3042001"/>
            <a:chExt cx="5472030" cy="533580"/>
          </a:xfrm>
          <a:solidFill>
            <a:schemeClr val="accent3">
              <a:lumMod val="75000"/>
            </a:schemeClr>
          </a:solidFill>
        </p:grpSpPr>
        <p:sp>
          <p:nvSpPr>
            <p:cNvPr id="39"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40"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a:solidFill>
                    <a:srgbClr val="FFFFFF"/>
                  </a:solidFill>
                  <a:latin typeface="Times New Roman" panose="02020603050405020304" pitchFamily="18" charset="0"/>
                  <a:cs typeface="Times New Roman" panose="02020603050405020304" pitchFamily="18" charset="0"/>
                </a:rPr>
                <a:t>Cuối</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buổi</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8782DA59-2405-4ACA-8E62-42039E4197CF}"/>
              </a:ext>
            </a:extLst>
          </p:cNvPr>
          <p:cNvGrpSpPr/>
          <p:nvPr/>
        </p:nvGrpSpPr>
        <p:grpSpPr>
          <a:xfrm>
            <a:off x="51424" y="771550"/>
            <a:ext cx="2432344" cy="614646"/>
            <a:chOff x="0" y="3618782"/>
            <a:chExt cx="5472030" cy="483069"/>
          </a:xfrm>
          <a:solidFill>
            <a:schemeClr val="accent2">
              <a:lumMod val="75000"/>
            </a:schemeClr>
          </a:solidFill>
        </p:grpSpPr>
        <p:sp>
          <p:nvSpPr>
            <p:cNvPr id="42" name="Rectangle: Rounded Corners 12">
              <a:extLst>
                <a:ext uri="{FF2B5EF4-FFF2-40B4-BE49-F238E27FC236}">
                  <a16:creationId xmlns:a16="http://schemas.microsoft.com/office/drawing/2014/main" id="{26E43C49-045D-4947-9595-06CCCCC5836D}"/>
                </a:ext>
              </a:extLst>
            </p:cNvPr>
            <p:cNvSpPr/>
            <p:nvPr/>
          </p:nvSpPr>
          <p:spPr>
            <a:xfrm>
              <a:off x="0" y="3618782"/>
              <a:ext cx="5472030" cy="483069"/>
            </a:xfrm>
            <a:prstGeom prst="roundRect">
              <a:avLst/>
            </a:prstGeom>
            <a:grp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3" name="Rectangle: Rounded Corners 10">
              <a:extLst>
                <a:ext uri="{FF2B5EF4-FFF2-40B4-BE49-F238E27FC236}">
                  <a16:creationId xmlns:a16="http://schemas.microsoft.com/office/drawing/2014/main" id="{E6F6A961-2291-49A9-B79E-E6663A69E14B}"/>
                </a:ext>
              </a:extLst>
            </p:cNvPr>
            <p:cNvSpPr txBox="1"/>
            <p:nvPr/>
          </p:nvSpPr>
          <p:spPr>
            <a:xfrm>
              <a:off x="23581" y="3642363"/>
              <a:ext cx="5424868" cy="4359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400" i="1"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i="1"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4" name="Rectangle 13"/>
          <p:cNvSpPr/>
          <p:nvPr/>
        </p:nvSpPr>
        <p:spPr>
          <a:xfrm>
            <a:off x="-18958" y="1347614"/>
            <a:ext cx="2574734" cy="2516073"/>
          </a:xfrm>
          <a:prstGeom prst="rect">
            <a:avLst/>
          </a:prstGeom>
        </p:spPr>
        <p:txBody>
          <a:bodyPr wrap="square">
            <a:spAutoFit/>
          </a:bodyPr>
          <a:lstStyle/>
          <a:p>
            <a:pPr algn="just" defTabSz="685800">
              <a:spcBef>
                <a:spcPct val="500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Định</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trốn</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học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đi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chơi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nhưng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cưỡng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lại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được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nên</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lại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đến</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trường</a:t>
            </a:r>
            <a:r>
              <a:rPr lang="en-US" altLang="en-US" sz="21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Sợ</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thầy</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giáo</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phạt</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và</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không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muốn</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học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tiếng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Pháp</a:t>
            </a:r>
            <a:endParaRPr lang="en-US" altLang="en-US" sz="2100" dirty="0">
              <a:latin typeface="Times New Roman" panose="02020603050405020304" pitchFamily="18" charset="0"/>
              <a:cs typeface="Times New Roman" panose="02020603050405020304" pitchFamily="18" charset="0"/>
            </a:endParaRPr>
          </a:p>
        </p:txBody>
      </p:sp>
      <p:sp>
        <p:nvSpPr>
          <p:cNvPr id="15" name="Rectangle 14"/>
          <p:cNvSpPr/>
          <p:nvPr/>
        </p:nvSpPr>
        <p:spPr>
          <a:xfrm>
            <a:off x="395536" y="3881005"/>
            <a:ext cx="2088232" cy="1015663"/>
          </a:xfrm>
          <a:prstGeom prst="rect">
            <a:avLst/>
          </a:prstGeom>
        </p:spPr>
        <p:txBody>
          <a:bodyPr wrap="square">
            <a:spAutoFit/>
          </a:bodyPr>
          <a:lstStyle/>
          <a:p>
            <a:pPr algn="just" defTabSz="685800">
              <a:spcBef>
                <a:spcPct val="50000"/>
              </a:spcBef>
            </a:pPr>
            <a:r>
              <a:rPr lang="en-US" altLang="en-US" sz="2000" dirty="0" err="1">
                <a:solidFill>
                  <a:srgbClr val="FF0000"/>
                </a:solidFill>
                <a:latin typeface="Times New Roman" panose="02020603050405020304" pitchFamily="18" charset="0"/>
                <a:cs typeface="Times New Roman" panose="02020603050405020304" pitchFamily="18" charset="0"/>
              </a:rPr>
              <a:t>Chú</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bé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lười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học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nhút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nhát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nhưng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khá</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trung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thực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0" name="Picture 49">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89325" y="3997737"/>
            <a:ext cx="716298" cy="716298"/>
          </a:xfrm>
          <a:prstGeom prst="rect">
            <a:avLst/>
          </a:prstGeom>
        </p:spPr>
      </p:pic>
      <p:sp>
        <p:nvSpPr>
          <p:cNvPr id="16" name="Rectangle 15"/>
          <p:cNvSpPr/>
          <p:nvPr/>
        </p:nvSpPr>
        <p:spPr>
          <a:xfrm>
            <a:off x="2590382" y="1347614"/>
            <a:ext cx="4198512" cy="2985433"/>
          </a:xfrm>
          <a:prstGeom prst="rect">
            <a:avLst/>
          </a:prstGeom>
        </p:spPr>
        <p:txBody>
          <a:bodyPr wrap="square">
            <a:spAutoFit/>
          </a:bodyPr>
          <a:lstStyle/>
          <a:p>
            <a:pPr algn="just" defTabSz="685800">
              <a:spcBef>
                <a:spcPts val="600"/>
              </a:spcBef>
              <a:buFontTx/>
              <a:buChar char="-"/>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Ngượng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nghịu</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xấu</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hổ</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khi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vào</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muộn</a:t>
            </a:r>
            <a:r>
              <a:rPr lang="en-US" altLang="en-US" sz="2100" dirty="0">
                <a:latin typeface="Times New Roman" panose="02020603050405020304" pitchFamily="18" charset="0"/>
                <a:cs typeface="Times New Roman" panose="02020603050405020304" pitchFamily="18" charset="0"/>
              </a:rPr>
              <a:t>.</a:t>
            </a:r>
          </a:p>
          <a:p>
            <a:pPr algn="just" defTabSz="685800">
              <a:spcBef>
                <a:spcPts val="6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Ngạc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nhiên</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vì</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trang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phục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của</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thầy</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giáo</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và</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quang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cảnh</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lớp</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học</a:t>
            </a:r>
            <a:r>
              <a:rPr lang="en-US" altLang="en-US" sz="2100" dirty="0">
                <a:latin typeface="Times New Roman" panose="02020603050405020304" pitchFamily="18" charset="0"/>
                <a:cs typeface="Times New Roman" panose="02020603050405020304" pitchFamily="18" charset="0"/>
              </a:rPr>
              <a:t>.</a:t>
            </a:r>
          </a:p>
          <a:p>
            <a:pPr algn="just" defTabSz="685800">
              <a:spcBef>
                <a:spcPts val="6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Choáng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váng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khi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biết</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đây</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là</a:t>
            </a:r>
            <a:r>
              <a:rPr lang="en-US" altLang="en-US" sz="2100" dirty="0">
                <a:latin typeface="Times New Roman" panose="02020603050405020304" pitchFamily="18" charset="0"/>
                <a:cs typeface="Times New Roman" panose="02020603050405020304" pitchFamily="18" charset="0"/>
              </a:rPr>
              <a:t> BHCC</a:t>
            </a:r>
          </a:p>
          <a:p>
            <a:pPr algn="just" defTabSz="685800">
              <a:spcBef>
                <a:spcPts val="6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Nguyền</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rủa</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kẻ</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thù</a:t>
            </a:r>
            <a:r>
              <a:rPr lang="en-US" altLang="en-US" sz="2100" dirty="0">
                <a:latin typeface="Times New Roman" panose="02020603050405020304" pitchFamily="18" charset="0"/>
                <a:cs typeface="Times New Roman" panose="02020603050405020304" pitchFamily="18" charset="0"/>
              </a:rPr>
              <a:t>.</a:t>
            </a:r>
          </a:p>
          <a:p>
            <a:pPr algn="just" defTabSz="685800">
              <a:spcBef>
                <a:spcPts val="6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Xấu</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hổ</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nuối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tiếc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vì</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không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thuộc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bài</a:t>
            </a:r>
            <a:r>
              <a:rPr lang="en-US" altLang="en-US" sz="21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347863" y="4097908"/>
            <a:ext cx="3240361" cy="1015663"/>
          </a:xfrm>
          <a:prstGeom prst="rect">
            <a:avLst/>
          </a:prstGeom>
        </p:spPr>
        <p:txBody>
          <a:bodyPr wrap="square">
            <a:spAutoFit/>
          </a:bodyPr>
          <a:lstStyle/>
          <a:p>
            <a:pPr algn="just" defTabSz="685800">
              <a:spcBef>
                <a:spcPct val="50000"/>
              </a:spcBef>
            </a:pPr>
            <a:r>
              <a:rPr lang="en-US" altLang="en-US" sz="2000" dirty="0" err="1">
                <a:solidFill>
                  <a:srgbClr val="FF0000"/>
                </a:solidFill>
                <a:latin typeface="Times New Roman" panose="02020603050405020304" pitchFamily="18" charset="0"/>
                <a:cs typeface="Times New Roman" panose="02020603050405020304" pitchFamily="18" charset="0"/>
              </a:rPr>
              <a:t>Chăm</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học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hơn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và</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hiểu</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ý </a:t>
            </a:r>
            <a:r>
              <a:rPr lang="en-US" altLang="en-US" sz="2000" dirty="0" err="1">
                <a:solidFill>
                  <a:srgbClr val="FF0000"/>
                </a:solidFill>
                <a:latin typeface="Times New Roman" panose="02020603050405020304" pitchFamily="18" charset="0"/>
                <a:cs typeface="Times New Roman" panose="02020603050405020304" pitchFamily="18" charset="0"/>
              </a:rPr>
              <a:t>nghĩa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liêng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mẹ</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đẻ</a:t>
            </a:r>
            <a:r>
              <a:rPr lang="en-US" altLang="en-US" sz="2000" dirty="0">
                <a:solidFill>
                  <a:srgbClr val="FF0000"/>
                </a:solidFill>
                <a:latin typeface="Times New Roman" panose="02020603050405020304" pitchFamily="18" charset="0"/>
                <a:cs typeface="Times New Roman" panose="02020603050405020304" pitchFamily="18" charset="0"/>
              </a:rPr>
              <a:t>.</a:t>
            </a:r>
            <a:endParaRPr lang="en-US" altLang="en-US" sz="2000" dirty="0">
              <a:solidFill>
                <a:srgbClr val="FF0000"/>
              </a:solidFill>
              <a:latin typeface=".VnTime" pitchFamily="34" charset="0"/>
            </a:endParaRPr>
          </a:p>
        </p:txBody>
      </p:sp>
      <p:pic>
        <p:nvPicPr>
          <p:cNvPr id="53" name="Picture 52">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2704189" y="4245390"/>
            <a:ext cx="716298" cy="716298"/>
          </a:xfrm>
          <a:prstGeom prst="rect">
            <a:avLst/>
          </a:prstGeom>
        </p:spPr>
      </p:pic>
      <p:sp>
        <p:nvSpPr>
          <p:cNvPr id="20" name="Rectangle 19"/>
          <p:cNvSpPr/>
          <p:nvPr/>
        </p:nvSpPr>
        <p:spPr>
          <a:xfrm>
            <a:off x="6884687" y="1347614"/>
            <a:ext cx="2223817" cy="1869743"/>
          </a:xfrm>
          <a:prstGeom prst="rect">
            <a:avLst/>
          </a:prstGeom>
        </p:spPr>
        <p:txBody>
          <a:bodyPr wrap="square">
            <a:spAutoFit/>
          </a:bodyPr>
          <a:lstStyle/>
          <a:p>
            <a:pPr algn="just" defTabSz="685800">
              <a:spcBef>
                <a:spcPct val="500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Xúc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động</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Ôi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Tôi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sẽ</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nhớ</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mãi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buổi</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học</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này</a:t>
            </a:r>
            <a:r>
              <a:rPr lang="en-US" altLang="en-US" sz="21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Cảm</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thấy</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thầy</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thật</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lớn</a:t>
            </a:r>
            <a:r>
              <a:rPr lang="en-US" altLang="en-US" sz="2100" dirty="0">
                <a:latin typeface="Times New Roman" panose="02020603050405020304" pitchFamily="18" charset="0"/>
                <a:cs typeface="Times New Roman" panose="02020603050405020304" pitchFamily="18" charset="0"/>
              </a:rPr>
              <a:t> </a:t>
            </a:r>
            <a:r>
              <a:rPr lang="en-US" altLang="en-US" sz="2100" dirty="0" err="1">
                <a:latin typeface="Times New Roman" panose="02020603050405020304" pitchFamily="18" charset="0"/>
                <a:cs typeface="Times New Roman" panose="02020603050405020304" pitchFamily="18" charset="0"/>
              </a:rPr>
              <a:t>lao</a:t>
            </a:r>
            <a:r>
              <a:rPr lang="en-US" altLang="en-US" sz="2100" dirty="0">
                <a:latin typeface="Times New Roman" panose="02020603050405020304" pitchFamily="18" charset="0"/>
                <a:cs typeface="Times New Roman" panose="02020603050405020304" pitchFamily="18" charset="0"/>
              </a:rPr>
              <a:t>…</a:t>
            </a:r>
            <a:endParaRPr lang="en-US" altLang="en-US" sz="2100" dirty="0">
              <a:latin typeface=".VnTime" pitchFamily="34" charset="0"/>
            </a:endParaRPr>
          </a:p>
        </p:txBody>
      </p:sp>
      <p:sp>
        <p:nvSpPr>
          <p:cNvPr id="21" name="Rectangle 20"/>
          <p:cNvSpPr/>
          <p:nvPr/>
        </p:nvSpPr>
        <p:spPr>
          <a:xfrm>
            <a:off x="7151570" y="3540510"/>
            <a:ext cx="1884926" cy="1631216"/>
          </a:xfrm>
          <a:prstGeom prst="rect">
            <a:avLst/>
          </a:prstGeom>
        </p:spPr>
        <p:txBody>
          <a:bodyPr wrap="square">
            <a:spAutoFit/>
          </a:bodyPr>
          <a:lstStyle/>
          <a:p>
            <a:pPr algn="just" defTabSz="685800">
              <a:spcBef>
                <a:spcPct val="50000"/>
              </a:spcBef>
            </a:pPr>
            <a:r>
              <a:rPr lang="en-US" altLang="en-US" sz="2000" dirty="0">
                <a:solidFill>
                  <a:srgbClr val="FF0000"/>
                </a:solidFill>
                <a:latin typeface="Times New Roman" panose="02020603050405020304" pitchFamily="18" charset="0"/>
                <a:cs typeface="Times New Roman" panose="02020603050405020304" pitchFamily="18" charset="0"/>
              </a:rPr>
              <a:t>Ý </a:t>
            </a:r>
            <a:r>
              <a:rPr lang="en-US" altLang="en-US" sz="2000" dirty="0" err="1">
                <a:solidFill>
                  <a:srgbClr val="FF0000"/>
                </a:solidFill>
                <a:latin typeface="Times New Roman" panose="02020603050405020304" pitchFamily="18" charset="0"/>
                <a:cs typeface="Times New Roman" panose="02020603050405020304" pitchFamily="18" charset="0"/>
              </a:rPr>
              <a:t>thức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nỗi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đau</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mất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nước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không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còn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nói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dân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tộc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6" name="Picture 55">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6641501" y="3872497"/>
            <a:ext cx="716298" cy="716298"/>
          </a:xfrm>
          <a:prstGeom prst="rect">
            <a:avLst/>
          </a:prstGeom>
        </p:spPr>
      </p:pic>
    </p:spTree>
    <p:extLst>
      <p:ext uri="{BB962C8B-B14F-4D97-AF65-F5344CB8AC3E}">
        <p14:creationId xmlns:p14="http://schemas.microsoft.com/office/powerpoint/2010/main" val="217371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ircle(in)">
                                      <p:cBhvr>
                                        <p:cTn id="58" dur="2000"/>
                                        <p:tgtEl>
                                          <p:spTgt spid="17"/>
                                        </p:tgtEl>
                                      </p:cBhvr>
                                    </p:animEffect>
                                  </p:childTnLst>
                                </p:cTn>
                              </p:par>
                              <p:par>
                                <p:cTn id="59" presetID="6" presetClass="entr" presetSubtype="16"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circle(in)">
                                      <p:cBhvr>
                                        <p:cTn id="61" dur="20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circle(in)">
                                      <p:cBhvr>
                                        <p:cTn id="76" dur="2000"/>
                                        <p:tgtEl>
                                          <p:spTgt spid="56"/>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circle(in)">
                                      <p:cBhvr>
                                        <p:cTn id="7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13" grpId="0" animBg="1"/>
      <p:bldP spid="14" grpId="0"/>
      <p:bldP spid="15" grpId="0"/>
      <p:bldP spid="16" grpId="0"/>
      <p:bldP spid="17"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23183" y="21677"/>
            <a:ext cx="3168352"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4" name="Picture 33"/>
          <p:cNvPicPr>
            <a:picLocks noChangeAspect="1"/>
          </p:cNvPicPr>
          <p:nvPr/>
        </p:nvPicPr>
        <p:blipFill>
          <a:blip r:embed="rId3"/>
          <a:stretch>
            <a:fillRect/>
          </a:stretch>
        </p:blipFill>
        <p:spPr>
          <a:xfrm>
            <a:off x="1835696" y="123478"/>
            <a:ext cx="5114987" cy="749873"/>
          </a:xfrm>
          <a:prstGeom prst="rect">
            <a:avLst/>
          </a:prstGeom>
        </p:spPr>
      </p:pic>
      <p:pic>
        <p:nvPicPr>
          <p:cNvPr id="25" name="Picture 24"/>
          <p:cNvPicPr>
            <a:picLocks noChangeAspect="1"/>
          </p:cNvPicPr>
          <p:nvPr/>
        </p:nvPicPr>
        <p:blipFill rotWithShape="1">
          <a:blip r:embed="rId4"/>
          <a:srcRect l="13440" t="938" r="12767"/>
          <a:stretch/>
        </p:blipFill>
        <p:spPr>
          <a:xfrm>
            <a:off x="395536" y="656834"/>
            <a:ext cx="2160240" cy="2180172"/>
          </a:xfrm>
          <a:prstGeom prst="ellipse">
            <a:avLst/>
          </a:prstGeom>
          <a:ln>
            <a:noFill/>
          </a:ln>
          <a:effectLst>
            <a:softEdge rad="112500"/>
          </a:effectLst>
        </p:spPr>
      </p:pic>
      <p:pic>
        <p:nvPicPr>
          <p:cNvPr id="26" name="Picture 25"/>
          <p:cNvPicPr>
            <a:picLocks noChangeAspect="1"/>
          </p:cNvPicPr>
          <p:nvPr/>
        </p:nvPicPr>
        <p:blipFill rotWithShape="1">
          <a:blip r:embed="rId5"/>
          <a:srcRect l="12535" t="547" r="12479" b="-1"/>
          <a:stretch/>
        </p:blipFill>
        <p:spPr>
          <a:xfrm>
            <a:off x="3395365" y="656834"/>
            <a:ext cx="2276502" cy="2180172"/>
          </a:xfrm>
          <a:prstGeom prst="ellipse">
            <a:avLst/>
          </a:prstGeom>
          <a:ln>
            <a:noFill/>
          </a:ln>
          <a:effectLst>
            <a:softEdge rad="112500"/>
          </a:effectLst>
        </p:spPr>
      </p:pic>
      <p:pic>
        <p:nvPicPr>
          <p:cNvPr id="27" name="Picture 26"/>
          <p:cNvPicPr>
            <a:picLocks noChangeAspect="1"/>
          </p:cNvPicPr>
          <p:nvPr/>
        </p:nvPicPr>
        <p:blipFill rotWithShape="1">
          <a:blip r:embed="rId6"/>
          <a:srcRect l="12549" r="12393" b="2265"/>
          <a:stretch/>
        </p:blipFill>
        <p:spPr>
          <a:xfrm>
            <a:off x="6478387" y="656834"/>
            <a:ext cx="2227149" cy="2180171"/>
          </a:xfrm>
          <a:prstGeom prst="ellipse">
            <a:avLst/>
          </a:prstGeom>
          <a:ln>
            <a:noFill/>
          </a:ln>
          <a:effectLst>
            <a:softEdge rad="112500"/>
          </a:effectLst>
        </p:spPr>
      </p:pic>
      <p:sp>
        <p:nvSpPr>
          <p:cNvPr id="2" name="Rectangle 1"/>
          <p:cNvSpPr/>
          <p:nvPr/>
        </p:nvSpPr>
        <p:spPr>
          <a:xfrm>
            <a:off x="0" y="3075806"/>
            <a:ext cx="9144000" cy="20676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5A716459-8E3A-41CD-A0E8-B4DA092A027F}"/>
              </a:ext>
            </a:extLst>
          </p:cNvPr>
          <p:cNvPicPr>
            <a:picLocks noChangeAspect="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2645299" y="1388770"/>
            <a:ext cx="716298" cy="716298"/>
          </a:xfrm>
          <a:prstGeom prst="rect">
            <a:avLst/>
          </a:prstGeom>
        </p:spPr>
      </p:pic>
      <p:pic>
        <p:nvPicPr>
          <p:cNvPr id="31" name="Picture 30">
            <a:extLst>
              <a:ext uri="{FF2B5EF4-FFF2-40B4-BE49-F238E27FC236}">
                <a16:creationId xmlns:a16="http://schemas.microsoft.com/office/drawing/2014/main" id="{5A716459-8E3A-41CD-A0E8-B4DA092A027F}"/>
              </a:ext>
            </a:extLst>
          </p:cNvPr>
          <p:cNvPicPr>
            <a:picLocks noChangeAspect="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5723638" y="1366691"/>
            <a:ext cx="716298" cy="716298"/>
          </a:xfrm>
          <a:prstGeom prst="rect">
            <a:avLst/>
          </a:prstGeom>
        </p:spPr>
      </p:pic>
      <p:sp>
        <p:nvSpPr>
          <p:cNvPr id="32" name="Rectangle 31"/>
          <p:cNvSpPr/>
          <p:nvPr/>
        </p:nvSpPr>
        <p:spPr>
          <a:xfrm>
            <a:off x="249140" y="3053727"/>
            <a:ext cx="8568952" cy="2123658"/>
          </a:xfrm>
          <a:prstGeom prst="rect">
            <a:avLst/>
          </a:prstGeom>
        </p:spPr>
        <p:txBody>
          <a:bodyPr wrap="square">
            <a:spAutoFit/>
          </a:bodyPr>
          <a:lstStyle/>
          <a:p>
            <a:pPr algn="just" defTabSz="685800">
              <a:lnSpc>
                <a:spcPct val="150000"/>
              </a:lnSpc>
            </a:pP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NT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miêu</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tả</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tâm</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lí</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nhân</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vật</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Phrăng</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có</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sự</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thay</a:t>
            </a: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đổi</a:t>
            </a:r>
            <a:endPar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Lười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học</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mải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chơi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chăm</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chú</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hối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hận</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khi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lười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học</a:t>
            </a:r>
            <a:endPar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Sợ</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giáo</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Tôn</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trọng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yêu</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quý</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endPar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Không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thích</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học</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Pháp</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Yêu</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mẹ</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đẻ</a:t>
            </a:r>
            <a:endParaRPr lang="vi-VN" sz="2200" i="1" dirty="0">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202531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827939" y="0"/>
            <a:ext cx="4352573"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257" r="11257"/>
          <a:stretch>
            <a:fillRect/>
          </a:stretch>
        </p:blipFill>
        <p:spPr>
          <a:xfrm>
            <a:off x="944728" y="580204"/>
            <a:ext cx="2700000" cy="2700000"/>
          </a:xfrm>
        </p:spPr>
      </p:pic>
      <p:pic>
        <p:nvPicPr>
          <p:cNvPr id="8" name="Picture Placeholder 7"/>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2251" r="12251"/>
          <a:stretch>
            <a:fillRect/>
          </a:stretch>
        </p:blipFill>
        <p:spPr>
          <a:xfrm>
            <a:off x="1128653" y="2458496"/>
            <a:ext cx="2700000" cy="2700000"/>
          </a:xfrm>
        </p:spPr>
      </p:pic>
      <p:pic>
        <p:nvPicPr>
          <p:cNvPr id="18" name="Picture Placeholder 17"/>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1875" r="21875"/>
          <a:stretch>
            <a:fillRect/>
          </a:stretch>
        </p:blipFill>
        <p:spPr>
          <a:xfrm>
            <a:off x="294191" y="2255210"/>
            <a:ext cx="1485000" cy="1485000"/>
          </a:xfrm>
        </p:spPr>
      </p:pic>
      <p:pic>
        <p:nvPicPr>
          <p:cNvPr id="13" name="Picture Placeholder 12"/>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3052" r="13052"/>
          <a:stretch>
            <a:fillRect/>
          </a:stretch>
        </p:blipFill>
        <p:spPr>
          <a:xfrm>
            <a:off x="2962402" y="1991850"/>
            <a:ext cx="1485000" cy="1485000"/>
          </a:xfrm>
        </p:spPr>
      </p:pic>
      <p:sp>
        <p:nvSpPr>
          <p:cNvPr id="21" name="Rectangle 20"/>
          <p:cNvSpPr/>
          <p:nvPr/>
        </p:nvSpPr>
        <p:spPr>
          <a:xfrm>
            <a:off x="6005643" y="2007685"/>
            <a:ext cx="3018119" cy="1200329"/>
          </a:xfrm>
          <a:prstGeom prst="rect">
            <a:avLst/>
          </a:prstGeom>
        </p:spPr>
        <p:txBody>
          <a:bodyPr wrap="square">
            <a:spAutoFit/>
          </a:bodyPr>
          <a:lstStyle/>
          <a:p>
            <a:pPr algn="just" defTabSz="685800">
              <a:spcBef>
                <a:spcPct val="50000"/>
              </a:spcBef>
            </a:pPr>
            <a:r>
              <a:rPr lang="en-US" altLang="en-US" sz="2400" dirty="0" err="1">
                <a:latin typeface="Times New Roman" panose="02020603050405020304" pitchFamily="18" charset="0"/>
                <a:cs typeface="Times New Roman" panose="02020603050405020304" pitchFamily="18" charset="0"/>
              </a:rPr>
              <a:t>Quý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Pháp</a:t>
            </a:r>
            <a:r>
              <a:rPr lang="en-US" altLang="en-US" sz="2400" dirty="0">
                <a:latin typeface="Times New Roman" panose="02020603050405020304" pitchFamily="18" charset="0"/>
                <a:cs typeface="Times New Roman" panose="02020603050405020304" pitchFamily="18" charset="0"/>
              </a:rPr>
              <a:t>. </a:t>
            </a:r>
          </a:p>
        </p:txBody>
      </p:sp>
      <p:grpSp>
        <p:nvGrpSpPr>
          <p:cNvPr id="22" name="组合 29"/>
          <p:cNvGrpSpPr/>
          <p:nvPr/>
        </p:nvGrpSpPr>
        <p:grpSpPr>
          <a:xfrm>
            <a:off x="5375816" y="836213"/>
            <a:ext cx="370520" cy="341037"/>
            <a:chOff x="5522785" y="1820755"/>
            <a:chExt cx="1011408" cy="997057"/>
          </a:xfrm>
        </p:grpSpPr>
        <p:sp>
          <p:nvSpPr>
            <p:cNvPr id="23" name="矩形 30"/>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4"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sp>
      </p:grpSp>
      <p:grpSp>
        <p:nvGrpSpPr>
          <p:cNvPr id="25" name="组合 32"/>
          <p:cNvGrpSpPr/>
          <p:nvPr/>
        </p:nvGrpSpPr>
        <p:grpSpPr>
          <a:xfrm>
            <a:off x="5375813" y="2145307"/>
            <a:ext cx="370520" cy="341037"/>
            <a:chOff x="5522785" y="1820755"/>
            <a:chExt cx="1011408" cy="997057"/>
          </a:xfrm>
        </p:grpSpPr>
        <p:sp>
          <p:nvSpPr>
            <p:cNvPr id="26" name="矩形 33"/>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7"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sp>
      </p:grpSp>
      <p:sp>
        <p:nvSpPr>
          <p:cNvPr id="28" name="Rectangle 27"/>
          <p:cNvSpPr/>
          <p:nvPr/>
        </p:nvSpPr>
        <p:spPr>
          <a:xfrm>
            <a:off x="6034644" y="681507"/>
            <a:ext cx="2989118" cy="1200329"/>
          </a:xfrm>
          <a:prstGeom prst="rect">
            <a:avLst/>
          </a:prstGeom>
        </p:spPr>
        <p:txBody>
          <a:bodyPr wrap="square">
            <a:spAutoFit/>
          </a:bodyPr>
          <a:lstStyle/>
          <a:p>
            <a:pPr algn="just" defTabSz="685800"/>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cậu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a:t>
            </a:r>
            <a:endParaRPr lang="en-US" sz="2400" dirty="0"/>
          </a:p>
        </p:txBody>
      </p:sp>
      <p:sp>
        <p:nvSpPr>
          <p:cNvPr id="29" name="Rectangle 28"/>
          <p:cNvSpPr/>
          <p:nvPr/>
        </p:nvSpPr>
        <p:spPr>
          <a:xfrm>
            <a:off x="5646242" y="3392799"/>
            <a:ext cx="3363713" cy="1200329"/>
          </a:xfrm>
          <a:prstGeom prst="rect">
            <a:avLst/>
          </a:prstGeom>
        </p:spPr>
        <p:txBody>
          <a:bodyPr wrap="square">
            <a:spAutoFit/>
          </a:bodyPr>
          <a:lstStyle/>
          <a:p>
            <a:pPr algn="just" defTabSz="685800">
              <a:spcBef>
                <a:spcPct val="50000"/>
              </a:spcBef>
            </a:pPr>
            <a:r>
              <a:rPr lang="en-US" alt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i="1" dirty="0" err="1">
                <a:solidFill>
                  <a:srgbClr val="FF0000"/>
                </a:solidFill>
                <a:latin typeface="Times New Roman" panose="02020603050405020304" pitchFamily="18" charset="0"/>
                <a:cs typeface="Times New Roman" panose="02020603050405020304" pitchFamily="18" charset="0"/>
              </a:rPr>
              <a:t>Đó</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là</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cụ</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thể</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nước</a:t>
            </a:r>
            <a:r>
              <a:rPr lang="en-US" altLang="en-US" sz="2400" i="1" dirty="0">
                <a:solidFill>
                  <a:srgbClr val="FF0000"/>
                </a:solidFill>
                <a:latin typeface="Times New Roman" panose="02020603050405020304" pitchFamily="18" charset="0"/>
                <a:cs typeface="Times New Roman" panose="02020603050405020304" pitchFamily="18" charset="0"/>
              </a:rPr>
              <a:t>.</a:t>
            </a:r>
          </a:p>
        </p:txBody>
      </p:sp>
      <p:pic>
        <p:nvPicPr>
          <p:cNvPr id="30" name="Picture 29"/>
          <p:cNvPicPr>
            <a:picLocks noChangeAspect="1"/>
          </p:cNvPicPr>
          <p:nvPr/>
        </p:nvPicPr>
        <p:blipFill>
          <a:blip r:embed="rId7"/>
          <a:stretch>
            <a:fillRect/>
          </a:stretch>
        </p:blipFill>
        <p:spPr>
          <a:xfrm>
            <a:off x="118122" y="99466"/>
            <a:ext cx="5114987" cy="749873"/>
          </a:xfrm>
          <a:prstGeom prst="rect">
            <a:avLst/>
          </a:prstGeom>
        </p:spPr>
      </p:pic>
    </p:spTree>
    <p:extLst>
      <p:ext uri="{BB962C8B-B14F-4D97-AF65-F5344CB8AC3E}">
        <p14:creationId xmlns:p14="http://schemas.microsoft.com/office/powerpoint/2010/main" val="253203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trips(down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trips(downLeft)">
                                      <p:cBhvr>
                                        <p:cTn id="15" dur="500"/>
                                        <p:tgtEl>
                                          <p:spTgt spid="2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strips(downLeft)">
                                      <p:cBhvr>
                                        <p:cTn id="18" dur="500"/>
                                        <p:tgtEl>
                                          <p:spTgt spid="2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thầy</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Ha-men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grpSp>
        <p:nvGrpSpPr>
          <p:cNvPr id="21" name="Group 20">
            <a:extLst>
              <a:ext uri="{FF2B5EF4-FFF2-40B4-BE49-F238E27FC236}">
                <a16:creationId xmlns:a16="http://schemas.microsoft.com/office/drawing/2014/main" id="{9C48E7AE-E523-4C40-8567-849984E66578}"/>
              </a:ext>
            </a:extLst>
          </p:cNvPr>
          <p:cNvGrpSpPr/>
          <p:nvPr/>
        </p:nvGrpSpPr>
        <p:grpSpPr>
          <a:xfrm>
            <a:off x="3635896" y="1290990"/>
            <a:ext cx="2950188" cy="584643"/>
            <a:chOff x="0" y="3042001"/>
            <a:chExt cx="5472030" cy="533580"/>
          </a:xfrm>
          <a:solidFill>
            <a:schemeClr val="accent4">
              <a:lumMod val="75000"/>
            </a:schemeClr>
          </a:solidFill>
        </p:grpSpPr>
        <p:sp>
          <p:nvSpPr>
            <p:cNvPr id="22"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a:grpFill/>
            <a:ln>
              <a:noFill/>
            </a:ln>
          </p:spPr>
          <p:style>
            <a:lnRef idx="0">
              <a:scrgbClr r="0" g="0" b="0"/>
            </a:lnRef>
            <a:fillRef idx="0">
              <a:scrgbClr r="0" g="0" b="0"/>
            </a:fillRef>
            <a:effectRef idx="0">
              <a:scrgbClr r="0" g="0" b="0"/>
            </a:effectRef>
            <a:fontRef idx="minor">
              <a:schemeClr val="lt1"/>
            </a:fontRef>
          </p:style>
        </p:sp>
        <p:sp>
          <p:nvSpPr>
            <p:cNvPr id="23"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a:solidFill>
                    <a:srgbClr val="FFFFFF"/>
                  </a:solidFill>
                  <a:latin typeface="Times New Roman" panose="02020603050405020304" pitchFamily="18" charset="0"/>
                  <a:cs typeface="Times New Roman" panose="02020603050405020304" pitchFamily="18" charset="0"/>
                </a:rPr>
                <a:t>Những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buổi</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học</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trước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3433819" y="1954830"/>
            <a:ext cx="5444711" cy="2631490"/>
          </a:xfrm>
          <a:prstGeom prst="rect">
            <a:avLst/>
          </a:prstGeom>
        </p:spPr>
        <p:txBody>
          <a:bodyPr wrap="square">
            <a:spAutoFit/>
          </a:bodyPr>
          <a:lstStyle/>
          <a:p>
            <a:pPr marL="342900" indent="-342900" algn="just" defTabSz="685800">
              <a:lnSpc>
                <a:spcPct val="150000"/>
              </a:lnSpc>
              <a:buFontTx/>
              <a:buChar char="-"/>
            </a:pP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Hay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trách</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mắng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những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không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phạm</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lỗi</a:t>
            </a:r>
            <a:endPar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Luôn</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cầm</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cái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thước</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kẻ</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gõ</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xuống</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bàn</a:t>
            </a:r>
            <a:endPar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 typeface="Wingdings" panose="05000000000000000000" pitchFamily="2" charset="2"/>
              <a:buChar char="à"/>
            </a:pP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Giận</a:t>
            </a: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dữ</a:t>
            </a: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nghiêm</a:t>
            </a: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khắc</a:t>
            </a:r>
            <a:endPar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Cho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các</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nghỉ</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để</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đi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làm</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cá</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nhân</a:t>
            </a:r>
            <a:endPar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Chưa</a:t>
            </a: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say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mê</a:t>
            </a: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với</a:t>
            </a: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công</a:t>
            </a:r>
            <a:r>
              <a:rPr lang="en-US"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endParaRPr lang="vi-VN" sz="2200" b="1" i="1" dirty="0">
              <a:latin typeface="Times New Roman" panose="02020603050405020304" pitchFamily="18" charset="0"/>
              <a:ea typeface="Times New Roman"/>
              <a:cs typeface="Times New Roman" panose="02020603050405020304" pitchFamily="18" charset="0"/>
              <a:sym typeface="Times New Roman"/>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29544" y="1131590"/>
            <a:ext cx="3404275" cy="3454730"/>
          </a:xfrm>
          <a:prstGeom prst="rect">
            <a:avLst/>
          </a:prstGeom>
        </p:spPr>
      </p:pic>
    </p:spTree>
    <p:extLst>
      <p:ext uri="{BB962C8B-B14F-4D97-AF65-F5344CB8AC3E}">
        <p14:creationId xmlns:p14="http://schemas.microsoft.com/office/powerpoint/2010/main" val="197641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wipe(down)">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Effect transition="in" filter="barn(inVertical)">
                                      <p:cBhvr>
                                        <p:cTn id="29" dur="500"/>
                                        <p:tgtEl>
                                          <p:spTgt spid="2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xEl>
                                              <p:pRg st="2" end="2"/>
                                            </p:txEl>
                                          </p:spTgt>
                                        </p:tgtEl>
                                        <p:attrNameLst>
                                          <p:attrName>style.visibility</p:attrName>
                                        </p:attrNameLst>
                                      </p:cBhvr>
                                      <p:to>
                                        <p:strVal val="visible"/>
                                      </p:to>
                                    </p:set>
                                    <p:animEffect transition="in" filter="barn(inVertical)">
                                      <p:cBhvr>
                                        <p:cTn id="34" dur="500"/>
                                        <p:tgtEl>
                                          <p:spTgt spid="2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barn(inVertical)">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4">
                                            <p:txEl>
                                              <p:pRg st="4" end="4"/>
                                            </p:txEl>
                                          </p:spTgt>
                                        </p:tgtEl>
                                        <p:attrNameLst>
                                          <p:attrName>style.visibility</p:attrName>
                                        </p:attrNameLst>
                                      </p:cBhvr>
                                      <p:to>
                                        <p:strVal val="visible"/>
                                      </p:to>
                                    </p:set>
                                    <p:animEffect transition="in" filter="barn(inVertical)">
                                      <p:cBhvr>
                                        <p:cTn id="44"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04048" y="34992"/>
            <a:ext cx="4724428" cy="93726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356745849"/>
              </p:ext>
            </p:extLst>
          </p:nvPr>
        </p:nvGraphicFramePr>
        <p:xfrm>
          <a:off x="251520" y="1065498"/>
          <a:ext cx="8640960" cy="3810508"/>
        </p:xfrm>
        <a:graphic>
          <a:graphicData uri="http://schemas.openxmlformats.org/drawingml/2006/table">
            <a:tbl>
              <a:tblPr firstRow="1" bandRow="1">
                <a:tableStyleId>{5940675A-B579-460E-94D1-54222C63F5DA}</a:tableStyleId>
              </a:tblPr>
              <a:tblGrid>
                <a:gridCol w="1512168">
                  <a:extLst>
                    <a:ext uri="{9D8B030D-6E8A-4147-A177-3AD203B41FA5}">
                      <a16:colId xmlns:a16="http://schemas.microsoft.com/office/drawing/2014/main" val="2874330884"/>
                    </a:ext>
                  </a:extLst>
                </a:gridCol>
                <a:gridCol w="1467474">
                  <a:extLst>
                    <a:ext uri="{9D8B030D-6E8A-4147-A177-3AD203B41FA5}">
                      <a16:colId xmlns:a16="http://schemas.microsoft.com/office/drawing/2014/main" val="20000"/>
                    </a:ext>
                  </a:extLst>
                </a:gridCol>
                <a:gridCol w="148485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2592288">
                  <a:extLst>
                    <a:ext uri="{9D8B030D-6E8A-4147-A177-3AD203B41FA5}">
                      <a16:colId xmlns:a16="http://schemas.microsoft.com/office/drawing/2014/main" val="20003"/>
                    </a:ext>
                  </a:extLst>
                </a:gridCol>
              </a:tblGrid>
              <a:tr h="504056">
                <a:tc>
                  <a:txBody>
                    <a:bodyPr/>
                    <a:lstStyle/>
                    <a:p>
                      <a:pPr algn="ct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phục</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a:latin typeface="Times New Roman" panose="02020603050405020304" pitchFamily="18" charset="0"/>
                          <a:cs typeface="Times New Roman" panose="02020603050405020304" pitchFamily="18" charset="0"/>
                        </a:rPr>
                        <a:t>Thái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độ</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a:latin typeface="Times New Roman" panose="02020603050405020304" pitchFamily="18" charset="0"/>
                          <a:cs typeface="Times New Roman" panose="02020603050405020304" pitchFamily="18" charset="0"/>
                        </a:rPr>
                        <a:t>Hành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động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cuối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giờ</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0000"/>
                  </a:ext>
                </a:extLst>
              </a:tr>
              <a:tr h="1344234">
                <a:tc>
                  <a:txBody>
                    <a:bodyPr/>
                    <a:lstStyle/>
                    <a:p>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chi </a:t>
                      </a:r>
                      <a:r>
                        <a:rPr lang="en-US" sz="2000" dirty="0" err="1">
                          <a:latin typeface="Times New Roman" panose="02020603050405020304" pitchFamily="18" charset="0"/>
                          <a:cs typeface="Times New Roman" panose="02020603050405020304" pitchFamily="18" charset="0"/>
                        </a:rPr>
                        <a:t>tiết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936104">
                <a:tc>
                  <a:txBody>
                    <a:bodyPr/>
                    <a:lstStyle/>
                    <a:p>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chi </a:t>
                      </a:r>
                      <a:r>
                        <a:rPr lang="en-US" sz="2000" dirty="0" err="1">
                          <a:latin typeface="Times New Roman" panose="02020603050405020304" pitchFamily="18" charset="0"/>
                          <a:cs typeface="Times New Roman" panose="02020603050405020304" pitchFamily="18" charset="0"/>
                        </a:rPr>
                        <a:t>tiết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026114">
                <a:tc gridSpan="5">
                  <a:txBody>
                    <a:bodyPr/>
                    <a:lstStyle/>
                    <a:p>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thầy</a:t>
                      </a:r>
                      <a:r>
                        <a:rPr lang="en-US" sz="2000" dirty="0">
                          <a:latin typeface="Times New Roman" panose="02020603050405020304" pitchFamily="18" charset="0"/>
                          <a:cs typeface="Times New Roman" panose="02020603050405020304" pitchFamily="18" charset="0"/>
                        </a:rPr>
                        <a:t> Ha-men:</a:t>
                      </a:r>
                    </a:p>
                  </a:txBody>
                  <a:tcPr/>
                </a:tc>
                <a:tc hMerge="1">
                  <a:txBody>
                    <a:bodyPr/>
                    <a:lstStyle/>
                    <a:p>
                      <a:endParaRPr dirty="0"/>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grpSp>
        <p:nvGrpSpPr>
          <p:cNvPr id="3" name="Group 2">
            <a:extLst>
              <a:ext uri="{FF2B5EF4-FFF2-40B4-BE49-F238E27FC236}">
                <a16:creationId xmlns:a16="http://schemas.microsoft.com/office/drawing/2014/main" id="{FAA1D2A4-8ADF-826F-ED59-97F6A2CC8174}"/>
              </a:ext>
            </a:extLst>
          </p:cNvPr>
          <p:cNvGrpSpPr/>
          <p:nvPr/>
        </p:nvGrpSpPr>
        <p:grpSpPr>
          <a:xfrm>
            <a:off x="-127354" y="93861"/>
            <a:ext cx="7146789" cy="461665"/>
            <a:chOff x="-178462" y="1828800"/>
            <a:chExt cx="19060588" cy="1231087"/>
          </a:xfrm>
        </p:grpSpPr>
        <p:sp>
          <p:nvSpPr>
            <p:cNvPr id="5" name="Round Same Side Corner Rectangle 3">
              <a:extLst>
                <a:ext uri="{FF2B5EF4-FFF2-40B4-BE49-F238E27FC236}">
                  <a16:creationId xmlns:a16="http://schemas.microsoft.com/office/drawing/2014/main" id="{B527E0EF-4803-5010-F527-5690B743ED73}"/>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400">
                <a:solidFill>
                  <a:prstClr val="white"/>
                </a:solidFill>
                <a:latin typeface="+mj-lt"/>
              </a:endParaRPr>
            </a:p>
          </p:txBody>
        </p:sp>
        <p:sp>
          <p:nvSpPr>
            <p:cNvPr id="6" name="TextBox 5">
              <a:extLst>
                <a:ext uri="{FF2B5EF4-FFF2-40B4-BE49-F238E27FC236}">
                  <a16:creationId xmlns:a16="http://schemas.microsoft.com/office/drawing/2014/main" id="{9EAA8D4D-6BDC-7AF8-358E-D7D8A2F660C7}"/>
                </a:ext>
              </a:extLst>
            </p:cNvPr>
            <p:cNvSpPr txBox="1"/>
            <p:nvPr/>
          </p:nvSpPr>
          <p:spPr>
            <a:xfrm>
              <a:off x="478765" y="1828800"/>
              <a:ext cx="1238167" cy="1231087"/>
            </a:xfrm>
            <a:prstGeom prst="rect">
              <a:avLst/>
            </a:prstGeom>
            <a:noFill/>
          </p:spPr>
          <p:txBody>
            <a:bodyPr wrap="square" rtlCol="0">
              <a:spAutoFit/>
            </a:bodyPr>
            <a:lstStyle/>
            <a:p>
              <a:pPr algn="ctr" defTabSz="807402"/>
              <a:r>
                <a:rPr lang="en-US" sz="2400" b="1" dirty="0">
                  <a:solidFill>
                    <a:prstClr val="white"/>
                  </a:solidFill>
                  <a:latin typeface="+mj-lt"/>
                  <a:ea typeface="Tahoma" panose="020B0604030504040204" pitchFamily="34" charset="0"/>
                  <a:cs typeface="Tahoma" panose="020B0604030504040204" pitchFamily="34" charset="0"/>
                </a:rPr>
                <a:t>II</a:t>
              </a:r>
            </a:p>
          </p:txBody>
        </p:sp>
        <p:sp>
          <p:nvSpPr>
            <p:cNvPr id="7" name="TextBox 6">
              <a:extLst>
                <a:ext uri="{FF2B5EF4-FFF2-40B4-BE49-F238E27FC236}">
                  <a16:creationId xmlns:a16="http://schemas.microsoft.com/office/drawing/2014/main" id="{CA00A3E3-1F6C-E822-32B0-3080696472FD}"/>
                </a:ext>
              </a:extLst>
            </p:cNvPr>
            <p:cNvSpPr txBox="1"/>
            <p:nvPr/>
          </p:nvSpPr>
          <p:spPr>
            <a:xfrm>
              <a:off x="2067735" y="1828800"/>
              <a:ext cx="16814391" cy="1231087"/>
            </a:xfrm>
            <a:prstGeom prst="rect">
              <a:avLst/>
            </a:prstGeom>
            <a:noFill/>
          </p:spPr>
          <p:txBody>
            <a:bodyPr wrap="square" rtlCol="0">
              <a:spAutoFit/>
            </a:bodyPr>
            <a:lstStyle/>
            <a:p>
              <a:pPr defTabSz="807402"/>
              <a:r>
                <a:rPr lang="vi-VN" sz="2400" b="1" dirty="0">
                  <a:solidFill>
                    <a:srgbClr val="31859C"/>
                  </a:solidFill>
                  <a:latin typeface="+mj-lt"/>
                  <a:cs typeface="Tahoma" panose="020B0604030504040204" pitchFamily="34" charset="0"/>
                </a:rPr>
                <a:t>TÌM HIỂU CH</a:t>
              </a:r>
              <a:r>
                <a:rPr lang="en-US" sz="2400" b="1" dirty="0">
                  <a:solidFill>
                    <a:srgbClr val="31859C"/>
                  </a:solidFill>
                  <a:latin typeface="+mj-lt"/>
                  <a:cs typeface="Tahoma" panose="020B0604030504040204" pitchFamily="34" charset="0"/>
                </a:rPr>
                <a:t>I TIẾT</a:t>
              </a:r>
            </a:p>
          </p:txBody>
        </p:sp>
      </p:grpSp>
      <p:grpSp>
        <p:nvGrpSpPr>
          <p:cNvPr id="11" name="Group 10">
            <a:extLst>
              <a:ext uri="{FF2B5EF4-FFF2-40B4-BE49-F238E27FC236}">
                <a16:creationId xmlns:a16="http://schemas.microsoft.com/office/drawing/2014/main" id="{186E3B8E-3BAD-A3D8-9E12-E3A152E8DEDC}"/>
              </a:ext>
            </a:extLst>
          </p:cNvPr>
          <p:cNvGrpSpPr/>
          <p:nvPr/>
        </p:nvGrpSpPr>
        <p:grpSpPr>
          <a:xfrm>
            <a:off x="179512" y="411510"/>
            <a:ext cx="5976663" cy="472560"/>
            <a:chOff x="644526" y="2766774"/>
            <a:chExt cx="15939843" cy="1260153"/>
          </a:xfrm>
        </p:grpSpPr>
        <p:sp>
          <p:nvSpPr>
            <p:cNvPr id="12" name="TextBox 11">
              <a:extLst>
                <a:ext uri="{FF2B5EF4-FFF2-40B4-BE49-F238E27FC236}">
                  <a16:creationId xmlns:a16="http://schemas.microsoft.com/office/drawing/2014/main" id="{F6C6837C-387F-F7C9-33D1-A191371A2033}"/>
                </a:ext>
              </a:extLst>
            </p:cNvPr>
            <p:cNvSpPr txBox="1"/>
            <p:nvPr/>
          </p:nvSpPr>
          <p:spPr>
            <a:xfrm>
              <a:off x="1906584" y="2766774"/>
              <a:ext cx="14677785" cy="1231100"/>
            </a:xfrm>
            <a:prstGeom prst="rect">
              <a:avLst/>
            </a:prstGeom>
            <a:noFill/>
          </p:spPr>
          <p:txBody>
            <a:bodyPr wrap="square" rtlCol="0">
              <a:spAutoFit/>
            </a:bodyPr>
            <a:lstStyle/>
            <a:p>
              <a:pPr defTabSz="807402"/>
              <a:r>
                <a:rPr lang="en-US" sz="2400" b="1" i="1" dirty="0" err="1">
                  <a:solidFill>
                    <a:srgbClr val="4BACC6">
                      <a:lumMod val="75000"/>
                    </a:srgbClr>
                  </a:solidFill>
                  <a:latin typeface="+mj-lt"/>
                  <a:ea typeface="Tahoma" panose="020B0604030504040204" pitchFamily="34" charset="0"/>
                  <a:cs typeface="Tahoma" panose="020B0604030504040204" pitchFamily="34" charset="0"/>
                </a:rPr>
                <a:t>Nhân</a:t>
              </a:r>
              <a:r>
                <a:rPr lang="en-US" sz="2400" b="1" i="1" dirty="0">
                  <a:solidFill>
                    <a:srgbClr val="4BACC6">
                      <a:lumMod val="75000"/>
                    </a:srgbClr>
                  </a:solidFill>
                  <a:latin typeface="+mj-lt"/>
                  <a:ea typeface="Tahoma" panose="020B0604030504040204" pitchFamily="34" charset="0"/>
                  <a:cs typeface="Tahoma" panose="020B0604030504040204" pitchFamily="34" charset="0"/>
                </a:rPr>
                <a:t> </a:t>
              </a:r>
              <a:r>
                <a:rPr lang="en-US" sz="2400" b="1" i="1" dirty="0" err="1">
                  <a:solidFill>
                    <a:srgbClr val="4BACC6">
                      <a:lumMod val="75000"/>
                    </a:srgbClr>
                  </a:solidFill>
                  <a:latin typeface="+mj-lt"/>
                  <a:ea typeface="Tahoma" panose="020B0604030504040204" pitchFamily="34" charset="0"/>
                  <a:cs typeface="Tahoma" panose="020B0604030504040204" pitchFamily="34" charset="0"/>
                </a:rPr>
                <a:t>vật</a:t>
              </a:r>
              <a:r>
                <a:rPr lang="en-US" sz="2400" b="1" i="1" dirty="0">
                  <a:solidFill>
                    <a:srgbClr val="4BACC6">
                      <a:lumMod val="75000"/>
                    </a:srgbClr>
                  </a:solidFill>
                  <a:latin typeface="+mj-lt"/>
                  <a:ea typeface="Tahoma" panose="020B0604030504040204" pitchFamily="34" charset="0"/>
                  <a:cs typeface="Tahoma" panose="020B0604030504040204" pitchFamily="34" charset="0"/>
                </a:rPr>
                <a:t> </a:t>
              </a:r>
              <a:r>
                <a:rPr lang="en-US" sz="2400" b="1" i="1" dirty="0" err="1">
                  <a:solidFill>
                    <a:srgbClr val="4BACC6">
                      <a:lumMod val="75000"/>
                    </a:srgbClr>
                  </a:solidFill>
                  <a:latin typeface="+mj-lt"/>
                  <a:ea typeface="Tahoma" panose="020B0604030504040204" pitchFamily="34" charset="0"/>
                  <a:cs typeface="Tahoma" panose="020B0604030504040204" pitchFamily="34" charset="0"/>
                </a:rPr>
                <a:t>thầy</a:t>
              </a:r>
              <a:r>
                <a:rPr lang="en-US" sz="2400" b="1" i="1" dirty="0">
                  <a:solidFill>
                    <a:srgbClr val="4BACC6">
                      <a:lumMod val="75000"/>
                    </a:srgbClr>
                  </a:solidFill>
                  <a:latin typeface="+mj-lt"/>
                  <a:ea typeface="Tahoma" panose="020B0604030504040204" pitchFamily="34" charset="0"/>
                  <a:cs typeface="Tahoma" panose="020B0604030504040204" pitchFamily="34" charset="0"/>
                </a:rPr>
                <a:t> Ha-men</a:t>
              </a:r>
              <a:endParaRPr lang="vi-VN" sz="2400" b="1" i="1" dirty="0">
                <a:solidFill>
                  <a:srgbClr val="4BACC6">
                    <a:lumMod val="75000"/>
                  </a:srgbClr>
                </a:solidFill>
                <a:latin typeface="+mj-lt"/>
                <a:ea typeface="Tahoma" panose="020B0604030504040204" pitchFamily="34" charset="0"/>
                <a:cs typeface="Tahoma" panose="020B0604030504040204" pitchFamily="34" charset="0"/>
              </a:endParaRPr>
            </a:p>
          </p:txBody>
        </p:sp>
        <p:sp>
          <p:nvSpPr>
            <p:cNvPr id="13" name="Rounded Rectangle 8">
              <a:extLst>
                <a:ext uri="{FF2B5EF4-FFF2-40B4-BE49-F238E27FC236}">
                  <a16:creationId xmlns:a16="http://schemas.microsoft.com/office/drawing/2014/main" id="{C2BDE360-6FA6-434E-67DD-73D8BEE608D8}"/>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400" i="1">
                <a:solidFill>
                  <a:prstClr val="white"/>
                </a:solidFill>
                <a:latin typeface="+mj-lt"/>
              </a:endParaRPr>
            </a:p>
          </p:txBody>
        </p:sp>
        <p:sp>
          <p:nvSpPr>
            <p:cNvPr id="14" name="TextBox 13">
              <a:extLst>
                <a:ext uri="{FF2B5EF4-FFF2-40B4-BE49-F238E27FC236}">
                  <a16:creationId xmlns:a16="http://schemas.microsoft.com/office/drawing/2014/main" id="{42D905D6-2B38-7238-B46F-5F7ABA406981}"/>
                </a:ext>
              </a:extLst>
            </p:cNvPr>
            <p:cNvSpPr txBox="1"/>
            <p:nvPr/>
          </p:nvSpPr>
          <p:spPr>
            <a:xfrm>
              <a:off x="897162" y="2795827"/>
              <a:ext cx="902931" cy="1231100"/>
            </a:xfrm>
            <a:prstGeom prst="rect">
              <a:avLst/>
            </a:prstGeom>
            <a:noFill/>
          </p:spPr>
          <p:txBody>
            <a:bodyPr wrap="none" rtlCol="0">
              <a:spAutoFit/>
            </a:bodyPr>
            <a:lstStyle/>
            <a:p>
              <a:pPr algn="ctr" defTabSz="807402"/>
              <a:r>
                <a:rPr lang="en-US" sz="2400" b="1" i="1" dirty="0">
                  <a:solidFill>
                    <a:prstClr val="white"/>
                  </a:solidFill>
                  <a:latin typeface="+mj-lt"/>
                  <a:ea typeface="Tahoma" panose="020B0604030504040204" pitchFamily="34" charset="0"/>
                  <a:cs typeface="Tahoma" panose="020B0604030504040204" pitchFamily="34" charset="0"/>
                </a:rPr>
                <a:t>3</a:t>
              </a:r>
            </a:p>
          </p:txBody>
        </p:sp>
      </p:grpSp>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66851-0E31-C5F0-5E9C-62FA33C18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76056" y="-1"/>
            <a:ext cx="4067944" cy="5347779"/>
          </a:xfrm>
          <a:prstGeom prst="rect">
            <a:avLst/>
          </a:prstGeom>
        </p:spPr>
      </p:pic>
      <p:sp>
        <p:nvSpPr>
          <p:cNvPr id="5" name="Rectangle: Rounded Corners 4">
            <a:extLst>
              <a:ext uri="{FF2B5EF4-FFF2-40B4-BE49-F238E27FC236}">
                <a16:creationId xmlns:a16="http://schemas.microsoft.com/office/drawing/2014/main" id="{6C75B2DF-DF25-DED0-4FEA-F790A81C0E25}"/>
              </a:ext>
            </a:extLst>
          </p:cNvPr>
          <p:cNvSpPr/>
          <p:nvPr/>
        </p:nvSpPr>
        <p:spPr>
          <a:xfrm>
            <a:off x="899592" y="267494"/>
            <a:ext cx="3168352" cy="64807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TRANG PHỤC</a:t>
            </a:r>
          </a:p>
        </p:txBody>
      </p:sp>
      <p:sp>
        <p:nvSpPr>
          <p:cNvPr id="7" name="TextBox 6">
            <a:extLst>
              <a:ext uri="{FF2B5EF4-FFF2-40B4-BE49-F238E27FC236}">
                <a16:creationId xmlns:a16="http://schemas.microsoft.com/office/drawing/2014/main" id="{F591029C-DA18-9132-941C-976C8AEE58D2}"/>
              </a:ext>
            </a:extLst>
          </p:cNvPr>
          <p:cNvSpPr txBox="1"/>
          <p:nvPr/>
        </p:nvSpPr>
        <p:spPr>
          <a:xfrm>
            <a:off x="179512" y="1059582"/>
            <a:ext cx="4896544" cy="1384995"/>
          </a:xfrm>
          <a:prstGeom prst="rect">
            <a:avLst/>
          </a:prstGeom>
          <a:noFill/>
        </p:spPr>
        <p:txBody>
          <a:bodyPr wrap="square">
            <a:spAutoFit/>
          </a:bodyPr>
          <a:lstStyle/>
          <a:p>
            <a:pPr algn="just"/>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Mặc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áo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rơ</a:t>
            </a:r>
            <a:r>
              <a:rPr lang="en-US" sz="2800" i="1" dirty="0" err="1">
                <a:latin typeface="Times New Roman" panose="02020603050405020304" pitchFamily="18" charset="0"/>
                <a:ea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rPr>
              <a:t>đanh</a:t>
            </a:r>
            <a:r>
              <a:rPr lang="en-US" sz="2800" i="1" dirty="0" err="1">
                <a:latin typeface="Times New Roman" panose="02020603050405020304" pitchFamily="18" charset="0"/>
                <a:ea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rPr>
              <a:t>gốt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màu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xanh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diềm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lá</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sen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nếp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mịn</a:t>
            </a:r>
            <a:endParaRPr lang="en-US" sz="2800" i="1" dirty="0">
              <a:effectLst/>
              <a:latin typeface="Times New Roman" panose="02020603050405020304" pitchFamily="18" charset="0"/>
              <a:ea typeface="Times New Roman" panose="02020603050405020304" pitchFamily="18" charset="0"/>
            </a:endParaRPr>
          </a:p>
          <a:p>
            <a:pPr algn="just"/>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Đội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mũ</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tròn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lụa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đen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thêu</a:t>
            </a:r>
            <a:r>
              <a:rPr lang="en-US" sz="2800" i="1"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88444136-D3B2-1F0C-DE5A-A694C5486BE4}"/>
              </a:ext>
            </a:extLst>
          </p:cNvPr>
          <p:cNvSpPr txBox="1"/>
          <p:nvPr/>
        </p:nvSpPr>
        <p:spPr>
          <a:xfrm>
            <a:off x="35496" y="2666933"/>
            <a:ext cx="4896544"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b="1" dirty="0">
                <a:effectLst/>
                <a:latin typeface="Times New Roman" panose="02020603050405020304" pitchFamily="18" charset="0"/>
                <a:ea typeface="Times New Roman" panose="02020603050405020304" pitchFamily="18" charset="0"/>
              </a:rPr>
              <a:t> Trang </a:t>
            </a:r>
            <a:r>
              <a:rPr lang="en-US" sz="2800" b="1" dirty="0" err="1">
                <a:effectLst/>
                <a:latin typeface="Times New Roman" panose="02020603050405020304" pitchFamily="18" charset="0"/>
                <a:ea typeface="Times New Roman" panose="02020603050405020304" pitchFamily="18" charset="0"/>
              </a:rPr>
              <a:t>phục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đẹp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đẽ</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chỉ</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dùng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buổi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lễ</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trang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trọng</a:t>
            </a:r>
            <a:endParaRPr lang="en-US" sz="2800" b="1" dirty="0"/>
          </a:p>
        </p:txBody>
      </p:sp>
    </p:spTree>
    <p:extLst>
      <p:ext uri="{BB962C8B-B14F-4D97-AF65-F5344CB8AC3E}">
        <p14:creationId xmlns:p14="http://schemas.microsoft.com/office/powerpoint/2010/main" val="22135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F4F8"/>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C48E7AE-E523-4C40-8567-849984E66578}"/>
              </a:ext>
            </a:extLst>
          </p:cNvPr>
          <p:cNvGrpSpPr/>
          <p:nvPr/>
        </p:nvGrpSpPr>
        <p:grpSpPr>
          <a:xfrm>
            <a:off x="2519772" y="135327"/>
            <a:ext cx="4104456" cy="584643"/>
            <a:chOff x="0" y="3042001"/>
            <a:chExt cx="5472030" cy="533580"/>
          </a:xfrm>
          <a:solidFill>
            <a:schemeClr val="accent4">
              <a:lumMod val="75000"/>
            </a:schemeClr>
          </a:solidFill>
        </p:grpSpPr>
        <p:sp>
          <p:nvSpPr>
            <p:cNvPr id="22"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a:grpFill/>
            <a:ln>
              <a:noFill/>
            </a:ln>
          </p:spPr>
          <p:style>
            <a:lnRef idx="0">
              <a:scrgbClr r="0" g="0" b="0"/>
            </a:lnRef>
            <a:fillRef idx="0">
              <a:scrgbClr r="0" g="0" b="0"/>
            </a:fillRef>
            <a:effectRef idx="0">
              <a:scrgbClr r="0" g="0" b="0"/>
            </a:effectRef>
            <a:fontRef idx="minor">
              <a:schemeClr val="lt1"/>
            </a:fontRef>
          </p:style>
        </p:sp>
        <p:sp>
          <p:nvSpPr>
            <p:cNvPr id="23"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b="1" dirty="0">
                  <a:solidFill>
                    <a:srgbClr val="FFFFFF"/>
                  </a:solidFill>
                  <a:latin typeface="Times New Roman" panose="02020603050405020304" pitchFamily="18" charset="0"/>
                  <a:cs typeface="Times New Roman" panose="02020603050405020304" pitchFamily="18" charset="0"/>
                </a:rPr>
                <a:t>THÁI ĐỘ VỚI HỌC SINH</a:t>
              </a:r>
              <a:endParaRPr lang="en-SG" sz="2400" b="1" dirty="0">
                <a:solidFill>
                  <a:srgbClr val="FFFFFF"/>
                </a:solidFill>
                <a:latin typeface="Times New Roman" panose="02020603050405020304" pitchFamily="18" charset="0"/>
                <a:cs typeface="Times New Roman" panose="02020603050405020304" pitchFamily="18" charset="0"/>
              </a:endParaRPr>
            </a:p>
          </p:txBody>
        </p:sp>
      </p:gr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29544" y="1059582"/>
            <a:ext cx="3618773" cy="3672408"/>
          </a:xfrm>
          <a:prstGeom prst="rect">
            <a:avLst/>
          </a:prstGeom>
        </p:spPr>
      </p:pic>
      <p:sp>
        <p:nvSpPr>
          <p:cNvPr id="11" name="TextBox 10">
            <a:extLst>
              <a:ext uri="{FF2B5EF4-FFF2-40B4-BE49-F238E27FC236}">
                <a16:creationId xmlns:a16="http://schemas.microsoft.com/office/drawing/2014/main" id="{88129C0D-F76B-61A8-FA08-D8C49E2603E2}"/>
              </a:ext>
            </a:extLst>
          </p:cNvPr>
          <p:cNvSpPr txBox="1"/>
          <p:nvPr/>
        </p:nvSpPr>
        <p:spPr>
          <a:xfrm>
            <a:off x="3707904" y="830270"/>
            <a:ext cx="5256584" cy="3293209"/>
          </a:xfrm>
          <a:prstGeom prst="rect">
            <a:avLst/>
          </a:prstGeom>
          <a:noFill/>
        </p:spPr>
        <p:txBody>
          <a:bodyPr wrap="square">
            <a:spAutoFit/>
          </a:bodyPr>
          <a:lstStyle/>
          <a:p>
            <a:pPr algn="just"/>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Nói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những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lời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dịu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dàng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nhắc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nhở</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nhưng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trách</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phạt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khi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Phrăng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đến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muộn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mà</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trách</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bản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rPr>
              <a:t>: </a:t>
            </a:r>
            <a:r>
              <a:rPr lang="en-US" sz="2600" i="1" dirty="0">
                <a:effectLst/>
                <a:latin typeface="Times New Roman" panose="02020603050405020304" pitchFamily="18" charset="0"/>
                <a:ea typeface="Times New Roman" panose="02020603050405020304" pitchFamily="18" charset="0"/>
              </a:rPr>
              <a:t>“</a:t>
            </a:r>
            <a:r>
              <a:rPr lang="en-US" sz="2600" i="1" dirty="0" err="1">
                <a:effectLst/>
                <a:latin typeface="Times New Roman" panose="02020603050405020304" pitchFamily="18" charset="0"/>
                <a:ea typeface="Times New Roman" panose="02020603050405020304" pitchFamily="18" charset="0"/>
              </a:rPr>
              <a:t>Dù</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thế</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nào</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Phrăng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tội</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nghiệp</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của</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thầy</a:t>
            </a:r>
            <a:r>
              <a:rPr lang="en-US" sz="2600" i="1" dirty="0">
                <a:effectLst/>
                <a:latin typeface="Times New Roman" panose="02020603050405020304" pitchFamily="18" charset="0"/>
                <a:ea typeface="Times New Roman" panose="02020603050405020304" pitchFamily="18" charset="0"/>
              </a:rPr>
              <a:t> ạ, con </a:t>
            </a:r>
            <a:r>
              <a:rPr lang="en-US" sz="2600" i="1" dirty="0" err="1">
                <a:effectLst/>
                <a:latin typeface="Times New Roman" panose="02020603050405020304" pitchFamily="18" charset="0"/>
                <a:ea typeface="Times New Roman" panose="02020603050405020304" pitchFamily="18" charset="0"/>
              </a:rPr>
              <a:t>cũng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không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phải</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là</a:t>
            </a:r>
            <a:r>
              <a:rPr lang="en-US" sz="2600" i="1" dirty="0">
                <a:effectLst/>
                <a:latin typeface="Times New Roman" panose="02020603050405020304" pitchFamily="18" charset="0"/>
                <a:ea typeface="Times New Roman" panose="02020603050405020304" pitchFamily="18" charset="0"/>
              </a:rPr>
              <a:t> người </a:t>
            </a:r>
            <a:r>
              <a:rPr lang="en-US" sz="2600" i="1" dirty="0" err="1">
                <a:effectLst/>
                <a:latin typeface="Times New Roman" panose="02020603050405020304" pitchFamily="18" charset="0"/>
                <a:ea typeface="Times New Roman" panose="02020603050405020304" pitchFamily="18" charset="0"/>
              </a:rPr>
              <a:t>đáng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tội</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nhất</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Mà</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tất</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cả</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chúng</a:t>
            </a:r>
            <a:r>
              <a:rPr lang="en-US" sz="2600" i="1" dirty="0">
                <a:effectLst/>
                <a:latin typeface="Times New Roman" panose="02020603050405020304" pitchFamily="18" charset="0"/>
                <a:ea typeface="Times New Roman" panose="02020603050405020304" pitchFamily="18" charset="0"/>
              </a:rPr>
              <a:t> ta ai </a:t>
            </a:r>
            <a:r>
              <a:rPr lang="en-US" sz="2600" i="1" dirty="0" err="1">
                <a:effectLst/>
                <a:latin typeface="Times New Roman" panose="02020603050405020304" pitchFamily="18" charset="0"/>
                <a:ea typeface="Times New Roman" panose="02020603050405020304" pitchFamily="18" charset="0"/>
              </a:rPr>
              <a:t>cũng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có</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phần</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đáng</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tự</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chê</a:t>
            </a:r>
            <a:r>
              <a:rPr lang="en-US" sz="2600" i="1" dirty="0">
                <a:effectLst/>
                <a:latin typeface="Times New Roman" panose="02020603050405020304" pitchFamily="18" charset="0"/>
                <a:ea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rPr>
              <a:t>trách</a:t>
            </a:r>
            <a:r>
              <a:rPr lang="en-US" sz="2600" i="1" dirty="0">
                <a:effectLst/>
                <a:latin typeface="Times New Roman" panose="02020603050405020304" pitchFamily="18" charset="0"/>
                <a:ea typeface="Times New Roman" panose="02020603050405020304" pitchFamily="18" charset="0"/>
              </a:rPr>
              <a:t>”</a:t>
            </a:r>
          </a:p>
          <a:p>
            <a:pPr algn="just"/>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Nhiệt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tình</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kiên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nhẫn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giảng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bài</a:t>
            </a:r>
            <a:endParaRPr lang="en-US" sz="2600" i="1" dirty="0"/>
          </a:p>
        </p:txBody>
      </p:sp>
      <p:sp>
        <p:nvSpPr>
          <p:cNvPr id="13" name="TextBox 12">
            <a:extLst>
              <a:ext uri="{FF2B5EF4-FFF2-40B4-BE49-F238E27FC236}">
                <a16:creationId xmlns:a16="http://schemas.microsoft.com/office/drawing/2014/main" id="{5A555CA1-6E46-70DF-48E8-6BC884C543B2}"/>
              </a:ext>
            </a:extLst>
          </p:cNvPr>
          <p:cNvSpPr txBox="1"/>
          <p:nvPr/>
        </p:nvSpPr>
        <p:spPr>
          <a:xfrm>
            <a:off x="3816424" y="4352786"/>
            <a:ext cx="5292080" cy="492443"/>
          </a:xfrm>
          <a:prstGeom prst="rect">
            <a:avLst/>
          </a:prstGeom>
          <a:noFill/>
        </p:spPr>
        <p:txBody>
          <a:bodyPr wrap="square">
            <a:spAutoFit/>
          </a:bodyPr>
          <a:lstStyle/>
          <a:p>
            <a:r>
              <a:rPr lang="en-US" sz="2600" b="1"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2600" b="1" dirty="0" err="1">
                <a:effectLst/>
                <a:latin typeface="Times New Roman" panose="02020603050405020304" pitchFamily="18" charset="0"/>
                <a:ea typeface="Times New Roman" panose="02020603050405020304" pitchFamily="18" charset="0"/>
              </a:rPr>
              <a:t>Dịu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dàng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yêu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thương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học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sinh</a:t>
            </a:r>
            <a:endParaRPr lang="en-US" sz="2600" b="1" dirty="0"/>
          </a:p>
        </p:txBody>
      </p:sp>
    </p:spTree>
    <p:extLst>
      <p:ext uri="{BB962C8B-B14F-4D97-AF65-F5344CB8AC3E}">
        <p14:creationId xmlns:p14="http://schemas.microsoft.com/office/powerpoint/2010/main" val="37868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2987824" y="-1165782"/>
            <a:ext cx="8280920" cy="7625964"/>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83968" y="453901"/>
            <a:ext cx="4085666" cy="461665"/>
          </a:xfrm>
          <a:prstGeom prst="rect">
            <a:avLst/>
          </a:prstGeom>
          <a:solidFill>
            <a:schemeClr val="accent5">
              <a:lumMod val="40000"/>
              <a:lumOff val="60000"/>
            </a:schemeClr>
          </a:solidFill>
        </p:spPr>
        <p:txBody>
          <a:bodyPr wrap="square">
            <a:spAutoFit/>
          </a:bodyPr>
          <a:lstStyle/>
          <a:p>
            <a:pPr algn="ctr" defTabSz="685800"/>
            <a:r>
              <a:rPr lang="en-US" sz="2400" b="1" dirty="0">
                <a:latin typeface="Times New Roman" panose="02020603050405020304" pitchFamily="18" charset="0"/>
                <a:cs typeface="Times New Roman" panose="02020603050405020304" pitchFamily="18" charset="0"/>
              </a:rPr>
              <a:t>LỜI NÓI VỀ TIẾNG PHÁP</a:t>
            </a:r>
          </a:p>
        </p:txBody>
      </p:sp>
      <p:sp>
        <p:nvSpPr>
          <p:cNvPr id="3" name="Rectangle 2"/>
          <p:cNvSpPr/>
          <p:nvPr/>
        </p:nvSpPr>
        <p:spPr>
          <a:xfrm>
            <a:off x="3585732" y="1208822"/>
            <a:ext cx="5306747" cy="1938992"/>
          </a:xfrm>
          <a:prstGeom prst="rect">
            <a:avLst/>
          </a:prstGeom>
        </p:spPr>
        <p:txBody>
          <a:bodyPr wrap="square">
            <a:spAutoFit/>
          </a:bodyPr>
          <a:lstStyle/>
          <a:p>
            <a:pPr algn="just" defTabSz="685800"/>
            <a:r>
              <a:rPr lang="en-US" altLang="en-US" sz="2400" i="1" dirty="0" err="1">
                <a:solidFill>
                  <a:srgbClr val="FF0000"/>
                </a:solidFill>
                <a:latin typeface="Times New Roman" panose="02020603050405020304" pitchFamily="18" charset="0"/>
                <a:cs typeface="Times New Roman" panose="02020603050405020304" pitchFamily="18" charset="0"/>
              </a:rPr>
              <a:t>Thứ</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hay </a:t>
            </a:r>
            <a:r>
              <a:rPr lang="en-US" altLang="en-US" sz="2400" i="1" dirty="0" err="1">
                <a:solidFill>
                  <a:srgbClr val="FF0000"/>
                </a:solidFill>
                <a:latin typeface="Times New Roman" panose="02020603050405020304" pitchFamily="18" charset="0"/>
                <a:cs typeface="Times New Roman" panose="02020603050405020304" pitchFamily="18" charset="0"/>
              </a:rPr>
              <a:t>nhất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trong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sáng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nhất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vững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vàng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nhất</a:t>
            </a:r>
            <a:r>
              <a:rPr lang="en-US" altLang="en-US" sz="2400" i="1" dirty="0">
                <a:solidFill>
                  <a:srgbClr val="FF0000"/>
                </a:solidFill>
                <a:latin typeface="Times New Roman" panose="02020603050405020304" pitchFamily="18" charset="0"/>
                <a:cs typeface="Times New Roman" panose="02020603050405020304" pitchFamily="18" charset="0"/>
              </a:rPr>
              <a:t>:“Khi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rơi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nô</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lệ</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chừng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họ</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vẫn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giữ</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chẳng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khác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nắm</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chìa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khóa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chốn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lao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tù</a:t>
            </a:r>
            <a:r>
              <a:rPr lang="en-US" altLang="en-US" sz="2400" i="1" dirty="0">
                <a:solidFill>
                  <a:srgbClr val="FF0000"/>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3421399" y="3147814"/>
            <a:ext cx="5810803" cy="1938992"/>
          </a:xfrm>
          <a:prstGeom prst="rect">
            <a:avLst/>
          </a:prstGeom>
        </p:spPr>
        <p:txBody>
          <a:bodyPr wrap="square">
            <a:spAutoFit/>
          </a:bodyPr>
          <a:lstStyle/>
          <a:p>
            <a:pPr marL="342900" indent="-342900" algn="just" defTabSz="685800">
              <a:spcBef>
                <a:spcPct val="50000"/>
              </a:spcBef>
              <a:buFont typeface="Wingdings" panose="05000000000000000000" pitchFamily="2" charset="2"/>
              <a:buChar char="è"/>
            </a:pP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so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sánh</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lớn</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thì</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85800"/>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Ca </a:t>
            </a:r>
            <a:r>
              <a:rPr lang="en-US" altLang="en-US" sz="2400" b="1" u="sng"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tụng</a:t>
            </a:r>
            <a:r>
              <a:rPr lang="en-US" altLang="en-US" sz="2400" b="1" u="sng"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tôn</a:t>
            </a:r>
            <a:r>
              <a:rPr lang="en-US" altLang="en-US" sz="2400" b="1" u="sng"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vinh</a:t>
            </a:r>
            <a:r>
              <a:rPr lang="en-US" altLang="en-US" sz="2400" b="1" u="sng"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endParaRPr lang="en-US" altLang="en-US" sz="2400" b="1" dirty="0">
              <a:solidFill>
                <a:schemeClr val="tx1">
                  <a:lumMod val="95000"/>
                  <a:lumOff val="5000"/>
                </a:schemeClr>
              </a:solidFill>
              <a:latin typeface=".VnTime" pitchFamily="34" charset="0"/>
            </a:endParaRPr>
          </a:p>
        </p:txBody>
      </p:sp>
    </p:spTree>
    <p:extLst>
      <p:ext uri="{BB962C8B-B14F-4D97-AF65-F5344CB8AC3E}">
        <p14:creationId xmlns:p14="http://schemas.microsoft.com/office/powerpoint/2010/main" val="424300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2" name="TextBox 1">
            <a:extLst>
              <a:ext uri="{FF2B5EF4-FFF2-40B4-BE49-F238E27FC236}">
                <a16:creationId xmlns:a16="http://schemas.microsoft.com/office/drawing/2014/main" id="{E5352930-2507-593F-6D1F-6F2137488BAC}"/>
              </a:ext>
            </a:extLst>
          </p:cNvPr>
          <p:cNvSpPr txBox="1"/>
          <p:nvPr/>
        </p:nvSpPr>
        <p:spPr>
          <a:xfrm>
            <a:off x="0" y="0"/>
            <a:ext cx="7740352" cy="5203840"/>
          </a:xfrm>
          <a:prstGeom prst="rect">
            <a:avLst/>
          </a:prstGeom>
          <a:gradFill flip="none" rotWithShape="1">
            <a:gsLst>
              <a:gs pos="0">
                <a:schemeClr val="tx1"/>
              </a:gs>
              <a:gs pos="72000">
                <a:schemeClr val="tx1">
                  <a:lumMod val="75000"/>
                  <a:lumOff val="25000"/>
                  <a:alpha val="67000"/>
                </a:schemeClr>
              </a:gs>
              <a:gs pos="83000">
                <a:schemeClr val="tx1">
                  <a:lumMod val="65000"/>
                  <a:lumOff val="35000"/>
                  <a:alpha val="0"/>
                </a:schemeClr>
              </a:gs>
            </a:gsLst>
            <a:lin ang="0" scaled="1"/>
            <a:tileRect/>
          </a:gradFill>
        </p:spPr>
        <p:txBody>
          <a:bodyPr wrap="square" rtlCol="0">
            <a:spAutoFit/>
          </a:bodyPr>
          <a:lstStyle/>
          <a:p>
            <a:endParaRPr lang="en-US" dirty="0"/>
          </a:p>
        </p:txBody>
      </p:sp>
      <p:sp>
        <p:nvSpPr>
          <p:cNvPr id="37" name="Rounded Rectangle 36"/>
          <p:cNvSpPr/>
          <p:nvPr/>
        </p:nvSpPr>
        <p:spPr>
          <a:xfrm>
            <a:off x="232186" y="195486"/>
            <a:ext cx="5851982" cy="4824536"/>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A39FCB54-F257-0570-574A-B9C8D07C99D5}"/>
              </a:ext>
            </a:extLst>
          </p:cNvPr>
          <p:cNvSpPr txBox="1"/>
          <p:nvPr/>
        </p:nvSpPr>
        <p:spPr>
          <a:xfrm>
            <a:off x="244874" y="195486"/>
            <a:ext cx="5695277" cy="2893100"/>
          </a:xfrm>
          <a:prstGeom prst="rect">
            <a:avLst/>
          </a:prstGeom>
          <a:noFill/>
        </p:spPr>
        <p:txBody>
          <a:bodyPr wrap="square">
            <a:spAutoFit/>
          </a:bodyPr>
          <a:lstStyle/>
          <a:p>
            <a:pPr algn="just"/>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Người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tái</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nhợt</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endParaRPr lang="en-US" sz="2600" dirty="0">
              <a:solidFill>
                <a:schemeClr val="bg1">
                  <a:lumMod val="95000"/>
                </a:schemeClr>
              </a:solidFill>
              <a:effectLst/>
              <a:latin typeface="Times New Roman" panose="02020603050405020304" pitchFamily="18" charset="0"/>
              <a:ea typeface="Times New Roman" panose="02020603050405020304" pitchFamily="18" charset="0"/>
            </a:endParaRPr>
          </a:p>
          <a:p>
            <a:pPr algn="just"/>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Dựa</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lưng</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vào</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tường</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endParaRPr lang="en-US" sz="2600" dirty="0">
              <a:solidFill>
                <a:schemeClr val="bg1">
                  <a:lumMod val="95000"/>
                </a:schemeClr>
              </a:solidFill>
              <a:effectLst/>
              <a:latin typeface="Times New Roman" panose="02020603050405020304" pitchFamily="18" charset="0"/>
              <a:ea typeface="Times New Roman" panose="02020603050405020304" pitchFamily="18" charset="0"/>
            </a:endParaRPr>
          </a:p>
          <a:p>
            <a:pPr algn="just"/>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Không</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nói</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được</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hết</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câu</a:t>
            </a:r>
            <a:endParaRPr lang="en-US" sz="2600" dirty="0">
              <a:solidFill>
                <a:schemeClr val="bg1">
                  <a:lumMod val="95000"/>
                </a:schemeClr>
              </a:solidFill>
              <a:effectLst/>
              <a:latin typeface="Times New Roman" panose="02020603050405020304" pitchFamily="18" charset="0"/>
              <a:ea typeface="Times New Roman" panose="02020603050405020304" pitchFamily="18" charset="0"/>
            </a:endParaRPr>
          </a:p>
          <a:p>
            <a:pPr algn="just"/>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Dằn</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mạnh</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phấn</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viết</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dòng</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chữ</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“NƯỚC PHÁP MUÔN NĂM”</a:t>
            </a:r>
            <a:endParaRPr lang="en-US" sz="2600" dirty="0">
              <a:solidFill>
                <a:schemeClr val="bg1">
                  <a:lumMod val="95000"/>
                </a:schemeClr>
              </a:solidFill>
              <a:effectLst/>
              <a:latin typeface="Times New Roman" panose="02020603050405020304" pitchFamily="18" charset="0"/>
              <a:ea typeface="Times New Roman" panose="02020603050405020304" pitchFamily="18" charset="0"/>
            </a:endParaRPr>
          </a:p>
          <a:p>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Đầu</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dựa</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vào</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tường</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chẳng</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nói</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chỉ</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giơ</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tay</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ra</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i="1" dirty="0" err="1">
                <a:solidFill>
                  <a:schemeClr val="bg1">
                    <a:lumMod val="95000"/>
                  </a:schemeClr>
                </a:solidFill>
                <a:effectLst/>
                <a:latin typeface="Times New Roman" panose="02020603050405020304" pitchFamily="18" charset="0"/>
                <a:ea typeface="Times New Roman" panose="02020603050405020304" pitchFamily="18" charset="0"/>
              </a:rPr>
              <a:t>hiệu</a:t>
            </a:r>
            <a:r>
              <a:rPr lang="en-US" sz="2600" i="1" dirty="0">
                <a:solidFill>
                  <a:schemeClr val="bg1">
                    <a:lumMod val="95000"/>
                  </a:schemeClr>
                </a:solidFill>
                <a:effectLst/>
                <a:latin typeface="Times New Roman" panose="02020603050405020304" pitchFamily="18" charset="0"/>
                <a:ea typeface="Times New Roman" panose="02020603050405020304" pitchFamily="18" charset="0"/>
              </a:rPr>
              <a:t>”</a:t>
            </a:r>
            <a:endParaRPr lang="en-US" sz="2600" dirty="0">
              <a:solidFill>
                <a:schemeClr val="bg1">
                  <a:lumMod val="95000"/>
                </a:schemeClr>
              </a:solidFill>
            </a:endParaRPr>
          </a:p>
        </p:txBody>
      </p:sp>
      <p:sp>
        <p:nvSpPr>
          <p:cNvPr id="6" name="TextBox 5">
            <a:extLst>
              <a:ext uri="{FF2B5EF4-FFF2-40B4-BE49-F238E27FC236}">
                <a16:creationId xmlns:a16="http://schemas.microsoft.com/office/drawing/2014/main" id="{E6417D05-8C55-612C-B72B-865B64AD658D}"/>
              </a:ext>
            </a:extLst>
          </p:cNvPr>
          <p:cNvSpPr txBox="1"/>
          <p:nvPr/>
        </p:nvSpPr>
        <p:spPr>
          <a:xfrm>
            <a:off x="244874" y="3258748"/>
            <a:ext cx="5760640" cy="1692771"/>
          </a:xfrm>
          <a:prstGeom prst="rect">
            <a:avLst/>
          </a:prstGeom>
          <a:noFill/>
        </p:spPr>
        <p:txBody>
          <a:bodyPr wrap="square">
            <a:spAutoFit/>
          </a:bodyPr>
          <a:lstStyle/>
          <a:p>
            <a:pPr algn="just"/>
            <a:r>
              <a:rPr lang="en-US" sz="2600" b="1" dirty="0">
                <a:solidFill>
                  <a:schemeClr val="bg1">
                    <a:lumMod val="95000"/>
                  </a:schemeClr>
                </a:solidFill>
                <a:effectLst/>
                <a:latin typeface="Times New Roman" panose="02020603050405020304" pitchFamily="18" charset="0"/>
                <a:ea typeface="Times New Roman" panose="02020603050405020304" pitchFamily="18" charset="0"/>
                <a:sym typeface="Wingdings" panose="05000000000000000000" pitchFamily="2" charset="2"/>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Khẳng</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định</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nước</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Pháp</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không</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thể</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sụp</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đổ</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nước</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Pháp</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không</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thể</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mất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đi</a:t>
            </a:r>
            <a:endParaRPr lang="en-US" sz="2600" b="1" dirty="0">
              <a:solidFill>
                <a:schemeClr val="bg1">
                  <a:lumMod val="95000"/>
                </a:schemeClr>
              </a:solidFill>
              <a:effectLst/>
              <a:latin typeface="Times New Roman" panose="02020603050405020304" pitchFamily="18" charset="0"/>
              <a:ea typeface="Times New Roman" panose="02020603050405020304" pitchFamily="18" charset="0"/>
            </a:endParaRPr>
          </a:p>
          <a:p>
            <a:r>
              <a:rPr lang="en-US" sz="2600" b="1" dirty="0">
                <a:solidFill>
                  <a:schemeClr val="bg1">
                    <a:lumMod val="95000"/>
                  </a:schemeClr>
                </a:solidFill>
                <a:latin typeface="Times New Roman" panose="02020603050405020304" pitchFamily="18" charset="0"/>
                <a:ea typeface="Times New Roman" panose="02020603050405020304" pitchFamily="18" charset="0"/>
                <a:sym typeface="Wingdings" panose="05000000000000000000" pitchFamily="2" charset="2"/>
              </a:rPr>
              <a:t></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Sự</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đau</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đớn</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xúc</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động</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mạnh</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lên</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đến</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cực</a:t>
            </a:r>
            <a:r>
              <a:rPr lang="en-US" sz="2600" b="1" dirty="0">
                <a:solidFill>
                  <a:schemeClr val="bg1">
                    <a:lumMod val="95000"/>
                  </a:schemeClr>
                </a:solidFill>
                <a:effectLst/>
                <a:latin typeface="Times New Roman" panose="02020603050405020304" pitchFamily="18" charset="0"/>
                <a:ea typeface="Times New Roman" panose="02020603050405020304" pitchFamily="18" charset="0"/>
              </a:rPr>
              <a:t> </a:t>
            </a:r>
            <a:r>
              <a:rPr lang="en-US" sz="2600" b="1" dirty="0" err="1">
                <a:solidFill>
                  <a:schemeClr val="bg1">
                    <a:lumMod val="95000"/>
                  </a:schemeClr>
                </a:solidFill>
                <a:effectLst/>
                <a:latin typeface="Times New Roman" panose="02020603050405020304" pitchFamily="18" charset="0"/>
                <a:ea typeface="Times New Roman" panose="02020603050405020304" pitchFamily="18" charset="0"/>
              </a:rPr>
              <a:t>điểm</a:t>
            </a:r>
            <a:endParaRPr lang="en-US" sz="2600" b="1" dirty="0">
              <a:solidFill>
                <a:schemeClr val="bg1">
                  <a:lumMod val="95000"/>
                </a:schemeClr>
              </a:solidFill>
            </a:endParaRPr>
          </a:p>
        </p:txBody>
      </p:sp>
      <p:sp>
        <p:nvSpPr>
          <p:cNvPr id="7" name="TextBox 6">
            <a:extLst>
              <a:ext uri="{FF2B5EF4-FFF2-40B4-BE49-F238E27FC236}">
                <a16:creationId xmlns:a16="http://schemas.microsoft.com/office/drawing/2014/main" id="{A44A424A-A597-C261-FDB5-7D81CC5A413C}"/>
              </a:ext>
            </a:extLst>
          </p:cNvPr>
          <p:cNvSpPr txBox="1"/>
          <p:nvPr/>
        </p:nvSpPr>
        <p:spPr>
          <a:xfrm>
            <a:off x="6084168" y="51470"/>
            <a:ext cx="3059832" cy="954107"/>
          </a:xfrm>
          <a:prstGeom prst="rect">
            <a:avLst/>
          </a:prstGeom>
          <a:noFill/>
        </p:spPr>
        <p:txBody>
          <a:bodyPr wrap="square" rtlCol="0">
            <a:spAutoFit/>
          </a:bodyPr>
          <a:lstStyle/>
          <a:p>
            <a:pPr algn="ctr"/>
            <a:r>
              <a:rPr lang="en-US" sz="2800" b="1" dirty="0">
                <a:solidFill>
                  <a:schemeClr val="bg1">
                    <a:lumMod val="95000"/>
                  </a:schemeClr>
                </a:solidFill>
              </a:rPr>
              <a:t>HÀNH ĐỘNG CUỐI BUỔI HỌC</a:t>
            </a:r>
          </a:p>
        </p:txBody>
      </p:sp>
    </p:spTree>
    <p:extLst>
      <p:ext uri="{BB962C8B-B14F-4D97-AF65-F5344CB8AC3E}">
        <p14:creationId xmlns:p14="http://schemas.microsoft.com/office/powerpoint/2010/main" val="120549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4" name="Rounded Rectangle 3"/>
          <p:cNvSpPr/>
          <p:nvPr/>
        </p:nvSpPr>
        <p:spPr>
          <a:xfrm>
            <a:off x="1979712" y="2715766"/>
            <a:ext cx="5472608" cy="1872208"/>
          </a:xfrm>
          <a:prstGeom prst="round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979712" y="2715766"/>
            <a:ext cx="5525736" cy="1184567"/>
          </a:xfrm>
          <a:prstGeom prst="rect">
            <a:avLst/>
          </a:prstGeom>
        </p:spPr>
      </p:pic>
      <p:sp>
        <p:nvSpPr>
          <p:cNvPr id="11" name="TextBox 10"/>
          <p:cNvSpPr txBox="1"/>
          <p:nvPr/>
        </p:nvSpPr>
        <p:spPr>
          <a:xfrm>
            <a:off x="1763687" y="3509991"/>
            <a:ext cx="6013267"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dát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687703" y="4070757"/>
            <a:ext cx="5573551" cy="461665"/>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phông</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xơ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Đô-đê</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211960" y="26166"/>
            <a:ext cx="4968553" cy="5262979"/>
          </a:xfrm>
          <a:prstGeom prst="rect">
            <a:avLst/>
          </a:prstGeom>
          <a:solidFill>
            <a:schemeClr val="accent6">
              <a:lumMod val="40000"/>
              <a:lumOff val="6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1" name="Picture 30" descr="22858PICdbgea5Gz679dY_PIC2018.png"/>
          <p:cNvPicPr>
            <a:picLocks noChangeAspect="1"/>
          </p:cNvPicPr>
          <p:nvPr/>
        </p:nvPicPr>
        <p:blipFill>
          <a:blip r:embed="rId3" cstate="print"/>
          <a:stretch>
            <a:fillRect/>
          </a:stretch>
        </p:blipFill>
        <p:spPr>
          <a:xfrm flipH="1">
            <a:off x="-540568" y="2195532"/>
            <a:ext cx="2520280" cy="2958456"/>
          </a:xfrm>
          <a:prstGeom prst="rect">
            <a:avLst/>
          </a:prstGeom>
        </p:spPr>
      </p:pic>
      <p:sp>
        <p:nvSpPr>
          <p:cNvPr id="32" name="Rectangle 31"/>
          <p:cNvSpPr/>
          <p:nvPr/>
        </p:nvSpPr>
        <p:spPr>
          <a:xfrm>
            <a:off x="1043608" y="267494"/>
            <a:ext cx="3024336" cy="2677656"/>
          </a:xfrm>
          <a:prstGeom prst="rect">
            <a:avLst/>
          </a:prstGeom>
        </p:spPr>
        <p:txBody>
          <a:bodyPr wrap="square">
            <a:spAutoFit/>
          </a:bodyPr>
          <a:lstStyle/>
          <a:p>
            <a:pPr algn="just" defTabSz="685800"/>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còn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một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vật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vật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vật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gì</a:t>
            </a:r>
            <a:r>
              <a:rPr lang="en-US" sz="2400" dirty="0">
                <a:solidFill>
                  <a:srgbClr val="FF0000"/>
                </a:solidFill>
                <a:latin typeface="Times New Roman" pitchFamily="18" charset="0"/>
                <a:cs typeface="Times New Roman" pitchFamily="18" charset="0"/>
              </a:rPr>
              <a:t>? Ý </a:t>
            </a:r>
            <a:r>
              <a:rPr lang="en-US" sz="2400" dirty="0" err="1">
                <a:solidFill>
                  <a:srgbClr val="FF0000"/>
                </a:solidFill>
                <a:latin typeface="Times New Roman" pitchFamily="18" charset="0"/>
                <a:cs typeface="Times New Roman" pitchFamily="18" charset="0"/>
              </a:rPr>
              <a:t>nghĩa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đó</a:t>
            </a:r>
            <a:r>
              <a:rPr lang="en-US" sz="2400" dirty="0">
                <a:solidFill>
                  <a:srgbClr val="FF0000"/>
                </a:solidFill>
                <a:latin typeface="Times New Roman" pitchFamily="18" charset="0"/>
                <a:cs typeface="Times New Roman" pitchFamily="18" charset="0"/>
              </a:rPr>
              <a:t>?</a:t>
            </a:r>
          </a:p>
        </p:txBody>
      </p:sp>
      <p:sp>
        <p:nvSpPr>
          <p:cNvPr id="33" name="TextBox 32"/>
          <p:cNvSpPr txBox="1"/>
          <p:nvPr/>
        </p:nvSpPr>
        <p:spPr>
          <a:xfrm>
            <a:off x="4355975" y="1428521"/>
            <a:ext cx="457364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lớp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lặng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buồn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rầu</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4355975" y="2240537"/>
            <a:ext cx="4573648" cy="1061829"/>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nâng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quyển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đánh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sờn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mép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trẻ</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giọng</a:t>
            </a:r>
            <a:r>
              <a:rPr lang="en-US" sz="2100" dirty="0">
                <a:solidFill>
                  <a:prstClr val="black"/>
                </a:solidFill>
                <a:latin typeface="Times New Roman" panose="02020603050405020304" pitchFamily="18" charset="0"/>
                <a:cs typeface="Times New Roman" panose="02020603050405020304" pitchFamily="18" charset="0"/>
              </a:rPr>
              <a:t> run </a:t>
            </a:r>
            <a:r>
              <a:rPr lang="en-US" sz="2100" dirty="0" err="1">
                <a:solidFill>
                  <a:prstClr val="black"/>
                </a:solidFill>
                <a:latin typeface="Times New Roman" panose="02020603050405020304" pitchFamily="18" charset="0"/>
                <a:cs typeface="Times New Roman" panose="02020603050405020304" pitchFamily="18" charset="0"/>
              </a:rPr>
              <a:t>run</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4244054" y="3618803"/>
            <a:ext cx="4573647" cy="1061829"/>
          </a:xfrm>
          <a:prstGeom prst="rect">
            <a:avLst/>
          </a:prstGeom>
        </p:spPr>
        <p:txBody>
          <a:bodyPr wrap="square">
            <a:spAutoFit/>
          </a:bodyPr>
          <a:lstStyle/>
          <a:p>
            <a:pPr marL="342900" indent="-342900" algn="just" defTabSz="685800">
              <a:buFont typeface="Wingdings" panose="05000000000000000000" pitchFamily="2" charset="2"/>
              <a:buChar char="è"/>
            </a:pP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Xúc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động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nuối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bày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tỏ</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lòng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biết</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ơn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trọng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Ha-men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và</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nói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dân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tộc</a:t>
            </a:r>
            <a:endParaRPr lang="en-US" sz="21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38" name="TextBox 37"/>
          <p:cNvSpPr txBox="1"/>
          <p:nvPr/>
        </p:nvSpPr>
        <p:spPr>
          <a:xfrm>
            <a:off x="4355976" y="627534"/>
            <a:ext cx="4680520"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bác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thư</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trò</a:t>
            </a:r>
            <a:r>
              <a:rPr lang="en-US" sz="21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877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7"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211960" y="26166"/>
            <a:ext cx="4968553" cy="5262979"/>
          </a:xfrm>
          <a:prstGeom prst="rect">
            <a:avLst/>
          </a:prstGeom>
          <a:solidFill>
            <a:schemeClr val="accent6">
              <a:lumMod val="40000"/>
              <a:lumOff val="6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1" name="Picture 30" descr="22858PICdbgea5Gz679dY_PIC2018.png"/>
          <p:cNvPicPr>
            <a:picLocks noChangeAspect="1"/>
          </p:cNvPicPr>
          <p:nvPr/>
        </p:nvPicPr>
        <p:blipFill>
          <a:blip r:embed="rId3" cstate="print"/>
          <a:stretch>
            <a:fillRect/>
          </a:stretch>
        </p:blipFill>
        <p:spPr>
          <a:xfrm flipH="1">
            <a:off x="-540568" y="2195532"/>
            <a:ext cx="2520280" cy="2958456"/>
          </a:xfrm>
          <a:prstGeom prst="rect">
            <a:avLst/>
          </a:prstGeom>
        </p:spPr>
      </p:pic>
      <p:sp>
        <p:nvSpPr>
          <p:cNvPr id="32" name="Rectangle 31"/>
          <p:cNvSpPr/>
          <p:nvPr/>
        </p:nvSpPr>
        <p:spPr>
          <a:xfrm>
            <a:off x="1043608" y="611852"/>
            <a:ext cx="2917462" cy="1815882"/>
          </a:xfrm>
          <a:prstGeom prst="rect">
            <a:avLst/>
          </a:prstGeom>
        </p:spPr>
        <p:txBody>
          <a:bodyPr wrap="square">
            <a:spAutoFit/>
          </a:bodyPr>
          <a:lstStyle/>
          <a:p>
            <a:pPr algn="just" defTabSz="685800"/>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4409412" y="658019"/>
            <a:ext cx="4573648" cy="3539430"/>
          </a:xfrm>
          <a:prstGeom prst="rect">
            <a:avLst/>
          </a:prstGeom>
          <a:noFill/>
        </p:spPr>
        <p:txBody>
          <a:bodyPr wrap="square" rtlCol="0">
            <a:spAutoFit/>
          </a:bodyPr>
          <a:lstStyle/>
          <a:p>
            <a:pPr algn="just" defTabSz="685800"/>
            <a:r>
              <a:rPr lang="pt-BR" sz="2800" dirty="0">
                <a:latin typeface="Times New Roman" panose="02020603050405020304" pitchFamily="18" charset="0"/>
                <a:cs typeface="Times New Roman" panose="02020603050405020304" pitchFamily="18" charset="0"/>
              </a:rPr>
              <a:t>Tác giả muốn khẳng định tình yêu tiếng nói dân tộc, tình yêu Tổ quốc, lòng tự tôn dân tộc có ở bất cứ người dân Pháp nào. Tình yêu ấy càng mạnh mẽ dâng trào khi Tổ quốc bị nguy cơ xâm chiếm, bị rơi vào vòng nô lệ.</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2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1EFF07B0-051F-EEBC-7CE9-F40649636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2"/>
            <a:ext cx="9139238"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137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173223" y="734351"/>
            <a:ext cx="4438273" cy="1072989"/>
          </a:xfrm>
          <a:prstGeom prst="rect">
            <a:avLst/>
          </a:prstGeom>
        </p:spPr>
      </p:pic>
      <p:sp>
        <p:nvSpPr>
          <p:cNvPr id="39" name="Rectangle 38"/>
          <p:cNvSpPr/>
          <p:nvPr/>
        </p:nvSpPr>
        <p:spPr>
          <a:xfrm>
            <a:off x="107504" y="1707654"/>
            <a:ext cx="4572000" cy="3349956"/>
          </a:xfrm>
          <a:prstGeom prst="rect">
            <a:avLst/>
          </a:prstGeom>
        </p:spPr>
        <p:txBody>
          <a:bodyPr>
            <a:spAutoFit/>
          </a:bodyPr>
          <a:lstStyle/>
          <a:p>
            <a:pPr algn="just">
              <a:lnSpc>
                <a:spcPct val="150000"/>
              </a:lnSpc>
            </a:pP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Truyện kể lại một buổi học cuối cùng bằng tiếng Pháp ở trường làng thuộc vùng An-dát. Qua đó, thể hiện lòng yêu nước và nêu bật giá trị thiêng liêng, sức mạnh của tiếng nói dân tộc.</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Tree>
    <p:extLst>
      <p:ext uri="{BB962C8B-B14F-4D97-AF65-F5344CB8AC3E}">
        <p14:creationId xmlns:p14="http://schemas.microsoft.com/office/powerpoint/2010/main" val="217300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2"/>
          <a:stretch>
            <a:fillRect/>
          </a:stretch>
        </p:blipFill>
        <p:spPr>
          <a:xfrm>
            <a:off x="41823" y="734351"/>
            <a:ext cx="4438273" cy="107298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
        <p:nvSpPr>
          <p:cNvPr id="11" name="TextBox 10"/>
          <p:cNvSpPr txBox="1"/>
          <p:nvPr/>
        </p:nvSpPr>
        <p:spPr>
          <a:xfrm>
            <a:off x="99894" y="1757518"/>
            <a:ext cx="4600496" cy="461665"/>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endParaRPr lang="en-US" sz="24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2619" y="3133006"/>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giọng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99894" y="405735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Miêu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t>
            </a:r>
            <a:r>
              <a:rPr lang="en-US" sz="2400" i="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45560" y="231253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Xây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đáo</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alphaModFix amt="70000"/>
          </a:blip>
          <a:tile tx="0" ty="0" sx="100000" sy="100000" flip="none" algn="tl"/>
        </a:blipFill>
        <a:effectLst/>
      </p:bgPr>
    </p:bg>
    <p:spTree>
      <p:nvGrpSpPr>
        <p:cNvPr id="1" name=""/>
        <p:cNvGrpSpPr/>
        <p:nvPr/>
      </p:nvGrpSpPr>
      <p:grpSpPr>
        <a:xfrm>
          <a:off x="0" y="0"/>
          <a:ext cx="0" cy="0"/>
          <a:chOff x="0" y="0"/>
          <a:chExt cx="0" cy="0"/>
        </a:xfrm>
      </p:grpSpPr>
      <p:grpSp>
        <p:nvGrpSpPr>
          <p:cNvPr id="4" name="vong quay"/>
          <p:cNvGrpSpPr/>
          <p:nvPr/>
        </p:nvGrpSpPr>
        <p:grpSpPr>
          <a:xfrm>
            <a:off x="5344080" y="749090"/>
            <a:ext cx="3781594" cy="3777641"/>
            <a:chOff x="5425622" y="292790"/>
            <a:chExt cx="5834378" cy="582828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40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60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80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5614" y="-520300"/>
            <a:ext cx="457200" cy="457200"/>
          </a:xfrm>
          <a:prstGeom prst="rect">
            <a:avLst/>
          </a:prstGeom>
        </p:spPr>
      </p:pic>
      <p:sp>
        <p:nvSpPr>
          <p:cNvPr id="17" name="Rectangle 16">
            <a:extLst>
              <a:ext uri="{FF2B5EF4-FFF2-40B4-BE49-F238E27FC236}">
                <a16:creationId xmlns:a16="http://schemas.microsoft.com/office/drawing/2014/main" id="{200F22D1-61B0-48B0-A4D6-E7E6ACC515CD}"/>
              </a:ext>
            </a:extLst>
          </p:cNvPr>
          <p:cNvSpPr/>
          <p:nvPr/>
        </p:nvSpPr>
        <p:spPr>
          <a:xfrm>
            <a:off x="10050" y="105248"/>
            <a:ext cx="8301394" cy="553998"/>
          </a:xfrm>
          <a:prstGeom prst="rect">
            <a:avLst/>
          </a:prstGeom>
        </p:spPr>
        <p:txBody>
          <a:bodyPr wrap="square">
            <a:spAutoFit/>
          </a:bodyPr>
          <a:lstStyle/>
          <a:p>
            <a:pPr defTabSz="685800"/>
            <a:r>
              <a:rPr lang="en-US" sz="3000" b="1" dirty="0">
                <a:solidFill>
                  <a:schemeClr val="bg1"/>
                </a:solidFill>
                <a:latin typeface="Times New Roman" panose="02020603050405020304" pitchFamily="18" charset="0"/>
                <a:cs typeface="Times New Roman" panose="02020603050405020304" pitchFamily="18" charset="0"/>
              </a:rPr>
              <a:t>TRÒ CHƠI: VÒNG QUAY MAY MẮN</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sp>
        <p:nvSpPr>
          <p:cNvPr id="20" name="TextBox 19"/>
          <p:cNvSpPr txBox="1"/>
          <p:nvPr/>
        </p:nvSpPr>
        <p:spPr>
          <a:xfrm>
            <a:off x="106418" y="1028700"/>
            <a:ext cx="5237662" cy="2354491"/>
          </a:xfrm>
          <a:prstGeom prst="rect">
            <a:avLst/>
          </a:prstGeom>
          <a:noFill/>
        </p:spPr>
        <p:txBody>
          <a:bodyPr wrap="square" rtlCol="0">
            <a:spAutoFit/>
          </a:bodyPr>
          <a:lstStyle/>
          <a:p>
            <a:pPr defTabSz="685800"/>
            <a:r>
              <a:rPr lang="en-US" sz="2100" b="1" dirty="0">
                <a:solidFill>
                  <a:prstClr val="black"/>
                </a:solidFill>
                <a:latin typeface="Times New Roman" panose="02020603050405020304" pitchFamily="18" charset="0"/>
                <a:cs typeface="Times New Roman" panose="02020603050405020304" pitchFamily="18" charset="0"/>
              </a:rPr>
              <a:t>ĐỌC SGK </a:t>
            </a:r>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dẫn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ghi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nhớ</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thông</a:t>
            </a:r>
            <a:r>
              <a:rPr lang="en-US" sz="2100" b="1" dirty="0">
                <a:solidFill>
                  <a:prstClr val="black"/>
                </a:solidFill>
                <a:latin typeface="Times New Roman" panose="02020603050405020304" pitchFamily="18" charset="0"/>
                <a:cs typeface="Times New Roman" panose="02020603050405020304" pitchFamily="18" charset="0"/>
              </a:rPr>
              <a:t> tin </a:t>
            </a:r>
            <a:r>
              <a:rPr lang="en-US" sz="2100" b="1" dirty="0" err="1">
                <a:solidFill>
                  <a:prstClr val="black"/>
                </a:solidFill>
                <a:latin typeface="Times New Roman" panose="02020603050405020304" pitchFamily="18" charset="0"/>
                <a:cs typeface="Times New Roman" panose="02020603050405020304" pitchFamily="18" charset="0"/>
              </a:rPr>
              <a:t>về</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giả</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err="1">
                <a:solidFill>
                  <a:prstClr val="black"/>
                </a:solidFill>
                <a:latin typeface="Times New Roman" panose="02020603050405020304" pitchFamily="18" charset="0"/>
                <a:cs typeface="Times New Roman" panose="02020603050405020304" pitchFamily="18" charset="0"/>
              </a:rPr>
              <a:t>Mời</a:t>
            </a:r>
            <a:r>
              <a:rPr lang="en-US" sz="2100" b="1" dirty="0">
                <a:solidFill>
                  <a:prstClr val="black"/>
                </a:solidFill>
                <a:latin typeface="Times New Roman" panose="02020603050405020304" pitchFamily="18" charset="0"/>
                <a:cs typeface="Times New Roman" panose="02020603050405020304" pitchFamily="18" charset="0"/>
              </a:rPr>
              <a:t> 2 HS </a:t>
            </a:r>
            <a:r>
              <a:rPr lang="en-US" sz="2100" b="1" dirty="0" err="1">
                <a:solidFill>
                  <a:prstClr val="black"/>
                </a:solidFill>
                <a:latin typeface="Times New Roman" panose="02020603050405020304" pitchFamily="18" charset="0"/>
                <a:cs typeface="Times New Roman" panose="02020603050405020304" pitchFamily="18" charset="0"/>
              </a:rPr>
              <a:t>lên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bảng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tham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gia</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trò</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lượt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chọn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hỏi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1-6 (</a:t>
            </a:r>
            <a:r>
              <a:rPr lang="en-US" sz="2100" b="1" dirty="0" err="1">
                <a:solidFill>
                  <a:prstClr val="black"/>
                </a:solidFill>
                <a:latin typeface="Times New Roman" panose="02020603050405020304" pitchFamily="18" charset="0"/>
                <a:cs typeface="Times New Roman" panose="02020603050405020304" pitchFamily="18" charset="0"/>
              </a:rPr>
              <a:t>mỗi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sinh</a:t>
            </a:r>
            <a:r>
              <a:rPr lang="en-US" sz="2100" b="1" dirty="0">
                <a:solidFill>
                  <a:prstClr val="black"/>
                </a:solidFill>
                <a:latin typeface="Times New Roman" panose="02020603050405020304" pitchFamily="18" charset="0"/>
                <a:cs typeface="Times New Roman" panose="02020603050405020304" pitchFamily="18" charset="0"/>
              </a:rPr>
              <a:t> 3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đúng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được</a:t>
            </a:r>
            <a:r>
              <a:rPr lang="en-US" sz="2100" b="1" dirty="0">
                <a:solidFill>
                  <a:prstClr val="black"/>
                </a:solidFill>
                <a:latin typeface="Times New Roman" panose="02020603050405020304" pitchFamily="18" charset="0"/>
                <a:cs typeface="Times New Roman" panose="02020603050405020304" pitchFamily="18" charset="0"/>
              </a:rPr>
              <a:t> quay </a:t>
            </a:r>
            <a:r>
              <a:rPr lang="en-US" sz="2100" b="1" dirty="0" err="1">
                <a:solidFill>
                  <a:prstClr val="black"/>
                </a:solidFill>
                <a:latin typeface="Times New Roman" panose="02020603050405020304" pitchFamily="18" charset="0"/>
                <a:cs typeface="Times New Roman" panose="02020603050405020304" pitchFamily="18" charset="0"/>
              </a:rPr>
              <a:t>lấy</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a:solidFill>
                  <a:prstClr val="black"/>
                </a:solidFill>
                <a:latin typeface="Times New Roman" panose="02020603050405020304" pitchFamily="18" charset="0"/>
                <a:cs typeface="Times New Roman" panose="02020603050405020304" pitchFamily="18" charset="0"/>
              </a:rPr>
              <a:t>HS </a:t>
            </a:r>
            <a:r>
              <a:rPr lang="en-US" sz="2100" b="1" dirty="0" err="1">
                <a:solidFill>
                  <a:prstClr val="black"/>
                </a:solidFill>
                <a:latin typeface="Times New Roman" panose="02020603050405020304" pitchFamily="18" charset="0"/>
                <a:cs typeface="Times New Roman" panose="02020603050405020304" pitchFamily="18" charset="0"/>
              </a:rPr>
              <a:t>nào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cao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thắng</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64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Tree>
    <p:extLst>
      <p:ext uri="{BB962C8B-B14F-4D97-AF65-F5344CB8AC3E}">
        <p14:creationId xmlns:p14="http://schemas.microsoft.com/office/powerpoint/2010/main" val="330839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b="1" dirty="0">
                <a:solidFill>
                  <a:schemeClr val="tx1"/>
                </a:solidFill>
              </a:rPr>
              <a:t>A</a:t>
            </a:r>
            <a:r>
              <a:rPr lang="vi-VN" sz="2100" b="1" dirty="0">
                <a:solidFill>
                  <a:schemeClr val="tx1"/>
                </a:solidFill>
              </a:rPr>
              <a:t>.</a:t>
            </a:r>
            <a:r>
              <a:rPr lang="vi-VN" sz="21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xưng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endParaRPr lang="en-US" sz="1100" dirty="0">
              <a:solidFill>
                <a:schemeClr val="tx1"/>
              </a:solidFill>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Thầy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Ha-men</a:t>
            </a:r>
            <a:endParaRPr lang="en-US" sz="1100" dirty="0">
              <a:solidFill>
                <a:schemeClr val="tx1"/>
              </a:solidFil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b="1" dirty="0">
                <a:solidFill>
                  <a:schemeClr val="tx1"/>
                </a:solidFill>
              </a:rPr>
              <a:t>C.</a:t>
            </a:r>
            <a:r>
              <a:rPr lang="en-US" sz="24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a:t>
            </a:r>
            <a:r>
              <a:rPr lang="en-US" sz="2400" dirty="0">
                <a:solidFill>
                  <a:schemeClr val="tx1"/>
                </a:solidFill>
                <a:latin typeface="Times New Roman" panose="02020603050405020304" pitchFamily="18" charset="0"/>
                <a:cs typeface="Times New Roman" panose="02020603050405020304" pitchFamily="18" charset="0"/>
              </a:rPr>
              <a:t>- de</a:t>
            </a:r>
            <a:endParaRPr lang="en-US" sz="3200" dirty="0">
              <a:solidFill>
                <a:schemeClr val="tx1"/>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100" dirty="0">
                <a:solidFill>
                  <a:schemeClr val="tx1"/>
                </a:solidFill>
              </a:rPr>
              <a:t>D.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endParaRPr lang="vi-VN" sz="2100" dirty="0">
              <a:solidFill>
                <a:schemeClr val="tx1"/>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2883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0" fontAlgn="base" hangingPunct="0">
              <a:spcBef>
                <a:spcPct val="0"/>
              </a:spcBef>
              <a:spcAft>
                <a:spcPct val="0"/>
              </a:spcAft>
            </a:pPr>
            <a:r>
              <a:rPr lang="en-US" sz="3200" dirty="0">
                <a:solidFill>
                  <a:srgbClr val="FF0000"/>
                </a:solidFill>
                <a:latin typeface="Times New Roman" panose="02020603050405020304" pitchFamily="18" charset="0"/>
                <a:cs typeface="Times New Roman" panose="02020603050405020304" pitchFamily="18" charset="0"/>
              </a:rPr>
              <a:t>Ý </a:t>
            </a:r>
            <a:r>
              <a:rPr lang="en-US" sz="3200" dirty="0" err="1">
                <a:solidFill>
                  <a:srgbClr val="FF0000"/>
                </a:solidFill>
                <a:latin typeface="Times New Roman" panose="02020603050405020304" pitchFamily="18" charset="0"/>
                <a:cs typeface="Times New Roman" panose="02020603050405020304" pitchFamily="18" charset="0"/>
              </a:rPr>
              <a:t>nghĩa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buổi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cuối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a:t>
            </a:r>
            <a:endParaRPr lang="en-US" sz="1400" dirty="0">
              <a:solidFill>
                <a:srgbClr val="FF0000"/>
              </a:solidFill>
            </a:endParaRPr>
          </a:p>
        </p:txBody>
      </p:sp>
      <p:sp>
        <p:nvSpPr>
          <p:cNvPr id="26" name="Rectangle 25"/>
          <p:cNvSpPr/>
          <p:nvPr/>
        </p:nvSpPr>
        <p:spPr>
          <a:xfrm>
            <a:off x="832665" y="1462009"/>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000" dirty="0">
                <a:solidFill>
                  <a:schemeClr val="tx1"/>
                </a:solidFill>
              </a:rPr>
              <a:t>B.</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Pháp</a:t>
            </a:r>
            <a:endParaRPr lang="en-US"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411275"/>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C.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414417"/>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dirty="0">
                <a:solidFill>
                  <a:schemeClr val="tx1"/>
                </a:solidFill>
                <a:latin typeface="Arial" panose="020B0604020202020204" pitchFamily="34" charset="0"/>
              </a:rPr>
              <a:t>D. </a:t>
            </a:r>
            <a:r>
              <a:rPr lang="en-US" dirty="0" err="1">
                <a:solidFill>
                  <a:schemeClr val="tx1"/>
                </a:solidFill>
                <a:latin typeface="Times New Roman" panose="02020603050405020304" pitchFamily="18" charset="0"/>
                <a:cs typeface="Times New Roman" panose="02020603050405020304" pitchFamily="18" charset="0"/>
              </a:rPr>
              <a:t>Buổi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cuối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Phrăng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trước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chuyển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mới</a:t>
            </a:r>
            <a:endParaRPr lang="en-US" sz="24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994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6298"/>
            <a:ext cx="603402" cy="816205"/>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58990"/>
            <a:ext cx="603557" cy="81980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726924"/>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28612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xảy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XIX</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(1914- 1918)</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365855"/>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vi-VN" sz="2400" dirty="0">
                <a:solidFill>
                  <a:schemeClr val="tx1"/>
                </a:solidFill>
              </a:rPr>
              <a:t>C.</a:t>
            </a:r>
            <a:r>
              <a:rPr lang="en-US" sz="2400" dirty="0">
                <a:solidFill>
                  <a:schemeClr val="tx1"/>
                </a:solidFill>
                <a:latin typeface="Arial" panose="020B0604020202020204" pitchFamily="34"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(1939- 1945)</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368996"/>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D.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XX</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390879"/>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399577"/>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74413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7" name="Rounded Rectangle 36"/>
          <p:cNvSpPr/>
          <p:nvPr/>
        </p:nvSpPr>
        <p:spPr>
          <a:xfrm>
            <a:off x="232186" y="356922"/>
            <a:ext cx="4855017"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483518"/>
            <a:ext cx="3397062" cy="396451"/>
            <a:chOff x="2840539" y="3818711"/>
            <a:chExt cx="9866322"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866322" cy="989709"/>
              <a:chOff x="2840539" y="3733800"/>
              <a:chExt cx="9866322"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626663"/>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TÌM HIỂU CHI TIẾT</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435846"/>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854910"/>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giả</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phẩm</a:t>
            </a:r>
            <a:endParaRPr lang="vi-VN" b="1" i="1" dirty="0">
              <a:solidFill>
                <a:srgbClr val="FFFFFF"/>
              </a:solidFill>
              <a:latin typeface="Times New Roman" pitchFamily="18" charset="0"/>
              <a:cs typeface="Times New Roman" pitchFamily="18" charset="0"/>
            </a:endParaRPr>
          </a:p>
        </p:txBody>
      </p:sp>
      <p:sp>
        <p:nvSpPr>
          <p:cNvPr id="60" name="Rectangle 59"/>
          <p:cNvSpPr/>
          <p:nvPr/>
        </p:nvSpPr>
        <p:spPr>
          <a:xfrm>
            <a:off x="426523" y="3864555"/>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Nghệ</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thuật</a:t>
            </a:r>
            <a:endParaRPr lang="en-US" b="1" i="1" dirty="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FFFFFF"/>
              </a:solidFill>
              <a:latin typeface="Times New Roman" pitchFamily="18" charset="0"/>
              <a:cs typeface="Times New Roman" pitchFamily="18" charset="0"/>
            </a:endParaRPr>
          </a:p>
        </p:txBody>
      </p:sp>
      <p:sp>
        <p:nvSpPr>
          <p:cNvPr id="61" name="Rectangle 60"/>
          <p:cNvSpPr/>
          <p:nvPr/>
        </p:nvSpPr>
        <p:spPr>
          <a:xfrm>
            <a:off x="388110" y="2591368"/>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a:latin typeface="Times New Roman" pitchFamily="18" charset="0"/>
                <a:cs typeface="Times New Roman" pitchFamily="18" charset="0"/>
              </a:rPr>
              <a:t>Nhân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vật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Phrang</a:t>
            </a:r>
            <a:endParaRPr lang="en-US" b="1" i="1" dirty="0">
              <a:latin typeface="Times New Roman" pitchFamily="18" charset="0"/>
              <a:cs typeface="Times New Roman" pitchFamily="18" charset="0"/>
            </a:endParaRPr>
          </a:p>
        </p:txBody>
      </p:sp>
      <p:sp>
        <p:nvSpPr>
          <p:cNvPr id="62" name="Rectangle 61"/>
          <p:cNvSpPr/>
          <p:nvPr/>
        </p:nvSpPr>
        <p:spPr>
          <a:xfrm>
            <a:off x="382491" y="2167903"/>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a:latin typeface="Times New Roman" pitchFamily="18" charset="0"/>
                <a:cs typeface="Times New Roman" pitchFamily="18" charset="0"/>
              </a:rPr>
              <a:t>Khung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cảnh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hôm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diễn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ra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buổi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học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cuối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cùng</a:t>
            </a:r>
            <a:endParaRPr lang="en-US" b="1" i="1" dirty="0">
              <a:latin typeface="Times New Roman" pitchFamily="18" charset="0"/>
              <a:cs typeface="Times New Roman" pitchFamily="18" charset="0"/>
            </a:endParaRPr>
          </a:p>
        </p:txBody>
      </p:sp>
      <p:sp>
        <p:nvSpPr>
          <p:cNvPr id="63" name="Rectangle 62"/>
          <p:cNvSpPr/>
          <p:nvPr/>
        </p:nvSpPr>
        <p:spPr>
          <a:xfrm>
            <a:off x="388110" y="3013605"/>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a:latin typeface="Times New Roman" pitchFamily="18" charset="0"/>
                <a:cs typeface="Times New Roman" pitchFamily="18" charset="0"/>
              </a:rPr>
              <a:t>Nhân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vật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thầy</a:t>
            </a:r>
            <a:r>
              <a:rPr lang="en-US" b="1" i="1" dirty="0">
                <a:latin typeface="Times New Roman" pitchFamily="18" charset="0"/>
                <a:cs typeface="Times New Roman" pitchFamily="18" charset="0"/>
              </a:rPr>
              <a:t> Ha-men</a:t>
            </a:r>
          </a:p>
        </p:txBody>
      </p:sp>
    </p:spTree>
    <p:extLst>
      <p:ext uri="{BB962C8B-B14F-4D97-AF65-F5344CB8AC3E}">
        <p14:creationId xmlns:p14="http://schemas.microsoft.com/office/powerpoint/2010/main" val="1542719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srgbClr val="FF0000"/>
                </a:solidFill>
                <a:latin typeface="Times New Roman" panose="02020603050405020304" pitchFamily="18" charset="0"/>
                <a:cs typeface="Times New Roman" panose="02020603050405020304" pitchFamily="18" charset="0"/>
              </a:rPr>
              <a:t>Tâm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diễn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09"/>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a:solidFill>
                  <a:schemeClr val="tx1"/>
                </a:solidFill>
                <a:latin typeface="Arial" panose="020B0604020202020204" pitchFamily="34" charset="0"/>
              </a:rPr>
              <a:t>A. </a:t>
            </a:r>
            <a:r>
              <a:rPr lang="en-US" sz="2400" dirty="0" err="1">
                <a:solidFill>
                  <a:schemeClr val="tx1"/>
                </a:solidFill>
                <a:latin typeface="Times New Roman" panose="02020603050405020304" pitchFamily="18" charset="0"/>
                <a:cs typeface="Times New Roman" panose="02020603050405020304" pitchFamily="18" charset="0"/>
              </a:rPr>
              <a:t>Hồi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a:t>
            </a:r>
            <a:r>
              <a:rPr lang="en-US" sz="2400" dirty="0">
                <a:solidFill>
                  <a:schemeClr val="tx1"/>
                </a:solidFill>
                <a:latin typeface="Times New Roman" panose="02020603050405020304" pitchFamily="18" charset="0"/>
                <a:cs typeface="Times New Roman" panose="02020603050405020304" pitchFamily="18" charset="0"/>
              </a:rPr>
              <a:t> ơ</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4597961"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325"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ham </a:t>
            </a:r>
            <a:r>
              <a:rPr lang="en-US" sz="2400" dirty="0" err="1">
                <a:solidFill>
                  <a:schemeClr val="tx1"/>
                </a:solidFill>
                <a:latin typeface="Times New Roman" panose="02020603050405020304" pitchFamily="18" charset="0"/>
                <a:cs typeface="Times New Roman" panose="02020603050405020304" pitchFamily="18" charset="0"/>
              </a:rPr>
              <a:t>chơi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832665"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C. </a:t>
            </a:r>
            <a:r>
              <a:rPr lang="en-US" sz="2400" dirty="0" err="1">
                <a:solidFill>
                  <a:schemeClr val="tx1"/>
                </a:solidFill>
                <a:latin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67946"/>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658" y="2458021"/>
            <a:ext cx="603402" cy="76295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9207" y="2440905"/>
            <a:ext cx="603557" cy="83831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698244"/>
          </a:xfrm>
          <a:prstGeom prst="rect">
            <a:avLst/>
          </a:prstGeom>
        </p:spPr>
      </p:pic>
      <p:sp>
        <p:nvSpPr>
          <p:cNvPr id="19" name="Cloud 18">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8026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srgbClr val="FF0000"/>
                </a:solidFill>
                <a:latin typeface="Times New Roman" panose="02020603050405020304" pitchFamily="18" charset="0"/>
                <a:cs typeface="Times New Roman" panose="02020603050405020304" pitchFamily="18" charset="0"/>
              </a:rPr>
              <a:t>Lòng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thầy</a:t>
            </a:r>
            <a:r>
              <a:rPr lang="en-US" sz="2800" dirty="0">
                <a:solidFill>
                  <a:srgbClr val="FF0000"/>
                </a:solidFill>
                <a:latin typeface="Times New Roman" panose="02020603050405020304" pitchFamily="18" charset="0"/>
                <a:cs typeface="Times New Roman" panose="02020603050405020304" pitchFamily="18" charset="0"/>
              </a:rPr>
              <a:t> Ha-men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qua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95038"/>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a:solidFill>
                  <a:schemeClr val="tx1"/>
                </a:solidFill>
                <a:latin typeface="Arial" panose="020B0604020202020204" pitchFamily="34" charset="0"/>
              </a:rPr>
              <a:t>A.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An-</a:t>
            </a:r>
            <a:r>
              <a:rPr lang="en-US" sz="2400" dirty="0" err="1">
                <a:solidFill>
                  <a:schemeClr val="tx1"/>
                </a:solidFill>
                <a:latin typeface="Times New Roman" panose="02020603050405020304" pitchFamily="18" charset="0"/>
                <a:cs typeface="Times New Roman" panose="02020603050405020304" pitchFamily="18" charset="0"/>
              </a:rPr>
              <a:t>dát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72000" y="2425685"/>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Arial" panose="020B0604020202020204" pitchFamily="34" charset="0"/>
            </a:endParaRPr>
          </a:p>
        </p:txBody>
      </p:sp>
      <p:sp>
        <p:nvSpPr>
          <p:cNvPr id="43" name="Rectangle 42"/>
          <p:cNvSpPr/>
          <p:nvPr/>
        </p:nvSpPr>
        <p:spPr>
          <a:xfrm>
            <a:off x="832665" y="2423270"/>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C. </a:t>
            </a:r>
            <a:r>
              <a:rPr lang="en-US" sz="2400" dirty="0" err="1">
                <a:solidFill>
                  <a:schemeClr val="tx1"/>
                </a:solidFill>
                <a:latin typeface="Times New Roman" panose="02020603050405020304" pitchFamily="18" charset="0"/>
                <a:cs typeface="Times New Roman" panose="02020603050405020304" pitchFamily="18" charset="0"/>
              </a:rPr>
              <a:t>Kêu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72000" y="1514144"/>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Căm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649249"/>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92394" y="2714863"/>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4851" y="1717432"/>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0763" y="2633965"/>
            <a:ext cx="603557" cy="482845"/>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61954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8040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đúng</a:t>
            </a:r>
            <a:r>
              <a:rPr lang="en-US" sz="2800" dirty="0">
                <a:solidFill>
                  <a:srgbClr val="FF0000"/>
                </a:solidFill>
                <a:latin typeface="Times New Roman" panose="02020603050405020304" pitchFamily="18" charset="0"/>
                <a:cs typeface="Times New Roman" panose="02020603050405020304" pitchFamily="18" charset="0"/>
              </a:rPr>
              <a:t> hay </a:t>
            </a:r>
            <a:r>
              <a:rPr lang="en-US" sz="2800" dirty="0" err="1">
                <a:solidFill>
                  <a:srgbClr val="FF0000"/>
                </a:solidFill>
                <a:latin typeface="Times New Roman" panose="02020603050405020304" pitchFamily="18" charset="0"/>
                <a:cs typeface="Times New Roman" panose="02020603050405020304" pitchFamily="18" charset="0"/>
              </a:rPr>
              <a:t>sai</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98753" y="2128617"/>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A.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kỉ</a:t>
            </a:r>
            <a:r>
              <a:rPr lang="en-US" sz="2400" dirty="0">
                <a:solidFill>
                  <a:prstClr val="black"/>
                </a:solidFill>
                <a:latin typeface="Times New Roman" panose="02020603050405020304" pitchFamily="18" charset="0"/>
                <a:cs typeface="Times New Roman" panose="02020603050405020304" pitchFamily="18" charset="0"/>
              </a:rPr>
              <a:t> XIX</a:t>
            </a:r>
            <a:endParaRPr lang="en-US" sz="2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64049" y="2131758"/>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B.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(1914- 1918)</a:t>
            </a:r>
            <a:endParaRPr lang="en-US" sz="2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14999" y="2147723"/>
            <a:ext cx="663853" cy="531044"/>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0591" y="2162701"/>
            <a:ext cx="603557" cy="530398"/>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19877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7">
            <a:extLst>
              <a:ext uri="{FF2B5EF4-FFF2-40B4-BE49-F238E27FC236}">
                <a16:creationId xmlns:a16="http://schemas.microsoft.com/office/drawing/2014/main" id="{78A11BDF-B2E7-9EEC-506B-CEDEACCA2B61}"/>
              </a:ext>
            </a:extLst>
          </p:cNvPr>
          <p:cNvSpPr txBox="1"/>
          <p:nvPr/>
        </p:nvSpPr>
        <p:spPr>
          <a:xfrm>
            <a:off x="4164916" y="1059582"/>
            <a:ext cx="4564758" cy="2795958"/>
          </a:xfrm>
          <a:prstGeom prst="rect">
            <a:avLst/>
          </a:prstGeom>
          <a:noFill/>
        </p:spPr>
        <p:txBody>
          <a:bodyPr wrap="square">
            <a:spAutoFit/>
          </a:bodyPr>
          <a:lstStyle/>
          <a:p>
            <a:pPr indent="43339" algn="ctr" defTabSz="685800">
              <a:lnSpc>
                <a:spcPct val="150000"/>
              </a:lnSpc>
              <a:tabLst>
                <a:tab pos="1040130" algn="l"/>
              </a:tabLst>
            </a:pP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 truyện </a:t>
            </a: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Buổi học cuối cùng,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thích nhất nhân vật hoặc chi tiết, hình ảnh nào? Hãy viết một đoạn văn (khoảng 6 – 8 dòng) giải thích lí do vì sao em thích?</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8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9" name="矩形 9">
            <a:extLst>
              <a:ext uri="{FF2B5EF4-FFF2-40B4-BE49-F238E27FC236}">
                <a16:creationId xmlns:a16="http://schemas.microsoft.com/office/drawing/2014/main" id="{E31408A5-98C3-4438-B823-2EA6ABF8970E}"/>
              </a:ext>
            </a:extLst>
          </p:cNvPr>
          <p:cNvSpPr/>
          <p:nvPr/>
        </p:nvSpPr>
        <p:spPr>
          <a:xfrm flipH="1">
            <a:off x="-7624" y="193486"/>
            <a:ext cx="8964486" cy="475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12"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sp>
        <p:nvSpPr>
          <p:cNvPr id="13" name="TextBox 12"/>
          <p:cNvSpPr txBox="1"/>
          <p:nvPr/>
        </p:nvSpPr>
        <p:spPr>
          <a:xfrm>
            <a:off x="28273" y="239033"/>
            <a:ext cx="8864207" cy="4708981"/>
          </a:xfrm>
          <a:prstGeom prst="rect">
            <a:avLst/>
          </a:prstGeom>
          <a:noFill/>
        </p:spPr>
        <p:txBody>
          <a:bodyPr wrap="square" rtlCol="0">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học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cuối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cùng</a:t>
            </a:r>
            <a:r>
              <a:rPr lang="en-US" sz="2000" i="1"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tượng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giáo</a:t>
            </a:r>
            <a:r>
              <a:rPr lang="en-US" sz="2000" dirty="0">
                <a:solidFill>
                  <a:prstClr val="black"/>
                </a:solidFill>
                <a:latin typeface="Times New Roman" panose="02020603050405020304" pitchFamily="18" charset="0"/>
                <a:cs typeface="Times New Roman" panose="02020603050405020304" pitchFamily="18" charset="0"/>
              </a:rPr>
              <a:t> Ha-men. </a:t>
            </a:r>
            <a:r>
              <a:rPr lang="vi-VN" sz="2000" dirty="0">
                <a:solidFill>
                  <a:prstClr val="black"/>
                </a:solidFill>
                <a:latin typeface="Times New Roman" panose="02020603050405020304" pitchFamily="18" charset="0"/>
                <a:cs typeface="Times New Roman" panose="02020603050405020304" pitchFamily="18" charset="0"/>
              </a:rPr>
              <a:t>Vào ngày hôm ấy, thầy mặc một bộ lễ phục </a:t>
            </a:r>
            <a:r>
              <a:rPr lang="en-US" sz="2000" dirty="0" err="1">
                <a:solidFill>
                  <a:prstClr val="black"/>
                </a:solidFill>
                <a:latin typeface="Times New Roman" panose="02020603050405020304" pitchFamily="18" charset="0"/>
                <a:cs typeface="Times New Roman" panose="02020603050405020304" pitchFamily="18" charset="0"/>
              </a:rPr>
              <a:t>đẹp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trang trọng.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nhắc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Phrăng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muộn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thuộc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Buổi</a:t>
            </a:r>
            <a:r>
              <a:rPr lang="vi-VN" sz="2000" dirty="0">
                <a:solidFill>
                  <a:prstClr val="black"/>
                </a:solidFill>
                <a:latin typeface="Times New Roman" panose="02020603050405020304" pitchFamily="18" charset="0"/>
                <a:cs typeface="Times New Roman" panose="02020603050405020304" pitchFamily="18" charset="0"/>
              </a:rPr>
              <a:t> đó, thầy nhiệt tình, hăng say giảng bài như muốn truyền hết hiểu biết của bản thân, những kiến thức của bài học cho học trò thân 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Đối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tiếng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ngữ</a:t>
            </a:r>
            <a:r>
              <a:rPr lang="en-US" sz="2000" dirty="0">
                <a:solidFill>
                  <a:prstClr val="black"/>
                </a:solidFill>
                <a:latin typeface="Times New Roman" panose="02020603050405020304" pitchFamily="18" charset="0"/>
                <a:cs typeface="Times New Roman" panose="02020603050405020304" pitchFamily="18" charset="0"/>
              </a:rPr>
              <a:t> hay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thế</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muốn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mọi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lấy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Ấ</a:t>
            </a:r>
            <a:r>
              <a:rPr lang="vi-VN" sz="2000" dirty="0">
                <a:solidFill>
                  <a:prstClr val="black"/>
                </a:solidFill>
                <a:latin typeface="Times New Roman" panose="02020603050405020304" pitchFamily="18" charset="0"/>
                <a:cs typeface="Times New Roman" panose="02020603050405020304" pitchFamily="18" charset="0"/>
              </a:rPr>
              <a:t>n tượng nhất là hành động lúc buổi học kết thúc. Thầy đứng trên bục giảng, mặt bắt đầu tái nhợt từ khi nào, nghẹn ngào như muốn bật khóc. Thầy đã cố gắng cầm chặt viên phấn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dằn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mạnh</a:t>
            </a:r>
            <a:r>
              <a:rPr lang="vi-VN" sz="2000" dirty="0">
                <a:solidFill>
                  <a:prstClr val="black"/>
                </a:solidFill>
                <a:latin typeface="Times New Roman" panose="02020603050405020304" pitchFamily="18" charset="0"/>
                <a:cs typeface="Times New Roman" panose="02020603050405020304" pitchFamily="18" charset="0"/>
              </a:rPr>
              <a:t> viết thật to dòng chữ “</a:t>
            </a:r>
            <a:r>
              <a:rPr lang="en-US" sz="2000" dirty="0">
                <a:solidFill>
                  <a:prstClr val="black"/>
                </a:solidFill>
                <a:latin typeface="Times New Roman" panose="02020603050405020304" pitchFamily="18" charset="0"/>
                <a:cs typeface="Times New Roman" panose="02020603050405020304" pitchFamily="18" charset="0"/>
              </a:rPr>
              <a:t>NƯỚC PHÁP MUÔN NĂM</a:t>
            </a:r>
            <a:r>
              <a:rPr lang="vi-VN" sz="2000" dirty="0">
                <a:solidFill>
                  <a:prstClr val="black"/>
                </a:solidFill>
                <a:latin typeface="Times New Roman" panose="02020603050405020304" pitchFamily="18" charset="0"/>
                <a:cs typeface="Times New Roman" panose="02020603050405020304" pitchFamily="18" charset="0"/>
              </a:rPr>
              <a:t>" lên bảng.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xót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đau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đớn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độ</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thấy</a:t>
            </a:r>
            <a:r>
              <a:rPr lang="en-US" sz="2000" dirty="0">
                <a:solidFill>
                  <a:prstClr val="black"/>
                </a:solidFill>
                <a:latin typeface="Times New Roman" panose="02020603050405020304" pitchFamily="18" charset="0"/>
                <a:cs typeface="Times New Roman" panose="02020603050405020304" pitchFamily="18" charset="0"/>
              </a:rPr>
              <a:t>, v</a:t>
            </a:r>
            <a:r>
              <a:rPr lang="vi-VN" sz="2000" dirty="0">
                <a:solidFill>
                  <a:prstClr val="black"/>
                </a:solidFill>
                <a:latin typeface="Times New Roman" panose="02020603050405020304" pitchFamily="18" charset="0"/>
                <a:cs typeface="Times New Roman" panose="02020603050405020304" pitchFamily="18" charset="0"/>
              </a:rPr>
              <a:t>ới tư cách giáo viên, thầy Ha-men đã truyền sức mạnh cảm hóa mãnh liệt đối với học trò; với tư cách công dân, thầy thể hiện tình yêu đất nước và dân tộc cao đẹp.</a:t>
            </a:r>
          </a:p>
          <a:p>
            <a:pPr algn="just" defTabSz="685800"/>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98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id="{90168F4B-550B-4E6E-A635-C37B7953F99A}"/>
              </a:ext>
            </a:extLst>
          </p:cNvPr>
          <p:cNvGrpSpPr/>
          <p:nvPr/>
        </p:nvGrpSpPr>
        <p:grpSpPr>
          <a:xfrm flipH="1">
            <a:off x="-72006" y="516548"/>
            <a:ext cx="7884366" cy="4110404"/>
            <a:chOff x="1036320" y="695178"/>
            <a:chExt cx="10416524" cy="5467644"/>
          </a:xfrm>
        </p:grpSpPr>
        <p:sp>
          <p:nvSpPr>
            <p:cNvPr id="38"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9" name="Rectangle 8"/>
          <p:cNvSpPr/>
          <p:nvPr/>
        </p:nvSpPr>
        <p:spPr>
          <a:xfrm>
            <a:off x="99776" y="789666"/>
            <a:ext cx="6520915" cy="830997"/>
          </a:xfrm>
          <a:prstGeom prst="rect">
            <a:avLst/>
          </a:prstGeom>
        </p:spPr>
        <p:txBody>
          <a:bodyPr wrap="square">
            <a:spAutoFit/>
          </a:bodyPr>
          <a:lstStyle/>
          <a:p>
            <a:pPr algn="just" defTabSz="685800"/>
            <a:r>
              <a:rPr lang="en-US" sz="2400" dirty="0">
                <a:solidFill>
                  <a:srgbClr val="FF0000"/>
                </a:solidFill>
                <a:latin typeface="Times New Roman" pitchFamily="18" charset="0"/>
                <a:cs typeface="Times New Roman" pitchFamily="18" charset="0"/>
              </a:rPr>
              <a:t>Theo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điều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tuyệt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thầy</a:t>
            </a:r>
            <a:r>
              <a:rPr lang="en-US" sz="2400" dirty="0">
                <a:solidFill>
                  <a:srgbClr val="FF0000"/>
                </a:solidFill>
                <a:latin typeface="Times New Roman" pitchFamily="18" charset="0"/>
                <a:cs typeface="Times New Roman" pitchFamily="18" charset="0"/>
              </a:rPr>
              <a:t> Ha – men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qua </a:t>
            </a:r>
            <a:r>
              <a:rPr lang="en-US" sz="2400" dirty="0" err="1">
                <a:solidFill>
                  <a:srgbClr val="FF0000"/>
                </a:solidFill>
                <a:latin typeface="Times New Roman" pitchFamily="18" charset="0"/>
                <a:cs typeface="Times New Roman" pitchFamily="18" charset="0"/>
              </a:rPr>
              <a:t>buổi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tiếng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cùng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gì</a:t>
            </a:r>
            <a:r>
              <a:rPr lang="en-US" sz="2400" dirty="0">
                <a:solidFill>
                  <a:srgbClr val="FF0000"/>
                </a:solidFill>
                <a:latin typeface="Times New Roman" pitchFamily="18" charset="0"/>
                <a:cs typeface="Times New Roman" pitchFamily="18" charset="0"/>
              </a:rPr>
              <a:t>?</a:t>
            </a:r>
          </a:p>
        </p:txBody>
      </p:sp>
      <p:sp>
        <p:nvSpPr>
          <p:cNvPr id="10" name="Rectangle 9"/>
          <p:cNvSpPr/>
          <p:nvPr/>
        </p:nvSpPr>
        <p:spPr>
          <a:xfrm>
            <a:off x="99776" y="2076849"/>
            <a:ext cx="6623845" cy="1569660"/>
          </a:xfrm>
          <a:prstGeom prst="rect">
            <a:avLst/>
          </a:prstGeom>
        </p:spPr>
        <p:txBody>
          <a:bodyPr wrap="square">
            <a:spAutoFit/>
          </a:bodyPr>
          <a:lstStyle/>
          <a:p>
            <a:pPr algn="just" defTabSz="685800"/>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giáo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viên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Ha-men </a:t>
            </a:r>
            <a:r>
              <a:rPr lang="en-US" sz="2400" dirty="0" err="1">
                <a:solidFill>
                  <a:schemeClr val="tx1">
                    <a:lumMod val="95000"/>
                    <a:lumOff val="5000"/>
                  </a:schemeClr>
                </a:solidFill>
                <a:latin typeface="Times New Roman" pitchFamily="18" charset="0"/>
                <a:cs typeface="Times New Roman" pitchFamily="18" charset="0"/>
              </a:rPr>
              <a:t>đã</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truyền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sức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mạnh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cảm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hóa</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mãnh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liệt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đối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học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trò</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công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thể</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hiện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tình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yêu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đất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nước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tộc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cao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đẹp</a:t>
            </a:r>
            <a:r>
              <a:rPr lang="en-US" sz="2400" dirty="0">
                <a:solidFill>
                  <a:schemeClr val="tx1">
                    <a:lumMod val="95000"/>
                    <a:lumOff val="5000"/>
                  </a:schemeClr>
                </a:solidFill>
                <a:latin typeface="Times New Roman" pitchFamily="18" charset="0"/>
                <a:cs typeface="Times New Roman" pitchFamily="18" charset="0"/>
              </a:rPr>
              <a:t>.</a:t>
            </a:r>
            <a:endParaRPr lang="en-US" sz="2400" dirty="0">
              <a:solidFill>
                <a:schemeClr val="tx1">
                  <a:lumMod val="95000"/>
                  <a:lumOff val="5000"/>
                </a:schemeClr>
              </a:solidFill>
            </a:endParaRPr>
          </a:p>
        </p:txBody>
      </p:sp>
      <p:pic>
        <p:nvPicPr>
          <p:cNvPr id="11" name="Picture 10" descr="—Pngtree—male professors, teachers, old peoples_4291115.png"/>
          <p:cNvPicPr>
            <a:picLocks noChangeAspect="1"/>
          </p:cNvPicPr>
          <p:nvPr/>
        </p:nvPicPr>
        <p:blipFill>
          <a:blip r:embed="rId4"/>
          <a:srcRect l="27363" t="18190" r="28980" b="16138"/>
          <a:stretch>
            <a:fillRect/>
          </a:stretch>
        </p:blipFill>
        <p:spPr>
          <a:xfrm>
            <a:off x="7061512" y="1929690"/>
            <a:ext cx="2282588" cy="3433637"/>
          </a:xfrm>
          <a:prstGeom prst="rect">
            <a:avLst/>
          </a:prstGeom>
        </p:spPr>
      </p:pic>
    </p:spTree>
    <p:extLst>
      <p:ext uri="{BB962C8B-B14F-4D97-AF65-F5344CB8AC3E}">
        <p14:creationId xmlns:p14="http://schemas.microsoft.com/office/powerpoint/2010/main" val="32563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71540" t="32736" r="5726" b="16539"/>
          <a:stretch/>
        </p:blipFill>
        <p:spPr>
          <a:xfrm>
            <a:off x="0" y="-4702"/>
            <a:ext cx="3606591" cy="5148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AA23FD55-104E-F8C1-0B93-CA87288D51B9}"/>
              </a:ext>
            </a:extLst>
          </p:cNvPr>
          <p:cNvSpPr txBox="1"/>
          <p:nvPr/>
        </p:nvSpPr>
        <p:spPr>
          <a:xfrm>
            <a:off x="4211960" y="1131590"/>
            <a:ext cx="4328189" cy="3539430"/>
          </a:xfrm>
          <a:prstGeom prst="rect">
            <a:avLst/>
          </a:prstGeom>
          <a:noFill/>
        </p:spPr>
        <p:txBody>
          <a:bodyPr wrap="square">
            <a:spAutoFit/>
          </a:bodyPr>
          <a:lstStyle/>
          <a:p>
            <a:r>
              <a:rPr lang="en-US" sz="2800" b="1" i="1" dirty="0">
                <a:solidFill>
                  <a:srgbClr val="000000"/>
                </a:solidFill>
                <a:effectLst/>
                <a:latin typeface="Times New Roman" panose="02020603050405020304" pitchFamily="18" charset="0"/>
                <a:ea typeface="Times New Roman" panose="02020603050405020304" pitchFamily="18" charset="0"/>
              </a:rPr>
              <a:t>1.</a:t>
            </a:r>
            <a:r>
              <a:rPr lang="vi-VN" sz="2800" b="1" i="1" dirty="0">
                <a:solidFill>
                  <a:srgbClr val="000000"/>
                </a:solidFill>
                <a:effectLst/>
                <a:latin typeface="Times New Roman" panose="02020603050405020304" pitchFamily="18" charset="0"/>
                <a:ea typeface="Times New Roman" panose="02020603050405020304" pitchFamily="18" charset="0"/>
              </a:rPr>
              <a:t> Nêu những hiểu biết của em </a:t>
            </a:r>
            <a:r>
              <a:rPr lang="en-US" sz="2800" b="1" i="1" dirty="0" err="1">
                <a:solidFill>
                  <a:srgbClr val="000000"/>
                </a:solidFill>
                <a:effectLst/>
                <a:latin typeface="Times New Roman" panose="02020603050405020304" pitchFamily="18" charset="0"/>
                <a:ea typeface="Times New Roman" panose="02020603050405020304" pitchFamily="18" charset="0"/>
              </a:rPr>
              <a:t>về</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tác</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giả</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nb-NO" sz="2800" b="1" i="1" dirty="0">
                <a:effectLst/>
                <a:latin typeface="Times New Roman" panose="02020603050405020304" pitchFamily="18" charset="0"/>
                <a:ea typeface="Times New Roman" panose="02020603050405020304" pitchFamily="18" charset="0"/>
              </a:rPr>
              <a:t>An Phông-xơ-Đô-đê</a:t>
            </a:r>
            <a:r>
              <a:rPr lang="en-US" sz="2800" b="1"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b="1" i="1" dirty="0">
                <a:effectLst/>
                <a:latin typeface="Times New Roman" panose="02020603050405020304" pitchFamily="18" charset="0"/>
                <a:ea typeface="Times New Roman" panose="02020603050405020304" pitchFamily="18" charset="0"/>
              </a:rPr>
              <a:t>2.</a:t>
            </a:r>
            <a:r>
              <a:rPr lang="vi-VN" sz="2800" b="1" i="1" dirty="0">
                <a:effectLst/>
                <a:latin typeface="Times New Roman" panose="02020603050405020304" pitchFamily="18" charset="0"/>
                <a:ea typeface="Times New Roman" panose="02020603050405020304" pitchFamily="18" charset="0"/>
              </a:rPr>
              <a:t> Văn bản được ra đời vào thời gian và hoàn cảnh nào? Từ đó em hiểu như thế nào về tên truyện </a:t>
            </a:r>
            <a:r>
              <a:rPr lang="en-US" sz="2800" b="1" i="1" dirty="0">
                <a:effectLst/>
                <a:latin typeface="Times New Roman" panose="02020603050405020304" pitchFamily="18" charset="0"/>
                <a:ea typeface="Times New Roman" panose="02020603050405020304" pitchFamily="18" charset="0"/>
              </a:rPr>
              <a:t>“B</a:t>
            </a:r>
            <a:r>
              <a:rPr lang="vi-VN" sz="2800" b="1" i="1" dirty="0">
                <a:effectLst/>
                <a:latin typeface="Times New Roman" panose="02020603050405020304" pitchFamily="18" charset="0"/>
                <a:ea typeface="Times New Roman" panose="02020603050405020304" pitchFamily="18" charset="0"/>
              </a:rPr>
              <a:t>uổi học cuối cùng</a:t>
            </a:r>
            <a:r>
              <a:rPr lang="en-US" sz="2800" b="1"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192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8573" y="1923678"/>
            <a:ext cx="4878528" cy="1010020"/>
            <a:chOff x="9145586" y="9472942"/>
            <a:chExt cx="15130068" cy="2693744"/>
          </a:xfrm>
        </p:grpSpPr>
        <p:sp>
          <p:nvSpPr>
            <p:cNvPr id="22" name="TextBox 21"/>
            <p:cNvSpPr txBox="1"/>
            <p:nvPr/>
          </p:nvSpPr>
          <p:spPr>
            <a:xfrm>
              <a:off x="9755186" y="9472942"/>
              <a:ext cx="14520468" cy="2693744"/>
            </a:xfrm>
            <a:prstGeom prst="rect">
              <a:avLst/>
            </a:prstGeom>
            <a:noFill/>
          </p:spPr>
          <p:txBody>
            <a:bodyPr wrap="square" rtlCol="0">
              <a:spAutoFit/>
            </a:bodyPr>
            <a:lstStyle/>
            <a:p>
              <a:pPr algn="just" defTabSz="816316">
                <a:lnSpc>
                  <a:spcPct val="150000"/>
                </a:lnSpc>
              </a:pPr>
              <a:r>
                <a:rPr lang="nl-NL" sz="2100" i="1" dirty="0">
                  <a:solidFill>
                    <a:prstClr val="black"/>
                  </a:solidFill>
                  <a:latin typeface="Times New Roman" panose="02020603050405020304" pitchFamily="18" charset="0"/>
                  <a:cs typeface="Times New Roman" panose="02020603050405020304" pitchFamily="18" charset="0"/>
                </a:rPr>
                <a:t>Ông bắt đầu sáng tác năm 14 tuổi, gặt hái được nhiều thành công</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58573" y="1491630"/>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sinh ra ở Nimes, Pháp</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059582"/>
            <a:ext cx="4874963" cy="415498"/>
            <a:chOff x="9145586" y="9472942"/>
            <a:chExt cx="14820611" cy="1108142"/>
          </a:xfrm>
        </p:grpSpPr>
        <p:sp>
          <p:nvSpPr>
            <p:cNvPr id="28" name="TextBox 27"/>
            <p:cNvSpPr txBox="1"/>
            <p:nvPr/>
          </p:nvSpPr>
          <p:spPr>
            <a:xfrm>
              <a:off x="9755184" y="9472942"/>
              <a:ext cx="14211013" cy="1108142"/>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 </a:t>
              </a:r>
              <a:r>
                <a:rPr lang="en-US" sz="2000" i="1" dirty="0">
                  <a:latin typeface="Times New Roman" panose="02020603050405020304" pitchFamily="18" charset="0"/>
                  <a:cs typeface="Times New Roman" panose="02020603050405020304" pitchFamily="18" charset="0"/>
                </a:rPr>
                <a:t>An-</a:t>
              </a:r>
              <a:r>
                <a:rPr lang="en-US" sz="2000" i="1" dirty="0" err="1">
                  <a:latin typeface="Times New Roman" panose="02020603050405020304" pitchFamily="18" charset="0"/>
                  <a:cs typeface="Times New Roman" panose="02020603050405020304" pitchFamily="18" charset="0"/>
                </a:rPr>
                <a:t>phông</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xơ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Đô-đê</a:t>
              </a:r>
              <a:r>
                <a:rPr lang="en-US" sz="2000" i="1" dirty="0">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(1840- 1897), </a:t>
              </a: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58573" y="2931790"/>
            <a:ext cx="4878528" cy="1061829"/>
            <a:chOff x="9145586" y="9088846"/>
            <a:chExt cx="15130068" cy="2831917"/>
          </a:xfrm>
        </p:grpSpPr>
        <p:sp>
          <p:nvSpPr>
            <p:cNvPr id="31" name="TextBox 30"/>
            <p:cNvSpPr txBox="1"/>
            <p:nvPr/>
          </p:nvSpPr>
          <p:spPr>
            <a:xfrm>
              <a:off x="9755186" y="9088846"/>
              <a:ext cx="14520468" cy="2831917"/>
            </a:xfrm>
            <a:prstGeom prst="rect">
              <a:avLst/>
            </a:prstGeom>
            <a:noFill/>
          </p:spPr>
          <p:txBody>
            <a:bodyPr wrap="square" rtlCol="0">
              <a:spAutoFit/>
            </a:bodyPr>
            <a:lstStyle/>
            <a:p>
              <a:pPr algn="just"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hiện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thực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xuất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sắc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của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nước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nửa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thế</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kỉ</a:t>
              </a:r>
              <a:r>
                <a:rPr lang="en-US" sz="2100" i="1" dirty="0">
                  <a:solidFill>
                    <a:prstClr val="black"/>
                  </a:solidFill>
                  <a:latin typeface="Times New Roman" panose="02020603050405020304" pitchFamily="18" charset="0"/>
                  <a:cs typeface="Times New Roman" panose="02020603050405020304" pitchFamily="18" charset="0"/>
                </a:rPr>
                <a:t> XIX.</a:t>
              </a: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8573" y="3939903"/>
            <a:ext cx="4983119" cy="1061829"/>
            <a:chOff x="9145586" y="9472942"/>
            <a:chExt cx="15454442" cy="2831916"/>
          </a:xfrm>
        </p:grpSpPr>
        <p:sp>
          <p:nvSpPr>
            <p:cNvPr id="35" name="TextBox 34"/>
            <p:cNvSpPr txBox="1"/>
            <p:nvPr/>
          </p:nvSpPr>
          <p:spPr>
            <a:xfrm>
              <a:off x="9755186" y="9472942"/>
              <a:ext cx="14844842" cy="2831916"/>
            </a:xfrm>
            <a:prstGeom prst="rect">
              <a:avLst/>
            </a:prstGeom>
            <a:noFill/>
          </p:spPr>
          <p:txBody>
            <a:bodyPr wrap="square" rtlCol="0">
              <a:spAutoFit/>
            </a:bodyPr>
            <a:lstStyle/>
            <a:p>
              <a:pPr algn="just" defTabSz="816316">
                <a:lnSpc>
                  <a:spcPct val="15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Một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niên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thiếu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tử</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Thằng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nhóc</a:t>
              </a:r>
              <a:r>
                <a:rPr lang="en-US" sz="2100" i="1"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71540" t="32736" r="5726" b="16539"/>
          <a:stretch/>
        </p:blipFill>
        <p:spPr>
          <a:xfrm>
            <a:off x="0" y="-4702"/>
            <a:ext cx="3606591" cy="5148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138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26563" cy="5143500"/>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96127"/>
            <a:ext cx="7146790" cy="523222"/>
            <a:chOff x="-178464" y="1828800"/>
            <a:chExt cx="19060590" cy="1395236"/>
          </a:xfrm>
        </p:grpSpPr>
        <p:sp>
          <p:nvSpPr>
            <p:cNvPr id="4" name="Round Same Side Corner Rectangle 3"/>
            <p:cNvSpPr/>
            <p:nvPr/>
          </p:nvSpPr>
          <p:spPr>
            <a:xfrm rot="5400000">
              <a:off x="185916" y="1464424"/>
              <a:ext cx="1395232"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a:solidFill>
                  <a:prstClr val="white"/>
                </a:solidFill>
              </a:endParaRPr>
            </a:p>
          </p:txBody>
        </p:sp>
        <p:sp>
          <p:nvSpPr>
            <p:cNvPr id="5" name="TextBox 4"/>
            <p:cNvSpPr txBox="1"/>
            <p:nvPr/>
          </p:nvSpPr>
          <p:spPr>
            <a:xfrm>
              <a:off x="478765" y="1828800"/>
              <a:ext cx="1238167" cy="1395232"/>
            </a:xfrm>
            <a:prstGeom prst="rect">
              <a:avLst/>
            </a:prstGeom>
            <a:noFill/>
          </p:spPr>
          <p:txBody>
            <a:bodyPr wrap="square" rtlCol="0">
              <a:spAutoFit/>
            </a:bodyPr>
            <a:lstStyle/>
            <a:p>
              <a:pPr algn="ctr" defTabSz="807402"/>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1395232"/>
            </a:xfrm>
            <a:prstGeom prst="rect">
              <a:avLst/>
            </a:prstGeom>
            <a:noFill/>
          </p:spPr>
          <p:txBody>
            <a:bodyPr wrap="square" rtlCol="0">
              <a:spAutoFit/>
            </a:bodyPr>
            <a:lstStyle/>
            <a:p>
              <a:pPr defTabSz="807402"/>
              <a:r>
                <a:rPr lang="en-US" sz="2800" b="1" dirty="0">
                  <a:solidFill>
                    <a:srgbClr val="31859C"/>
                  </a:solidFill>
                  <a:latin typeface="Tahoma" panose="020B0604030504040204" pitchFamily="34" charset="0"/>
                  <a:cs typeface="Tahoma" panose="020B0604030504040204" pitchFamily="34" charset="0"/>
                </a:rPr>
                <a:t>ĐỌC- </a:t>
              </a:r>
              <a:r>
                <a:rPr lang="vi-VN" sz="2800" b="1" dirty="0">
                  <a:solidFill>
                    <a:srgbClr val="31859C"/>
                  </a:solidFill>
                  <a:latin typeface="Tahoma" panose="020B0604030504040204" pitchFamily="34" charset="0"/>
                  <a:cs typeface="Tahoma" panose="020B0604030504040204" pitchFamily="34" charset="0"/>
                </a:rPr>
                <a:t>TÌM HIỂU CHUNG</a:t>
              </a:r>
              <a:endParaRPr lang="en-US" sz="28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534115"/>
            <a:chOff x="644526" y="2766774"/>
            <a:chExt cx="11553677" cy="1424298"/>
          </a:xfrm>
        </p:grpSpPr>
        <p:sp>
          <p:nvSpPr>
            <p:cNvPr id="8" name="TextBox 7"/>
            <p:cNvSpPr txBox="1"/>
            <p:nvPr/>
          </p:nvSpPr>
          <p:spPr>
            <a:xfrm>
              <a:off x="1906586" y="2766774"/>
              <a:ext cx="10291617" cy="1395245"/>
            </a:xfrm>
            <a:prstGeom prst="rect">
              <a:avLst/>
            </a:prstGeom>
            <a:noFill/>
          </p:spPr>
          <p:txBody>
            <a:bodyPr wrap="square" rtlCol="0">
              <a:spAutoFit/>
            </a:bodyPr>
            <a:lstStyle/>
            <a:p>
              <a:pPr defTabSz="807402"/>
              <a:r>
                <a:rPr lang="en-US" sz="2800" b="1" i="1" dirty="0" err="1">
                  <a:solidFill>
                    <a:srgbClr val="4BACC6">
                      <a:lumMod val="75000"/>
                    </a:srgbClr>
                  </a:solidFill>
                  <a:latin typeface="+mj-lt"/>
                  <a:ea typeface="Tahoma" panose="020B0604030504040204" pitchFamily="34" charset="0"/>
                  <a:cs typeface="Tahoma" panose="020B0604030504040204" pitchFamily="34" charset="0"/>
                </a:rPr>
                <a:t>Tác</a:t>
              </a:r>
              <a:r>
                <a:rPr lang="en-US" sz="2800" b="1" i="1" dirty="0">
                  <a:solidFill>
                    <a:srgbClr val="4BACC6">
                      <a:lumMod val="75000"/>
                    </a:srgbClr>
                  </a:solidFill>
                  <a:latin typeface="+mj-lt"/>
                  <a:ea typeface="Tahoma" panose="020B0604030504040204" pitchFamily="34" charset="0"/>
                  <a:cs typeface="Tahoma" panose="020B0604030504040204" pitchFamily="34" charset="0"/>
                </a:rPr>
                <a:t> </a:t>
              </a:r>
              <a:r>
                <a:rPr lang="en-US" sz="2800" b="1" i="1" dirty="0" err="1">
                  <a:solidFill>
                    <a:srgbClr val="4BACC6">
                      <a:lumMod val="75000"/>
                    </a:srgbClr>
                  </a:solidFill>
                  <a:latin typeface="+mj-lt"/>
                  <a:ea typeface="Tahoma" panose="020B0604030504040204" pitchFamily="34" charset="0"/>
                  <a:cs typeface="Tahoma" panose="020B0604030504040204" pitchFamily="34" charset="0"/>
                </a:rPr>
                <a:t>phẩm</a:t>
              </a:r>
              <a:endParaRPr lang="vi-VN" sz="2800" b="1" i="1" dirty="0">
                <a:solidFill>
                  <a:srgbClr val="4BACC6">
                    <a:lumMod val="75000"/>
                  </a:srgbClr>
                </a:solidFill>
                <a:latin typeface="+mj-lt"/>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i="1">
                <a:solidFill>
                  <a:prstClr val="white"/>
                </a:solidFill>
              </a:endParaRPr>
            </a:p>
          </p:txBody>
        </p:sp>
        <p:sp>
          <p:nvSpPr>
            <p:cNvPr id="10" name="TextBox 9"/>
            <p:cNvSpPr txBox="1"/>
            <p:nvPr/>
          </p:nvSpPr>
          <p:spPr>
            <a:xfrm>
              <a:off x="796692" y="2795827"/>
              <a:ext cx="1103866" cy="1395245"/>
            </a:xfrm>
            <a:prstGeom prst="rect">
              <a:avLst/>
            </a:prstGeom>
            <a:noFill/>
          </p:spPr>
          <p:txBody>
            <a:bodyPr wrap="none" rtlCol="0">
              <a:spAutoFit/>
            </a:bodyPr>
            <a:lstStyle/>
            <a:p>
              <a:pPr algn="ctr" defTabSz="807402"/>
              <a:r>
                <a:rPr lang="en-US" sz="2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7" name="Picture 16" descr="tải xuống.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9350" y="1036843"/>
            <a:ext cx="2972490" cy="3911171"/>
          </a:xfrm>
          <a:prstGeom prst="rect">
            <a:avLst/>
          </a:prstGeom>
          <a:ln>
            <a:noFill/>
          </a:ln>
          <a:effectLst>
            <a:softEdge rad="112500"/>
          </a:effectLst>
        </p:spPr>
      </p:pic>
      <p:sp>
        <p:nvSpPr>
          <p:cNvPr id="20" name="TextBox 19"/>
          <p:cNvSpPr txBox="1"/>
          <p:nvPr/>
        </p:nvSpPr>
        <p:spPr>
          <a:xfrm>
            <a:off x="3831143" y="1083272"/>
            <a:ext cx="1936985" cy="523220"/>
          </a:xfrm>
          <a:prstGeom prst="rect">
            <a:avLst/>
          </a:prstGeom>
          <a:noFill/>
        </p:spPr>
        <p:txBody>
          <a:bodyPr wrap="square" rtlCol="0">
            <a:spAutoFit/>
          </a:bodyPr>
          <a:lstStyle/>
          <a:p>
            <a:pPr algn="just" defTabSz="685800"/>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Xuất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xứ</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31143" y="1475687"/>
            <a:ext cx="4773305" cy="954107"/>
          </a:xfrm>
          <a:prstGeom prst="rect">
            <a:avLst/>
          </a:prstGeom>
          <a:noFill/>
        </p:spPr>
        <p:txBody>
          <a:bodyPr wrap="square" rtlCol="0">
            <a:spAutoFit/>
          </a:bodyPr>
          <a:lstStyle/>
          <a:p>
            <a:pPr algn="just" defTabSz="685800"/>
            <a:r>
              <a:rPr lang="en-US" sz="2800" dirty="0">
                <a:solidFill>
                  <a:prstClr val="black"/>
                </a:solidFill>
                <a:latin typeface="Times New Roman" panose="02020603050405020304" pitchFamily="18" charset="0"/>
                <a:cs typeface="Times New Roman" panose="02020603050405020304" pitchFamily="18" charset="0"/>
              </a:rPr>
              <a:t>+ In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ngắn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(1873)</a:t>
            </a:r>
          </a:p>
        </p:txBody>
      </p:sp>
      <p:sp>
        <p:nvSpPr>
          <p:cNvPr id="2" name="TextBox 1">
            <a:extLst>
              <a:ext uri="{FF2B5EF4-FFF2-40B4-BE49-F238E27FC236}">
                <a16:creationId xmlns:a16="http://schemas.microsoft.com/office/drawing/2014/main" id="{FBBF2F79-F1C0-FC23-0CEA-F4A8C8B30864}"/>
              </a:ext>
            </a:extLst>
          </p:cNvPr>
          <p:cNvSpPr txBox="1"/>
          <p:nvPr/>
        </p:nvSpPr>
        <p:spPr>
          <a:xfrm>
            <a:off x="3799344" y="2666154"/>
            <a:ext cx="4795607" cy="1384995"/>
          </a:xfrm>
          <a:prstGeom prst="rect">
            <a:avLst/>
          </a:prstGeom>
          <a:noFill/>
        </p:spPr>
        <p:txBody>
          <a:bodyPr wrap="square" rtlCol="0">
            <a:spAutoFit/>
          </a:bodyPr>
          <a:lstStyle/>
          <a:p>
            <a:pPr marL="342900" indent="-342900" algn="just" defTabSz="685800">
              <a:buFontTx/>
              <a:buChar char="-"/>
            </a:pPr>
            <a:r>
              <a:rPr lang="en-US" sz="2800" b="1" dirty="0">
                <a:solidFill>
                  <a:prstClr val="black"/>
                </a:solidFill>
                <a:latin typeface="Times New Roman" panose="02020603050405020304" pitchFamily="18" charset="0"/>
                <a:cs typeface="Times New Roman" panose="02020603050405020304" pitchFamily="18" charset="0"/>
              </a:rPr>
              <a:t>Hoàn </a:t>
            </a:r>
            <a:r>
              <a:rPr lang="en-US" sz="2800" b="1" dirty="0" err="1">
                <a:solidFill>
                  <a:prstClr val="black"/>
                </a:solidFill>
                <a:latin typeface="Times New Roman" panose="02020603050405020304" pitchFamily="18" charset="0"/>
                <a:cs typeface="Times New Roman" panose="02020603050405020304" pitchFamily="18" charset="0"/>
              </a:rPr>
              <a:t>cảnh</a:t>
            </a:r>
            <a:endParaRPr lang="en-US" sz="2800" b="1" dirty="0">
              <a:solidFill>
                <a:prstClr val="black"/>
              </a:solidFill>
              <a:latin typeface="Times New Roman" panose="02020603050405020304" pitchFamily="18" charset="0"/>
              <a:cs typeface="Times New Roman" panose="02020603050405020304" pitchFamily="18" charset="0"/>
            </a:endParaRPr>
          </a:p>
          <a:p>
            <a:pPr algn="just" defTabSz="685800"/>
            <a:r>
              <a:rPr lang="en-US" sz="2800" b="1" dirty="0">
                <a:solidFill>
                  <a:prstClr val="black"/>
                </a:solidFill>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Được viết từ sau chiến tranh Pháp- Phổ (1870-1871)</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30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96127"/>
            <a:ext cx="7146790" cy="523222"/>
            <a:chOff x="-178464" y="1828800"/>
            <a:chExt cx="19060590" cy="1395236"/>
          </a:xfrm>
        </p:grpSpPr>
        <p:sp>
          <p:nvSpPr>
            <p:cNvPr id="4" name="Round Same Side Corner Rectangle 3"/>
            <p:cNvSpPr/>
            <p:nvPr/>
          </p:nvSpPr>
          <p:spPr>
            <a:xfrm rot="5400000">
              <a:off x="185916" y="1464424"/>
              <a:ext cx="1395232"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a:solidFill>
                  <a:prstClr val="white"/>
                </a:solidFill>
              </a:endParaRPr>
            </a:p>
          </p:txBody>
        </p:sp>
        <p:sp>
          <p:nvSpPr>
            <p:cNvPr id="5" name="TextBox 4"/>
            <p:cNvSpPr txBox="1"/>
            <p:nvPr/>
          </p:nvSpPr>
          <p:spPr>
            <a:xfrm>
              <a:off x="478765" y="1828800"/>
              <a:ext cx="1238167" cy="1395232"/>
            </a:xfrm>
            <a:prstGeom prst="rect">
              <a:avLst/>
            </a:prstGeom>
            <a:noFill/>
          </p:spPr>
          <p:txBody>
            <a:bodyPr wrap="square" rtlCol="0">
              <a:spAutoFit/>
            </a:bodyPr>
            <a:lstStyle/>
            <a:p>
              <a:pPr algn="ctr" defTabSz="807402"/>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1395232"/>
            </a:xfrm>
            <a:prstGeom prst="rect">
              <a:avLst/>
            </a:prstGeom>
            <a:noFill/>
          </p:spPr>
          <p:txBody>
            <a:bodyPr wrap="square" rtlCol="0">
              <a:spAutoFit/>
            </a:bodyPr>
            <a:lstStyle/>
            <a:p>
              <a:pPr defTabSz="807402"/>
              <a:r>
                <a:rPr lang="en-US" sz="2800" b="1" dirty="0">
                  <a:solidFill>
                    <a:srgbClr val="31859C"/>
                  </a:solidFill>
                  <a:latin typeface="Tahoma" panose="020B0604030504040204" pitchFamily="34" charset="0"/>
                  <a:cs typeface="Tahoma" panose="020B0604030504040204" pitchFamily="34" charset="0"/>
                </a:rPr>
                <a:t>ĐỌC- </a:t>
              </a:r>
              <a:r>
                <a:rPr lang="vi-VN" sz="2800" b="1" dirty="0">
                  <a:solidFill>
                    <a:srgbClr val="31859C"/>
                  </a:solidFill>
                  <a:latin typeface="Tahoma" panose="020B0604030504040204" pitchFamily="34" charset="0"/>
                  <a:cs typeface="Tahoma" panose="020B0604030504040204" pitchFamily="34" charset="0"/>
                </a:rPr>
                <a:t>TÌM HIỂU CHUNG</a:t>
              </a:r>
              <a:endParaRPr lang="en-US" sz="28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534115"/>
            <a:chOff x="644526" y="2766774"/>
            <a:chExt cx="11553677" cy="1424298"/>
          </a:xfrm>
        </p:grpSpPr>
        <p:sp>
          <p:nvSpPr>
            <p:cNvPr id="8" name="TextBox 7"/>
            <p:cNvSpPr txBox="1"/>
            <p:nvPr/>
          </p:nvSpPr>
          <p:spPr>
            <a:xfrm>
              <a:off x="1906586" y="2766774"/>
              <a:ext cx="10291617" cy="1395245"/>
            </a:xfrm>
            <a:prstGeom prst="rect">
              <a:avLst/>
            </a:prstGeom>
            <a:noFill/>
          </p:spPr>
          <p:txBody>
            <a:bodyPr wrap="square" rtlCol="0">
              <a:spAutoFit/>
            </a:bodyPr>
            <a:lstStyle/>
            <a:p>
              <a:pPr defTabSz="807402"/>
              <a:r>
                <a:rPr lang="en-US" sz="2800" b="1" i="1" dirty="0" err="1">
                  <a:solidFill>
                    <a:srgbClr val="4BACC6">
                      <a:lumMod val="75000"/>
                    </a:srgbClr>
                  </a:solidFill>
                  <a:latin typeface="+mj-lt"/>
                  <a:ea typeface="Tahoma" panose="020B0604030504040204" pitchFamily="34" charset="0"/>
                  <a:cs typeface="Tahoma" panose="020B0604030504040204" pitchFamily="34" charset="0"/>
                </a:rPr>
                <a:t>Tác</a:t>
              </a:r>
              <a:r>
                <a:rPr lang="en-US" sz="2800" b="1" i="1" dirty="0">
                  <a:solidFill>
                    <a:srgbClr val="4BACC6">
                      <a:lumMod val="75000"/>
                    </a:srgbClr>
                  </a:solidFill>
                  <a:latin typeface="+mj-lt"/>
                  <a:ea typeface="Tahoma" panose="020B0604030504040204" pitchFamily="34" charset="0"/>
                  <a:cs typeface="Tahoma" panose="020B0604030504040204" pitchFamily="34" charset="0"/>
                </a:rPr>
                <a:t> </a:t>
              </a:r>
              <a:r>
                <a:rPr lang="en-US" sz="2800" b="1" i="1" dirty="0" err="1">
                  <a:solidFill>
                    <a:srgbClr val="4BACC6">
                      <a:lumMod val="75000"/>
                    </a:srgbClr>
                  </a:solidFill>
                  <a:latin typeface="+mj-lt"/>
                  <a:ea typeface="Tahoma" panose="020B0604030504040204" pitchFamily="34" charset="0"/>
                  <a:cs typeface="Tahoma" panose="020B0604030504040204" pitchFamily="34" charset="0"/>
                </a:rPr>
                <a:t>phẩm</a:t>
              </a:r>
              <a:endParaRPr lang="vi-VN" sz="2800" b="1" i="1" dirty="0">
                <a:solidFill>
                  <a:srgbClr val="4BACC6">
                    <a:lumMod val="75000"/>
                  </a:srgbClr>
                </a:solidFill>
                <a:latin typeface="+mj-lt"/>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2800" i="1">
                <a:solidFill>
                  <a:prstClr val="white"/>
                </a:solidFill>
              </a:endParaRPr>
            </a:p>
          </p:txBody>
        </p:sp>
        <p:sp>
          <p:nvSpPr>
            <p:cNvPr id="10" name="TextBox 9"/>
            <p:cNvSpPr txBox="1"/>
            <p:nvPr/>
          </p:nvSpPr>
          <p:spPr>
            <a:xfrm>
              <a:off x="796692" y="2795827"/>
              <a:ext cx="1103866" cy="1395245"/>
            </a:xfrm>
            <a:prstGeom prst="rect">
              <a:avLst/>
            </a:prstGeom>
            <a:noFill/>
          </p:spPr>
          <p:txBody>
            <a:bodyPr wrap="none" rtlCol="0">
              <a:spAutoFit/>
            </a:bodyPr>
            <a:lstStyle/>
            <a:p>
              <a:pPr algn="ctr" defTabSz="807402"/>
              <a:r>
                <a:rPr lang="en-US" sz="28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7" name="Picture 16" descr="tải xuống.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9350" y="1036843"/>
            <a:ext cx="2972490" cy="3911171"/>
          </a:xfrm>
          <a:prstGeom prst="rect">
            <a:avLst/>
          </a:prstGeom>
          <a:ln>
            <a:noFill/>
          </a:ln>
          <a:effectLst>
            <a:softEdge rad="112500"/>
          </a:effectLst>
        </p:spPr>
      </p:pic>
      <p:sp>
        <p:nvSpPr>
          <p:cNvPr id="20" name="TextBox 19"/>
          <p:cNvSpPr txBox="1"/>
          <p:nvPr/>
        </p:nvSpPr>
        <p:spPr>
          <a:xfrm>
            <a:off x="3831143" y="1083272"/>
            <a:ext cx="2829089" cy="523220"/>
          </a:xfrm>
          <a:prstGeom prst="rect">
            <a:avLst/>
          </a:prstGeom>
          <a:noFill/>
        </p:spPr>
        <p:txBody>
          <a:bodyPr wrap="square" rtlCol="0">
            <a:spAutoFit/>
          </a:bodyPr>
          <a:lstStyle/>
          <a:p>
            <a:pPr marL="457200" indent="-457200" algn="just" defTabSz="685800">
              <a:buFontTx/>
              <a:buChar char="-"/>
            </a:pPr>
            <a:r>
              <a:rPr lang="en-US" sz="2800" b="1" dirty="0" err="1">
                <a:solidFill>
                  <a:prstClr val="black"/>
                </a:solidFill>
                <a:latin typeface="Times New Roman" panose="02020603050405020304" pitchFamily="18" charset="0"/>
                <a:cs typeface="Times New Roman" panose="02020603050405020304" pitchFamily="18" charset="0"/>
              </a:rPr>
              <a:t>Đọc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chú</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thích</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615119" y="1835988"/>
            <a:ext cx="5061337" cy="1815882"/>
          </a:xfrm>
          <a:prstGeom prst="rect">
            <a:avLst/>
          </a:prstGeom>
          <a:noFill/>
        </p:spPr>
        <p:txBody>
          <a:bodyPr wrap="square" rtlCol="0">
            <a:spAutoFit/>
          </a:bodyPr>
          <a:lstStyle/>
          <a:p>
            <a:r>
              <a:rPr lang="en-US" sz="2800" b="1" i="1" dirty="0"/>
              <a:t>? Văn </a:t>
            </a:r>
            <a:r>
              <a:rPr lang="en-US" sz="2800" b="1" i="1" dirty="0" err="1"/>
              <a:t>bản</a:t>
            </a:r>
            <a:r>
              <a:rPr lang="en-US" sz="2800" b="1" i="1" dirty="0"/>
              <a:t> </a:t>
            </a:r>
            <a:r>
              <a:rPr lang="en-US" sz="2800" b="1" i="1" dirty="0" err="1"/>
              <a:t>này</a:t>
            </a:r>
            <a:r>
              <a:rPr lang="en-US" sz="2800" b="1" i="1" dirty="0"/>
              <a:t> </a:t>
            </a:r>
            <a:r>
              <a:rPr lang="en-US" sz="2800" b="1" i="1" dirty="0" err="1"/>
              <a:t>chúng</a:t>
            </a:r>
            <a:r>
              <a:rPr lang="en-US" sz="2800" b="1" i="1" dirty="0"/>
              <a:t> ta </a:t>
            </a:r>
            <a:r>
              <a:rPr lang="en-US" sz="2800" b="1" i="1" dirty="0" err="1"/>
              <a:t>cần</a:t>
            </a:r>
            <a:r>
              <a:rPr lang="en-US" sz="2800" b="1" i="1" dirty="0"/>
              <a:t> </a:t>
            </a:r>
            <a:r>
              <a:rPr lang="en-US" sz="2800" b="1" i="1" dirty="0" err="1"/>
              <a:t>đọc</a:t>
            </a:r>
            <a:r>
              <a:rPr lang="en-US" sz="2800" b="1" i="1" dirty="0"/>
              <a:t> </a:t>
            </a:r>
            <a:r>
              <a:rPr lang="en-US" sz="2800" b="1" i="1" dirty="0" err="1"/>
              <a:t>với</a:t>
            </a:r>
            <a:r>
              <a:rPr lang="en-US" sz="2800" b="1" i="1" dirty="0"/>
              <a:t> </a:t>
            </a:r>
            <a:r>
              <a:rPr lang="en-US" sz="2800" b="1" i="1" dirty="0" err="1"/>
              <a:t>giọng</a:t>
            </a:r>
            <a:r>
              <a:rPr lang="en-US" sz="2800" b="1" i="1" dirty="0"/>
              <a:t> </a:t>
            </a:r>
            <a:r>
              <a:rPr lang="en-US" sz="2800" b="1" i="1" dirty="0" err="1"/>
              <a:t>như</a:t>
            </a:r>
            <a:r>
              <a:rPr lang="en-US" sz="2800" b="1" i="1" dirty="0"/>
              <a:t> </a:t>
            </a:r>
            <a:r>
              <a:rPr lang="en-US" sz="2800" b="1" i="1" dirty="0" err="1"/>
              <a:t>thế</a:t>
            </a:r>
            <a:r>
              <a:rPr lang="en-US" sz="2800" b="1" i="1" dirty="0"/>
              <a:t> </a:t>
            </a:r>
            <a:r>
              <a:rPr lang="en-US" sz="2800" b="1" i="1" dirty="0" err="1"/>
              <a:t>nào</a:t>
            </a:r>
            <a:r>
              <a:rPr lang="en-US" sz="2800" b="1" i="1" dirty="0"/>
              <a:t>? </a:t>
            </a:r>
          </a:p>
          <a:p>
            <a:endParaRPr lang="en-US" sz="2800" dirty="0"/>
          </a:p>
          <a:p>
            <a:r>
              <a:rPr lang="en-US" sz="2800" b="1" i="1" dirty="0"/>
              <a:t>? </a:t>
            </a:r>
            <a:r>
              <a:rPr lang="en-US" sz="2800" b="1" i="1" dirty="0" err="1"/>
              <a:t>Tóm</a:t>
            </a:r>
            <a:r>
              <a:rPr lang="en-US" sz="2800" b="1" i="1" dirty="0"/>
              <a:t> </a:t>
            </a:r>
            <a:r>
              <a:rPr lang="en-US" sz="2800" b="1" i="1" dirty="0" err="1"/>
              <a:t>tắt</a:t>
            </a:r>
            <a:r>
              <a:rPr lang="en-US" sz="2800" b="1" i="1" dirty="0"/>
              <a:t> </a:t>
            </a:r>
            <a:r>
              <a:rPr lang="en-US" sz="2800" b="1" i="1" dirty="0" err="1"/>
              <a:t>nội</a:t>
            </a:r>
            <a:r>
              <a:rPr lang="en-US" sz="2800" b="1" i="1" dirty="0"/>
              <a:t> dung </a:t>
            </a:r>
            <a:r>
              <a:rPr lang="en-US" sz="2800" b="1" i="1" dirty="0" err="1"/>
              <a:t>văn</a:t>
            </a:r>
            <a:r>
              <a:rPr lang="en-US" sz="2800" b="1" i="1" dirty="0"/>
              <a:t> </a:t>
            </a:r>
            <a:r>
              <a:rPr lang="en-US" sz="2800" b="1" i="1" dirty="0" err="1"/>
              <a:t>bản</a:t>
            </a:r>
            <a:endParaRPr lang="en-US" sz="2800" b="1" i="1" dirty="0"/>
          </a:p>
        </p:txBody>
      </p:sp>
    </p:spTree>
    <p:extLst>
      <p:ext uri="{BB962C8B-B14F-4D97-AF65-F5344CB8AC3E}">
        <p14:creationId xmlns:p14="http://schemas.microsoft.com/office/powerpoint/2010/main" val="296959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2291</TotalTime>
  <Words>3290</Words>
  <Application>Microsoft Office PowerPoint</Application>
  <PresentationFormat>On-screen Show (16:9)</PresentationFormat>
  <Paragraphs>435</Paragraphs>
  <Slides>45</Slides>
  <Notes>34</Notes>
  <HiddenSlides>0</HiddenSlides>
  <MMClips>2</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45</vt:i4>
      </vt:variant>
    </vt:vector>
  </HeadingPairs>
  <TitlesOfParts>
    <vt:vector size="69" baseType="lpstr">
      <vt:lpstr>.VnTime</vt:lpstr>
      <vt:lpstr>Arial</vt:lpstr>
      <vt:lpstr>Bahnschrift Condensed</vt:lpstr>
      <vt:lpstr>Calibri</vt:lpstr>
      <vt:lpstr>Calibri Light</vt:lpstr>
      <vt:lpstr>Cambria</vt:lpstr>
      <vt:lpstr>Century Gothic</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3_Default Design</vt:lpstr>
      <vt:lpstr>Default Design</vt:lpstr>
      <vt:lpstr>1_Office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phuong dinh</cp:lastModifiedBy>
  <cp:revision>443</cp:revision>
  <dcterms:created xsi:type="dcterms:W3CDTF">2021-11-12T03:08:25Z</dcterms:created>
  <dcterms:modified xsi:type="dcterms:W3CDTF">2024-09-19T16:25:05Z</dcterms:modified>
</cp:coreProperties>
</file>