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73" r:id="rId2"/>
    <p:sldMasterId id="2147483687" r:id="rId3"/>
  </p:sldMasterIdLst>
  <p:notesMasterIdLst>
    <p:notesMasterId r:id="rId42"/>
  </p:notesMasterIdLst>
  <p:sldIdLst>
    <p:sldId id="638" r:id="rId4"/>
    <p:sldId id="258" r:id="rId5"/>
    <p:sldId id="259" r:id="rId6"/>
    <p:sldId id="667" r:id="rId7"/>
    <p:sldId id="668" r:id="rId8"/>
    <p:sldId id="669" r:id="rId9"/>
    <p:sldId id="260" r:id="rId10"/>
    <p:sldId id="666" r:id="rId11"/>
    <p:sldId id="639" r:id="rId12"/>
    <p:sldId id="665" r:id="rId13"/>
    <p:sldId id="264" r:id="rId14"/>
    <p:sldId id="670" r:id="rId15"/>
    <p:sldId id="671" r:id="rId16"/>
    <p:sldId id="672" r:id="rId17"/>
    <p:sldId id="267" r:id="rId18"/>
    <p:sldId id="268" r:id="rId19"/>
    <p:sldId id="265" r:id="rId20"/>
    <p:sldId id="673" r:id="rId21"/>
    <p:sldId id="674" r:id="rId22"/>
    <p:sldId id="675" r:id="rId23"/>
    <p:sldId id="676" r:id="rId24"/>
    <p:sldId id="678" r:id="rId25"/>
    <p:sldId id="679" r:id="rId26"/>
    <p:sldId id="680" r:id="rId27"/>
    <p:sldId id="681" r:id="rId28"/>
    <p:sldId id="682" r:id="rId29"/>
    <p:sldId id="644" r:id="rId30"/>
    <p:sldId id="645" r:id="rId31"/>
    <p:sldId id="660" r:id="rId32"/>
    <p:sldId id="684" r:id="rId33"/>
    <p:sldId id="686" r:id="rId34"/>
    <p:sldId id="685" r:id="rId35"/>
    <p:sldId id="567" r:id="rId36"/>
    <p:sldId id="634" r:id="rId37"/>
    <p:sldId id="653" r:id="rId38"/>
    <p:sldId id="664" r:id="rId39"/>
    <p:sldId id="562" r:id="rId40"/>
    <p:sldId id="637"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C6DA"/>
    <a:srgbClr val="BCACE4"/>
    <a:srgbClr val="DCACE4"/>
    <a:srgbClr val="ABE5D7"/>
    <a:srgbClr val="F6FCFA"/>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4291" autoAdjust="0"/>
  </p:normalViewPr>
  <p:slideViewPr>
    <p:cSldViewPr snapToGrid="0">
      <p:cViewPr varScale="1">
        <p:scale>
          <a:sx n="52" d="100"/>
          <a:sy n="52" d="100"/>
        </p:scale>
        <p:origin x="58" y="40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7D611-EDDC-4799-8F0C-873EC0707CCE}" type="datetimeFigureOut">
              <a:rPr lang="en-US" smtClean="0"/>
              <a:pPr/>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3C7BA-A8A6-476F-8803-E3CB107ED86A}" type="slidenum">
              <a:rPr lang="en-US" smtClean="0"/>
              <a:pPr/>
              <a:t>‹#›</a:t>
            </a:fld>
            <a:endParaRPr lang="en-US"/>
          </a:p>
        </p:txBody>
      </p:sp>
    </p:spTree>
    <p:extLst>
      <p:ext uri="{BB962C8B-B14F-4D97-AF65-F5344CB8AC3E}">
        <p14:creationId xmlns:p14="http://schemas.microsoft.com/office/powerpoint/2010/main" val="76412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Nếu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vùng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bằng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Bắc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gói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gọn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viết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đầy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trìu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Kim </a:t>
            </a:r>
            <a:r>
              <a:rPr lang="en-US" sz="1800" dirty="0" err="1">
                <a:solidFill>
                  <a:srgbClr val="000000"/>
                </a:solidFill>
                <a:effectLst/>
                <a:latin typeface="Times New Roman" panose="02020603050405020304" pitchFamily="18" charset="0"/>
                <a:ea typeface="Times New Roman" panose="02020603050405020304" pitchFamily="18" charset="0"/>
              </a:rPr>
              <a:t>Lân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thì</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quê</a:t>
            </a:r>
            <a:r>
              <a:rPr lang="en-US" sz="1800" dirty="0">
                <a:solidFill>
                  <a:srgbClr val="000000"/>
                </a:solidFill>
                <a:effectLst/>
                <a:latin typeface="Times New Roman" panose="02020603050405020304" pitchFamily="18" charset="0"/>
                <a:ea typeface="Times New Roman" panose="02020603050405020304" pitchFamily="18" charset="0"/>
              </a:rPr>
              <a:t> Nam </a:t>
            </a:r>
            <a:r>
              <a:rPr lang="en-US" sz="1800" dirty="0" err="1">
                <a:solidFill>
                  <a:srgbClr val="000000"/>
                </a:solidFill>
                <a:effectLst/>
                <a:latin typeface="Times New Roman" panose="02020603050405020304" pitchFamily="18" charset="0"/>
                <a:ea typeface="Times New Roman" panose="02020603050405020304" pitchFamily="18" charset="0"/>
              </a:rPr>
              <a:t>Bộ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đầy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ắp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bóng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thiên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nhiên</a:t>
            </a:r>
            <a:r>
              <a:rPr lang="en-US" sz="1800" dirty="0">
                <a:solidFill>
                  <a:srgbClr val="000000"/>
                </a:solidFill>
                <a:effectLst/>
                <a:latin typeface="Times New Roman" panose="02020603050405020304" pitchFamily="18" charset="0"/>
                <a:ea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bằng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ngôn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Đoàn</a:t>
            </a:r>
            <a:r>
              <a:rPr lang="en-US" sz="1800" dirty="0">
                <a:solidFill>
                  <a:srgbClr val="616161"/>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Giỏi. Với một tình yêu nồng đậm với miền đất phía Nam và tài quan sát tỉ mỉ tinh tế, Đoàn Giỏi đã đưa độc giả ở mọi lứa tuổi cảm nhận được hương vị của quê hương qua thơ, ký, truyện ngắn và truyện dài cùng nhiều thể loại khác. Mỗi tác phẩm đều đong đầy yêu thương của nhà văn với vùng quê nắng cháy bỏng cả đất trời.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hôm</a:t>
            </a:r>
            <a:r>
              <a:rPr lang="en-US" sz="1800" dirty="0">
                <a:solidFill>
                  <a:srgbClr val="000000"/>
                </a:solidFill>
                <a:effectLst/>
                <a:latin typeface="Times New Roman" panose="02020603050405020304" pitchFamily="18" charset="0"/>
                <a:ea typeface="Times New Roman" panose="02020603050405020304" pitchFamily="18" charset="0"/>
              </a:rPr>
              <a:t> nay </a:t>
            </a:r>
            <a:r>
              <a:rPr lang="en-US" sz="1800" dirty="0" err="1">
                <a:solidFill>
                  <a:srgbClr val="000000"/>
                </a:solidFill>
                <a:effectLst/>
                <a:latin typeface="Times New Roman" panose="02020603050405020304" pitchFamily="18" charset="0"/>
                <a:ea typeface="Times New Roman" panose="02020603050405020304" pitchFamily="18" charset="0"/>
              </a:rPr>
              <a:t>cô</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khám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hiểu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vùng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Nam </a:t>
            </a:r>
            <a:r>
              <a:rPr lang="en-US" sz="1800" dirty="0" err="1">
                <a:solidFill>
                  <a:srgbClr val="000000"/>
                </a:solidFill>
                <a:effectLst/>
                <a:latin typeface="Times New Roman" panose="02020603050405020304" pitchFamily="18" charset="0"/>
                <a:ea typeface="Times New Roman" panose="02020603050405020304" pitchFamily="18" charset="0"/>
              </a:rPr>
              <a:t>Bộ</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đàn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cô</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giữa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rừng</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2</a:t>
            </a:fld>
            <a:endParaRPr lang="en-US"/>
          </a:p>
        </p:txBody>
      </p:sp>
    </p:spTree>
    <p:extLst>
      <p:ext uri="{BB962C8B-B14F-4D97-AF65-F5344CB8AC3E}">
        <p14:creationId xmlns:p14="http://schemas.microsoft.com/office/powerpoint/2010/main" val="3407894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25</a:t>
            </a:fld>
            <a:endParaRPr lang="en-US"/>
          </a:p>
        </p:txBody>
      </p:sp>
    </p:spTree>
    <p:extLst>
      <p:ext uri="{BB962C8B-B14F-4D97-AF65-F5344CB8AC3E}">
        <p14:creationId xmlns:p14="http://schemas.microsoft.com/office/powerpoint/2010/main" val="361294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26</a:t>
            </a:fld>
            <a:endParaRPr lang="en-US"/>
          </a:p>
        </p:txBody>
      </p:sp>
    </p:spTree>
    <p:extLst>
      <p:ext uri="{BB962C8B-B14F-4D97-AF65-F5344CB8AC3E}">
        <p14:creationId xmlns:p14="http://schemas.microsoft.com/office/powerpoint/2010/main" val="969407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1246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5948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0089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522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800" dirty="0">
                <a:solidFill>
                  <a:srgbClr val="000000"/>
                </a:solidFill>
                <a:effectLst/>
                <a:latin typeface="Times New Roman" panose="02020603050405020304" pitchFamily="18" charset="0"/>
                <a:ea typeface="Times New Roman" panose="02020603050405020304" pitchFamily="18" charset="0"/>
              </a:rPr>
              <a:t>+ Nhà văn Đoàn Giỏi (17/05/1925-02/04/1989), sinh ra tại thị xã Mỹ Tho, nhà tỉnh Mỹ Tho, nay thuộc xã Tân Hiệp, Huyện Châu Thành, Tỉnh Tiền Giang. </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 Ông có những bút danh khác như: Nguyễn Hoài, Nguyễn Phú Lễ, Huyền Tư. </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 Đề tài: viết về cuộc sống, thiên nhiên và con người Nam Bộ. </a:t>
            </a:r>
            <a:endParaRPr lang="en-US" sz="18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dirty="0">
                <a:solidFill>
                  <a:srgbClr val="000000"/>
                </a:solidFill>
                <a:effectLst/>
                <a:latin typeface="Times New Roman" panose="02020603050405020304" pitchFamily="18" charset="0"/>
                <a:ea typeface="Times New Roman" panose="02020603050405020304" pitchFamily="18" charset="0"/>
              </a:rPr>
              <a:t>- Sự nghiệp sáng tác: Năm 1954 ông tập kết ra Bắc và trở thành nhà văn </a:t>
            </a:r>
            <a:r>
              <a:rPr lang="en-US" sz="1800" dirty="0">
                <a:effectLst/>
                <a:latin typeface="Times New Roman" panose="02020603050405020304" pitchFamily="18" charset="0"/>
                <a:ea typeface="Calibri" panose="020F0502020204030204" pitchFamily="34" charset="0"/>
              </a:rPr>
              <a:t> </a:t>
            </a:r>
            <a:r>
              <a:rPr lang="vi-VN" sz="1800" dirty="0">
                <a:solidFill>
                  <a:srgbClr val="000000"/>
                </a:solidFill>
                <a:effectLst/>
                <a:latin typeface="Times New Roman" panose="02020603050405020304" pitchFamily="18" charset="0"/>
                <a:ea typeface="Times New Roman" panose="02020603050405020304" pitchFamily="18" charset="0"/>
              </a:rPr>
              <a:t>Có niềm đam mê với viết lách một cách kỳ lạ, Đoàn Giỏi không theo chính trị lâu. Sau chiến dịch Điện Biên Phủ thành công năm 1954, nhà văn được tập kết ra ngoài Miền Bắc và công tác tại Đài tiếng nói Việt Nam, tiếp đó ông chuyển sang làm việc ở hội nhà văn Việt Nam.</a:t>
            </a:r>
            <a:endParaRPr lang="en-US" sz="1800" dirty="0">
              <a:solidFill>
                <a:srgbClr val="000000"/>
              </a:solidFill>
              <a:effectLst/>
              <a:latin typeface="Times New Roman" panose="02020603050405020304" pitchFamily="18" charset="0"/>
              <a:ea typeface="Times New Roman" panose="02020603050405020304" pitchFamily="18" charset="0"/>
            </a:endParaRPr>
          </a:p>
          <a:p>
            <a:pPr algn="just"/>
            <a:endParaRPr lang="en-US"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Times New Roman" panose="02020603050405020304" pitchFamily="18" charset="0"/>
                <a:ea typeface="Times New Roman" panose="02020603050405020304" pitchFamily="18" charset="0"/>
              </a:rPr>
              <a:t>- Phong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lối miêu tả vừa hiện thực vừa trữ tình, ngôn ngữ đậm màu sắc địa phương</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 Các tác phẩm tiêu biểu: </a:t>
            </a:r>
            <a:r>
              <a:rPr lang="vi-VN" sz="1800" i="1" dirty="0">
                <a:solidFill>
                  <a:srgbClr val="000000"/>
                </a:solidFill>
                <a:effectLst/>
                <a:latin typeface="Times New Roman" panose="02020603050405020304" pitchFamily="18" charset="0"/>
                <a:ea typeface="Times New Roman" panose="02020603050405020304" pitchFamily="18" charset="0"/>
              </a:rPr>
              <a:t>Đường về gia hương </a:t>
            </a:r>
            <a:r>
              <a:rPr lang="vi-VN" sz="1800" dirty="0">
                <a:solidFill>
                  <a:srgbClr val="000000"/>
                </a:solidFill>
                <a:effectLst/>
                <a:latin typeface="Times New Roman" panose="02020603050405020304" pitchFamily="18" charset="0"/>
                <a:ea typeface="Times New Roman" panose="02020603050405020304" pitchFamily="18" charset="0"/>
              </a:rPr>
              <a:t>(1948), </a:t>
            </a:r>
            <a:r>
              <a:rPr lang="vi-VN" sz="1800" i="1" dirty="0">
                <a:solidFill>
                  <a:srgbClr val="000000"/>
                </a:solidFill>
                <a:effectLst/>
                <a:latin typeface="Times New Roman" panose="02020603050405020304" pitchFamily="18" charset="0"/>
                <a:ea typeface="Times New Roman" panose="02020603050405020304" pitchFamily="18" charset="0"/>
              </a:rPr>
              <a:t>Cá bống mú</a:t>
            </a:r>
            <a:r>
              <a:rPr lang="vi-VN" sz="1800" dirty="0">
                <a:solidFill>
                  <a:srgbClr val="000000"/>
                </a:solidFill>
                <a:effectLst/>
                <a:latin typeface="Times New Roman" panose="02020603050405020304" pitchFamily="18" charset="0"/>
                <a:ea typeface="Times New Roman" panose="02020603050405020304" pitchFamily="18" charset="0"/>
              </a:rPr>
              <a:t> (1956), </a:t>
            </a:r>
            <a:r>
              <a:rPr lang="vi-VN" sz="1800" i="1" dirty="0">
                <a:solidFill>
                  <a:srgbClr val="000000"/>
                </a:solidFill>
                <a:effectLst/>
                <a:latin typeface="Times New Roman" panose="02020603050405020304" pitchFamily="18" charset="0"/>
                <a:ea typeface="Times New Roman" panose="02020603050405020304" pitchFamily="18" charset="0"/>
              </a:rPr>
              <a:t>Đất rừng phương Nam</a:t>
            </a:r>
            <a:r>
              <a:rPr lang="vi-VN" sz="1800" dirty="0">
                <a:solidFill>
                  <a:srgbClr val="000000"/>
                </a:solidFill>
                <a:effectLst/>
                <a:latin typeface="Times New Roman" panose="02020603050405020304" pitchFamily="18" charset="0"/>
                <a:ea typeface="Times New Roman" panose="02020603050405020304" pitchFamily="18" charset="0"/>
              </a:rPr>
              <a:t> (1957)</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9</a:t>
            </a:fld>
            <a:endParaRPr lang="en-US"/>
          </a:p>
        </p:txBody>
      </p:sp>
    </p:spTree>
    <p:extLst>
      <p:ext uri="{BB962C8B-B14F-4D97-AF65-F5344CB8AC3E}">
        <p14:creationId xmlns:p14="http://schemas.microsoft.com/office/powerpoint/2010/main" val="915400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Đoạn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chương</a:t>
            </a:r>
            <a:r>
              <a:rPr lang="en-US" sz="1800" dirty="0">
                <a:effectLst/>
                <a:latin typeface="Times New Roman" panose="02020603050405020304" pitchFamily="18" charset="0"/>
                <a:ea typeface="Times New Roman" panose="02020603050405020304" pitchFamily="18" charset="0"/>
              </a:rPr>
              <a:t> 10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thuyết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rừng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phương</a:t>
            </a:r>
            <a:r>
              <a:rPr lang="en-US" sz="1800" dirty="0">
                <a:effectLst/>
                <a:latin typeface="Times New Roman" panose="02020603050405020304" pitchFamily="18" charset="0"/>
                <a:ea typeface="Times New Roman" panose="02020603050405020304" pitchFamily="18" charset="0"/>
              </a:rPr>
              <a:t> Nam,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gặp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cha con </a:t>
            </a:r>
            <a:r>
              <a:rPr lang="en-US" sz="1800" dirty="0" err="1">
                <a:effectLst/>
                <a:latin typeface="Times New Roman" panose="02020603050405020304" pitchFamily="18" charset="0"/>
                <a:ea typeface="Times New Roman" panose="02020603050405020304" pitchFamily="18" charset="0"/>
              </a:rPr>
              <a:t>cậu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An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Võ </a:t>
            </a:r>
            <a:r>
              <a:rPr lang="en-US" sz="1800" dirty="0" err="1">
                <a:effectLst/>
                <a:latin typeface="Times New Roman" panose="02020603050405020304" pitchFamily="18" charset="0"/>
                <a:ea typeface="Times New Roman" panose="02020603050405020304" pitchFamily="18" charset="0"/>
              </a:rPr>
              <a:t>Tòng</a:t>
            </a:r>
            <a:r>
              <a:rPr lang="en-US" sz="1800" dirty="0">
                <a:effectLst/>
                <a:latin typeface="Times New Roman" panose="02020603050405020304" pitchFamily="18" charset="0"/>
                <a:ea typeface="Times New Roman" panose="02020603050405020304" pitchFamily="18" charset="0"/>
              </a:rPr>
              <a:t>. Tía </a:t>
            </a:r>
            <a:r>
              <a:rPr lang="en-US" sz="1800" dirty="0" err="1">
                <a:effectLst/>
                <a:latin typeface="Times New Roman" panose="02020603050405020304" pitchFamily="18" charset="0"/>
                <a:ea typeface="Times New Roman" panose="02020603050405020304" pitchFamily="18" charset="0"/>
              </a:rPr>
              <a:t>nuôi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dắt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An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gặp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t>
            </a:r>
            <a:r>
              <a:rPr lang="en-US" sz="1800" dirty="0">
                <a:effectLst/>
                <a:latin typeface="Times New Roman" panose="02020603050405020304" pitchFamily="18" charset="0"/>
                <a:ea typeface="Times New Roman" panose="02020603050405020304" pitchFamily="18" charset="0"/>
              </a:rPr>
              <a:t> Võ </a:t>
            </a:r>
            <a:r>
              <a:rPr lang="en-US" sz="1800" dirty="0" err="1">
                <a:effectLst/>
                <a:latin typeface="Times New Roman" panose="02020603050405020304" pitchFamily="18" charset="0"/>
                <a:ea typeface="Times New Roman" panose="02020603050405020304" pitchFamily="18" charset="0"/>
              </a:rPr>
              <a:t>Tòng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nằm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rừng</a:t>
            </a:r>
            <a:r>
              <a:rPr lang="en-US" sz="1800" dirty="0">
                <a:effectLst/>
                <a:latin typeface="Times New Roman" panose="02020603050405020304" pitchFamily="18" charset="0"/>
                <a:ea typeface="Times New Roman" panose="02020603050405020304" pitchFamily="18" charset="0"/>
              </a:rPr>
              <a:t> U Minh, </a:t>
            </a:r>
            <a:r>
              <a:rPr lang="en-US" sz="1800" dirty="0" err="1">
                <a:effectLst/>
                <a:latin typeface="Times New Roman" panose="02020603050405020304" pitchFamily="18" charset="0"/>
                <a:ea typeface="Times New Roman" panose="02020603050405020304" pitchFamily="18" charset="0"/>
              </a:rPr>
              <a:t>chú</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Võ </a:t>
            </a:r>
            <a:r>
              <a:rPr lang="en-US" sz="1800" dirty="0" err="1">
                <a:effectLst/>
                <a:latin typeface="Times New Roman" panose="02020603050405020304" pitchFamily="18" charset="0"/>
                <a:ea typeface="Times New Roman" panose="02020603050405020304" pitchFamily="18" charset="0"/>
              </a:rPr>
              <a:t>Tòng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nuôi</a:t>
            </a:r>
            <a:r>
              <a:rPr lang="en-US" sz="1800" dirty="0">
                <a:effectLst/>
                <a:latin typeface="Times New Roman" panose="02020603050405020304" pitchFamily="18" charset="0"/>
                <a:ea typeface="Times New Roman" panose="02020603050405020304" pitchFamily="18" charset="0"/>
              </a:rPr>
              <a:t> An </a:t>
            </a:r>
            <a:r>
              <a:rPr lang="en-US" sz="1800" dirty="0" err="1">
                <a:effectLst/>
                <a:latin typeface="Times New Roman" panose="02020603050405020304" pitchFamily="18" charset="0"/>
                <a:ea typeface="Times New Roman" panose="02020603050405020304" pitchFamily="18" charset="0"/>
              </a:rPr>
              <a:t>cái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thuốc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giặc</a:t>
            </a:r>
            <a:r>
              <a:rPr lang="en-US" sz="1800" dirty="0">
                <a:effectLst/>
                <a:latin typeface="Times New Roman" panose="02020603050405020304" pitchFamily="18" charset="0"/>
                <a:ea typeface="Times New Roman" panose="02020603050405020304" pitchFamily="18" charset="0"/>
              </a:rPr>
              <a:t>.</a:t>
            </a:r>
          </a:p>
          <a:p>
            <a:pPr algn="just"/>
            <a:endParaRPr lang="en-US" sz="1800" dirty="0">
              <a:effectLst/>
              <a:latin typeface="Times New Roman" panose="02020603050405020304" pitchFamily="18" charset="0"/>
              <a:ea typeface="Times New Roman" panose="02020603050405020304" pitchFamily="18" charset="0"/>
            </a:endParaRPr>
          </a:p>
          <a:p>
            <a:r>
              <a:rPr lang="vi-VN" sz="1800" dirty="0">
                <a:solidFill>
                  <a:srgbClr val="000000"/>
                </a:solidFill>
                <a:effectLst/>
                <a:latin typeface="Times New Roman" panose="02020603050405020304" pitchFamily="18" charset="0"/>
                <a:ea typeface="Times New Roman" panose="02020603050405020304" pitchFamily="18" charset="0"/>
              </a:rPr>
              <a:t>Với khối lượng tác phẩm đồ sộ, biên độ đề tài rộng, ở đủ các thể loại như tiểu thuyết, truyện dài, truyện ngắn, truyện kí, bút kí, biên khảo, thơ và kịch thơ, nhà văn Đoàn Giỏi đã biến vùng đất phương Nam trở nên thân thuộc, đáng yêu đối với người đọc. Những trang văn của ông thấm đượm hơi thở sông nước, rừng cây, những câu chuyện vừa thực</a:t>
            </a:r>
            <a:r>
              <a:rPr lang="vi-VN" sz="1800" dirty="0">
                <a:solidFill>
                  <a:srgbClr val="616161"/>
                </a:solidFill>
                <a:effectLst/>
                <a:latin typeface="Book Antiqua" panose="02040602050305030304" pitchFamily="18" charset="0"/>
                <a:ea typeface="Times New Roman" panose="02020603050405020304" pitchFamily="18" charset="0"/>
                <a:cs typeface="Open Sans" panose="020B0606030504020204" pitchFamily="34" charset="0"/>
              </a:rPr>
              <a:t> </a:t>
            </a:r>
            <a:r>
              <a:rPr lang="vi-VN" sz="1800" dirty="0">
                <a:solidFill>
                  <a:srgbClr val="000000"/>
                </a:solidFill>
                <a:effectLst/>
                <a:latin typeface="Times New Roman" panose="02020603050405020304" pitchFamily="18" charset="0"/>
                <a:ea typeface="Times New Roman" panose="02020603050405020304" pitchFamily="18" charset="0"/>
              </a:rPr>
              <a:t>vừa kì bí của thiên nhiên Nam Bộ hoang sơ và truyền được hơi thở ấy cho độc giả.</a:t>
            </a:r>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11</a:t>
            </a:fld>
            <a:endParaRPr lang="en-US"/>
          </a:p>
        </p:txBody>
      </p:sp>
    </p:spTree>
    <p:extLst>
      <p:ext uri="{BB962C8B-B14F-4D97-AF65-F5344CB8AC3E}">
        <p14:creationId xmlns:p14="http://schemas.microsoft.com/office/powerpoint/2010/main" val="18914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17</a:t>
            </a:fld>
            <a:endParaRPr lang="en-US"/>
          </a:p>
        </p:txBody>
      </p:sp>
    </p:spTree>
    <p:extLst>
      <p:ext uri="{BB962C8B-B14F-4D97-AF65-F5344CB8AC3E}">
        <p14:creationId xmlns:p14="http://schemas.microsoft.com/office/powerpoint/2010/main" val="1951408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rPr>
              <a:t>Theo </a:t>
            </a:r>
            <a:r>
              <a:rPr lang="en-US" sz="1800" i="1" dirty="0" err="1">
                <a:effectLst/>
                <a:latin typeface="Times New Roman" panose="02020603050405020304" pitchFamily="18" charset="0"/>
                <a:ea typeface="Times New Roman" panose="02020603050405020304" pitchFamily="18" charset="0"/>
              </a:rPr>
              <a:t>em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miêu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tính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nhân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vật</a:t>
            </a:r>
            <a:r>
              <a:rPr lang="en-US" sz="1800" i="1" dirty="0">
                <a:effectLst/>
                <a:latin typeface="Times New Roman" panose="02020603050405020304" pitchFamily="18" charset="0"/>
                <a:ea typeface="Times New Roman" panose="02020603050405020304" pitchFamily="18" charset="0"/>
              </a:rPr>
              <a:t> Võ </a:t>
            </a:r>
            <a:r>
              <a:rPr lang="en-US" sz="1800" i="1" dirty="0" err="1">
                <a:effectLst/>
                <a:latin typeface="Times New Roman" panose="02020603050405020304" pitchFamily="18" charset="0"/>
                <a:ea typeface="Times New Roman" panose="02020603050405020304" pitchFamily="18" charset="0"/>
              </a:rPr>
              <a:t>Tòng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miêu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nhân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vật</a:t>
            </a:r>
            <a:r>
              <a:rPr lang="en-US" sz="1800" i="1" dirty="0">
                <a:effectLst/>
                <a:latin typeface="Times New Roman" panose="02020603050405020304" pitchFamily="18" charset="0"/>
                <a:ea typeface="Times New Roman" panose="02020603050405020304" pitchFamily="18" charset="0"/>
              </a:rPr>
              <a:t> qua </a:t>
            </a:r>
            <a:r>
              <a:rPr lang="en-US" sz="1800" i="1" dirty="0" err="1">
                <a:effectLst/>
                <a:latin typeface="Times New Roman" panose="02020603050405020304" pitchFamily="18" charset="0"/>
                <a:ea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biểu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hiện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nào</a:t>
            </a:r>
            <a:r>
              <a:rPr lang="en-US" sz="1800" i="1"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err="1">
                <a:effectLst/>
                <a:latin typeface="Times New Roman" panose="02020603050405020304" pitchFamily="18" charset="0"/>
                <a:ea typeface="Times New Roman" panose="02020603050405020304" pitchFamily="18" charset="0"/>
              </a:rPr>
              <a:t>Để</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miêu</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tả</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nhân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vật</a:t>
            </a:r>
            <a:r>
              <a:rPr lang="en-US" sz="1800" b="1" i="1" dirty="0">
                <a:effectLst/>
                <a:latin typeface="Times New Roman" panose="02020603050405020304" pitchFamily="18" charset="0"/>
                <a:ea typeface="Times New Roman" panose="02020603050405020304" pitchFamily="18" charset="0"/>
              </a:rPr>
              <a:t> Võ </a:t>
            </a:r>
            <a:r>
              <a:rPr lang="en-US" sz="1800" b="1" i="1" dirty="0" err="1">
                <a:effectLst/>
                <a:latin typeface="Times New Roman" panose="02020603050405020304" pitchFamily="18" charset="0"/>
                <a:ea typeface="Times New Roman" panose="02020603050405020304" pitchFamily="18" charset="0"/>
              </a:rPr>
              <a:t>Tòng</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miêu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qua: </a:t>
            </a:r>
            <a:r>
              <a:rPr lang="en-US" sz="1800" dirty="0" err="1">
                <a:effectLst/>
                <a:latin typeface="Times New Roman" panose="02020603050405020304" pitchFamily="18" charset="0"/>
                <a:ea typeface="Times New Roman" panose="02020603050405020304" pitchFamily="18" charset="0"/>
              </a:rPr>
              <a:t>ngoại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suy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người </a:t>
            </a:r>
            <a:r>
              <a:rPr lang="en-US" sz="1800" dirty="0" err="1">
                <a:effectLst/>
                <a:latin typeface="Times New Roman" panose="02020603050405020304" pitchFamily="18" charset="0"/>
                <a:ea typeface="Times New Roman" panose="02020603050405020304" pitchFamily="18" charset="0"/>
              </a:rPr>
              <a:t>khác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t>
            </a:r>
            <a:r>
              <a:rPr lang="en-US" sz="1800" dirty="0">
                <a:effectLst/>
                <a:latin typeface="Times New Roman" panose="02020603050405020304" pitchFamily="18"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20</a:t>
            </a:fld>
            <a:endParaRPr lang="en-US"/>
          </a:p>
        </p:txBody>
      </p:sp>
    </p:spTree>
    <p:extLst>
      <p:ext uri="{BB962C8B-B14F-4D97-AF65-F5344CB8AC3E}">
        <p14:creationId xmlns:p14="http://schemas.microsoft.com/office/powerpoint/2010/main" val="257100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dirty="0" err="1">
                <a:effectLst/>
                <a:latin typeface="Times New Roman" panose="02020603050405020304" pitchFamily="18" charset="0"/>
                <a:ea typeface="Times New Roman" panose="02020603050405020304" pitchFamily="18" charset="0"/>
              </a:rPr>
              <a:t>đưa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hỏi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Hs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nhóm</a:t>
            </a:r>
            <a:r>
              <a:rPr lang="en-US" sz="1800" dirty="0">
                <a:effectLst/>
                <a:latin typeface="Times New Roman" panose="02020603050405020304" pitchFamily="18" charset="0"/>
                <a:ea typeface="Times New Roman" panose="02020603050405020304" pitchFamily="18" charset="0"/>
              </a:rPr>
              <a:t>:</a:t>
            </a:r>
          </a:p>
          <a:p>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Vì</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sao</a:t>
            </a:r>
            <a:r>
              <a:rPr lang="en-US" sz="1800" b="1" i="1" dirty="0">
                <a:solidFill>
                  <a:srgbClr val="000000"/>
                </a:solidFill>
                <a:effectLst/>
                <a:latin typeface="Times New Roman" panose="02020603050405020304" pitchFamily="18" charset="0"/>
                <a:ea typeface="Times New Roman" panose="02020603050405020304" pitchFamily="18" charset="0"/>
              </a:rPr>
              <a:t> Võ </a:t>
            </a:r>
            <a:r>
              <a:rPr lang="en-US" sz="1800" b="1" i="1" dirty="0" err="1">
                <a:solidFill>
                  <a:srgbClr val="000000"/>
                </a:solidFill>
                <a:effectLst/>
                <a:latin typeface="Times New Roman" panose="02020603050405020304" pitchFamily="18" charset="0"/>
                <a:ea typeface="Times New Roman" panose="02020603050405020304" pitchFamily="18" charset="0"/>
              </a:rPr>
              <a:t>Tòng</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lại</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chém</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trả</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vào</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mặt</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tên</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địa</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chủ</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hống</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hách</a:t>
            </a:r>
            <a:r>
              <a:rPr lang="en-US" sz="1800" b="1"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err="1">
                <a:solidFill>
                  <a:srgbClr val="000000"/>
                </a:solidFill>
                <a:effectLst/>
                <a:latin typeface="Times New Roman" panose="02020603050405020304" pitchFamily="18" charset="0"/>
                <a:ea typeface="Times New Roman" panose="02020603050405020304" pitchFamily="18" charset="0"/>
              </a:rPr>
              <a:t>Vì</a:t>
            </a:r>
            <a:r>
              <a:rPr lang="en-US" sz="1800" dirty="0">
                <a:solidFill>
                  <a:srgbClr val="000000"/>
                </a:solidFill>
                <a:effectLst/>
                <a:latin typeface="Times New Roman" panose="02020603050405020304" pitchFamily="18" charset="0"/>
                <a:ea typeface="Times New Roman" panose="02020603050405020304" pitchFamily="18" charset="0"/>
              </a:rPr>
              <a:t> Võ </a:t>
            </a:r>
            <a:r>
              <a:rPr lang="en-US" sz="1800" dirty="0" err="1">
                <a:solidFill>
                  <a:srgbClr val="000000"/>
                </a:solidFill>
                <a:effectLst/>
                <a:latin typeface="Times New Roman" panose="02020603050405020304" pitchFamily="18" charset="0"/>
                <a:ea typeface="Times New Roman" panose="02020603050405020304" pitchFamily="18" charset="0"/>
              </a:rPr>
              <a:t>Tòng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chịu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b="1" i="1" dirty="0">
                <a:solidFill>
                  <a:srgbClr val="000000"/>
                </a:solidFill>
                <a:effectLst/>
                <a:latin typeface="Times New Roman" panose="02020603050405020304" pitchFamily="18" charset="0"/>
                <a:ea typeface="Times New Roman" panose="02020603050405020304" pitchFamily="18" charset="0"/>
              </a:rPr>
              <a:t>? Em </a:t>
            </a:r>
            <a:r>
              <a:rPr lang="en-US" sz="1800" b="1" i="1" dirty="0" err="1">
                <a:solidFill>
                  <a:srgbClr val="000000"/>
                </a:solidFill>
                <a:effectLst/>
                <a:latin typeface="Times New Roman" panose="02020603050405020304" pitchFamily="18" charset="0"/>
                <a:ea typeface="Times New Roman" panose="02020603050405020304" pitchFamily="18" charset="0"/>
              </a:rPr>
              <a:t>thấy</a:t>
            </a:r>
            <a:r>
              <a:rPr lang="en-US" sz="1800" b="1" i="1" dirty="0">
                <a:solidFill>
                  <a:srgbClr val="000000"/>
                </a:solidFill>
                <a:effectLst/>
                <a:latin typeface="Times New Roman" panose="02020603050405020304" pitchFamily="18" charset="0"/>
                <a:ea typeface="Times New Roman" panose="02020603050405020304" pitchFamily="18" charset="0"/>
              </a:rPr>
              <a:t> Võ </a:t>
            </a:r>
            <a:r>
              <a:rPr lang="en-US" sz="1800" b="1" i="1" dirty="0" err="1">
                <a:solidFill>
                  <a:srgbClr val="000000"/>
                </a:solidFill>
                <a:effectLst/>
                <a:latin typeface="Times New Roman" panose="02020603050405020304" pitchFamily="18" charset="0"/>
                <a:ea typeface="Times New Roman" panose="02020603050405020304" pitchFamily="18" charset="0"/>
              </a:rPr>
              <a:t>Tòng</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là</a:t>
            </a:r>
            <a:r>
              <a:rPr lang="en-US" sz="1800" b="1" i="1" dirty="0">
                <a:solidFill>
                  <a:srgbClr val="000000"/>
                </a:solidFill>
                <a:effectLst/>
                <a:latin typeface="Times New Roman" panose="02020603050405020304" pitchFamily="18" charset="0"/>
                <a:ea typeface="Times New Roman" panose="02020603050405020304" pitchFamily="18" charset="0"/>
              </a:rPr>
              <a:t> người </a:t>
            </a:r>
            <a:r>
              <a:rPr lang="en-US" sz="1800" b="1" i="1" dirty="0" err="1">
                <a:solidFill>
                  <a:srgbClr val="000000"/>
                </a:solidFill>
                <a:effectLst/>
                <a:latin typeface="Times New Roman" panose="02020603050405020304" pitchFamily="18" charset="0"/>
                <a:ea typeface="Times New Roman" panose="02020603050405020304" pitchFamily="18" charset="0"/>
              </a:rPr>
              <a:t>có</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cảnh</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ngộ</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như</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thế</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nào</a:t>
            </a:r>
            <a:r>
              <a:rPr lang="en-US" sz="1800" b="1" i="1"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=&gt; </a:t>
            </a:r>
            <a:r>
              <a:rPr lang="en-US" sz="1800" dirty="0" err="1">
                <a:solidFill>
                  <a:srgbClr val="000000"/>
                </a:solidFill>
                <a:effectLst/>
                <a:latin typeface="Times New Roman" panose="02020603050405020304" pitchFamily="18" charset="0"/>
                <a:ea typeface="Times New Roman" panose="02020603050405020304" pitchFamily="18" charset="0"/>
              </a:rPr>
              <a:t>Cảnh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éo</a:t>
            </a:r>
            <a:r>
              <a:rPr lang="en-US" sz="1800" dirty="0">
                <a:solidFill>
                  <a:srgbClr val="000000"/>
                </a:solidFill>
                <a:effectLst/>
                <a:latin typeface="Times New Roman" panose="02020603050405020304" pitchFamily="18" charset="0"/>
                <a:ea typeface="Times New Roman" panose="02020603050405020304" pitchFamily="18" charset="0"/>
              </a:rPr>
              <a:t> le, </a:t>
            </a:r>
            <a:r>
              <a:rPr lang="en-US" sz="1800" dirty="0" err="1">
                <a:solidFill>
                  <a:srgbClr val="000000"/>
                </a:solidFill>
                <a:effectLst/>
                <a:latin typeface="Times New Roman" panose="02020603050405020304" pitchFamily="18" charset="0"/>
                <a:ea typeface="Times New Roman" panose="02020603050405020304" pitchFamily="18" charset="0"/>
              </a:rPr>
              <a:t>luôn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chịu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bóc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Tại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sao</a:t>
            </a:r>
            <a:r>
              <a:rPr lang="en-US" sz="1800" b="1" i="1" dirty="0">
                <a:effectLst/>
                <a:latin typeface="Times New Roman" panose="02020603050405020304" pitchFamily="18" charset="0"/>
                <a:ea typeface="Times New Roman" panose="02020603050405020304" pitchFamily="18" charset="0"/>
              </a:rPr>
              <a:t> Võ </a:t>
            </a:r>
            <a:r>
              <a:rPr lang="en-US" sz="1800" b="1" i="1" dirty="0" err="1">
                <a:effectLst/>
                <a:latin typeface="Times New Roman" panose="02020603050405020304" pitchFamily="18" charset="0"/>
                <a:ea typeface="Times New Roman" panose="02020603050405020304" pitchFamily="18" charset="0"/>
              </a:rPr>
              <a:t>Tòng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lại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có</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lòng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căm</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thù</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giặc</a:t>
            </a:r>
            <a:r>
              <a:rPr lang="en-US" sz="1800" b="1"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-&gt; Trao </a:t>
            </a:r>
            <a:r>
              <a:rPr lang="en-US" sz="1800" dirty="0" err="1">
                <a:effectLst/>
                <a:latin typeface="Times New Roman" panose="02020603050405020304" pitchFamily="18" charset="0"/>
                <a:ea typeface="Times New Roman" panose="02020603050405020304" pitchFamily="18" charset="0"/>
              </a:rPr>
              <a:t>chiếc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mũi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tẩm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anh</a:t>
            </a:r>
            <a:r>
              <a:rPr lang="en-US" sz="1800" dirty="0">
                <a:effectLst/>
                <a:latin typeface="Times New Roman" panose="02020603050405020304" pitchFamily="18" charset="0"/>
                <a:ea typeface="Times New Roman" panose="02020603050405020304" pitchFamily="18" charset="0"/>
              </a:rPr>
              <a:t> Hai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kích</a:t>
            </a:r>
            <a:r>
              <a:rPr lang="en-US" sz="1800" dirty="0">
                <a:effectLst/>
                <a:latin typeface="Times New Roman" panose="02020603050405020304" pitchFamily="18" charset="0"/>
                <a:ea typeface="Times New Roman" panose="02020603050405020304" pitchFamily="18" charset="0"/>
              </a:rPr>
              <a:t>. Trong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gặp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ông</a:t>
            </a:r>
            <a:r>
              <a:rPr lang="en-US" sz="1800" dirty="0">
                <a:effectLst/>
                <a:latin typeface="Times New Roman" panose="02020603050405020304" pitchFamily="18" charset="0"/>
                <a:ea typeface="Times New Roman" panose="02020603050405020304" pitchFamily="18" charset="0"/>
              </a:rPr>
              <a:t> Hai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Võ </a:t>
            </a:r>
            <a:r>
              <a:rPr lang="en-US" sz="1800" dirty="0" err="1">
                <a:effectLst/>
                <a:latin typeface="Times New Roman" panose="02020603050405020304" pitchFamily="18" charset="0"/>
                <a:ea typeface="Times New Roman" panose="02020603050405020304" pitchFamily="18" charset="0"/>
              </a:rPr>
              <a:t>Tòng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mục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đánh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giặc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bắt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thú</a:t>
            </a: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21</a:t>
            </a:fld>
            <a:endParaRPr lang="en-US"/>
          </a:p>
        </p:txBody>
      </p:sp>
    </p:spTree>
    <p:extLst>
      <p:ext uri="{BB962C8B-B14F-4D97-AF65-F5344CB8AC3E}">
        <p14:creationId xmlns:p14="http://schemas.microsoft.com/office/powerpoint/2010/main" val="3919840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22</a:t>
            </a:fld>
            <a:endParaRPr lang="en-US"/>
          </a:p>
        </p:txBody>
      </p:sp>
    </p:spTree>
    <p:extLst>
      <p:ext uri="{BB962C8B-B14F-4D97-AF65-F5344CB8AC3E}">
        <p14:creationId xmlns:p14="http://schemas.microsoft.com/office/powerpoint/2010/main" val="325618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23</a:t>
            </a:fld>
            <a:endParaRPr lang="en-US"/>
          </a:p>
        </p:txBody>
      </p:sp>
    </p:spTree>
    <p:extLst>
      <p:ext uri="{BB962C8B-B14F-4D97-AF65-F5344CB8AC3E}">
        <p14:creationId xmlns:p14="http://schemas.microsoft.com/office/powerpoint/2010/main" val="3914179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pPr/>
              <a:t>24</a:t>
            </a:fld>
            <a:endParaRPr lang="en-US"/>
          </a:p>
        </p:txBody>
      </p:sp>
    </p:spTree>
    <p:extLst>
      <p:ext uri="{BB962C8B-B14F-4D97-AF65-F5344CB8AC3E}">
        <p14:creationId xmlns:p14="http://schemas.microsoft.com/office/powerpoint/2010/main" val="3080006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8EE0-F30C-8D0A-25C1-392EF28C08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7CBD62-1C7A-BF75-F32C-704B9F192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CBC42F-C784-1170-52FE-6378DFCCDE4A}"/>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5" name="Footer Placeholder 4">
            <a:extLst>
              <a:ext uri="{FF2B5EF4-FFF2-40B4-BE49-F238E27FC236}">
                <a16:creationId xmlns:a16="http://schemas.microsoft.com/office/drawing/2014/main" id="{5C4F8F77-50B9-F955-DC1B-D15629138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B4F7D-921D-3C86-4953-710D3E4449B6}"/>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401113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50A-C6B8-8324-9AB0-E6779C1C02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D686D7-9689-06A4-3528-07F3D131F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8224D-3011-32AA-5935-73A517DC9B14}"/>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5" name="Footer Placeholder 4">
            <a:extLst>
              <a:ext uri="{FF2B5EF4-FFF2-40B4-BE49-F238E27FC236}">
                <a16:creationId xmlns:a16="http://schemas.microsoft.com/office/drawing/2014/main" id="{0A6BFB18-1E8E-7BB0-0CB4-14FEC16E1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0861F-5B97-4306-2416-DE210B062AC6}"/>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225626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2CBEC-91BD-D336-0522-BFDF5605B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A844B-5AE7-A036-8D91-8457B25DC2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CE0DC-A585-F469-58B2-246B30EFDE39}"/>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5" name="Footer Placeholder 4">
            <a:extLst>
              <a:ext uri="{FF2B5EF4-FFF2-40B4-BE49-F238E27FC236}">
                <a16:creationId xmlns:a16="http://schemas.microsoft.com/office/drawing/2014/main" id="{9990AEF7-6F47-FDA3-6BB3-14A56B0FE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14D0B-E4D0-3AFD-A025-21632DE13863}"/>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115129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771964"/>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6C3904E-D0AF-4278-BFA8-EBC74DB32B7D}"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944481C-571E-41EB-B409-B43D80B19A2E}"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657761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63FCE2F-18A9-4011-8AAD-C455D6C11549}"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2E40DBB-0D84-42C3-8338-EBE167CAE1A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62032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BC161B6-2AAC-456C-826F-BD13A4B278B4}"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B1251C8-54D4-4504-BDCA-3FD62F2EC7B3}"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374471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F437492-346E-4885-90F8-5B0DB7E5CBC2}"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489BC8D-5BCC-4ECB-BC0C-AFBAB57F4046}"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213889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7CCE68D-B416-4BDD-A11E-E60F58B46F0C}"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5A5FE00-C197-47C8-9C68-2A9C42F4D75A}"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944871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55A564-5202-4738-804C-26D0045BFEB5}"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7188119-E9A9-4AB9-9031-08A2C508026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89330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7EAAF5-2243-454E-B9C0-0B31A898A6BE}"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42C2629-BA6D-4757-903B-CF8B4071B1C9}"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07539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A87F-3E10-AEBE-F9E9-2EFD4FB51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A10E9-559E-1B64-CE64-120F95A74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923A1-50BA-EB30-6EA0-52FFD24B3D4A}"/>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5" name="Footer Placeholder 4">
            <a:extLst>
              <a:ext uri="{FF2B5EF4-FFF2-40B4-BE49-F238E27FC236}">
                <a16:creationId xmlns:a16="http://schemas.microsoft.com/office/drawing/2014/main" id="{609F3130-2809-3019-4D2A-C5B40230D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4AC41-4FD3-F82C-5DF9-D342B75AC360}"/>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993033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4F1C51-4ACD-451B-827F-58059F8BA115}"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26E1054-42B4-4108-9CC4-C0EEC7400EE3}"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32175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9FB9A30-4796-4200-AD3F-0A6D35BF2B99}"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E9F08B7-9930-4C69-9BD8-F57D27465C9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29909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A9F7D5-630A-4230-9FD5-9CA0EB33BC48}"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27EAB8C-1131-411D-8D6B-6027EB459EA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671734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6C9304-4B90-401D-8EBE-1ACFD999AB44}"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1FECB5D-8C47-420F-878B-BEDE3F96ADE5}"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92125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25400" y="-12700"/>
            <a:ext cx="61722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821267" y="774700"/>
            <a:ext cx="10549467" cy="530860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sp>
          <p:nvSpPr>
            <p:cNvPr id="7" name="Shape 44"/>
            <p:cNvSpPr>
              <a:spLocks noChangeArrowheads="1"/>
            </p:cNvSpPr>
            <p:nvPr/>
          </p:nvSpPr>
          <p:spPr bwMode="auto">
            <a:xfrm>
              <a:off x="704140" y="666965"/>
              <a:ext cx="7733983" cy="3809569"/>
            </a:xfrm>
            <a:prstGeom prst="rect">
              <a:avLst/>
            </a:prstGeom>
            <a:noFill/>
            <a:ln w="9525">
              <a:solidFill>
                <a:srgbClr val="231F1C"/>
              </a:solidFill>
              <a:round/>
              <a:headEnd/>
              <a:tailEnd/>
            </a:ln>
          </p:spPr>
          <p:txBody>
            <a:bodyPr lIns="91425" tIns="91425" rIns="91425" bIns="914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9863667" y="2463800"/>
            <a:ext cx="2328333"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25400" y="4473576"/>
            <a:ext cx="232833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668802" y="1392236"/>
            <a:ext cx="88543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2" y="2829935"/>
            <a:ext cx="8854399" cy="31031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56724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792322"/>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85ED-A72A-46DB-AC49-165B07B5A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5C90-827C-4046-AA92-C4A6F294D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A22E3D-0013-442D-A33E-DCCA1A91FAA0}"/>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5" name="Footer Placeholder 4">
            <a:extLst>
              <a:ext uri="{FF2B5EF4-FFF2-40B4-BE49-F238E27FC236}">
                <a16:creationId xmlns:a16="http://schemas.microsoft.com/office/drawing/2014/main" id="{27D6DA6C-F7DC-4FBA-A16D-2D15F77F6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7B171-4BFF-4B3B-B3C2-E99CC4AC6000}"/>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2797295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108A-8EF4-431B-ADA1-6511BC736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4A1774-2E12-4D73-92F1-37244D016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4C6A-5DAF-47AD-AEB5-9A52CEFCADA7}"/>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5" name="Footer Placeholder 4">
            <a:extLst>
              <a:ext uri="{FF2B5EF4-FFF2-40B4-BE49-F238E27FC236}">
                <a16:creationId xmlns:a16="http://schemas.microsoft.com/office/drawing/2014/main" id="{68F000FB-6C7B-4334-8B70-5E9C3463C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9BB0-B9F4-40E2-8F1B-2A3D7CABE4A3}"/>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2263005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6967-D499-4A99-8137-849AC6F26F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FAD0ED-3D30-4139-B2B4-26400CF8DC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3B771D-C0B6-442C-939E-8D8E7829D3C2}"/>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5" name="Footer Placeholder 4">
            <a:extLst>
              <a:ext uri="{FF2B5EF4-FFF2-40B4-BE49-F238E27FC236}">
                <a16:creationId xmlns:a16="http://schemas.microsoft.com/office/drawing/2014/main" id="{C7A70425-3769-4AFA-A058-8860B0FC2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AD6F7-1CD5-41BA-8216-29E17A544BB5}"/>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4192033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97D4-773A-4492-A8D2-0ADDD6A32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3589F-8982-4010-B97B-2235EAC4BE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E7CE79-BB2E-407B-A547-402E7D441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5A1E9D-8F36-41A2-917D-962149F698E6}"/>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6" name="Footer Placeholder 5">
            <a:extLst>
              <a:ext uri="{FF2B5EF4-FFF2-40B4-BE49-F238E27FC236}">
                <a16:creationId xmlns:a16="http://schemas.microsoft.com/office/drawing/2014/main" id="{B85C624C-83C1-4062-9D45-50B97A119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B02C7-09D2-41A7-BC32-1BB73666F9CB}"/>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198199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4895-52E9-C421-E29D-FFB91E0F81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577BB5-5A10-9516-79C3-64451D284B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60C6CF-5755-A419-1910-C40E7533F5AD}"/>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5" name="Footer Placeholder 4">
            <a:extLst>
              <a:ext uri="{FF2B5EF4-FFF2-40B4-BE49-F238E27FC236}">
                <a16:creationId xmlns:a16="http://schemas.microsoft.com/office/drawing/2014/main" id="{D042F8BB-4A37-6951-1A2E-B14133397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97039-52E6-1CC0-75AC-531131CADB1E}"/>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633490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CF0FB-60FB-49CD-8D2E-24DF48C48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7D41DE-9B33-4DCE-AEE5-A90E171F2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1D5A63-8241-4C5D-8A3C-6494A0F7B5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304519-E5F8-4221-8D1F-DA69B8513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2E41D-E165-416C-AA5C-9DEBCD277D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B6DCB-6DA7-4215-8358-AE8D19C64422}"/>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8" name="Footer Placeholder 7">
            <a:extLst>
              <a:ext uri="{FF2B5EF4-FFF2-40B4-BE49-F238E27FC236}">
                <a16:creationId xmlns:a16="http://schemas.microsoft.com/office/drawing/2014/main" id="{C855941D-9022-4BAA-83D4-CDC7E91252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0919DA-8711-4144-807D-43216914BEC3}"/>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3378150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F6AF-CE05-4609-BA5E-BA3C6025C8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47CB2E-D0F2-467C-9043-2819E614ADF1}"/>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4" name="Footer Placeholder 3">
            <a:extLst>
              <a:ext uri="{FF2B5EF4-FFF2-40B4-BE49-F238E27FC236}">
                <a16:creationId xmlns:a16="http://schemas.microsoft.com/office/drawing/2014/main" id="{F390A661-0C11-4F04-8289-EA6377319F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57B573-CC2D-4791-B17C-9D1B02F773A1}"/>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483528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E4E62-5705-46D4-AB21-EFEFB0DA4C10}"/>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3" name="Footer Placeholder 2">
            <a:extLst>
              <a:ext uri="{FF2B5EF4-FFF2-40B4-BE49-F238E27FC236}">
                <a16:creationId xmlns:a16="http://schemas.microsoft.com/office/drawing/2014/main" id="{0D21BAA7-2DF4-4A94-A987-5723F15FDA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1D22A-AA15-42A5-BC5D-2F47396466B3}"/>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3392940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9202-B578-4F15-8EFB-1E177B774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FEA38-11E5-47BE-95AC-5D3037B285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52F89-A629-474F-ADDE-611FFEBF4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B6D9BB-0370-4B33-8169-2411EEE546DD}"/>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6" name="Footer Placeholder 5">
            <a:extLst>
              <a:ext uri="{FF2B5EF4-FFF2-40B4-BE49-F238E27FC236}">
                <a16:creationId xmlns:a16="http://schemas.microsoft.com/office/drawing/2014/main" id="{51B3D56C-E8F6-417A-B1F7-FCAD8609A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0868C-4C14-4B3D-BA9A-1F1C3E2390D0}"/>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4075661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CDEB-CA81-4373-9BF2-923D6D5C4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7B5A7D-F940-4DE7-B814-5A8EB7EA8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24EB35-590F-4060-8FD8-6E7CD0CAF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406A4-081B-4090-91CA-7F1A8C946937}"/>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6" name="Footer Placeholder 5">
            <a:extLst>
              <a:ext uri="{FF2B5EF4-FFF2-40B4-BE49-F238E27FC236}">
                <a16:creationId xmlns:a16="http://schemas.microsoft.com/office/drawing/2014/main" id="{EC4B3B62-3D5A-4FCB-A1C4-D5CA3F012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3A475-4368-4A4F-9C79-6BC254B094F9}"/>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543073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97EB-C808-4F73-A769-BF8EDF0BA8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640F70-104A-4460-BAE0-04F7522342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CD272-B24C-43C0-8CA2-8223F9A1DC89}"/>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5" name="Footer Placeholder 4">
            <a:extLst>
              <a:ext uri="{FF2B5EF4-FFF2-40B4-BE49-F238E27FC236}">
                <a16:creationId xmlns:a16="http://schemas.microsoft.com/office/drawing/2014/main" id="{4FE206F1-0240-4052-9473-6EF7F5794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87A5A-E4B1-4ABF-A906-FD5F0A2AE273}"/>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858895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6FB861-3750-45EA-857F-496F9F5597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851B93-840F-41F4-9C44-C40112D2E7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098E5-C0E7-424E-971D-06C21AADFDB5}"/>
              </a:ext>
            </a:extLst>
          </p:cNvPr>
          <p:cNvSpPr>
            <a:spLocks noGrp="1"/>
          </p:cNvSpPr>
          <p:nvPr>
            <p:ph type="dt" sz="half" idx="10"/>
          </p:nvPr>
        </p:nvSpPr>
        <p:spPr/>
        <p:txBody>
          <a:bodyPr/>
          <a:lstStyle/>
          <a:p>
            <a:fld id="{A99B1E88-9A64-47B2-9DE4-79A5E7FC3831}" type="datetimeFigureOut">
              <a:rPr lang="en-US" smtClean="0"/>
              <a:pPr/>
              <a:t>10/4/2024</a:t>
            </a:fld>
            <a:endParaRPr lang="en-US"/>
          </a:p>
        </p:txBody>
      </p:sp>
      <p:sp>
        <p:nvSpPr>
          <p:cNvPr id="5" name="Footer Placeholder 4">
            <a:extLst>
              <a:ext uri="{FF2B5EF4-FFF2-40B4-BE49-F238E27FC236}">
                <a16:creationId xmlns:a16="http://schemas.microsoft.com/office/drawing/2014/main" id="{673924FE-FAC7-4AAE-9FDA-60D2FD467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20C56-16A9-4B0B-97BB-992760277910}"/>
              </a:ext>
            </a:extLst>
          </p:cNvPr>
          <p:cNvSpPr>
            <a:spLocks noGrp="1"/>
          </p:cNvSpPr>
          <p:nvPr>
            <p:ph type="sldNum" sz="quarter" idx="12"/>
          </p:nvPr>
        </p:nvSpPr>
        <p:spPr/>
        <p:txBody>
          <a:bodyPr/>
          <a:lstStyle/>
          <a:p>
            <a:fld id="{C1615270-0C44-4D92-93A9-BE01982118C3}" type="slidenum">
              <a:rPr lang="en-US" smtClean="0"/>
              <a:pPr/>
              <a:t>‹#›</a:t>
            </a:fld>
            <a:endParaRPr lang="en-US"/>
          </a:p>
        </p:txBody>
      </p:sp>
    </p:spTree>
    <p:extLst>
      <p:ext uri="{BB962C8B-B14F-4D97-AF65-F5344CB8AC3E}">
        <p14:creationId xmlns:p14="http://schemas.microsoft.com/office/powerpoint/2010/main" val="425346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64FF-23DF-7585-9DE8-09A5C2060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A5AE9-5CDC-3F3F-9679-41DEE358E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A25955-E364-2AFC-DFFB-B5EF8BBBAB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8DB6A-77B1-5435-F19E-E9938F0461BC}"/>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6" name="Footer Placeholder 5">
            <a:extLst>
              <a:ext uri="{FF2B5EF4-FFF2-40B4-BE49-F238E27FC236}">
                <a16:creationId xmlns:a16="http://schemas.microsoft.com/office/drawing/2014/main" id="{36D8E902-F379-90E4-167E-A48A38E50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ADBB1-64BC-4E7A-B430-169E9D3D9C9E}"/>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365154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EB4A-D0B8-3898-6694-ACF60DB7F9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9F7C9F-7752-28CF-AB78-0113FFC9B7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4FA48B-0864-EB4A-4586-3DBF1E4DAB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1A692-5F39-C311-3F28-ADD32F151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242117-7152-683D-4547-3E5E41FD6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3B179-1ADA-37F1-C53B-EC9344310B09}"/>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8" name="Footer Placeholder 7">
            <a:extLst>
              <a:ext uri="{FF2B5EF4-FFF2-40B4-BE49-F238E27FC236}">
                <a16:creationId xmlns:a16="http://schemas.microsoft.com/office/drawing/2014/main" id="{9CFDACA2-F423-EC89-85B7-CEBB61B00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C6CC1-33D5-48E1-5FBB-69D71228175E}"/>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329344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038E-8985-0B4C-1C53-193F451DC6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FB643-275B-0A81-706F-577B01C2CEBF}"/>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4" name="Footer Placeholder 3">
            <a:extLst>
              <a:ext uri="{FF2B5EF4-FFF2-40B4-BE49-F238E27FC236}">
                <a16:creationId xmlns:a16="http://schemas.microsoft.com/office/drawing/2014/main" id="{C167E6A5-21D5-CC30-DF78-3AD3D4F5A4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03FE1-200A-F32E-782B-9E66BA283011}"/>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49792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3D9D15-ECF8-3670-C526-B8D7ADD77E5D}"/>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3" name="Footer Placeholder 2">
            <a:extLst>
              <a:ext uri="{FF2B5EF4-FFF2-40B4-BE49-F238E27FC236}">
                <a16:creationId xmlns:a16="http://schemas.microsoft.com/office/drawing/2014/main" id="{EB8A05B4-180C-2F31-E2E3-06FB9A2416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856C49-9A06-0C44-4EAA-AD398D3BF8F2}"/>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2863424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BCD5-BCA7-4522-0B00-5F908CBF0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3BE914-2C8E-79CC-1AD2-EFC3D970E6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0BA153-C848-62C7-C71D-EF6CFC5E9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D6ECC-FC77-0DF7-3272-F52345E66E69}"/>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6" name="Footer Placeholder 5">
            <a:extLst>
              <a:ext uri="{FF2B5EF4-FFF2-40B4-BE49-F238E27FC236}">
                <a16:creationId xmlns:a16="http://schemas.microsoft.com/office/drawing/2014/main" id="{F5F012F4-5D68-3A0D-C93D-67E1DD7AF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C68B2-EC28-D62A-55C2-9A2090F55910}"/>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308262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5A0-3A5B-FB21-B462-DA45F8053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C5C7E-D1E4-231F-ACE0-79A86DA04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DCE81-BE52-A714-9EDF-3E2D1E32F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1FB1A-16B9-25EA-463F-8AE2DBFB8315}"/>
              </a:ext>
            </a:extLst>
          </p:cNvPr>
          <p:cNvSpPr>
            <a:spLocks noGrp="1"/>
          </p:cNvSpPr>
          <p:nvPr>
            <p:ph type="dt" sz="half" idx="10"/>
          </p:nvPr>
        </p:nvSpPr>
        <p:spPr/>
        <p:txBody>
          <a:bodyPr/>
          <a:lstStyle/>
          <a:p>
            <a:fld id="{A1FA4719-566D-45AC-B838-49EE6D3E98C4}" type="datetimeFigureOut">
              <a:rPr lang="en-US" smtClean="0"/>
              <a:pPr/>
              <a:t>10/4/2024</a:t>
            </a:fld>
            <a:endParaRPr lang="en-US"/>
          </a:p>
        </p:txBody>
      </p:sp>
      <p:sp>
        <p:nvSpPr>
          <p:cNvPr id="6" name="Footer Placeholder 5">
            <a:extLst>
              <a:ext uri="{FF2B5EF4-FFF2-40B4-BE49-F238E27FC236}">
                <a16:creationId xmlns:a16="http://schemas.microsoft.com/office/drawing/2014/main" id="{C05BB471-AF3D-BCE6-3BD6-0C44F0FD4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98656-C1BA-0365-0686-79B6674244B6}"/>
              </a:ext>
            </a:extLst>
          </p:cNvPr>
          <p:cNvSpPr>
            <a:spLocks noGrp="1"/>
          </p:cNvSpPr>
          <p:nvPr>
            <p:ph type="sldNum" sz="quarter" idx="12"/>
          </p:nvPr>
        </p:nvSpPr>
        <p:spPr/>
        <p:txBody>
          <a:bodyPr/>
          <a:lstStyle/>
          <a:p>
            <a:fld id="{68DD3AAB-7081-4524-884B-CCA22AECC080}" type="slidenum">
              <a:rPr lang="en-US" smtClean="0"/>
              <a:pPr/>
              <a:t>‹#›</a:t>
            </a:fld>
            <a:endParaRPr lang="en-US"/>
          </a:p>
        </p:txBody>
      </p:sp>
    </p:spTree>
    <p:extLst>
      <p:ext uri="{BB962C8B-B14F-4D97-AF65-F5344CB8AC3E}">
        <p14:creationId xmlns:p14="http://schemas.microsoft.com/office/powerpoint/2010/main" val="61028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EC349D-2430-8427-B5B1-205D22E1FF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5E017C-FA6D-BAA0-F8E1-130EE29A2D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907B0-4AD6-04D0-6051-43071FBD7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A4719-566D-45AC-B838-49EE6D3E98C4}" type="datetimeFigureOut">
              <a:rPr lang="en-US" smtClean="0"/>
              <a:pPr/>
              <a:t>10/4/2024</a:t>
            </a:fld>
            <a:endParaRPr lang="en-US"/>
          </a:p>
        </p:txBody>
      </p:sp>
      <p:sp>
        <p:nvSpPr>
          <p:cNvPr id="5" name="Footer Placeholder 4">
            <a:extLst>
              <a:ext uri="{FF2B5EF4-FFF2-40B4-BE49-F238E27FC236}">
                <a16:creationId xmlns:a16="http://schemas.microsoft.com/office/drawing/2014/main" id="{69B88FA1-809A-6A23-BCE5-9B31CE1B2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2B8891-6296-2C70-2795-7A56A0E55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D3AAB-7081-4524-884B-CCA22AECC080}" type="slidenum">
              <a:rPr lang="en-US" smtClean="0"/>
              <a:pPr/>
              <a:t>‹#›</a:t>
            </a:fld>
            <a:endParaRPr lang="en-US"/>
          </a:p>
        </p:txBody>
      </p:sp>
    </p:spTree>
    <p:extLst>
      <p:ext uri="{BB962C8B-B14F-4D97-AF65-F5344CB8AC3E}">
        <p14:creationId xmlns:p14="http://schemas.microsoft.com/office/powerpoint/2010/main" val="192447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F67CF4F-4016-452B-80B2-15AC316D4B24}" type="datetimeFigureOut">
              <a:rPr lang="en-US" smtClean="0">
                <a:solidFill>
                  <a:prstClr val="black">
                    <a:tint val="75000"/>
                  </a:prstClr>
                </a:solidFill>
              </a:rPr>
              <a:pPr>
                <a:defRPr/>
              </a:pPr>
              <a:t>10/4/2024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defRPr/>
            </a:pPr>
            <a:fld id="{DC5B0C63-21FD-4862-84E6-CF4041F5871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7287429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17EB3-39D2-4C1C-963F-148DAF38FD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B2FED-8DDE-459E-92FF-CEE7C2BBA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43961-27B9-4844-AA2D-33CF00DAD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B1E88-9A64-47B2-9DE4-79A5E7FC3831}" type="datetimeFigureOut">
              <a:rPr lang="en-US" smtClean="0"/>
              <a:pPr/>
              <a:t>10/4/2024</a:t>
            </a:fld>
            <a:endParaRPr lang="en-US"/>
          </a:p>
        </p:txBody>
      </p:sp>
      <p:sp>
        <p:nvSpPr>
          <p:cNvPr id="5" name="Footer Placeholder 4">
            <a:extLst>
              <a:ext uri="{FF2B5EF4-FFF2-40B4-BE49-F238E27FC236}">
                <a16:creationId xmlns:a16="http://schemas.microsoft.com/office/drawing/2014/main" id="{4DF8D979-0853-424B-B0B6-89F9A131C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0718C7-F4DA-4ECB-80A4-E887C723BA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15270-0C44-4D92-93A9-BE01982118C3}" type="slidenum">
              <a:rPr lang="en-US" smtClean="0"/>
              <a:pPr/>
              <a:t>‹#›</a:t>
            </a:fld>
            <a:endParaRPr lang="en-US"/>
          </a:p>
        </p:txBody>
      </p:sp>
    </p:spTree>
    <p:extLst>
      <p:ext uri="{BB962C8B-B14F-4D97-AF65-F5344CB8AC3E}">
        <p14:creationId xmlns:p14="http://schemas.microsoft.com/office/powerpoint/2010/main" val="22415230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CB754-A275-8971-EC02-A90847A72D0F}"/>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815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Pentagon 9">
            <a:extLst>
              <a:ext uri="{FF2B5EF4-FFF2-40B4-BE49-F238E27FC236}">
                <a16:creationId xmlns:a16="http://schemas.microsoft.com/office/drawing/2014/main" id="{5580ABFF-6436-2D0F-7BFC-E65B4C7333CC}"/>
              </a:ext>
            </a:extLst>
          </p:cNvPr>
          <p:cNvSpPr/>
          <p:nvPr/>
        </p:nvSpPr>
        <p:spPr>
          <a:xfrm>
            <a:off x="0" y="25053"/>
            <a:ext cx="2688100" cy="678327"/>
          </a:xfrm>
          <a:prstGeom prst="homePlate">
            <a:avLst>
              <a:gd name="adj" fmla="val 87330"/>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32129F-0BF7-4F32-5F8C-183DDCFCA222}"/>
              </a:ext>
            </a:extLst>
          </p:cNvPr>
          <p:cNvSpPr txBox="1"/>
          <p:nvPr/>
        </p:nvSpPr>
        <p:spPr>
          <a:xfrm>
            <a:off x="97303" y="0"/>
            <a:ext cx="2155269" cy="678327"/>
          </a:xfrm>
          <a:prstGeom prst="rect">
            <a:avLst/>
          </a:prstGeom>
          <a:noFill/>
        </p:spPr>
        <p:txBody>
          <a:bodyPr wrap="square">
            <a:spAutoFit/>
          </a:bodyPr>
          <a:lstStyle/>
          <a:p>
            <a:pPr algn="just">
              <a:lnSpc>
                <a:spcPct val="115000"/>
              </a:lnSpc>
            </a:pPr>
            <a:r>
              <a:rPr lang="pt-BR" sz="3600" b="1" dirty="0">
                <a:solidFill>
                  <a:srgbClr val="0000CC"/>
                </a:solidFill>
                <a:latin typeface="Times New Roman" panose="02020603050405020304" pitchFamily="18" charset="0"/>
                <a:ea typeface="Calibri" panose="020F0502020204030204" pitchFamily="34" charset="0"/>
              </a:rPr>
              <a:t>1. Tác giả</a:t>
            </a:r>
            <a:endParaRPr lang="en-US" sz="3600" dirty="0">
              <a:solidFill>
                <a:srgbClr val="0000CC"/>
              </a:solidFill>
              <a:effectLst/>
              <a:latin typeface="Times New Roman" panose="02020603050405020304" pitchFamily="18" charset="0"/>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6F00B4B5-8634-F768-63A9-616B206915EF}"/>
              </a:ext>
            </a:extLst>
          </p:cNvPr>
          <p:cNvSpPr/>
          <p:nvPr/>
        </p:nvSpPr>
        <p:spPr>
          <a:xfrm>
            <a:off x="478301" y="1203693"/>
            <a:ext cx="6541476" cy="1878719"/>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13A6CB-CDD4-4162-C24A-4C5A82A9E819}"/>
              </a:ext>
            </a:extLst>
          </p:cNvPr>
          <p:cNvSpPr txBox="1"/>
          <p:nvPr/>
        </p:nvSpPr>
        <p:spPr>
          <a:xfrm>
            <a:off x="526799" y="1377352"/>
            <a:ext cx="6283133" cy="1569660"/>
          </a:xfrm>
          <a:prstGeom prst="rect">
            <a:avLst/>
          </a:prstGeom>
          <a:noFill/>
        </p:spPr>
        <p:txBody>
          <a:bodyPr wrap="square">
            <a:spAutoFit/>
          </a:bodyPr>
          <a:lstStyle/>
          <a:p>
            <a:pPr algn="just"/>
            <a:r>
              <a:rPr lang="en-US" sz="3200" dirty="0">
                <a:solidFill>
                  <a:srgbClr val="000000"/>
                </a:solidFill>
                <a:latin typeface="Times New Roman" panose="02020603050405020304" pitchFamily="18" charset="0"/>
                <a:ea typeface="Times New Roman" panose="02020603050405020304" pitchFamily="18" charset="0"/>
              </a:rPr>
              <a:t>- Phong </a:t>
            </a:r>
            <a:r>
              <a:rPr lang="en-US" sz="3200" dirty="0" err="1">
                <a:solidFill>
                  <a:srgbClr val="000000"/>
                </a:solidFill>
                <a:latin typeface="Times New Roman" panose="02020603050405020304" pitchFamily="18" charset="0"/>
                <a:ea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vi-VN" sz="3200" dirty="0"/>
              <a:t>lối miêu tả vừa hiện thực vừa trữ tình, ngôn ngữ đậm màu sắc địa phương</a:t>
            </a:r>
            <a:endParaRPr lang="en-US" sz="3200" dirty="0">
              <a:latin typeface="Times New Roman" panose="02020603050405020304" pitchFamily="18" charset="0"/>
              <a:ea typeface="Times New Roman" panose="02020603050405020304" pitchFamily="18" charset="0"/>
            </a:endParaRPr>
          </a:p>
        </p:txBody>
      </p:sp>
      <p:sp>
        <p:nvSpPr>
          <p:cNvPr id="12" name="Arrow: Down 11">
            <a:extLst>
              <a:ext uri="{FF2B5EF4-FFF2-40B4-BE49-F238E27FC236}">
                <a16:creationId xmlns:a16="http://schemas.microsoft.com/office/drawing/2014/main" id="{296D65F2-890C-05A3-80A4-29E4775DCBB8}"/>
              </a:ext>
            </a:extLst>
          </p:cNvPr>
          <p:cNvSpPr/>
          <p:nvPr/>
        </p:nvSpPr>
        <p:spPr>
          <a:xfrm>
            <a:off x="5916329" y="3381109"/>
            <a:ext cx="1097279" cy="459434"/>
          </a:xfrm>
          <a:prstGeom prst="downArrow">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A1DD6A2-1F64-C3BF-C92E-36EA8B8A089C}"/>
              </a:ext>
            </a:extLst>
          </p:cNvPr>
          <p:cNvSpPr/>
          <p:nvPr/>
        </p:nvSpPr>
        <p:spPr>
          <a:xfrm>
            <a:off x="478300" y="4098721"/>
            <a:ext cx="6541476" cy="2036608"/>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F1B2-82FB-3CCA-F1C4-4EC4C20041F7}"/>
              </a:ext>
            </a:extLst>
          </p:cNvPr>
          <p:cNvSpPr txBox="1"/>
          <p:nvPr/>
        </p:nvSpPr>
        <p:spPr>
          <a:xfrm>
            <a:off x="472133" y="4307491"/>
            <a:ext cx="6541475" cy="1569660"/>
          </a:xfrm>
          <a:prstGeom prst="rect">
            <a:avLst/>
          </a:prstGeom>
          <a:noFill/>
        </p:spPr>
        <p:txBody>
          <a:bodyPr wrap="square">
            <a:spAutoFit/>
          </a:bodyPr>
          <a:lstStyle/>
          <a:p>
            <a:pPr algn="just"/>
            <a:r>
              <a:rPr lang="vi-VN" sz="3200" dirty="0"/>
              <a:t>- Các tác phẩm tiêu biểu: </a:t>
            </a:r>
            <a:r>
              <a:rPr lang="vi-VN" sz="3200" i="1" dirty="0"/>
              <a:t>Đường về gia hương </a:t>
            </a:r>
            <a:r>
              <a:rPr lang="vi-VN" sz="3200" dirty="0"/>
              <a:t>(1948), </a:t>
            </a:r>
            <a:r>
              <a:rPr lang="vi-VN" sz="3200" i="1" dirty="0"/>
              <a:t>Cá bống mú</a:t>
            </a:r>
            <a:r>
              <a:rPr lang="vi-VN" sz="3200" dirty="0"/>
              <a:t> (1956), </a:t>
            </a:r>
            <a:r>
              <a:rPr lang="vi-VN" sz="3200" i="1" dirty="0"/>
              <a:t>Đất rừng phương Nam</a:t>
            </a:r>
            <a:r>
              <a:rPr lang="vi-VN" sz="3200" dirty="0"/>
              <a:t> (1957)</a:t>
            </a:r>
            <a:endParaRPr lang="en-US" sz="3200" dirty="0"/>
          </a:p>
        </p:txBody>
      </p:sp>
      <p:sp>
        <p:nvSpPr>
          <p:cNvPr id="23" name="TextBox 22">
            <a:extLst>
              <a:ext uri="{FF2B5EF4-FFF2-40B4-BE49-F238E27FC236}">
                <a16:creationId xmlns:a16="http://schemas.microsoft.com/office/drawing/2014/main" id="{660627A4-D468-E85D-754A-2811CCBC5F19}"/>
              </a:ext>
            </a:extLst>
          </p:cNvPr>
          <p:cNvSpPr txBox="1"/>
          <p:nvPr/>
        </p:nvSpPr>
        <p:spPr>
          <a:xfrm>
            <a:off x="8299351" y="4923826"/>
            <a:ext cx="3512235" cy="1077218"/>
          </a:xfrm>
          <a:prstGeom prst="rect">
            <a:avLst/>
          </a:prstGeom>
          <a:solidFill>
            <a:schemeClr val="accent4">
              <a:lumMod val="40000"/>
              <a:lumOff val="60000"/>
            </a:schemeClr>
          </a:solidFill>
        </p:spPr>
        <p:txBody>
          <a:bodyPr wrap="square">
            <a:spAutoFit/>
          </a:bodyPr>
          <a:lstStyle/>
          <a:p>
            <a:pPr algn="ctr"/>
            <a:r>
              <a:rPr lang="en-US" sz="3200" b="1" dirty="0">
                <a:solidFill>
                  <a:srgbClr val="0000CC"/>
                </a:solidFill>
                <a:latin typeface="Times New Roman" panose="02020603050405020304" pitchFamily="18" charset="0"/>
              </a:rPr>
              <a:t>ĐOÀN GIỎI</a:t>
            </a:r>
          </a:p>
          <a:p>
            <a:pPr algn="ctr"/>
            <a:r>
              <a:rPr lang="en-US" sz="3200" b="1" dirty="0">
                <a:solidFill>
                  <a:srgbClr val="0000CC"/>
                </a:solidFill>
                <a:latin typeface="Times New Roman" panose="02020603050405020304" pitchFamily="18" charset="0"/>
              </a:rPr>
              <a:t>(1925-1989)</a:t>
            </a:r>
          </a:p>
        </p:txBody>
      </p:sp>
      <p:pic>
        <p:nvPicPr>
          <p:cNvPr id="2" name="Picture 1">
            <a:extLst>
              <a:ext uri="{FF2B5EF4-FFF2-40B4-BE49-F238E27FC236}">
                <a16:creationId xmlns:a16="http://schemas.microsoft.com/office/drawing/2014/main" id="{01DA50D3-CA79-C15F-CE87-7815ED0DFAAA}"/>
              </a:ext>
            </a:extLst>
          </p:cNvPr>
          <p:cNvPicPr>
            <a:picLocks noChangeAspect="1"/>
          </p:cNvPicPr>
          <p:nvPr/>
        </p:nvPicPr>
        <p:blipFill>
          <a:blip r:embed="rId2"/>
          <a:stretch>
            <a:fillRect/>
          </a:stretch>
        </p:blipFill>
        <p:spPr>
          <a:xfrm>
            <a:off x="7653396" y="251965"/>
            <a:ext cx="4312966" cy="4414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6570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1" grpId="0" animBg="1"/>
      <p:bldP spid="9" grpId="0"/>
      <p:bldP spid="12" grpId="0" animBg="1"/>
      <p:bldP spid="18" grpId="0" animBg="1"/>
      <p:bldP spid="20"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E16973-A1B0-D345-DF78-A8033D259198}"/>
              </a:ext>
            </a:extLst>
          </p:cNvPr>
          <p:cNvPicPr>
            <a:picLocks noChangeAspect="1"/>
          </p:cNvPicPr>
          <p:nvPr/>
        </p:nvPicPr>
        <p:blipFill>
          <a:blip r:embed="rId3"/>
          <a:stretch>
            <a:fillRect/>
          </a:stretch>
        </p:blipFill>
        <p:spPr>
          <a:xfrm>
            <a:off x="0" y="0"/>
            <a:ext cx="12192000" cy="6858000"/>
          </a:xfrm>
          <a:prstGeom prst="rect">
            <a:avLst/>
          </a:prstGeom>
        </p:spPr>
      </p:pic>
      <p:sp>
        <p:nvSpPr>
          <p:cNvPr id="14" name="Arrow: Pentagon 13">
            <a:extLst>
              <a:ext uri="{FF2B5EF4-FFF2-40B4-BE49-F238E27FC236}">
                <a16:creationId xmlns:a16="http://schemas.microsoft.com/office/drawing/2014/main" id="{9CF7DDF4-DBF7-55F9-D692-88FDC185EF5D}"/>
              </a:ext>
            </a:extLst>
          </p:cNvPr>
          <p:cNvSpPr/>
          <p:nvPr/>
        </p:nvSpPr>
        <p:spPr>
          <a:xfrm>
            <a:off x="0" y="25053"/>
            <a:ext cx="3094892" cy="678327"/>
          </a:xfrm>
          <a:prstGeom prst="homePlate">
            <a:avLst>
              <a:gd name="adj" fmla="val 87330"/>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86B65B0-E983-DA0B-4A3F-1C0768D86A32}"/>
              </a:ext>
            </a:extLst>
          </p:cNvPr>
          <p:cNvSpPr txBox="1"/>
          <p:nvPr/>
        </p:nvSpPr>
        <p:spPr>
          <a:xfrm>
            <a:off x="0" y="-29684"/>
            <a:ext cx="2688100" cy="678327"/>
          </a:xfrm>
          <a:prstGeom prst="rect">
            <a:avLst/>
          </a:prstGeom>
          <a:noFill/>
        </p:spPr>
        <p:txBody>
          <a:bodyPr wrap="square">
            <a:spAutoFit/>
          </a:bodyPr>
          <a:lstStyle/>
          <a:p>
            <a:pPr algn="just">
              <a:lnSpc>
                <a:spcPct val="115000"/>
              </a:lnSpc>
            </a:pPr>
            <a:r>
              <a:rPr lang="pt-BR" sz="3600" b="1" dirty="0">
                <a:solidFill>
                  <a:srgbClr val="0000CC"/>
                </a:solidFill>
                <a:latin typeface="Times New Roman" panose="02020603050405020304" pitchFamily="18" charset="0"/>
                <a:ea typeface="Calibri" panose="020F0502020204030204" pitchFamily="34" charset="0"/>
              </a:rPr>
              <a:t>2. Tác phẩm</a:t>
            </a:r>
            <a:endParaRPr lang="en-US" sz="3600" dirty="0">
              <a:solidFill>
                <a:srgbClr val="0000CC"/>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1B472EE0-8FD4-E8CF-7FC5-562C4A6DA57D}"/>
              </a:ext>
            </a:extLst>
          </p:cNvPr>
          <p:cNvSpPr txBox="1"/>
          <p:nvPr/>
        </p:nvSpPr>
        <p:spPr>
          <a:xfrm>
            <a:off x="528332" y="1474619"/>
            <a:ext cx="5133120" cy="3662541"/>
          </a:xfrm>
          <a:prstGeom prst="rect">
            <a:avLst/>
          </a:prstGeom>
          <a:noFill/>
        </p:spPr>
        <p:txBody>
          <a:bodyPr wrap="square">
            <a:spAutoFit/>
          </a:bodyPr>
          <a:lstStyle/>
          <a:p>
            <a:pPr marL="571500" indent="-571500" algn="just">
              <a:buFontTx/>
              <a:buChar char="-"/>
            </a:pPr>
            <a:r>
              <a:rPr lang="en-US" sz="3600" b="1" dirty="0" err="1">
                <a:solidFill>
                  <a:srgbClr val="000000"/>
                </a:solidFill>
                <a:latin typeface="Times New Roman" panose="02020603050405020304" pitchFamily="18" charset="0"/>
                <a:ea typeface="Times New Roman" panose="02020603050405020304" pitchFamily="18" charset="0"/>
              </a:rPr>
              <a:t>Xuất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xứ</a:t>
            </a:r>
            <a:r>
              <a:rPr lang="en-US" sz="3600" b="1" dirty="0">
                <a:solidFill>
                  <a:srgbClr val="000000"/>
                </a:solidFill>
                <a:latin typeface="Times New Roman" panose="02020603050405020304" pitchFamily="18" charset="0"/>
                <a:ea typeface="Times New Roman" panose="02020603050405020304" pitchFamily="18" charset="0"/>
              </a:rPr>
              <a:t>:</a:t>
            </a:r>
          </a:p>
          <a:p>
            <a:pPr algn="just"/>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trích</a:t>
            </a:r>
            <a:r>
              <a:rPr lang="en-US" sz="3200" dirty="0">
                <a:solidFill>
                  <a:srgbClr val="000000"/>
                </a:solidFill>
                <a:latin typeface="Times New Roman" panose="02020603050405020304" pitchFamily="18" charset="0"/>
                <a:ea typeface="Times New Roman" panose="02020603050405020304" pitchFamily="18" charset="0"/>
              </a:rPr>
              <a:t> </a:t>
            </a:r>
            <a:r>
              <a:rPr lang="en-US" sz="3200" b="1" i="1" dirty="0">
                <a:latin typeface="Times New Roman" panose="02020603050405020304" pitchFamily="18" charset="0"/>
                <a:ea typeface="Times New Roman" panose="02020603050405020304" pitchFamily="18" charset="0"/>
              </a:rPr>
              <a:t>Người </a:t>
            </a:r>
            <a:r>
              <a:rPr lang="en-US" sz="3200" b="1" i="1" dirty="0" err="1">
                <a:latin typeface="Times New Roman" panose="02020603050405020304" pitchFamily="18" charset="0"/>
                <a:ea typeface="Times New Roman" panose="02020603050405020304" pitchFamily="18" charset="0"/>
              </a:rPr>
              <a:t>đàn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ông</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cô</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độc</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giữa</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rừng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nằm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thuyết</a:t>
            </a:r>
            <a:r>
              <a:rPr lang="en-US" sz="3200" dirty="0">
                <a:solidFill>
                  <a:srgbClr val="000000"/>
                </a:solidFill>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Đất</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rừng</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phương</a:t>
            </a:r>
            <a:r>
              <a:rPr lang="en-US" sz="3200" b="1" i="1" dirty="0">
                <a:latin typeface="Times New Roman" panose="02020603050405020304" pitchFamily="18" charset="0"/>
                <a:ea typeface="Times New Roman" panose="02020603050405020304" pitchFamily="18" charset="0"/>
              </a:rPr>
              <a:t> Nam</a:t>
            </a:r>
            <a:r>
              <a:rPr lang="en-US" sz="3200" b="1" dirty="0">
                <a:solidFill>
                  <a:srgbClr val="000000"/>
                </a:solidFill>
                <a:latin typeface="Times New Roman" panose="02020603050405020304" pitchFamily="18" charset="0"/>
                <a:ea typeface="Times New Roman" panose="02020603050405020304" pitchFamily="18" charset="0"/>
              </a:rPr>
              <a:t>. (1957)</a:t>
            </a:r>
          </a:p>
          <a:p>
            <a:pPr marL="571500" indent="-571500" algn="just">
              <a:buFontTx/>
              <a:buChar char="-"/>
            </a:pPr>
            <a:r>
              <a:rPr lang="en-US" sz="3600" b="1" dirty="0" err="1">
                <a:latin typeface="Times New Roman" panose="02020603050405020304" pitchFamily="18" charset="0"/>
                <a:ea typeface="Times New Roman" panose="02020603050405020304" pitchFamily="18" charset="0"/>
              </a:rPr>
              <a:t>Thể</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loại</a:t>
            </a:r>
            <a:r>
              <a:rPr lang="en-US" sz="3600" b="1" dirty="0">
                <a:latin typeface="Times New Roman" panose="02020603050405020304" pitchFamily="18" charset="0"/>
                <a:ea typeface="Times New Roman" panose="02020603050405020304" pitchFamily="18" charset="0"/>
              </a:rPr>
              <a:t>: </a:t>
            </a:r>
          </a:p>
          <a:p>
            <a:pPr algn="just"/>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thuyết</a:t>
            </a:r>
            <a:endParaRPr lang="en-US" sz="3200" b="1"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0A3966A9-D4DF-A911-6638-E8FE3F124768}"/>
              </a:ext>
            </a:extLst>
          </p:cNvPr>
          <p:cNvPicPr>
            <a:picLocks noChangeAspect="1"/>
          </p:cNvPicPr>
          <p:nvPr/>
        </p:nvPicPr>
        <p:blipFill>
          <a:blip r:embed="rId4"/>
          <a:stretch>
            <a:fillRect/>
          </a:stretch>
        </p:blipFill>
        <p:spPr>
          <a:xfrm>
            <a:off x="6326920" y="309479"/>
            <a:ext cx="5004069" cy="59803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8458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A928EA-C80F-DF13-BD22-7EB9F699B310}"/>
              </a:ext>
            </a:extLst>
          </p:cNvPr>
          <p:cNvSpPr txBox="1"/>
          <p:nvPr/>
        </p:nvSpPr>
        <p:spPr>
          <a:xfrm>
            <a:off x="4262283" y="109001"/>
            <a:ext cx="4614804" cy="523220"/>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Thảo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luận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chia </a:t>
            </a:r>
            <a:r>
              <a:rPr lang="en-US" sz="2800" b="1" dirty="0" err="1">
                <a:solidFill>
                  <a:srgbClr val="000000"/>
                </a:solidFill>
                <a:effectLst/>
                <a:latin typeface="Times New Roman" panose="02020603050405020304" pitchFamily="18" charset="0"/>
                <a:ea typeface="Times New Roman" panose="02020603050405020304" pitchFamily="18" charset="0"/>
              </a:rPr>
              <a:t>sẻ</a:t>
            </a:r>
            <a:r>
              <a:rPr lang="en-US" sz="2800" b="1" dirty="0">
                <a:solidFill>
                  <a:srgbClr val="000000"/>
                </a:solidFill>
                <a:latin typeface="Times New Roman" panose="02020603050405020304" pitchFamily="18" charset="0"/>
                <a:ea typeface="Times New Roman" panose="02020603050405020304" pitchFamily="18" charset="0"/>
              </a:rPr>
              <a:t> (5 </a:t>
            </a:r>
            <a:r>
              <a:rPr lang="en-US" sz="2800" b="1" dirty="0" err="1">
                <a:solidFill>
                  <a:srgbClr val="000000"/>
                </a:solidFill>
                <a:latin typeface="Times New Roman" panose="02020603050405020304" pitchFamily="18" charset="0"/>
                <a:ea typeface="Times New Roman" panose="02020603050405020304" pitchFamily="18" charset="0"/>
              </a:rPr>
              <a:t>phút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b="1" dirty="0">
              <a:solidFill>
                <a:srgbClr val="000000"/>
              </a:solidFill>
              <a:effectLst/>
              <a:latin typeface="Times New Roman" panose="02020603050405020304" pitchFamily="18" charset="0"/>
              <a:ea typeface="Times New Roman" panose="02020603050405020304" pitchFamily="18" charset="0"/>
            </a:endParaRPr>
          </a:p>
        </p:txBody>
      </p:sp>
      <p:sp>
        <p:nvSpPr>
          <p:cNvPr id="7" name="Oval 6">
            <a:extLst>
              <a:ext uri="{FF2B5EF4-FFF2-40B4-BE49-F238E27FC236}">
                <a16:creationId xmlns:a16="http://schemas.microsoft.com/office/drawing/2014/main" id="{9397DBBE-B042-E0CF-886B-8797FD2A63F7}"/>
              </a:ext>
            </a:extLst>
          </p:cNvPr>
          <p:cNvSpPr/>
          <p:nvPr/>
        </p:nvSpPr>
        <p:spPr>
          <a:xfrm>
            <a:off x="8385814" y="5891726"/>
            <a:ext cx="2814146" cy="1608082"/>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E4E8809-03A3-DD05-989E-36497A12CCB2}"/>
              </a:ext>
            </a:extLst>
          </p:cNvPr>
          <p:cNvSpPr/>
          <p:nvPr/>
        </p:nvSpPr>
        <p:spPr>
          <a:xfrm>
            <a:off x="-500599" y="5485892"/>
            <a:ext cx="1876097" cy="160808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Pentagon 1">
            <a:extLst>
              <a:ext uri="{FF2B5EF4-FFF2-40B4-BE49-F238E27FC236}">
                <a16:creationId xmlns:a16="http://schemas.microsoft.com/office/drawing/2014/main" id="{A5574FAE-826E-192C-0355-3A64FA567DAC}"/>
              </a:ext>
            </a:extLst>
          </p:cNvPr>
          <p:cNvSpPr/>
          <p:nvPr/>
        </p:nvSpPr>
        <p:spPr>
          <a:xfrm>
            <a:off x="-1" y="25053"/>
            <a:ext cx="4159045" cy="678327"/>
          </a:xfrm>
          <a:prstGeom prst="homePlate">
            <a:avLst>
              <a:gd name="adj" fmla="val 87330"/>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 ĐỌC VĂN BẢN</a:t>
            </a:r>
          </a:p>
        </p:txBody>
      </p:sp>
      <p:graphicFrame>
        <p:nvGraphicFramePr>
          <p:cNvPr id="6" name="Table 5">
            <a:extLst>
              <a:ext uri="{FF2B5EF4-FFF2-40B4-BE49-F238E27FC236}">
                <a16:creationId xmlns:a16="http://schemas.microsoft.com/office/drawing/2014/main" id="{CC02BF88-15F1-79D1-0121-E5C42B94D409}"/>
              </a:ext>
            </a:extLst>
          </p:cNvPr>
          <p:cNvGraphicFramePr>
            <a:graphicFrameLocks noGrp="1"/>
          </p:cNvGraphicFramePr>
          <p:nvPr>
            <p:extLst>
              <p:ext uri="{D42A27DB-BD31-4B8C-83A1-F6EECF244321}">
                <p14:modId xmlns:p14="http://schemas.microsoft.com/office/powerpoint/2010/main" val="227807677"/>
              </p:ext>
            </p:extLst>
          </p:nvPr>
        </p:nvGraphicFramePr>
        <p:xfrm>
          <a:off x="602226" y="1076632"/>
          <a:ext cx="10987548" cy="4452168"/>
        </p:xfrm>
        <a:graphic>
          <a:graphicData uri="http://schemas.openxmlformats.org/drawingml/2006/table">
            <a:tbl>
              <a:tblPr firstRow="1" bandRow="1">
                <a:tableStyleId>{93296810-A885-4BE3-A3E7-6D5BEEA58F35}</a:tableStyleId>
              </a:tblPr>
              <a:tblGrid>
                <a:gridCol w="4111471">
                  <a:extLst>
                    <a:ext uri="{9D8B030D-6E8A-4147-A177-3AD203B41FA5}">
                      <a16:colId xmlns:a16="http://schemas.microsoft.com/office/drawing/2014/main" val="2148642021"/>
                    </a:ext>
                  </a:extLst>
                </a:gridCol>
                <a:gridCol w="6876077">
                  <a:extLst>
                    <a:ext uri="{9D8B030D-6E8A-4147-A177-3AD203B41FA5}">
                      <a16:colId xmlns:a16="http://schemas.microsoft.com/office/drawing/2014/main" val="3941455169"/>
                    </a:ext>
                  </a:extLst>
                </a:gridCol>
              </a:tblGrid>
              <a:tr h="636024">
                <a:tc>
                  <a:txBody>
                    <a:bodyPr/>
                    <a:lstStyle/>
                    <a:p>
                      <a:pPr algn="ctr"/>
                      <a:r>
                        <a:rPr lang="en-US" sz="2800" dirty="0" err="1">
                          <a:solidFill>
                            <a:schemeClr val="bg1"/>
                          </a:solidFill>
                          <a:effectLst/>
                          <a:latin typeface="Times New Roman" panose="02020603050405020304" pitchFamily="18" charset="0"/>
                          <a:ea typeface="Times New Roman" panose="02020603050405020304" pitchFamily="18" charset="0"/>
                        </a:rPr>
                        <a:t>Vấn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a:t>
                      </a:r>
                      <a:endParaRPr lang="en-US" sz="2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US" sz="2800" dirty="0" err="1">
                          <a:solidFill>
                            <a:schemeClr val="bg1"/>
                          </a:solidFill>
                        </a:rPr>
                        <a:t>Nội</a:t>
                      </a:r>
                      <a:r>
                        <a:rPr lang="en-US" sz="2800" dirty="0">
                          <a:solidFill>
                            <a:schemeClr val="bg1"/>
                          </a:solidFill>
                        </a:rPr>
                        <a:t> dung</a:t>
                      </a:r>
                    </a:p>
                  </a:txBody>
                  <a:tcPr/>
                </a:tc>
                <a:extLst>
                  <a:ext uri="{0D108BD9-81ED-4DB2-BD59-A6C34878D82A}">
                    <a16:rowId xmlns:a16="http://schemas.microsoft.com/office/drawing/2014/main" val="3159742328"/>
                  </a:ext>
                </a:extLst>
              </a:tr>
              <a:tr h="6360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solidFill>
                          <a:effectLst/>
                        </a:rPr>
                        <a:t>1. Nhan </a:t>
                      </a:r>
                      <a:r>
                        <a:rPr lang="en-US" sz="2800" b="1" dirty="0" err="1">
                          <a:solidFill>
                            <a:srgbClr val="000000"/>
                          </a:solidFill>
                          <a:effectLst/>
                        </a:rPr>
                        <a:t>đề</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2800" dirty="0"/>
                    </a:p>
                  </a:txBody>
                  <a:tcPr/>
                </a:tc>
                <a:extLst>
                  <a:ext uri="{0D108BD9-81ED-4DB2-BD59-A6C34878D82A}">
                    <a16:rowId xmlns:a16="http://schemas.microsoft.com/office/drawing/2014/main" val="2490271138"/>
                  </a:ext>
                </a:extLst>
              </a:tr>
              <a:tr h="636024">
                <a:tc>
                  <a:txBody>
                    <a:bodyPr/>
                    <a:lstStyle/>
                    <a:p>
                      <a:pPr algn="just"/>
                      <a:r>
                        <a:rPr lang="en-US" sz="2800" b="1" dirty="0">
                          <a:solidFill>
                            <a:srgbClr val="000000"/>
                          </a:solidFill>
                          <a:effectLst/>
                        </a:rPr>
                        <a:t>2. </a:t>
                      </a:r>
                      <a:r>
                        <a:rPr lang="en-US" sz="2800" b="1" dirty="0" err="1">
                          <a:solidFill>
                            <a:srgbClr val="000000"/>
                          </a:solidFill>
                          <a:effectLst/>
                        </a:rPr>
                        <a:t>Ngôi</a:t>
                      </a:r>
                      <a:r>
                        <a:rPr lang="en-US" sz="2800" b="1" dirty="0">
                          <a:solidFill>
                            <a:srgbClr val="000000"/>
                          </a:solidFill>
                          <a:effectLst/>
                        </a:rPr>
                        <a:t> </a:t>
                      </a:r>
                      <a:r>
                        <a:rPr lang="en-US" sz="2800" b="1" dirty="0" err="1">
                          <a:solidFill>
                            <a:srgbClr val="000000"/>
                          </a:solidFill>
                          <a:effectLst/>
                        </a:rPr>
                        <a:t>kể</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2800" dirty="0"/>
                    </a:p>
                  </a:txBody>
                  <a:tcPr/>
                </a:tc>
                <a:extLst>
                  <a:ext uri="{0D108BD9-81ED-4DB2-BD59-A6C34878D82A}">
                    <a16:rowId xmlns:a16="http://schemas.microsoft.com/office/drawing/2014/main" val="1857494861"/>
                  </a:ext>
                </a:extLst>
              </a:tr>
              <a:tr h="636024">
                <a:tc>
                  <a:txBody>
                    <a:bodyPr/>
                    <a:lstStyle/>
                    <a:p>
                      <a:pPr algn="just"/>
                      <a:r>
                        <a:rPr lang="en-US" sz="2800" b="1">
                          <a:solidFill>
                            <a:srgbClr val="000000"/>
                          </a:solidFill>
                          <a:effectLst/>
                        </a:rPr>
                        <a:t>3. Nhân vật</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2800" dirty="0"/>
                    </a:p>
                  </a:txBody>
                  <a:tcPr/>
                </a:tc>
                <a:extLst>
                  <a:ext uri="{0D108BD9-81ED-4DB2-BD59-A6C34878D82A}">
                    <a16:rowId xmlns:a16="http://schemas.microsoft.com/office/drawing/2014/main" val="2611859301"/>
                  </a:ext>
                </a:extLst>
              </a:tr>
              <a:tr h="636024">
                <a:tc>
                  <a:txBody>
                    <a:bodyPr/>
                    <a:lstStyle/>
                    <a:p>
                      <a:pPr algn="just"/>
                      <a:r>
                        <a:rPr lang="en-US" sz="2800" b="1">
                          <a:solidFill>
                            <a:srgbClr val="000000"/>
                          </a:solidFill>
                          <a:effectLst/>
                        </a:rPr>
                        <a:t>4. Nhân vật chính</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2800"/>
                    </a:p>
                  </a:txBody>
                  <a:tcPr/>
                </a:tc>
                <a:extLst>
                  <a:ext uri="{0D108BD9-81ED-4DB2-BD59-A6C34878D82A}">
                    <a16:rowId xmlns:a16="http://schemas.microsoft.com/office/drawing/2014/main" val="2856644844"/>
                  </a:ext>
                </a:extLst>
              </a:tr>
              <a:tr h="636024">
                <a:tc>
                  <a:txBody>
                    <a:bodyPr/>
                    <a:lstStyle/>
                    <a:p>
                      <a:pPr algn="just"/>
                      <a:r>
                        <a:rPr lang="en-US" sz="2800" b="1">
                          <a:solidFill>
                            <a:srgbClr val="000000"/>
                          </a:solidFill>
                          <a:effectLst/>
                        </a:rPr>
                        <a:t>5. Sự việc chính</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2800"/>
                    </a:p>
                  </a:txBody>
                  <a:tcPr/>
                </a:tc>
                <a:extLst>
                  <a:ext uri="{0D108BD9-81ED-4DB2-BD59-A6C34878D82A}">
                    <a16:rowId xmlns:a16="http://schemas.microsoft.com/office/drawing/2014/main" val="3497173372"/>
                  </a:ext>
                </a:extLst>
              </a:tr>
              <a:tr h="636024">
                <a:tc>
                  <a:txBody>
                    <a:bodyPr/>
                    <a:lstStyle/>
                    <a:p>
                      <a:pPr algn="just"/>
                      <a:r>
                        <a:rPr lang="en-US" sz="2800" b="1" dirty="0">
                          <a:solidFill>
                            <a:srgbClr val="000000"/>
                          </a:solidFill>
                          <a:effectLst/>
                        </a:rPr>
                        <a:t>6</a:t>
                      </a:r>
                      <a:r>
                        <a:rPr lang="en-US" sz="2800" b="1">
                          <a:solidFill>
                            <a:srgbClr val="000000"/>
                          </a:solidFill>
                          <a:effectLst/>
                        </a:rPr>
                        <a:t>. </a:t>
                      </a:r>
                      <a:r>
                        <a:rPr lang="en-US" sz="2800" b="1" dirty="0" err="1">
                          <a:solidFill>
                            <a:srgbClr val="000000"/>
                          </a:solidFill>
                          <a:effectLst/>
                        </a:rPr>
                        <a:t>Bố</a:t>
                      </a:r>
                      <a:r>
                        <a:rPr lang="en-US" sz="2800" b="1" dirty="0">
                          <a:solidFill>
                            <a:srgbClr val="000000"/>
                          </a:solidFill>
                          <a:effectLst/>
                        </a:rPr>
                        <a:t> </a:t>
                      </a:r>
                      <a:r>
                        <a:rPr lang="en-US" sz="2800" b="1" dirty="0" err="1">
                          <a:solidFill>
                            <a:srgbClr val="000000"/>
                          </a:solidFill>
                          <a:effectLst/>
                        </a:rPr>
                        <a:t>cục</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2800" dirty="0"/>
                    </a:p>
                  </a:txBody>
                  <a:tcPr/>
                </a:tc>
                <a:extLst>
                  <a:ext uri="{0D108BD9-81ED-4DB2-BD59-A6C34878D82A}">
                    <a16:rowId xmlns:a16="http://schemas.microsoft.com/office/drawing/2014/main" val="3175210652"/>
                  </a:ext>
                </a:extLst>
              </a:tr>
            </a:tbl>
          </a:graphicData>
        </a:graphic>
      </p:graphicFrame>
      <p:pic>
        <p:nvPicPr>
          <p:cNvPr id="8" name="Picture 7">
            <a:extLst>
              <a:ext uri="{FF2B5EF4-FFF2-40B4-BE49-F238E27FC236}">
                <a16:creationId xmlns:a16="http://schemas.microsoft.com/office/drawing/2014/main" id="{5EE5AD6D-5F48-1BC9-8F89-A28A6B354B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877087" y="0"/>
            <a:ext cx="2752305" cy="2117749"/>
          </a:xfrm>
          <a:prstGeom prst="rect">
            <a:avLst/>
          </a:prstGeom>
        </p:spPr>
      </p:pic>
    </p:spTree>
    <p:extLst>
      <p:ext uri="{BB962C8B-B14F-4D97-AF65-F5344CB8AC3E}">
        <p14:creationId xmlns:p14="http://schemas.microsoft.com/office/powerpoint/2010/main" val="235434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A928EA-C80F-DF13-BD22-7EB9F699B310}"/>
              </a:ext>
            </a:extLst>
          </p:cNvPr>
          <p:cNvSpPr txBox="1"/>
          <p:nvPr/>
        </p:nvSpPr>
        <p:spPr>
          <a:xfrm>
            <a:off x="4262283" y="109001"/>
            <a:ext cx="4614804" cy="523220"/>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Thảo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luận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chia </a:t>
            </a:r>
            <a:r>
              <a:rPr lang="en-US" sz="2800" b="1" dirty="0" err="1">
                <a:solidFill>
                  <a:srgbClr val="000000"/>
                </a:solidFill>
                <a:effectLst/>
                <a:latin typeface="Times New Roman" panose="02020603050405020304" pitchFamily="18" charset="0"/>
                <a:ea typeface="Times New Roman" panose="02020603050405020304" pitchFamily="18" charset="0"/>
              </a:rPr>
              <a:t>sẻ</a:t>
            </a:r>
            <a:r>
              <a:rPr lang="en-US" sz="2800" b="1" dirty="0">
                <a:solidFill>
                  <a:srgbClr val="000000"/>
                </a:solidFill>
                <a:latin typeface="Times New Roman" panose="02020603050405020304" pitchFamily="18" charset="0"/>
                <a:ea typeface="Times New Roman" panose="02020603050405020304" pitchFamily="18" charset="0"/>
              </a:rPr>
              <a:t> (5 </a:t>
            </a:r>
            <a:r>
              <a:rPr lang="en-US" sz="2800" b="1" dirty="0" err="1">
                <a:solidFill>
                  <a:srgbClr val="000000"/>
                </a:solidFill>
                <a:latin typeface="Times New Roman" panose="02020603050405020304" pitchFamily="18" charset="0"/>
                <a:ea typeface="Times New Roman" panose="02020603050405020304" pitchFamily="18" charset="0"/>
              </a:rPr>
              <a:t>phút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b="1" dirty="0">
              <a:solidFill>
                <a:srgbClr val="000000"/>
              </a:solidFill>
              <a:effectLst/>
              <a:latin typeface="Times New Roman" panose="02020603050405020304" pitchFamily="18" charset="0"/>
              <a:ea typeface="Times New Roman" panose="02020603050405020304" pitchFamily="18" charset="0"/>
            </a:endParaRPr>
          </a:p>
        </p:txBody>
      </p:sp>
      <p:sp>
        <p:nvSpPr>
          <p:cNvPr id="7" name="Oval 6">
            <a:extLst>
              <a:ext uri="{FF2B5EF4-FFF2-40B4-BE49-F238E27FC236}">
                <a16:creationId xmlns:a16="http://schemas.microsoft.com/office/drawing/2014/main" id="{9397DBBE-B042-E0CF-886B-8797FD2A63F7}"/>
              </a:ext>
            </a:extLst>
          </p:cNvPr>
          <p:cNvSpPr/>
          <p:nvPr/>
        </p:nvSpPr>
        <p:spPr>
          <a:xfrm>
            <a:off x="8385814" y="5891726"/>
            <a:ext cx="2814146" cy="1608082"/>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E4E8809-03A3-DD05-989E-36497A12CCB2}"/>
              </a:ext>
            </a:extLst>
          </p:cNvPr>
          <p:cNvSpPr/>
          <p:nvPr/>
        </p:nvSpPr>
        <p:spPr>
          <a:xfrm>
            <a:off x="-500599" y="5485892"/>
            <a:ext cx="1876097" cy="160808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Pentagon 1">
            <a:extLst>
              <a:ext uri="{FF2B5EF4-FFF2-40B4-BE49-F238E27FC236}">
                <a16:creationId xmlns:a16="http://schemas.microsoft.com/office/drawing/2014/main" id="{A5574FAE-826E-192C-0355-3A64FA567DAC}"/>
              </a:ext>
            </a:extLst>
          </p:cNvPr>
          <p:cNvSpPr/>
          <p:nvPr/>
        </p:nvSpPr>
        <p:spPr>
          <a:xfrm>
            <a:off x="-1" y="25053"/>
            <a:ext cx="4159045" cy="678327"/>
          </a:xfrm>
          <a:prstGeom prst="homePlate">
            <a:avLst>
              <a:gd name="adj" fmla="val 87330"/>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 ĐỌC VĂN BẢN</a:t>
            </a:r>
          </a:p>
        </p:txBody>
      </p:sp>
      <p:graphicFrame>
        <p:nvGraphicFramePr>
          <p:cNvPr id="6" name="Table 5">
            <a:extLst>
              <a:ext uri="{FF2B5EF4-FFF2-40B4-BE49-F238E27FC236}">
                <a16:creationId xmlns:a16="http://schemas.microsoft.com/office/drawing/2014/main" id="{CC02BF88-15F1-79D1-0121-E5C42B94D409}"/>
              </a:ext>
            </a:extLst>
          </p:cNvPr>
          <p:cNvGraphicFramePr>
            <a:graphicFrameLocks noGrp="1"/>
          </p:cNvGraphicFramePr>
          <p:nvPr>
            <p:extLst>
              <p:ext uri="{D42A27DB-BD31-4B8C-83A1-F6EECF244321}">
                <p14:modId xmlns:p14="http://schemas.microsoft.com/office/powerpoint/2010/main" val="2640082006"/>
              </p:ext>
            </p:extLst>
          </p:nvPr>
        </p:nvGraphicFramePr>
        <p:xfrm>
          <a:off x="602226" y="1076632"/>
          <a:ext cx="10987548" cy="4250976"/>
        </p:xfrm>
        <a:graphic>
          <a:graphicData uri="http://schemas.openxmlformats.org/drawingml/2006/table">
            <a:tbl>
              <a:tblPr firstRow="1" bandRow="1">
                <a:tableStyleId>{93296810-A885-4BE3-A3E7-6D5BEEA58F35}</a:tableStyleId>
              </a:tblPr>
              <a:tblGrid>
                <a:gridCol w="4111471">
                  <a:extLst>
                    <a:ext uri="{9D8B030D-6E8A-4147-A177-3AD203B41FA5}">
                      <a16:colId xmlns:a16="http://schemas.microsoft.com/office/drawing/2014/main" val="2148642021"/>
                    </a:ext>
                  </a:extLst>
                </a:gridCol>
                <a:gridCol w="6876077">
                  <a:extLst>
                    <a:ext uri="{9D8B030D-6E8A-4147-A177-3AD203B41FA5}">
                      <a16:colId xmlns:a16="http://schemas.microsoft.com/office/drawing/2014/main" val="3941455169"/>
                    </a:ext>
                  </a:extLst>
                </a:gridCol>
              </a:tblGrid>
              <a:tr h="636024">
                <a:tc>
                  <a:txBody>
                    <a:bodyPr/>
                    <a:lstStyle/>
                    <a:p>
                      <a:pPr algn="ctr"/>
                      <a:r>
                        <a:rPr lang="en-US" sz="2800" dirty="0" err="1">
                          <a:solidFill>
                            <a:schemeClr val="bg1"/>
                          </a:solidFill>
                          <a:effectLst/>
                          <a:latin typeface="Times New Roman" panose="02020603050405020304" pitchFamily="18" charset="0"/>
                          <a:ea typeface="Times New Roman" panose="02020603050405020304" pitchFamily="18" charset="0"/>
                        </a:rPr>
                        <a:t>Vấn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a:t>
                      </a:r>
                      <a:endParaRPr lang="en-US" sz="2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US" sz="2800" dirty="0" err="1">
                          <a:solidFill>
                            <a:schemeClr val="bg1"/>
                          </a:solidFill>
                        </a:rPr>
                        <a:t>Nội</a:t>
                      </a:r>
                      <a:r>
                        <a:rPr lang="en-US" sz="2800" dirty="0">
                          <a:solidFill>
                            <a:schemeClr val="bg1"/>
                          </a:solidFill>
                        </a:rPr>
                        <a:t> dung</a:t>
                      </a:r>
                    </a:p>
                  </a:txBody>
                  <a:tcPr/>
                </a:tc>
                <a:extLst>
                  <a:ext uri="{0D108BD9-81ED-4DB2-BD59-A6C34878D82A}">
                    <a16:rowId xmlns:a16="http://schemas.microsoft.com/office/drawing/2014/main" val="3159742328"/>
                  </a:ext>
                </a:extLst>
              </a:tr>
              <a:tr h="6360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solidFill>
                          <a:effectLst/>
                        </a:rPr>
                        <a:t>1. Nhan </a:t>
                      </a:r>
                      <a:r>
                        <a:rPr lang="en-US" sz="2800" b="1" dirty="0" err="1">
                          <a:solidFill>
                            <a:srgbClr val="000000"/>
                          </a:solidFill>
                          <a:effectLst/>
                        </a:rPr>
                        <a:t>đề</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Hình ảnh Võ Tòng, người đàn ông sống một mình giữa rừng</a:t>
                      </a:r>
                      <a:endParaRPr lang="en-US"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90271138"/>
                  </a:ext>
                </a:extLst>
              </a:tr>
              <a:tr h="636024">
                <a:tc>
                  <a:txBody>
                    <a:bodyPr/>
                    <a:lstStyle/>
                    <a:p>
                      <a:pPr algn="just"/>
                      <a:r>
                        <a:rPr lang="en-US" sz="2800" b="1" dirty="0">
                          <a:solidFill>
                            <a:srgbClr val="000000"/>
                          </a:solidFill>
                          <a:effectLst/>
                        </a:rPr>
                        <a:t>2. </a:t>
                      </a:r>
                      <a:r>
                        <a:rPr lang="en-US" sz="2800" b="1" dirty="0" err="1">
                          <a:solidFill>
                            <a:srgbClr val="000000"/>
                          </a:solidFill>
                          <a:effectLst/>
                        </a:rPr>
                        <a:t>Ngôi</a:t>
                      </a:r>
                      <a:r>
                        <a:rPr lang="en-US" sz="2800" b="1" dirty="0">
                          <a:solidFill>
                            <a:srgbClr val="000000"/>
                          </a:solidFill>
                          <a:effectLst/>
                        </a:rPr>
                        <a:t> </a:t>
                      </a:r>
                      <a:r>
                        <a:rPr lang="en-US" sz="2800" b="1" dirty="0" err="1">
                          <a:solidFill>
                            <a:srgbClr val="000000"/>
                          </a:solidFill>
                          <a:effectLst/>
                        </a:rPr>
                        <a:t>kể</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kết hợp ngôi kể thứ nhất và ngôi kể thứ ba</a:t>
                      </a:r>
                      <a:endParaRPr lang="en-US"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57494861"/>
                  </a:ext>
                </a:extLst>
              </a:tr>
              <a:tr h="636024">
                <a:tc>
                  <a:txBody>
                    <a:bodyPr/>
                    <a:lstStyle/>
                    <a:p>
                      <a:pPr algn="just"/>
                      <a:r>
                        <a:rPr lang="en-US" sz="2800" b="1">
                          <a:solidFill>
                            <a:srgbClr val="000000"/>
                          </a:solidFill>
                          <a:effectLst/>
                        </a:rPr>
                        <a:t>3. Nhân vật</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Chú Võ Tòng, An, tía nuôi của An (anh Hai)</a:t>
                      </a:r>
                      <a:endParaRPr lang="en-US"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11859301"/>
                  </a:ext>
                </a:extLst>
              </a:tr>
              <a:tr h="636024">
                <a:tc>
                  <a:txBody>
                    <a:bodyPr/>
                    <a:lstStyle/>
                    <a:p>
                      <a:pPr algn="just"/>
                      <a:r>
                        <a:rPr lang="en-US" sz="2800" b="1" dirty="0">
                          <a:solidFill>
                            <a:srgbClr val="000000"/>
                          </a:solidFill>
                          <a:effectLst/>
                        </a:rPr>
                        <a:t>4. </a:t>
                      </a:r>
                      <a:r>
                        <a:rPr lang="en-US" sz="2800" b="1" dirty="0" err="1">
                          <a:solidFill>
                            <a:srgbClr val="000000"/>
                          </a:solidFill>
                          <a:effectLst/>
                        </a:rPr>
                        <a:t>Nhân</a:t>
                      </a:r>
                      <a:r>
                        <a:rPr lang="en-US" sz="2800" b="1" dirty="0">
                          <a:solidFill>
                            <a:srgbClr val="000000"/>
                          </a:solidFill>
                          <a:effectLst/>
                        </a:rPr>
                        <a:t> </a:t>
                      </a:r>
                      <a:r>
                        <a:rPr lang="en-US" sz="2800" b="1" dirty="0" err="1">
                          <a:solidFill>
                            <a:srgbClr val="000000"/>
                          </a:solidFill>
                          <a:effectLst/>
                        </a:rPr>
                        <a:t>vật</a:t>
                      </a:r>
                      <a:r>
                        <a:rPr lang="en-US" sz="2800" b="1" dirty="0">
                          <a:solidFill>
                            <a:srgbClr val="000000"/>
                          </a:solidFill>
                          <a:effectLst/>
                        </a:rPr>
                        <a:t> </a:t>
                      </a:r>
                      <a:r>
                        <a:rPr lang="en-US" sz="2800" b="1" dirty="0" err="1">
                          <a:solidFill>
                            <a:srgbClr val="000000"/>
                          </a:solidFill>
                          <a:effectLst/>
                        </a:rPr>
                        <a:t>chính</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Võ </a:t>
                      </a:r>
                      <a:r>
                        <a:rPr lang="en-US" sz="2800" dirty="0" err="1">
                          <a:solidFill>
                            <a:srgbClr val="000000"/>
                          </a:solidFill>
                          <a:effectLst/>
                          <a:latin typeface="Times New Roman" panose="02020603050405020304" pitchFamily="18" charset="0"/>
                          <a:ea typeface="Times New Roman" panose="02020603050405020304" pitchFamily="18" charset="0"/>
                        </a:rPr>
                        <a:t>Tòng</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56644844"/>
                  </a:ext>
                </a:extLst>
              </a:tr>
              <a:tr h="706326">
                <a:tc>
                  <a:txBody>
                    <a:bodyPr/>
                    <a:lstStyle/>
                    <a:p>
                      <a:pPr algn="just"/>
                      <a:r>
                        <a:rPr lang="en-US" sz="2800" b="1">
                          <a:solidFill>
                            <a:srgbClr val="000000"/>
                          </a:solidFill>
                          <a:effectLst/>
                        </a:rPr>
                        <a:t>5. Sự việc chính</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gặp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cha con </a:t>
                      </a:r>
                      <a:r>
                        <a:rPr lang="en-US" sz="2800" dirty="0" err="1">
                          <a:solidFill>
                            <a:srgbClr val="000000"/>
                          </a:solidFill>
                          <a:effectLst/>
                          <a:latin typeface="Times New Roman" panose="02020603050405020304" pitchFamily="18" charset="0"/>
                          <a:ea typeface="Times New Roman" panose="02020603050405020304" pitchFamily="18" charset="0"/>
                        </a:rPr>
                        <a:t>cậu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bé</a:t>
                      </a:r>
                      <a:r>
                        <a:rPr lang="en-US" sz="2800" dirty="0">
                          <a:solidFill>
                            <a:srgbClr val="000000"/>
                          </a:solidFill>
                          <a:effectLst/>
                          <a:latin typeface="Times New Roman" panose="02020603050405020304" pitchFamily="18" charset="0"/>
                          <a:ea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rPr>
                        <a:t> Võ </a:t>
                      </a:r>
                      <a:r>
                        <a:rPr lang="en-US" sz="2800" dirty="0" err="1">
                          <a:solidFill>
                            <a:srgbClr val="000000"/>
                          </a:solidFill>
                          <a:effectLst/>
                          <a:latin typeface="Times New Roman" panose="02020603050405020304" pitchFamily="18" charset="0"/>
                          <a:ea typeface="Times New Roman" panose="02020603050405020304" pitchFamily="18" charset="0"/>
                        </a:rPr>
                        <a:t>Tòng</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97173372"/>
                  </a:ext>
                </a:extLst>
              </a:tr>
            </a:tbl>
          </a:graphicData>
        </a:graphic>
      </p:graphicFrame>
    </p:spTree>
    <p:extLst>
      <p:ext uri="{BB962C8B-B14F-4D97-AF65-F5344CB8AC3E}">
        <p14:creationId xmlns:p14="http://schemas.microsoft.com/office/powerpoint/2010/main" val="105533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A928EA-C80F-DF13-BD22-7EB9F699B310}"/>
              </a:ext>
            </a:extLst>
          </p:cNvPr>
          <p:cNvSpPr txBox="1"/>
          <p:nvPr/>
        </p:nvSpPr>
        <p:spPr>
          <a:xfrm>
            <a:off x="4262283" y="109001"/>
            <a:ext cx="4614804" cy="523220"/>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Thảo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luận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chia </a:t>
            </a:r>
            <a:r>
              <a:rPr lang="en-US" sz="2800" b="1" dirty="0" err="1">
                <a:solidFill>
                  <a:srgbClr val="000000"/>
                </a:solidFill>
                <a:effectLst/>
                <a:latin typeface="Times New Roman" panose="02020603050405020304" pitchFamily="18" charset="0"/>
                <a:ea typeface="Times New Roman" panose="02020603050405020304" pitchFamily="18" charset="0"/>
              </a:rPr>
              <a:t>sẻ</a:t>
            </a:r>
            <a:r>
              <a:rPr lang="en-US" sz="2800" b="1" dirty="0">
                <a:solidFill>
                  <a:srgbClr val="000000"/>
                </a:solidFill>
                <a:latin typeface="Times New Roman" panose="02020603050405020304" pitchFamily="18" charset="0"/>
                <a:ea typeface="Times New Roman" panose="02020603050405020304" pitchFamily="18" charset="0"/>
              </a:rPr>
              <a:t> (5 </a:t>
            </a:r>
            <a:r>
              <a:rPr lang="en-US" sz="2800" b="1" dirty="0" err="1">
                <a:solidFill>
                  <a:srgbClr val="000000"/>
                </a:solidFill>
                <a:latin typeface="Times New Roman" panose="02020603050405020304" pitchFamily="18" charset="0"/>
                <a:ea typeface="Times New Roman" panose="02020603050405020304" pitchFamily="18" charset="0"/>
              </a:rPr>
              <a:t>phút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b="1" dirty="0">
              <a:solidFill>
                <a:srgbClr val="000000"/>
              </a:solidFill>
              <a:effectLst/>
              <a:latin typeface="Times New Roman" panose="02020603050405020304" pitchFamily="18" charset="0"/>
              <a:ea typeface="Times New Roman" panose="02020603050405020304" pitchFamily="18" charset="0"/>
            </a:endParaRPr>
          </a:p>
        </p:txBody>
      </p:sp>
      <p:sp>
        <p:nvSpPr>
          <p:cNvPr id="7" name="Oval 6">
            <a:extLst>
              <a:ext uri="{FF2B5EF4-FFF2-40B4-BE49-F238E27FC236}">
                <a16:creationId xmlns:a16="http://schemas.microsoft.com/office/drawing/2014/main" id="{9397DBBE-B042-E0CF-886B-8797FD2A63F7}"/>
              </a:ext>
            </a:extLst>
          </p:cNvPr>
          <p:cNvSpPr/>
          <p:nvPr/>
        </p:nvSpPr>
        <p:spPr>
          <a:xfrm>
            <a:off x="8385814" y="5891726"/>
            <a:ext cx="2814146" cy="1608082"/>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E4E8809-03A3-DD05-989E-36497A12CCB2}"/>
              </a:ext>
            </a:extLst>
          </p:cNvPr>
          <p:cNvSpPr/>
          <p:nvPr/>
        </p:nvSpPr>
        <p:spPr>
          <a:xfrm>
            <a:off x="-500599" y="5485892"/>
            <a:ext cx="1876097" cy="160808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Pentagon 1">
            <a:extLst>
              <a:ext uri="{FF2B5EF4-FFF2-40B4-BE49-F238E27FC236}">
                <a16:creationId xmlns:a16="http://schemas.microsoft.com/office/drawing/2014/main" id="{A5574FAE-826E-192C-0355-3A64FA567DAC}"/>
              </a:ext>
            </a:extLst>
          </p:cNvPr>
          <p:cNvSpPr/>
          <p:nvPr/>
        </p:nvSpPr>
        <p:spPr>
          <a:xfrm>
            <a:off x="-1" y="25053"/>
            <a:ext cx="4159045" cy="678327"/>
          </a:xfrm>
          <a:prstGeom prst="homePlate">
            <a:avLst>
              <a:gd name="adj" fmla="val 87330"/>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 ĐỌC VĂN BẢN</a:t>
            </a:r>
          </a:p>
        </p:txBody>
      </p:sp>
      <p:graphicFrame>
        <p:nvGraphicFramePr>
          <p:cNvPr id="6" name="Table 5">
            <a:extLst>
              <a:ext uri="{FF2B5EF4-FFF2-40B4-BE49-F238E27FC236}">
                <a16:creationId xmlns:a16="http://schemas.microsoft.com/office/drawing/2014/main" id="{CC02BF88-15F1-79D1-0121-E5C42B94D409}"/>
              </a:ext>
            </a:extLst>
          </p:cNvPr>
          <p:cNvGraphicFramePr>
            <a:graphicFrameLocks noGrp="1"/>
          </p:cNvGraphicFramePr>
          <p:nvPr>
            <p:extLst>
              <p:ext uri="{D42A27DB-BD31-4B8C-83A1-F6EECF244321}">
                <p14:modId xmlns:p14="http://schemas.microsoft.com/office/powerpoint/2010/main" val="3809082329"/>
              </p:ext>
            </p:extLst>
          </p:nvPr>
        </p:nvGraphicFramePr>
        <p:xfrm>
          <a:off x="602226" y="1076632"/>
          <a:ext cx="10987548" cy="3952568"/>
        </p:xfrm>
        <a:graphic>
          <a:graphicData uri="http://schemas.openxmlformats.org/drawingml/2006/table">
            <a:tbl>
              <a:tblPr firstRow="1" bandRow="1">
                <a:tableStyleId>{93296810-A885-4BE3-A3E7-6D5BEEA58F35}</a:tableStyleId>
              </a:tblPr>
              <a:tblGrid>
                <a:gridCol w="4111471">
                  <a:extLst>
                    <a:ext uri="{9D8B030D-6E8A-4147-A177-3AD203B41FA5}">
                      <a16:colId xmlns:a16="http://schemas.microsoft.com/office/drawing/2014/main" val="2148642021"/>
                    </a:ext>
                  </a:extLst>
                </a:gridCol>
                <a:gridCol w="6876077">
                  <a:extLst>
                    <a:ext uri="{9D8B030D-6E8A-4147-A177-3AD203B41FA5}">
                      <a16:colId xmlns:a16="http://schemas.microsoft.com/office/drawing/2014/main" val="3941455169"/>
                    </a:ext>
                  </a:extLst>
                </a:gridCol>
              </a:tblGrid>
              <a:tr h="693868">
                <a:tc>
                  <a:txBody>
                    <a:bodyPr/>
                    <a:lstStyle/>
                    <a:p>
                      <a:pPr algn="ctr"/>
                      <a:r>
                        <a:rPr lang="en-US" sz="2800" dirty="0" err="1">
                          <a:solidFill>
                            <a:schemeClr val="bg1"/>
                          </a:solidFill>
                          <a:effectLst/>
                          <a:latin typeface="Times New Roman" panose="02020603050405020304" pitchFamily="18" charset="0"/>
                          <a:ea typeface="Times New Roman" panose="02020603050405020304" pitchFamily="18" charset="0"/>
                        </a:rPr>
                        <a:t>Vấn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a:t>
                      </a:r>
                      <a:endParaRPr lang="en-US" sz="2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US" sz="2800" dirty="0" err="1">
                          <a:solidFill>
                            <a:schemeClr val="bg1"/>
                          </a:solidFill>
                        </a:rPr>
                        <a:t>Nội</a:t>
                      </a:r>
                      <a:r>
                        <a:rPr lang="en-US" sz="2800" dirty="0">
                          <a:solidFill>
                            <a:schemeClr val="bg1"/>
                          </a:solidFill>
                        </a:rPr>
                        <a:t> dung</a:t>
                      </a:r>
                    </a:p>
                  </a:txBody>
                  <a:tcPr/>
                </a:tc>
                <a:extLst>
                  <a:ext uri="{0D108BD9-81ED-4DB2-BD59-A6C34878D82A}">
                    <a16:rowId xmlns:a16="http://schemas.microsoft.com/office/drawing/2014/main" val="3159742328"/>
                  </a:ext>
                </a:extLst>
              </a:tr>
              <a:tr h="3258700">
                <a:tc>
                  <a:txBody>
                    <a:bodyPr/>
                    <a:lstStyle/>
                    <a:p>
                      <a:pPr algn="just"/>
                      <a:r>
                        <a:rPr lang="en-US" sz="2800" b="1" dirty="0">
                          <a:solidFill>
                            <a:srgbClr val="000000"/>
                          </a:solidFill>
                          <a:effectLst/>
                        </a:rPr>
                        <a:t>6. </a:t>
                      </a:r>
                      <a:r>
                        <a:rPr lang="en-US" sz="2800" b="1" dirty="0" err="1">
                          <a:solidFill>
                            <a:srgbClr val="000000"/>
                          </a:solidFill>
                          <a:effectLst/>
                        </a:rPr>
                        <a:t>Bố</a:t>
                      </a:r>
                      <a:r>
                        <a:rPr lang="en-US" sz="2800" b="1" dirty="0">
                          <a:solidFill>
                            <a:srgbClr val="000000"/>
                          </a:solidFill>
                          <a:effectLst/>
                        </a:rPr>
                        <a:t> </a:t>
                      </a:r>
                      <a:r>
                        <a:rPr lang="en-US" sz="2800" b="1" dirty="0" err="1">
                          <a:solidFill>
                            <a:srgbClr val="000000"/>
                          </a:solidFill>
                          <a:effectLst/>
                        </a:rPr>
                        <a:t>cục</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2800" b="1" i="1" dirty="0">
                          <a:solidFill>
                            <a:srgbClr val="000000"/>
                          </a:solidFill>
                          <a:effectLst/>
                          <a:latin typeface="Times New Roman" panose="02020603050405020304" pitchFamily="18" charset="0"/>
                          <a:ea typeface="Times New Roman" panose="02020603050405020304" pitchFamily="18" charset="0"/>
                        </a:rPr>
                        <a:t>5 </a:t>
                      </a:r>
                      <a:r>
                        <a:rPr lang="en-US" sz="2800" b="1" i="1" dirty="0" err="1">
                          <a:solidFill>
                            <a:srgbClr val="000000"/>
                          </a:solidFill>
                          <a:effectLst/>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1: An </a:t>
                      </a:r>
                      <a:r>
                        <a:rPr lang="en-US" sz="2800" dirty="0" err="1">
                          <a:solidFill>
                            <a:srgbClr val="000000"/>
                          </a:solidFill>
                          <a:effectLst/>
                          <a:latin typeface="Times New Roman" panose="02020603050405020304" pitchFamily="18" charset="0"/>
                          <a:ea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rPr>
                        <a:t> Võ </a:t>
                      </a:r>
                      <a:r>
                        <a:rPr lang="en-US" sz="2800" dirty="0" err="1">
                          <a:solidFill>
                            <a:srgbClr val="000000"/>
                          </a:solidFill>
                          <a:effectLst/>
                          <a:latin typeface="Times New Roman" panose="02020603050405020304" pitchFamily="18" charset="0"/>
                          <a:ea typeface="Times New Roman" panose="02020603050405020304" pitchFamily="18" charset="0"/>
                        </a:rPr>
                        <a:t>Tòng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2: </a:t>
                      </a:r>
                      <a:r>
                        <a:rPr lang="en-US" sz="2800" dirty="0" err="1">
                          <a:solidFill>
                            <a:srgbClr val="000000"/>
                          </a:solidFill>
                          <a:effectLst/>
                          <a:latin typeface="Times New Roman" panose="02020603050405020304" pitchFamily="18" charset="0"/>
                          <a:ea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rPr>
                        <a:t> Võ </a:t>
                      </a:r>
                      <a:r>
                        <a:rPr lang="en-US" sz="2800" dirty="0" err="1">
                          <a:solidFill>
                            <a:srgbClr val="000000"/>
                          </a:solidFill>
                          <a:effectLst/>
                          <a:latin typeface="Times New Roman" panose="02020603050405020304" pitchFamily="18" charset="0"/>
                          <a:ea typeface="Times New Roman" panose="02020603050405020304" pitchFamily="18" charset="0"/>
                        </a:rPr>
                        <a:t>Tòng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An.</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3: </a:t>
                      </a:r>
                      <a:r>
                        <a:rPr lang="en-US" sz="2800" dirty="0" err="1">
                          <a:solidFill>
                            <a:srgbClr val="000000"/>
                          </a:solidFill>
                          <a:effectLst/>
                          <a:latin typeface="Times New Roman" panose="02020603050405020304" pitchFamily="18" charset="0"/>
                          <a:ea typeface="Times New Roman" panose="02020603050405020304" pitchFamily="18" charset="0"/>
                        </a:rPr>
                        <a:t>Tiểu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Võ </a:t>
                      </a:r>
                      <a:r>
                        <a:rPr lang="en-US" sz="2800" dirty="0" err="1">
                          <a:solidFill>
                            <a:srgbClr val="000000"/>
                          </a:solidFill>
                          <a:effectLst/>
                          <a:latin typeface="Times New Roman" panose="02020603050405020304" pitchFamily="18" charset="0"/>
                          <a:ea typeface="Times New Roman" panose="02020603050405020304" pitchFamily="18" charset="0"/>
                        </a:rPr>
                        <a:t>Tòng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4+5: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rPr>
                        <a:t> Võ </a:t>
                      </a:r>
                      <a:r>
                        <a:rPr lang="en-US" sz="2800" dirty="0" err="1">
                          <a:solidFill>
                            <a:srgbClr val="000000"/>
                          </a:solidFill>
                          <a:effectLst/>
                          <a:latin typeface="Times New Roman" panose="02020603050405020304" pitchFamily="18" charset="0"/>
                          <a:ea typeface="Times New Roman" panose="02020603050405020304" pitchFamily="18" charset="0"/>
                        </a:rPr>
                        <a:t>Tòng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Hai (</a:t>
                      </a:r>
                      <a:r>
                        <a:rPr lang="en-US" sz="2800" dirty="0" err="1">
                          <a:solidFill>
                            <a:srgbClr val="000000"/>
                          </a:solidFill>
                          <a:effectLst/>
                          <a:latin typeface="Times New Roman" panose="02020603050405020304" pitchFamily="18" charset="0"/>
                          <a:ea typeface="Times New Roman" panose="02020603050405020304" pitchFamily="18" charset="0"/>
                        </a:rPr>
                        <a:t>tía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An)</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75210652"/>
                  </a:ext>
                </a:extLst>
              </a:tr>
            </a:tbl>
          </a:graphicData>
        </a:graphic>
      </p:graphicFrame>
    </p:spTree>
    <p:extLst>
      <p:ext uri="{BB962C8B-B14F-4D97-AF65-F5344CB8AC3E}">
        <p14:creationId xmlns:p14="http://schemas.microsoft.com/office/powerpoint/2010/main" val="175106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14B76-55F2-2DAF-D019-3CBDB3ADA9C3}"/>
              </a:ext>
            </a:extLst>
          </p:cNvPr>
          <p:cNvPicPr>
            <a:picLocks noChangeAspect="1"/>
          </p:cNvPicPr>
          <p:nvPr/>
        </p:nvPicPr>
        <p:blipFill>
          <a:blip r:embed="rId3"/>
          <a:stretch>
            <a:fillRect/>
          </a:stretch>
        </p:blipFill>
        <p:spPr>
          <a:xfrm>
            <a:off x="0" y="-46766"/>
            <a:ext cx="12192000" cy="6904765"/>
          </a:xfrm>
          <a:prstGeom prst="rect">
            <a:avLst/>
          </a:prstGeom>
        </p:spPr>
      </p:pic>
      <p:sp>
        <p:nvSpPr>
          <p:cNvPr id="4" name="TextBox 3">
            <a:extLst>
              <a:ext uri="{FF2B5EF4-FFF2-40B4-BE49-F238E27FC236}">
                <a16:creationId xmlns:a16="http://schemas.microsoft.com/office/drawing/2014/main" id="{11F2A5C5-E801-F640-5346-F3BC9B299181}"/>
              </a:ext>
            </a:extLst>
          </p:cNvPr>
          <p:cNvSpPr txBox="1"/>
          <p:nvPr/>
        </p:nvSpPr>
        <p:spPr>
          <a:xfrm>
            <a:off x="450167" y="145250"/>
            <a:ext cx="10509739" cy="743473"/>
          </a:xfrm>
          <a:prstGeom prst="rect">
            <a:avLst/>
          </a:prstGeom>
          <a:noFill/>
        </p:spPr>
        <p:txBody>
          <a:bodyPr wrap="square">
            <a:spAutoFit/>
          </a:bodyPr>
          <a:lstStyle/>
          <a:p>
            <a:pPr algn="just">
              <a:lnSpc>
                <a:spcPct val="115000"/>
              </a:lnSpc>
            </a:pPr>
            <a:r>
              <a:rPr lang="pt-BR" sz="4000" b="1" dirty="0">
                <a:solidFill>
                  <a:srgbClr val="0000CC"/>
                </a:solidFill>
                <a:latin typeface="Times New Roman" panose="02020603050405020304" pitchFamily="18" charset="0"/>
                <a:ea typeface="Calibri" panose="020F0502020204030204" pitchFamily="34" charset="0"/>
              </a:rPr>
              <a:t>Đọc – chú thích – tóm tắt</a:t>
            </a:r>
            <a:endParaRPr lang="en-US" sz="4000" dirty="0">
              <a:solidFill>
                <a:srgbClr val="0000CC"/>
              </a:solidFill>
              <a:effectLst/>
              <a:latin typeface="Times New Roman" panose="02020603050405020304" pitchFamily="18" charset="0"/>
              <a:ea typeface="Times New Roman" panose="02020603050405020304" pitchFamily="18" charset="0"/>
            </a:endParaRPr>
          </a:p>
        </p:txBody>
      </p:sp>
      <p:sp>
        <p:nvSpPr>
          <p:cNvPr id="6" name="Rectangle 3">
            <a:extLst>
              <a:ext uri="{FF2B5EF4-FFF2-40B4-BE49-F238E27FC236}">
                <a16:creationId xmlns:a16="http://schemas.microsoft.com/office/drawing/2014/main" id="{6E5C7E8C-999D-EFAD-4EED-A0823F66BB2E}"/>
              </a:ext>
            </a:extLst>
          </p:cNvPr>
          <p:cNvSpPr>
            <a:spLocks noChangeArrowheads="1"/>
          </p:cNvSpPr>
          <p:nvPr>
            <p:custDataLst>
              <p:tags r:id="rId1"/>
            </p:custDataLst>
          </p:nvPr>
        </p:nvSpPr>
        <p:spPr bwMode="auto">
          <a:xfrm>
            <a:off x="555098" y="1740306"/>
            <a:ext cx="10657544" cy="1200329"/>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3600" b="1" i="1" dirty="0">
                <a:latin typeface="Times New Roman" panose="02020603050405020304" pitchFamily="18" charset="0"/>
                <a:ea typeface="Times New Roman" panose="02020603050405020304" pitchFamily="18" charset="0"/>
              </a:rPr>
              <a:t>Khi </a:t>
            </a:r>
            <a:r>
              <a:rPr lang="en-US" sz="3600" b="1" i="1" dirty="0" err="1">
                <a:latin typeface="Times New Roman" panose="02020603050405020304" pitchFamily="18" charset="0"/>
                <a:ea typeface="Times New Roman" panose="02020603050405020304" pitchFamily="18" charset="0"/>
              </a:rPr>
              <a:t>đọc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cần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đọc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với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giọng</a:t>
            </a:r>
            <a:r>
              <a:rPr lang="en-US" sz="3600" b="1" i="1" dirty="0">
                <a:latin typeface="Times New Roman" panose="02020603050405020304" pitchFamily="18" charset="0"/>
                <a:ea typeface="Times New Roman" panose="02020603050405020304" pitchFamily="18" charset="0"/>
              </a:rPr>
              <a:t> to, </a:t>
            </a:r>
            <a:r>
              <a:rPr lang="en-US" sz="3600" b="1" i="1" dirty="0" err="1">
                <a:latin typeface="Times New Roman" panose="02020603050405020304" pitchFamily="18" charset="0"/>
                <a:ea typeface="Times New Roman" panose="02020603050405020304" pitchFamily="18" charset="0"/>
              </a:rPr>
              <a:t>rõ</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ràng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ngắt</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nhịp</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đúng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chỗ</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chú</a:t>
            </a:r>
            <a:r>
              <a:rPr lang="en-US" sz="3600" b="1" i="1" dirty="0">
                <a:latin typeface="Times New Roman" panose="02020603050405020304" pitchFamily="18" charset="0"/>
                <a:ea typeface="Times New Roman" panose="02020603050405020304" pitchFamily="18" charset="0"/>
              </a:rPr>
              <a:t> ý </a:t>
            </a:r>
            <a:r>
              <a:rPr lang="en-US" sz="3600" b="1" i="1" dirty="0" err="1">
                <a:latin typeface="Times New Roman" panose="02020603050405020304" pitchFamily="18" charset="0"/>
                <a:ea typeface="Times New Roman" panose="02020603050405020304" pitchFamily="18" charset="0"/>
              </a:rPr>
              <a:t>lời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nói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của</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nhân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vật</a:t>
            </a:r>
            <a:r>
              <a:rPr lang="en-US" sz="3600" b="1" i="1"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66298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5F4614-AA41-96C0-9E75-B979D0350FE6}"/>
              </a:ext>
            </a:extLst>
          </p:cNvPr>
          <p:cNvPicPr>
            <a:picLocks noChangeAspect="1"/>
          </p:cNvPicPr>
          <p:nvPr/>
        </p:nvPicPr>
        <p:blipFill>
          <a:blip r:embed="rId2"/>
          <a:stretch>
            <a:fillRect/>
          </a:stretch>
        </p:blipFill>
        <p:spPr>
          <a:xfrm>
            <a:off x="0" y="-4777"/>
            <a:ext cx="12192000" cy="6858000"/>
          </a:xfrm>
          <a:prstGeom prst="rect">
            <a:avLst/>
          </a:prstGeom>
        </p:spPr>
      </p:pic>
      <p:sp>
        <p:nvSpPr>
          <p:cNvPr id="5" name="TextBox 4">
            <a:extLst>
              <a:ext uri="{FF2B5EF4-FFF2-40B4-BE49-F238E27FC236}">
                <a16:creationId xmlns:a16="http://schemas.microsoft.com/office/drawing/2014/main" id="{7E49805C-D867-D3EF-6409-F1CDC485908C}"/>
              </a:ext>
            </a:extLst>
          </p:cNvPr>
          <p:cNvSpPr txBox="1"/>
          <p:nvPr/>
        </p:nvSpPr>
        <p:spPr>
          <a:xfrm>
            <a:off x="229476" y="3402150"/>
            <a:ext cx="1781322" cy="584775"/>
          </a:xfrm>
          <a:prstGeom prst="rect">
            <a:avLst/>
          </a:prstGeom>
          <a:noFill/>
        </p:spPr>
        <p:txBody>
          <a:bodyPr wrap="square">
            <a:spAutoFit/>
          </a:bodyPr>
          <a:lstStyle>
            <a:defPPr>
              <a:defRPr lang="en-US"/>
            </a:defPPr>
            <a:lvl1pPr lvl="0" algn="just">
              <a:defRPr sz="3200" b="1" i="1">
                <a:solidFill>
                  <a:srgbClr val="0000CC"/>
                </a:solidFill>
                <a:latin typeface="Times New Roman" panose="02020603050405020304" pitchFamily="18" charset="0"/>
                <a:ea typeface="Times New Roman" panose="02020603050405020304" pitchFamily="18" charset="0"/>
              </a:defRPr>
            </a:lvl1pPr>
          </a:lstStyle>
          <a:p>
            <a:r>
              <a:rPr lang="en-US" dirty="0"/>
              <a:t>- </a:t>
            </a:r>
            <a:r>
              <a:rPr lang="en-US" dirty="0" err="1"/>
              <a:t>lưỡi</a:t>
            </a:r>
            <a:r>
              <a:rPr lang="en-US" dirty="0"/>
              <a:t> </a:t>
            </a:r>
            <a:r>
              <a:rPr lang="en-US" dirty="0" err="1"/>
              <a:t>lê</a:t>
            </a:r>
            <a:r>
              <a:rPr lang="en-US" dirty="0"/>
              <a:t>:</a:t>
            </a:r>
          </a:p>
        </p:txBody>
      </p:sp>
      <p:sp>
        <p:nvSpPr>
          <p:cNvPr id="7" name="TextBox 6">
            <a:extLst>
              <a:ext uri="{FF2B5EF4-FFF2-40B4-BE49-F238E27FC236}">
                <a16:creationId xmlns:a16="http://schemas.microsoft.com/office/drawing/2014/main" id="{C4373D54-879C-B79A-053C-34751596EC8E}"/>
              </a:ext>
            </a:extLst>
          </p:cNvPr>
          <p:cNvSpPr txBox="1"/>
          <p:nvPr/>
        </p:nvSpPr>
        <p:spPr>
          <a:xfrm>
            <a:off x="229476" y="1213547"/>
            <a:ext cx="2198078" cy="584775"/>
          </a:xfrm>
          <a:prstGeom prst="rect">
            <a:avLst/>
          </a:prstGeom>
          <a:noFill/>
        </p:spPr>
        <p:txBody>
          <a:bodyPr wrap="square">
            <a:spAutoFit/>
          </a:bodyPr>
          <a:lstStyle/>
          <a:p>
            <a:pPr lvl="0" algn="just">
              <a:defRPr/>
            </a:pP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Cà</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ràng</a:t>
            </a:r>
            <a:r>
              <a:rPr lang="en-US" sz="3200" b="1" i="1" dirty="0">
                <a:solidFill>
                  <a:srgbClr val="0000CC"/>
                </a:solidFill>
                <a:latin typeface="Times New Roman" panose="02020603050405020304" pitchFamily="18" charset="0"/>
                <a:ea typeface="Times New Roman" panose="02020603050405020304" pitchFamily="18" charset="0"/>
              </a:rPr>
              <a:t>:</a:t>
            </a:r>
            <a:endPar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DD0ABEE0-C08C-AAF0-1D8E-505130095D0C}"/>
              </a:ext>
            </a:extLst>
          </p:cNvPr>
          <p:cNvSpPr txBox="1"/>
          <p:nvPr/>
        </p:nvSpPr>
        <p:spPr>
          <a:xfrm>
            <a:off x="391254" y="2250056"/>
            <a:ext cx="1874521" cy="584775"/>
          </a:xfrm>
          <a:prstGeom prst="rect">
            <a:avLst/>
          </a:prstGeom>
          <a:noFill/>
        </p:spPr>
        <p:txBody>
          <a:bodyPr wrap="square">
            <a:spAutoFit/>
          </a:bodyPr>
          <a:lstStyle>
            <a:defPPr>
              <a:defRPr lang="en-US"/>
            </a:defPPr>
            <a:lvl1pPr lvl="0" algn="just">
              <a:defRPr sz="3200" b="1" i="1">
                <a:solidFill>
                  <a:srgbClr val="0000CC"/>
                </a:solidFill>
                <a:latin typeface="Times New Roman" panose="02020603050405020304" pitchFamily="18" charset="0"/>
                <a:ea typeface="Times New Roman" panose="02020603050405020304" pitchFamily="18" charset="0"/>
              </a:defRPr>
            </a:lvl1pPr>
          </a:lstStyle>
          <a:p>
            <a:r>
              <a:rPr lang="en-US" dirty="0"/>
              <a:t>- </a:t>
            </a:r>
            <a:r>
              <a:rPr lang="en-US" dirty="0" err="1"/>
              <a:t>nỏ</a:t>
            </a:r>
            <a:r>
              <a:rPr lang="en-US" dirty="0"/>
              <a:t>:</a:t>
            </a:r>
          </a:p>
        </p:txBody>
      </p:sp>
      <p:sp>
        <p:nvSpPr>
          <p:cNvPr id="13" name="TextBox 12">
            <a:extLst>
              <a:ext uri="{FF2B5EF4-FFF2-40B4-BE49-F238E27FC236}">
                <a16:creationId xmlns:a16="http://schemas.microsoft.com/office/drawing/2014/main" id="{B69C514E-C8FB-ED26-9736-5F57C652B99D}"/>
              </a:ext>
            </a:extLst>
          </p:cNvPr>
          <p:cNvSpPr txBox="1"/>
          <p:nvPr/>
        </p:nvSpPr>
        <p:spPr>
          <a:xfrm>
            <a:off x="2383751" y="2222208"/>
            <a:ext cx="6059604" cy="954107"/>
          </a:xfrm>
          <a:prstGeom prst="rect">
            <a:avLst/>
          </a:prstGeom>
          <a:noFill/>
        </p:spPr>
        <p:txBody>
          <a:bodyPr wrap="square">
            <a:spAutoFit/>
          </a:bodyPr>
          <a:lstStyle/>
          <a:p>
            <a:pPr algn="just"/>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lẫy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tên</a:t>
            </a:r>
            <a:endParaRPr lang="en-US" dirty="0"/>
          </a:p>
        </p:txBody>
      </p:sp>
      <p:sp>
        <p:nvSpPr>
          <p:cNvPr id="15" name="TextBox 14">
            <a:extLst>
              <a:ext uri="{FF2B5EF4-FFF2-40B4-BE49-F238E27FC236}">
                <a16:creationId xmlns:a16="http://schemas.microsoft.com/office/drawing/2014/main" id="{CF46029B-BB2A-0DCC-1A88-BFA483E12490}"/>
              </a:ext>
            </a:extLst>
          </p:cNvPr>
          <p:cNvSpPr txBox="1"/>
          <p:nvPr/>
        </p:nvSpPr>
        <p:spPr>
          <a:xfrm>
            <a:off x="2383750" y="3356701"/>
            <a:ext cx="6059604" cy="954107"/>
          </a:xfrm>
          <a:prstGeom prst="rect">
            <a:avLst/>
          </a:prstGeom>
          <a:noFill/>
        </p:spPr>
        <p:txBody>
          <a:bodyPr wrap="square">
            <a:spAutoFit/>
          </a:bodyPr>
          <a:lstStyle/>
          <a:p>
            <a:pPr algn="just"/>
            <a:r>
              <a:rPr lang="en-US" sz="2800" dirty="0" err="1">
                <a:latin typeface="Times New Roman" panose="02020603050405020304" pitchFamily="18" charset="0"/>
                <a:ea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đâm</a:t>
            </a:r>
            <a:endParaRPr lang="en-US" dirty="0"/>
          </a:p>
        </p:txBody>
      </p:sp>
      <p:sp>
        <p:nvSpPr>
          <p:cNvPr id="17" name="TextBox 16">
            <a:extLst>
              <a:ext uri="{FF2B5EF4-FFF2-40B4-BE49-F238E27FC236}">
                <a16:creationId xmlns:a16="http://schemas.microsoft.com/office/drawing/2014/main" id="{02059ED4-0ECD-2185-5BF3-AECCF55C5BD8}"/>
              </a:ext>
            </a:extLst>
          </p:cNvPr>
          <p:cNvSpPr txBox="1"/>
          <p:nvPr/>
        </p:nvSpPr>
        <p:spPr>
          <a:xfrm>
            <a:off x="4736140" y="63769"/>
            <a:ext cx="2264898" cy="646331"/>
          </a:xfrm>
          <a:prstGeom prst="rect">
            <a:avLst/>
          </a:prstGeom>
          <a:solidFill>
            <a:schemeClr val="accent4">
              <a:lumMod val="20000"/>
              <a:lumOff val="80000"/>
            </a:schemeClr>
          </a:solidFill>
        </p:spPr>
        <p:txBody>
          <a:bodyPr wrap="square">
            <a:spAutoFit/>
          </a:bodyPr>
          <a:lstStyle>
            <a:defPPr>
              <a:defRPr lang="en-US"/>
            </a:defPPr>
            <a:lvl1pPr marR="0" lvl="0" indent="0" algn="just" fontAlgn="auto">
              <a:lnSpc>
                <a:spcPct val="100000"/>
              </a:lnSpc>
              <a:spcBef>
                <a:spcPts val="0"/>
              </a:spcBef>
              <a:spcAft>
                <a:spcPts val="0"/>
              </a:spcAft>
              <a:buClrTx/>
              <a:buSzTx/>
              <a:buFontTx/>
              <a:buNone/>
              <a:tabLst/>
              <a:defRPr kumimoji="0" sz="2800" b="1" i="1" u="none" strike="noStrike" cap="none" spc="0" normalizeH="0" baseline="0">
                <a:ln>
                  <a:noFill/>
                </a:ln>
                <a:solidFill>
                  <a:srgbClr val="0000CC"/>
                </a:solidFill>
                <a:effectLst/>
                <a:uLnTx/>
                <a:uFillTx/>
                <a:latin typeface="Times New Roman" panose="02020603050405020304" pitchFamily="18" charset="0"/>
                <a:ea typeface="Calibri" panose="020F0502020204030204" pitchFamily="34" charset="0"/>
              </a:defRPr>
            </a:lvl1pPr>
          </a:lstStyle>
          <a:p>
            <a:r>
              <a:rPr lang="en-US" sz="3600" i="0" dirty="0" err="1"/>
              <a:t>Chú</a:t>
            </a:r>
            <a:r>
              <a:rPr lang="en-US" sz="3600" i="0" dirty="0"/>
              <a:t> </a:t>
            </a:r>
            <a:r>
              <a:rPr lang="en-US" sz="3600" i="0" dirty="0" err="1"/>
              <a:t>thích</a:t>
            </a:r>
            <a:endParaRPr lang="en-US" sz="3600" i="0" dirty="0"/>
          </a:p>
        </p:txBody>
      </p:sp>
      <p:sp>
        <p:nvSpPr>
          <p:cNvPr id="12" name="TextBox 11">
            <a:extLst>
              <a:ext uri="{FF2B5EF4-FFF2-40B4-BE49-F238E27FC236}">
                <a16:creationId xmlns:a16="http://schemas.microsoft.com/office/drawing/2014/main" id="{B78A5F81-58F2-0FCE-F405-F3D7F13FBD59}"/>
              </a:ext>
            </a:extLst>
          </p:cNvPr>
          <p:cNvSpPr txBox="1"/>
          <p:nvPr/>
        </p:nvSpPr>
        <p:spPr>
          <a:xfrm>
            <a:off x="2427554" y="1213547"/>
            <a:ext cx="6015800" cy="954107"/>
          </a:xfrm>
          <a:prstGeom prst="rect">
            <a:avLst/>
          </a:prstGeom>
          <a:noFill/>
        </p:spPr>
        <p:txBody>
          <a:bodyPr wrap="square">
            <a:spAutoFit/>
          </a:bodyPr>
          <a:lstStyle>
            <a:defPPr>
              <a:defRPr lang="en-US"/>
            </a:defPPr>
            <a:lvl1pPr>
              <a:defRPr kumimoji="0" sz="2800" b="0" i="0" u="none" strike="noStrike" cap="none" spc="0" normalizeH="0" baseline="0">
                <a:ln>
                  <a:noFill/>
                </a:ln>
                <a:solidFill>
                  <a:srgbClr val="000000"/>
                </a:solidFill>
                <a:effectLst/>
                <a:uLnTx/>
                <a:uFillTx/>
                <a:latin typeface="Times New Roman" panose="02020603050405020304" pitchFamily="18" charset="0"/>
                <a:ea typeface="Calibri" panose="020F0502020204030204" pitchFamily="34" charset="0"/>
              </a:defRPr>
            </a:lvl1pPr>
          </a:lstStyle>
          <a:p>
            <a:pPr algn="just"/>
            <a:r>
              <a:rPr lang="en-US" dirty="0" err="1"/>
              <a:t>Một</a:t>
            </a:r>
            <a:r>
              <a:rPr lang="en-US" dirty="0"/>
              <a:t> </a:t>
            </a:r>
            <a:r>
              <a:rPr lang="en-US" dirty="0" err="1"/>
              <a:t>loại</a:t>
            </a:r>
            <a:r>
              <a:rPr lang="en-US" dirty="0"/>
              <a:t> </a:t>
            </a:r>
            <a:r>
              <a:rPr lang="en-US" dirty="0" err="1"/>
              <a:t>bếp</a:t>
            </a:r>
            <a:r>
              <a:rPr lang="en-US" dirty="0"/>
              <a:t> </a:t>
            </a:r>
            <a:r>
              <a:rPr lang="en-US" dirty="0" err="1"/>
              <a:t>lò</a:t>
            </a:r>
            <a:r>
              <a:rPr lang="en-US" dirty="0"/>
              <a:t> </a:t>
            </a:r>
            <a:r>
              <a:rPr lang="en-US" dirty="0" err="1"/>
              <a:t>bằng</a:t>
            </a:r>
            <a:r>
              <a:rPr lang="en-US" dirty="0"/>
              <a:t> </a:t>
            </a:r>
            <a:r>
              <a:rPr lang="en-US" dirty="0" err="1"/>
              <a:t>đất</a:t>
            </a:r>
            <a:r>
              <a:rPr lang="en-US" dirty="0"/>
              <a:t> </a:t>
            </a:r>
            <a:r>
              <a:rPr lang="en-US" dirty="0" err="1"/>
              <a:t>nung</a:t>
            </a:r>
            <a:r>
              <a:rPr lang="en-US" dirty="0"/>
              <a:t> </a:t>
            </a:r>
            <a:r>
              <a:rPr lang="en-US" dirty="0" err="1"/>
              <a:t>của</a:t>
            </a:r>
            <a:r>
              <a:rPr lang="en-US" dirty="0"/>
              <a:t> người Khmer Nam </a:t>
            </a:r>
            <a:r>
              <a:rPr lang="en-US" dirty="0" err="1"/>
              <a:t>Bộ</a:t>
            </a:r>
            <a:r>
              <a:rPr lang="en-US" dirty="0"/>
              <a:t>, </a:t>
            </a:r>
            <a:r>
              <a:rPr lang="en-US" dirty="0" err="1"/>
              <a:t>đun</a:t>
            </a:r>
            <a:r>
              <a:rPr lang="en-US" dirty="0"/>
              <a:t> </a:t>
            </a:r>
            <a:r>
              <a:rPr lang="en-US" dirty="0" err="1"/>
              <a:t>bằng</a:t>
            </a:r>
            <a:r>
              <a:rPr lang="en-US" dirty="0"/>
              <a:t> </a:t>
            </a:r>
            <a:r>
              <a:rPr lang="en-US" dirty="0" err="1"/>
              <a:t>củi</a:t>
            </a:r>
            <a:endParaRPr lang="en-US" dirty="0"/>
          </a:p>
        </p:txBody>
      </p:sp>
      <p:sp>
        <p:nvSpPr>
          <p:cNvPr id="16" name="TextBox 15">
            <a:extLst>
              <a:ext uri="{FF2B5EF4-FFF2-40B4-BE49-F238E27FC236}">
                <a16:creationId xmlns:a16="http://schemas.microsoft.com/office/drawing/2014/main" id="{9DC95798-52EE-F136-949C-BA4EADAE798E}"/>
              </a:ext>
            </a:extLst>
          </p:cNvPr>
          <p:cNvSpPr txBox="1"/>
          <p:nvPr/>
        </p:nvSpPr>
        <p:spPr>
          <a:xfrm>
            <a:off x="273277" y="4661893"/>
            <a:ext cx="2110473" cy="584775"/>
          </a:xfrm>
          <a:prstGeom prst="rect">
            <a:avLst/>
          </a:prstGeom>
          <a:noFill/>
        </p:spPr>
        <p:txBody>
          <a:bodyPr wrap="square">
            <a:spAutoFit/>
          </a:bodyPr>
          <a:lstStyle>
            <a:defPPr>
              <a:defRPr lang="en-US"/>
            </a:defPPr>
            <a:lvl1pPr lvl="0" algn="just">
              <a:defRPr sz="3200" b="1" i="1">
                <a:solidFill>
                  <a:srgbClr val="0000CC"/>
                </a:solidFill>
                <a:latin typeface="Times New Roman" panose="02020603050405020304" pitchFamily="18" charset="0"/>
                <a:ea typeface="Times New Roman" panose="02020603050405020304" pitchFamily="18" charset="0"/>
              </a:defRPr>
            </a:lvl1pPr>
          </a:lstStyle>
          <a:p>
            <a:r>
              <a:rPr lang="en-US" dirty="0"/>
              <a:t>- </a:t>
            </a:r>
            <a:r>
              <a:rPr lang="en-US" dirty="0" err="1"/>
              <a:t>nhai</a:t>
            </a:r>
            <a:r>
              <a:rPr lang="en-US" dirty="0"/>
              <a:t> </a:t>
            </a:r>
            <a:r>
              <a:rPr lang="en-US" dirty="0" err="1"/>
              <a:t>bậy</a:t>
            </a:r>
            <a:r>
              <a:rPr lang="en-US" dirty="0"/>
              <a:t>:</a:t>
            </a:r>
          </a:p>
        </p:txBody>
      </p:sp>
      <p:sp>
        <p:nvSpPr>
          <p:cNvPr id="18" name="TextBox 17">
            <a:extLst>
              <a:ext uri="{FF2B5EF4-FFF2-40B4-BE49-F238E27FC236}">
                <a16:creationId xmlns:a16="http://schemas.microsoft.com/office/drawing/2014/main" id="{0C2A17C5-F8D8-5DF1-EE58-120A86B5DF8F}"/>
              </a:ext>
            </a:extLst>
          </p:cNvPr>
          <p:cNvSpPr txBox="1"/>
          <p:nvPr/>
        </p:nvSpPr>
        <p:spPr>
          <a:xfrm>
            <a:off x="388817" y="5765256"/>
            <a:ext cx="1462639" cy="584775"/>
          </a:xfrm>
          <a:prstGeom prst="rect">
            <a:avLst/>
          </a:prstGeom>
          <a:noFill/>
        </p:spPr>
        <p:txBody>
          <a:bodyPr wrap="square">
            <a:spAutoFit/>
          </a:bodyPr>
          <a:lstStyle>
            <a:defPPr>
              <a:defRPr lang="en-US"/>
            </a:defPPr>
            <a:lvl1pPr lvl="0" algn="just">
              <a:defRPr sz="3200" b="1" i="1">
                <a:solidFill>
                  <a:srgbClr val="0000CC"/>
                </a:solidFill>
                <a:latin typeface="Times New Roman" panose="02020603050405020304" pitchFamily="18" charset="0"/>
                <a:ea typeface="Times New Roman" panose="02020603050405020304" pitchFamily="18" charset="0"/>
              </a:defRPr>
            </a:lvl1pPr>
          </a:lstStyle>
          <a:p>
            <a:r>
              <a:rPr lang="en-US" dirty="0"/>
              <a:t>- </a:t>
            </a:r>
            <a:r>
              <a:rPr lang="en-US" dirty="0" err="1"/>
              <a:t>mác</a:t>
            </a:r>
            <a:r>
              <a:rPr lang="en-US" dirty="0"/>
              <a:t>:</a:t>
            </a:r>
          </a:p>
        </p:txBody>
      </p:sp>
      <p:pic>
        <p:nvPicPr>
          <p:cNvPr id="3" name="Picture 2">
            <a:extLst>
              <a:ext uri="{FF2B5EF4-FFF2-40B4-BE49-F238E27FC236}">
                <a16:creationId xmlns:a16="http://schemas.microsoft.com/office/drawing/2014/main" id="{903C9498-DCEE-1955-8C6E-1424B4821FAF}"/>
              </a:ext>
            </a:extLst>
          </p:cNvPr>
          <p:cNvPicPr>
            <a:picLocks noChangeAspect="1"/>
          </p:cNvPicPr>
          <p:nvPr/>
        </p:nvPicPr>
        <p:blipFill>
          <a:blip r:embed="rId3"/>
          <a:stretch>
            <a:fillRect/>
          </a:stretch>
        </p:blipFill>
        <p:spPr>
          <a:xfrm>
            <a:off x="8841344" y="194546"/>
            <a:ext cx="2955309" cy="2125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7EF4FF7-FF92-5052-98E9-662E0FF174D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375" b="90000" l="0" r="97875"/>
                    </a14:imgEffect>
                  </a14:imgLayer>
                </a14:imgProps>
              </a:ext>
            </a:extLst>
          </a:blip>
          <a:stretch>
            <a:fillRect/>
          </a:stretch>
        </p:blipFill>
        <p:spPr>
          <a:xfrm>
            <a:off x="8838700" y="2419216"/>
            <a:ext cx="2957953" cy="2242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a:extLst>
              <a:ext uri="{FF2B5EF4-FFF2-40B4-BE49-F238E27FC236}">
                <a16:creationId xmlns:a16="http://schemas.microsoft.com/office/drawing/2014/main" id="{EF2B5B01-9D55-F9E0-BE34-BEEF3A3405F6}"/>
              </a:ext>
            </a:extLst>
          </p:cNvPr>
          <p:cNvSpPr txBox="1"/>
          <p:nvPr/>
        </p:nvSpPr>
        <p:spPr>
          <a:xfrm>
            <a:off x="2427554" y="4646803"/>
            <a:ext cx="9096769" cy="954107"/>
          </a:xfrm>
          <a:prstGeom prst="rect">
            <a:avLst/>
          </a:prstGeom>
          <a:noFill/>
        </p:spPr>
        <p:txBody>
          <a:bodyPr wrap="square">
            <a:spAutoFit/>
          </a:bodyPr>
          <a:lstStyle/>
          <a:p>
            <a:pPr algn="just"/>
            <a:r>
              <a:rPr lang="en-US" sz="2800" dirty="0" err="1">
                <a:latin typeface="Times New Roman" panose="02020603050405020304" pitchFamily="18" charset="0"/>
                <a:ea typeface="Times New Roman" panose="02020603050405020304" pitchFamily="18" charset="0"/>
              </a:rPr>
              <a:t>Nhai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thoải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vui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tốn</a:t>
            </a:r>
            <a:r>
              <a:rPr lang="en-US" sz="2800" dirty="0">
                <a:latin typeface="Times New Roman" panose="02020603050405020304" pitchFamily="18" charset="0"/>
                <a:ea typeface="Times New Roman" panose="02020603050405020304" pitchFamily="18" charset="0"/>
              </a:rPr>
              <a:t>, than </a:t>
            </a:r>
            <a:r>
              <a:rPr lang="en-US" sz="2800" dirty="0" err="1">
                <a:latin typeface="Times New Roman" panose="02020603050405020304" pitchFamily="18" charset="0"/>
                <a:ea typeface="Times New Roman" panose="02020603050405020304" pitchFamily="18" charset="0"/>
              </a:rPr>
              <a:t>mật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Nam </a:t>
            </a:r>
            <a:r>
              <a:rPr lang="en-US" sz="2800" dirty="0" err="1">
                <a:latin typeface="Times New Roman" panose="02020603050405020304" pitchFamily="18" charset="0"/>
                <a:ea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rPr>
              <a:t>)</a:t>
            </a:r>
            <a:endParaRPr lang="en-US" dirty="0"/>
          </a:p>
        </p:txBody>
      </p:sp>
      <p:sp>
        <p:nvSpPr>
          <p:cNvPr id="22" name="TextBox 21">
            <a:extLst>
              <a:ext uri="{FF2B5EF4-FFF2-40B4-BE49-F238E27FC236}">
                <a16:creationId xmlns:a16="http://schemas.microsoft.com/office/drawing/2014/main" id="{96CC349C-4217-5FEC-B2DF-D3ABDCE10764}"/>
              </a:ext>
            </a:extLst>
          </p:cNvPr>
          <p:cNvSpPr txBox="1"/>
          <p:nvPr/>
        </p:nvSpPr>
        <p:spPr>
          <a:xfrm>
            <a:off x="2423710" y="5840197"/>
            <a:ext cx="9096769" cy="523220"/>
          </a:xfrm>
          <a:prstGeom prst="rect">
            <a:avLst/>
          </a:prstGeom>
          <a:noFill/>
        </p:spPr>
        <p:txBody>
          <a:bodyPr wrap="square">
            <a:spAutoFit/>
          </a:bodyPr>
          <a:lstStyle/>
          <a:p>
            <a:r>
              <a:rPr lang="en-US" sz="2800" dirty="0" err="1">
                <a:latin typeface="Times New Roman" panose="02020603050405020304" pitchFamily="18" charset="0"/>
                <a:ea typeface="Times New Roman" panose="02020603050405020304" pitchFamily="18" charset="0"/>
              </a:rPr>
              <a:t>Vũ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to, </a:t>
            </a:r>
            <a:r>
              <a:rPr lang="en-US" sz="2800" dirty="0" err="1">
                <a:latin typeface="Times New Roman" panose="02020603050405020304" pitchFamily="18" charset="0"/>
                <a:ea typeface="Times New Roman" panose="02020603050405020304" pitchFamily="18" charset="0"/>
              </a:rPr>
              <a:t>mũi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nhọn</a:t>
            </a:r>
            <a:endParaRPr lang="en-US" dirty="0"/>
          </a:p>
        </p:txBody>
      </p:sp>
    </p:spTree>
    <p:extLst>
      <p:ext uri="{BB962C8B-B14F-4D97-AF65-F5344CB8AC3E}">
        <p14:creationId xmlns:p14="http://schemas.microsoft.com/office/powerpoint/2010/main" val="370355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3" grpId="0"/>
      <p:bldP spid="15" grpId="0"/>
      <p:bldP spid="17" grpId="0" animBg="1"/>
      <p:bldP spid="12" grpId="0"/>
      <p:bldP spid="16" grpId="0"/>
      <p:bldP spid="18"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8D2807-57D8-00AA-B0B9-4B831B50D7E4}"/>
              </a:ext>
            </a:extLst>
          </p:cNvPr>
          <p:cNvPicPr>
            <a:picLocks noChangeAspect="1"/>
          </p:cNvPicPr>
          <p:nvPr/>
        </p:nvPicPr>
        <p:blipFill>
          <a:blip r:embed="rId3"/>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577610A0-7D28-E42D-760E-9461E7D06574}"/>
              </a:ext>
            </a:extLst>
          </p:cNvPr>
          <p:cNvSpPr txBox="1"/>
          <p:nvPr/>
        </p:nvSpPr>
        <p:spPr>
          <a:xfrm>
            <a:off x="993530" y="2693235"/>
            <a:ext cx="10509739" cy="1166730"/>
          </a:xfrm>
          <a:prstGeom prst="rect">
            <a:avLst/>
          </a:prstGeom>
          <a:noFill/>
        </p:spPr>
        <p:txBody>
          <a:bodyPr wrap="square">
            <a:spAutoFit/>
          </a:bodyPr>
          <a:lstStyle/>
          <a:p>
            <a:pPr algn="just">
              <a:lnSpc>
                <a:spcPct val="115000"/>
              </a:lnSpc>
            </a:pPr>
            <a:r>
              <a:rPr lang="pt-BR" sz="6600" b="1" dirty="0">
                <a:solidFill>
                  <a:srgbClr val="0000CC"/>
                </a:solidFill>
                <a:latin typeface="Times New Roman" panose="02020603050405020304" pitchFamily="18" charset="0"/>
                <a:ea typeface="Calibri" panose="020F0502020204030204" pitchFamily="34" charset="0"/>
              </a:rPr>
              <a:t>B</a:t>
            </a:r>
            <a:r>
              <a:rPr lang="pt-BR" sz="6600" b="1" dirty="0">
                <a:solidFill>
                  <a:srgbClr val="0000CC"/>
                </a:solidFill>
                <a:effectLst/>
                <a:latin typeface="Times New Roman" panose="02020603050405020304" pitchFamily="18" charset="0"/>
                <a:ea typeface="Calibri" panose="020F0502020204030204" pitchFamily="34" charset="0"/>
              </a:rPr>
              <a:t>. ĐỌC – HIỂU VĂN BẢN</a:t>
            </a:r>
            <a:endParaRPr lang="en-US" sz="6600" dirty="0">
              <a:solidFill>
                <a:srgbClr val="0000CC"/>
              </a:solidFill>
              <a:effectLst/>
              <a:latin typeface="Times New Roman" panose="02020603050405020304" pitchFamily="18" charset="0"/>
              <a:ea typeface="Times New Roman" panose="02020603050405020304" pitchFamily="18" charset="0"/>
            </a:endParaRPr>
          </a:p>
        </p:txBody>
      </p:sp>
      <p:sp>
        <p:nvSpPr>
          <p:cNvPr id="2" name="AutoShape 2" descr="Chủ đề Powerpoint mầm non mẫu - nền powerpoint mầm non - 1-mcafee.com">
            <a:extLst>
              <a:ext uri="{FF2B5EF4-FFF2-40B4-BE49-F238E27FC236}">
                <a16:creationId xmlns:a16="http://schemas.microsoft.com/office/drawing/2014/main" id="{1D592DBE-6FB6-2E90-825F-A61E113D1A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9276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C2B468B-D105-AFD7-646F-A29BB333B011}"/>
              </a:ext>
            </a:extLst>
          </p:cNvPr>
          <p:cNvSpPr/>
          <p:nvPr/>
        </p:nvSpPr>
        <p:spPr>
          <a:xfrm>
            <a:off x="2145891" y="656303"/>
            <a:ext cx="2610464" cy="1902542"/>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a:t>BỐI CẢNH</a:t>
            </a:r>
          </a:p>
        </p:txBody>
      </p:sp>
      <p:sp>
        <p:nvSpPr>
          <p:cNvPr id="7" name="Rectangle: Rounded Corners 6">
            <a:extLst>
              <a:ext uri="{FF2B5EF4-FFF2-40B4-BE49-F238E27FC236}">
                <a16:creationId xmlns:a16="http://schemas.microsoft.com/office/drawing/2014/main" id="{2F25E7C4-201F-A069-F8ED-B4CD1AF352F3}"/>
              </a:ext>
            </a:extLst>
          </p:cNvPr>
          <p:cNvSpPr/>
          <p:nvPr/>
        </p:nvSpPr>
        <p:spPr>
          <a:xfrm>
            <a:off x="1814052" y="2315496"/>
            <a:ext cx="9630697" cy="265471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diễn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thời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gian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không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gian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như</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thế</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chỉ</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chi </a:t>
            </a:r>
            <a:r>
              <a:rPr lang="en-US" sz="3200" dirty="0" err="1">
                <a:solidFill>
                  <a:srgbClr val="000000"/>
                </a:solidFill>
                <a:effectLst/>
                <a:latin typeface="Times New Roman" panose="02020603050405020304" pitchFamily="18" charset="0"/>
                <a:ea typeface="Times New Roman" panose="02020603050405020304" pitchFamily="18" charset="0"/>
              </a:rPr>
              <a:t>tiết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đó</a:t>
            </a:r>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 Em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nhận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xét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bức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tranh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thiên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nhiên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gợi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 name="Action Button: Help 3">
            <a:hlinkClick r:id="" action="ppaction://noaction" highlightClick="1"/>
            <a:extLst>
              <a:ext uri="{FF2B5EF4-FFF2-40B4-BE49-F238E27FC236}">
                <a16:creationId xmlns:a16="http://schemas.microsoft.com/office/drawing/2014/main" id="{DF6DD928-0902-F5C6-AA08-49AD5BB64D38}"/>
              </a:ext>
            </a:extLst>
          </p:cNvPr>
          <p:cNvSpPr/>
          <p:nvPr/>
        </p:nvSpPr>
        <p:spPr>
          <a:xfrm>
            <a:off x="995516" y="752168"/>
            <a:ext cx="1637071" cy="1710812"/>
          </a:xfrm>
          <a:prstGeom prst="actionButtonHelp">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85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C2B468B-D105-AFD7-646F-A29BB333B011}"/>
              </a:ext>
            </a:extLst>
          </p:cNvPr>
          <p:cNvSpPr/>
          <p:nvPr/>
        </p:nvSpPr>
        <p:spPr>
          <a:xfrm>
            <a:off x="4290552" y="9987"/>
            <a:ext cx="4249993" cy="150433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a:t>BỐI CẢNH</a:t>
            </a:r>
          </a:p>
        </p:txBody>
      </p:sp>
      <p:sp>
        <p:nvSpPr>
          <p:cNvPr id="7" name="Rectangle: Rounded Corners 6">
            <a:extLst>
              <a:ext uri="{FF2B5EF4-FFF2-40B4-BE49-F238E27FC236}">
                <a16:creationId xmlns:a16="http://schemas.microsoft.com/office/drawing/2014/main" id="{2F25E7C4-201F-A069-F8ED-B4CD1AF352F3}"/>
              </a:ext>
            </a:extLst>
          </p:cNvPr>
          <p:cNvSpPr/>
          <p:nvPr/>
        </p:nvSpPr>
        <p:spPr>
          <a:xfrm>
            <a:off x="271001" y="2143278"/>
            <a:ext cx="5973097" cy="3952567"/>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gian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nửa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đêm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sáng</a:t>
            </a:r>
            <a:endParaRPr lang="en-US" sz="2800" b="1"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Ánh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lửa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bếp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chiếu</a:t>
            </a:r>
            <a:r>
              <a:rPr lang="en-US" sz="2800" i="1" dirty="0">
                <a:solidFill>
                  <a:srgbClr val="000000"/>
                </a:solidFill>
                <a:effectLst/>
                <a:latin typeface="Times New Roman" panose="02020603050405020304" pitchFamily="18" charset="0"/>
                <a:ea typeface="Times New Roman" panose="02020603050405020304" pitchFamily="18" charset="0"/>
              </a:rPr>
              <a:t> qua </a:t>
            </a:r>
            <a:r>
              <a:rPr lang="en-US" sz="2800" i="1" dirty="0" err="1">
                <a:solidFill>
                  <a:srgbClr val="000000"/>
                </a:solidFill>
                <a:effectLst/>
                <a:latin typeface="Times New Roman" panose="02020603050405020304" pitchFamily="18" charset="0"/>
                <a:ea typeface="Times New Roman" panose="02020603050405020304" pitchFamily="18" charset="0"/>
              </a:rPr>
              <a:t>khung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cửa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sổ</a:t>
            </a:r>
            <a:r>
              <a:rPr lang="en-US" sz="2800" i="1" dirty="0">
                <a:solidFill>
                  <a:srgbClr val="000000"/>
                </a:solidFill>
                <a:effectLst/>
                <a:latin typeface="Times New Roman" panose="02020603050405020304" pitchFamily="18" charset="0"/>
                <a:ea typeface="Times New Roman" panose="02020603050405020304" pitchFamily="18" charset="0"/>
              </a:rPr>
              <a:t>, soi </a:t>
            </a:r>
            <a:r>
              <a:rPr lang="en-US" sz="2800" i="1" dirty="0" err="1">
                <a:solidFill>
                  <a:srgbClr val="000000"/>
                </a:solidFill>
                <a:effectLst/>
                <a:latin typeface="Times New Roman" panose="02020603050405020304" pitchFamily="18" charset="0"/>
                <a:ea typeface="Times New Roman" panose="02020603050405020304" pitchFamily="18" charset="0"/>
              </a:rPr>
              <a:t>rõ</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những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gỗ</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xếp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thành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bậc</a:t>
            </a:r>
            <a:r>
              <a:rPr lang="en-US" sz="2800" i="1" dirty="0">
                <a:solidFill>
                  <a:srgbClr val="000000"/>
                </a:solidFill>
                <a:effectLst/>
                <a:latin typeface="Times New Roman" panose="02020603050405020304" pitchFamily="18" charset="0"/>
                <a:ea typeface="Times New Roman" panose="02020603050405020304" pitchFamily="18" charset="0"/>
              </a:rPr>
              <a:t> thang </a:t>
            </a:r>
            <a:r>
              <a:rPr lang="en-US" sz="2800" i="1" dirty="0" err="1">
                <a:solidFill>
                  <a:srgbClr val="000000"/>
                </a:solidFill>
                <a:effectLst/>
                <a:latin typeface="Times New Roman" panose="02020603050405020304" pitchFamily="18" charset="0"/>
                <a:ea typeface="Times New Roman" panose="02020603050405020304" pitchFamily="18" charset="0"/>
              </a:rPr>
              <a:t>dài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xuống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bến</a:t>
            </a:r>
            <a:endParaRPr lang="en-US" sz="2800" i="1"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ngoài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dần</a:t>
            </a:r>
            <a:endParaRPr lang="en-US" sz="2800" i="1"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D1E77432-2CF4-C4A6-8D77-2BF508057C8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415549" y="1666568"/>
            <a:ext cx="5505450" cy="4581985"/>
          </a:xfrm>
          <a:prstGeom prst="rect">
            <a:avLst/>
          </a:prstGeom>
        </p:spPr>
      </p:pic>
    </p:spTree>
    <p:extLst>
      <p:ext uri="{BB962C8B-B14F-4D97-AF65-F5344CB8AC3E}">
        <p14:creationId xmlns:p14="http://schemas.microsoft.com/office/powerpoint/2010/main" val="139410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24F936-5EB9-2D93-B24B-6680D8E623F0}"/>
              </a:ext>
            </a:extLst>
          </p:cNvPr>
          <p:cNvSpPr txBox="1"/>
          <p:nvPr/>
        </p:nvSpPr>
        <p:spPr>
          <a:xfrm>
            <a:off x="2050026" y="1150374"/>
            <a:ext cx="7152968" cy="646331"/>
          </a:xfrm>
          <a:prstGeom prst="rect">
            <a:avLst/>
          </a:prstGeom>
          <a:noFill/>
        </p:spPr>
        <p:txBody>
          <a:bodyPr wrap="square" rtlCol="0">
            <a:spAutoFit/>
          </a:bodyPr>
          <a:lstStyle/>
          <a:p>
            <a:r>
              <a:rPr lang="en-US" dirty="0"/>
              <a:t>CHIẾU VIDEO MỘT PHẦN NỘI DUNG CỦA TÁC PHẨM </a:t>
            </a:r>
          </a:p>
          <a:p>
            <a:r>
              <a:rPr lang="en-US" dirty="0"/>
              <a:t>“ĐẤT RỪNG PHƯƠNG NAM”</a:t>
            </a:r>
          </a:p>
        </p:txBody>
      </p:sp>
    </p:spTree>
    <p:extLst>
      <p:ext uri="{BB962C8B-B14F-4D97-AF65-F5344CB8AC3E}">
        <p14:creationId xmlns:p14="http://schemas.microsoft.com/office/powerpoint/2010/main" val="386914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F25E7C4-201F-A069-F8ED-B4CD1AF352F3}"/>
              </a:ext>
            </a:extLst>
          </p:cNvPr>
          <p:cNvSpPr/>
          <p:nvPr/>
        </p:nvSpPr>
        <p:spPr>
          <a:xfrm>
            <a:off x="271001" y="1514322"/>
            <a:ext cx="5973097" cy="505108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Không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gian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hoang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vắng</a:t>
            </a:r>
            <a:endParaRPr lang="en-US" sz="2800" b="1"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vượn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kêu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vắt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vẻo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ngang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nhe</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răng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dọa</a:t>
            </a:r>
            <a:r>
              <a:rPr lang="en-US" sz="2800" i="1" dirty="0">
                <a:solidFill>
                  <a:srgbClr val="000000"/>
                </a:solidFill>
                <a:effectLst/>
                <a:latin typeface="Times New Roman" panose="02020603050405020304" pitchFamily="18" charset="0"/>
                <a:ea typeface="Times New Roman" panose="02020603050405020304" pitchFamily="18" charset="0"/>
              </a:rPr>
              <a:t> người</a:t>
            </a:r>
            <a:endParaRPr lang="en-US" sz="2800" i="1"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bếp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ràng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lửa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cháy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riu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riu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ràng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bắc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chiếc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đậy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mít</a:t>
            </a:r>
            <a:endParaRPr lang="en-US" sz="2800" i="1" dirty="0">
              <a:effectLst/>
              <a:latin typeface="Times New Roman" panose="02020603050405020304" pitchFamily="18" charset="0"/>
              <a:ea typeface="Times New Roman" panose="02020603050405020304" pitchFamily="18" charset="0"/>
            </a:endParaRPr>
          </a:p>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Mọt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hăng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hắc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xanh</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chiếc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đậy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ục</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i="1"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C54A1565-4217-141C-CA0B-E205DD21336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6415549" y="1666568"/>
            <a:ext cx="5505450" cy="4581985"/>
          </a:xfrm>
          <a:prstGeom prst="rect">
            <a:avLst/>
          </a:prstGeom>
        </p:spPr>
      </p:pic>
      <p:sp>
        <p:nvSpPr>
          <p:cNvPr id="2" name="Oval 1">
            <a:extLst>
              <a:ext uri="{FF2B5EF4-FFF2-40B4-BE49-F238E27FC236}">
                <a16:creationId xmlns:a16="http://schemas.microsoft.com/office/drawing/2014/main" id="{0C5C127D-8254-B135-E19F-444C01DCD373}"/>
              </a:ext>
            </a:extLst>
          </p:cNvPr>
          <p:cNvSpPr/>
          <p:nvPr/>
        </p:nvSpPr>
        <p:spPr>
          <a:xfrm>
            <a:off x="4290552" y="9987"/>
            <a:ext cx="4249993" cy="150433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a:t>BỐI CẢNH</a:t>
            </a:r>
          </a:p>
        </p:txBody>
      </p:sp>
    </p:spTree>
    <p:extLst>
      <p:ext uri="{BB962C8B-B14F-4D97-AF65-F5344CB8AC3E}">
        <p14:creationId xmlns:p14="http://schemas.microsoft.com/office/powerpoint/2010/main" val="383686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6FCFA"/>
            </a:gs>
            <a:gs pos="74000">
              <a:srgbClr val="BCACE4"/>
            </a:gs>
            <a:gs pos="83000">
              <a:srgbClr val="DCACE4"/>
            </a:gs>
            <a:gs pos="95000">
              <a:srgbClr val="EEC6DA"/>
            </a:gs>
          </a:gsLst>
          <a:lin ang="5400000" scaled="1"/>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9D1558E-7711-A122-1AB1-1EC08601C1B4}"/>
              </a:ext>
            </a:extLst>
          </p:cNvPr>
          <p:cNvSpPr txBox="1"/>
          <p:nvPr/>
        </p:nvSpPr>
        <p:spPr>
          <a:xfrm>
            <a:off x="121671" y="741084"/>
            <a:ext cx="11441063" cy="523220"/>
          </a:xfrm>
          <a:prstGeom prst="rect">
            <a:avLst/>
          </a:prstGeom>
          <a:noFill/>
        </p:spPr>
        <p:txBody>
          <a:bodyPr wrap="square">
            <a:spAutoFit/>
          </a:bodyPr>
          <a:lstStyle/>
          <a:p>
            <a:r>
              <a:rPr lang="en-US" sz="2800" dirty="0">
                <a:effectLst/>
                <a:latin typeface="Times New Roman" panose="02020603050405020304" pitchFamily="18" charset="0"/>
                <a:ea typeface="Times New Roman" panose="02020603050405020304" pitchFamily="18" charset="0"/>
              </a:rPr>
              <a:t>1.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3, 4, 5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rPr>
              <a:t>:</a:t>
            </a:r>
            <a:endParaRPr lang="en-US" sz="2800" dirty="0"/>
          </a:p>
        </p:txBody>
      </p:sp>
      <p:graphicFrame>
        <p:nvGraphicFramePr>
          <p:cNvPr id="11" name="Table 10">
            <a:extLst>
              <a:ext uri="{FF2B5EF4-FFF2-40B4-BE49-F238E27FC236}">
                <a16:creationId xmlns:a16="http://schemas.microsoft.com/office/drawing/2014/main" id="{F31E0B95-F470-F6DF-7312-89E5AA2FD8CA}"/>
              </a:ext>
            </a:extLst>
          </p:cNvPr>
          <p:cNvGraphicFramePr>
            <a:graphicFrameLocks noGrp="1"/>
          </p:cNvGraphicFramePr>
          <p:nvPr>
            <p:extLst>
              <p:ext uri="{D42A27DB-BD31-4B8C-83A1-F6EECF244321}">
                <p14:modId xmlns:p14="http://schemas.microsoft.com/office/powerpoint/2010/main" val="3866622271"/>
              </p:ext>
            </p:extLst>
          </p:nvPr>
        </p:nvGraphicFramePr>
        <p:xfrm>
          <a:off x="121671" y="1305193"/>
          <a:ext cx="11824522" cy="5334000"/>
        </p:xfrm>
        <a:graphic>
          <a:graphicData uri="http://schemas.openxmlformats.org/drawingml/2006/table">
            <a:tbl>
              <a:tblPr firstRow="1" bandRow="1">
                <a:tableStyleId>{10A1B5D5-9B99-4C35-A422-299274C87663}</a:tableStyleId>
              </a:tblPr>
              <a:tblGrid>
                <a:gridCol w="2370805">
                  <a:extLst>
                    <a:ext uri="{9D8B030D-6E8A-4147-A177-3AD203B41FA5}">
                      <a16:colId xmlns:a16="http://schemas.microsoft.com/office/drawing/2014/main" val="1787288305"/>
                    </a:ext>
                  </a:extLst>
                </a:gridCol>
                <a:gridCol w="5294671">
                  <a:extLst>
                    <a:ext uri="{9D8B030D-6E8A-4147-A177-3AD203B41FA5}">
                      <a16:colId xmlns:a16="http://schemas.microsoft.com/office/drawing/2014/main" val="2442941396"/>
                    </a:ext>
                  </a:extLst>
                </a:gridCol>
                <a:gridCol w="4159046">
                  <a:extLst>
                    <a:ext uri="{9D8B030D-6E8A-4147-A177-3AD203B41FA5}">
                      <a16:colId xmlns:a16="http://schemas.microsoft.com/office/drawing/2014/main" val="756178290"/>
                    </a:ext>
                  </a:extLst>
                </a:gridCol>
              </a:tblGrid>
              <a:tr h="0">
                <a:tc gridSpan="3">
                  <a:txBody>
                    <a:bodyPr/>
                    <a:lstStyle/>
                    <a:p>
                      <a:pPr algn="ctr"/>
                      <a:r>
                        <a:rPr lang="en-US" sz="2800" dirty="0">
                          <a:solidFill>
                            <a:schemeClr val="bg1"/>
                          </a:solidFill>
                        </a:rPr>
                        <a:t>NHÂN VẬT VÕ TÒNG</a:t>
                      </a:r>
                    </a:p>
                  </a:txBody>
                  <a:tcPr>
                    <a:lnB w="9525"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4553299"/>
                  </a:ext>
                </a:extLst>
              </a:tr>
              <a:tr h="370840">
                <a:tc>
                  <a:txBody>
                    <a:bodyPr/>
                    <a:lstStyle/>
                    <a:p>
                      <a:pPr algn="ctr"/>
                      <a:r>
                        <a:rPr lang="en-US" sz="2800" b="1" dirty="0" err="1">
                          <a:solidFill>
                            <a:schemeClr val="accent1">
                              <a:lumMod val="75000"/>
                            </a:schemeClr>
                          </a:solidFill>
                        </a:rPr>
                        <a:t>Phương</a:t>
                      </a:r>
                      <a:r>
                        <a:rPr lang="en-US" sz="2800" b="1" dirty="0">
                          <a:solidFill>
                            <a:schemeClr val="accent1">
                              <a:lumMod val="75000"/>
                            </a:schemeClr>
                          </a:solidFill>
                        </a:rPr>
                        <a:t> </a:t>
                      </a:r>
                      <a:r>
                        <a:rPr lang="en-US" sz="2800" b="1" dirty="0" err="1">
                          <a:solidFill>
                            <a:schemeClr val="accent1">
                              <a:lumMod val="75000"/>
                            </a:schemeClr>
                          </a:solidFill>
                        </a:rPr>
                        <a:t>diện</a:t>
                      </a:r>
                      <a:endParaRPr lang="en-US" sz="2800" b="1" dirty="0">
                        <a:solidFill>
                          <a:schemeClr val="accent1">
                            <a:lumMod val="75000"/>
                          </a:schemeClr>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Từ</a:t>
                      </a:r>
                      <a:r>
                        <a:rPr lang="en-US" sz="2800" b="1" dirty="0">
                          <a:solidFill>
                            <a:schemeClr val="accent1">
                              <a:lumMod val="75000"/>
                            </a:schemeClr>
                          </a:solidFill>
                        </a:rPr>
                        <a:t> </a:t>
                      </a:r>
                      <a:r>
                        <a:rPr lang="en-US" sz="2800" b="1" dirty="0" err="1">
                          <a:solidFill>
                            <a:schemeClr val="accent1">
                              <a:lumMod val="75000"/>
                            </a:schemeClr>
                          </a:solidFill>
                        </a:rPr>
                        <a:t>ngữ</a:t>
                      </a:r>
                      <a:r>
                        <a:rPr lang="en-US" sz="2800" b="1" dirty="0">
                          <a:solidFill>
                            <a:schemeClr val="accent1">
                              <a:lumMod val="75000"/>
                            </a:schemeClr>
                          </a:solidFill>
                        </a:rPr>
                        <a:t>, </a:t>
                      </a:r>
                      <a:r>
                        <a:rPr lang="en-US" sz="2800" b="1" dirty="0" err="1">
                          <a:solidFill>
                            <a:schemeClr val="accent1">
                              <a:lumMod val="75000"/>
                            </a:schemeClr>
                          </a:solidFill>
                        </a:rPr>
                        <a:t>câu</a:t>
                      </a:r>
                      <a:r>
                        <a:rPr lang="en-US" sz="2800" b="1" dirty="0">
                          <a:solidFill>
                            <a:schemeClr val="accent1">
                              <a:lumMod val="75000"/>
                            </a:schemeClr>
                          </a:solidFill>
                        </a:rPr>
                        <a:t> </a:t>
                      </a:r>
                      <a:r>
                        <a:rPr lang="en-US" sz="2800" b="1" dirty="0" err="1">
                          <a:solidFill>
                            <a:schemeClr val="accent1">
                              <a:lumMod val="75000"/>
                            </a:schemeClr>
                          </a:solidFill>
                        </a:rPr>
                        <a:t>văn</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Đặc</a:t>
                      </a:r>
                      <a:r>
                        <a:rPr lang="en-US" sz="2800" b="1" dirty="0">
                          <a:solidFill>
                            <a:schemeClr val="accent1">
                              <a:lumMod val="75000"/>
                            </a:schemeClr>
                          </a:solidFill>
                        </a:rPr>
                        <a:t> </a:t>
                      </a:r>
                      <a:r>
                        <a:rPr lang="en-US" sz="2800" b="1" dirty="0" err="1">
                          <a:solidFill>
                            <a:schemeClr val="accent1">
                              <a:lumMod val="75000"/>
                            </a:schemeClr>
                          </a:solidFill>
                        </a:rPr>
                        <a:t>điểm</a:t>
                      </a:r>
                      <a:r>
                        <a:rPr lang="en-US" sz="2800" b="1" dirty="0">
                          <a:solidFill>
                            <a:schemeClr val="accent1">
                              <a:lumMod val="75000"/>
                            </a:schemeClr>
                          </a:solidFill>
                        </a:rPr>
                        <a:t> </a:t>
                      </a:r>
                      <a:r>
                        <a:rPr lang="en-US" sz="2800" b="1" dirty="0" err="1">
                          <a:solidFill>
                            <a:schemeClr val="accent1">
                              <a:lumMod val="75000"/>
                            </a:schemeClr>
                          </a:solidFill>
                        </a:rPr>
                        <a:t>tính</a:t>
                      </a:r>
                      <a:r>
                        <a:rPr lang="en-US" sz="2800" b="1" dirty="0">
                          <a:solidFill>
                            <a:schemeClr val="accent1">
                              <a:lumMod val="75000"/>
                            </a:schemeClr>
                          </a:solidFill>
                        </a:rPr>
                        <a:t> </a:t>
                      </a:r>
                      <a:r>
                        <a:rPr lang="en-US" sz="2800" b="1" dirty="0" err="1">
                          <a:solidFill>
                            <a:schemeClr val="accent1">
                              <a:lumMod val="75000"/>
                            </a:schemeClr>
                          </a:solidFill>
                        </a:rPr>
                        <a:t>cách</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3382739"/>
                  </a:ext>
                </a:extLst>
              </a:tr>
              <a:tr h="370840">
                <a:tc>
                  <a:txBody>
                    <a:bodyPr/>
                    <a:lstStyle/>
                    <a:p>
                      <a:r>
                        <a:rPr lang="en-US" sz="2800" dirty="0" err="1">
                          <a:solidFill>
                            <a:schemeClr val="tx1"/>
                          </a:solidFill>
                        </a:rPr>
                        <a:t>Ngoại</a:t>
                      </a:r>
                      <a:r>
                        <a:rPr lang="en-US" sz="2800" dirty="0">
                          <a:solidFill>
                            <a:schemeClr val="tx1"/>
                          </a:solidFill>
                        </a:rPr>
                        <a:t> </a:t>
                      </a:r>
                      <a:r>
                        <a:rPr lang="en-US" sz="2800" dirty="0" err="1">
                          <a:solidFill>
                            <a:schemeClr val="tx1"/>
                          </a:solidFill>
                        </a:rPr>
                        <a:t>hình</a:t>
                      </a:r>
                      <a:endParaRPr lang="en-US" sz="2800" dirty="0">
                        <a:solidFill>
                          <a:schemeClr val="tx1"/>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845438"/>
                  </a:ext>
                </a:extLst>
              </a:tr>
              <a:tr h="370840">
                <a:tc rowSpan="2">
                  <a:txBody>
                    <a:bodyPr/>
                    <a:lstStyle/>
                    <a:p>
                      <a:r>
                        <a:rPr lang="en-US" sz="2800" dirty="0" err="1">
                          <a:solidFill>
                            <a:schemeClr val="tx1"/>
                          </a:solidFill>
                        </a:rPr>
                        <a:t>Hành</a:t>
                      </a:r>
                      <a:r>
                        <a:rPr lang="en-US" sz="2800" dirty="0">
                          <a:solidFill>
                            <a:schemeClr val="tx1"/>
                          </a:solidFill>
                        </a:rPr>
                        <a:t> </a:t>
                      </a:r>
                      <a:r>
                        <a:rPr lang="en-US" sz="2800" dirty="0" err="1">
                          <a:solidFill>
                            <a:schemeClr val="tx1"/>
                          </a:solidFill>
                        </a:rPr>
                        <a:t>động</a:t>
                      </a:r>
                      <a:endParaRPr lang="en-US" sz="2800" dirty="0">
                        <a:solidFill>
                          <a:schemeClr val="tx1"/>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r>
                        <a:rPr lang="en-US" sz="2800" dirty="0" err="1">
                          <a:solidFill>
                            <a:schemeClr val="tx1"/>
                          </a:solidFill>
                        </a:rPr>
                        <a:t>Trước</a:t>
                      </a:r>
                      <a:r>
                        <a:rPr lang="en-US" sz="2800" dirty="0">
                          <a:solidFill>
                            <a:schemeClr val="tx1"/>
                          </a:solidFill>
                        </a:rPr>
                        <a:t> </a:t>
                      </a:r>
                      <a:r>
                        <a:rPr lang="en-US" sz="2800" dirty="0" err="1">
                          <a:solidFill>
                            <a:schemeClr val="tx1"/>
                          </a:solidFill>
                        </a:rPr>
                        <a:t>khi</a:t>
                      </a:r>
                      <a:r>
                        <a:rPr lang="en-US" sz="2800" dirty="0">
                          <a:solidFill>
                            <a:schemeClr val="tx1"/>
                          </a:solidFill>
                        </a:rPr>
                        <a:t> </a:t>
                      </a:r>
                      <a:r>
                        <a:rPr lang="en-US" sz="2800" dirty="0" err="1">
                          <a:solidFill>
                            <a:schemeClr val="tx1"/>
                          </a:solidFill>
                        </a:rPr>
                        <a:t>đi</a:t>
                      </a:r>
                      <a:r>
                        <a:rPr lang="en-US" sz="2800" dirty="0">
                          <a:solidFill>
                            <a:schemeClr val="tx1"/>
                          </a:solidFill>
                        </a:rPr>
                        <a:t> </a:t>
                      </a:r>
                      <a:r>
                        <a:rPr lang="en-US" sz="2800" dirty="0" err="1">
                          <a:solidFill>
                            <a:schemeClr val="tx1"/>
                          </a:solidFill>
                        </a:rPr>
                        <a:t>tù</a:t>
                      </a:r>
                      <a:endParaRPr lang="en-US" sz="2800" dirty="0">
                        <a:solidFill>
                          <a:schemeClr val="tx1"/>
                        </a:solidFill>
                      </a:endParaRPr>
                    </a:p>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7137369"/>
                  </a:ext>
                </a:extLst>
              </a:tr>
              <a:tr h="370840">
                <a:tc vMerge="1">
                  <a:txBody>
                    <a:bodyPr/>
                    <a:lstStyle/>
                    <a:p>
                      <a:endParaRPr lang="en-US" dirty="0"/>
                    </a:p>
                  </a:txBody>
                  <a:tcPr/>
                </a:tc>
                <a:tc>
                  <a:txBody>
                    <a:bodyPr/>
                    <a:lstStyle/>
                    <a:p>
                      <a:pPr algn="just"/>
                      <a:r>
                        <a:rPr lang="en-US" sz="2800" dirty="0">
                          <a:solidFill>
                            <a:schemeClr val="tx1"/>
                          </a:solidFill>
                        </a:rPr>
                        <a:t>Sau </a:t>
                      </a:r>
                      <a:r>
                        <a:rPr lang="en-US" sz="2800" dirty="0" err="1">
                          <a:solidFill>
                            <a:schemeClr val="tx1"/>
                          </a:solidFill>
                        </a:rPr>
                        <a:t>khi</a:t>
                      </a:r>
                      <a:r>
                        <a:rPr lang="en-US" sz="2800" dirty="0">
                          <a:solidFill>
                            <a:schemeClr val="tx1"/>
                          </a:solidFill>
                        </a:rPr>
                        <a:t> </a:t>
                      </a:r>
                      <a:r>
                        <a:rPr lang="en-US" sz="2800" dirty="0" err="1">
                          <a:solidFill>
                            <a:schemeClr val="tx1"/>
                          </a:solidFill>
                        </a:rPr>
                        <a:t>đi</a:t>
                      </a:r>
                      <a:r>
                        <a:rPr lang="en-US" sz="2800" dirty="0">
                          <a:solidFill>
                            <a:schemeClr val="tx1"/>
                          </a:solidFill>
                        </a:rPr>
                        <a:t> </a:t>
                      </a:r>
                      <a:r>
                        <a:rPr lang="en-US" sz="2800" dirty="0" err="1">
                          <a:solidFill>
                            <a:schemeClr val="tx1"/>
                          </a:solidFill>
                        </a:rPr>
                        <a:t>tù</a:t>
                      </a:r>
                      <a:r>
                        <a:rPr lang="en-US" sz="2800" dirty="0">
                          <a:solidFill>
                            <a:schemeClr val="tx1"/>
                          </a:solidFill>
                        </a:rPr>
                        <a:t> </a:t>
                      </a:r>
                      <a:r>
                        <a:rPr lang="en-US" sz="2800" dirty="0" err="1">
                          <a:solidFill>
                            <a:schemeClr val="tx1"/>
                          </a:solidFill>
                        </a:rPr>
                        <a:t>về</a:t>
                      </a:r>
                      <a:endParaRPr lang="en-US" sz="2800" dirty="0">
                        <a:solidFill>
                          <a:schemeClr val="tx1"/>
                        </a:solidFill>
                      </a:endParaRPr>
                    </a:p>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1652615"/>
                  </a:ext>
                </a:extLst>
              </a:tr>
              <a:tr h="370840">
                <a:tc rowSpan="2">
                  <a:txBody>
                    <a:bodyPr/>
                    <a:lstStyle/>
                    <a:p>
                      <a:r>
                        <a:rPr lang="en-US" sz="2800" dirty="0" err="1">
                          <a:solidFill>
                            <a:schemeClr val="tx1"/>
                          </a:solidFill>
                        </a:rPr>
                        <a:t>Lời</a:t>
                      </a:r>
                      <a:r>
                        <a:rPr lang="en-US" sz="2800" dirty="0">
                          <a:solidFill>
                            <a:schemeClr val="tx1"/>
                          </a:solidFill>
                        </a:rPr>
                        <a:t> </a:t>
                      </a:r>
                      <a:r>
                        <a:rPr lang="en-US" sz="2800" dirty="0" err="1">
                          <a:solidFill>
                            <a:schemeClr val="tx1"/>
                          </a:solidFill>
                        </a:rPr>
                        <a:t>nói</a:t>
                      </a:r>
                      <a:endParaRPr lang="en-US" sz="2800" dirty="0">
                        <a:solidFill>
                          <a:schemeClr val="tx1"/>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just"/>
                      <a:r>
                        <a:rPr lang="en-US" sz="2800" dirty="0" err="1">
                          <a:solidFill>
                            <a:schemeClr val="tx1"/>
                          </a:solidFill>
                        </a:rPr>
                        <a:t>Với</a:t>
                      </a:r>
                      <a:r>
                        <a:rPr lang="en-US" sz="2800" dirty="0">
                          <a:solidFill>
                            <a:schemeClr val="tx1"/>
                          </a:solidFill>
                        </a:rPr>
                        <a:t> </a:t>
                      </a:r>
                      <a:r>
                        <a:rPr lang="en-US" sz="2800" dirty="0" err="1">
                          <a:solidFill>
                            <a:schemeClr val="tx1"/>
                          </a:solidFill>
                        </a:rPr>
                        <a:t>tía</a:t>
                      </a:r>
                      <a:r>
                        <a:rPr lang="en-US" sz="2800" dirty="0">
                          <a:solidFill>
                            <a:schemeClr val="tx1"/>
                          </a:solidFill>
                        </a:rPr>
                        <a:t> </a:t>
                      </a:r>
                      <a:r>
                        <a:rPr lang="en-US" sz="2800" dirty="0" err="1">
                          <a:solidFill>
                            <a:schemeClr val="tx1"/>
                          </a:solidFill>
                        </a:rPr>
                        <a:t>nuôi</a:t>
                      </a:r>
                      <a:r>
                        <a:rPr lang="en-US" sz="2800" dirty="0">
                          <a:solidFill>
                            <a:schemeClr val="tx1"/>
                          </a:solidFill>
                        </a:rPr>
                        <a:t> </a:t>
                      </a:r>
                      <a:r>
                        <a:rPr lang="en-US" sz="2800" dirty="0" err="1">
                          <a:solidFill>
                            <a:schemeClr val="tx1"/>
                          </a:solidFill>
                        </a:rPr>
                        <a:t>của</a:t>
                      </a:r>
                      <a:r>
                        <a:rPr lang="en-US" sz="2800" dirty="0">
                          <a:solidFill>
                            <a:schemeClr val="tx1"/>
                          </a:solidFill>
                        </a:rPr>
                        <a:t> An</a:t>
                      </a:r>
                    </a:p>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5370540"/>
                  </a:ext>
                </a:extLst>
              </a:tr>
              <a:tr h="370840">
                <a:tc vMerge="1">
                  <a:txBody>
                    <a:bodyPr/>
                    <a:lstStyle/>
                    <a:p>
                      <a:endParaRPr dirty="0"/>
                    </a:p>
                  </a:txBody>
                  <a:tcPr/>
                </a:tc>
                <a:tc>
                  <a:txBody>
                    <a:bodyPr/>
                    <a:lstStyle/>
                    <a:p>
                      <a:pPr algn="just"/>
                      <a:r>
                        <a:rPr lang="en-US" sz="2800" dirty="0" err="1">
                          <a:solidFill>
                            <a:schemeClr val="tx1"/>
                          </a:solidFill>
                        </a:rPr>
                        <a:t>Với</a:t>
                      </a:r>
                      <a:r>
                        <a:rPr lang="en-US" sz="2800" dirty="0">
                          <a:solidFill>
                            <a:schemeClr val="tx1"/>
                          </a:solidFill>
                        </a:rPr>
                        <a:t> An</a:t>
                      </a:r>
                    </a:p>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30078662"/>
                  </a:ext>
                </a:extLst>
              </a:tr>
            </a:tbl>
          </a:graphicData>
        </a:graphic>
      </p:graphicFrame>
      <p:sp>
        <p:nvSpPr>
          <p:cNvPr id="14" name="TextBox 13">
            <a:extLst>
              <a:ext uri="{FF2B5EF4-FFF2-40B4-BE49-F238E27FC236}">
                <a16:creationId xmlns:a16="http://schemas.microsoft.com/office/drawing/2014/main" id="{1BE73D7A-9156-A42C-7AF6-1C4D1BEB4405}"/>
              </a:ext>
            </a:extLst>
          </p:cNvPr>
          <p:cNvSpPr txBox="1"/>
          <p:nvPr/>
        </p:nvSpPr>
        <p:spPr>
          <a:xfrm>
            <a:off x="3136182" y="64688"/>
            <a:ext cx="6096308" cy="584775"/>
          </a:xfrm>
          <a:prstGeom prst="rect">
            <a:avLst/>
          </a:prstGeom>
          <a:noFill/>
        </p:spPr>
        <p:txBody>
          <a:bodyPr wrap="square" rtlCol="0">
            <a:spAutoFit/>
          </a:bodyPr>
          <a:lstStyle/>
          <a:p>
            <a:r>
              <a:rPr lang="en-US" sz="3200" b="1" dirty="0"/>
              <a:t>HOẠT ĐỘNG NHÓM: 15 PHÚT</a:t>
            </a:r>
          </a:p>
        </p:txBody>
      </p:sp>
    </p:spTree>
    <p:extLst>
      <p:ext uri="{BB962C8B-B14F-4D97-AF65-F5344CB8AC3E}">
        <p14:creationId xmlns:p14="http://schemas.microsoft.com/office/powerpoint/2010/main" val="300503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E3FCF-99D0-F419-4327-FF5FC7E8E7A9}"/>
              </a:ext>
            </a:extLst>
          </p:cNvPr>
          <p:cNvPicPr>
            <a:picLocks noChangeAspect="1"/>
          </p:cNvPicPr>
          <p:nvPr/>
        </p:nvPicPr>
        <p:blipFill>
          <a:blip r:embed="rId3"/>
          <a:stretch>
            <a:fillRect/>
          </a:stretch>
        </p:blipFill>
        <p:spPr>
          <a:xfrm>
            <a:off x="0" y="39065"/>
            <a:ext cx="12192000" cy="6779870"/>
          </a:xfrm>
          <a:prstGeom prst="rect">
            <a:avLst/>
          </a:prstGeom>
        </p:spPr>
      </p:pic>
      <p:graphicFrame>
        <p:nvGraphicFramePr>
          <p:cNvPr id="11" name="Table 10">
            <a:extLst>
              <a:ext uri="{FF2B5EF4-FFF2-40B4-BE49-F238E27FC236}">
                <a16:creationId xmlns:a16="http://schemas.microsoft.com/office/drawing/2014/main" id="{F31E0B95-F470-F6DF-7312-89E5AA2FD8CA}"/>
              </a:ext>
            </a:extLst>
          </p:cNvPr>
          <p:cNvGraphicFramePr>
            <a:graphicFrameLocks noGrp="1"/>
          </p:cNvGraphicFramePr>
          <p:nvPr>
            <p:extLst>
              <p:ext uri="{D42A27DB-BD31-4B8C-83A1-F6EECF244321}">
                <p14:modId xmlns:p14="http://schemas.microsoft.com/office/powerpoint/2010/main" val="3856981064"/>
              </p:ext>
            </p:extLst>
          </p:nvPr>
        </p:nvGraphicFramePr>
        <p:xfrm>
          <a:off x="121671" y="730005"/>
          <a:ext cx="11824522" cy="5936266"/>
        </p:xfrm>
        <a:graphic>
          <a:graphicData uri="http://schemas.openxmlformats.org/drawingml/2006/table">
            <a:tbl>
              <a:tblPr firstRow="1" bandRow="1">
                <a:tableStyleId>{10A1B5D5-9B99-4C35-A422-299274C87663}</a:tableStyleId>
              </a:tblPr>
              <a:tblGrid>
                <a:gridCol w="2134832">
                  <a:extLst>
                    <a:ext uri="{9D8B030D-6E8A-4147-A177-3AD203B41FA5}">
                      <a16:colId xmlns:a16="http://schemas.microsoft.com/office/drawing/2014/main" val="1787288305"/>
                    </a:ext>
                  </a:extLst>
                </a:gridCol>
                <a:gridCol w="5766620">
                  <a:extLst>
                    <a:ext uri="{9D8B030D-6E8A-4147-A177-3AD203B41FA5}">
                      <a16:colId xmlns:a16="http://schemas.microsoft.com/office/drawing/2014/main" val="2442941396"/>
                    </a:ext>
                  </a:extLst>
                </a:gridCol>
                <a:gridCol w="3923070">
                  <a:extLst>
                    <a:ext uri="{9D8B030D-6E8A-4147-A177-3AD203B41FA5}">
                      <a16:colId xmlns:a16="http://schemas.microsoft.com/office/drawing/2014/main" val="756178290"/>
                    </a:ext>
                  </a:extLst>
                </a:gridCol>
              </a:tblGrid>
              <a:tr h="528359">
                <a:tc gridSpan="3">
                  <a:txBody>
                    <a:bodyPr/>
                    <a:lstStyle/>
                    <a:p>
                      <a:pPr algn="ctr"/>
                      <a:r>
                        <a:rPr lang="en-US" sz="2800" dirty="0">
                          <a:solidFill>
                            <a:schemeClr val="bg1"/>
                          </a:solidFill>
                        </a:rPr>
                        <a:t>NHÂN VẬT VÕ TÒNG</a:t>
                      </a:r>
                    </a:p>
                  </a:txBody>
                  <a:tcPr>
                    <a:lnB w="9525"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4553299"/>
                  </a:ext>
                </a:extLst>
              </a:tr>
              <a:tr h="528359">
                <a:tc>
                  <a:txBody>
                    <a:bodyPr/>
                    <a:lstStyle/>
                    <a:p>
                      <a:pPr algn="ctr"/>
                      <a:r>
                        <a:rPr lang="en-US" sz="2800" b="1" dirty="0" err="1">
                          <a:solidFill>
                            <a:schemeClr val="accent1">
                              <a:lumMod val="75000"/>
                            </a:schemeClr>
                          </a:solidFill>
                        </a:rPr>
                        <a:t>Phương</a:t>
                      </a:r>
                      <a:r>
                        <a:rPr lang="en-US" sz="2800" b="1" dirty="0">
                          <a:solidFill>
                            <a:schemeClr val="accent1">
                              <a:lumMod val="75000"/>
                            </a:schemeClr>
                          </a:solidFill>
                        </a:rPr>
                        <a:t> </a:t>
                      </a:r>
                      <a:r>
                        <a:rPr lang="en-US" sz="2800" b="1" dirty="0" err="1">
                          <a:solidFill>
                            <a:schemeClr val="accent1">
                              <a:lumMod val="75000"/>
                            </a:schemeClr>
                          </a:solidFill>
                        </a:rPr>
                        <a:t>diện</a:t>
                      </a:r>
                      <a:endParaRPr lang="en-US" sz="2800" b="1" dirty="0">
                        <a:solidFill>
                          <a:schemeClr val="accent1">
                            <a:lumMod val="75000"/>
                          </a:schemeClr>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Từ</a:t>
                      </a:r>
                      <a:r>
                        <a:rPr lang="en-US" sz="2800" b="1" dirty="0">
                          <a:solidFill>
                            <a:schemeClr val="accent1">
                              <a:lumMod val="75000"/>
                            </a:schemeClr>
                          </a:solidFill>
                        </a:rPr>
                        <a:t> </a:t>
                      </a:r>
                      <a:r>
                        <a:rPr lang="en-US" sz="2800" b="1" dirty="0" err="1">
                          <a:solidFill>
                            <a:schemeClr val="accent1">
                              <a:lumMod val="75000"/>
                            </a:schemeClr>
                          </a:solidFill>
                        </a:rPr>
                        <a:t>ngữ</a:t>
                      </a:r>
                      <a:r>
                        <a:rPr lang="en-US" sz="2800" b="1" dirty="0">
                          <a:solidFill>
                            <a:schemeClr val="accent1">
                              <a:lumMod val="75000"/>
                            </a:schemeClr>
                          </a:solidFill>
                        </a:rPr>
                        <a:t>, </a:t>
                      </a:r>
                      <a:r>
                        <a:rPr lang="en-US" sz="2800" b="1" dirty="0" err="1">
                          <a:solidFill>
                            <a:schemeClr val="accent1">
                              <a:lumMod val="75000"/>
                            </a:schemeClr>
                          </a:solidFill>
                        </a:rPr>
                        <a:t>câu</a:t>
                      </a:r>
                      <a:r>
                        <a:rPr lang="en-US" sz="2800" b="1" dirty="0">
                          <a:solidFill>
                            <a:schemeClr val="accent1">
                              <a:lumMod val="75000"/>
                            </a:schemeClr>
                          </a:solidFill>
                        </a:rPr>
                        <a:t> </a:t>
                      </a:r>
                      <a:r>
                        <a:rPr lang="en-US" sz="2800" b="1" dirty="0" err="1">
                          <a:solidFill>
                            <a:schemeClr val="accent1">
                              <a:lumMod val="75000"/>
                            </a:schemeClr>
                          </a:solidFill>
                        </a:rPr>
                        <a:t>văn</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Đặc</a:t>
                      </a:r>
                      <a:r>
                        <a:rPr lang="en-US" sz="2800" b="1" dirty="0">
                          <a:solidFill>
                            <a:schemeClr val="accent1">
                              <a:lumMod val="75000"/>
                            </a:schemeClr>
                          </a:solidFill>
                        </a:rPr>
                        <a:t> </a:t>
                      </a:r>
                      <a:r>
                        <a:rPr lang="en-US" sz="2800" b="1" dirty="0" err="1">
                          <a:solidFill>
                            <a:schemeClr val="accent1">
                              <a:lumMod val="75000"/>
                            </a:schemeClr>
                          </a:solidFill>
                        </a:rPr>
                        <a:t>điểm</a:t>
                      </a:r>
                      <a:r>
                        <a:rPr lang="en-US" sz="2800" b="1" dirty="0">
                          <a:solidFill>
                            <a:schemeClr val="accent1">
                              <a:lumMod val="75000"/>
                            </a:schemeClr>
                          </a:solidFill>
                        </a:rPr>
                        <a:t> </a:t>
                      </a:r>
                      <a:r>
                        <a:rPr lang="en-US" sz="2800" b="1" dirty="0" err="1">
                          <a:solidFill>
                            <a:schemeClr val="accent1">
                              <a:lumMod val="75000"/>
                            </a:schemeClr>
                          </a:solidFill>
                        </a:rPr>
                        <a:t>tính</a:t>
                      </a:r>
                      <a:r>
                        <a:rPr lang="en-US" sz="2800" b="1" dirty="0">
                          <a:solidFill>
                            <a:schemeClr val="accent1">
                              <a:lumMod val="75000"/>
                            </a:schemeClr>
                          </a:solidFill>
                        </a:rPr>
                        <a:t> </a:t>
                      </a:r>
                      <a:r>
                        <a:rPr lang="en-US" sz="2800" b="1" dirty="0" err="1">
                          <a:solidFill>
                            <a:schemeClr val="accent1">
                              <a:lumMod val="75000"/>
                            </a:schemeClr>
                          </a:solidFill>
                        </a:rPr>
                        <a:t>cách</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3382739"/>
                  </a:ext>
                </a:extLst>
              </a:tr>
              <a:tr h="4879548">
                <a:tc>
                  <a:txBody>
                    <a:bodyPr/>
                    <a:lstStyle/>
                    <a:p>
                      <a:r>
                        <a:rPr lang="en-US" sz="2800" dirty="0" err="1">
                          <a:solidFill>
                            <a:schemeClr val="tx1"/>
                          </a:solidFill>
                        </a:rPr>
                        <a:t>Ngoại</a:t>
                      </a:r>
                      <a:r>
                        <a:rPr lang="en-US" sz="2800" dirty="0">
                          <a:solidFill>
                            <a:schemeClr val="tx1"/>
                          </a:solidFill>
                        </a:rPr>
                        <a:t> </a:t>
                      </a:r>
                      <a:r>
                        <a:rPr lang="en-US" sz="2800" dirty="0" err="1">
                          <a:solidFill>
                            <a:schemeClr val="tx1"/>
                          </a:solidFill>
                        </a:rPr>
                        <a:t>hình</a:t>
                      </a:r>
                      <a:endParaRPr lang="en-US" sz="2800" dirty="0">
                        <a:solidFill>
                          <a:schemeClr val="tx1"/>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845438"/>
                  </a:ext>
                </a:extLst>
              </a:tr>
            </a:tbl>
          </a:graphicData>
        </a:graphic>
      </p:graphicFrame>
      <p:sp>
        <p:nvSpPr>
          <p:cNvPr id="14" name="TextBox 13">
            <a:extLst>
              <a:ext uri="{FF2B5EF4-FFF2-40B4-BE49-F238E27FC236}">
                <a16:creationId xmlns:a16="http://schemas.microsoft.com/office/drawing/2014/main" id="{1BE73D7A-9156-A42C-7AF6-1C4D1BEB4405}"/>
              </a:ext>
            </a:extLst>
          </p:cNvPr>
          <p:cNvSpPr txBox="1"/>
          <p:nvPr/>
        </p:nvSpPr>
        <p:spPr>
          <a:xfrm>
            <a:off x="3136182" y="64688"/>
            <a:ext cx="6096308" cy="584775"/>
          </a:xfrm>
          <a:prstGeom prst="rect">
            <a:avLst/>
          </a:prstGeom>
          <a:noFill/>
        </p:spPr>
        <p:txBody>
          <a:bodyPr wrap="square" rtlCol="0">
            <a:spAutoFit/>
          </a:bodyPr>
          <a:lstStyle/>
          <a:p>
            <a:r>
              <a:rPr lang="en-US" sz="3200" b="1" dirty="0"/>
              <a:t>HOẠT ĐỘNG NHÓM: 15 PHÚT</a:t>
            </a:r>
          </a:p>
        </p:txBody>
      </p:sp>
      <p:sp>
        <p:nvSpPr>
          <p:cNvPr id="2" name="TextBox 1">
            <a:extLst>
              <a:ext uri="{FF2B5EF4-FFF2-40B4-BE49-F238E27FC236}">
                <a16:creationId xmlns:a16="http://schemas.microsoft.com/office/drawing/2014/main" id="{F1E64AE1-88DA-3205-66AB-BF7562E4AF27}"/>
              </a:ext>
            </a:extLst>
          </p:cNvPr>
          <p:cNvSpPr txBox="1"/>
          <p:nvPr/>
        </p:nvSpPr>
        <p:spPr>
          <a:xfrm>
            <a:off x="8096865" y="1769808"/>
            <a:ext cx="3716593" cy="2246769"/>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con người hung </a:t>
            </a:r>
            <a:r>
              <a:rPr lang="en-US" sz="2800" dirty="0" err="1">
                <a:solidFill>
                  <a:srgbClr val="000000"/>
                </a:solidFill>
                <a:effectLst/>
                <a:latin typeface="Times New Roman" panose="02020603050405020304" pitchFamily="18" charset="0"/>
                <a:ea typeface="Times New Roman" panose="02020603050405020304" pitchFamily="18" charset="0"/>
              </a:rPr>
              <a:t>dữ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khiến</a:t>
            </a:r>
            <a:r>
              <a:rPr lang="en-US" sz="2800" dirty="0">
                <a:solidFill>
                  <a:srgbClr val="000000"/>
                </a:solidFill>
                <a:effectLst/>
                <a:latin typeface="Times New Roman" panose="02020603050405020304" pitchFamily="18" charset="0"/>
                <a:ea typeface="Times New Roman" panose="02020603050405020304" pitchFamily="18" charset="0"/>
              </a:rPr>
              <a:t> người </a:t>
            </a:r>
            <a:r>
              <a:rPr lang="en-US" sz="2800" dirty="0" err="1">
                <a:solidFill>
                  <a:srgbClr val="000000"/>
                </a:solidFill>
                <a:effectLst/>
                <a:latin typeface="Times New Roman" panose="02020603050405020304" pitchFamily="18" charset="0"/>
                <a:ea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hãi</a:t>
            </a:r>
            <a:endParaRPr lang="en-US" sz="28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tướng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3" name="TextBox 2">
            <a:extLst>
              <a:ext uri="{FF2B5EF4-FFF2-40B4-BE49-F238E27FC236}">
                <a16:creationId xmlns:a16="http://schemas.microsoft.com/office/drawing/2014/main" id="{C009345A-F172-A99C-1727-8E150E6B81EB}"/>
              </a:ext>
            </a:extLst>
          </p:cNvPr>
          <p:cNvSpPr txBox="1"/>
          <p:nvPr/>
        </p:nvSpPr>
        <p:spPr>
          <a:xfrm>
            <a:off x="2330246" y="1784556"/>
            <a:ext cx="5633884" cy="4832092"/>
          </a:xfrm>
          <a:prstGeom prst="rect">
            <a:avLst/>
          </a:prstGeom>
          <a:noFill/>
        </p:spPr>
        <p:txBody>
          <a:bodyPr wrap="square" rtlCol="0">
            <a:spAutoFit/>
          </a:bodyPr>
          <a:lstStyle/>
          <a:p>
            <a:pPr algn="just"/>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Chú</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cởi</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trần</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mặc</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chiếc</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quần</a:t>
            </a:r>
            <a:r>
              <a:rPr lang="en-US" sz="2800" i="1" kern="1200" dirty="0">
                <a:solidFill>
                  <a:schemeClr val="dk1"/>
                </a:solidFill>
                <a:effectLst/>
                <a:latin typeface="+mn-lt"/>
                <a:ea typeface="+mn-ea"/>
                <a:cs typeface="+mn-cs"/>
              </a:rPr>
              <a:t> ka ki </a:t>
            </a:r>
            <a:r>
              <a:rPr lang="en-US" sz="2800" i="1" kern="1200" dirty="0" err="1">
                <a:solidFill>
                  <a:schemeClr val="dk1"/>
                </a:solidFill>
                <a:effectLst/>
                <a:latin typeface="+mn-lt"/>
                <a:ea typeface="+mn-ea"/>
                <a:cs typeface="+mn-cs"/>
              </a:rPr>
              <a:t>còn</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mới</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nhưng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coi</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bộ</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đã</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lâu</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không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giặt</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chiếc</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quần</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lính</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Pháp</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có</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những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sáu</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túi</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Bên</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hông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chú</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đeo</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lủng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lẳng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một</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lưỡi</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lê</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nằm</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gọn</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trong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vỏ</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sắt</a:t>
            </a:r>
            <a:r>
              <a:rPr lang="en-US" sz="2800" i="1" kern="1200" dirty="0">
                <a:solidFill>
                  <a:schemeClr val="dk1"/>
                </a:solidFill>
                <a:effectLst/>
                <a:latin typeface="+mn-lt"/>
                <a:ea typeface="+mn-ea"/>
                <a:cs typeface="+mn-cs"/>
              </a:rPr>
              <a:t>, ... </a:t>
            </a:r>
            <a:r>
              <a:rPr lang="en-US" sz="2800" i="1" kern="1200" dirty="0" err="1">
                <a:solidFill>
                  <a:schemeClr val="dk1"/>
                </a:solidFill>
                <a:effectLst/>
                <a:latin typeface="+mn-lt"/>
                <a:ea typeface="+mn-ea"/>
                <a:cs typeface="+mn-cs"/>
              </a:rPr>
              <a:t>Lại</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còn</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thắt</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cái</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xanh-tuya-rông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nữa</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chứ</a:t>
            </a:r>
            <a:r>
              <a:rPr lang="en-US" sz="2800" i="1" kern="1200" dirty="0">
                <a:solidFill>
                  <a:schemeClr val="dk1"/>
                </a:solidFill>
                <a:effectLst/>
                <a:latin typeface="+mn-lt"/>
                <a:ea typeface="+mn-ea"/>
                <a:cs typeface="+mn-cs"/>
              </a:rPr>
              <a:t>!</a:t>
            </a:r>
            <a:endParaRPr lang="en-US" sz="2800" kern="1200" dirty="0">
              <a:solidFill>
                <a:schemeClr val="dk1"/>
              </a:solidFill>
              <a:effectLst/>
              <a:latin typeface="+mn-lt"/>
              <a:ea typeface="+mn-ea"/>
              <a:cs typeface="+mn-cs"/>
            </a:endParaRPr>
          </a:p>
          <a:p>
            <a:pPr algn="just"/>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trên</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mặt</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gã</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một</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hàng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sẹo</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khủng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khiếp</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chạy</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từ</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thái</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dương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xuống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cổ</a:t>
            </a:r>
            <a:r>
              <a:rPr lang="en-US" sz="2800" i="1" kern="1200" dirty="0">
                <a:solidFill>
                  <a:schemeClr val="dk1"/>
                </a:solidFill>
                <a:effectLst/>
                <a:latin typeface="+mn-lt"/>
                <a:ea typeface="+mn-ea"/>
                <a:cs typeface="+mn-cs"/>
              </a:rPr>
              <a:t>”</a:t>
            </a:r>
            <a:endParaRPr lang="en-US" sz="2800" kern="1200" dirty="0">
              <a:solidFill>
                <a:schemeClr val="dk1"/>
              </a:solidFill>
              <a:effectLst/>
              <a:latin typeface="+mn-lt"/>
              <a:ea typeface="+mn-ea"/>
              <a:cs typeface="+mn-cs"/>
            </a:endParaRPr>
          </a:p>
          <a:p>
            <a:pPr algn="just"/>
            <a:r>
              <a:rPr lang="en-US" sz="2800" i="1" kern="1200" dirty="0">
                <a:solidFill>
                  <a:schemeClr val="dk1"/>
                </a:solidFill>
                <a:effectLst/>
                <a:latin typeface="+mn-lt"/>
                <a:ea typeface="+mn-ea"/>
                <a:cs typeface="+mn-cs"/>
              </a:rPr>
              <a:t>- “ </a:t>
            </a:r>
            <a:r>
              <a:rPr lang="en-US" sz="2800" i="1" kern="1200" dirty="0" err="1">
                <a:solidFill>
                  <a:schemeClr val="dk1"/>
                </a:solidFill>
                <a:effectLst/>
                <a:latin typeface="+mn-lt"/>
                <a:ea typeface="+mn-ea"/>
                <a:cs typeface="+mn-cs"/>
              </a:rPr>
              <a:t>những</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chữ</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bùa</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xanh</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lè</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xăm</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rằn</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rực</a:t>
            </a:r>
            <a:r>
              <a:rPr lang="en-US" sz="2800" i="1" kern="1200" dirty="0">
                <a:solidFill>
                  <a:schemeClr val="dk1"/>
                </a:solidFill>
                <a:effectLst/>
                <a:latin typeface="+mn-lt"/>
                <a:ea typeface="+mn-ea"/>
                <a:cs typeface="+mn-cs"/>
              </a:rPr>
              <a:t> </a:t>
            </a:r>
            <a:r>
              <a:rPr lang="en-US" sz="2800" i="1" kern="1200" dirty="0" err="1">
                <a:solidFill>
                  <a:schemeClr val="dk1"/>
                </a:solidFill>
                <a:effectLst/>
                <a:latin typeface="+mn-lt"/>
                <a:ea typeface="+mn-ea"/>
                <a:cs typeface="+mn-cs"/>
              </a:rPr>
              <a:t>trên</a:t>
            </a:r>
            <a:r>
              <a:rPr lang="en-US" sz="2800" i="1" kern="1200" dirty="0">
                <a:solidFill>
                  <a:schemeClr val="dk1"/>
                </a:solidFill>
                <a:effectLst/>
                <a:latin typeface="+mn-lt"/>
                <a:ea typeface="+mn-ea"/>
                <a:cs typeface="+mn-cs"/>
              </a:rPr>
              <a:t> người </a:t>
            </a:r>
            <a:r>
              <a:rPr lang="en-US" sz="2800" i="1" kern="1200" dirty="0" err="1">
                <a:solidFill>
                  <a:schemeClr val="dk1"/>
                </a:solidFill>
                <a:effectLst/>
                <a:latin typeface="+mn-lt"/>
                <a:ea typeface="+mn-ea"/>
                <a:cs typeface="+mn-cs"/>
              </a:rPr>
              <a:t>gã</a:t>
            </a:r>
            <a:r>
              <a:rPr lang="en-US" sz="2800" i="1" kern="1200" dirty="0">
                <a:solidFill>
                  <a:schemeClr val="dk1"/>
                </a:solidFill>
                <a:effectLst/>
                <a:latin typeface="+mn-lt"/>
                <a:ea typeface="+mn-ea"/>
                <a:cs typeface="+mn-cs"/>
              </a:rPr>
              <a:t>”</a:t>
            </a:r>
            <a:endParaRPr lang="en-US" sz="2800" dirty="0">
              <a:solidFill>
                <a:schemeClr val="tx1"/>
              </a:solidFill>
            </a:endParaRPr>
          </a:p>
        </p:txBody>
      </p:sp>
    </p:spTree>
    <p:extLst>
      <p:ext uri="{BB962C8B-B14F-4D97-AF65-F5344CB8AC3E}">
        <p14:creationId xmlns:p14="http://schemas.microsoft.com/office/powerpoint/2010/main" val="269223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485DE2-AF52-E1DF-0A4F-D4C7DACA79F4}"/>
              </a:ext>
            </a:extLst>
          </p:cNvPr>
          <p:cNvPicPr>
            <a:picLocks noChangeAspect="1"/>
          </p:cNvPicPr>
          <p:nvPr/>
        </p:nvPicPr>
        <p:blipFill>
          <a:blip r:embed="rId3"/>
          <a:stretch>
            <a:fillRect/>
          </a:stretch>
        </p:blipFill>
        <p:spPr>
          <a:xfrm>
            <a:off x="0" y="0"/>
            <a:ext cx="12262249" cy="6857999"/>
          </a:xfrm>
          <a:prstGeom prst="rect">
            <a:avLst/>
          </a:prstGeom>
        </p:spPr>
      </p:pic>
      <p:graphicFrame>
        <p:nvGraphicFramePr>
          <p:cNvPr id="11" name="Table 10">
            <a:extLst>
              <a:ext uri="{FF2B5EF4-FFF2-40B4-BE49-F238E27FC236}">
                <a16:creationId xmlns:a16="http://schemas.microsoft.com/office/drawing/2014/main" id="{F31E0B95-F470-F6DF-7312-89E5AA2FD8CA}"/>
              </a:ext>
            </a:extLst>
          </p:cNvPr>
          <p:cNvGraphicFramePr>
            <a:graphicFrameLocks noGrp="1"/>
          </p:cNvGraphicFramePr>
          <p:nvPr>
            <p:extLst>
              <p:ext uri="{D42A27DB-BD31-4B8C-83A1-F6EECF244321}">
                <p14:modId xmlns:p14="http://schemas.microsoft.com/office/powerpoint/2010/main" val="2259544003"/>
              </p:ext>
            </p:extLst>
          </p:nvPr>
        </p:nvGraphicFramePr>
        <p:xfrm>
          <a:off x="136419" y="1142952"/>
          <a:ext cx="11824522" cy="4849042"/>
        </p:xfrm>
        <a:graphic>
          <a:graphicData uri="http://schemas.openxmlformats.org/drawingml/2006/table">
            <a:tbl>
              <a:tblPr firstRow="1" bandRow="1">
                <a:tableStyleId>{10A1B5D5-9B99-4C35-A422-299274C87663}</a:tableStyleId>
              </a:tblPr>
              <a:tblGrid>
                <a:gridCol w="2134832">
                  <a:extLst>
                    <a:ext uri="{9D8B030D-6E8A-4147-A177-3AD203B41FA5}">
                      <a16:colId xmlns:a16="http://schemas.microsoft.com/office/drawing/2014/main" val="1787288305"/>
                    </a:ext>
                  </a:extLst>
                </a:gridCol>
                <a:gridCol w="5766620">
                  <a:extLst>
                    <a:ext uri="{9D8B030D-6E8A-4147-A177-3AD203B41FA5}">
                      <a16:colId xmlns:a16="http://schemas.microsoft.com/office/drawing/2014/main" val="2442941396"/>
                    </a:ext>
                  </a:extLst>
                </a:gridCol>
                <a:gridCol w="3923070">
                  <a:extLst>
                    <a:ext uri="{9D8B030D-6E8A-4147-A177-3AD203B41FA5}">
                      <a16:colId xmlns:a16="http://schemas.microsoft.com/office/drawing/2014/main" val="756178290"/>
                    </a:ext>
                  </a:extLst>
                </a:gridCol>
              </a:tblGrid>
              <a:tr h="412843">
                <a:tc gridSpan="3">
                  <a:txBody>
                    <a:bodyPr/>
                    <a:lstStyle/>
                    <a:p>
                      <a:pPr algn="ctr"/>
                      <a:r>
                        <a:rPr lang="en-US" sz="2800" dirty="0">
                          <a:solidFill>
                            <a:schemeClr val="bg1"/>
                          </a:solidFill>
                        </a:rPr>
                        <a:t>NHÂN VẬT VÕ TÒNG</a:t>
                      </a:r>
                    </a:p>
                  </a:txBody>
                  <a:tcPr>
                    <a:lnB w="9525"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4553299"/>
                  </a:ext>
                </a:extLst>
              </a:tr>
              <a:tr h="412843">
                <a:tc>
                  <a:txBody>
                    <a:bodyPr/>
                    <a:lstStyle/>
                    <a:p>
                      <a:pPr algn="ctr"/>
                      <a:r>
                        <a:rPr lang="en-US" sz="2800" b="1" dirty="0" err="1">
                          <a:solidFill>
                            <a:schemeClr val="accent1">
                              <a:lumMod val="75000"/>
                            </a:schemeClr>
                          </a:solidFill>
                        </a:rPr>
                        <a:t>Phương</a:t>
                      </a:r>
                      <a:r>
                        <a:rPr lang="en-US" sz="2800" b="1" dirty="0">
                          <a:solidFill>
                            <a:schemeClr val="accent1">
                              <a:lumMod val="75000"/>
                            </a:schemeClr>
                          </a:solidFill>
                        </a:rPr>
                        <a:t> </a:t>
                      </a:r>
                      <a:r>
                        <a:rPr lang="en-US" sz="2800" b="1" dirty="0" err="1">
                          <a:solidFill>
                            <a:schemeClr val="accent1">
                              <a:lumMod val="75000"/>
                            </a:schemeClr>
                          </a:solidFill>
                        </a:rPr>
                        <a:t>diện</a:t>
                      </a:r>
                      <a:endParaRPr lang="en-US" sz="2800" b="1" dirty="0">
                        <a:solidFill>
                          <a:schemeClr val="accent1">
                            <a:lumMod val="75000"/>
                          </a:schemeClr>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Từ</a:t>
                      </a:r>
                      <a:r>
                        <a:rPr lang="en-US" sz="2800" b="1" dirty="0">
                          <a:solidFill>
                            <a:schemeClr val="accent1">
                              <a:lumMod val="75000"/>
                            </a:schemeClr>
                          </a:solidFill>
                        </a:rPr>
                        <a:t> </a:t>
                      </a:r>
                      <a:r>
                        <a:rPr lang="en-US" sz="2800" b="1" dirty="0" err="1">
                          <a:solidFill>
                            <a:schemeClr val="accent1">
                              <a:lumMod val="75000"/>
                            </a:schemeClr>
                          </a:solidFill>
                        </a:rPr>
                        <a:t>ngữ</a:t>
                      </a:r>
                      <a:r>
                        <a:rPr lang="en-US" sz="2800" b="1" dirty="0">
                          <a:solidFill>
                            <a:schemeClr val="accent1">
                              <a:lumMod val="75000"/>
                            </a:schemeClr>
                          </a:solidFill>
                        </a:rPr>
                        <a:t>, </a:t>
                      </a:r>
                      <a:r>
                        <a:rPr lang="en-US" sz="2800" b="1" dirty="0" err="1">
                          <a:solidFill>
                            <a:schemeClr val="accent1">
                              <a:lumMod val="75000"/>
                            </a:schemeClr>
                          </a:solidFill>
                        </a:rPr>
                        <a:t>câu</a:t>
                      </a:r>
                      <a:r>
                        <a:rPr lang="en-US" sz="2800" b="1" dirty="0">
                          <a:solidFill>
                            <a:schemeClr val="accent1">
                              <a:lumMod val="75000"/>
                            </a:schemeClr>
                          </a:solidFill>
                        </a:rPr>
                        <a:t> </a:t>
                      </a:r>
                      <a:r>
                        <a:rPr lang="en-US" sz="2800" b="1" dirty="0" err="1">
                          <a:solidFill>
                            <a:schemeClr val="accent1">
                              <a:lumMod val="75000"/>
                            </a:schemeClr>
                          </a:solidFill>
                        </a:rPr>
                        <a:t>văn</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Đặc</a:t>
                      </a:r>
                      <a:r>
                        <a:rPr lang="en-US" sz="2800" b="1" dirty="0">
                          <a:solidFill>
                            <a:schemeClr val="accent1">
                              <a:lumMod val="75000"/>
                            </a:schemeClr>
                          </a:solidFill>
                        </a:rPr>
                        <a:t> </a:t>
                      </a:r>
                      <a:r>
                        <a:rPr lang="en-US" sz="2800" b="1" dirty="0" err="1">
                          <a:solidFill>
                            <a:schemeClr val="accent1">
                              <a:lumMod val="75000"/>
                            </a:schemeClr>
                          </a:solidFill>
                        </a:rPr>
                        <a:t>điểm</a:t>
                      </a:r>
                      <a:r>
                        <a:rPr lang="en-US" sz="2800" b="1" dirty="0">
                          <a:solidFill>
                            <a:schemeClr val="accent1">
                              <a:lumMod val="75000"/>
                            </a:schemeClr>
                          </a:solidFill>
                        </a:rPr>
                        <a:t> </a:t>
                      </a:r>
                      <a:r>
                        <a:rPr lang="en-US" sz="2800" b="1" dirty="0" err="1">
                          <a:solidFill>
                            <a:schemeClr val="accent1">
                              <a:lumMod val="75000"/>
                            </a:schemeClr>
                          </a:solidFill>
                        </a:rPr>
                        <a:t>tính</a:t>
                      </a:r>
                      <a:r>
                        <a:rPr lang="en-US" sz="2800" b="1" dirty="0">
                          <a:solidFill>
                            <a:schemeClr val="accent1">
                              <a:lumMod val="75000"/>
                            </a:schemeClr>
                          </a:solidFill>
                        </a:rPr>
                        <a:t> </a:t>
                      </a:r>
                      <a:r>
                        <a:rPr lang="en-US" sz="2800" b="1" dirty="0" err="1">
                          <a:solidFill>
                            <a:schemeClr val="accent1">
                              <a:lumMod val="75000"/>
                            </a:schemeClr>
                          </a:solidFill>
                        </a:rPr>
                        <a:t>cách</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3382739"/>
                  </a:ext>
                </a:extLst>
              </a:tr>
              <a:tr h="3812722">
                <a:tc>
                  <a:txBody>
                    <a:bodyPr/>
                    <a:lstStyle/>
                    <a:p>
                      <a:r>
                        <a:rPr lang="en-US" sz="2800" dirty="0" err="1">
                          <a:solidFill>
                            <a:schemeClr val="tx1"/>
                          </a:solidFill>
                        </a:rPr>
                        <a:t>Hành</a:t>
                      </a:r>
                      <a:r>
                        <a:rPr lang="en-US" sz="2800" dirty="0">
                          <a:solidFill>
                            <a:schemeClr val="tx1"/>
                          </a:solidFill>
                        </a:rPr>
                        <a:t> </a:t>
                      </a:r>
                      <a:r>
                        <a:rPr lang="en-US" sz="2800" dirty="0" err="1">
                          <a:solidFill>
                            <a:schemeClr val="tx1"/>
                          </a:solidFill>
                        </a:rPr>
                        <a:t>động</a:t>
                      </a:r>
                      <a:endParaRPr lang="en-US" sz="2800" dirty="0">
                        <a:solidFill>
                          <a:schemeClr val="tx1"/>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845438"/>
                  </a:ext>
                </a:extLst>
              </a:tr>
            </a:tbl>
          </a:graphicData>
        </a:graphic>
      </p:graphicFrame>
      <p:sp>
        <p:nvSpPr>
          <p:cNvPr id="14" name="TextBox 13">
            <a:extLst>
              <a:ext uri="{FF2B5EF4-FFF2-40B4-BE49-F238E27FC236}">
                <a16:creationId xmlns:a16="http://schemas.microsoft.com/office/drawing/2014/main" id="{1BE73D7A-9156-A42C-7AF6-1C4D1BEB4405}"/>
              </a:ext>
            </a:extLst>
          </p:cNvPr>
          <p:cNvSpPr txBox="1"/>
          <p:nvPr/>
        </p:nvSpPr>
        <p:spPr>
          <a:xfrm>
            <a:off x="3136182" y="64688"/>
            <a:ext cx="6096308" cy="584775"/>
          </a:xfrm>
          <a:prstGeom prst="rect">
            <a:avLst/>
          </a:prstGeom>
          <a:noFill/>
        </p:spPr>
        <p:txBody>
          <a:bodyPr wrap="square" rtlCol="0">
            <a:spAutoFit/>
          </a:bodyPr>
          <a:lstStyle/>
          <a:p>
            <a:r>
              <a:rPr lang="en-US" sz="3200" b="1" dirty="0"/>
              <a:t>HOẠT ĐỘNG NHÓM: 15 PHÚT</a:t>
            </a:r>
          </a:p>
        </p:txBody>
      </p:sp>
      <p:sp>
        <p:nvSpPr>
          <p:cNvPr id="2" name="TextBox 1">
            <a:extLst>
              <a:ext uri="{FF2B5EF4-FFF2-40B4-BE49-F238E27FC236}">
                <a16:creationId xmlns:a16="http://schemas.microsoft.com/office/drawing/2014/main" id="{F1E64AE1-88DA-3205-66AB-BF7562E4AF27}"/>
              </a:ext>
            </a:extLst>
          </p:cNvPr>
          <p:cNvSpPr txBox="1"/>
          <p:nvPr/>
        </p:nvSpPr>
        <p:spPr>
          <a:xfrm>
            <a:off x="8096865" y="2182755"/>
            <a:ext cx="3716593" cy="1938992"/>
          </a:xfrm>
          <a:prstGeom prst="rect">
            <a:avLst/>
          </a:prstGeom>
          <a:noFill/>
        </p:spPr>
        <p:txBody>
          <a:bodyPr wrap="square" rtlCol="0">
            <a:spAutoFit/>
          </a:bodyPr>
          <a:lstStyle/>
          <a:p>
            <a:pPr algn="just"/>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Hiền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lành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chăm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sóc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yêu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thương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vợ</a:t>
            </a:r>
            <a:endParaRPr lang="en-US" sz="3000" dirty="0">
              <a:effectLst/>
              <a:latin typeface="Times New Roman" panose="02020603050405020304" pitchFamily="18" charset="0"/>
              <a:ea typeface="Times New Roman" panose="02020603050405020304" pitchFamily="18" charset="0"/>
            </a:endParaRPr>
          </a:p>
          <a:p>
            <a:pPr algn="just"/>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Thẳng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thắn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cương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trực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khảng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khái</a:t>
            </a:r>
            <a:endParaRPr lang="en-US" sz="30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C009345A-F172-A99C-1727-8E150E6B81EB}"/>
              </a:ext>
            </a:extLst>
          </p:cNvPr>
          <p:cNvSpPr txBox="1"/>
          <p:nvPr/>
        </p:nvSpPr>
        <p:spPr>
          <a:xfrm>
            <a:off x="2330246" y="2197503"/>
            <a:ext cx="5633884" cy="3323987"/>
          </a:xfrm>
          <a:prstGeom prst="rect">
            <a:avLst/>
          </a:prstGeom>
          <a:noFill/>
        </p:spPr>
        <p:txBody>
          <a:bodyPr wrap="square" rtlCol="0">
            <a:spAutoFit/>
          </a:bodyPr>
          <a:lstStyle/>
          <a:p>
            <a:pPr algn="just"/>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Trước</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khi</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đi</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tù</a:t>
            </a:r>
            <a:r>
              <a:rPr lang="en-US" sz="3000" b="1" dirty="0">
                <a:effectLst/>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a:p>
            <a:pPr algn="just"/>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xắn</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mụt</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măng</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cho</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vợ</a:t>
            </a:r>
            <a:endParaRPr lang="en-US" sz="3000" dirty="0">
              <a:effectLst/>
              <a:latin typeface="Times New Roman" panose="02020603050405020304" pitchFamily="18" charset="0"/>
              <a:ea typeface="Times New Roman" panose="02020603050405020304" pitchFamily="18" charset="0"/>
            </a:endParaRPr>
          </a:p>
          <a:p>
            <a:pPr algn="just"/>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Chém</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trả</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vào</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mặt</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tên</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địa</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chủ</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hống</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hách</a:t>
            </a:r>
            <a:endParaRPr lang="en-US" sz="3000" dirty="0">
              <a:effectLst/>
              <a:latin typeface="Times New Roman" panose="02020603050405020304" pitchFamily="18" charset="0"/>
              <a:ea typeface="Times New Roman" panose="02020603050405020304" pitchFamily="18" charset="0"/>
            </a:endParaRPr>
          </a:p>
          <a:p>
            <a:pPr algn="just"/>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Đường</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hoàng</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xách</a:t>
            </a:r>
            <a:r>
              <a:rPr lang="en-US" sz="3000" i="1" dirty="0">
                <a:effectLst/>
                <a:latin typeface="Times New Roman" panose="02020603050405020304" pitchFamily="18" charset="0"/>
                <a:ea typeface="Times New Roman" panose="02020603050405020304" pitchFamily="18" charset="0"/>
              </a:rPr>
              <a:t> dao </a:t>
            </a:r>
            <a:r>
              <a:rPr lang="en-US" sz="3000" i="1" dirty="0" err="1">
                <a:effectLst/>
                <a:latin typeface="Times New Roman" panose="02020603050405020304" pitchFamily="18" charset="0"/>
                <a:ea typeface="Times New Roman" panose="02020603050405020304" pitchFamily="18" charset="0"/>
              </a:rPr>
              <a:t>đến</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nhà</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việc</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chịu</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tội</a:t>
            </a:r>
            <a:endParaRPr lang="en-US" sz="3000" dirty="0">
              <a:effectLst/>
              <a:latin typeface="Times New Roman" panose="02020603050405020304" pitchFamily="18" charset="0"/>
              <a:ea typeface="Times New Roman" panose="02020603050405020304" pitchFamily="18" charset="0"/>
            </a:endParaRPr>
          </a:p>
          <a:p>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Bỏ</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làng</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ra</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đi</a:t>
            </a:r>
            <a:endParaRPr lang="en-US" sz="3000" dirty="0">
              <a:solidFill>
                <a:schemeClr val="tx1"/>
              </a:solidFill>
            </a:endParaRPr>
          </a:p>
        </p:txBody>
      </p:sp>
    </p:spTree>
    <p:extLst>
      <p:ext uri="{BB962C8B-B14F-4D97-AF65-F5344CB8AC3E}">
        <p14:creationId xmlns:p14="http://schemas.microsoft.com/office/powerpoint/2010/main" val="422107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147A5F-150C-C22F-7A0B-8B581F5695C0}"/>
              </a:ext>
            </a:extLst>
          </p:cNvPr>
          <p:cNvPicPr>
            <a:picLocks noChangeAspect="1"/>
          </p:cNvPicPr>
          <p:nvPr/>
        </p:nvPicPr>
        <p:blipFill>
          <a:blip r:embed="rId3"/>
          <a:stretch>
            <a:fillRect/>
          </a:stretch>
        </p:blipFill>
        <p:spPr>
          <a:xfrm>
            <a:off x="0" y="0"/>
            <a:ext cx="12262249" cy="6857999"/>
          </a:xfrm>
          <a:prstGeom prst="rect">
            <a:avLst/>
          </a:prstGeom>
        </p:spPr>
      </p:pic>
      <p:graphicFrame>
        <p:nvGraphicFramePr>
          <p:cNvPr id="11" name="Table 10">
            <a:extLst>
              <a:ext uri="{FF2B5EF4-FFF2-40B4-BE49-F238E27FC236}">
                <a16:creationId xmlns:a16="http://schemas.microsoft.com/office/drawing/2014/main" id="{F31E0B95-F470-F6DF-7312-89E5AA2FD8CA}"/>
              </a:ext>
            </a:extLst>
          </p:cNvPr>
          <p:cNvGraphicFramePr>
            <a:graphicFrameLocks noGrp="1"/>
          </p:cNvGraphicFramePr>
          <p:nvPr>
            <p:extLst>
              <p:ext uri="{D42A27DB-BD31-4B8C-83A1-F6EECF244321}">
                <p14:modId xmlns:p14="http://schemas.microsoft.com/office/powerpoint/2010/main" val="1311479378"/>
              </p:ext>
            </p:extLst>
          </p:nvPr>
        </p:nvGraphicFramePr>
        <p:xfrm>
          <a:off x="121671" y="1260944"/>
          <a:ext cx="11824522" cy="4616918"/>
        </p:xfrm>
        <a:graphic>
          <a:graphicData uri="http://schemas.openxmlformats.org/drawingml/2006/table">
            <a:tbl>
              <a:tblPr firstRow="1" bandRow="1">
                <a:tableStyleId>{10A1B5D5-9B99-4C35-A422-299274C87663}</a:tableStyleId>
              </a:tblPr>
              <a:tblGrid>
                <a:gridCol w="2134832">
                  <a:extLst>
                    <a:ext uri="{9D8B030D-6E8A-4147-A177-3AD203B41FA5}">
                      <a16:colId xmlns:a16="http://schemas.microsoft.com/office/drawing/2014/main" val="1787288305"/>
                    </a:ext>
                  </a:extLst>
                </a:gridCol>
                <a:gridCol w="5766620">
                  <a:extLst>
                    <a:ext uri="{9D8B030D-6E8A-4147-A177-3AD203B41FA5}">
                      <a16:colId xmlns:a16="http://schemas.microsoft.com/office/drawing/2014/main" val="2442941396"/>
                    </a:ext>
                  </a:extLst>
                </a:gridCol>
                <a:gridCol w="3923070">
                  <a:extLst>
                    <a:ext uri="{9D8B030D-6E8A-4147-A177-3AD203B41FA5}">
                      <a16:colId xmlns:a16="http://schemas.microsoft.com/office/drawing/2014/main" val="756178290"/>
                    </a:ext>
                  </a:extLst>
                </a:gridCol>
              </a:tblGrid>
              <a:tr h="499408">
                <a:tc gridSpan="3">
                  <a:txBody>
                    <a:bodyPr/>
                    <a:lstStyle/>
                    <a:p>
                      <a:pPr algn="ctr"/>
                      <a:r>
                        <a:rPr lang="en-US" sz="2800" dirty="0">
                          <a:solidFill>
                            <a:schemeClr val="bg1"/>
                          </a:solidFill>
                        </a:rPr>
                        <a:t>NHÂN VẬT VÕ TÒNG</a:t>
                      </a:r>
                    </a:p>
                  </a:txBody>
                  <a:tcPr>
                    <a:lnB w="9525"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4553299"/>
                  </a:ext>
                </a:extLst>
              </a:tr>
              <a:tr h="499408">
                <a:tc>
                  <a:txBody>
                    <a:bodyPr/>
                    <a:lstStyle/>
                    <a:p>
                      <a:pPr algn="ctr"/>
                      <a:r>
                        <a:rPr lang="en-US" sz="2800" b="1" dirty="0" err="1">
                          <a:solidFill>
                            <a:schemeClr val="accent1">
                              <a:lumMod val="75000"/>
                            </a:schemeClr>
                          </a:solidFill>
                        </a:rPr>
                        <a:t>Phương</a:t>
                      </a:r>
                      <a:r>
                        <a:rPr lang="en-US" sz="2800" b="1" dirty="0">
                          <a:solidFill>
                            <a:schemeClr val="accent1">
                              <a:lumMod val="75000"/>
                            </a:schemeClr>
                          </a:solidFill>
                        </a:rPr>
                        <a:t> </a:t>
                      </a:r>
                      <a:r>
                        <a:rPr lang="en-US" sz="2800" b="1" dirty="0" err="1">
                          <a:solidFill>
                            <a:schemeClr val="accent1">
                              <a:lumMod val="75000"/>
                            </a:schemeClr>
                          </a:solidFill>
                        </a:rPr>
                        <a:t>diện</a:t>
                      </a:r>
                      <a:endParaRPr lang="en-US" sz="2800" b="1" dirty="0">
                        <a:solidFill>
                          <a:schemeClr val="accent1">
                            <a:lumMod val="75000"/>
                          </a:schemeClr>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Từ</a:t>
                      </a:r>
                      <a:r>
                        <a:rPr lang="en-US" sz="2800" b="1" dirty="0">
                          <a:solidFill>
                            <a:schemeClr val="accent1">
                              <a:lumMod val="75000"/>
                            </a:schemeClr>
                          </a:solidFill>
                        </a:rPr>
                        <a:t> </a:t>
                      </a:r>
                      <a:r>
                        <a:rPr lang="en-US" sz="2800" b="1" dirty="0" err="1">
                          <a:solidFill>
                            <a:schemeClr val="accent1">
                              <a:lumMod val="75000"/>
                            </a:schemeClr>
                          </a:solidFill>
                        </a:rPr>
                        <a:t>ngữ</a:t>
                      </a:r>
                      <a:r>
                        <a:rPr lang="en-US" sz="2800" b="1" dirty="0">
                          <a:solidFill>
                            <a:schemeClr val="accent1">
                              <a:lumMod val="75000"/>
                            </a:schemeClr>
                          </a:solidFill>
                        </a:rPr>
                        <a:t>, </a:t>
                      </a:r>
                      <a:r>
                        <a:rPr lang="en-US" sz="2800" b="1" dirty="0" err="1">
                          <a:solidFill>
                            <a:schemeClr val="accent1">
                              <a:lumMod val="75000"/>
                            </a:schemeClr>
                          </a:solidFill>
                        </a:rPr>
                        <a:t>câu</a:t>
                      </a:r>
                      <a:r>
                        <a:rPr lang="en-US" sz="2800" b="1" dirty="0">
                          <a:solidFill>
                            <a:schemeClr val="accent1">
                              <a:lumMod val="75000"/>
                            </a:schemeClr>
                          </a:solidFill>
                        </a:rPr>
                        <a:t> </a:t>
                      </a:r>
                      <a:r>
                        <a:rPr lang="en-US" sz="2800" b="1" dirty="0" err="1">
                          <a:solidFill>
                            <a:schemeClr val="accent1">
                              <a:lumMod val="75000"/>
                            </a:schemeClr>
                          </a:solidFill>
                        </a:rPr>
                        <a:t>văn</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Đặc</a:t>
                      </a:r>
                      <a:r>
                        <a:rPr lang="en-US" sz="2800" b="1" dirty="0">
                          <a:solidFill>
                            <a:schemeClr val="accent1">
                              <a:lumMod val="75000"/>
                            </a:schemeClr>
                          </a:solidFill>
                        </a:rPr>
                        <a:t> </a:t>
                      </a:r>
                      <a:r>
                        <a:rPr lang="en-US" sz="2800" b="1" dirty="0" err="1">
                          <a:solidFill>
                            <a:schemeClr val="accent1">
                              <a:lumMod val="75000"/>
                            </a:schemeClr>
                          </a:solidFill>
                        </a:rPr>
                        <a:t>điểm</a:t>
                      </a:r>
                      <a:r>
                        <a:rPr lang="en-US" sz="2800" b="1" dirty="0">
                          <a:solidFill>
                            <a:schemeClr val="accent1">
                              <a:lumMod val="75000"/>
                            </a:schemeClr>
                          </a:solidFill>
                        </a:rPr>
                        <a:t> </a:t>
                      </a:r>
                      <a:r>
                        <a:rPr lang="en-US" sz="2800" b="1" dirty="0" err="1">
                          <a:solidFill>
                            <a:schemeClr val="accent1">
                              <a:lumMod val="75000"/>
                            </a:schemeClr>
                          </a:solidFill>
                        </a:rPr>
                        <a:t>tính</a:t>
                      </a:r>
                      <a:r>
                        <a:rPr lang="en-US" sz="2800" b="1" dirty="0">
                          <a:solidFill>
                            <a:schemeClr val="accent1">
                              <a:lumMod val="75000"/>
                            </a:schemeClr>
                          </a:solidFill>
                        </a:rPr>
                        <a:t> </a:t>
                      </a:r>
                      <a:r>
                        <a:rPr lang="en-US" sz="2800" b="1" dirty="0" err="1">
                          <a:solidFill>
                            <a:schemeClr val="accent1">
                              <a:lumMod val="75000"/>
                            </a:schemeClr>
                          </a:solidFill>
                        </a:rPr>
                        <a:t>cách</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3382739"/>
                  </a:ext>
                </a:extLst>
              </a:tr>
              <a:tr h="3580598">
                <a:tc>
                  <a:txBody>
                    <a:bodyPr/>
                    <a:lstStyle/>
                    <a:p>
                      <a:r>
                        <a:rPr lang="en-US" sz="2800" dirty="0" err="1">
                          <a:solidFill>
                            <a:schemeClr val="tx1"/>
                          </a:solidFill>
                        </a:rPr>
                        <a:t>Hành</a:t>
                      </a:r>
                      <a:r>
                        <a:rPr lang="en-US" sz="2800" dirty="0">
                          <a:solidFill>
                            <a:schemeClr val="tx1"/>
                          </a:solidFill>
                        </a:rPr>
                        <a:t> </a:t>
                      </a:r>
                      <a:r>
                        <a:rPr lang="en-US" sz="2800" dirty="0" err="1">
                          <a:solidFill>
                            <a:schemeClr val="tx1"/>
                          </a:solidFill>
                        </a:rPr>
                        <a:t>động</a:t>
                      </a:r>
                      <a:endParaRPr lang="en-US" sz="2800" dirty="0">
                        <a:solidFill>
                          <a:schemeClr val="tx1"/>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845438"/>
                  </a:ext>
                </a:extLst>
              </a:tr>
            </a:tbl>
          </a:graphicData>
        </a:graphic>
      </p:graphicFrame>
      <p:sp>
        <p:nvSpPr>
          <p:cNvPr id="14" name="TextBox 13">
            <a:extLst>
              <a:ext uri="{FF2B5EF4-FFF2-40B4-BE49-F238E27FC236}">
                <a16:creationId xmlns:a16="http://schemas.microsoft.com/office/drawing/2014/main" id="{1BE73D7A-9156-A42C-7AF6-1C4D1BEB4405}"/>
              </a:ext>
            </a:extLst>
          </p:cNvPr>
          <p:cNvSpPr txBox="1"/>
          <p:nvPr/>
        </p:nvSpPr>
        <p:spPr>
          <a:xfrm>
            <a:off x="3136182" y="64688"/>
            <a:ext cx="6096308" cy="584775"/>
          </a:xfrm>
          <a:prstGeom prst="rect">
            <a:avLst/>
          </a:prstGeom>
          <a:noFill/>
        </p:spPr>
        <p:txBody>
          <a:bodyPr wrap="square" rtlCol="0">
            <a:spAutoFit/>
          </a:bodyPr>
          <a:lstStyle/>
          <a:p>
            <a:r>
              <a:rPr lang="en-US" sz="3200" b="1" dirty="0"/>
              <a:t>HOẠT ĐỘNG NHÓM: 15 PHÚT</a:t>
            </a:r>
          </a:p>
        </p:txBody>
      </p:sp>
      <p:sp>
        <p:nvSpPr>
          <p:cNvPr id="2" name="TextBox 1">
            <a:extLst>
              <a:ext uri="{FF2B5EF4-FFF2-40B4-BE49-F238E27FC236}">
                <a16:creationId xmlns:a16="http://schemas.microsoft.com/office/drawing/2014/main" id="{F1E64AE1-88DA-3205-66AB-BF7562E4AF27}"/>
              </a:ext>
            </a:extLst>
          </p:cNvPr>
          <p:cNvSpPr txBox="1"/>
          <p:nvPr/>
        </p:nvSpPr>
        <p:spPr>
          <a:xfrm>
            <a:off x="8096865" y="2300746"/>
            <a:ext cx="3716593" cy="2862322"/>
          </a:xfrm>
          <a:prstGeom prst="rect">
            <a:avLst/>
          </a:prstGeom>
          <a:noFill/>
        </p:spPr>
        <p:txBody>
          <a:bodyPr wrap="square" rtlCol="0">
            <a:spAutoFit/>
          </a:bodyPr>
          <a:lstStyle/>
          <a:p>
            <a:pPr algn="just"/>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Giỏi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võ</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mạnh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mẽ</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dũng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cảm</a:t>
            </a:r>
            <a:endParaRPr lang="en-US" sz="3000" dirty="0">
              <a:effectLst/>
              <a:latin typeface="Times New Roman" panose="02020603050405020304" pitchFamily="18" charset="0"/>
              <a:ea typeface="Times New Roman" panose="02020603050405020304" pitchFamily="18" charset="0"/>
            </a:endParaRPr>
          </a:p>
          <a:p>
            <a:pPr algn="just"/>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Tốt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bụng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chất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phác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thật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thà</a:t>
            </a:r>
            <a:endParaRPr lang="en-US" sz="3000" dirty="0">
              <a:effectLst/>
              <a:latin typeface="Times New Roman" panose="02020603050405020304" pitchFamily="18" charset="0"/>
              <a:ea typeface="Times New Roman" panose="02020603050405020304" pitchFamily="18" charset="0"/>
            </a:endParaRPr>
          </a:p>
          <a:p>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Căm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thù</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giặc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Pháp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lũ</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hèn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nhát</a:t>
            </a:r>
            <a:r>
              <a:rPr lang="en-US" sz="3000" dirty="0">
                <a:effectLst/>
                <a:latin typeface="Times New Roman" panose="02020603050405020304" pitchFamily="18" charset="0"/>
                <a:ea typeface="Times New Roman" panose="02020603050405020304" pitchFamily="18" charset="0"/>
              </a:rPr>
              <a:t>.</a:t>
            </a:r>
          </a:p>
        </p:txBody>
      </p:sp>
      <p:sp>
        <p:nvSpPr>
          <p:cNvPr id="3" name="TextBox 2">
            <a:extLst>
              <a:ext uri="{FF2B5EF4-FFF2-40B4-BE49-F238E27FC236}">
                <a16:creationId xmlns:a16="http://schemas.microsoft.com/office/drawing/2014/main" id="{C009345A-F172-A99C-1727-8E150E6B81EB}"/>
              </a:ext>
            </a:extLst>
          </p:cNvPr>
          <p:cNvSpPr txBox="1"/>
          <p:nvPr/>
        </p:nvSpPr>
        <p:spPr>
          <a:xfrm>
            <a:off x="2330246" y="2315494"/>
            <a:ext cx="5633884" cy="3323987"/>
          </a:xfrm>
          <a:prstGeom prst="rect">
            <a:avLst/>
          </a:prstGeom>
          <a:noFill/>
        </p:spPr>
        <p:txBody>
          <a:bodyPr wrap="square" rtlCol="0">
            <a:spAutoFit/>
          </a:bodyPr>
          <a:lstStyle/>
          <a:p>
            <a:pPr algn="just"/>
            <a:r>
              <a:rPr lang="en-US" sz="3000" b="1" dirty="0">
                <a:effectLst/>
                <a:latin typeface="Times New Roman" panose="02020603050405020304" pitchFamily="18" charset="0"/>
                <a:ea typeface="Times New Roman" panose="02020603050405020304" pitchFamily="18" charset="0"/>
              </a:rPr>
              <a:t>* Sau </a:t>
            </a:r>
            <a:r>
              <a:rPr lang="en-US" sz="3000" b="1" dirty="0" err="1">
                <a:effectLst/>
                <a:latin typeface="Times New Roman" panose="02020603050405020304" pitchFamily="18" charset="0"/>
                <a:ea typeface="Times New Roman" panose="02020603050405020304" pitchFamily="18" charset="0"/>
              </a:rPr>
              <a:t>khi</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đi</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tù</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về</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và</a:t>
            </a:r>
            <a:r>
              <a:rPr lang="en-US" sz="3000" b="1" dirty="0">
                <a:effectLst/>
                <a:latin typeface="Times New Roman" panose="02020603050405020304" pitchFamily="18" charset="0"/>
                <a:ea typeface="Times New Roman" panose="02020603050405020304" pitchFamily="18" charset="0"/>
              </a:rPr>
              <a:t> ở </a:t>
            </a:r>
            <a:r>
              <a:rPr lang="en-US" sz="3000" b="1" dirty="0" err="1">
                <a:effectLst/>
                <a:latin typeface="Times New Roman" panose="02020603050405020304" pitchFamily="18" charset="0"/>
                <a:ea typeface="Times New Roman" panose="02020603050405020304" pitchFamily="18" charset="0"/>
              </a:rPr>
              <a:t>trong</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rừng</a:t>
            </a:r>
            <a:r>
              <a:rPr lang="en-US" sz="3000" b="1" dirty="0">
                <a:effectLst/>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a:p>
            <a:pPr algn="just"/>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Giết</a:t>
            </a:r>
            <a:r>
              <a:rPr lang="en-US" sz="3000" i="1" dirty="0">
                <a:effectLst/>
                <a:latin typeface="Times New Roman" panose="02020603050405020304" pitchFamily="18" charset="0"/>
                <a:ea typeface="Times New Roman" panose="02020603050405020304" pitchFamily="18" charset="0"/>
              </a:rPr>
              <a:t> con </a:t>
            </a:r>
            <a:r>
              <a:rPr lang="en-US" sz="3000" i="1" dirty="0" err="1">
                <a:effectLst/>
                <a:latin typeface="Times New Roman" panose="02020603050405020304" pitchFamily="18" charset="0"/>
                <a:ea typeface="Times New Roman" panose="02020603050405020304" pitchFamily="18" charset="0"/>
              </a:rPr>
              <a:t>hổ</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chúa</a:t>
            </a:r>
            <a:endParaRPr lang="en-US" sz="3000" dirty="0">
              <a:effectLst/>
              <a:latin typeface="Times New Roman" panose="02020603050405020304" pitchFamily="18" charset="0"/>
              <a:ea typeface="Times New Roman" panose="02020603050405020304" pitchFamily="18" charset="0"/>
            </a:endParaRPr>
          </a:p>
          <a:p>
            <a:pPr algn="just"/>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Giúp</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đỡ</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mọi</a:t>
            </a:r>
            <a:r>
              <a:rPr lang="en-US" sz="3000" i="1" dirty="0">
                <a:effectLst/>
                <a:latin typeface="Times New Roman" panose="02020603050405020304" pitchFamily="18" charset="0"/>
                <a:ea typeface="Times New Roman" panose="02020603050405020304" pitchFamily="18" charset="0"/>
              </a:rPr>
              <a:t> người </a:t>
            </a:r>
            <a:r>
              <a:rPr lang="en-US" sz="3000" i="1" dirty="0" err="1">
                <a:effectLst/>
                <a:latin typeface="Times New Roman" panose="02020603050405020304" pitchFamily="18" charset="0"/>
                <a:ea typeface="Times New Roman" panose="02020603050405020304" pitchFamily="18" charset="0"/>
              </a:rPr>
              <a:t>mà</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không</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hề</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nghĩ</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chuyện</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trả</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ơn</a:t>
            </a:r>
            <a:endParaRPr lang="en-US" sz="3000" dirty="0">
              <a:effectLst/>
              <a:latin typeface="Times New Roman" panose="02020603050405020304" pitchFamily="18" charset="0"/>
              <a:ea typeface="Times New Roman" panose="02020603050405020304" pitchFamily="18" charset="0"/>
            </a:endParaRPr>
          </a:p>
          <a:p>
            <a:r>
              <a:rPr lang="en-US" sz="3000" i="1" dirty="0">
                <a:effectLst/>
                <a:latin typeface="Times New Roman" panose="02020603050405020304" pitchFamily="18" charset="0"/>
                <a:ea typeface="Times New Roman" panose="02020603050405020304" pitchFamily="18" charset="0"/>
              </a:rPr>
              <a:t>- Trao </a:t>
            </a:r>
            <a:r>
              <a:rPr lang="en-US" sz="3000" i="1" dirty="0" err="1">
                <a:effectLst/>
                <a:latin typeface="Times New Roman" panose="02020603050405020304" pitchFamily="18" charset="0"/>
                <a:ea typeface="Times New Roman" panose="02020603050405020304" pitchFamily="18" charset="0"/>
              </a:rPr>
              <a:t>nỏ</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và</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tên</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tẩm</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thuốc</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cho</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anh</a:t>
            </a:r>
            <a:r>
              <a:rPr lang="en-US" sz="3000" i="1" dirty="0">
                <a:effectLst/>
                <a:latin typeface="Times New Roman" panose="02020603050405020304" pitchFamily="18" charset="0"/>
                <a:ea typeface="Times New Roman" panose="02020603050405020304" pitchFamily="18" charset="0"/>
              </a:rPr>
              <a:t> Hai</a:t>
            </a:r>
            <a:endParaRPr lang="en-US" sz="3000" dirty="0">
              <a:solidFill>
                <a:schemeClr val="tx1"/>
              </a:solidFill>
            </a:endParaRPr>
          </a:p>
        </p:txBody>
      </p:sp>
    </p:spTree>
    <p:extLst>
      <p:ext uri="{BB962C8B-B14F-4D97-AF65-F5344CB8AC3E}">
        <p14:creationId xmlns:p14="http://schemas.microsoft.com/office/powerpoint/2010/main" val="367262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E94C47-00D8-3C97-8478-068BA994ED68}"/>
              </a:ext>
            </a:extLst>
          </p:cNvPr>
          <p:cNvPicPr>
            <a:picLocks noChangeAspect="1"/>
          </p:cNvPicPr>
          <p:nvPr/>
        </p:nvPicPr>
        <p:blipFill>
          <a:blip r:embed="rId3"/>
          <a:stretch>
            <a:fillRect/>
          </a:stretch>
        </p:blipFill>
        <p:spPr>
          <a:xfrm>
            <a:off x="0" y="0"/>
            <a:ext cx="12262249" cy="6857999"/>
          </a:xfrm>
          <a:prstGeom prst="rect">
            <a:avLst/>
          </a:prstGeom>
        </p:spPr>
      </p:pic>
      <p:graphicFrame>
        <p:nvGraphicFramePr>
          <p:cNvPr id="11" name="Table 10">
            <a:extLst>
              <a:ext uri="{FF2B5EF4-FFF2-40B4-BE49-F238E27FC236}">
                <a16:creationId xmlns:a16="http://schemas.microsoft.com/office/drawing/2014/main" id="{F31E0B95-F470-F6DF-7312-89E5AA2FD8CA}"/>
              </a:ext>
            </a:extLst>
          </p:cNvPr>
          <p:cNvGraphicFramePr>
            <a:graphicFrameLocks noGrp="1"/>
          </p:cNvGraphicFramePr>
          <p:nvPr>
            <p:extLst>
              <p:ext uri="{D42A27DB-BD31-4B8C-83A1-F6EECF244321}">
                <p14:modId xmlns:p14="http://schemas.microsoft.com/office/powerpoint/2010/main" val="416528728"/>
              </p:ext>
            </p:extLst>
          </p:nvPr>
        </p:nvGraphicFramePr>
        <p:xfrm>
          <a:off x="121671" y="1260944"/>
          <a:ext cx="11824522" cy="4616918"/>
        </p:xfrm>
        <a:graphic>
          <a:graphicData uri="http://schemas.openxmlformats.org/drawingml/2006/table">
            <a:tbl>
              <a:tblPr firstRow="1" bandRow="1">
                <a:tableStyleId>{10A1B5D5-9B99-4C35-A422-299274C87663}</a:tableStyleId>
              </a:tblPr>
              <a:tblGrid>
                <a:gridCol w="2134832">
                  <a:extLst>
                    <a:ext uri="{9D8B030D-6E8A-4147-A177-3AD203B41FA5}">
                      <a16:colId xmlns:a16="http://schemas.microsoft.com/office/drawing/2014/main" val="1787288305"/>
                    </a:ext>
                  </a:extLst>
                </a:gridCol>
                <a:gridCol w="5766620">
                  <a:extLst>
                    <a:ext uri="{9D8B030D-6E8A-4147-A177-3AD203B41FA5}">
                      <a16:colId xmlns:a16="http://schemas.microsoft.com/office/drawing/2014/main" val="2442941396"/>
                    </a:ext>
                  </a:extLst>
                </a:gridCol>
                <a:gridCol w="3923070">
                  <a:extLst>
                    <a:ext uri="{9D8B030D-6E8A-4147-A177-3AD203B41FA5}">
                      <a16:colId xmlns:a16="http://schemas.microsoft.com/office/drawing/2014/main" val="756178290"/>
                    </a:ext>
                  </a:extLst>
                </a:gridCol>
              </a:tblGrid>
              <a:tr h="499408">
                <a:tc gridSpan="3">
                  <a:txBody>
                    <a:bodyPr/>
                    <a:lstStyle/>
                    <a:p>
                      <a:pPr algn="ctr"/>
                      <a:r>
                        <a:rPr lang="en-US" sz="2800" dirty="0">
                          <a:solidFill>
                            <a:schemeClr val="bg1"/>
                          </a:solidFill>
                        </a:rPr>
                        <a:t>NHÂN VẬT VÕ TÒNG</a:t>
                      </a:r>
                    </a:p>
                  </a:txBody>
                  <a:tcPr>
                    <a:lnB w="9525"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4553299"/>
                  </a:ext>
                </a:extLst>
              </a:tr>
              <a:tr h="499408">
                <a:tc>
                  <a:txBody>
                    <a:bodyPr/>
                    <a:lstStyle/>
                    <a:p>
                      <a:pPr algn="ctr"/>
                      <a:r>
                        <a:rPr lang="en-US" sz="2800" b="1" dirty="0" err="1">
                          <a:solidFill>
                            <a:schemeClr val="accent1">
                              <a:lumMod val="75000"/>
                            </a:schemeClr>
                          </a:solidFill>
                        </a:rPr>
                        <a:t>Phương</a:t>
                      </a:r>
                      <a:r>
                        <a:rPr lang="en-US" sz="2800" b="1" dirty="0">
                          <a:solidFill>
                            <a:schemeClr val="accent1">
                              <a:lumMod val="75000"/>
                            </a:schemeClr>
                          </a:solidFill>
                        </a:rPr>
                        <a:t> </a:t>
                      </a:r>
                      <a:r>
                        <a:rPr lang="en-US" sz="2800" b="1" dirty="0" err="1">
                          <a:solidFill>
                            <a:schemeClr val="accent1">
                              <a:lumMod val="75000"/>
                            </a:schemeClr>
                          </a:solidFill>
                        </a:rPr>
                        <a:t>diện</a:t>
                      </a:r>
                      <a:endParaRPr lang="en-US" sz="2800" b="1" dirty="0">
                        <a:solidFill>
                          <a:schemeClr val="accent1">
                            <a:lumMod val="75000"/>
                          </a:schemeClr>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Từ</a:t>
                      </a:r>
                      <a:r>
                        <a:rPr lang="en-US" sz="2800" b="1" dirty="0">
                          <a:solidFill>
                            <a:schemeClr val="accent1">
                              <a:lumMod val="75000"/>
                            </a:schemeClr>
                          </a:solidFill>
                        </a:rPr>
                        <a:t> </a:t>
                      </a:r>
                      <a:r>
                        <a:rPr lang="en-US" sz="2800" b="1" dirty="0" err="1">
                          <a:solidFill>
                            <a:schemeClr val="accent1">
                              <a:lumMod val="75000"/>
                            </a:schemeClr>
                          </a:solidFill>
                        </a:rPr>
                        <a:t>ngữ</a:t>
                      </a:r>
                      <a:r>
                        <a:rPr lang="en-US" sz="2800" b="1" dirty="0">
                          <a:solidFill>
                            <a:schemeClr val="accent1">
                              <a:lumMod val="75000"/>
                            </a:schemeClr>
                          </a:solidFill>
                        </a:rPr>
                        <a:t>, </a:t>
                      </a:r>
                      <a:r>
                        <a:rPr lang="en-US" sz="2800" b="1" dirty="0" err="1">
                          <a:solidFill>
                            <a:schemeClr val="accent1">
                              <a:lumMod val="75000"/>
                            </a:schemeClr>
                          </a:solidFill>
                        </a:rPr>
                        <a:t>câu</a:t>
                      </a:r>
                      <a:r>
                        <a:rPr lang="en-US" sz="2800" b="1" dirty="0">
                          <a:solidFill>
                            <a:schemeClr val="accent1">
                              <a:lumMod val="75000"/>
                            </a:schemeClr>
                          </a:solidFill>
                        </a:rPr>
                        <a:t> </a:t>
                      </a:r>
                      <a:r>
                        <a:rPr lang="en-US" sz="2800" b="1" dirty="0" err="1">
                          <a:solidFill>
                            <a:schemeClr val="accent1">
                              <a:lumMod val="75000"/>
                            </a:schemeClr>
                          </a:solidFill>
                        </a:rPr>
                        <a:t>văn</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Đặc</a:t>
                      </a:r>
                      <a:r>
                        <a:rPr lang="en-US" sz="2800" b="1" dirty="0">
                          <a:solidFill>
                            <a:schemeClr val="accent1">
                              <a:lumMod val="75000"/>
                            </a:schemeClr>
                          </a:solidFill>
                        </a:rPr>
                        <a:t> </a:t>
                      </a:r>
                      <a:r>
                        <a:rPr lang="en-US" sz="2800" b="1" dirty="0" err="1">
                          <a:solidFill>
                            <a:schemeClr val="accent1">
                              <a:lumMod val="75000"/>
                            </a:schemeClr>
                          </a:solidFill>
                        </a:rPr>
                        <a:t>điểm</a:t>
                      </a:r>
                      <a:r>
                        <a:rPr lang="en-US" sz="2800" b="1" dirty="0">
                          <a:solidFill>
                            <a:schemeClr val="accent1">
                              <a:lumMod val="75000"/>
                            </a:schemeClr>
                          </a:solidFill>
                        </a:rPr>
                        <a:t> </a:t>
                      </a:r>
                      <a:r>
                        <a:rPr lang="en-US" sz="2800" b="1" dirty="0" err="1">
                          <a:solidFill>
                            <a:schemeClr val="accent1">
                              <a:lumMod val="75000"/>
                            </a:schemeClr>
                          </a:solidFill>
                        </a:rPr>
                        <a:t>tính</a:t>
                      </a:r>
                      <a:r>
                        <a:rPr lang="en-US" sz="2800" b="1" dirty="0">
                          <a:solidFill>
                            <a:schemeClr val="accent1">
                              <a:lumMod val="75000"/>
                            </a:schemeClr>
                          </a:solidFill>
                        </a:rPr>
                        <a:t> </a:t>
                      </a:r>
                      <a:r>
                        <a:rPr lang="en-US" sz="2800" b="1" dirty="0" err="1">
                          <a:solidFill>
                            <a:schemeClr val="accent1">
                              <a:lumMod val="75000"/>
                            </a:schemeClr>
                          </a:solidFill>
                        </a:rPr>
                        <a:t>cách</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3382739"/>
                  </a:ext>
                </a:extLst>
              </a:tr>
              <a:tr h="3580598">
                <a:tc>
                  <a:txBody>
                    <a:bodyPr/>
                    <a:lstStyle/>
                    <a:p>
                      <a:r>
                        <a:rPr lang="en-US" sz="2800" dirty="0" err="1">
                          <a:solidFill>
                            <a:schemeClr val="tx1"/>
                          </a:solidFill>
                        </a:rPr>
                        <a:t>Lời</a:t>
                      </a:r>
                      <a:r>
                        <a:rPr lang="en-US" sz="2800" dirty="0">
                          <a:solidFill>
                            <a:schemeClr val="tx1"/>
                          </a:solidFill>
                        </a:rPr>
                        <a:t> </a:t>
                      </a:r>
                      <a:r>
                        <a:rPr lang="en-US" sz="2800" dirty="0" err="1">
                          <a:solidFill>
                            <a:schemeClr val="tx1"/>
                          </a:solidFill>
                        </a:rPr>
                        <a:t>nói</a:t>
                      </a:r>
                      <a:endParaRPr lang="en-US" sz="2800" dirty="0">
                        <a:solidFill>
                          <a:schemeClr val="tx1"/>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845438"/>
                  </a:ext>
                </a:extLst>
              </a:tr>
            </a:tbl>
          </a:graphicData>
        </a:graphic>
      </p:graphicFrame>
      <p:sp>
        <p:nvSpPr>
          <p:cNvPr id="14" name="TextBox 13">
            <a:extLst>
              <a:ext uri="{FF2B5EF4-FFF2-40B4-BE49-F238E27FC236}">
                <a16:creationId xmlns:a16="http://schemas.microsoft.com/office/drawing/2014/main" id="{1BE73D7A-9156-A42C-7AF6-1C4D1BEB4405}"/>
              </a:ext>
            </a:extLst>
          </p:cNvPr>
          <p:cNvSpPr txBox="1"/>
          <p:nvPr/>
        </p:nvSpPr>
        <p:spPr>
          <a:xfrm>
            <a:off x="3136182" y="64688"/>
            <a:ext cx="6096308" cy="584775"/>
          </a:xfrm>
          <a:prstGeom prst="rect">
            <a:avLst/>
          </a:prstGeom>
          <a:noFill/>
        </p:spPr>
        <p:txBody>
          <a:bodyPr wrap="square" rtlCol="0">
            <a:spAutoFit/>
          </a:bodyPr>
          <a:lstStyle/>
          <a:p>
            <a:r>
              <a:rPr lang="en-US" sz="3200" b="1" dirty="0"/>
              <a:t>HOẠT ĐỘNG NHÓM: 15 PHÚT</a:t>
            </a:r>
          </a:p>
        </p:txBody>
      </p:sp>
      <p:sp>
        <p:nvSpPr>
          <p:cNvPr id="2" name="TextBox 1">
            <a:extLst>
              <a:ext uri="{FF2B5EF4-FFF2-40B4-BE49-F238E27FC236}">
                <a16:creationId xmlns:a16="http://schemas.microsoft.com/office/drawing/2014/main" id="{F1E64AE1-88DA-3205-66AB-BF7562E4AF27}"/>
              </a:ext>
            </a:extLst>
          </p:cNvPr>
          <p:cNvSpPr txBox="1"/>
          <p:nvPr/>
        </p:nvSpPr>
        <p:spPr>
          <a:xfrm>
            <a:off x="8096865" y="2300746"/>
            <a:ext cx="3716593" cy="1477328"/>
          </a:xfrm>
          <a:prstGeom prst="rect">
            <a:avLst/>
          </a:prstGeom>
          <a:noFill/>
        </p:spPr>
        <p:txBody>
          <a:bodyPr wrap="square" rtlCol="0">
            <a:spAutoFit/>
          </a:bodyPr>
          <a:lstStyle/>
          <a:p>
            <a:pPr algn="just"/>
            <a:r>
              <a:rPr lang="en-US" sz="3000" dirty="0" err="1">
                <a:effectLst/>
                <a:latin typeface="Times New Roman" panose="02020603050405020304" pitchFamily="18" charset="0"/>
                <a:ea typeface="Times New Roman" panose="02020603050405020304" pitchFamily="18" charset="0"/>
              </a:rPr>
              <a:t>Thân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nhưng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vẫn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tôn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trọng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lễ</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độ</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sống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cảm</a:t>
            </a:r>
            <a:endParaRPr lang="en-US" sz="30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C009345A-F172-A99C-1727-8E150E6B81EB}"/>
              </a:ext>
            </a:extLst>
          </p:cNvPr>
          <p:cNvSpPr txBox="1"/>
          <p:nvPr/>
        </p:nvSpPr>
        <p:spPr>
          <a:xfrm>
            <a:off x="2330246" y="2315494"/>
            <a:ext cx="5633884" cy="3539430"/>
          </a:xfrm>
          <a:prstGeom prst="rect">
            <a:avLst/>
          </a:prstGeom>
          <a:noFill/>
        </p:spPr>
        <p:txBody>
          <a:bodyPr wrap="square" rtlCol="0">
            <a:spAutoFit/>
          </a:bodyPr>
          <a:lstStyle/>
          <a:p>
            <a:pPr algn="just"/>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Với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tía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nuôi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cậu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bé</a:t>
            </a:r>
            <a:r>
              <a:rPr lang="en-US" sz="2800" b="1" dirty="0">
                <a:effectLst/>
                <a:latin typeface="Times New Roman" panose="02020603050405020304" pitchFamily="18" charset="0"/>
                <a:ea typeface="Times New Roman" panose="02020603050405020304" pitchFamily="18" charset="0"/>
              </a:rPr>
              <a:t> An: </a:t>
            </a:r>
            <a:endParaRPr lang="en-US" sz="2800" dirty="0">
              <a:effectLst/>
              <a:latin typeface="Times New Roman" panose="02020603050405020304" pitchFamily="18" charset="0"/>
              <a:ea typeface="Times New Roman" panose="02020603050405020304" pitchFamily="18" charset="0"/>
            </a:endParaRPr>
          </a:p>
          <a:p>
            <a:pPr algn="just"/>
            <a:r>
              <a:rPr lang="en-US" sz="2800" i="1" dirty="0">
                <a:effectLst/>
                <a:latin typeface="Times New Roman" panose="02020603050405020304" pitchFamily="18" charset="0"/>
                <a:ea typeface="Times New Roman" panose="02020603050405020304" pitchFamily="18" charset="0"/>
              </a:rPr>
              <a:t>- Con dao </a:t>
            </a:r>
            <a:r>
              <a:rPr lang="en-US" sz="2800" i="1" dirty="0" err="1">
                <a:effectLst/>
                <a:latin typeface="Times New Roman" panose="02020603050405020304" pitchFamily="18" charset="0"/>
                <a:ea typeface="Times New Roman" panose="02020603050405020304" pitchFamily="18" charset="0"/>
              </a:rPr>
              <a:t>găm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rPr>
              <a:t> Hai </a:t>
            </a:r>
            <a:r>
              <a:rPr lang="en-US" sz="2800" i="1" dirty="0" err="1">
                <a:effectLst/>
                <a:latin typeface="Times New Roman" panose="02020603050405020304" pitchFamily="18" charset="0"/>
                <a:ea typeface="Times New Roman" panose="02020603050405020304" pitchFamily="18" charset="0"/>
              </a:rPr>
              <a:t>cùng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chiếc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nỏ</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thừa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làm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chuyện</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Cứ</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tình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hình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thì</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chúng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mò</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đây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thôi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Tôi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quý</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rPr>
              <a:t> Hai </a:t>
            </a:r>
            <a:r>
              <a:rPr lang="en-US" sz="2800" i="1" dirty="0" err="1">
                <a:effectLst/>
                <a:latin typeface="Times New Roman" panose="02020603050405020304" pitchFamily="18" charset="0"/>
                <a:ea typeface="Times New Roman" panose="02020603050405020304" pitchFamily="18" charset="0"/>
              </a:rPr>
              <a:t>là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bậc</a:t>
            </a:r>
            <a:r>
              <a:rPr lang="en-US" sz="2800" i="1" dirty="0">
                <a:effectLst/>
                <a:latin typeface="Times New Roman" panose="02020603050405020304" pitchFamily="18" charset="0"/>
                <a:ea typeface="Times New Roman" panose="02020603050405020304" pitchFamily="18" charset="0"/>
              </a:rPr>
              <a:t> can </a:t>
            </a:r>
            <a:r>
              <a:rPr lang="en-US" sz="2800" i="1" dirty="0" err="1">
                <a:effectLst/>
                <a:latin typeface="Times New Roman" panose="02020603050405020304" pitchFamily="18" charset="0"/>
                <a:ea typeface="Times New Roman" panose="02020603050405020304" pitchFamily="18" charset="0"/>
              </a:rPr>
              <a:t>trường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dám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chọn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mặt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gửi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vàng</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Xưng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hô</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rPr>
              <a:t> Hai, </a:t>
            </a:r>
            <a:r>
              <a:rPr lang="en-US" sz="2800" i="1" dirty="0" err="1">
                <a:effectLst/>
                <a:latin typeface="Times New Roman" panose="02020603050405020304" pitchFamily="18" charset="0"/>
                <a:ea typeface="Times New Roman" panose="02020603050405020304" pitchFamily="18" charset="0"/>
              </a:rPr>
              <a:t>Chị</a:t>
            </a:r>
            <a:r>
              <a:rPr lang="en-US" sz="2800" i="1" dirty="0">
                <a:effectLst/>
                <a:latin typeface="Times New Roman" panose="02020603050405020304" pitchFamily="18" charset="0"/>
                <a:ea typeface="Times New Roman" panose="02020603050405020304" pitchFamily="18" charset="0"/>
              </a:rPr>
              <a:t> Hai</a:t>
            </a:r>
            <a:endParaRPr lang="en-US" sz="2800" dirty="0">
              <a:solidFill>
                <a:schemeClr val="tx1"/>
              </a:solidFill>
            </a:endParaRPr>
          </a:p>
        </p:txBody>
      </p:sp>
    </p:spTree>
    <p:extLst>
      <p:ext uri="{BB962C8B-B14F-4D97-AF65-F5344CB8AC3E}">
        <p14:creationId xmlns:p14="http://schemas.microsoft.com/office/powerpoint/2010/main" val="229788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A64EE-52D5-7942-B0F5-35FAC29DA445}"/>
              </a:ext>
            </a:extLst>
          </p:cNvPr>
          <p:cNvPicPr>
            <a:picLocks noChangeAspect="1"/>
          </p:cNvPicPr>
          <p:nvPr/>
        </p:nvPicPr>
        <p:blipFill>
          <a:blip r:embed="rId3"/>
          <a:stretch>
            <a:fillRect/>
          </a:stretch>
        </p:blipFill>
        <p:spPr>
          <a:xfrm>
            <a:off x="0" y="0"/>
            <a:ext cx="12262249" cy="6857999"/>
          </a:xfrm>
          <a:prstGeom prst="rect">
            <a:avLst/>
          </a:prstGeom>
        </p:spPr>
      </p:pic>
      <p:graphicFrame>
        <p:nvGraphicFramePr>
          <p:cNvPr id="11" name="Table 10">
            <a:extLst>
              <a:ext uri="{FF2B5EF4-FFF2-40B4-BE49-F238E27FC236}">
                <a16:creationId xmlns:a16="http://schemas.microsoft.com/office/drawing/2014/main" id="{F31E0B95-F470-F6DF-7312-89E5AA2FD8CA}"/>
              </a:ext>
            </a:extLst>
          </p:cNvPr>
          <p:cNvGraphicFramePr>
            <a:graphicFrameLocks noGrp="1"/>
          </p:cNvGraphicFramePr>
          <p:nvPr>
            <p:extLst>
              <p:ext uri="{D42A27DB-BD31-4B8C-83A1-F6EECF244321}">
                <p14:modId xmlns:p14="http://schemas.microsoft.com/office/powerpoint/2010/main" val="1670660209"/>
              </p:ext>
            </p:extLst>
          </p:nvPr>
        </p:nvGraphicFramePr>
        <p:xfrm>
          <a:off x="121671" y="1260944"/>
          <a:ext cx="11824522" cy="4616918"/>
        </p:xfrm>
        <a:graphic>
          <a:graphicData uri="http://schemas.openxmlformats.org/drawingml/2006/table">
            <a:tbl>
              <a:tblPr firstRow="1" bandRow="1">
                <a:tableStyleId>{10A1B5D5-9B99-4C35-A422-299274C87663}</a:tableStyleId>
              </a:tblPr>
              <a:tblGrid>
                <a:gridCol w="2134832">
                  <a:extLst>
                    <a:ext uri="{9D8B030D-6E8A-4147-A177-3AD203B41FA5}">
                      <a16:colId xmlns:a16="http://schemas.microsoft.com/office/drawing/2014/main" val="1787288305"/>
                    </a:ext>
                  </a:extLst>
                </a:gridCol>
                <a:gridCol w="5766620">
                  <a:extLst>
                    <a:ext uri="{9D8B030D-6E8A-4147-A177-3AD203B41FA5}">
                      <a16:colId xmlns:a16="http://schemas.microsoft.com/office/drawing/2014/main" val="2442941396"/>
                    </a:ext>
                  </a:extLst>
                </a:gridCol>
                <a:gridCol w="3923070">
                  <a:extLst>
                    <a:ext uri="{9D8B030D-6E8A-4147-A177-3AD203B41FA5}">
                      <a16:colId xmlns:a16="http://schemas.microsoft.com/office/drawing/2014/main" val="756178290"/>
                    </a:ext>
                  </a:extLst>
                </a:gridCol>
              </a:tblGrid>
              <a:tr h="499408">
                <a:tc gridSpan="3">
                  <a:txBody>
                    <a:bodyPr/>
                    <a:lstStyle/>
                    <a:p>
                      <a:pPr algn="ctr"/>
                      <a:r>
                        <a:rPr lang="en-US" sz="2800" dirty="0">
                          <a:solidFill>
                            <a:schemeClr val="bg1"/>
                          </a:solidFill>
                        </a:rPr>
                        <a:t>NHÂN VẬT VÕ TÒNG</a:t>
                      </a:r>
                    </a:p>
                  </a:txBody>
                  <a:tcPr>
                    <a:lnB w="9525"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4553299"/>
                  </a:ext>
                </a:extLst>
              </a:tr>
              <a:tr h="499408">
                <a:tc>
                  <a:txBody>
                    <a:bodyPr/>
                    <a:lstStyle/>
                    <a:p>
                      <a:pPr algn="ctr"/>
                      <a:r>
                        <a:rPr lang="en-US" sz="2800" b="1" dirty="0" err="1">
                          <a:solidFill>
                            <a:schemeClr val="accent1">
                              <a:lumMod val="75000"/>
                            </a:schemeClr>
                          </a:solidFill>
                        </a:rPr>
                        <a:t>Phương</a:t>
                      </a:r>
                      <a:r>
                        <a:rPr lang="en-US" sz="2800" b="1" dirty="0">
                          <a:solidFill>
                            <a:schemeClr val="accent1">
                              <a:lumMod val="75000"/>
                            </a:schemeClr>
                          </a:solidFill>
                        </a:rPr>
                        <a:t> </a:t>
                      </a:r>
                      <a:r>
                        <a:rPr lang="en-US" sz="2800" b="1" dirty="0" err="1">
                          <a:solidFill>
                            <a:schemeClr val="accent1">
                              <a:lumMod val="75000"/>
                            </a:schemeClr>
                          </a:solidFill>
                        </a:rPr>
                        <a:t>diện</a:t>
                      </a:r>
                      <a:endParaRPr lang="en-US" sz="2800" b="1" dirty="0">
                        <a:solidFill>
                          <a:schemeClr val="accent1">
                            <a:lumMod val="75000"/>
                          </a:schemeClr>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Từ</a:t>
                      </a:r>
                      <a:r>
                        <a:rPr lang="en-US" sz="2800" b="1" dirty="0">
                          <a:solidFill>
                            <a:schemeClr val="accent1">
                              <a:lumMod val="75000"/>
                            </a:schemeClr>
                          </a:solidFill>
                        </a:rPr>
                        <a:t> </a:t>
                      </a:r>
                      <a:r>
                        <a:rPr lang="en-US" sz="2800" b="1" dirty="0" err="1">
                          <a:solidFill>
                            <a:schemeClr val="accent1">
                              <a:lumMod val="75000"/>
                            </a:schemeClr>
                          </a:solidFill>
                        </a:rPr>
                        <a:t>ngữ</a:t>
                      </a:r>
                      <a:r>
                        <a:rPr lang="en-US" sz="2800" b="1" dirty="0">
                          <a:solidFill>
                            <a:schemeClr val="accent1">
                              <a:lumMod val="75000"/>
                            </a:schemeClr>
                          </a:solidFill>
                        </a:rPr>
                        <a:t>, </a:t>
                      </a:r>
                      <a:r>
                        <a:rPr lang="en-US" sz="2800" b="1" dirty="0" err="1">
                          <a:solidFill>
                            <a:schemeClr val="accent1">
                              <a:lumMod val="75000"/>
                            </a:schemeClr>
                          </a:solidFill>
                        </a:rPr>
                        <a:t>câu</a:t>
                      </a:r>
                      <a:r>
                        <a:rPr lang="en-US" sz="2800" b="1" dirty="0">
                          <a:solidFill>
                            <a:schemeClr val="accent1">
                              <a:lumMod val="75000"/>
                            </a:schemeClr>
                          </a:solidFill>
                        </a:rPr>
                        <a:t> </a:t>
                      </a:r>
                      <a:r>
                        <a:rPr lang="en-US" sz="2800" b="1" dirty="0" err="1">
                          <a:solidFill>
                            <a:schemeClr val="accent1">
                              <a:lumMod val="75000"/>
                            </a:schemeClr>
                          </a:solidFill>
                        </a:rPr>
                        <a:t>văn</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2800" b="1" dirty="0" err="1">
                          <a:solidFill>
                            <a:schemeClr val="accent1">
                              <a:lumMod val="75000"/>
                            </a:schemeClr>
                          </a:solidFill>
                        </a:rPr>
                        <a:t>Đặc</a:t>
                      </a:r>
                      <a:r>
                        <a:rPr lang="en-US" sz="2800" b="1" dirty="0">
                          <a:solidFill>
                            <a:schemeClr val="accent1">
                              <a:lumMod val="75000"/>
                            </a:schemeClr>
                          </a:solidFill>
                        </a:rPr>
                        <a:t> </a:t>
                      </a:r>
                      <a:r>
                        <a:rPr lang="en-US" sz="2800" b="1" dirty="0" err="1">
                          <a:solidFill>
                            <a:schemeClr val="accent1">
                              <a:lumMod val="75000"/>
                            </a:schemeClr>
                          </a:solidFill>
                        </a:rPr>
                        <a:t>điểm</a:t>
                      </a:r>
                      <a:r>
                        <a:rPr lang="en-US" sz="2800" b="1" dirty="0">
                          <a:solidFill>
                            <a:schemeClr val="accent1">
                              <a:lumMod val="75000"/>
                            </a:schemeClr>
                          </a:solidFill>
                        </a:rPr>
                        <a:t> </a:t>
                      </a:r>
                      <a:r>
                        <a:rPr lang="en-US" sz="2800" b="1" dirty="0" err="1">
                          <a:solidFill>
                            <a:schemeClr val="accent1">
                              <a:lumMod val="75000"/>
                            </a:schemeClr>
                          </a:solidFill>
                        </a:rPr>
                        <a:t>tính</a:t>
                      </a:r>
                      <a:r>
                        <a:rPr lang="en-US" sz="2800" b="1" dirty="0">
                          <a:solidFill>
                            <a:schemeClr val="accent1">
                              <a:lumMod val="75000"/>
                            </a:schemeClr>
                          </a:solidFill>
                        </a:rPr>
                        <a:t> </a:t>
                      </a:r>
                      <a:r>
                        <a:rPr lang="en-US" sz="2800" b="1" dirty="0" err="1">
                          <a:solidFill>
                            <a:schemeClr val="accent1">
                              <a:lumMod val="75000"/>
                            </a:schemeClr>
                          </a:solidFill>
                        </a:rPr>
                        <a:t>cách</a:t>
                      </a:r>
                      <a:endParaRPr lang="en-US" sz="2800" b="1" dirty="0">
                        <a:solidFill>
                          <a:schemeClr val="accent1">
                            <a:lumMod val="75000"/>
                          </a:schemeClr>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3382739"/>
                  </a:ext>
                </a:extLst>
              </a:tr>
              <a:tr h="3580598">
                <a:tc>
                  <a:txBody>
                    <a:bodyPr/>
                    <a:lstStyle/>
                    <a:p>
                      <a:r>
                        <a:rPr lang="en-US" sz="2800" dirty="0" err="1">
                          <a:solidFill>
                            <a:schemeClr val="tx1"/>
                          </a:solidFill>
                        </a:rPr>
                        <a:t>Lời</a:t>
                      </a:r>
                      <a:r>
                        <a:rPr lang="en-US" sz="2800" dirty="0">
                          <a:solidFill>
                            <a:schemeClr val="tx1"/>
                          </a:solidFill>
                        </a:rPr>
                        <a:t> </a:t>
                      </a:r>
                      <a:r>
                        <a:rPr lang="en-US" sz="2800" dirty="0" err="1">
                          <a:solidFill>
                            <a:schemeClr val="tx1"/>
                          </a:solidFill>
                        </a:rPr>
                        <a:t>nói</a:t>
                      </a:r>
                      <a:endParaRPr lang="en-US" sz="2800" dirty="0">
                        <a:solidFill>
                          <a:schemeClr val="tx1"/>
                        </a:solidFill>
                      </a:endParaRPr>
                    </a:p>
                  </a:txBody>
                  <a:tcP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just"/>
                      <a:endParaRPr lang="en-US" sz="2800" dirty="0">
                        <a:solidFill>
                          <a:schemeClr val="tx1"/>
                        </a:solidFill>
                      </a:endParaRPr>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845438"/>
                  </a:ext>
                </a:extLst>
              </a:tr>
            </a:tbl>
          </a:graphicData>
        </a:graphic>
      </p:graphicFrame>
      <p:sp>
        <p:nvSpPr>
          <p:cNvPr id="14" name="TextBox 13">
            <a:extLst>
              <a:ext uri="{FF2B5EF4-FFF2-40B4-BE49-F238E27FC236}">
                <a16:creationId xmlns:a16="http://schemas.microsoft.com/office/drawing/2014/main" id="{1BE73D7A-9156-A42C-7AF6-1C4D1BEB4405}"/>
              </a:ext>
            </a:extLst>
          </p:cNvPr>
          <p:cNvSpPr txBox="1"/>
          <p:nvPr/>
        </p:nvSpPr>
        <p:spPr>
          <a:xfrm>
            <a:off x="3136182" y="64688"/>
            <a:ext cx="6096308" cy="584775"/>
          </a:xfrm>
          <a:prstGeom prst="rect">
            <a:avLst/>
          </a:prstGeom>
          <a:noFill/>
        </p:spPr>
        <p:txBody>
          <a:bodyPr wrap="square" rtlCol="0">
            <a:spAutoFit/>
          </a:bodyPr>
          <a:lstStyle/>
          <a:p>
            <a:r>
              <a:rPr lang="en-US" sz="3200" b="1" dirty="0"/>
              <a:t>HOẠT ĐỘNG NHÓM: 15 PHÚT</a:t>
            </a:r>
          </a:p>
        </p:txBody>
      </p:sp>
      <p:sp>
        <p:nvSpPr>
          <p:cNvPr id="2" name="TextBox 1">
            <a:extLst>
              <a:ext uri="{FF2B5EF4-FFF2-40B4-BE49-F238E27FC236}">
                <a16:creationId xmlns:a16="http://schemas.microsoft.com/office/drawing/2014/main" id="{F1E64AE1-88DA-3205-66AB-BF7562E4AF27}"/>
              </a:ext>
            </a:extLst>
          </p:cNvPr>
          <p:cNvSpPr txBox="1"/>
          <p:nvPr/>
        </p:nvSpPr>
        <p:spPr>
          <a:xfrm>
            <a:off x="8096865" y="2300746"/>
            <a:ext cx="3716593" cy="1015663"/>
          </a:xfrm>
          <a:prstGeom prst="rect">
            <a:avLst/>
          </a:prstGeom>
          <a:noFill/>
        </p:spPr>
        <p:txBody>
          <a:bodyPr wrap="square" rtlCol="0">
            <a:spAutoFit/>
          </a:bodyPr>
          <a:lstStyle/>
          <a:p>
            <a:pPr algn="just"/>
            <a:r>
              <a:rPr lang="en-US" sz="3000" dirty="0" err="1">
                <a:effectLst/>
                <a:latin typeface="Times New Roman" panose="02020603050405020304" pitchFamily="18" charset="0"/>
                <a:ea typeface="Times New Roman" panose="02020603050405020304" pitchFamily="18" charset="0"/>
              </a:rPr>
              <a:t>Thân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thiện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thoải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mái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gần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gũi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thân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mật</a:t>
            </a:r>
            <a:endParaRPr lang="en-US" sz="30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C009345A-F172-A99C-1727-8E150E6B81EB}"/>
              </a:ext>
            </a:extLst>
          </p:cNvPr>
          <p:cNvSpPr txBox="1"/>
          <p:nvPr/>
        </p:nvSpPr>
        <p:spPr>
          <a:xfrm>
            <a:off x="2330246" y="2315494"/>
            <a:ext cx="5633884" cy="2862322"/>
          </a:xfrm>
          <a:prstGeom prst="rect">
            <a:avLst/>
          </a:prstGeom>
          <a:noFill/>
        </p:spPr>
        <p:txBody>
          <a:bodyPr wrap="square" rtlCol="0">
            <a:spAutoFit/>
          </a:bodyPr>
          <a:lstStyle/>
          <a:p>
            <a:pPr algn="just"/>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Với</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bé</a:t>
            </a:r>
            <a:r>
              <a:rPr lang="en-US" sz="3000" b="1" dirty="0">
                <a:effectLst/>
                <a:latin typeface="Times New Roman" panose="02020603050405020304" pitchFamily="18" charset="0"/>
                <a:ea typeface="Times New Roman" panose="02020603050405020304" pitchFamily="18" charset="0"/>
              </a:rPr>
              <a:t> An: </a:t>
            </a:r>
            <a:endParaRPr lang="en-US" sz="3000" dirty="0">
              <a:effectLst/>
              <a:latin typeface="Times New Roman" panose="02020603050405020304" pitchFamily="18" charset="0"/>
              <a:ea typeface="Times New Roman" panose="02020603050405020304" pitchFamily="18" charset="0"/>
            </a:endParaRPr>
          </a:p>
          <a:p>
            <a:pPr algn="just"/>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Chú</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em</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cầm</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hộ</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lọ</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muối</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chỗ</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vách</a:t>
            </a:r>
            <a:r>
              <a:rPr lang="en-US" sz="3000" i="1" dirty="0">
                <a:effectLst/>
                <a:latin typeface="Times New Roman" panose="02020603050405020304" pitchFamily="18" charset="0"/>
                <a:ea typeface="Times New Roman" panose="02020603050405020304" pitchFamily="18" charset="0"/>
              </a:rPr>
              <a:t> kia </a:t>
            </a:r>
            <a:r>
              <a:rPr lang="en-US" sz="3000" i="1" dirty="0" err="1">
                <a:effectLst/>
                <a:latin typeface="Times New Roman" panose="02020603050405020304" pitchFamily="18" charset="0"/>
                <a:ea typeface="Times New Roman" panose="02020603050405020304" pitchFamily="18" charset="0"/>
              </a:rPr>
              <a:t>đưa</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giùm</a:t>
            </a:r>
            <a:r>
              <a:rPr lang="en-US" sz="3000" i="1" dirty="0">
                <a:effectLst/>
                <a:latin typeface="Times New Roman" panose="02020603050405020304" pitchFamily="18" charset="0"/>
                <a:ea typeface="Times New Roman" panose="02020603050405020304" pitchFamily="18" charset="0"/>
              </a:rPr>
              <a:t> qua </a:t>
            </a:r>
            <a:r>
              <a:rPr lang="en-US" sz="3000" i="1" dirty="0" err="1">
                <a:effectLst/>
                <a:latin typeface="Times New Roman" panose="02020603050405020304" pitchFamily="18" charset="0"/>
                <a:ea typeface="Times New Roman" panose="02020603050405020304" pitchFamily="18" charset="0"/>
              </a:rPr>
              <a:t>chút</a:t>
            </a:r>
            <a:r>
              <a:rPr lang="en-US" sz="3000" i="1" dirty="0">
                <a:effectLst/>
                <a:latin typeface="Times New Roman" panose="02020603050405020304" pitchFamily="18" charset="0"/>
                <a:ea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endParaRPr>
          </a:p>
          <a:p>
            <a:r>
              <a:rPr lang="en-US" sz="3000" i="1" dirty="0">
                <a:effectLst/>
                <a:latin typeface="Times New Roman" panose="02020603050405020304" pitchFamily="18" charset="0"/>
                <a:ea typeface="Times New Roman" panose="02020603050405020304" pitchFamily="18" charset="0"/>
              </a:rPr>
              <a:t>- Ờ </a:t>
            </a:r>
            <a:r>
              <a:rPr lang="en-US" sz="3000" i="1" dirty="0" err="1">
                <a:effectLst/>
                <a:latin typeface="Times New Roman" panose="02020603050405020304" pitchFamily="18" charset="0"/>
                <a:ea typeface="Times New Roman" panose="02020603050405020304" pitchFamily="18" charset="0"/>
              </a:rPr>
              <a:t>thể</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nào</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cũng</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có</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chứ</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Chú</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nuôi</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đầy</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rừng</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muốn</a:t>
            </a:r>
            <a:r>
              <a:rPr lang="en-US" sz="3000" i="1" dirty="0">
                <a:effectLst/>
                <a:latin typeface="Times New Roman" panose="02020603050405020304" pitchFamily="18" charset="0"/>
                <a:ea typeface="Times New Roman" panose="02020603050405020304" pitchFamily="18" charset="0"/>
              </a:rPr>
              <a:t> con </a:t>
            </a:r>
            <a:r>
              <a:rPr lang="en-US" sz="3000" i="1" dirty="0" err="1">
                <a:effectLst/>
                <a:latin typeface="Times New Roman" panose="02020603050405020304" pitchFamily="18" charset="0"/>
                <a:ea typeface="Times New Roman" panose="02020603050405020304" pitchFamily="18" charset="0"/>
              </a:rPr>
              <a:t>cỡ</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nào</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chú</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bắt</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cho</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chúng</a:t>
            </a:r>
            <a:r>
              <a:rPr lang="en-US" sz="3000" i="1" dirty="0">
                <a:effectLst/>
                <a:latin typeface="Times New Roman" panose="02020603050405020304" pitchFamily="18" charset="0"/>
                <a:ea typeface="Times New Roman" panose="02020603050405020304" pitchFamily="18" charset="0"/>
              </a:rPr>
              <a:t> con </a:t>
            </a:r>
            <a:r>
              <a:rPr lang="en-US" sz="3000" i="1" dirty="0" err="1">
                <a:effectLst/>
                <a:latin typeface="Times New Roman" panose="02020603050405020304" pitchFamily="18" charset="0"/>
                <a:ea typeface="Times New Roman" panose="02020603050405020304" pitchFamily="18" charset="0"/>
              </a:rPr>
              <a:t>cỡ</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ấy</a:t>
            </a:r>
            <a:r>
              <a:rPr lang="en-US" sz="3000" i="1" dirty="0">
                <a:effectLst/>
                <a:latin typeface="Times New Roman" panose="02020603050405020304" pitchFamily="18" charset="0"/>
                <a:ea typeface="Times New Roman" panose="02020603050405020304" pitchFamily="18" charset="0"/>
              </a:rPr>
              <a:t>!</a:t>
            </a:r>
            <a:r>
              <a:rPr lang="en-US" sz="3000" dirty="0">
                <a:effectLst/>
                <a:latin typeface="Times New Roman" panose="02020603050405020304" pitchFamily="18" charset="0"/>
                <a:ea typeface="Times New Roman" panose="02020603050405020304" pitchFamily="18" charset="0"/>
              </a:rPr>
              <a:t> </a:t>
            </a:r>
            <a:endParaRPr lang="en-US" sz="3000" dirty="0">
              <a:solidFill>
                <a:schemeClr val="tx1"/>
              </a:solidFill>
            </a:endParaRPr>
          </a:p>
        </p:txBody>
      </p:sp>
    </p:spTree>
    <p:extLst>
      <p:ext uri="{BB962C8B-B14F-4D97-AF65-F5344CB8AC3E}">
        <p14:creationId xmlns:p14="http://schemas.microsoft.com/office/powerpoint/2010/main" val="38031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2BC661-AAF4-1336-4FE3-5BF3D659E3B9}"/>
              </a:ext>
            </a:extLst>
          </p:cNvPr>
          <p:cNvPicPr>
            <a:picLocks noChangeAspect="1"/>
          </p:cNvPicPr>
          <p:nvPr/>
        </p:nvPicPr>
        <p:blipFill>
          <a:blip r:embed="rId2"/>
          <a:stretch>
            <a:fillRect/>
          </a:stretch>
        </p:blipFill>
        <p:spPr>
          <a:xfrm>
            <a:off x="0" y="1863"/>
            <a:ext cx="12192000" cy="6856137"/>
          </a:xfrm>
          <a:prstGeom prst="rect">
            <a:avLst/>
          </a:prstGeom>
        </p:spPr>
      </p:pic>
      <p:sp>
        <p:nvSpPr>
          <p:cNvPr id="2" name="Title 1">
            <a:extLst>
              <a:ext uri="{FF2B5EF4-FFF2-40B4-BE49-F238E27FC236}">
                <a16:creationId xmlns:a16="http://schemas.microsoft.com/office/drawing/2014/main" id="{DF65EC61-218C-4BF0-A367-298222A4D3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27E3F-0273-7C53-E09E-349785634158}"/>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BD4A04F2-488A-AB29-60D7-CFADC302BFA4}"/>
              </a:ext>
            </a:extLst>
          </p:cNvPr>
          <p:cNvSpPr txBox="1"/>
          <p:nvPr/>
        </p:nvSpPr>
        <p:spPr>
          <a:xfrm>
            <a:off x="838200" y="2365950"/>
            <a:ext cx="10739203" cy="3503523"/>
          </a:xfrm>
          <a:prstGeom prst="rect">
            <a:avLst/>
          </a:prstGeom>
          <a:noFill/>
          <a:ln>
            <a:solidFill>
              <a:srgbClr val="FF0000"/>
            </a:solidFill>
          </a:ln>
        </p:spPr>
        <p:txBody>
          <a:bodyPr wrap="square">
            <a:spAutoFit/>
          </a:bodyPr>
          <a:lstStyle/>
          <a:p>
            <a:pPr algn="just">
              <a:spcAft>
                <a:spcPts val="1400"/>
              </a:spcAft>
            </a:pPr>
            <a:r>
              <a:rPr lang="en-US" sz="3000" b="1" i="1" dirty="0"/>
              <a:t>2. </a:t>
            </a:r>
            <a:r>
              <a:rPr lang="en-US" sz="3000" b="1" i="1" dirty="0" err="1"/>
              <a:t>Từ</a:t>
            </a:r>
            <a:r>
              <a:rPr lang="en-US" sz="3000" b="1" i="1" dirty="0"/>
              <a:t> </a:t>
            </a:r>
            <a:r>
              <a:rPr lang="en-US" sz="3000" b="1" i="1" dirty="0" err="1"/>
              <a:t>sơ</a:t>
            </a:r>
            <a:r>
              <a:rPr lang="en-US" sz="3000" b="1" i="1" dirty="0"/>
              <a:t> </a:t>
            </a:r>
            <a:r>
              <a:rPr lang="en-US" sz="3000" b="1" i="1" dirty="0" err="1"/>
              <a:t>đồ</a:t>
            </a:r>
            <a:r>
              <a:rPr lang="en-US" sz="3000" b="1" i="1" dirty="0"/>
              <a:t> </a:t>
            </a:r>
            <a:r>
              <a:rPr lang="en-US" sz="3000" b="1" i="1" dirty="0" err="1"/>
              <a:t>trên</a:t>
            </a:r>
            <a:r>
              <a:rPr lang="en-US" sz="3000" b="1" i="1" dirty="0"/>
              <a:t>, </a:t>
            </a:r>
            <a:r>
              <a:rPr lang="en-US" sz="3000" b="1" i="1" dirty="0" err="1"/>
              <a:t>cho</a:t>
            </a:r>
            <a:r>
              <a:rPr lang="en-US" sz="3000" b="1" i="1" dirty="0"/>
              <a:t> </a:t>
            </a:r>
            <a:r>
              <a:rPr lang="en-US" sz="3000" b="1" i="1" dirty="0" err="1"/>
              <a:t>biết</a:t>
            </a:r>
            <a:r>
              <a:rPr lang="en-US" sz="3000" b="1" i="1" dirty="0"/>
              <a:t> </a:t>
            </a:r>
            <a:r>
              <a:rPr lang="en-US" sz="3000" b="1" i="1" dirty="0" err="1"/>
              <a:t>nhân</a:t>
            </a:r>
            <a:r>
              <a:rPr lang="en-US" sz="3000" b="1" i="1" dirty="0"/>
              <a:t> </a:t>
            </a:r>
            <a:r>
              <a:rPr lang="en-US" sz="3000" b="1" i="1" dirty="0" err="1"/>
              <a:t>vật</a:t>
            </a:r>
            <a:r>
              <a:rPr lang="en-US" sz="3000" b="1" i="1" dirty="0"/>
              <a:t> Võ </a:t>
            </a:r>
            <a:r>
              <a:rPr lang="en-US" sz="3000" b="1" i="1" dirty="0" err="1"/>
              <a:t>Tòng</a:t>
            </a:r>
            <a:r>
              <a:rPr lang="en-US" sz="3000" b="1" i="1" dirty="0"/>
              <a:t> </a:t>
            </a:r>
            <a:r>
              <a:rPr lang="en-US" sz="3000" b="1" i="1" dirty="0" err="1"/>
              <a:t>được</a:t>
            </a:r>
            <a:r>
              <a:rPr lang="en-US" sz="3000" b="1" i="1" dirty="0"/>
              <a:t> </a:t>
            </a:r>
            <a:r>
              <a:rPr lang="en-US" sz="3000" b="1" i="1" dirty="0" err="1"/>
              <a:t>nhìn</a:t>
            </a:r>
            <a:r>
              <a:rPr lang="en-US" sz="3000" b="1" i="1" dirty="0"/>
              <a:t> qua </a:t>
            </a:r>
            <a:r>
              <a:rPr lang="en-US" sz="3000" b="1" i="1" dirty="0" err="1"/>
              <a:t>cái</a:t>
            </a:r>
            <a:r>
              <a:rPr lang="en-US" sz="3000" b="1" i="1" dirty="0"/>
              <a:t> </a:t>
            </a:r>
            <a:r>
              <a:rPr lang="en-US" sz="3000" b="1" i="1" dirty="0" err="1"/>
              <a:t>nhìn</a:t>
            </a:r>
            <a:r>
              <a:rPr lang="en-US" sz="3000" b="1" i="1" dirty="0"/>
              <a:t> </a:t>
            </a:r>
            <a:r>
              <a:rPr lang="en-US" sz="3000" b="1" i="1" dirty="0" err="1"/>
              <a:t>của</a:t>
            </a:r>
            <a:r>
              <a:rPr lang="en-US" sz="3000" b="1" i="1" dirty="0"/>
              <a:t> </a:t>
            </a:r>
            <a:r>
              <a:rPr lang="en-US" sz="3000" b="1" i="1" dirty="0" err="1"/>
              <a:t>những</a:t>
            </a:r>
            <a:r>
              <a:rPr lang="en-US" sz="3000" b="1" i="1" dirty="0"/>
              <a:t> ai? </a:t>
            </a:r>
            <a:r>
              <a:rPr lang="en-US" sz="3000" b="1" i="1" dirty="0" err="1"/>
              <a:t>Hãy</a:t>
            </a:r>
            <a:r>
              <a:rPr lang="en-US" sz="3000" b="1" i="1" dirty="0"/>
              <a:t> </a:t>
            </a:r>
            <a:r>
              <a:rPr lang="en-US" sz="3000" b="1" i="1" dirty="0" err="1"/>
              <a:t>xác</a:t>
            </a:r>
            <a:r>
              <a:rPr lang="en-US" sz="3000" b="1" i="1" dirty="0"/>
              <a:t> </a:t>
            </a:r>
            <a:r>
              <a:rPr lang="en-US" sz="3000" b="1" i="1" dirty="0" err="1"/>
              <a:t>định</a:t>
            </a:r>
            <a:r>
              <a:rPr lang="en-US" sz="3000" b="1" i="1" dirty="0"/>
              <a:t> </a:t>
            </a:r>
            <a:r>
              <a:rPr lang="en-US" sz="3000" b="1" i="1" dirty="0" err="1"/>
              <a:t>khi</a:t>
            </a:r>
            <a:r>
              <a:rPr lang="en-US" sz="3000" b="1" i="1" dirty="0"/>
              <a:t> </a:t>
            </a:r>
            <a:r>
              <a:rPr lang="en-US" sz="3000" b="1" i="1" dirty="0" err="1"/>
              <a:t>nào</a:t>
            </a:r>
            <a:r>
              <a:rPr lang="en-US" sz="3000" b="1" i="1" dirty="0"/>
              <a:t> </a:t>
            </a:r>
            <a:r>
              <a:rPr lang="en-US" sz="3000" b="1" i="1" dirty="0" err="1"/>
              <a:t>nhân</a:t>
            </a:r>
            <a:r>
              <a:rPr lang="en-US" sz="3000" b="1" i="1" dirty="0"/>
              <a:t> </a:t>
            </a:r>
            <a:r>
              <a:rPr lang="en-US" sz="3000" b="1" i="1" dirty="0" err="1"/>
              <a:t>vật</a:t>
            </a:r>
            <a:r>
              <a:rPr lang="en-US" sz="3000" b="1" i="1" dirty="0"/>
              <a:t> </a:t>
            </a:r>
            <a:r>
              <a:rPr lang="en-US" sz="3000" b="1" i="1" dirty="0" err="1"/>
              <a:t>được</a:t>
            </a:r>
            <a:r>
              <a:rPr lang="en-US" sz="3000" b="1" i="1" dirty="0"/>
              <a:t> </a:t>
            </a:r>
            <a:r>
              <a:rPr lang="en-US" sz="3000" b="1" i="1" dirty="0" err="1"/>
              <a:t>kể</a:t>
            </a:r>
            <a:r>
              <a:rPr lang="en-US" sz="3000" b="1" i="1" dirty="0"/>
              <a:t> ở </a:t>
            </a:r>
            <a:r>
              <a:rPr lang="en-US" sz="3000" b="1" i="1" dirty="0" err="1"/>
              <a:t>ngôi</a:t>
            </a:r>
            <a:r>
              <a:rPr lang="en-US" sz="3000" b="1" i="1" dirty="0"/>
              <a:t> </a:t>
            </a:r>
            <a:r>
              <a:rPr lang="en-US" sz="3000" b="1" i="1" dirty="0" err="1"/>
              <a:t>thứ</a:t>
            </a:r>
            <a:r>
              <a:rPr lang="en-US" sz="3000" b="1" i="1" dirty="0"/>
              <a:t> </a:t>
            </a:r>
            <a:r>
              <a:rPr lang="en-US" sz="3000" b="1" i="1" dirty="0" err="1"/>
              <a:t>nhất</a:t>
            </a:r>
            <a:r>
              <a:rPr lang="en-US" sz="3000" b="1" i="1" dirty="0"/>
              <a:t> </a:t>
            </a:r>
            <a:r>
              <a:rPr lang="en-US" sz="3000" b="1" i="1" dirty="0" err="1"/>
              <a:t>và</a:t>
            </a:r>
            <a:r>
              <a:rPr lang="en-US" sz="3000" b="1" i="1" dirty="0"/>
              <a:t> </a:t>
            </a:r>
            <a:r>
              <a:rPr lang="en-US" sz="3000" b="1" i="1" dirty="0" err="1"/>
              <a:t>thứ</a:t>
            </a:r>
            <a:r>
              <a:rPr lang="en-US" sz="3000" b="1" i="1" dirty="0"/>
              <a:t> </a:t>
            </a:r>
            <a:r>
              <a:rPr lang="en-US" sz="3000" b="1" i="1" dirty="0" err="1"/>
              <a:t>ba</a:t>
            </a:r>
            <a:r>
              <a:rPr lang="en-US" sz="3000" b="1" i="1" dirty="0"/>
              <a:t>, </a:t>
            </a:r>
            <a:r>
              <a:rPr lang="en-US" sz="3000" b="1" i="1" dirty="0" err="1"/>
              <a:t>từ</a:t>
            </a:r>
            <a:r>
              <a:rPr lang="en-US" sz="3000" b="1" i="1" dirty="0"/>
              <a:t> </a:t>
            </a:r>
            <a:r>
              <a:rPr lang="en-US" sz="3000" b="1" i="1" dirty="0" err="1"/>
              <a:t>đó</a:t>
            </a:r>
            <a:r>
              <a:rPr lang="en-US" sz="3000" b="1" i="1" dirty="0"/>
              <a:t> </a:t>
            </a:r>
            <a:r>
              <a:rPr lang="en-US" sz="3000" b="1" i="1" dirty="0" err="1"/>
              <a:t>cho</a:t>
            </a:r>
            <a:r>
              <a:rPr lang="en-US" sz="3000" b="1" i="1" dirty="0"/>
              <a:t> </a:t>
            </a:r>
            <a:r>
              <a:rPr lang="en-US" sz="3000" b="1" i="1" dirty="0" err="1"/>
              <a:t>biết</a:t>
            </a:r>
            <a:r>
              <a:rPr lang="en-US" sz="3000" b="1" i="1" dirty="0"/>
              <a:t> </a:t>
            </a:r>
            <a:r>
              <a:rPr lang="en-US" sz="3000" b="1" i="1" dirty="0" err="1"/>
              <a:t>tác</a:t>
            </a:r>
            <a:r>
              <a:rPr lang="en-US" sz="3000" b="1" i="1" dirty="0"/>
              <a:t> </a:t>
            </a:r>
            <a:r>
              <a:rPr lang="en-US" sz="3000" b="1" i="1" dirty="0" err="1"/>
              <a:t>dụng</a:t>
            </a:r>
            <a:r>
              <a:rPr lang="en-US" sz="3000" b="1" i="1" dirty="0"/>
              <a:t> </a:t>
            </a:r>
            <a:r>
              <a:rPr lang="en-US" sz="3000" b="1" i="1" dirty="0" err="1"/>
              <a:t>của</a:t>
            </a:r>
            <a:r>
              <a:rPr lang="en-US" sz="3000" b="1" i="1" dirty="0"/>
              <a:t> </a:t>
            </a:r>
            <a:r>
              <a:rPr lang="en-US" sz="3000" b="1" i="1" dirty="0" err="1"/>
              <a:t>việc</a:t>
            </a:r>
            <a:r>
              <a:rPr lang="en-US" sz="3000" b="1" i="1" dirty="0"/>
              <a:t> </a:t>
            </a:r>
            <a:r>
              <a:rPr lang="en-US" sz="3000" b="1" i="1" dirty="0" err="1"/>
              <a:t>kết</a:t>
            </a:r>
            <a:r>
              <a:rPr lang="en-US" sz="3000" b="1" i="1" dirty="0"/>
              <a:t> </a:t>
            </a:r>
            <a:r>
              <a:rPr lang="en-US" sz="3000" b="1" i="1" dirty="0" err="1"/>
              <a:t>hợp</a:t>
            </a:r>
            <a:r>
              <a:rPr lang="en-US" sz="3000" b="1" i="1" dirty="0"/>
              <a:t> </a:t>
            </a:r>
            <a:r>
              <a:rPr lang="en-US" sz="3000" b="1" i="1" dirty="0" err="1"/>
              <a:t>ngôi</a:t>
            </a:r>
            <a:r>
              <a:rPr lang="en-US" sz="3000" b="1" i="1" dirty="0"/>
              <a:t> </a:t>
            </a:r>
            <a:r>
              <a:rPr lang="en-US" sz="3000" b="1" i="1" dirty="0" err="1"/>
              <a:t>kể</a:t>
            </a:r>
            <a:r>
              <a:rPr lang="en-US" sz="3000" b="1" i="1" dirty="0"/>
              <a:t> </a:t>
            </a:r>
            <a:r>
              <a:rPr lang="en-US" sz="3000" b="1" i="1" dirty="0" err="1"/>
              <a:t>trong</a:t>
            </a:r>
            <a:r>
              <a:rPr lang="en-US" sz="3000" b="1" i="1" dirty="0"/>
              <a:t> </a:t>
            </a:r>
            <a:r>
              <a:rPr lang="en-US" sz="3000" b="1" i="1" dirty="0" err="1"/>
              <a:t>việc</a:t>
            </a:r>
            <a:r>
              <a:rPr lang="en-US" sz="3000" b="1" i="1" dirty="0"/>
              <a:t> </a:t>
            </a:r>
            <a:r>
              <a:rPr lang="en-US" sz="3000" b="1" i="1" dirty="0" err="1"/>
              <a:t>khắc</a:t>
            </a:r>
            <a:r>
              <a:rPr lang="en-US" sz="3000" b="1" i="1" dirty="0"/>
              <a:t> </a:t>
            </a:r>
            <a:r>
              <a:rPr lang="en-US" sz="3000" b="1" i="1" dirty="0" err="1"/>
              <a:t>hoạ</a:t>
            </a:r>
            <a:r>
              <a:rPr lang="en-US" sz="3000" b="1" i="1" dirty="0"/>
              <a:t> </a:t>
            </a:r>
            <a:r>
              <a:rPr lang="en-US" sz="3000" b="1" i="1" dirty="0" err="1"/>
              <a:t>nhân</a:t>
            </a:r>
            <a:r>
              <a:rPr lang="en-US" sz="3000" b="1" i="1" dirty="0"/>
              <a:t> </a:t>
            </a:r>
            <a:r>
              <a:rPr lang="en-US" sz="3000" b="1" i="1" dirty="0" err="1"/>
              <a:t>vật</a:t>
            </a:r>
            <a:r>
              <a:rPr lang="en-US" sz="3000" b="1" i="1" dirty="0"/>
              <a:t>. </a:t>
            </a:r>
            <a:endParaRPr lang="en-US" sz="3000" dirty="0"/>
          </a:p>
          <a:p>
            <a:pPr algn="just">
              <a:spcAft>
                <a:spcPts val="1400"/>
              </a:spcAft>
            </a:pPr>
            <a:r>
              <a:rPr lang="en-US" sz="3000" b="1" i="1" dirty="0"/>
              <a:t>3. </a:t>
            </a:r>
            <a:r>
              <a:rPr lang="en-US" sz="3000" b="1" i="1" dirty="0" err="1"/>
              <a:t>Những</a:t>
            </a:r>
            <a:r>
              <a:rPr lang="en-US" sz="3000" b="1" i="1" dirty="0"/>
              <a:t> chi </a:t>
            </a:r>
            <a:r>
              <a:rPr lang="en-US" sz="3000" b="1" i="1" dirty="0" err="1"/>
              <a:t>tiết</a:t>
            </a:r>
            <a:r>
              <a:rPr lang="en-US" sz="3000" b="1" i="1" dirty="0"/>
              <a:t> </a:t>
            </a:r>
            <a:r>
              <a:rPr lang="en-US" sz="3000" b="1" i="1" dirty="0" err="1"/>
              <a:t>này</a:t>
            </a:r>
            <a:r>
              <a:rPr lang="en-US" sz="3000" b="1" i="1" dirty="0"/>
              <a:t> </a:t>
            </a:r>
            <a:r>
              <a:rPr lang="en-US" sz="3000" b="1" i="1" dirty="0" err="1"/>
              <a:t>gợi</a:t>
            </a:r>
            <a:r>
              <a:rPr lang="en-US" sz="3000" b="1" i="1" dirty="0"/>
              <a:t> </a:t>
            </a:r>
            <a:r>
              <a:rPr lang="en-US" sz="3000" b="1" i="1" dirty="0" err="1"/>
              <a:t>cho</a:t>
            </a:r>
            <a:r>
              <a:rPr lang="en-US" sz="3000" b="1" i="1" dirty="0"/>
              <a:t> </a:t>
            </a:r>
            <a:r>
              <a:rPr lang="en-US" sz="3000" b="1" i="1" dirty="0" err="1"/>
              <a:t>em</a:t>
            </a:r>
            <a:r>
              <a:rPr lang="en-US" sz="3000" b="1" i="1" dirty="0"/>
              <a:t> </a:t>
            </a:r>
            <a:r>
              <a:rPr lang="en-US" sz="3000" b="1" i="1" dirty="0" err="1"/>
              <a:t>suy</a:t>
            </a:r>
            <a:r>
              <a:rPr lang="en-US" sz="3000" b="1" i="1" dirty="0"/>
              <a:t> </a:t>
            </a:r>
            <a:r>
              <a:rPr lang="en-US" sz="3000" b="1" i="1" dirty="0" err="1"/>
              <a:t>nghĩ</a:t>
            </a:r>
            <a:r>
              <a:rPr lang="en-US" sz="3000" b="1" i="1" dirty="0"/>
              <a:t> </a:t>
            </a:r>
            <a:r>
              <a:rPr lang="en-US" sz="3000" b="1" i="1" dirty="0" err="1"/>
              <a:t>như</a:t>
            </a:r>
            <a:r>
              <a:rPr lang="en-US" sz="3000" b="1" i="1" dirty="0"/>
              <a:t> </a:t>
            </a:r>
            <a:r>
              <a:rPr lang="en-US" sz="3000" b="1" i="1" dirty="0" err="1"/>
              <a:t>thế</a:t>
            </a:r>
            <a:r>
              <a:rPr lang="en-US" sz="3000" b="1" i="1" dirty="0"/>
              <a:t> </a:t>
            </a:r>
            <a:r>
              <a:rPr lang="en-US" sz="3000" b="1" i="1" dirty="0" err="1"/>
              <a:t>nào</a:t>
            </a:r>
            <a:r>
              <a:rPr lang="en-US" sz="3000" b="1" i="1" dirty="0"/>
              <a:t> </a:t>
            </a:r>
            <a:r>
              <a:rPr lang="en-US" sz="3000" b="1" i="1" dirty="0" err="1"/>
              <a:t>về</a:t>
            </a:r>
            <a:r>
              <a:rPr lang="en-US" sz="3000" b="1" i="1" dirty="0"/>
              <a:t> </a:t>
            </a:r>
            <a:r>
              <a:rPr lang="en-US" sz="3000" b="1" i="1" dirty="0" err="1"/>
              <a:t>cảm</a:t>
            </a:r>
            <a:r>
              <a:rPr lang="en-US" sz="3000" b="1" i="1" dirty="0"/>
              <a:t> </a:t>
            </a:r>
            <a:r>
              <a:rPr lang="en-US" sz="3000" b="1" i="1" dirty="0" err="1"/>
              <a:t>giác</a:t>
            </a:r>
            <a:r>
              <a:rPr lang="en-US" sz="3000" b="1" i="1" dirty="0"/>
              <a:t> </a:t>
            </a:r>
            <a:r>
              <a:rPr lang="en-US" sz="3000" b="1" i="1" dirty="0" err="1"/>
              <a:t>khi</a:t>
            </a:r>
            <a:r>
              <a:rPr lang="en-US" sz="3000" b="1" i="1" dirty="0"/>
              <a:t> </a:t>
            </a:r>
            <a:r>
              <a:rPr lang="en-US" sz="3000" b="1" i="1" dirty="0" err="1"/>
              <a:t>gặp</a:t>
            </a:r>
            <a:r>
              <a:rPr lang="en-US" sz="3000" b="1" i="1" dirty="0"/>
              <a:t> </a:t>
            </a:r>
            <a:r>
              <a:rPr lang="en-US" sz="3000" b="1" i="1" dirty="0" err="1"/>
              <a:t>nhân</a:t>
            </a:r>
            <a:r>
              <a:rPr lang="en-US" sz="3000" b="1" i="1" dirty="0"/>
              <a:t> </a:t>
            </a:r>
            <a:r>
              <a:rPr lang="en-US" sz="3000" b="1" i="1" dirty="0" err="1"/>
              <a:t>vật</a:t>
            </a:r>
            <a:r>
              <a:rPr lang="en-US" sz="3000" b="1" i="1" dirty="0"/>
              <a:t> </a:t>
            </a:r>
            <a:r>
              <a:rPr lang="en-US" sz="3000" b="1" i="1" dirty="0" err="1"/>
              <a:t>này</a:t>
            </a:r>
            <a:r>
              <a:rPr lang="en-US" sz="3000" b="1" i="1" dirty="0"/>
              <a:t>? </a:t>
            </a:r>
            <a:r>
              <a:rPr lang="en-US" sz="3000" b="1" i="1" dirty="0" err="1"/>
              <a:t>Hãy</a:t>
            </a:r>
            <a:r>
              <a:rPr lang="en-US" sz="3000" b="1" i="1" dirty="0"/>
              <a:t> </a:t>
            </a:r>
            <a:r>
              <a:rPr lang="en-US" sz="3000" b="1" i="1" dirty="0" err="1"/>
              <a:t>vẽ</a:t>
            </a:r>
            <a:r>
              <a:rPr lang="en-US" sz="3000" b="1" i="1" dirty="0"/>
              <a:t> </a:t>
            </a:r>
            <a:r>
              <a:rPr lang="en-US" sz="3000" b="1" i="1" dirty="0" err="1"/>
              <a:t>hoặc</a:t>
            </a:r>
            <a:r>
              <a:rPr lang="en-US" sz="3000" b="1" i="1" dirty="0"/>
              <a:t> </a:t>
            </a:r>
            <a:r>
              <a:rPr lang="en-US" sz="3000" b="1" i="1" dirty="0" err="1"/>
              <a:t>miêu</a:t>
            </a:r>
            <a:r>
              <a:rPr lang="en-US" sz="3000" b="1" i="1" dirty="0"/>
              <a:t> </a:t>
            </a:r>
            <a:r>
              <a:rPr lang="en-US" sz="3000" b="1" i="1" dirty="0" err="1"/>
              <a:t>tả</a:t>
            </a:r>
            <a:r>
              <a:rPr lang="en-US" sz="3000" b="1" i="1" dirty="0"/>
              <a:t> </a:t>
            </a:r>
            <a:r>
              <a:rPr lang="en-US" sz="3000" b="1" i="1" dirty="0" err="1"/>
              <a:t>bằng</a:t>
            </a:r>
            <a:r>
              <a:rPr lang="en-US" sz="3000" b="1" i="1" dirty="0"/>
              <a:t> </a:t>
            </a:r>
            <a:r>
              <a:rPr lang="en-US" sz="3000" b="1" i="1" dirty="0" err="1"/>
              <a:t>lời</a:t>
            </a:r>
            <a:r>
              <a:rPr lang="en-US" sz="3000" b="1" i="1" dirty="0"/>
              <a:t> </a:t>
            </a:r>
            <a:r>
              <a:rPr lang="en-US" sz="3000" b="1" i="1" dirty="0" err="1"/>
              <a:t>về</a:t>
            </a:r>
            <a:r>
              <a:rPr lang="en-US" sz="3000" b="1" i="1" dirty="0"/>
              <a:t> </a:t>
            </a:r>
            <a:r>
              <a:rPr lang="en-US" sz="3000" b="1" i="1" dirty="0" err="1"/>
              <a:t>nhân</a:t>
            </a:r>
            <a:r>
              <a:rPr lang="en-US" sz="3000" b="1" i="1" dirty="0"/>
              <a:t> </a:t>
            </a:r>
            <a:r>
              <a:rPr lang="en-US" sz="3000" b="1" i="1" dirty="0" err="1"/>
              <a:t>vật</a:t>
            </a:r>
            <a:r>
              <a:rPr lang="en-US" sz="3000" b="1" i="1" dirty="0"/>
              <a:t> Võ </a:t>
            </a:r>
            <a:r>
              <a:rPr lang="en-US" sz="3000" b="1" i="1" dirty="0" err="1"/>
              <a:t>Tòng</a:t>
            </a:r>
            <a:r>
              <a:rPr lang="en-US" sz="3000" b="1" i="1" dirty="0"/>
              <a:t> </a:t>
            </a:r>
            <a:r>
              <a:rPr lang="en-US" sz="3000" b="1" i="1" dirty="0" err="1"/>
              <a:t>theo</a:t>
            </a:r>
            <a:r>
              <a:rPr lang="en-US" sz="3000" b="1" i="1" dirty="0"/>
              <a:t> </a:t>
            </a:r>
            <a:r>
              <a:rPr lang="en-US" sz="3000" b="1" i="1" dirty="0" err="1"/>
              <a:t>hình</a:t>
            </a:r>
            <a:r>
              <a:rPr lang="en-US" sz="3000" b="1" i="1" dirty="0"/>
              <a:t> dung </a:t>
            </a:r>
            <a:r>
              <a:rPr lang="en-US" sz="3000" b="1" i="1" dirty="0" err="1"/>
              <a:t>của</a:t>
            </a:r>
            <a:r>
              <a:rPr lang="en-US" sz="3000" b="1" i="1" dirty="0"/>
              <a:t> </a:t>
            </a:r>
            <a:r>
              <a:rPr lang="en-US" sz="3000" b="1" i="1" dirty="0" err="1"/>
              <a:t>em</a:t>
            </a:r>
            <a:endParaRPr lang="en-US" sz="3000" dirty="0"/>
          </a:p>
        </p:txBody>
      </p:sp>
      <p:pic>
        <p:nvPicPr>
          <p:cNvPr id="12" name="Picture 11">
            <a:extLst>
              <a:ext uri="{FF2B5EF4-FFF2-40B4-BE49-F238E27FC236}">
                <a16:creationId xmlns:a16="http://schemas.microsoft.com/office/drawing/2014/main" id="{25A6C28C-3A04-6DAC-3A04-45BC9BFD4CD0}"/>
              </a:ext>
            </a:extLst>
          </p:cNvPr>
          <p:cNvPicPr>
            <a:picLocks noChangeAspect="1"/>
          </p:cNvPicPr>
          <p:nvPr/>
        </p:nvPicPr>
        <p:blipFill>
          <a:blip r:embed="rId3"/>
          <a:stretch>
            <a:fillRect/>
          </a:stretch>
        </p:blipFill>
        <p:spPr>
          <a:xfrm>
            <a:off x="3396399" y="515854"/>
            <a:ext cx="6114818" cy="1530229"/>
          </a:xfrm>
          <a:prstGeom prst="rect">
            <a:avLst/>
          </a:prstGeom>
        </p:spPr>
      </p:pic>
      <p:pic>
        <p:nvPicPr>
          <p:cNvPr id="13" name="Picture 12">
            <a:extLst>
              <a:ext uri="{FF2B5EF4-FFF2-40B4-BE49-F238E27FC236}">
                <a16:creationId xmlns:a16="http://schemas.microsoft.com/office/drawing/2014/main" id="{2AD134D2-9489-B2C3-7186-4510458092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12305" y="-433532"/>
            <a:ext cx="3827067" cy="2944720"/>
          </a:xfrm>
          <a:prstGeom prst="rect">
            <a:avLst/>
          </a:prstGeom>
        </p:spPr>
      </p:pic>
    </p:spTree>
    <p:extLst>
      <p:ext uri="{BB962C8B-B14F-4D97-AF65-F5344CB8AC3E}">
        <p14:creationId xmlns:p14="http://schemas.microsoft.com/office/powerpoint/2010/main" val="168396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FBC21-D241-D16A-C25A-85B5F4D21A98}"/>
              </a:ext>
            </a:extLst>
          </p:cNvPr>
          <p:cNvPicPr>
            <a:picLocks noChangeAspect="1"/>
          </p:cNvPicPr>
          <p:nvPr/>
        </p:nvPicPr>
        <p:blipFill>
          <a:blip r:embed="rId2"/>
          <a:stretch>
            <a:fillRect/>
          </a:stretch>
        </p:blipFill>
        <p:spPr>
          <a:xfrm>
            <a:off x="0" y="1863"/>
            <a:ext cx="12192000" cy="6856137"/>
          </a:xfrm>
          <a:prstGeom prst="rect">
            <a:avLst/>
          </a:prstGeom>
        </p:spPr>
      </p:pic>
      <p:sp>
        <p:nvSpPr>
          <p:cNvPr id="8" name="TextBox 7">
            <a:extLst>
              <a:ext uri="{FF2B5EF4-FFF2-40B4-BE49-F238E27FC236}">
                <a16:creationId xmlns:a16="http://schemas.microsoft.com/office/drawing/2014/main" id="{50D7FD25-3FB4-3B20-1605-BF376D47E662}"/>
              </a:ext>
            </a:extLst>
          </p:cNvPr>
          <p:cNvSpPr txBox="1"/>
          <p:nvPr/>
        </p:nvSpPr>
        <p:spPr>
          <a:xfrm>
            <a:off x="723628" y="82058"/>
            <a:ext cx="10559865" cy="954107"/>
          </a:xfrm>
          <a:prstGeom prst="rect">
            <a:avLst/>
          </a:prstGeom>
          <a:noFill/>
          <a:ln>
            <a:solidFill>
              <a:srgbClr val="FF0000"/>
            </a:solidFill>
          </a:ln>
        </p:spPr>
        <p:txBody>
          <a:bodyPr wrap="square">
            <a:spAutoFit/>
          </a:bodyPr>
          <a:lstStyle/>
          <a:p>
            <a:pPr lvl="0" algn="ctr"/>
            <a:r>
              <a:rPr lang="en-US" sz="2800" b="1" i="1" dirty="0">
                <a:solidFill>
                  <a:srgbClr val="FF0000"/>
                </a:solidFill>
                <a:latin typeface="Times New Roman" panose="02020603050405020304" pitchFamily="18" charset="0"/>
                <a:ea typeface="Times New Roman" panose="02020603050405020304" pitchFamily="18" charset="0"/>
              </a:rPr>
              <a:t>2. </a:t>
            </a:r>
            <a:r>
              <a:rPr lang="en-US" sz="2800" b="1" i="1" dirty="0" err="1"/>
              <a:t>Nhân</a:t>
            </a:r>
            <a:r>
              <a:rPr lang="en-US" sz="2800" b="1" i="1" dirty="0"/>
              <a:t> </a:t>
            </a:r>
            <a:r>
              <a:rPr lang="en-US" sz="2800" b="1" i="1" dirty="0" err="1"/>
              <a:t>vật</a:t>
            </a:r>
            <a:r>
              <a:rPr lang="en-US" sz="2800" b="1" i="1" dirty="0"/>
              <a:t> Võ </a:t>
            </a:r>
            <a:r>
              <a:rPr lang="en-US" sz="2800" b="1" i="1" dirty="0" err="1"/>
              <a:t>Tòng</a:t>
            </a:r>
            <a:r>
              <a:rPr lang="en-US" sz="2800" b="1" i="1" dirty="0"/>
              <a:t> </a:t>
            </a:r>
            <a:r>
              <a:rPr lang="en-US" sz="2800" b="1" i="1" dirty="0" err="1"/>
              <a:t>được</a:t>
            </a:r>
            <a:r>
              <a:rPr lang="en-US" sz="2800" b="1" i="1" dirty="0"/>
              <a:t> </a:t>
            </a:r>
            <a:r>
              <a:rPr lang="en-US" sz="2800" b="1" i="1" dirty="0" err="1"/>
              <a:t>nhìn</a:t>
            </a:r>
            <a:r>
              <a:rPr lang="en-US" sz="2800" b="1" i="1" dirty="0"/>
              <a:t> qua </a:t>
            </a:r>
            <a:r>
              <a:rPr lang="en-US" sz="2800" b="1" i="1" dirty="0" err="1"/>
              <a:t>cái</a:t>
            </a:r>
            <a:r>
              <a:rPr lang="en-US" sz="2800" b="1" i="1" dirty="0"/>
              <a:t> </a:t>
            </a:r>
            <a:r>
              <a:rPr lang="en-US" sz="2800" b="1" i="1" dirty="0" err="1"/>
              <a:t>nhìn</a:t>
            </a:r>
            <a:r>
              <a:rPr lang="en-US" sz="2800" b="1" i="1" dirty="0"/>
              <a:t> </a:t>
            </a:r>
            <a:r>
              <a:rPr lang="en-US" sz="2800" b="1" i="1" dirty="0" err="1"/>
              <a:t>của</a:t>
            </a:r>
            <a:r>
              <a:rPr lang="en-US" sz="2800" b="1" i="1" dirty="0"/>
              <a:t>: An, </a:t>
            </a:r>
            <a:r>
              <a:rPr lang="en-US" sz="2800" b="1" i="1" dirty="0" err="1"/>
              <a:t>mẹ</a:t>
            </a:r>
            <a:r>
              <a:rPr lang="en-US" sz="2800" b="1" i="1" dirty="0"/>
              <a:t> </a:t>
            </a:r>
            <a:r>
              <a:rPr lang="en-US" sz="2800" b="1" i="1" dirty="0" err="1"/>
              <a:t>của</a:t>
            </a:r>
            <a:r>
              <a:rPr lang="en-US" sz="2800" b="1" i="1" dirty="0"/>
              <a:t> An, người </a:t>
            </a:r>
            <a:r>
              <a:rPr lang="en-US" sz="2800" b="1" i="1" dirty="0" err="1"/>
              <a:t>kể</a:t>
            </a:r>
            <a:r>
              <a:rPr lang="en-US" sz="2800" b="1" i="1" dirty="0"/>
              <a:t> </a:t>
            </a:r>
            <a:r>
              <a:rPr lang="en-US" sz="2800" b="1" i="1" dirty="0" err="1"/>
              <a:t>chuyện</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61AF7EF4-C46A-5DAD-2B5A-45DB9324A14D}"/>
              </a:ext>
            </a:extLst>
          </p:cNvPr>
          <p:cNvSpPr txBox="1"/>
          <p:nvPr/>
        </p:nvSpPr>
        <p:spPr>
          <a:xfrm>
            <a:off x="356702" y="2385859"/>
            <a:ext cx="5965819" cy="2677656"/>
          </a:xfrm>
          <a:prstGeom prst="rect">
            <a:avLst/>
          </a:prstGeom>
          <a:solidFill>
            <a:schemeClr val="accent4">
              <a:lumMod val="40000"/>
              <a:lumOff val="60000"/>
            </a:schemeClr>
          </a:solidFill>
        </p:spPr>
        <p:txBody>
          <a:bodyPr wrap="square">
            <a:spAutoFit/>
          </a:bodyPr>
          <a:lstStyle/>
          <a:p>
            <a:pPr algn="just"/>
            <a:r>
              <a:rPr lang="en-US" sz="2800" b="1" dirty="0">
                <a:solidFill>
                  <a:srgbClr val="0000CC"/>
                </a:solidFill>
                <a:latin typeface="Times New Roman" panose="02020603050405020304" pitchFamily="18" charset="0"/>
              </a:rPr>
              <a:t>- </a:t>
            </a:r>
            <a:r>
              <a:rPr lang="en-US" sz="2800" b="1" dirty="0" err="1">
                <a:solidFill>
                  <a:srgbClr val="0000CC"/>
                </a:solidFill>
                <a:latin typeface="Times New Roman" panose="02020603050405020304" pitchFamily="18" charset="0"/>
              </a:rPr>
              <a:t>Kể</a:t>
            </a:r>
            <a:r>
              <a:rPr lang="en-US" sz="2800" b="1" dirty="0">
                <a:solidFill>
                  <a:srgbClr val="0000CC"/>
                </a:solidFill>
                <a:latin typeface="Times New Roman" panose="02020603050405020304" pitchFamily="18" charset="0"/>
              </a:rPr>
              <a:t> ở </a:t>
            </a:r>
            <a:r>
              <a:rPr lang="en-US" sz="2800" b="1" dirty="0" err="1">
                <a:solidFill>
                  <a:srgbClr val="0000CC"/>
                </a:solidFill>
                <a:latin typeface="Times New Roman" panose="02020603050405020304" pitchFamily="18" charset="0"/>
              </a:rPr>
              <a:t>ngôi</a:t>
            </a:r>
            <a:r>
              <a:rPr lang="en-US" sz="2800" b="1" dirty="0">
                <a:solidFill>
                  <a:srgbClr val="0000CC"/>
                </a:solidFill>
                <a:latin typeface="Times New Roman" panose="02020603050405020304" pitchFamily="18" charset="0"/>
              </a:rPr>
              <a:t> </a:t>
            </a:r>
            <a:r>
              <a:rPr lang="en-US" sz="2800" b="1" dirty="0" err="1">
                <a:solidFill>
                  <a:srgbClr val="0000CC"/>
                </a:solidFill>
                <a:latin typeface="Times New Roman" panose="02020603050405020304" pitchFamily="18" charset="0"/>
              </a:rPr>
              <a:t>thứ</a:t>
            </a:r>
            <a:r>
              <a:rPr lang="en-US" sz="2800" b="1" dirty="0">
                <a:solidFill>
                  <a:srgbClr val="0000CC"/>
                </a:solidFill>
                <a:latin typeface="Times New Roman" panose="02020603050405020304" pitchFamily="18" charset="0"/>
              </a:rPr>
              <a:t> </a:t>
            </a:r>
            <a:r>
              <a:rPr lang="en-US" sz="2800" b="1" dirty="0" err="1">
                <a:solidFill>
                  <a:srgbClr val="0000CC"/>
                </a:solidFill>
                <a:latin typeface="Times New Roman" panose="02020603050405020304" pitchFamily="18" charset="0"/>
              </a:rPr>
              <a:t>nhất</a:t>
            </a:r>
            <a:r>
              <a:rPr lang="en-US" sz="2800" b="1" dirty="0">
                <a:solidFill>
                  <a:srgbClr val="0000CC"/>
                </a:solidFill>
                <a:latin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là</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lời</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của</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bé</a:t>
            </a:r>
            <a:r>
              <a:rPr lang="en-US" sz="2800" b="1" dirty="0">
                <a:solidFill>
                  <a:srgbClr val="0000CC"/>
                </a:solidFill>
                <a:effectLst/>
                <a:latin typeface="Times New Roman" panose="02020603050405020304" pitchFamily="18" charset="0"/>
                <a:ea typeface="Times New Roman" panose="02020603050405020304" pitchFamily="18" charset="0"/>
              </a:rPr>
              <a:t> An </a:t>
            </a:r>
            <a:r>
              <a:rPr lang="en-US" sz="2800" b="1" dirty="0" err="1">
                <a:solidFill>
                  <a:srgbClr val="0000CC"/>
                </a:solidFill>
                <a:effectLst/>
                <a:latin typeface="Times New Roman" panose="02020603050405020304" pitchFamily="18" charset="0"/>
                <a:ea typeface="Times New Roman" panose="02020603050405020304" pitchFamily="18" charset="0"/>
              </a:rPr>
              <a:t>kể</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về</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cảm</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xúc</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đối</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với</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chú</a:t>
            </a:r>
            <a:r>
              <a:rPr lang="en-US" sz="2800" b="1" dirty="0">
                <a:solidFill>
                  <a:srgbClr val="0000CC"/>
                </a:solidFill>
                <a:effectLst/>
                <a:latin typeface="Times New Roman" panose="02020603050405020304" pitchFamily="18" charset="0"/>
                <a:ea typeface="Times New Roman" panose="02020603050405020304" pitchFamily="18" charset="0"/>
              </a:rPr>
              <a:t> An: </a:t>
            </a:r>
          </a:p>
          <a:p>
            <a:pPr algn="just"/>
            <a:r>
              <a:rPr lang="en-US" sz="2800" i="1" dirty="0" err="1">
                <a:effectLst/>
                <a:latin typeface="Times New Roman" panose="02020603050405020304" pitchFamily="18" charset="0"/>
                <a:ea typeface="Times New Roman" panose="02020603050405020304" pitchFamily="18" charset="0"/>
              </a:rPr>
              <a:t>Tôi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không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chú</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Võ</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Tòng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đêm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gặp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chú</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lần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đầu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tiên</a:t>
            </a:r>
            <a:r>
              <a:rPr lang="en-US" sz="2800" i="1" dirty="0">
                <a:effectLst/>
                <a:latin typeface="Times New Roman" panose="02020603050405020304" pitchFamily="18" charset="0"/>
                <a:ea typeface="Times New Roman" panose="02020603050405020304" pitchFamily="18" charset="0"/>
              </a:rPr>
              <a:t> ở </a:t>
            </a:r>
            <a:r>
              <a:rPr lang="en-US" sz="2800" i="1" dirty="0" err="1">
                <a:effectLst/>
                <a:latin typeface="Times New Roman" panose="02020603050405020304" pitchFamily="18" charset="0"/>
                <a:ea typeface="Times New Roman" panose="02020603050405020304" pitchFamily="18" charset="0"/>
              </a:rPr>
              <a:t>bờ</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còn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đôi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chút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cảm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tình</a:t>
            </a:r>
            <a:r>
              <a:rPr lang="en-US" sz="2800" i="1" dirty="0">
                <a:effectLst/>
                <a:latin typeface="Times New Roman" panose="02020603050405020304" pitchFamily="18" charset="0"/>
                <a:ea typeface="Times New Roman" panose="02020603050405020304" pitchFamily="18" charset="0"/>
              </a:rPr>
              <a:t> xen </a:t>
            </a:r>
            <a:r>
              <a:rPr lang="en-US" sz="2800" i="1" dirty="0" err="1">
                <a:effectLst/>
                <a:latin typeface="Times New Roman" panose="02020603050405020304" pitchFamily="18" charset="0"/>
                <a:ea typeface="Times New Roman" panose="02020603050405020304" pitchFamily="18" charset="0"/>
              </a:rPr>
              <a:t>lẫn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nhiên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buồn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thế</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nào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ấy</a:t>
            </a:r>
            <a:r>
              <a:rPr lang="en-US" sz="2800"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F05792E7-0257-69F1-B445-857FB4B64705}"/>
              </a:ext>
            </a:extLst>
          </p:cNvPr>
          <p:cNvSpPr txBox="1"/>
          <p:nvPr/>
        </p:nvSpPr>
        <p:spPr>
          <a:xfrm>
            <a:off x="6823949" y="2439337"/>
            <a:ext cx="4866624" cy="2677656"/>
          </a:xfrm>
          <a:prstGeom prst="rect">
            <a:avLst/>
          </a:prstGeom>
          <a:solidFill>
            <a:schemeClr val="accent5">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ở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ngôi</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thứ</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ba</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biết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thật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Mười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trước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chiếc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xuồng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nát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che</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lều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rừng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thú</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dữ</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040A9EB8-B5AE-D36C-898E-596E9D37058E}"/>
              </a:ext>
            </a:extLst>
          </p:cNvPr>
          <p:cNvCxnSpPr>
            <a:cxnSpLocks/>
            <a:stCxn id="2" idx="2"/>
            <a:endCxn id="11" idx="0"/>
          </p:cNvCxnSpPr>
          <p:nvPr/>
        </p:nvCxnSpPr>
        <p:spPr>
          <a:xfrm flipH="1">
            <a:off x="3339612" y="1908236"/>
            <a:ext cx="2744402" cy="477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6DEA7B3-59D0-974F-E1B7-9A2F0CB19720}"/>
              </a:ext>
            </a:extLst>
          </p:cNvPr>
          <p:cNvCxnSpPr>
            <a:cxnSpLocks/>
            <a:stCxn id="2" idx="2"/>
            <a:endCxn id="13" idx="0"/>
          </p:cNvCxnSpPr>
          <p:nvPr/>
        </p:nvCxnSpPr>
        <p:spPr>
          <a:xfrm>
            <a:off x="6084014" y="1908236"/>
            <a:ext cx="3173247" cy="5311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4488658-3FC8-A439-8217-ECF3D95E9261}"/>
              </a:ext>
            </a:extLst>
          </p:cNvPr>
          <p:cNvSpPr txBox="1"/>
          <p:nvPr/>
        </p:nvSpPr>
        <p:spPr>
          <a:xfrm>
            <a:off x="809470" y="5640829"/>
            <a:ext cx="10388182" cy="1077218"/>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3200" b="1" i="1" dirty="0" err="1">
                <a:solidFill>
                  <a:srgbClr val="0000CC"/>
                </a:solidFill>
                <a:effectLst/>
                <a:latin typeface="Times New Roman" panose="02020603050405020304" pitchFamily="18" charset="0"/>
                <a:ea typeface="Times New Roman" panose="02020603050405020304" pitchFamily="18" charset="0"/>
              </a:rPr>
              <a:t>Làm</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cho</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câu</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chuyện</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kể</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linh</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hoạt</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hơn</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nhân</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vật</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Võ</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Tòng</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được</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khắc</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hoạ</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cả</a:t>
            </a:r>
            <a:r>
              <a:rPr lang="en-US" sz="3200" b="1" i="1" dirty="0">
                <a:solidFill>
                  <a:srgbClr val="0000CC"/>
                </a:solidFill>
                <a:effectLst/>
                <a:latin typeface="Times New Roman" panose="02020603050405020304" pitchFamily="18" charset="0"/>
                <a:ea typeface="Times New Roman" panose="02020603050405020304" pitchFamily="18" charset="0"/>
              </a:rPr>
              <a:t> ở </a:t>
            </a:r>
            <a:r>
              <a:rPr lang="en-US" sz="3200" b="1" i="1" dirty="0" err="1">
                <a:solidFill>
                  <a:srgbClr val="0000CC"/>
                </a:solidFill>
                <a:effectLst/>
                <a:latin typeface="Times New Roman" panose="02020603050405020304" pitchFamily="18" charset="0"/>
                <a:ea typeface="Times New Roman" panose="02020603050405020304" pitchFamily="18" charset="0"/>
              </a:rPr>
              <a:t>hiện</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tại</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và</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quá</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khứ</a:t>
            </a:r>
            <a:r>
              <a:rPr lang="en-US" sz="3200" b="1" i="1" dirty="0">
                <a:solidFill>
                  <a:srgbClr val="0000CC"/>
                </a:solidFill>
                <a:effectLst/>
                <a:latin typeface="Times New Roman" panose="02020603050405020304" pitchFamily="18" charset="0"/>
                <a:ea typeface="Times New Roman" panose="02020603050405020304" pitchFamily="18" charset="0"/>
              </a:rPr>
              <a:t> </a:t>
            </a:r>
          </a:p>
        </p:txBody>
      </p:sp>
      <p:sp>
        <p:nvSpPr>
          <p:cNvPr id="38" name="Arrow: Down 37">
            <a:extLst>
              <a:ext uri="{FF2B5EF4-FFF2-40B4-BE49-F238E27FC236}">
                <a16:creationId xmlns:a16="http://schemas.microsoft.com/office/drawing/2014/main" id="{23D220BB-02B1-1FA1-1A58-4425E7F97812}"/>
              </a:ext>
            </a:extLst>
          </p:cNvPr>
          <p:cNvSpPr/>
          <p:nvPr/>
        </p:nvSpPr>
        <p:spPr>
          <a:xfrm>
            <a:off x="5621311" y="5137587"/>
            <a:ext cx="1858781" cy="433660"/>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7F25D5-C5EE-705C-36F5-C358B1886F99}"/>
              </a:ext>
            </a:extLst>
          </p:cNvPr>
          <p:cNvSpPr/>
          <p:nvPr/>
        </p:nvSpPr>
        <p:spPr>
          <a:xfrm>
            <a:off x="4498562" y="1187396"/>
            <a:ext cx="3170903" cy="7208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t>NGÔI KỂ</a:t>
            </a:r>
          </a:p>
        </p:txBody>
      </p:sp>
    </p:spTree>
    <p:extLst>
      <p:ext uri="{BB962C8B-B14F-4D97-AF65-F5344CB8AC3E}">
        <p14:creationId xmlns:p14="http://schemas.microsoft.com/office/powerpoint/2010/main" val="35857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22"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821FA2-6A2F-9B4B-028C-E996A2D3BB82}"/>
              </a:ext>
            </a:extLst>
          </p:cNvPr>
          <p:cNvPicPr>
            <a:picLocks noChangeAspect="1"/>
          </p:cNvPicPr>
          <p:nvPr/>
        </p:nvPicPr>
        <p:blipFill>
          <a:blip r:embed="rId2"/>
          <a:stretch>
            <a:fillRect/>
          </a:stretch>
        </p:blipFill>
        <p:spPr>
          <a:xfrm>
            <a:off x="0" y="1863"/>
            <a:ext cx="12192000" cy="6856137"/>
          </a:xfrm>
          <a:prstGeom prst="rect">
            <a:avLst/>
          </a:prstGeom>
        </p:spPr>
      </p:pic>
      <p:sp>
        <p:nvSpPr>
          <p:cNvPr id="6" name="TextBox 5">
            <a:extLst>
              <a:ext uri="{FF2B5EF4-FFF2-40B4-BE49-F238E27FC236}">
                <a16:creationId xmlns:a16="http://schemas.microsoft.com/office/drawing/2014/main" id="{F59757CF-C492-FCE8-3FF1-0F930BEC58DA}"/>
              </a:ext>
            </a:extLst>
          </p:cNvPr>
          <p:cNvSpPr txBox="1"/>
          <p:nvPr/>
        </p:nvSpPr>
        <p:spPr>
          <a:xfrm>
            <a:off x="1098030" y="434956"/>
            <a:ext cx="8900409" cy="1569660"/>
          </a:xfrm>
          <a:prstGeom prst="rect">
            <a:avLst/>
          </a:prstGeom>
          <a:noFill/>
          <a:ln>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Từ</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việc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phân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tích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về</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ngoại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hình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động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lời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nói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kết</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hợp</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ngôi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kể</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linh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hoạt</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nhân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vật</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Võ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Tòng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hiện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lên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là</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một</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người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như</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thế</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nào</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8A2A9F48-5CAF-1081-5E22-6A7E16CB95AC}"/>
              </a:ext>
            </a:extLst>
          </p:cNvPr>
          <p:cNvSpPr txBox="1"/>
          <p:nvPr/>
        </p:nvSpPr>
        <p:spPr>
          <a:xfrm>
            <a:off x="4899598" y="2760149"/>
            <a:ext cx="6561945" cy="2862322"/>
          </a:xfrm>
          <a:prstGeom prst="rect">
            <a:avLst/>
          </a:prstGeom>
          <a:noFill/>
        </p:spPr>
        <p:txBody>
          <a:bodyPr wrap="square">
            <a:spAutoFit/>
          </a:bodyPr>
          <a:lstStyle/>
          <a:p>
            <a:pPr algn="just"/>
            <a:r>
              <a:rPr lang="en-US" sz="3600" b="1" dirty="0" err="1">
                <a:latin typeface="Times New Roman" panose="02020603050405020304" pitchFamily="18" charset="0"/>
                <a:ea typeface="Times New Roman" panose="02020603050405020304" pitchFamily="18" charset="0"/>
              </a:rPr>
              <a:t>M</a:t>
            </a:r>
            <a:r>
              <a:rPr lang="en-US" sz="3600" b="1" dirty="0" err="1">
                <a:effectLst/>
                <a:latin typeface="Times New Roman" panose="02020603050405020304" pitchFamily="18" charset="0"/>
                <a:ea typeface="Times New Roman" panose="02020603050405020304" pitchFamily="18" charset="0"/>
              </a:rPr>
              <a:t>ột</a:t>
            </a:r>
            <a:r>
              <a:rPr lang="en-US" sz="3600" b="1" dirty="0">
                <a:effectLst/>
                <a:latin typeface="Times New Roman" panose="02020603050405020304" pitchFamily="18" charset="0"/>
                <a:ea typeface="Times New Roman" panose="02020603050405020304" pitchFamily="18" charset="0"/>
              </a:rPr>
              <a:t> người </a:t>
            </a:r>
            <a:r>
              <a:rPr lang="en-US" sz="3600" b="1" dirty="0" err="1">
                <a:effectLst/>
                <a:latin typeface="Times New Roman" panose="02020603050405020304" pitchFamily="18" charset="0"/>
                <a:ea typeface="Times New Roman" panose="02020603050405020304" pitchFamily="18" charset="0"/>
              </a:rPr>
              <a:t>có</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hoàn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cảnh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éo</a:t>
            </a:r>
            <a:r>
              <a:rPr lang="en-US" sz="3600" b="1" dirty="0">
                <a:effectLst/>
                <a:latin typeface="Times New Roman" panose="02020603050405020304" pitchFamily="18" charset="0"/>
                <a:ea typeface="Times New Roman" panose="02020603050405020304" pitchFamily="18" charset="0"/>
              </a:rPr>
              <a:t> le, </a:t>
            </a:r>
            <a:r>
              <a:rPr lang="en-US" sz="3600" b="1" dirty="0" err="1">
                <a:effectLst/>
                <a:latin typeface="Times New Roman" panose="02020603050405020304" pitchFamily="18" charset="0"/>
                <a:ea typeface="Times New Roman" panose="02020603050405020304" pitchFamily="18" charset="0"/>
              </a:rPr>
              <a:t>sống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giữa</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rừng</a:t>
            </a:r>
            <a:r>
              <a:rPr lang="en-US" sz="3600" b="1" dirty="0">
                <a:effectLst/>
                <a:latin typeface="Times New Roman" panose="02020603050405020304" pitchFamily="18" charset="0"/>
                <a:ea typeface="Times New Roman" panose="02020603050405020304" pitchFamily="18" charset="0"/>
              </a:rPr>
              <a:t> U Minh, </a:t>
            </a:r>
            <a:r>
              <a:rPr lang="en-US" sz="3600" b="1" dirty="0" err="1"/>
              <a:t>mang</a:t>
            </a:r>
            <a:r>
              <a:rPr lang="en-US" sz="3600" b="1" i="1" dirty="0"/>
              <a:t> “</a:t>
            </a:r>
            <a:r>
              <a:rPr lang="en-US" sz="3600" b="1" i="1" dirty="0" err="1"/>
              <a:t>kì</a:t>
            </a:r>
            <a:r>
              <a:rPr lang="en-US" sz="3600" b="1" i="1" dirty="0"/>
              <a:t> </a:t>
            </a:r>
            <a:r>
              <a:rPr lang="en-US" sz="3600" b="1" i="1" dirty="0" err="1"/>
              <a:t>hình</a:t>
            </a:r>
            <a:r>
              <a:rPr lang="en-US" sz="3600" b="1" i="1" dirty="0"/>
              <a:t> </a:t>
            </a:r>
            <a:r>
              <a:rPr lang="en-US" sz="3600" b="1" i="1" dirty="0" err="1"/>
              <a:t>dị</a:t>
            </a:r>
            <a:r>
              <a:rPr lang="en-US" sz="3600" b="1" i="1" dirty="0"/>
              <a:t> </a:t>
            </a:r>
            <a:r>
              <a:rPr lang="en-US" sz="3600" b="1" i="1" dirty="0" err="1"/>
              <a:t>tướng</a:t>
            </a:r>
            <a:r>
              <a:rPr lang="en-US" sz="3600" b="1" i="1" dirty="0"/>
              <a: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nhưng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lại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có</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tính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cách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dũng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cảm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cương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trực</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và</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lòng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căm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thù</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giặc</a:t>
            </a:r>
            <a:r>
              <a:rPr lang="en-US" sz="3600" b="1" dirty="0">
                <a:effectLst/>
                <a:latin typeface="Times New Roman" panose="02020603050405020304" pitchFamily="18" charset="0"/>
                <a:ea typeface="Times New Roman" panose="02020603050405020304" pitchFamily="18" charset="0"/>
              </a:rPr>
              <a:t>.</a:t>
            </a:r>
            <a:endParaRPr lang="en-US" sz="3600" b="1" dirty="0"/>
          </a:p>
        </p:txBody>
      </p:sp>
      <p:pic>
        <p:nvPicPr>
          <p:cNvPr id="9" name="Picture 8">
            <a:extLst>
              <a:ext uri="{FF2B5EF4-FFF2-40B4-BE49-F238E27FC236}">
                <a16:creationId xmlns:a16="http://schemas.microsoft.com/office/drawing/2014/main" id="{E3AB3512-6158-DCC0-8F0E-D91DD2AB8E77}"/>
              </a:ext>
            </a:extLst>
          </p:cNvPr>
          <p:cNvPicPr>
            <a:picLocks noChangeAspect="1"/>
          </p:cNvPicPr>
          <p:nvPr/>
        </p:nvPicPr>
        <p:blipFill>
          <a:blip r:embed="rId3"/>
          <a:stretch>
            <a:fillRect/>
          </a:stretch>
        </p:blipFill>
        <p:spPr>
          <a:xfrm>
            <a:off x="359764" y="2522180"/>
            <a:ext cx="4197245" cy="3900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2270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56999-672C-BC42-BCBB-42573C5A155E}"/>
              </a:ext>
            </a:extLst>
          </p:cNvPr>
          <p:cNvPicPr>
            <a:picLocks noChangeAspect="1"/>
          </p:cNvPicPr>
          <p:nvPr/>
        </p:nvPicPr>
        <p:blipFill>
          <a:blip r:embed="rId4"/>
          <a:stretch>
            <a:fillRect/>
          </a:stretch>
        </p:blipFill>
        <p:spPr>
          <a:xfrm>
            <a:off x="-1" y="62080"/>
            <a:ext cx="12192000" cy="6858000"/>
          </a:xfrm>
          <a:prstGeom prst="rect">
            <a:avLst/>
          </a:prstGeom>
        </p:spPr>
      </p:pic>
      <p:sp>
        <p:nvSpPr>
          <p:cNvPr id="7" name="18">
            <a:extLst>
              <a:ext uri="{FF2B5EF4-FFF2-40B4-BE49-F238E27FC236}">
                <a16:creationId xmlns:a16="http://schemas.microsoft.com/office/drawing/2014/main" id="{8B3FB1FE-089F-D70D-115C-8807B1E25CC1}"/>
              </a:ext>
            </a:extLst>
          </p:cNvPr>
          <p:cNvSpPr>
            <a:spLocks noChangeArrowheads="1"/>
          </p:cNvSpPr>
          <p:nvPr>
            <p:custDataLst>
              <p:tags r:id="rId1"/>
            </p:custDataLst>
          </p:nvPr>
        </p:nvSpPr>
        <p:spPr bwMode="auto">
          <a:xfrm>
            <a:off x="305988" y="168422"/>
            <a:ext cx="3903786" cy="6155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000" b="1" u="sng" dirty="0">
                <a:ln w="0"/>
                <a:solidFill>
                  <a:srgbClr val="FF0000"/>
                </a:solidFill>
                <a:effectLst>
                  <a:reflection blurRad="6350" stA="53000" endA="300" endPos="35500" dir="5400000" sy="-90000" algn="bl" rotWithShape="0"/>
                </a:effectLst>
                <a:latin typeface="Times New Roman" pitchFamily="18" charset="0"/>
                <a:ea typeface="微软雅黑" panose="020B0503020204020204" pitchFamily="34" charset="-122"/>
                <a:cs typeface="Times New Roman" pitchFamily="18" charset="0"/>
              </a:rPr>
              <a:t>TIẾT: 5,6,7 </a:t>
            </a:r>
          </a:p>
        </p:txBody>
      </p:sp>
      <p:sp>
        <p:nvSpPr>
          <p:cNvPr id="9" name="18">
            <a:extLst>
              <a:ext uri="{FF2B5EF4-FFF2-40B4-BE49-F238E27FC236}">
                <a16:creationId xmlns:a16="http://schemas.microsoft.com/office/drawing/2014/main" id="{4AF5E66D-8774-185F-DB50-9733BEFBCBC0}"/>
              </a:ext>
            </a:extLst>
          </p:cNvPr>
          <p:cNvSpPr>
            <a:spLocks noChangeArrowheads="1"/>
          </p:cNvSpPr>
          <p:nvPr>
            <p:custDataLst>
              <p:tags r:id="rId2"/>
            </p:custDataLst>
          </p:nvPr>
        </p:nvSpPr>
        <p:spPr bwMode="auto">
          <a:xfrm>
            <a:off x="3470905" y="887212"/>
            <a:ext cx="5877812" cy="67710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b="1" dirty="0">
                <a:ln w="0"/>
                <a:solidFill>
                  <a:schemeClr val="accent5">
                    <a:lumMod val="75000"/>
                  </a:schemeClr>
                </a:solidFill>
                <a:effectLst>
                  <a:reflection blurRad="6350" stA="53000" endA="300" endPos="35500" dir="5400000" sy="-90000" algn="bl" rotWithShape="0"/>
                </a:effectLst>
                <a:latin typeface="Times New Roman" pitchFamily="18" charset="0"/>
                <a:ea typeface="微软雅黑" panose="020B0503020204020204" pitchFamily="34" charset="-122"/>
                <a:cs typeface="Times New Roman" pitchFamily="18" charset="0"/>
              </a:rPr>
              <a:t>ĐỌC HIỂU VĂN BẢN:</a:t>
            </a:r>
          </a:p>
        </p:txBody>
      </p:sp>
      <p:sp>
        <p:nvSpPr>
          <p:cNvPr id="13" name="TextBox 12">
            <a:extLst>
              <a:ext uri="{FF2B5EF4-FFF2-40B4-BE49-F238E27FC236}">
                <a16:creationId xmlns:a16="http://schemas.microsoft.com/office/drawing/2014/main" id="{11F3975D-2D32-29BB-E60B-5EABA6CBCBCB}"/>
              </a:ext>
            </a:extLst>
          </p:cNvPr>
          <p:cNvSpPr txBox="1"/>
          <p:nvPr/>
        </p:nvSpPr>
        <p:spPr>
          <a:xfrm>
            <a:off x="6171611" y="3818797"/>
            <a:ext cx="4169309" cy="707886"/>
          </a:xfrm>
          <a:prstGeom prst="rect">
            <a:avLst/>
          </a:prstGeom>
          <a:noFill/>
        </p:spPr>
        <p:txBody>
          <a:bodyPr wrap="square" rtlCol="0">
            <a:spAutoFit/>
          </a:bodyPr>
          <a:lstStyle/>
          <a:p>
            <a:pPr algn="ctr"/>
            <a:r>
              <a:rPr lang="en-US" sz="4000" b="1" i="1" dirty="0">
                <a:solidFill>
                  <a:srgbClr val="0000CC"/>
                </a:solidFill>
                <a:latin typeface="Times New Roman" panose="02020603050405020304" pitchFamily="18" charset="0"/>
                <a:cs typeface="Times New Roman" panose="02020603050405020304" pitchFamily="18" charset="0"/>
              </a:rPr>
              <a:t>ĐOÀN GIỎI</a:t>
            </a:r>
          </a:p>
        </p:txBody>
      </p:sp>
      <p:pic>
        <p:nvPicPr>
          <p:cNvPr id="5" name="Picture 4">
            <a:extLst>
              <a:ext uri="{FF2B5EF4-FFF2-40B4-BE49-F238E27FC236}">
                <a16:creationId xmlns:a16="http://schemas.microsoft.com/office/drawing/2014/main" id="{D50407E6-CDA9-E481-A393-2658D8B00A21}"/>
              </a:ext>
            </a:extLst>
          </p:cNvPr>
          <p:cNvPicPr>
            <a:picLocks noChangeAspect="1"/>
          </p:cNvPicPr>
          <p:nvPr/>
        </p:nvPicPr>
        <p:blipFill>
          <a:blip r:embed="rId5"/>
          <a:stretch>
            <a:fillRect/>
          </a:stretch>
        </p:blipFill>
        <p:spPr>
          <a:xfrm>
            <a:off x="1480468" y="1606233"/>
            <a:ext cx="10244380" cy="2433775"/>
          </a:xfrm>
          <a:prstGeom prst="rect">
            <a:avLst/>
          </a:prstGeom>
        </p:spPr>
      </p:pic>
      <p:pic>
        <p:nvPicPr>
          <p:cNvPr id="6" name="Picture 5">
            <a:extLst>
              <a:ext uri="{FF2B5EF4-FFF2-40B4-BE49-F238E27FC236}">
                <a16:creationId xmlns:a16="http://schemas.microsoft.com/office/drawing/2014/main" id="{A844860A-1F8A-DF50-BB93-F8ACE30B2291}"/>
              </a:ext>
            </a:extLst>
          </p:cNvPr>
          <p:cNvPicPr>
            <a:picLocks noChangeAspect="1"/>
          </p:cNvPicPr>
          <p:nvPr/>
        </p:nvPicPr>
        <p:blipFill>
          <a:blip r:embed="rId6"/>
          <a:stretch>
            <a:fillRect/>
          </a:stretch>
        </p:blipFill>
        <p:spPr>
          <a:xfrm>
            <a:off x="37156" y="3866549"/>
            <a:ext cx="6134455" cy="3105150"/>
          </a:xfrm>
          <a:prstGeom prst="rect">
            <a:avLst/>
          </a:prstGeom>
          <a:effectLst>
            <a:softEdge rad="317500"/>
          </a:effectLst>
        </p:spPr>
      </p:pic>
    </p:spTree>
    <p:extLst>
      <p:ext uri="{BB962C8B-B14F-4D97-AF65-F5344CB8AC3E}">
        <p14:creationId xmlns:p14="http://schemas.microsoft.com/office/powerpoint/2010/main" val="163652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par>
                                <p:cTn id="31" presetID="3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86A8F75-FE7A-4054-84B7-A7164ED0BF8B}"/>
              </a:ext>
            </a:extLst>
          </p:cNvPr>
          <p:cNvSpPr/>
          <p:nvPr/>
        </p:nvSpPr>
        <p:spPr>
          <a:xfrm>
            <a:off x="225286" y="1131558"/>
            <a:ext cx="2814067" cy="2639006"/>
          </a:xfrm>
          <a:prstGeom prst="rect">
            <a:avLst/>
          </a:prstGeom>
          <a:solidFill>
            <a:schemeClr val="bg1"/>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3" name="图片 2">
            <a:extLst>
              <a:ext uri="{FF2B5EF4-FFF2-40B4-BE49-F238E27FC236}">
                <a16:creationId xmlns:a16="http://schemas.microsoft.com/office/drawing/2014/main" id="{4BA8D214-4838-4943-B3D1-1B40667CFABD}"/>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16200000">
            <a:off x="7020245" y="809944"/>
            <a:ext cx="6628761" cy="3714751"/>
          </a:xfrm>
          <a:prstGeom prst="rect">
            <a:avLst/>
          </a:prstGeom>
        </p:spPr>
      </p:pic>
      <p:pic>
        <p:nvPicPr>
          <p:cNvPr id="5" name="图片 4">
            <a:extLst>
              <a:ext uri="{FF2B5EF4-FFF2-40B4-BE49-F238E27FC236}">
                <a16:creationId xmlns:a16="http://schemas.microsoft.com/office/drawing/2014/main" id="{CBA04A15-D9FB-4CC8-8069-AEA2D3AC5111}"/>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5400000">
            <a:off x="-1457005" y="2501710"/>
            <a:ext cx="6628761" cy="3714751"/>
          </a:xfrm>
          <a:prstGeom prst="rect">
            <a:avLst/>
          </a:prstGeom>
        </p:spPr>
      </p:pic>
      <p:sp>
        <p:nvSpPr>
          <p:cNvPr id="6" name="矩形 5">
            <a:extLst>
              <a:ext uri="{FF2B5EF4-FFF2-40B4-BE49-F238E27FC236}">
                <a16:creationId xmlns:a16="http://schemas.microsoft.com/office/drawing/2014/main" id="{6095FE9F-67BF-463E-B1C0-117EAB0A847F}"/>
              </a:ext>
            </a:extLst>
          </p:cNvPr>
          <p:cNvSpPr/>
          <p:nvPr/>
        </p:nvSpPr>
        <p:spPr>
          <a:xfrm>
            <a:off x="530088" y="1283958"/>
            <a:ext cx="2814067" cy="2639006"/>
          </a:xfrm>
          <a:prstGeom prst="rect">
            <a:avLst/>
          </a:prstGeom>
          <a:solidFill>
            <a:schemeClr val="accent4">
              <a:lumMod val="75000"/>
            </a:schemeClr>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8" name="文本框 7">
            <a:extLst>
              <a:ext uri="{FF2B5EF4-FFF2-40B4-BE49-F238E27FC236}">
                <a16:creationId xmlns:a16="http://schemas.microsoft.com/office/drawing/2014/main" id="{C3B85BBD-AD93-4D09-8409-66604070E91A}"/>
              </a:ext>
            </a:extLst>
          </p:cNvPr>
          <p:cNvSpPr txBox="1"/>
          <p:nvPr/>
        </p:nvSpPr>
        <p:spPr>
          <a:xfrm>
            <a:off x="813388" y="1720840"/>
            <a:ext cx="24366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prstClr val="white"/>
                </a:solidFill>
                <a:latin typeface="Times New Roman" pitchFamily="18" charset="0"/>
                <a:ea typeface="宋体" panose="02010600030101010101" pitchFamily="2" charset="-122"/>
                <a:cs typeface="Times New Roman" pitchFamily="18" charset="0"/>
              </a:rPr>
              <a:t>TỔNG KẾT</a:t>
            </a:r>
            <a:endParaRPr kumimoji="0" lang="zh-CN" altLang="en-US" sz="40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9" name="任意多边形: 形状 8">
            <a:extLst>
              <a:ext uri="{FF2B5EF4-FFF2-40B4-BE49-F238E27FC236}">
                <a16:creationId xmlns:a16="http://schemas.microsoft.com/office/drawing/2014/main" id="{91C4F0A4-8766-4ED2-A0C5-CAF810899FDD}"/>
              </a:ext>
            </a:extLst>
          </p:cNvPr>
          <p:cNvSpPr/>
          <p:nvPr/>
        </p:nvSpPr>
        <p:spPr>
          <a:xfrm>
            <a:off x="1533788" y="284062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0" name="任意多边形: 形状 9">
            <a:extLst>
              <a:ext uri="{FF2B5EF4-FFF2-40B4-BE49-F238E27FC236}">
                <a16:creationId xmlns:a16="http://schemas.microsoft.com/office/drawing/2014/main" id="{FC3F3E90-C318-40EA-85F7-556777F23438}"/>
              </a:ext>
            </a:extLst>
          </p:cNvPr>
          <p:cNvSpPr/>
          <p:nvPr/>
        </p:nvSpPr>
        <p:spPr>
          <a:xfrm>
            <a:off x="1533788" y="310732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1" name="任意多边形: 形状 10">
            <a:extLst>
              <a:ext uri="{FF2B5EF4-FFF2-40B4-BE49-F238E27FC236}">
                <a16:creationId xmlns:a16="http://schemas.microsoft.com/office/drawing/2014/main" id="{F7A1E4A4-10CB-449E-95A1-A0C380AA74CC}"/>
              </a:ext>
            </a:extLst>
          </p:cNvPr>
          <p:cNvSpPr/>
          <p:nvPr/>
        </p:nvSpPr>
        <p:spPr>
          <a:xfrm>
            <a:off x="1502834" y="341148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2" name="Rectangle: Rounded Corners 1">
            <a:extLst>
              <a:ext uri="{FF2B5EF4-FFF2-40B4-BE49-F238E27FC236}">
                <a16:creationId xmlns:a16="http://schemas.microsoft.com/office/drawing/2014/main" id="{78E35D54-9E6C-6EB3-ADD4-D1FD10071A6B}"/>
              </a:ext>
            </a:extLst>
          </p:cNvPr>
          <p:cNvSpPr/>
          <p:nvPr/>
        </p:nvSpPr>
        <p:spPr>
          <a:xfrm>
            <a:off x="3714752" y="929147"/>
            <a:ext cx="7774242" cy="466049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F8D3F2F-E4C6-A67D-A3B3-C2D31107B8B5}"/>
              </a:ext>
            </a:extLst>
          </p:cNvPr>
          <p:cNvSpPr txBox="1"/>
          <p:nvPr/>
        </p:nvSpPr>
        <p:spPr>
          <a:xfrm>
            <a:off x="3998052" y="1044705"/>
            <a:ext cx="7314057" cy="4278094"/>
          </a:xfrm>
          <a:prstGeom prst="rect">
            <a:avLst/>
          </a:prstGeom>
          <a:noFill/>
        </p:spPr>
        <p:txBody>
          <a:bodyPr wrap="square">
            <a:spAutoFit/>
          </a:bodyPr>
          <a:lstStyle/>
          <a:p>
            <a:pPr algn="just">
              <a:spcAft>
                <a:spcPts val="800"/>
              </a:spcAft>
            </a:pPr>
            <a:r>
              <a:rPr lang="en-US" sz="2800" b="1" i="1" dirty="0">
                <a:solidFill>
                  <a:schemeClr val="bg1"/>
                </a:solidFill>
                <a:effectLst/>
                <a:latin typeface="Times New Roman" panose="02020603050405020304" pitchFamily="18" charset="0"/>
                <a:ea typeface="Times New Roman" panose="02020603050405020304" pitchFamily="18" charset="0"/>
              </a:rPr>
              <a:t>1/ </a:t>
            </a:r>
            <a:r>
              <a:rPr lang="en-US" sz="2800" b="1" i="1" dirty="0" err="1">
                <a:solidFill>
                  <a:schemeClr val="bg1"/>
                </a:solidFill>
                <a:effectLst/>
                <a:latin typeface="Times New Roman" panose="02020603050405020304" pitchFamily="18" charset="0"/>
                <a:ea typeface="Times New Roman" panose="02020603050405020304" pitchFamily="18" charset="0"/>
              </a:rPr>
              <a:t>Hãy</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nêu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nội</a:t>
            </a:r>
            <a:r>
              <a:rPr lang="en-US" sz="2800" b="1" i="1" dirty="0">
                <a:solidFill>
                  <a:schemeClr val="bg1"/>
                </a:solidFill>
                <a:effectLst/>
                <a:latin typeface="Times New Roman" panose="02020603050405020304" pitchFamily="18" charset="0"/>
                <a:ea typeface="Times New Roman" panose="02020603050405020304" pitchFamily="18" charset="0"/>
              </a:rPr>
              <a:t> dung </a:t>
            </a:r>
            <a:r>
              <a:rPr lang="en-US" sz="2800" b="1" i="1" dirty="0" err="1">
                <a:solidFill>
                  <a:schemeClr val="bg1"/>
                </a:solidFill>
                <a:effectLst/>
                <a:latin typeface="Times New Roman" panose="02020603050405020304" pitchFamily="18" charset="0"/>
                <a:ea typeface="Times New Roman" panose="02020603050405020304" pitchFamily="18" charset="0"/>
              </a:rPr>
              <a:t>của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văn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bản</a:t>
            </a:r>
            <a:r>
              <a:rPr lang="en-US" sz="2800" b="1" i="1"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a:p>
            <a:pPr algn="just">
              <a:spcAft>
                <a:spcPts val="800"/>
              </a:spcAft>
            </a:pPr>
            <a:r>
              <a:rPr lang="en-US" sz="2800" b="1" i="1" dirty="0">
                <a:solidFill>
                  <a:schemeClr val="bg1"/>
                </a:solidFill>
                <a:effectLst/>
                <a:latin typeface="Times New Roman" panose="02020603050405020304" pitchFamily="18" charset="0"/>
                <a:ea typeface="Times New Roman" panose="02020603050405020304" pitchFamily="18" charset="0"/>
              </a:rPr>
              <a:t>2/ Thông qua </a:t>
            </a:r>
            <a:r>
              <a:rPr lang="en-US" sz="2800" b="1" i="1" dirty="0" err="1">
                <a:solidFill>
                  <a:schemeClr val="bg1"/>
                </a:solidFill>
                <a:effectLst/>
                <a:latin typeface="Times New Roman" panose="02020603050405020304" pitchFamily="18" charset="0"/>
                <a:ea typeface="Times New Roman" panose="02020603050405020304" pitchFamily="18" charset="0"/>
              </a:rPr>
              <a:t>nhân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vật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chú</a:t>
            </a:r>
            <a:r>
              <a:rPr lang="en-US" sz="2800" b="1" i="1" dirty="0">
                <a:solidFill>
                  <a:schemeClr val="bg1"/>
                </a:solidFill>
                <a:effectLst/>
                <a:latin typeface="Times New Roman" panose="02020603050405020304" pitchFamily="18" charset="0"/>
                <a:ea typeface="Times New Roman" panose="02020603050405020304" pitchFamily="18" charset="0"/>
              </a:rPr>
              <a:t> Võ </a:t>
            </a:r>
            <a:r>
              <a:rPr lang="en-US" sz="2800" b="1" i="1" dirty="0" err="1">
                <a:solidFill>
                  <a:schemeClr val="bg1"/>
                </a:solidFill>
                <a:effectLst/>
                <a:latin typeface="Times New Roman" panose="02020603050405020304" pitchFamily="18" charset="0"/>
                <a:ea typeface="Times New Roman" panose="02020603050405020304" pitchFamily="18" charset="0"/>
              </a:rPr>
              <a:t>Tòng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tía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nuôi</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và</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má</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nuôi</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của</a:t>
            </a:r>
            <a:r>
              <a:rPr lang="en-US" sz="2800" b="1" i="1" dirty="0">
                <a:solidFill>
                  <a:schemeClr val="bg1"/>
                </a:solidFill>
                <a:effectLst/>
                <a:latin typeface="Times New Roman" panose="02020603050405020304" pitchFamily="18" charset="0"/>
                <a:ea typeface="Times New Roman" panose="02020603050405020304" pitchFamily="18" charset="0"/>
              </a:rPr>
              <a:t> An, </a:t>
            </a:r>
            <a:r>
              <a:rPr lang="en-US" sz="2800" b="1" i="1" dirty="0" err="1">
                <a:solidFill>
                  <a:schemeClr val="bg1"/>
                </a:solidFill>
                <a:effectLst/>
                <a:latin typeface="Times New Roman" panose="02020603050405020304" pitchFamily="18" charset="0"/>
                <a:ea typeface="Times New Roman" panose="02020603050405020304" pitchFamily="18" charset="0"/>
              </a:rPr>
              <a:t>chúng</a:t>
            </a:r>
            <a:r>
              <a:rPr lang="en-US" sz="2800" b="1" i="1" dirty="0">
                <a:solidFill>
                  <a:schemeClr val="bg1"/>
                </a:solidFill>
                <a:effectLst/>
                <a:latin typeface="Times New Roman" panose="02020603050405020304" pitchFamily="18" charset="0"/>
                <a:ea typeface="Times New Roman" panose="02020603050405020304" pitchFamily="18" charset="0"/>
              </a:rPr>
              <a:t> ta </a:t>
            </a:r>
            <a:r>
              <a:rPr lang="en-US" sz="2800" b="1" i="1" dirty="0" err="1">
                <a:solidFill>
                  <a:schemeClr val="bg1"/>
                </a:solidFill>
                <a:effectLst/>
                <a:latin typeface="Times New Roman" panose="02020603050405020304" pitchFamily="18" charset="0"/>
                <a:ea typeface="Times New Roman" panose="02020603050405020304" pitchFamily="18" charset="0"/>
              </a:rPr>
              <a:t>thấy</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được</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điều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gì</a:t>
            </a:r>
            <a:r>
              <a:rPr lang="en-US" sz="2800" b="1" i="1" dirty="0">
                <a:solidFill>
                  <a:schemeClr val="bg1"/>
                </a:solidFill>
                <a:effectLst/>
                <a:latin typeface="Times New Roman" panose="02020603050405020304" pitchFamily="18" charset="0"/>
                <a:ea typeface="Times New Roman" panose="02020603050405020304" pitchFamily="18" charset="0"/>
              </a:rPr>
              <a:t> ở con người Nam </a:t>
            </a:r>
            <a:r>
              <a:rPr lang="en-US" sz="2800" b="1" i="1" dirty="0" err="1">
                <a:solidFill>
                  <a:schemeClr val="bg1"/>
                </a:solidFill>
                <a:effectLst/>
                <a:latin typeface="Times New Roman" panose="02020603050405020304" pitchFamily="18" charset="0"/>
                <a:ea typeface="Times New Roman" panose="02020603050405020304" pitchFamily="18" charset="0"/>
              </a:rPr>
              <a:t>Bộ</a:t>
            </a:r>
            <a:r>
              <a:rPr lang="en-US" sz="2800" b="1" i="1"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a:p>
            <a:pPr algn="just">
              <a:spcAft>
                <a:spcPts val="800"/>
              </a:spcAft>
            </a:pPr>
            <a:r>
              <a:rPr lang="en-US" sz="2800" b="1" i="1" dirty="0">
                <a:solidFill>
                  <a:schemeClr val="bg1"/>
                </a:solidFill>
                <a:effectLst/>
                <a:latin typeface="Times New Roman" panose="02020603050405020304" pitchFamily="18" charset="0"/>
                <a:ea typeface="Times New Roman" panose="02020603050405020304" pitchFamily="18" charset="0"/>
              </a:rPr>
              <a:t>3/ </a:t>
            </a:r>
            <a:r>
              <a:rPr lang="en-US" sz="2800" b="1" i="1" dirty="0" err="1">
                <a:solidFill>
                  <a:schemeClr val="bg1"/>
                </a:solidFill>
                <a:effectLst/>
                <a:latin typeface="Times New Roman" panose="02020603050405020304" pitchFamily="18" charset="0"/>
                <a:ea typeface="Times New Roman" panose="02020603050405020304" pitchFamily="18" charset="0"/>
              </a:rPr>
              <a:t>Điều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gì</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làm</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nên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màu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sắc</a:t>
            </a:r>
            <a:r>
              <a:rPr lang="en-US" sz="2800" b="1" i="1" dirty="0">
                <a:solidFill>
                  <a:schemeClr val="bg1"/>
                </a:solidFill>
                <a:effectLst/>
                <a:latin typeface="Times New Roman" panose="02020603050405020304" pitchFamily="18" charset="0"/>
                <a:ea typeface="Times New Roman" panose="02020603050405020304" pitchFamily="18" charset="0"/>
              </a:rPr>
              <a:t> Nam </a:t>
            </a:r>
            <a:r>
              <a:rPr lang="en-US" sz="2800" b="1" i="1" dirty="0" err="1">
                <a:solidFill>
                  <a:schemeClr val="bg1"/>
                </a:solidFill>
                <a:effectLst/>
                <a:latin typeface="Times New Roman" panose="02020603050405020304" pitchFamily="18" charset="0"/>
                <a:ea typeface="Times New Roman" panose="02020603050405020304" pitchFamily="18" charset="0"/>
              </a:rPr>
              <a:t>Bộ</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trong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văn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bản</a:t>
            </a:r>
            <a:r>
              <a:rPr lang="en-US" sz="2800" b="1" i="1" dirty="0">
                <a:solidFill>
                  <a:schemeClr val="bg1"/>
                </a:solidFill>
                <a:effectLst/>
                <a:latin typeface="Times New Roman" panose="02020603050405020304" pitchFamily="18" charset="0"/>
                <a:ea typeface="Times New Roman" panose="02020603050405020304" pitchFamily="18" charset="0"/>
              </a:rPr>
              <a:t> “Người </a:t>
            </a:r>
            <a:r>
              <a:rPr lang="en-US" sz="2800" b="1" i="1" dirty="0" err="1">
                <a:solidFill>
                  <a:schemeClr val="bg1"/>
                </a:solidFill>
                <a:effectLst/>
                <a:latin typeface="Times New Roman" panose="02020603050405020304" pitchFamily="18" charset="0"/>
                <a:ea typeface="Times New Roman" panose="02020603050405020304" pitchFamily="18" charset="0"/>
              </a:rPr>
              <a:t>đàn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ông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cô</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độc</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giữa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rừng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của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Đoàn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Giỏi</a:t>
            </a:r>
            <a:r>
              <a:rPr lang="en-US" sz="2800" b="1" i="1"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a:p>
            <a:pPr algn="just">
              <a:spcAft>
                <a:spcPts val="800"/>
              </a:spcAft>
            </a:pPr>
            <a:r>
              <a:rPr lang="en-US" sz="2800" b="1" i="1" dirty="0">
                <a:solidFill>
                  <a:schemeClr val="bg1"/>
                </a:solidFill>
                <a:effectLst/>
                <a:latin typeface="Times New Roman" panose="02020603050405020304" pitchFamily="18" charset="0"/>
                <a:ea typeface="Times New Roman" panose="02020603050405020304" pitchFamily="18" charset="0"/>
              </a:rPr>
              <a:t>4/ </a:t>
            </a:r>
            <a:r>
              <a:rPr lang="en-US" sz="2800" b="1" i="1" dirty="0" err="1">
                <a:solidFill>
                  <a:schemeClr val="bg1"/>
                </a:solidFill>
                <a:effectLst/>
                <a:latin typeface="Times New Roman" panose="02020603050405020304" pitchFamily="18" charset="0"/>
                <a:ea typeface="Times New Roman" panose="02020603050405020304" pitchFamily="18" charset="0"/>
              </a:rPr>
              <a:t>Điều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gì</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đã</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góp</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phần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khắc</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họa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tính</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cách</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của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nhân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vật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chú</a:t>
            </a:r>
            <a:r>
              <a:rPr lang="en-US" sz="2800" b="1" i="1" dirty="0">
                <a:solidFill>
                  <a:schemeClr val="bg1"/>
                </a:solidFill>
                <a:effectLst/>
                <a:latin typeface="Times New Roman" panose="02020603050405020304" pitchFamily="18" charset="0"/>
                <a:ea typeface="Times New Roman" panose="02020603050405020304" pitchFamily="18" charset="0"/>
              </a:rPr>
              <a:t> Võ </a:t>
            </a:r>
            <a:r>
              <a:rPr lang="en-US" sz="2800" b="1" i="1" dirty="0" err="1">
                <a:solidFill>
                  <a:schemeClr val="bg1"/>
                </a:solidFill>
                <a:effectLst/>
                <a:latin typeface="Times New Roman" panose="02020603050405020304" pitchFamily="18" charset="0"/>
                <a:ea typeface="Times New Roman" panose="02020603050405020304" pitchFamily="18" charset="0"/>
              </a:rPr>
              <a:t>Tòng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một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cách</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chiều</a:t>
            </a:r>
            <a:r>
              <a:rPr lang="en-US" sz="2800" b="1" i="1"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272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animBg="1"/>
      <p:bldP spid="11" grpId="0" animBg="1"/>
      <p:bldP spid="2"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86A8F75-FE7A-4054-84B7-A7164ED0BF8B}"/>
              </a:ext>
            </a:extLst>
          </p:cNvPr>
          <p:cNvSpPr/>
          <p:nvPr/>
        </p:nvSpPr>
        <p:spPr>
          <a:xfrm>
            <a:off x="225286" y="1131558"/>
            <a:ext cx="2814067" cy="2639006"/>
          </a:xfrm>
          <a:prstGeom prst="rect">
            <a:avLst/>
          </a:prstGeom>
          <a:solidFill>
            <a:schemeClr val="bg1"/>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3" name="图片 2">
            <a:extLst>
              <a:ext uri="{FF2B5EF4-FFF2-40B4-BE49-F238E27FC236}">
                <a16:creationId xmlns:a16="http://schemas.microsoft.com/office/drawing/2014/main" id="{4BA8D214-4838-4943-B3D1-1B40667CFABD}"/>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16200000">
            <a:off x="7020245" y="809944"/>
            <a:ext cx="6628761" cy="3714751"/>
          </a:xfrm>
          <a:prstGeom prst="rect">
            <a:avLst/>
          </a:prstGeom>
        </p:spPr>
      </p:pic>
      <p:pic>
        <p:nvPicPr>
          <p:cNvPr id="5" name="图片 4">
            <a:extLst>
              <a:ext uri="{FF2B5EF4-FFF2-40B4-BE49-F238E27FC236}">
                <a16:creationId xmlns:a16="http://schemas.microsoft.com/office/drawing/2014/main" id="{CBA04A15-D9FB-4CC8-8069-AEA2D3AC5111}"/>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5400000">
            <a:off x="-1457005" y="2501710"/>
            <a:ext cx="6628761" cy="3714751"/>
          </a:xfrm>
          <a:prstGeom prst="rect">
            <a:avLst/>
          </a:prstGeom>
        </p:spPr>
      </p:pic>
      <p:sp>
        <p:nvSpPr>
          <p:cNvPr id="6" name="矩形 5">
            <a:extLst>
              <a:ext uri="{FF2B5EF4-FFF2-40B4-BE49-F238E27FC236}">
                <a16:creationId xmlns:a16="http://schemas.microsoft.com/office/drawing/2014/main" id="{6095FE9F-67BF-463E-B1C0-117EAB0A847F}"/>
              </a:ext>
            </a:extLst>
          </p:cNvPr>
          <p:cNvSpPr/>
          <p:nvPr/>
        </p:nvSpPr>
        <p:spPr>
          <a:xfrm>
            <a:off x="530088" y="1283958"/>
            <a:ext cx="2814067" cy="2639006"/>
          </a:xfrm>
          <a:prstGeom prst="rect">
            <a:avLst/>
          </a:prstGeom>
          <a:solidFill>
            <a:schemeClr val="accent4">
              <a:lumMod val="75000"/>
            </a:schemeClr>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8" name="文本框 7">
            <a:extLst>
              <a:ext uri="{FF2B5EF4-FFF2-40B4-BE49-F238E27FC236}">
                <a16:creationId xmlns:a16="http://schemas.microsoft.com/office/drawing/2014/main" id="{C3B85BBD-AD93-4D09-8409-66604070E91A}"/>
              </a:ext>
            </a:extLst>
          </p:cNvPr>
          <p:cNvSpPr txBox="1"/>
          <p:nvPr/>
        </p:nvSpPr>
        <p:spPr>
          <a:xfrm>
            <a:off x="813388" y="1720840"/>
            <a:ext cx="24366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prstClr val="white"/>
                </a:solidFill>
                <a:latin typeface="Times New Roman" pitchFamily="18" charset="0"/>
                <a:ea typeface="宋体" panose="02010600030101010101" pitchFamily="2" charset="-122"/>
                <a:cs typeface="Times New Roman" pitchFamily="18" charset="0"/>
              </a:rPr>
              <a:t>TỔNG KẾT</a:t>
            </a:r>
            <a:endParaRPr kumimoji="0" lang="zh-CN" altLang="en-US" sz="40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9" name="任意多边形: 形状 8">
            <a:extLst>
              <a:ext uri="{FF2B5EF4-FFF2-40B4-BE49-F238E27FC236}">
                <a16:creationId xmlns:a16="http://schemas.microsoft.com/office/drawing/2014/main" id="{91C4F0A4-8766-4ED2-A0C5-CAF810899FDD}"/>
              </a:ext>
            </a:extLst>
          </p:cNvPr>
          <p:cNvSpPr/>
          <p:nvPr/>
        </p:nvSpPr>
        <p:spPr>
          <a:xfrm>
            <a:off x="1533788" y="284062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0" name="任意多边形: 形状 9">
            <a:extLst>
              <a:ext uri="{FF2B5EF4-FFF2-40B4-BE49-F238E27FC236}">
                <a16:creationId xmlns:a16="http://schemas.microsoft.com/office/drawing/2014/main" id="{FC3F3E90-C318-40EA-85F7-556777F23438}"/>
              </a:ext>
            </a:extLst>
          </p:cNvPr>
          <p:cNvSpPr/>
          <p:nvPr/>
        </p:nvSpPr>
        <p:spPr>
          <a:xfrm>
            <a:off x="1533788" y="310732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1" name="任意多边形: 形状 10">
            <a:extLst>
              <a:ext uri="{FF2B5EF4-FFF2-40B4-BE49-F238E27FC236}">
                <a16:creationId xmlns:a16="http://schemas.microsoft.com/office/drawing/2014/main" id="{F7A1E4A4-10CB-449E-95A1-A0C380AA74CC}"/>
              </a:ext>
            </a:extLst>
          </p:cNvPr>
          <p:cNvSpPr/>
          <p:nvPr/>
        </p:nvSpPr>
        <p:spPr>
          <a:xfrm>
            <a:off x="1502834" y="341148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2" name="Rectangle: Rounded Corners 1">
            <a:extLst>
              <a:ext uri="{FF2B5EF4-FFF2-40B4-BE49-F238E27FC236}">
                <a16:creationId xmlns:a16="http://schemas.microsoft.com/office/drawing/2014/main" id="{78E35D54-9E6C-6EB3-ADD4-D1FD10071A6B}"/>
              </a:ext>
            </a:extLst>
          </p:cNvPr>
          <p:cNvSpPr/>
          <p:nvPr/>
        </p:nvSpPr>
        <p:spPr>
          <a:xfrm>
            <a:off x="3714752" y="1755053"/>
            <a:ext cx="7774242" cy="299381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F8D3F2F-E4C6-A67D-A3B3-C2D31107B8B5}"/>
              </a:ext>
            </a:extLst>
          </p:cNvPr>
          <p:cNvSpPr txBox="1"/>
          <p:nvPr/>
        </p:nvSpPr>
        <p:spPr>
          <a:xfrm>
            <a:off x="3998052" y="1870611"/>
            <a:ext cx="7314057" cy="2677656"/>
          </a:xfrm>
          <a:prstGeom prst="rect">
            <a:avLst/>
          </a:prstGeom>
          <a:noFill/>
        </p:spPr>
        <p:txBody>
          <a:bodyPr wrap="square">
            <a:spAutoFit/>
          </a:bodyPr>
          <a:lstStyle/>
          <a:p>
            <a:pPr algn="just"/>
            <a:r>
              <a:rPr lang="en-US" sz="2800" b="1" i="1" dirty="0">
                <a:solidFill>
                  <a:schemeClr val="bg1"/>
                </a:solidFill>
                <a:effectLst/>
                <a:latin typeface="Times New Roman" panose="02020603050405020304" pitchFamily="18" charset="0"/>
                <a:ea typeface="Times New Roman" panose="02020603050405020304" pitchFamily="18" charset="0"/>
              </a:rPr>
              <a:t>1/ </a:t>
            </a:r>
            <a:r>
              <a:rPr lang="en-US" sz="2800" b="1" i="1" dirty="0" err="1">
                <a:solidFill>
                  <a:schemeClr val="bg1"/>
                </a:solidFill>
                <a:effectLst/>
                <a:latin typeface="Times New Roman" panose="02020603050405020304" pitchFamily="18" charset="0"/>
                <a:ea typeface="Times New Roman" panose="02020603050405020304" pitchFamily="18" charset="0"/>
              </a:rPr>
              <a:t>Nội</a:t>
            </a:r>
            <a:r>
              <a:rPr lang="en-US" sz="2800" b="1" i="1" dirty="0">
                <a:solidFill>
                  <a:schemeClr val="bg1"/>
                </a:solidFill>
                <a:effectLst/>
                <a:latin typeface="Times New Roman" panose="02020603050405020304" pitchFamily="18" charset="0"/>
                <a:ea typeface="Times New Roman" panose="02020603050405020304" pitchFamily="18" charset="0"/>
              </a:rPr>
              <a:t> dung </a:t>
            </a:r>
            <a:r>
              <a:rPr lang="en-US" sz="2800" b="1" i="1" dirty="0" err="1">
                <a:solidFill>
                  <a:schemeClr val="bg1"/>
                </a:solidFill>
                <a:effectLst/>
                <a:latin typeface="Times New Roman" panose="02020603050405020304" pitchFamily="18" charset="0"/>
                <a:ea typeface="Times New Roman" panose="02020603050405020304" pitchFamily="18" charset="0"/>
              </a:rPr>
              <a:t>văn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bản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cuộc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gặp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gỡ</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tía</a:t>
            </a:r>
            <a:r>
              <a:rPr lang="en-US" sz="2800" dirty="0">
                <a:solidFill>
                  <a:schemeClr val="bg1"/>
                </a:solidFill>
                <a:effectLst/>
                <a:latin typeface="Times New Roman" panose="02020603050405020304" pitchFamily="18" charset="0"/>
                <a:ea typeface="Times New Roman" panose="02020603050405020304" pitchFamily="18" charset="0"/>
              </a:rPr>
              <a:t> con An </a:t>
            </a:r>
            <a:r>
              <a:rPr lang="en-US" sz="2800" dirty="0" err="1">
                <a:solidFill>
                  <a:schemeClr val="bg1"/>
                </a:solidFill>
                <a:effectLst/>
                <a:latin typeface="Times New Roman" panose="02020603050405020304" pitchFamily="18" charset="0"/>
                <a:ea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chú</a:t>
            </a:r>
            <a:r>
              <a:rPr lang="en-US" sz="2800" dirty="0">
                <a:solidFill>
                  <a:schemeClr val="bg1"/>
                </a:solidFill>
                <a:effectLst/>
                <a:latin typeface="Times New Roman" panose="02020603050405020304" pitchFamily="18" charset="0"/>
                <a:ea typeface="Times New Roman" panose="02020603050405020304" pitchFamily="18" charset="0"/>
              </a:rPr>
              <a:t> Võ </a:t>
            </a:r>
            <a:r>
              <a:rPr lang="en-US" sz="2800" dirty="0" err="1">
                <a:solidFill>
                  <a:schemeClr val="bg1"/>
                </a:solidFill>
                <a:effectLst/>
                <a:latin typeface="Times New Roman" panose="02020603050405020304" pitchFamily="18" charset="0"/>
                <a:ea typeface="Times New Roman" panose="02020603050405020304" pitchFamily="18" charset="0"/>
              </a:rPr>
              <a:t>Tòng</a:t>
            </a:r>
            <a:r>
              <a:rPr lang="en-US" sz="2800" dirty="0">
                <a:solidFill>
                  <a:schemeClr val="bg1"/>
                </a:solidFill>
                <a:effectLst/>
                <a:latin typeface="Times New Roman" panose="02020603050405020304" pitchFamily="18" charset="0"/>
                <a:ea typeface="Times New Roman" panose="02020603050405020304" pitchFamily="18" charset="0"/>
              </a:rPr>
              <a:t>, qua </a:t>
            </a:r>
            <a:r>
              <a:rPr lang="en-US" sz="2800" dirty="0" err="1">
                <a:solidFill>
                  <a:schemeClr val="bg1"/>
                </a:solidFill>
                <a:effectLst/>
                <a:latin typeface="Times New Roman" panose="02020603050405020304" pitchFamily="18" charset="0"/>
                <a:ea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khắc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họa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vẻ</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đẹp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vật</a:t>
            </a:r>
            <a:r>
              <a:rPr lang="en-US" sz="2800" dirty="0">
                <a:solidFill>
                  <a:schemeClr val="bg1"/>
                </a:solidFill>
                <a:effectLst/>
                <a:latin typeface="Times New Roman" panose="02020603050405020304" pitchFamily="18" charset="0"/>
                <a:ea typeface="Times New Roman" panose="02020603050405020304" pitchFamily="18" charset="0"/>
              </a:rPr>
              <a:t> Võ </a:t>
            </a:r>
            <a:r>
              <a:rPr lang="en-US" sz="2800" dirty="0" err="1">
                <a:solidFill>
                  <a:schemeClr val="bg1"/>
                </a:solidFill>
                <a:effectLst/>
                <a:latin typeface="Times New Roman" panose="02020603050405020304" pitchFamily="18" charset="0"/>
                <a:ea typeface="Times New Roman" panose="02020603050405020304" pitchFamily="18" charset="0"/>
              </a:rPr>
              <a:t>Tòng</a:t>
            </a:r>
            <a:endParaRPr lang="en-US" sz="2800" dirty="0">
              <a:solidFill>
                <a:schemeClr val="bg1"/>
              </a:solidFill>
              <a:effectLst/>
              <a:latin typeface="Times New Roman" panose="02020603050405020304" pitchFamily="18" charset="0"/>
              <a:ea typeface="Times New Roman" panose="02020603050405020304" pitchFamily="18" charset="0"/>
            </a:endParaRPr>
          </a:p>
          <a:p>
            <a:pPr algn="just"/>
            <a:r>
              <a:rPr lang="en-US" sz="2800" dirty="0">
                <a:solidFill>
                  <a:schemeClr val="bg1"/>
                </a:solidFill>
                <a:effectLst/>
                <a:latin typeface="Times New Roman" panose="02020603050405020304" pitchFamily="18" charset="0"/>
                <a:ea typeface="Times New Roman" panose="02020603050405020304" pitchFamily="18" charset="0"/>
              </a:rPr>
              <a:t>2/ </a:t>
            </a:r>
            <a:r>
              <a:rPr lang="en-US" sz="2800" b="1" dirty="0" err="1">
                <a:solidFill>
                  <a:schemeClr val="bg1"/>
                </a:solidFill>
                <a:effectLst/>
                <a:latin typeface="Times New Roman" panose="02020603050405020304" pitchFamily="18" charset="0"/>
                <a:ea typeface="Times New Roman" panose="02020603050405020304" pitchFamily="18" charset="0"/>
              </a:rPr>
              <a:t>Vẻ</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đẹp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của</a:t>
            </a:r>
            <a:r>
              <a:rPr lang="en-US" sz="2800" b="1" dirty="0">
                <a:solidFill>
                  <a:schemeClr val="bg1"/>
                </a:solidFill>
                <a:effectLst/>
                <a:latin typeface="Times New Roman" panose="02020603050405020304" pitchFamily="18" charset="0"/>
                <a:ea typeface="Times New Roman" panose="02020603050405020304" pitchFamily="18" charset="0"/>
              </a:rPr>
              <a:t> con người Nam </a:t>
            </a:r>
            <a:r>
              <a:rPr lang="en-US" sz="2800" b="1" dirty="0" err="1">
                <a:solidFill>
                  <a:schemeClr val="bg1"/>
                </a:solidFill>
                <a:effectLst/>
                <a:latin typeface="Times New Roman" panose="02020603050405020304" pitchFamily="18" charset="0"/>
                <a:ea typeface="Times New Roman" panose="02020603050405020304" pitchFamily="18" charset="0"/>
              </a:rPr>
              <a:t>Bộ</a:t>
            </a:r>
            <a:r>
              <a:rPr lang="en-US" sz="2800" b="1" dirty="0">
                <a:solidFill>
                  <a:schemeClr val="bg1"/>
                </a:solidFill>
                <a:effectLst/>
                <a:latin typeface="Times New Roman" panose="02020603050405020304" pitchFamily="18" charset="0"/>
                <a:ea typeface="Times New Roman" panose="02020603050405020304" pitchFamily="18" charset="0"/>
              </a:rPr>
              <a: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gan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dạ</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kiên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không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chịu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khuất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phục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trước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áp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bức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bất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công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lòng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căm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thù</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giặc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sâu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sắc</a:t>
            </a:r>
            <a:r>
              <a:rPr lang="en-US" sz="2800" dirty="0">
                <a:solidFill>
                  <a:schemeClr val="bg1"/>
                </a:solidFill>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17685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86A8F75-FE7A-4054-84B7-A7164ED0BF8B}"/>
              </a:ext>
            </a:extLst>
          </p:cNvPr>
          <p:cNvSpPr/>
          <p:nvPr/>
        </p:nvSpPr>
        <p:spPr>
          <a:xfrm>
            <a:off x="225286" y="1131558"/>
            <a:ext cx="2814067" cy="2639006"/>
          </a:xfrm>
          <a:prstGeom prst="rect">
            <a:avLst/>
          </a:prstGeom>
          <a:solidFill>
            <a:schemeClr val="bg1"/>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3" name="图片 2">
            <a:extLst>
              <a:ext uri="{FF2B5EF4-FFF2-40B4-BE49-F238E27FC236}">
                <a16:creationId xmlns:a16="http://schemas.microsoft.com/office/drawing/2014/main" id="{4BA8D214-4838-4943-B3D1-1B40667CFABD}"/>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16200000">
            <a:off x="7020245" y="809944"/>
            <a:ext cx="6628761" cy="3714751"/>
          </a:xfrm>
          <a:prstGeom prst="rect">
            <a:avLst/>
          </a:prstGeom>
        </p:spPr>
      </p:pic>
      <p:pic>
        <p:nvPicPr>
          <p:cNvPr id="5" name="图片 4">
            <a:extLst>
              <a:ext uri="{FF2B5EF4-FFF2-40B4-BE49-F238E27FC236}">
                <a16:creationId xmlns:a16="http://schemas.microsoft.com/office/drawing/2014/main" id="{CBA04A15-D9FB-4CC8-8069-AEA2D3AC5111}"/>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5400000">
            <a:off x="-1457005" y="2501710"/>
            <a:ext cx="6628761" cy="3714751"/>
          </a:xfrm>
          <a:prstGeom prst="rect">
            <a:avLst/>
          </a:prstGeom>
        </p:spPr>
      </p:pic>
      <p:sp>
        <p:nvSpPr>
          <p:cNvPr id="6" name="矩形 5">
            <a:extLst>
              <a:ext uri="{FF2B5EF4-FFF2-40B4-BE49-F238E27FC236}">
                <a16:creationId xmlns:a16="http://schemas.microsoft.com/office/drawing/2014/main" id="{6095FE9F-67BF-463E-B1C0-117EAB0A847F}"/>
              </a:ext>
            </a:extLst>
          </p:cNvPr>
          <p:cNvSpPr/>
          <p:nvPr/>
        </p:nvSpPr>
        <p:spPr>
          <a:xfrm>
            <a:off x="530088" y="1283958"/>
            <a:ext cx="2814067" cy="2639006"/>
          </a:xfrm>
          <a:prstGeom prst="rect">
            <a:avLst/>
          </a:prstGeom>
          <a:solidFill>
            <a:schemeClr val="accent4">
              <a:lumMod val="75000"/>
            </a:schemeClr>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8" name="文本框 7">
            <a:extLst>
              <a:ext uri="{FF2B5EF4-FFF2-40B4-BE49-F238E27FC236}">
                <a16:creationId xmlns:a16="http://schemas.microsoft.com/office/drawing/2014/main" id="{C3B85BBD-AD93-4D09-8409-66604070E91A}"/>
              </a:ext>
            </a:extLst>
          </p:cNvPr>
          <p:cNvSpPr txBox="1"/>
          <p:nvPr/>
        </p:nvSpPr>
        <p:spPr>
          <a:xfrm>
            <a:off x="813388" y="1720840"/>
            <a:ext cx="24366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prstClr val="white"/>
                </a:solidFill>
                <a:latin typeface="Times New Roman" pitchFamily="18" charset="0"/>
                <a:ea typeface="宋体" panose="02010600030101010101" pitchFamily="2" charset="-122"/>
                <a:cs typeface="Times New Roman" pitchFamily="18" charset="0"/>
              </a:rPr>
              <a:t>TỔNG KẾT</a:t>
            </a:r>
            <a:endParaRPr kumimoji="0" lang="zh-CN" altLang="en-US" sz="40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9" name="任意多边形: 形状 8">
            <a:extLst>
              <a:ext uri="{FF2B5EF4-FFF2-40B4-BE49-F238E27FC236}">
                <a16:creationId xmlns:a16="http://schemas.microsoft.com/office/drawing/2014/main" id="{91C4F0A4-8766-4ED2-A0C5-CAF810899FDD}"/>
              </a:ext>
            </a:extLst>
          </p:cNvPr>
          <p:cNvSpPr/>
          <p:nvPr/>
        </p:nvSpPr>
        <p:spPr>
          <a:xfrm>
            <a:off x="1533788" y="284062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0" name="任意多边形: 形状 9">
            <a:extLst>
              <a:ext uri="{FF2B5EF4-FFF2-40B4-BE49-F238E27FC236}">
                <a16:creationId xmlns:a16="http://schemas.microsoft.com/office/drawing/2014/main" id="{FC3F3E90-C318-40EA-85F7-556777F23438}"/>
              </a:ext>
            </a:extLst>
          </p:cNvPr>
          <p:cNvSpPr/>
          <p:nvPr/>
        </p:nvSpPr>
        <p:spPr>
          <a:xfrm>
            <a:off x="1533788" y="310732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1" name="任意多边形: 形状 10">
            <a:extLst>
              <a:ext uri="{FF2B5EF4-FFF2-40B4-BE49-F238E27FC236}">
                <a16:creationId xmlns:a16="http://schemas.microsoft.com/office/drawing/2014/main" id="{F7A1E4A4-10CB-449E-95A1-A0C380AA74CC}"/>
              </a:ext>
            </a:extLst>
          </p:cNvPr>
          <p:cNvSpPr/>
          <p:nvPr/>
        </p:nvSpPr>
        <p:spPr>
          <a:xfrm>
            <a:off x="1502834" y="341148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7" name="Rectangle: Rounded Corners 6">
            <a:extLst>
              <a:ext uri="{FF2B5EF4-FFF2-40B4-BE49-F238E27FC236}">
                <a16:creationId xmlns:a16="http://schemas.microsoft.com/office/drawing/2014/main" id="{197D2BF6-2D72-658E-D382-B7E183A6BEFC}"/>
              </a:ext>
            </a:extLst>
          </p:cNvPr>
          <p:cNvSpPr/>
          <p:nvPr/>
        </p:nvSpPr>
        <p:spPr>
          <a:xfrm>
            <a:off x="3627454" y="334424"/>
            <a:ext cx="8339259" cy="628760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34070D3-5015-1338-4268-BE7B2FF778F7}"/>
              </a:ext>
            </a:extLst>
          </p:cNvPr>
          <p:cNvSpPr txBox="1"/>
          <p:nvPr/>
        </p:nvSpPr>
        <p:spPr>
          <a:xfrm>
            <a:off x="3970478" y="591928"/>
            <a:ext cx="7691434" cy="5693866"/>
          </a:xfrm>
          <a:prstGeom prst="rect">
            <a:avLst/>
          </a:prstGeom>
          <a:noFill/>
        </p:spPr>
        <p:txBody>
          <a:bodyPr wrap="square">
            <a:spAutoFit/>
          </a:bodyPr>
          <a:lstStyle/>
          <a:p>
            <a:pPr algn="just"/>
            <a:r>
              <a:rPr lang="en-US" sz="2800" dirty="0">
                <a:solidFill>
                  <a:schemeClr val="bg1"/>
                </a:solidFill>
                <a:effectLst/>
                <a:latin typeface="Times New Roman" panose="02020603050405020304" pitchFamily="18" charset="0"/>
                <a:ea typeface="Times New Roman" panose="02020603050405020304" pitchFamily="18" charset="0"/>
              </a:rPr>
              <a:t>3/  </a:t>
            </a:r>
            <a:r>
              <a:rPr lang="en-US" sz="2800" b="1" i="1" dirty="0" err="1">
                <a:solidFill>
                  <a:schemeClr val="bg1"/>
                </a:solidFill>
                <a:effectLst/>
                <a:latin typeface="Times New Roman" panose="02020603050405020304" pitchFamily="18" charset="0"/>
                <a:ea typeface="Times New Roman" panose="02020603050405020304" pitchFamily="18" charset="0"/>
              </a:rPr>
              <a:t>Nét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đặc</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sắc</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của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văn</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bản</a:t>
            </a:r>
            <a:endParaRPr lang="en-US" sz="2800" dirty="0">
              <a:solidFill>
                <a:schemeClr val="bg1"/>
              </a:solidFill>
              <a:effectLst/>
              <a:latin typeface="Times New Roman" panose="02020603050405020304" pitchFamily="18" charset="0"/>
              <a:ea typeface="Times New Roman" panose="02020603050405020304" pitchFamily="18" charset="0"/>
            </a:endParaRPr>
          </a:p>
          <a:p>
            <a:pPr algn="just"/>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Sử</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dụng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yếu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tố</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mang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đậm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màu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sắc</a:t>
            </a:r>
            <a:r>
              <a:rPr lang="en-US" sz="2800" dirty="0">
                <a:solidFill>
                  <a:schemeClr val="bg1"/>
                </a:solidFill>
                <a:effectLst/>
                <a:latin typeface="Times New Roman" panose="02020603050405020304" pitchFamily="18" charset="0"/>
                <a:ea typeface="Times New Roman" panose="02020603050405020304" pitchFamily="18" charset="0"/>
              </a:rPr>
              <a:t> Nam </a:t>
            </a:r>
            <a:r>
              <a:rPr lang="en-US" sz="2800" dirty="0" err="1">
                <a:solidFill>
                  <a:schemeClr val="bg1"/>
                </a:solidFill>
                <a:effectLst/>
                <a:latin typeface="Times New Roman" panose="02020603050405020304" pitchFamily="18" charset="0"/>
                <a:ea typeface="Times New Roman" panose="02020603050405020304" pitchFamily="18" charset="0"/>
              </a:rPr>
              <a:t>Bộ</a:t>
            </a:r>
            <a:endParaRPr lang="en-US" sz="2800" dirty="0">
              <a:solidFill>
                <a:schemeClr val="bg1"/>
              </a:solidFill>
              <a:effectLst/>
              <a:latin typeface="Times New Roman" panose="02020603050405020304" pitchFamily="18" charset="0"/>
              <a:ea typeface="Times New Roman" panose="02020603050405020304" pitchFamily="18" charset="0"/>
            </a:endParaRPr>
          </a:p>
          <a:p>
            <a:pPr algn="just"/>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Ngôn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dùng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từ</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xưng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hô</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như</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tía</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má</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anh</a:t>
            </a:r>
            <a:r>
              <a:rPr lang="en-US" sz="2800" i="1" dirty="0">
                <a:solidFill>
                  <a:schemeClr val="bg1"/>
                </a:solidFill>
                <a:effectLst/>
                <a:latin typeface="Times New Roman" panose="02020603050405020304" pitchFamily="18" charset="0"/>
                <a:ea typeface="Times New Roman" panose="02020603050405020304" pitchFamily="18" charset="0"/>
              </a:rPr>
              <a:t> Hai, </a:t>
            </a:r>
            <a:r>
              <a:rPr lang="en-US" sz="2800" i="1" dirty="0" err="1">
                <a:solidFill>
                  <a:schemeClr val="bg1"/>
                </a:solidFill>
                <a:effectLst/>
                <a:latin typeface="Times New Roman" panose="02020603050405020304" pitchFamily="18" charset="0"/>
                <a:ea typeface="Times New Roman" panose="02020603050405020304" pitchFamily="18" charset="0"/>
              </a:rPr>
              <a:t>chị</a:t>
            </a:r>
            <a:r>
              <a:rPr lang="en-US" sz="2800" i="1" dirty="0">
                <a:solidFill>
                  <a:schemeClr val="bg1"/>
                </a:solidFill>
                <a:effectLst/>
                <a:latin typeface="Times New Roman" panose="02020603050405020304" pitchFamily="18" charset="0"/>
                <a:ea typeface="Times New Roman" panose="02020603050405020304" pitchFamily="18" charset="0"/>
              </a:rPr>
              <a:t> Hai, </a:t>
            </a:r>
            <a:r>
              <a:rPr lang="en-US" sz="2800" i="1" dirty="0" err="1">
                <a:solidFill>
                  <a:schemeClr val="bg1"/>
                </a:solidFill>
                <a:effectLst/>
                <a:latin typeface="Times New Roman" panose="02020603050405020304" pitchFamily="18" charset="0"/>
                <a:ea typeface="Times New Roman" panose="02020603050405020304" pitchFamily="18" charset="0"/>
              </a:rPr>
              <a:t>bả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nói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khiêm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tốn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mật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người Nam </a:t>
            </a:r>
            <a:r>
              <a:rPr lang="en-US" sz="2800" dirty="0" err="1">
                <a:solidFill>
                  <a:schemeClr val="bg1"/>
                </a:solidFill>
                <a:effectLst/>
                <a:latin typeface="Times New Roman" panose="02020603050405020304" pitchFamily="18" charset="0"/>
                <a:ea typeface="Times New Roman" panose="02020603050405020304" pitchFamily="18" charset="0"/>
              </a:rPr>
              <a:t>Bộ</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nhai</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bậy</a:t>
            </a:r>
            <a:r>
              <a:rPr lang="en-US" sz="2800" i="1" dirty="0">
                <a:solidFill>
                  <a:schemeClr val="bg1"/>
                </a:solidFill>
                <a:effectLst/>
                <a:latin typeface="Times New Roman" panose="02020603050405020304" pitchFamily="18" charset="0"/>
                <a:ea typeface="Times New Roman" panose="02020603050405020304" pitchFamily="18" charset="0"/>
              </a:rPr>
              <a: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từ</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chỉ</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vật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heo</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bếp</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cà</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ràng</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xuồng</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mụt</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măng</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khám</a:t>
            </a:r>
            <a:r>
              <a:rPr lang="en-US" sz="2800" i="1" dirty="0">
                <a:solidFill>
                  <a:schemeClr val="bg1"/>
                </a:solidFill>
                <a:effectLst/>
                <a:latin typeface="Times New Roman" panose="02020603050405020304" pitchFamily="18" charset="0"/>
                <a:ea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rPr>
              <a:t>giầm</a:t>
            </a:r>
            <a:r>
              <a:rPr lang="en-US" sz="2800" i="1"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a:p>
            <a:pPr algn="just"/>
            <a:r>
              <a:rPr lang="en-US" sz="2800" dirty="0">
                <a:solidFill>
                  <a:schemeClr val="bg1"/>
                </a:solidFill>
                <a:effectLst/>
                <a:latin typeface="Times New Roman" panose="02020603050405020304" pitchFamily="18" charset="0"/>
                <a:ea typeface="Times New Roman" panose="02020603050405020304" pitchFamily="18" charset="0"/>
              </a:rPr>
              <a:t>+ Phong </a:t>
            </a:r>
            <a:r>
              <a:rPr lang="en-US" sz="2800" dirty="0" err="1">
                <a:solidFill>
                  <a:schemeClr val="bg1"/>
                </a:solidFill>
                <a:effectLst/>
                <a:latin typeface="Times New Roman" panose="02020603050405020304" pitchFamily="18" charset="0"/>
                <a:ea typeface="Times New Roman" panose="02020603050405020304" pitchFamily="18" charset="0"/>
              </a:rPr>
              <a:t>cảnh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cây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tràm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rừng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hổ</a:t>
            </a:r>
            <a:endParaRPr lang="en-US" sz="2800" dirty="0">
              <a:solidFill>
                <a:schemeClr val="bg1"/>
              </a:solidFill>
              <a:effectLst/>
              <a:latin typeface="Times New Roman" panose="02020603050405020304" pitchFamily="18" charset="0"/>
              <a:ea typeface="Times New Roman" panose="02020603050405020304" pitchFamily="18" charset="0"/>
            </a:endParaRPr>
          </a:p>
          <a:p>
            <a:pPr algn="just"/>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Tính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cách</a:t>
            </a:r>
            <a:r>
              <a:rPr lang="en-US" sz="2800" dirty="0">
                <a:solidFill>
                  <a:schemeClr val="bg1"/>
                </a:solidFill>
                <a:effectLst/>
                <a:latin typeface="Times New Roman" panose="02020603050405020304" pitchFamily="18" charset="0"/>
                <a:ea typeface="Times New Roman" panose="02020603050405020304" pitchFamily="18" charset="0"/>
              </a:rPr>
              <a:t> con người: </a:t>
            </a:r>
            <a:r>
              <a:rPr lang="en-US" sz="2800" dirty="0" err="1">
                <a:solidFill>
                  <a:schemeClr val="bg1"/>
                </a:solidFill>
                <a:effectLst/>
                <a:latin typeface="Times New Roman" panose="02020603050405020304" pitchFamily="18" charset="0"/>
                <a:ea typeface="Times New Roman" panose="02020603050405020304" pitchFamily="18" charset="0"/>
              </a:rPr>
              <a:t>chất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thật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thà</a:t>
            </a:r>
            <a:r>
              <a:rPr lang="en-US" sz="2800" dirty="0">
                <a:solidFill>
                  <a:schemeClr val="bg1"/>
                </a:solidFill>
                <a:effectLst/>
                <a:latin typeface="Times New Roman" panose="02020603050405020304" pitchFamily="18" charset="0"/>
                <a:ea typeface="Times New Roman" panose="02020603050405020304" pitchFamily="18" charset="0"/>
              </a:rPr>
              <a:t>, can </a:t>
            </a:r>
            <a:r>
              <a:rPr lang="en-US" sz="2800" dirty="0" err="1">
                <a:solidFill>
                  <a:schemeClr val="bg1"/>
                </a:solidFill>
                <a:effectLst/>
                <a:latin typeface="Times New Roman" panose="02020603050405020304" pitchFamily="18" charset="0"/>
                <a:ea typeface="Times New Roman" panose="02020603050405020304" pitchFamily="18" charset="0"/>
              </a:rPr>
              <a:t>trường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gan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dạ</a:t>
            </a:r>
            <a:endParaRPr lang="en-US" sz="2800" dirty="0">
              <a:solidFill>
                <a:schemeClr val="bg1"/>
              </a:solidFill>
              <a:effectLst/>
              <a:latin typeface="Times New Roman" panose="02020603050405020304" pitchFamily="18" charset="0"/>
              <a:ea typeface="Times New Roman" panose="02020603050405020304" pitchFamily="18" charset="0"/>
            </a:endParaRPr>
          </a:p>
          <a:p>
            <a:pPr algn="just"/>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Nếp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sinh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hoạt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xuồng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buộc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gốc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cây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tràm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nấu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bếp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ràng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uống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rượu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khô</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nướng</a:t>
            </a:r>
            <a:endParaRPr lang="en-US" sz="2800" dirty="0">
              <a:solidFill>
                <a:schemeClr val="bg1"/>
              </a:solidFill>
              <a:effectLst/>
              <a:latin typeface="Times New Roman" panose="02020603050405020304" pitchFamily="18" charset="0"/>
              <a:ea typeface="Times New Roman" panose="02020603050405020304" pitchFamily="18" charset="0"/>
            </a:endParaRPr>
          </a:p>
          <a:p>
            <a:pPr algn="just"/>
            <a:r>
              <a:rPr lang="en-US" sz="2800" b="1" i="1" dirty="0">
                <a:solidFill>
                  <a:schemeClr val="bg1"/>
                </a:solidFill>
                <a:effectLst/>
                <a:latin typeface="Times New Roman" panose="02020603050405020304" pitchFamily="18" charset="0"/>
                <a:ea typeface="Times New Roman" panose="02020603050405020304" pitchFamily="18" charset="0"/>
              </a:rPr>
              <a:t>4/ </a:t>
            </a:r>
            <a:r>
              <a:rPr lang="pt-BR" sz="2800" b="1" i="1" dirty="0">
                <a:solidFill>
                  <a:schemeClr val="bg1"/>
                </a:solidFill>
                <a:effectLst/>
                <a:latin typeface="Times New Roman" panose="02020603050405020304" pitchFamily="18" charset="0"/>
                <a:ea typeface="Calibri" panose="020F0502020204030204" pitchFamily="34" charset="0"/>
              </a:rPr>
              <a:t>Sử dụng đa dạng ngôi kể</a:t>
            </a:r>
            <a:r>
              <a:rPr lang="pt-BR" sz="2800" dirty="0">
                <a:solidFill>
                  <a:schemeClr val="bg1"/>
                </a:solidFill>
                <a:effectLst/>
                <a:latin typeface="Times New Roman" panose="02020603050405020304" pitchFamily="18" charset="0"/>
                <a:ea typeface="Calibri" panose="020F0502020204030204" pitchFamily="34" charset="0"/>
              </a:rPr>
              <a:t> để câu chuyện trở nên gần gũi, chân thực, nhiều chiều.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165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86A8F75-FE7A-4054-84B7-A7164ED0BF8B}"/>
              </a:ext>
            </a:extLst>
          </p:cNvPr>
          <p:cNvSpPr/>
          <p:nvPr/>
        </p:nvSpPr>
        <p:spPr>
          <a:xfrm>
            <a:off x="225286" y="1131558"/>
            <a:ext cx="2814067" cy="2639006"/>
          </a:xfrm>
          <a:prstGeom prst="rect">
            <a:avLst/>
          </a:prstGeom>
          <a:solidFill>
            <a:schemeClr val="bg1"/>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3" name="图片 2">
            <a:extLst>
              <a:ext uri="{FF2B5EF4-FFF2-40B4-BE49-F238E27FC236}">
                <a16:creationId xmlns:a16="http://schemas.microsoft.com/office/drawing/2014/main" id="{4BA8D214-4838-4943-B3D1-1B40667CFABD}"/>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16200000">
            <a:off x="7020245" y="809944"/>
            <a:ext cx="6628761" cy="3714751"/>
          </a:xfrm>
          <a:prstGeom prst="rect">
            <a:avLst/>
          </a:prstGeom>
        </p:spPr>
      </p:pic>
      <p:pic>
        <p:nvPicPr>
          <p:cNvPr id="5" name="图片 4">
            <a:extLst>
              <a:ext uri="{FF2B5EF4-FFF2-40B4-BE49-F238E27FC236}">
                <a16:creationId xmlns:a16="http://schemas.microsoft.com/office/drawing/2014/main" id="{CBA04A15-D9FB-4CC8-8069-AEA2D3AC5111}"/>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5400000">
            <a:off x="-1457005" y="2501710"/>
            <a:ext cx="6628761" cy="3714751"/>
          </a:xfrm>
          <a:prstGeom prst="rect">
            <a:avLst/>
          </a:prstGeom>
        </p:spPr>
      </p:pic>
      <p:sp>
        <p:nvSpPr>
          <p:cNvPr id="6" name="矩形 5">
            <a:extLst>
              <a:ext uri="{FF2B5EF4-FFF2-40B4-BE49-F238E27FC236}">
                <a16:creationId xmlns:a16="http://schemas.microsoft.com/office/drawing/2014/main" id="{6095FE9F-67BF-463E-B1C0-117EAB0A847F}"/>
              </a:ext>
            </a:extLst>
          </p:cNvPr>
          <p:cNvSpPr/>
          <p:nvPr/>
        </p:nvSpPr>
        <p:spPr>
          <a:xfrm>
            <a:off x="530088" y="1283958"/>
            <a:ext cx="2814067" cy="2639006"/>
          </a:xfrm>
          <a:prstGeom prst="rect">
            <a:avLst/>
          </a:prstGeom>
          <a:solidFill>
            <a:schemeClr val="accent4">
              <a:lumMod val="75000"/>
            </a:schemeClr>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8" name="文本框 7">
            <a:extLst>
              <a:ext uri="{FF2B5EF4-FFF2-40B4-BE49-F238E27FC236}">
                <a16:creationId xmlns:a16="http://schemas.microsoft.com/office/drawing/2014/main" id="{C3B85BBD-AD93-4D09-8409-66604070E91A}"/>
              </a:ext>
            </a:extLst>
          </p:cNvPr>
          <p:cNvSpPr txBox="1"/>
          <p:nvPr/>
        </p:nvSpPr>
        <p:spPr>
          <a:xfrm>
            <a:off x="813388" y="1720840"/>
            <a:ext cx="24366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prstClr val="white"/>
                </a:solidFill>
                <a:latin typeface="Times New Roman" pitchFamily="18" charset="0"/>
                <a:ea typeface="宋体" panose="02010600030101010101" pitchFamily="2" charset="-122"/>
                <a:cs typeface="Times New Roman" pitchFamily="18" charset="0"/>
              </a:rPr>
              <a:t>TỔNG KẾT</a:t>
            </a:r>
            <a:endParaRPr kumimoji="0" lang="zh-CN" altLang="en-US" sz="40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9" name="任意多边形: 形状 8">
            <a:extLst>
              <a:ext uri="{FF2B5EF4-FFF2-40B4-BE49-F238E27FC236}">
                <a16:creationId xmlns:a16="http://schemas.microsoft.com/office/drawing/2014/main" id="{91C4F0A4-8766-4ED2-A0C5-CAF810899FDD}"/>
              </a:ext>
            </a:extLst>
          </p:cNvPr>
          <p:cNvSpPr/>
          <p:nvPr/>
        </p:nvSpPr>
        <p:spPr>
          <a:xfrm>
            <a:off x="1533788" y="284062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0" name="任意多边形: 形状 9">
            <a:extLst>
              <a:ext uri="{FF2B5EF4-FFF2-40B4-BE49-F238E27FC236}">
                <a16:creationId xmlns:a16="http://schemas.microsoft.com/office/drawing/2014/main" id="{FC3F3E90-C318-40EA-85F7-556777F23438}"/>
              </a:ext>
            </a:extLst>
          </p:cNvPr>
          <p:cNvSpPr/>
          <p:nvPr/>
        </p:nvSpPr>
        <p:spPr>
          <a:xfrm>
            <a:off x="1533788" y="310732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1" name="任意多边形: 形状 10">
            <a:extLst>
              <a:ext uri="{FF2B5EF4-FFF2-40B4-BE49-F238E27FC236}">
                <a16:creationId xmlns:a16="http://schemas.microsoft.com/office/drawing/2014/main" id="{F7A1E4A4-10CB-449E-95A1-A0C380AA74CC}"/>
              </a:ext>
            </a:extLst>
          </p:cNvPr>
          <p:cNvSpPr/>
          <p:nvPr/>
        </p:nvSpPr>
        <p:spPr>
          <a:xfrm>
            <a:off x="1502834" y="341148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2" name="文本框 11">
            <a:extLst>
              <a:ext uri="{FF2B5EF4-FFF2-40B4-BE49-F238E27FC236}">
                <a16:creationId xmlns:a16="http://schemas.microsoft.com/office/drawing/2014/main" id="{400DD8F0-0CF2-451D-9877-3218871A46B0}"/>
              </a:ext>
            </a:extLst>
          </p:cNvPr>
          <p:cNvSpPr txBox="1"/>
          <p:nvPr/>
        </p:nvSpPr>
        <p:spPr>
          <a:xfrm>
            <a:off x="3439495" y="390452"/>
            <a:ext cx="1225913" cy="1077218"/>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Times New Roman" pitchFamily="18" charset="0"/>
                <a:ea typeface="宋体" panose="02010600030101010101" pitchFamily="2" charset="-122"/>
                <a:cs typeface="Times New Roman" pitchFamily="18" charset="0"/>
              </a:rPr>
              <a:t>Nội</a:t>
            </a:r>
            <a:r>
              <a:rPr kumimoji="0" lang="en-US" altLang="zh-CN" sz="3200" b="1" i="0" u="none" strike="noStrike" kern="1200" cap="none" spc="0" normalizeH="0" noProof="0" dirty="0">
                <a:ln>
                  <a:noFill/>
                </a:ln>
                <a:solidFill>
                  <a:prstClr val="white"/>
                </a:solidFill>
                <a:effectLst/>
                <a:uLnTx/>
                <a:uFillTx/>
                <a:latin typeface="Times New Roman" pitchFamily="18" charset="0"/>
                <a:ea typeface="宋体" panose="02010600030101010101" pitchFamily="2" charset="-122"/>
                <a:cs typeface="Times New Roman" pitchFamily="18" charset="0"/>
              </a:rPr>
              <a:t> dung</a:t>
            </a:r>
            <a:endParaRPr kumimoji="0" lang="zh-CN" altLang="en-US" sz="3200" b="1"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4" name="文本框 13">
            <a:extLst>
              <a:ext uri="{FF2B5EF4-FFF2-40B4-BE49-F238E27FC236}">
                <a16:creationId xmlns:a16="http://schemas.microsoft.com/office/drawing/2014/main" id="{4A27CF5C-B004-4F16-8746-4F9771B9442A}"/>
              </a:ext>
            </a:extLst>
          </p:cNvPr>
          <p:cNvSpPr txBox="1"/>
          <p:nvPr/>
        </p:nvSpPr>
        <p:spPr>
          <a:xfrm>
            <a:off x="3320201" y="4313112"/>
            <a:ext cx="1246046" cy="1077218"/>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Times New Roman" pitchFamily="18" charset="0"/>
                <a:ea typeface="宋体" panose="02010600030101010101" pitchFamily="2" charset="-122"/>
                <a:cs typeface="Times New Roman" pitchFamily="18" charset="0"/>
              </a:rPr>
              <a:t>Nghệ</a:t>
            </a:r>
            <a:r>
              <a:rPr kumimoji="0" lang="en-US" altLang="zh-CN" sz="3200" b="1" i="0" u="none" strike="noStrike" kern="1200" cap="none" spc="0" normalizeH="0" noProof="0" dirty="0">
                <a:ln>
                  <a:noFill/>
                </a:ln>
                <a:solidFill>
                  <a:prstClr val="white"/>
                </a:solidFill>
                <a:effectLst/>
                <a:uLnTx/>
                <a:uFillTx/>
                <a:latin typeface="Times New Roman" pitchFamily="18" charset="0"/>
                <a:ea typeface="宋体" panose="02010600030101010101" pitchFamily="2" charset="-122"/>
                <a:cs typeface="Times New Roman" pitchFamily="18" charset="0"/>
              </a:rPr>
              <a:t> </a:t>
            </a:r>
            <a:r>
              <a:rPr kumimoji="0" lang="en-US" altLang="zh-CN" sz="3200" b="1" i="0" u="none" strike="noStrike" kern="1200" cap="none" spc="0" normalizeH="0" noProof="0" dirty="0" err="1">
                <a:ln>
                  <a:noFill/>
                </a:ln>
                <a:solidFill>
                  <a:prstClr val="white"/>
                </a:solidFill>
                <a:effectLst/>
                <a:uLnTx/>
                <a:uFillTx/>
                <a:latin typeface="Times New Roman" pitchFamily="18" charset="0"/>
                <a:ea typeface="宋体" panose="02010600030101010101" pitchFamily="2" charset="-122"/>
                <a:cs typeface="Times New Roman" pitchFamily="18" charset="0"/>
              </a:rPr>
              <a:t>thuật</a:t>
            </a:r>
            <a:r>
              <a:rPr kumimoji="0" lang="en-US" altLang="zh-CN" sz="3200" b="1" i="0" u="none" strike="noStrike" kern="1200" cap="none" spc="0" normalizeH="0" noProof="0" dirty="0">
                <a:ln>
                  <a:noFill/>
                </a:ln>
                <a:solidFill>
                  <a:prstClr val="white"/>
                </a:solidFill>
                <a:effectLst/>
                <a:uLnTx/>
                <a:uFillTx/>
                <a:latin typeface="Times New Roman" pitchFamily="18" charset="0"/>
                <a:ea typeface="宋体" panose="02010600030101010101" pitchFamily="2" charset="-122"/>
                <a:cs typeface="Times New Roman" pitchFamily="18" charset="0"/>
              </a:rPr>
              <a:t> </a:t>
            </a:r>
            <a:endParaRPr kumimoji="0" lang="zh-CN" altLang="en-US" sz="3200" b="1"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6" name="Text Box 21">
            <a:extLst>
              <a:ext uri="{FF2B5EF4-FFF2-40B4-BE49-F238E27FC236}">
                <a16:creationId xmlns:a16="http://schemas.microsoft.com/office/drawing/2014/main" id="{C4E898DC-44DD-2317-88AD-FE2D39CB3E73}"/>
              </a:ext>
            </a:extLst>
          </p:cNvPr>
          <p:cNvSpPr txBox="1">
            <a:spLocks noChangeArrowheads="1"/>
          </p:cNvSpPr>
          <p:nvPr/>
        </p:nvSpPr>
        <p:spPr bwMode="auto">
          <a:xfrm>
            <a:off x="4791534" y="172956"/>
            <a:ext cx="7175180" cy="2677656"/>
          </a:xfrm>
          <a:prstGeom prst="rect">
            <a:avLst/>
          </a:prstGeom>
          <a:solidFill>
            <a:schemeClr val="accent6">
              <a:lumMod val="20000"/>
              <a:lumOff val="80000"/>
            </a:schemeClr>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trích</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Người </a:t>
            </a:r>
            <a:r>
              <a:rPr lang="en-US" sz="2800" i="1" dirty="0" err="1">
                <a:solidFill>
                  <a:srgbClr val="000000"/>
                </a:solidFill>
                <a:latin typeface="Times New Roman" panose="02020603050405020304" pitchFamily="18" charset="0"/>
                <a:ea typeface="Calibri" panose="020F0502020204030204" pitchFamily="34" charset="0"/>
              </a:rPr>
              <a:t>đàn</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ông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cô</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độc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giữa</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rừng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nội</a:t>
            </a:r>
            <a:r>
              <a:rPr lang="en-US" sz="2800" dirty="0">
                <a:solidFill>
                  <a:srgbClr val="000000"/>
                </a:solidFill>
                <a:latin typeface="Times New Roman" panose="02020603050405020304" pitchFamily="18" charset="0"/>
                <a:ea typeface="Calibri" panose="020F0502020204030204" pitchFamily="34" charset="0"/>
              </a:rPr>
              <a:t> dung </a:t>
            </a:r>
            <a:r>
              <a:rPr lang="en-US" sz="2800" dirty="0" err="1">
                <a:solidFill>
                  <a:srgbClr val="000000"/>
                </a:solidFill>
                <a:latin typeface="Times New Roman" panose="02020603050405020304" pitchFamily="18" charset="0"/>
                <a:ea typeface="Calibri" panose="020F0502020204030204" pitchFamily="34" charset="0"/>
              </a:rPr>
              <a:t>nói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việc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nuôi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An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thăm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chú</a:t>
            </a:r>
            <a:r>
              <a:rPr lang="en-US" sz="2800" dirty="0">
                <a:solidFill>
                  <a:srgbClr val="000000"/>
                </a:solidFill>
                <a:latin typeface="Times New Roman" panose="02020603050405020304" pitchFamily="18" charset="0"/>
                <a:ea typeface="Calibri" panose="020F0502020204030204" pitchFamily="34" charset="0"/>
              </a:rPr>
              <a:t> Võ </a:t>
            </a:r>
            <a:r>
              <a:rPr lang="en-US" sz="2800" dirty="0" err="1">
                <a:solidFill>
                  <a:srgbClr val="000000"/>
                </a:solidFill>
                <a:latin typeface="Times New Roman" panose="02020603050405020304" pitchFamily="18" charset="0"/>
                <a:ea typeface="Calibri" panose="020F0502020204030204" pitchFamily="34" charset="0"/>
              </a:rPr>
              <a:t>Tòng</a:t>
            </a:r>
            <a:r>
              <a:rPr lang="en-US" sz="2800" dirty="0">
                <a:solidFill>
                  <a:srgbClr val="000000"/>
                </a:solidFill>
                <a:latin typeface="Times New Roman" panose="02020603050405020304" pitchFamily="18" charset="0"/>
                <a:ea typeface="Calibri" panose="020F0502020204030204" pitchFamily="34" charset="0"/>
              </a:rPr>
              <a:t>. </a:t>
            </a:r>
          </a:p>
          <a:p>
            <a:pPr algn="just"/>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được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thẳng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thắn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người Nam </a:t>
            </a:r>
            <a:r>
              <a:rPr lang="en-US" sz="2800" dirty="0" err="1">
                <a:solidFill>
                  <a:srgbClr val="000000"/>
                </a:solidFill>
                <a:latin typeface="Times New Roman" panose="02020603050405020304" pitchFamily="18" charset="0"/>
                <a:ea typeface="Calibri" panose="020F0502020204030204" pitchFamily="34" charset="0"/>
              </a:rPr>
              <a:t>Bộ</a:t>
            </a:r>
            <a:r>
              <a:rPr lang="en-US" sz="2800"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17" name="Text Box 22">
            <a:extLst>
              <a:ext uri="{FF2B5EF4-FFF2-40B4-BE49-F238E27FC236}">
                <a16:creationId xmlns:a16="http://schemas.microsoft.com/office/drawing/2014/main" id="{08E9FC88-3891-7E5C-7FAF-7CC94B277721}"/>
              </a:ext>
            </a:extLst>
          </p:cNvPr>
          <p:cNvSpPr txBox="1">
            <a:spLocks noChangeArrowheads="1"/>
          </p:cNvSpPr>
          <p:nvPr/>
        </p:nvSpPr>
        <p:spPr bwMode="auto">
          <a:xfrm>
            <a:off x="4791534" y="3018399"/>
            <a:ext cx="7175180" cy="2632516"/>
          </a:xfrm>
          <a:prstGeom prst="rect">
            <a:avLst/>
          </a:prstGeom>
          <a:solidFill>
            <a:schemeClr val="accent6">
              <a:lumMod val="20000"/>
              <a:lumOff val="80000"/>
            </a:schemeClr>
          </a:solidFill>
          <a:ln>
            <a:noFill/>
          </a:ln>
          <a:effectLst/>
        </p:spPr>
        <p:txBody>
          <a:bodyPr wrap="square">
            <a:spAutoFit/>
          </a:bodyPr>
          <a:lstStyle>
            <a:defPPr>
              <a:defRPr lang="en-US"/>
            </a:defPPr>
            <a:lvl1pPr algn="just">
              <a:lnSpc>
                <a:spcPct val="120000"/>
              </a:lnSpc>
              <a:defRPr sz="2800">
                <a:latin typeface="Times New Roman" panose="02020603050405020304" pitchFamily="18" charset="0"/>
                <a:cs typeface="Times New Roman" panose="02020603050405020304" pitchFamily="18" charset="0"/>
              </a:defRPr>
            </a:lvl1pPr>
            <a:lvl2pPr marL="742950" indent="-285750">
              <a:defRPr sz="3200">
                <a:latin typeface="Arial" panose="020B0604020202020204" pitchFamily="34" charset="0"/>
                <a:cs typeface="Arial" panose="020B0604020202020204" pitchFamily="34" charset="0"/>
              </a:defRPr>
            </a:lvl2pPr>
            <a:lvl3pPr marL="1143000" indent="-228600">
              <a:defRPr sz="3200">
                <a:latin typeface="Arial" panose="020B0604020202020204" pitchFamily="34" charset="0"/>
                <a:cs typeface="Arial" panose="020B0604020202020204" pitchFamily="34" charset="0"/>
              </a:defRPr>
            </a:lvl3pPr>
            <a:lvl4pPr marL="1600200" indent="-228600">
              <a:defRPr sz="3200">
                <a:latin typeface="Arial" panose="020B0604020202020204" pitchFamily="34" charset="0"/>
                <a:cs typeface="Arial" panose="020B0604020202020204" pitchFamily="34" charset="0"/>
              </a:defRPr>
            </a:lvl4pPr>
            <a:lvl5pPr marL="2057400" indent="-228600">
              <a:defRPr sz="3200">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latin typeface="Arial" panose="020B0604020202020204" pitchFamily="34" charset="0"/>
                <a:cs typeface="Arial" panose="020B0604020202020204" pitchFamily="34" charset="0"/>
              </a:defRPr>
            </a:lvl9pPr>
          </a:lstStyle>
          <a:p>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Sử</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dụng</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đa</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dạng</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ngôi</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kể</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để</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câu</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chuyện</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trở</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nên</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gần</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gũi</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chân</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thực</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nhiều</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chiều</a:t>
            </a:r>
            <a:r>
              <a:rPr lang="en-US" dirty="0">
                <a:solidFill>
                  <a:srgbClr val="000000"/>
                </a:solidFill>
                <a:ea typeface="Calibri" panose="020F0502020204030204" pitchFamily="34" charset="0"/>
              </a:rPr>
              <a:t>.</a:t>
            </a:r>
            <a:endParaRPr lang="en-US" sz="2400" dirty="0">
              <a:ea typeface="Times New Roman" panose="02020603050405020304" pitchFamily="18" charset="0"/>
            </a:endParaRPr>
          </a:p>
          <a:p>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Sử</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dụng</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từ</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ngữ</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địa</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phương</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tạo</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sắc</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thái</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thân</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mật</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gần</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gũi</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phù</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hợp</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với</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bối</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cảnh</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mà</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tác</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phẩm</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miêu</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tả</a:t>
            </a:r>
            <a:r>
              <a:rPr lang="en-US" dirty="0">
                <a:solidFill>
                  <a:srgbClr val="000000"/>
                </a:solidFill>
                <a:ea typeface="Calibri" panose="020F0502020204030204" pitchFamily="34" charset="0"/>
              </a:rPr>
              <a:t>.</a:t>
            </a:r>
            <a:endParaRPr lang="en-US" dirty="0">
              <a:ea typeface="Times New Roman" panose="02020603050405020304" pitchFamily="18" charset="0"/>
            </a:endParaRPr>
          </a:p>
        </p:txBody>
      </p:sp>
    </p:spTree>
    <p:extLst>
      <p:ext uri="{BB962C8B-B14F-4D97-AF65-F5344CB8AC3E}">
        <p14:creationId xmlns:p14="http://schemas.microsoft.com/office/powerpoint/2010/main" val="378629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9" grpId="0" animBg="1"/>
      <p:bldP spid="10" grpId="0" animBg="1"/>
      <p:bldP spid="11" grpId="0" animBg="1"/>
      <p:bldP spid="12" grpId="0" animBg="1"/>
      <p:bldP spid="14" grpId="0" animBg="1"/>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8C94F87D-D273-2DAE-048F-C075D1E3FC99}"/>
              </a:ext>
            </a:extLst>
          </p:cNvPr>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219838" y="55881"/>
            <a:ext cx="8169089" cy="6458260"/>
          </a:xfrm>
          <a:prstGeom prst="rect">
            <a:avLst/>
          </a:prstGeom>
        </p:spPr>
      </p:pic>
      <p:grpSp>
        <p:nvGrpSpPr>
          <p:cNvPr id="5" name="组合 11">
            <a:extLst>
              <a:ext uri="{FF2B5EF4-FFF2-40B4-BE49-F238E27FC236}">
                <a16:creationId xmlns:a16="http://schemas.microsoft.com/office/drawing/2014/main" id="{591B11AD-CF67-897C-52E3-10C10F52E018}"/>
              </a:ext>
            </a:extLst>
          </p:cNvPr>
          <p:cNvGrpSpPr/>
          <p:nvPr/>
        </p:nvGrpSpPr>
        <p:grpSpPr>
          <a:xfrm>
            <a:off x="3632841" y="343859"/>
            <a:ext cx="5275564" cy="5296449"/>
            <a:chOff x="-558688" y="0"/>
            <a:chExt cx="9107943" cy="6858000"/>
          </a:xfrm>
        </p:grpSpPr>
        <p:pic>
          <p:nvPicPr>
            <p:cNvPr id="6" name="图片 10">
              <a:extLst>
                <a:ext uri="{FF2B5EF4-FFF2-40B4-BE49-F238E27FC236}">
                  <a16:creationId xmlns:a16="http://schemas.microsoft.com/office/drawing/2014/main" id="{83AE77DE-10B7-F543-50C7-43A90483A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 name="图片 9">
              <a:extLst>
                <a:ext uri="{FF2B5EF4-FFF2-40B4-BE49-F238E27FC236}">
                  <a16:creationId xmlns:a16="http://schemas.microsoft.com/office/drawing/2014/main" id="{C938FD82-6206-FE94-B746-D62BDDC5FC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0" name="Picture 9">
            <a:extLst>
              <a:ext uri="{FF2B5EF4-FFF2-40B4-BE49-F238E27FC236}">
                <a16:creationId xmlns:a16="http://schemas.microsoft.com/office/drawing/2014/main" id="{0AC415B6-4162-24FB-5740-8CEE3EA9FA6E}"/>
              </a:ext>
            </a:extLst>
          </p:cNvPr>
          <p:cNvPicPr>
            <a:picLocks noChangeAspect="1"/>
          </p:cNvPicPr>
          <p:nvPr/>
        </p:nvPicPr>
        <p:blipFill>
          <a:blip r:embed="rId5"/>
          <a:stretch>
            <a:fillRect/>
          </a:stretch>
        </p:blipFill>
        <p:spPr>
          <a:xfrm>
            <a:off x="4441698" y="1606905"/>
            <a:ext cx="3987130" cy="2770355"/>
          </a:xfrm>
          <a:prstGeom prst="rect">
            <a:avLst/>
          </a:prstGeom>
        </p:spPr>
      </p:pic>
    </p:spTree>
    <p:extLst>
      <p:ext uri="{BB962C8B-B14F-4D97-AF65-F5344CB8AC3E}">
        <p14:creationId xmlns:p14="http://schemas.microsoft.com/office/powerpoint/2010/main" val="81863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BC3024-D13F-6C98-3FEC-D7DCE4E1B9E9}"/>
              </a:ext>
            </a:extLst>
          </p:cNvPr>
          <p:cNvPicPr>
            <a:picLocks noChangeAspect="1"/>
          </p:cNvPicPr>
          <p:nvPr/>
        </p:nvPicPr>
        <p:blipFill>
          <a:blip r:embed="rId2"/>
          <a:stretch>
            <a:fillRect/>
          </a:stretch>
        </p:blipFill>
        <p:spPr>
          <a:xfrm>
            <a:off x="0" y="-3517"/>
            <a:ext cx="12192000" cy="6858000"/>
          </a:xfrm>
          <a:prstGeom prst="rect">
            <a:avLst/>
          </a:prstGeom>
        </p:spPr>
      </p:pic>
      <p:sp>
        <p:nvSpPr>
          <p:cNvPr id="6" name="TextBox 5">
            <a:extLst>
              <a:ext uri="{FF2B5EF4-FFF2-40B4-BE49-F238E27FC236}">
                <a16:creationId xmlns:a16="http://schemas.microsoft.com/office/drawing/2014/main" id="{F2B188CF-276F-7CC8-582A-6E118E6C83BA}"/>
              </a:ext>
            </a:extLst>
          </p:cNvPr>
          <p:cNvSpPr txBox="1"/>
          <p:nvPr/>
        </p:nvSpPr>
        <p:spPr>
          <a:xfrm>
            <a:off x="741484" y="2732985"/>
            <a:ext cx="10709031" cy="1384995"/>
          </a:xfrm>
          <a:prstGeom prst="rect">
            <a:avLst/>
          </a:prstGeom>
          <a:noFill/>
          <a:ln>
            <a:solidFill>
              <a:srgbClr val="FF0000"/>
            </a:solidFill>
          </a:ln>
        </p:spPr>
        <p:txBody>
          <a:bodyPr wrap="square">
            <a:spAutoFit/>
          </a:bodyPr>
          <a:lstStyle/>
          <a:p>
            <a:pPr algn="just"/>
            <a:r>
              <a:rPr lang="vi-VN" sz="2800" b="1" dirty="0">
                <a:solidFill>
                  <a:srgbClr val="FF0000"/>
                </a:solidFill>
                <a:latin typeface="Times New Roman" panose="02020603050405020304" pitchFamily="18" charset="0"/>
                <a:ea typeface="Times New Roman" panose="02020603050405020304" pitchFamily="18" charset="0"/>
              </a:rPr>
              <a:t>Bài tập 1. </a:t>
            </a:r>
            <a:r>
              <a:rPr lang="vi-VN" sz="2800" b="1" dirty="0">
                <a:solidFill>
                  <a:srgbClr val="000000"/>
                </a:solidFill>
                <a:latin typeface="Times New Roman" panose="02020603050405020304" pitchFamily="18" charset="0"/>
                <a:ea typeface="Times New Roman" panose="02020603050405020304" pitchFamily="18" charset="0"/>
              </a:rPr>
              <a:t>Hãy nêu một chi tiết mà em yêu thích nhất trong văn bản “Người đàn ông cô độc giữa rừng” và lí giải vì sao em lại thích chi tiết đó.</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966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BC3024-D13F-6C98-3FEC-D7DCE4E1B9E9}"/>
              </a:ext>
            </a:extLst>
          </p:cNvPr>
          <p:cNvPicPr>
            <a:picLocks noChangeAspect="1"/>
          </p:cNvPicPr>
          <p:nvPr/>
        </p:nvPicPr>
        <p:blipFill>
          <a:blip r:embed="rId2"/>
          <a:stretch>
            <a:fillRect/>
          </a:stretch>
        </p:blipFill>
        <p:spPr>
          <a:xfrm>
            <a:off x="0" y="-3517"/>
            <a:ext cx="12192000" cy="6858000"/>
          </a:xfrm>
          <a:prstGeom prst="rect">
            <a:avLst/>
          </a:prstGeom>
        </p:spPr>
      </p:pic>
      <p:sp>
        <p:nvSpPr>
          <p:cNvPr id="6" name="TextBox 5">
            <a:extLst>
              <a:ext uri="{FF2B5EF4-FFF2-40B4-BE49-F238E27FC236}">
                <a16:creationId xmlns:a16="http://schemas.microsoft.com/office/drawing/2014/main" id="{F2B188CF-276F-7CC8-582A-6E118E6C83BA}"/>
              </a:ext>
            </a:extLst>
          </p:cNvPr>
          <p:cNvSpPr txBox="1"/>
          <p:nvPr/>
        </p:nvSpPr>
        <p:spPr>
          <a:xfrm>
            <a:off x="741484" y="629751"/>
            <a:ext cx="10709031" cy="1077218"/>
          </a:xfrm>
          <a:prstGeom prst="rect">
            <a:avLst/>
          </a:prstGeom>
          <a:noFill/>
          <a:ln>
            <a:solidFill>
              <a:srgbClr val="FF0000"/>
            </a:solidFill>
          </a:ln>
        </p:spPr>
        <p:txBody>
          <a:bodyPr wrap="square">
            <a:spAutoFit/>
          </a:bodyPr>
          <a:lstStyle/>
          <a:p>
            <a:pPr algn="just"/>
            <a:r>
              <a:rPr lang="en-US" sz="3200" b="1" dirty="0" err="1">
                <a:solidFill>
                  <a:srgbClr val="FF0000"/>
                </a:solidFill>
                <a:latin typeface="Times New Roman" panose="02020603050405020304" pitchFamily="18" charset="0"/>
                <a:ea typeface="Times New Roman" panose="02020603050405020304" pitchFamily="18" charset="0"/>
              </a:rPr>
              <a:t>Đề</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Viết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đoạn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văn</a:t>
            </a:r>
            <a:r>
              <a:rPr lang="en-US" sz="3200" b="1" dirty="0">
                <a:solidFill>
                  <a:srgbClr val="FF0000"/>
                </a:solidFill>
                <a:latin typeface="Times New Roman" panose="02020603050405020304" pitchFamily="18" charset="0"/>
                <a:ea typeface="Times New Roman" panose="02020603050405020304" pitchFamily="18" charset="0"/>
              </a:rPr>
              <a:t> 6-8 </a:t>
            </a:r>
            <a:r>
              <a:rPr lang="en-US" sz="3200" b="1" dirty="0" err="1">
                <a:solidFill>
                  <a:srgbClr val="FF0000"/>
                </a:solidFill>
                <a:latin typeface="Times New Roman" panose="02020603050405020304" pitchFamily="18" charset="0"/>
                <a:ea typeface="Times New Roman" panose="02020603050405020304" pitchFamily="18" charset="0"/>
              </a:rPr>
              <a:t>dòng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nêu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cảm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nhận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em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về</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nhân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Võ</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Tòng</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1AFE82E0-23AC-240C-F48E-D800721FAD14}"/>
              </a:ext>
            </a:extLst>
          </p:cNvPr>
          <p:cNvPicPr>
            <a:picLocks noChangeAspect="1"/>
          </p:cNvPicPr>
          <p:nvPr/>
        </p:nvPicPr>
        <p:blipFill rotWithShape="1">
          <a:blip r:embed="rId3"/>
          <a:srcRect l="13686" t="9888" r="16718" b="14521"/>
          <a:stretch/>
        </p:blipFill>
        <p:spPr>
          <a:xfrm>
            <a:off x="2878111" y="2040433"/>
            <a:ext cx="5966087" cy="3888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68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3B7B0-72CF-4335-87A4-9CCC5157366F}"/>
              </a:ext>
            </a:extLst>
          </p:cNvPr>
          <p:cNvPicPr>
            <a:picLocks noChangeAspect="1"/>
          </p:cNvPicPr>
          <p:nvPr/>
        </p:nvPicPr>
        <p:blipFill>
          <a:blip r:embed="rId2"/>
          <a:stretch>
            <a:fillRect/>
          </a:stretch>
        </p:blipFill>
        <p:spPr>
          <a:xfrm>
            <a:off x="0" y="0"/>
            <a:ext cx="12192000" cy="6858000"/>
          </a:xfrm>
          <a:prstGeom prst="rect">
            <a:avLst/>
          </a:prstGeom>
        </p:spPr>
      </p:pic>
      <p:pic>
        <p:nvPicPr>
          <p:cNvPr id="3" name="图片 66">
            <a:extLst>
              <a:ext uri="{FF2B5EF4-FFF2-40B4-BE49-F238E27FC236}">
                <a16:creationId xmlns:a16="http://schemas.microsoft.com/office/drawing/2014/main" id="{0F782BF1-FF61-4641-9DF1-F9977354D4B5}"/>
              </a:ext>
            </a:extLst>
          </p:cNvPr>
          <p:cNvPicPr>
            <a:picLocks noChangeAspect="1"/>
          </p:cNvPicPr>
          <p:nvPr/>
        </p:nvPicPr>
        <p:blipFill>
          <a:blip r:embed="rId3"/>
          <a:stretch>
            <a:fillRect/>
          </a:stretch>
        </p:blipFill>
        <p:spPr>
          <a:xfrm>
            <a:off x="4353625" y="0"/>
            <a:ext cx="3643959" cy="1523159"/>
          </a:xfrm>
          <a:prstGeom prst="rect">
            <a:avLst/>
          </a:prstGeom>
        </p:spPr>
      </p:pic>
      <p:sp>
        <p:nvSpPr>
          <p:cNvPr id="4" name="品 10">
            <a:extLst>
              <a:ext uri="{FF2B5EF4-FFF2-40B4-BE49-F238E27FC236}">
                <a16:creationId xmlns:a16="http://schemas.microsoft.com/office/drawing/2014/main" id="{CF306CC6-A023-4F03-B7AD-60865D73072C}"/>
              </a:ext>
            </a:extLst>
          </p:cNvPr>
          <p:cNvSpPr txBox="1"/>
          <p:nvPr/>
        </p:nvSpPr>
        <p:spPr>
          <a:xfrm>
            <a:off x="4435523" y="708984"/>
            <a:ext cx="3475736" cy="584775"/>
          </a:xfrm>
          <a:prstGeom prst="rect">
            <a:avLst/>
          </a:prstGeom>
          <a:noFill/>
        </p:spPr>
        <p:txBody>
          <a:bodyPr wrap="square" rtlCol="0">
            <a:spAutoFit/>
          </a:bodyPr>
          <a:lstStyle/>
          <a:p>
            <a:pPr algn="ctr" defTabSz="457200"/>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Hướng</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dẫn</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tự</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học</a:t>
            </a:r>
            <a:endParaRPr lang="zh-CN" altLang="en-US" sz="3200" b="1" dirty="0">
              <a:solidFill>
                <a:srgbClr val="0000CC"/>
              </a:solidFill>
              <a:latin typeface="Times New Roman" pitchFamily="18" charset="0"/>
              <a:ea typeface="汉仪白棋体简" panose="02010604000101010101" pitchFamily="2" charset="-122"/>
              <a:cs typeface="Times New Roman" pitchFamily="18" charset="0"/>
            </a:endParaRPr>
          </a:p>
        </p:txBody>
      </p:sp>
      <p:pic>
        <p:nvPicPr>
          <p:cNvPr id="10" name="图片 1">
            <a:extLst>
              <a:ext uri="{FF2B5EF4-FFF2-40B4-BE49-F238E27FC236}">
                <a16:creationId xmlns:a16="http://schemas.microsoft.com/office/drawing/2014/main" id="{0BD8E8EA-5780-4AC7-88AB-3E23CA3E11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03" y="-103264"/>
            <a:ext cx="3172251" cy="2794046"/>
          </a:xfrm>
          <a:prstGeom prst="rect">
            <a:avLst/>
          </a:prstGeom>
        </p:spPr>
      </p:pic>
      <p:sp>
        <p:nvSpPr>
          <p:cNvPr id="9" name="TextBox 8">
            <a:extLst>
              <a:ext uri="{FF2B5EF4-FFF2-40B4-BE49-F238E27FC236}">
                <a16:creationId xmlns:a16="http://schemas.microsoft.com/office/drawing/2014/main" id="{5E62625F-8666-0A33-355E-7AA70CDDB3E7}"/>
              </a:ext>
            </a:extLst>
          </p:cNvPr>
          <p:cNvSpPr txBox="1"/>
          <p:nvPr/>
        </p:nvSpPr>
        <p:spPr>
          <a:xfrm>
            <a:off x="1617785" y="2232143"/>
            <a:ext cx="10114670" cy="4031873"/>
          </a:xfrm>
          <a:prstGeom prst="rect">
            <a:avLst/>
          </a:prstGeom>
          <a:noFill/>
          <a:ln>
            <a:solidFill>
              <a:srgbClr val="FF0000"/>
            </a:solidFill>
          </a:ln>
        </p:spPr>
        <p:txBody>
          <a:bodyPr wrap="square">
            <a:spAutoFit/>
          </a:bodyPr>
          <a:lstStyle/>
          <a:p>
            <a:pPr algn="just"/>
            <a:r>
              <a:rPr lang="vi-VN" sz="3200" b="1">
                <a:latin typeface="Times New Roman" panose="02020603050405020304" pitchFamily="18" charset="0"/>
                <a:ea typeface="Calibri" panose="020F0502020204030204" pitchFamily="34" charset="0"/>
              </a:rPr>
              <a:t>- </a:t>
            </a:r>
            <a:r>
              <a:rPr lang="vi-VN" sz="3200">
                <a:latin typeface="Times New Roman" panose="02020603050405020304" pitchFamily="18" charset="0"/>
                <a:ea typeface="Calibri" panose="020F0502020204030204" pitchFamily="34" charset="0"/>
              </a:rPr>
              <a:t>Tiếp tục ôn tập và tìm hiểu về kiểu bài </a:t>
            </a:r>
            <a:r>
              <a:rPr lang="en-US" sz="3200">
                <a:latin typeface="Times New Roman" panose="02020603050405020304" pitchFamily="18" charset="0"/>
                <a:ea typeface="Calibri" panose="020F0502020204030204" pitchFamily="34" charset="0"/>
              </a:rPr>
              <a:t>tiểu thuyết và truyện ngắn</a:t>
            </a:r>
            <a:endParaRPr lang="en-US" sz="3200">
              <a:latin typeface="Times New Roman" panose="02020603050405020304" pitchFamily="18" charset="0"/>
              <a:ea typeface="Times New Roman" panose="02020603050405020304" pitchFamily="18" charset="0"/>
            </a:endParaRPr>
          </a:p>
          <a:p>
            <a:pPr algn="just"/>
            <a:r>
              <a:rPr lang="vi-VN" sz="3200">
                <a:latin typeface="Times New Roman" panose="02020603050405020304" pitchFamily="18" charset="0"/>
                <a:ea typeface="Calibri" panose="020F0502020204030204" pitchFamily="34" charset="0"/>
              </a:rPr>
              <a:t>- Tìm đọc đầy đủ </a:t>
            </a:r>
            <a:r>
              <a:rPr lang="en-US" sz="3200">
                <a:latin typeface="Times New Roman" panose="02020603050405020304" pitchFamily="18" charset="0"/>
                <a:ea typeface="Calibri" panose="020F0502020204030204" pitchFamily="34" charset="0"/>
              </a:rPr>
              <a:t>tiểu thuyết Đất rừng phương Nam để tìm hiểu thêm về con người Nam Bộ cũng như tình cảm của tác giả với người dân và mảnh đất miền Tây Nam Bộ. </a:t>
            </a:r>
            <a:endParaRPr lang="en-US" sz="3200">
              <a:latin typeface="Times New Roman" panose="02020603050405020304" pitchFamily="18" charset="0"/>
              <a:ea typeface="Times New Roman" panose="02020603050405020304" pitchFamily="18" charset="0"/>
            </a:endParaRPr>
          </a:p>
          <a:p>
            <a:pPr algn="just"/>
            <a:r>
              <a:rPr lang="vi-VN" sz="3200">
                <a:latin typeface="Times New Roman" panose="02020603050405020304" pitchFamily="18" charset="0"/>
                <a:ea typeface="Calibri" panose="020F0502020204030204" pitchFamily="34" charset="0"/>
              </a:rPr>
              <a:t>- Chuẩn bị trước bài “</a:t>
            </a:r>
            <a:r>
              <a:rPr lang="en-US" sz="3200" b="1" i="1">
                <a:latin typeface="Times New Roman" panose="02020603050405020304" pitchFamily="18" charset="0"/>
                <a:ea typeface="Calibri" panose="020F0502020204030204" pitchFamily="34" charset="0"/>
              </a:rPr>
              <a:t>Buổi học cuối cùng</a:t>
            </a:r>
            <a:r>
              <a:rPr lang="en-US" sz="3200">
                <a:latin typeface="Times New Roman" panose="02020603050405020304" pitchFamily="18" charset="0"/>
                <a:ea typeface="Calibri" panose="020F0502020204030204" pitchFamily="34" charset="0"/>
              </a:rPr>
              <a:t>”: Đọc văn bản và trả lời các câu hỏi trong SGK.</a:t>
            </a:r>
            <a:endParaRPr lang="en-US" sz="3200">
              <a:latin typeface="Times New Roman" panose="02020603050405020304" pitchFamily="18" charset="0"/>
              <a:ea typeface="Times New Roman" panose="02020603050405020304" pitchFamily="18" charset="0"/>
            </a:endParaRPr>
          </a:p>
          <a:p>
            <a:r>
              <a:rPr lang="da-DK" sz="3200" b="1">
                <a:latin typeface="Times New Roman" panose="02020603050405020304" pitchFamily="18" charset="0"/>
                <a:ea typeface="Times New Roman" panose="02020603050405020304" pitchFamily="18" charset="0"/>
              </a:rPr>
              <a:t> </a:t>
            </a:r>
            <a:endParaRPr lang="en-US" sz="32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9164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1F1C53-1BFB-EE61-B2FC-D181B4E1E7F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569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7A19FE-427B-B1E7-EAE4-455F02FE4FFD}"/>
              </a:ext>
            </a:extLst>
          </p:cNvPr>
          <p:cNvSpPr/>
          <p:nvPr/>
        </p:nvSpPr>
        <p:spPr>
          <a:xfrm>
            <a:off x="3315929" y="162233"/>
            <a:ext cx="5560142" cy="103238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a:t>TRI THỨC NGỮ VĂN</a:t>
            </a:r>
          </a:p>
        </p:txBody>
      </p:sp>
      <p:sp>
        <p:nvSpPr>
          <p:cNvPr id="4" name="TextBox 3">
            <a:extLst>
              <a:ext uri="{FF2B5EF4-FFF2-40B4-BE49-F238E27FC236}">
                <a16:creationId xmlns:a16="http://schemas.microsoft.com/office/drawing/2014/main" id="{C0A928EA-C80F-DF13-BD22-7EB9F699B310}"/>
              </a:ext>
            </a:extLst>
          </p:cNvPr>
          <p:cNvSpPr txBox="1"/>
          <p:nvPr/>
        </p:nvSpPr>
        <p:spPr>
          <a:xfrm>
            <a:off x="662152" y="2151727"/>
            <a:ext cx="11180803" cy="2554545"/>
          </a:xfrm>
          <a:prstGeom prst="rect">
            <a:avLst/>
          </a:prstGeom>
          <a:noFill/>
        </p:spPr>
        <p:txBody>
          <a:bodyPr wrap="square">
            <a:spAutoFit/>
          </a:bodyPr>
          <a:lstStyle/>
          <a:p>
            <a:pPr algn="just"/>
            <a:r>
              <a:rPr lang="en-US" sz="3200" dirty="0">
                <a:solidFill>
                  <a:srgbClr val="000000"/>
                </a:solidFill>
                <a:effectLst/>
                <a:latin typeface="Times New Roman" panose="02020603050405020304" pitchFamily="18" charset="0"/>
                <a:ea typeface="Times New Roman" panose="02020603050405020304" pitchFamily="18" charset="0"/>
              </a:rPr>
              <a:t>QUAN SÁT </a:t>
            </a:r>
            <a:r>
              <a:rPr lang="en-US" sz="3200" dirty="0" err="1">
                <a:solidFill>
                  <a:srgbClr val="000000"/>
                </a:solidFill>
                <a:effectLst/>
                <a:latin typeface="Times New Roman" panose="02020603050405020304" pitchFamily="18" charset="0"/>
                <a:ea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SGK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rPr>
              <a:t>:</a:t>
            </a:r>
          </a:p>
          <a:p>
            <a:pPr algn="just"/>
            <a:r>
              <a:rPr lang="en-US" sz="3200" dirty="0">
                <a:solidFill>
                  <a:srgbClr val="000000"/>
                </a:solidFill>
                <a:effectLst/>
                <a:latin typeface="Times New Roman" panose="02020603050405020304" pitchFamily="18" charset="0"/>
                <a:ea typeface="Times New Roman" panose="02020603050405020304" pitchFamily="18" charset="0"/>
              </a:rPr>
              <a:t>?1 </a:t>
            </a:r>
            <a:r>
              <a:rPr lang="en-US" sz="3200" dirty="0" err="1">
                <a:solidFill>
                  <a:srgbClr val="000000"/>
                </a:solidFill>
                <a:effectLst/>
                <a:latin typeface="Times New Roman" panose="02020603050405020304" pitchFamily="18" charset="0"/>
                <a:ea typeface="Times New Roman" panose="02020603050405020304" pitchFamily="18" charset="0"/>
              </a:rPr>
              <a:t>Tiểu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ngắn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gì</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?2 </a:t>
            </a:r>
            <a:r>
              <a:rPr lang="en-US" sz="3200" dirty="0" err="1">
                <a:solidFill>
                  <a:srgbClr val="000000"/>
                </a:solidFill>
                <a:effectLst/>
                <a:latin typeface="Times New Roman" panose="02020603050405020304" pitchFamily="18" charset="0"/>
                <a:ea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rPr>
              <a:t>điều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gì</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?3 Trong </a:t>
            </a:r>
            <a:r>
              <a:rPr lang="en-US" sz="3200" dirty="0" err="1">
                <a:solidFill>
                  <a:srgbClr val="000000"/>
                </a:solidFill>
                <a:effectLst/>
                <a:latin typeface="Times New Roman" panose="02020603050405020304" pitchFamily="18" charset="0"/>
                <a:ea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gồm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mấy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cảnh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?4 Trong </a:t>
            </a:r>
            <a:r>
              <a:rPr lang="en-US" sz="3200" dirty="0" err="1">
                <a:solidFill>
                  <a:srgbClr val="000000"/>
                </a:solidFill>
                <a:effectLst/>
                <a:latin typeface="Times New Roman" panose="02020603050405020304" pitchFamily="18" charset="0"/>
                <a:ea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mấy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thay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đổi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5" name="Oval 4">
            <a:extLst>
              <a:ext uri="{FF2B5EF4-FFF2-40B4-BE49-F238E27FC236}">
                <a16:creationId xmlns:a16="http://schemas.microsoft.com/office/drawing/2014/main" id="{2B6C86A0-E5D1-6B8C-07B4-4D3B40EBC8E6}"/>
              </a:ext>
            </a:extLst>
          </p:cNvPr>
          <p:cNvSpPr/>
          <p:nvPr/>
        </p:nvSpPr>
        <p:spPr>
          <a:xfrm>
            <a:off x="-819216" y="-886430"/>
            <a:ext cx="2814146" cy="2364827"/>
          </a:xfrm>
          <a:prstGeom prst="ellipse">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397DBBE-B042-E0CF-886B-8797FD2A63F7}"/>
              </a:ext>
            </a:extLst>
          </p:cNvPr>
          <p:cNvSpPr/>
          <p:nvPr/>
        </p:nvSpPr>
        <p:spPr>
          <a:xfrm>
            <a:off x="8385814" y="5891726"/>
            <a:ext cx="2814146" cy="1608082"/>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E4E8809-03A3-DD05-989E-36497A12CCB2}"/>
              </a:ext>
            </a:extLst>
          </p:cNvPr>
          <p:cNvSpPr/>
          <p:nvPr/>
        </p:nvSpPr>
        <p:spPr>
          <a:xfrm>
            <a:off x="-500599" y="5485892"/>
            <a:ext cx="1876097" cy="160808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48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7A19FE-427B-B1E7-EAE4-455F02FE4FFD}"/>
              </a:ext>
            </a:extLst>
          </p:cNvPr>
          <p:cNvSpPr/>
          <p:nvPr/>
        </p:nvSpPr>
        <p:spPr>
          <a:xfrm>
            <a:off x="3315929" y="162233"/>
            <a:ext cx="5560142" cy="103238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a:t>TRI THỨC NGỮ VĂN</a:t>
            </a:r>
          </a:p>
        </p:txBody>
      </p:sp>
      <p:sp>
        <p:nvSpPr>
          <p:cNvPr id="4" name="TextBox 3">
            <a:extLst>
              <a:ext uri="{FF2B5EF4-FFF2-40B4-BE49-F238E27FC236}">
                <a16:creationId xmlns:a16="http://schemas.microsoft.com/office/drawing/2014/main" id="{C0A928EA-C80F-DF13-BD22-7EB9F699B310}"/>
              </a:ext>
            </a:extLst>
          </p:cNvPr>
          <p:cNvSpPr txBox="1"/>
          <p:nvPr/>
        </p:nvSpPr>
        <p:spPr>
          <a:xfrm>
            <a:off x="587857" y="1927873"/>
            <a:ext cx="5178762" cy="3108543"/>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?1:</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Tiểu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thuyết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phẩm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xuôi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cỡ</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phú</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cốt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tuyến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chéo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tạp</a:t>
            </a:r>
            <a:endParaRPr lang="en-US" sz="2800" dirty="0">
              <a:effectLst/>
              <a:latin typeface="Times New Roman" panose="02020603050405020304" pitchFamily="18" charset="0"/>
              <a:ea typeface="Times New Roman" panose="02020603050405020304" pitchFamily="18" charset="0"/>
            </a:endParaRPr>
          </a:p>
        </p:txBody>
      </p:sp>
      <p:sp>
        <p:nvSpPr>
          <p:cNvPr id="5" name="Oval 4">
            <a:extLst>
              <a:ext uri="{FF2B5EF4-FFF2-40B4-BE49-F238E27FC236}">
                <a16:creationId xmlns:a16="http://schemas.microsoft.com/office/drawing/2014/main" id="{2B6C86A0-E5D1-6B8C-07B4-4D3B40EBC8E6}"/>
              </a:ext>
            </a:extLst>
          </p:cNvPr>
          <p:cNvSpPr/>
          <p:nvPr/>
        </p:nvSpPr>
        <p:spPr>
          <a:xfrm>
            <a:off x="8893236" y="5036416"/>
            <a:ext cx="2814146" cy="2364827"/>
          </a:xfrm>
          <a:prstGeom prst="ellipse">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397DBBE-B042-E0CF-886B-8797FD2A63F7}"/>
              </a:ext>
            </a:extLst>
          </p:cNvPr>
          <p:cNvSpPr/>
          <p:nvPr/>
        </p:nvSpPr>
        <p:spPr>
          <a:xfrm>
            <a:off x="1770165" y="5631339"/>
            <a:ext cx="2814146" cy="1608082"/>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E4E8809-03A3-DD05-989E-36497A12CCB2}"/>
              </a:ext>
            </a:extLst>
          </p:cNvPr>
          <p:cNvSpPr/>
          <p:nvPr/>
        </p:nvSpPr>
        <p:spPr>
          <a:xfrm>
            <a:off x="-190883" y="-125615"/>
            <a:ext cx="1876097" cy="160808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2C6C1F-4E57-A43B-BC42-CE9213642B64}"/>
              </a:ext>
            </a:extLst>
          </p:cNvPr>
          <p:cNvSpPr txBox="1"/>
          <p:nvPr/>
        </p:nvSpPr>
        <p:spPr>
          <a:xfrm>
            <a:off x="6916994" y="2305615"/>
            <a:ext cx="4790388" cy="2246769"/>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Truyện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ngắn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phẩm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xuôi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cỡ</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cốt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tuyết</a:t>
            </a:r>
            <a:r>
              <a:rPr lang="en-US" sz="2800" dirty="0">
                <a:solidFill>
                  <a:srgbClr val="000000"/>
                </a:solidFill>
                <a:effectLst/>
                <a:latin typeface="Times New Roman" panose="02020603050405020304" pitchFamily="18" charset="0"/>
                <a:ea typeface="Times New Roman" panose="02020603050405020304" pitchFamily="18" charset="0"/>
              </a:rPr>
              <a:t>, chi </a:t>
            </a:r>
            <a:r>
              <a:rPr lang="en-US" sz="2800" dirty="0" err="1">
                <a:solidFill>
                  <a:srgbClr val="000000"/>
                </a:solidFill>
                <a:effectLst/>
                <a:latin typeface="Times New Roman" panose="02020603050405020304" pitchFamily="18" charset="0"/>
                <a:ea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7895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7A19FE-427B-B1E7-EAE4-455F02FE4FFD}"/>
              </a:ext>
            </a:extLst>
          </p:cNvPr>
          <p:cNvSpPr/>
          <p:nvPr/>
        </p:nvSpPr>
        <p:spPr>
          <a:xfrm>
            <a:off x="3315929" y="162233"/>
            <a:ext cx="5560142" cy="103238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a:t>TRI THỨC NGỮ VĂN</a:t>
            </a:r>
          </a:p>
        </p:txBody>
      </p:sp>
      <p:sp>
        <p:nvSpPr>
          <p:cNvPr id="4" name="TextBox 3">
            <a:extLst>
              <a:ext uri="{FF2B5EF4-FFF2-40B4-BE49-F238E27FC236}">
                <a16:creationId xmlns:a16="http://schemas.microsoft.com/office/drawing/2014/main" id="{C0A928EA-C80F-DF13-BD22-7EB9F699B310}"/>
              </a:ext>
            </a:extLst>
          </p:cNvPr>
          <p:cNvSpPr txBox="1"/>
          <p:nvPr/>
        </p:nvSpPr>
        <p:spPr>
          <a:xfrm>
            <a:off x="842099" y="1421598"/>
            <a:ext cx="10864032" cy="3108543"/>
          </a:xfrm>
          <a:prstGeom prst="rect">
            <a:avLst/>
          </a:prstGeom>
          <a:noFill/>
        </p:spPr>
        <p:txBody>
          <a:bodyPr wrap="square">
            <a:spAutoFit/>
          </a:bodyPr>
          <a:lstStyle/>
          <a:p>
            <a:pPr algn="just"/>
            <a:endParaRPr lang="en-US" sz="2800" b="1" dirty="0">
              <a:solidFill>
                <a:srgbClr val="000000"/>
              </a:solidFill>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?2 </a:t>
            </a:r>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vật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người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khác</a:t>
            </a:r>
            <a:endParaRPr lang="en-US" sz="2800" dirty="0">
              <a:effectLst/>
              <a:latin typeface="Times New Roman" panose="02020603050405020304" pitchFamily="18" charset="0"/>
              <a:ea typeface="Times New Roman" panose="02020603050405020304" pitchFamily="18" charset="0"/>
            </a:endParaRPr>
          </a:p>
          <a:p>
            <a:pPr algn="just"/>
            <a:endParaRPr lang="en-US" sz="2800" b="1" dirty="0">
              <a:solidFill>
                <a:srgbClr val="000000"/>
              </a:solidFill>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?3 </a:t>
            </a:r>
            <a:r>
              <a:rPr lang="en-US" sz="2800" dirty="0" err="1">
                <a:solidFill>
                  <a:srgbClr val="000000"/>
                </a:solidFill>
                <a:effectLst/>
                <a:latin typeface="Times New Roman" panose="02020603050405020304" pitchFamily="18" charset="0"/>
                <a:ea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2 </a:t>
            </a:r>
            <a:r>
              <a:rPr lang="en-US" sz="2800" b="1" dirty="0" err="1">
                <a:solidFill>
                  <a:srgbClr val="000000"/>
                </a:solidFill>
                <a:effectLst/>
                <a:latin typeface="Times New Roman" panose="02020603050405020304" pitchFamily="18" charset="0"/>
                <a:ea typeface="Times New Roman" panose="02020603050405020304" pitchFamily="18" charset="0"/>
              </a:rPr>
              <a:t>bối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cảnh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riêng</a:t>
            </a:r>
            <a:endParaRPr lang="en-US" sz="2800" dirty="0">
              <a:effectLst/>
              <a:latin typeface="Times New Roman" panose="02020603050405020304" pitchFamily="18" charset="0"/>
              <a:ea typeface="Times New Roman" panose="02020603050405020304" pitchFamily="18" charset="0"/>
            </a:endParaRPr>
          </a:p>
          <a:p>
            <a:r>
              <a:rPr lang="en-US" sz="2800" b="1" dirty="0">
                <a:solidFill>
                  <a:srgbClr val="000000"/>
                </a:solidFill>
                <a:effectLst/>
                <a:latin typeface="Times New Roman" panose="02020603050405020304" pitchFamily="18" charset="0"/>
                <a:ea typeface="Times New Roman" panose="02020603050405020304" pitchFamily="18" charset="0"/>
              </a:rPr>
              <a:t>?4</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2 </a:t>
            </a:r>
            <a:r>
              <a:rPr lang="en-US" sz="2800" b="1" dirty="0" err="1">
                <a:solidFill>
                  <a:srgbClr val="000000"/>
                </a:solidFill>
                <a:effectLst/>
                <a:latin typeface="Times New Roman" panose="02020603050405020304" pitchFamily="18" charset="0"/>
                <a:ea typeface="Times New Roman" panose="02020603050405020304" pitchFamily="18" charset="0"/>
              </a:rPr>
              <a:t>ngôi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đổi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endParaRPr lang="en-US" sz="2800" dirty="0">
              <a:effectLst/>
              <a:latin typeface="Times New Roman" panose="02020603050405020304" pitchFamily="18" charset="0"/>
              <a:ea typeface="Times New Roman" panose="02020603050405020304" pitchFamily="18" charset="0"/>
            </a:endParaRPr>
          </a:p>
        </p:txBody>
      </p:sp>
      <p:sp>
        <p:nvSpPr>
          <p:cNvPr id="5" name="Oval 4">
            <a:extLst>
              <a:ext uri="{FF2B5EF4-FFF2-40B4-BE49-F238E27FC236}">
                <a16:creationId xmlns:a16="http://schemas.microsoft.com/office/drawing/2014/main" id="{2B6C86A0-E5D1-6B8C-07B4-4D3B40EBC8E6}"/>
              </a:ext>
            </a:extLst>
          </p:cNvPr>
          <p:cNvSpPr/>
          <p:nvPr/>
        </p:nvSpPr>
        <p:spPr>
          <a:xfrm>
            <a:off x="1216061" y="5134981"/>
            <a:ext cx="2814146" cy="2364827"/>
          </a:xfrm>
          <a:prstGeom prst="ellipse">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397DBBE-B042-E0CF-886B-8797FD2A63F7}"/>
              </a:ext>
            </a:extLst>
          </p:cNvPr>
          <p:cNvSpPr/>
          <p:nvPr/>
        </p:nvSpPr>
        <p:spPr>
          <a:xfrm>
            <a:off x="8385814" y="5891726"/>
            <a:ext cx="2814146" cy="1608082"/>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E4E8809-03A3-DD05-989E-36497A12CCB2}"/>
              </a:ext>
            </a:extLst>
          </p:cNvPr>
          <p:cNvSpPr/>
          <p:nvPr/>
        </p:nvSpPr>
        <p:spPr>
          <a:xfrm>
            <a:off x="-426857" y="-450589"/>
            <a:ext cx="1876097" cy="160808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978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921358-0766-0425-7246-D58896689060}"/>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577610A0-7D28-E42D-760E-9461E7D06574}"/>
              </a:ext>
            </a:extLst>
          </p:cNvPr>
          <p:cNvSpPr txBox="1"/>
          <p:nvPr/>
        </p:nvSpPr>
        <p:spPr>
          <a:xfrm>
            <a:off x="841130" y="2974084"/>
            <a:ext cx="10509739" cy="1264385"/>
          </a:xfrm>
          <a:prstGeom prst="rect">
            <a:avLst/>
          </a:prstGeom>
          <a:noFill/>
        </p:spPr>
        <p:txBody>
          <a:bodyPr wrap="square">
            <a:spAutoFit/>
          </a:bodyPr>
          <a:lstStyle/>
          <a:p>
            <a:pPr algn="just">
              <a:lnSpc>
                <a:spcPct val="115000"/>
              </a:lnSpc>
            </a:pPr>
            <a:r>
              <a:rPr lang="pt-BR" sz="7200" b="1" dirty="0">
                <a:solidFill>
                  <a:srgbClr val="0000CC"/>
                </a:solidFill>
                <a:effectLst/>
                <a:latin typeface="Times New Roman" panose="02020603050405020304" pitchFamily="18" charset="0"/>
                <a:ea typeface="Calibri" panose="020F0502020204030204" pitchFamily="34" charset="0"/>
              </a:rPr>
              <a:t>A. GIỚI THIỆU CHUNG</a:t>
            </a:r>
            <a:endParaRPr lang="en-US" sz="72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962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511753-AFB6-EAFE-F0D8-3DB166B9D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350" y="1214284"/>
            <a:ext cx="3413922" cy="5405377"/>
          </a:xfrm>
          <a:prstGeom prst="rect">
            <a:avLst/>
          </a:prstGeom>
        </p:spPr>
      </p:pic>
      <p:sp>
        <p:nvSpPr>
          <p:cNvPr id="3" name="Rectangle: Rounded Corners 2">
            <a:extLst>
              <a:ext uri="{FF2B5EF4-FFF2-40B4-BE49-F238E27FC236}">
                <a16:creationId xmlns:a16="http://schemas.microsoft.com/office/drawing/2014/main" id="{047A19FE-427B-B1E7-EAE4-455F02FE4FFD}"/>
              </a:ext>
            </a:extLst>
          </p:cNvPr>
          <p:cNvSpPr/>
          <p:nvPr/>
        </p:nvSpPr>
        <p:spPr>
          <a:xfrm>
            <a:off x="354387" y="958646"/>
            <a:ext cx="5560142" cy="471793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a:t>NÊU NHỮNG HIỂU BIẾT CỦA EM VỀ TÁC GIẢ ĐOÀN GIỎI VÀ TIỂU THUYẾT “ĐẤT RỪNG PHƯƠNG NAM”.</a:t>
            </a:r>
          </a:p>
        </p:txBody>
      </p:sp>
      <p:pic>
        <p:nvPicPr>
          <p:cNvPr id="8" name="Picture 7">
            <a:extLst>
              <a:ext uri="{FF2B5EF4-FFF2-40B4-BE49-F238E27FC236}">
                <a16:creationId xmlns:a16="http://schemas.microsoft.com/office/drawing/2014/main" id="{71A2057E-B9D3-7D78-6392-33F862D52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473" y="238339"/>
            <a:ext cx="3133057" cy="4230422"/>
          </a:xfrm>
          <a:prstGeom prst="rect">
            <a:avLst/>
          </a:prstGeom>
        </p:spPr>
      </p:pic>
    </p:spTree>
    <p:extLst>
      <p:ext uri="{BB962C8B-B14F-4D97-AF65-F5344CB8AC3E}">
        <p14:creationId xmlns:p14="http://schemas.microsoft.com/office/powerpoint/2010/main" val="304896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Pentagon 9">
            <a:extLst>
              <a:ext uri="{FF2B5EF4-FFF2-40B4-BE49-F238E27FC236}">
                <a16:creationId xmlns:a16="http://schemas.microsoft.com/office/drawing/2014/main" id="{5580ABFF-6436-2D0F-7BFC-E65B4C7333CC}"/>
              </a:ext>
            </a:extLst>
          </p:cNvPr>
          <p:cNvSpPr/>
          <p:nvPr/>
        </p:nvSpPr>
        <p:spPr>
          <a:xfrm>
            <a:off x="0" y="25053"/>
            <a:ext cx="2688100" cy="678327"/>
          </a:xfrm>
          <a:prstGeom prst="homePlate">
            <a:avLst>
              <a:gd name="adj" fmla="val 87330"/>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32129F-0BF7-4F32-5F8C-183DDCFCA222}"/>
              </a:ext>
            </a:extLst>
          </p:cNvPr>
          <p:cNvSpPr txBox="1"/>
          <p:nvPr/>
        </p:nvSpPr>
        <p:spPr>
          <a:xfrm>
            <a:off x="97303" y="0"/>
            <a:ext cx="2155269" cy="678327"/>
          </a:xfrm>
          <a:prstGeom prst="rect">
            <a:avLst/>
          </a:prstGeom>
          <a:noFill/>
        </p:spPr>
        <p:txBody>
          <a:bodyPr wrap="square">
            <a:spAutoFit/>
          </a:bodyPr>
          <a:lstStyle/>
          <a:p>
            <a:pPr algn="just">
              <a:lnSpc>
                <a:spcPct val="115000"/>
              </a:lnSpc>
            </a:pPr>
            <a:r>
              <a:rPr lang="pt-BR" sz="3600" b="1" dirty="0">
                <a:solidFill>
                  <a:srgbClr val="0000CC"/>
                </a:solidFill>
                <a:latin typeface="Times New Roman" panose="02020603050405020304" pitchFamily="18" charset="0"/>
                <a:ea typeface="Calibri" panose="020F0502020204030204" pitchFamily="34" charset="0"/>
              </a:rPr>
              <a:t>1. Tác giả</a:t>
            </a:r>
            <a:endParaRPr lang="en-US" sz="3600" dirty="0">
              <a:solidFill>
                <a:srgbClr val="0000CC"/>
              </a:solidFill>
              <a:effectLst/>
              <a:latin typeface="Times New Roman" panose="02020603050405020304" pitchFamily="18" charset="0"/>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6F00B4B5-8634-F768-63A9-616B206915EF}"/>
              </a:ext>
            </a:extLst>
          </p:cNvPr>
          <p:cNvSpPr/>
          <p:nvPr/>
        </p:nvSpPr>
        <p:spPr>
          <a:xfrm>
            <a:off x="478301" y="879232"/>
            <a:ext cx="6541476" cy="14208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13A6CB-CDD4-4162-C24A-4C5A82A9E819}"/>
              </a:ext>
            </a:extLst>
          </p:cNvPr>
          <p:cNvSpPr txBox="1"/>
          <p:nvPr/>
        </p:nvSpPr>
        <p:spPr>
          <a:xfrm>
            <a:off x="620373" y="1018240"/>
            <a:ext cx="6090859" cy="1077218"/>
          </a:xfrm>
          <a:prstGeom prst="rect">
            <a:avLst/>
          </a:prstGeom>
          <a:noFill/>
        </p:spPr>
        <p:txBody>
          <a:bodyPr wrap="square">
            <a:spAutoFit/>
          </a:bodyPr>
          <a:lstStyle/>
          <a:p>
            <a:pPr algn="just"/>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Quê</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Châu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Tỉnh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Tiền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Giang</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p:txBody>
      </p:sp>
      <p:sp>
        <p:nvSpPr>
          <p:cNvPr id="12" name="Arrow: Down 11">
            <a:extLst>
              <a:ext uri="{FF2B5EF4-FFF2-40B4-BE49-F238E27FC236}">
                <a16:creationId xmlns:a16="http://schemas.microsoft.com/office/drawing/2014/main" id="{296D65F2-890C-05A3-80A4-29E4775DCBB8}"/>
              </a:ext>
            </a:extLst>
          </p:cNvPr>
          <p:cNvSpPr/>
          <p:nvPr/>
        </p:nvSpPr>
        <p:spPr>
          <a:xfrm>
            <a:off x="5922498" y="2296363"/>
            <a:ext cx="1097279" cy="459434"/>
          </a:xfrm>
          <a:prstGeom prst="downArrow">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88F22B6-AB42-DEBD-69DA-67D774265693}"/>
              </a:ext>
            </a:extLst>
          </p:cNvPr>
          <p:cNvSpPr/>
          <p:nvPr/>
        </p:nvSpPr>
        <p:spPr>
          <a:xfrm>
            <a:off x="478301" y="2727664"/>
            <a:ext cx="6541476" cy="1674053"/>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89C1CD5-B14B-B0A6-2BCA-19A71984120D}"/>
              </a:ext>
            </a:extLst>
          </p:cNvPr>
          <p:cNvSpPr txBox="1"/>
          <p:nvPr/>
        </p:nvSpPr>
        <p:spPr>
          <a:xfrm>
            <a:off x="521673" y="3040148"/>
            <a:ext cx="6288258" cy="1077218"/>
          </a:xfrm>
          <a:prstGeom prst="rect">
            <a:avLst/>
          </a:prstGeom>
          <a:noFill/>
        </p:spPr>
        <p:txBody>
          <a:bodyPr wrap="square">
            <a:spAutoFit/>
          </a:bodyPr>
          <a:lstStyle/>
          <a:p>
            <a:pPr algn="just"/>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Năm</a:t>
            </a:r>
            <a:r>
              <a:rPr lang="en-US" sz="3200" dirty="0">
                <a:solidFill>
                  <a:srgbClr val="000000"/>
                </a:solidFill>
                <a:latin typeface="Times New Roman" panose="02020603050405020304" pitchFamily="18" charset="0"/>
                <a:ea typeface="Times New Roman" panose="02020603050405020304" pitchFamily="18" charset="0"/>
              </a:rPr>
              <a:t> 1954 </a:t>
            </a:r>
            <a:r>
              <a:rPr lang="en-US" sz="3200" dirty="0" err="1">
                <a:solidFill>
                  <a:srgbClr val="000000"/>
                </a:solidFill>
                <a:latin typeface="Times New Roman" panose="02020603050405020304" pitchFamily="18" charset="0"/>
                <a:ea typeface="Times New Roman" panose="02020603050405020304" pitchFamily="18" charset="0"/>
              </a:rPr>
              <a:t>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tập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Bắc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trở</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p:txBody>
      </p:sp>
      <p:sp>
        <p:nvSpPr>
          <p:cNvPr id="18" name="Rectangle: Rounded Corners 17">
            <a:extLst>
              <a:ext uri="{FF2B5EF4-FFF2-40B4-BE49-F238E27FC236}">
                <a16:creationId xmlns:a16="http://schemas.microsoft.com/office/drawing/2014/main" id="{FA1DD6A2-1F64-C3BF-C92E-36EA8B8A089C}"/>
              </a:ext>
            </a:extLst>
          </p:cNvPr>
          <p:cNvSpPr/>
          <p:nvPr/>
        </p:nvSpPr>
        <p:spPr>
          <a:xfrm>
            <a:off x="478300" y="4954127"/>
            <a:ext cx="6541476" cy="1674052"/>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F1B2-82FB-3CCA-F1C4-4EC4C20041F7}"/>
              </a:ext>
            </a:extLst>
          </p:cNvPr>
          <p:cNvSpPr txBox="1"/>
          <p:nvPr/>
        </p:nvSpPr>
        <p:spPr>
          <a:xfrm>
            <a:off x="604909" y="5133400"/>
            <a:ext cx="6288258" cy="1077218"/>
          </a:xfrm>
          <a:prstGeom prst="rect">
            <a:avLst/>
          </a:prstGeom>
          <a:noFill/>
        </p:spPr>
        <p:txBody>
          <a:bodyPr wrap="square">
            <a:spAutoFit/>
          </a:bodyPr>
          <a:lstStyle/>
          <a:p>
            <a:pPr algn="just"/>
            <a:r>
              <a:rPr lang="en-US" sz="3200" dirty="0" err="1">
                <a:solidFill>
                  <a:srgbClr val="000000"/>
                </a:solidFill>
                <a:latin typeface="Times New Roman" panose="02020603050405020304" pitchFamily="18" charset="0"/>
                <a:ea typeface="Times New Roman" panose="02020603050405020304" pitchFamily="18" charset="0"/>
              </a:rPr>
              <a:t>Đề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tài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chủ</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yếu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cuộc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sống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con người Nam </a:t>
            </a:r>
            <a:r>
              <a:rPr lang="en-US" sz="3200" dirty="0" err="1">
                <a:solidFill>
                  <a:srgbClr val="000000"/>
                </a:solidFill>
                <a:latin typeface="Times New Roman" panose="02020603050405020304" pitchFamily="18" charset="0"/>
                <a:ea typeface="Times New Roman" panose="02020603050405020304" pitchFamily="18" charset="0"/>
              </a:rPr>
              <a:t>Bộ</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p>
        </p:txBody>
      </p:sp>
      <p:sp>
        <p:nvSpPr>
          <p:cNvPr id="21" name="Arrow: Down 20">
            <a:extLst>
              <a:ext uri="{FF2B5EF4-FFF2-40B4-BE49-F238E27FC236}">
                <a16:creationId xmlns:a16="http://schemas.microsoft.com/office/drawing/2014/main" id="{0E5B01F7-EA5C-B9F0-38D8-90AE216D7AEC}"/>
              </a:ext>
            </a:extLst>
          </p:cNvPr>
          <p:cNvSpPr/>
          <p:nvPr/>
        </p:nvSpPr>
        <p:spPr>
          <a:xfrm>
            <a:off x="882160" y="4401717"/>
            <a:ext cx="1129519" cy="529076"/>
          </a:xfrm>
          <a:prstGeom prst="downArrow">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60627A4-D468-E85D-754A-2811CCBC5F19}"/>
              </a:ext>
            </a:extLst>
          </p:cNvPr>
          <p:cNvSpPr txBox="1"/>
          <p:nvPr/>
        </p:nvSpPr>
        <p:spPr>
          <a:xfrm>
            <a:off x="8299351" y="4923826"/>
            <a:ext cx="3512235" cy="1077218"/>
          </a:xfrm>
          <a:prstGeom prst="rect">
            <a:avLst/>
          </a:prstGeom>
          <a:solidFill>
            <a:schemeClr val="accent4">
              <a:lumMod val="40000"/>
              <a:lumOff val="60000"/>
            </a:schemeClr>
          </a:solidFill>
        </p:spPr>
        <p:txBody>
          <a:bodyPr wrap="square">
            <a:spAutoFit/>
          </a:bodyPr>
          <a:lstStyle/>
          <a:p>
            <a:pPr algn="ctr"/>
            <a:r>
              <a:rPr lang="en-US" sz="3200" b="1" dirty="0">
                <a:solidFill>
                  <a:srgbClr val="0000CC"/>
                </a:solidFill>
                <a:latin typeface="Times New Roman" panose="02020603050405020304" pitchFamily="18" charset="0"/>
              </a:rPr>
              <a:t>ĐOÀN GIỎI</a:t>
            </a:r>
          </a:p>
          <a:p>
            <a:pPr algn="ctr"/>
            <a:r>
              <a:rPr lang="en-US" sz="3200" b="1" dirty="0">
                <a:solidFill>
                  <a:srgbClr val="0000CC"/>
                </a:solidFill>
                <a:latin typeface="Times New Roman" panose="02020603050405020304" pitchFamily="18" charset="0"/>
              </a:rPr>
              <a:t>(1925-1989)</a:t>
            </a:r>
          </a:p>
        </p:txBody>
      </p:sp>
      <p:pic>
        <p:nvPicPr>
          <p:cNvPr id="2" name="Picture 1">
            <a:extLst>
              <a:ext uri="{FF2B5EF4-FFF2-40B4-BE49-F238E27FC236}">
                <a16:creationId xmlns:a16="http://schemas.microsoft.com/office/drawing/2014/main" id="{01DA50D3-CA79-C15F-CE87-7815ED0DFAAA}"/>
              </a:ext>
            </a:extLst>
          </p:cNvPr>
          <p:cNvPicPr>
            <a:picLocks noChangeAspect="1"/>
          </p:cNvPicPr>
          <p:nvPr/>
        </p:nvPicPr>
        <p:blipFill>
          <a:blip r:embed="rId3"/>
          <a:stretch>
            <a:fillRect/>
          </a:stretch>
        </p:blipFill>
        <p:spPr>
          <a:xfrm>
            <a:off x="7653396" y="251965"/>
            <a:ext cx="4312966" cy="4414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9634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1" grpId="0" animBg="1"/>
      <p:bldP spid="9" grpId="0"/>
      <p:bldP spid="12" grpId="0" animBg="1"/>
      <p:bldP spid="13" grpId="0" animBg="1"/>
      <p:bldP spid="15" grpId="0"/>
      <p:bldP spid="18" grpId="0" animBg="1"/>
      <p:bldP spid="20" grpId="0"/>
      <p:bldP spid="21"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7e5fbc41e1fd2c64f39b3e1ce3899036559dff"/>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CBB83C25-A836-4170-BB3A-05E7A78D64EE}_6.png&quot;/&gt;&lt;left val=&quot;174&quot;/&gt;&lt;top val=&quot;435&quot;/&gt;&lt;width val=&quot;636&quot;/&gt;&lt;height val=&quot;67&quot;/&gt;&lt;hasText val=&quot;1&quot;/&gt;&lt;/Image&gt;&lt;/ThreeDShapeInfo&gt;"/>
  <p:tag name="PRESENTER_SHAPETEXTINFO" val="&lt;ShapeTextInfo&gt;&lt;TableIndex row=&quot;-1&quot; col=&quot;-1&quot;&gt;&lt;linesCount val=&quot;2&quot;/&gt;&lt;lineCharCount val=&quot;71&quot;/&gt;&lt;lineCharCount val=&quot;44&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3139</Words>
  <Application>Microsoft Office PowerPoint</Application>
  <PresentationFormat>Widescreen</PresentationFormat>
  <Paragraphs>270</Paragraphs>
  <Slides>38</Slides>
  <Notes>15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Arial</vt:lpstr>
      <vt:lpstr>Book Antiqua</vt:lpstr>
      <vt:lpstr>Calibri</vt:lpstr>
      <vt:lpstr>Calibri Light</vt:lpstr>
      <vt:lpstr>Times New Roman</vt:lpstr>
      <vt:lpstr>Office Theme</vt:lpstr>
      <vt:lpstr>13_Office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phuong dinh</cp:lastModifiedBy>
  <cp:revision>45</cp:revision>
  <dcterms:created xsi:type="dcterms:W3CDTF">2022-05-11T15:04:43Z</dcterms:created>
  <dcterms:modified xsi:type="dcterms:W3CDTF">2024-10-04T15:45:16Z</dcterms:modified>
</cp:coreProperties>
</file>