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565" r:id="rId4"/>
    <p:sldId id="259" r:id="rId5"/>
    <p:sldId id="566" r:id="rId6"/>
    <p:sldId id="568" r:id="rId7"/>
    <p:sldId id="567" r:id="rId8"/>
    <p:sldId id="261" r:id="rId9"/>
    <p:sldId id="570" r:id="rId10"/>
    <p:sldId id="653" r:id="rId11"/>
    <p:sldId id="643" r:id="rId12"/>
    <p:sldId id="265" r:id="rId13"/>
    <p:sldId id="264" r:id="rId14"/>
    <p:sldId id="645" r:id="rId15"/>
    <p:sldId id="644" r:id="rId16"/>
    <p:sldId id="646" r:id="rId17"/>
    <p:sldId id="647" r:id="rId18"/>
    <p:sldId id="651" r:id="rId19"/>
    <p:sldId id="648" r:id="rId20"/>
    <p:sldId id="649" r:id="rId21"/>
    <p:sldId id="562" r:id="rId22"/>
    <p:sldId id="5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6" autoAdjust="0"/>
    <p:restoredTop sz="94660"/>
  </p:normalViewPr>
  <p:slideViewPr>
    <p:cSldViewPr snapToGrid="0">
      <p:cViewPr varScale="1">
        <p:scale>
          <a:sx n="52" d="100"/>
          <a:sy n="52" d="100"/>
        </p:scale>
        <p:origin x="58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ACA0-48BE-B91A-CA3B-300D05675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4EB77-2607-C175-6165-91E7ABB54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FC586-3AB2-3727-4970-63168774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FB9-1D05-4F39-B3C3-EFFD5E822AF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338D5-6EB2-5BA8-1B48-DD0A8B76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C6FF-5A63-031E-D9A7-E9D76678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BE8-AE87-4880-A785-F8958436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4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73F91-14F8-0082-B4CB-42DC290C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60432-F8AA-3704-43B9-59D875ED4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52F35-0B28-0596-11C7-5E1E80816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FB9-1D05-4F39-B3C3-EFFD5E822AF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87F33-6B90-2347-C4A4-B69A179D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FF2B5-7127-4568-47DA-1E00A76F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BE8-AE87-4880-A785-F8958436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AF2E68-CC66-56CD-CCFA-BD367BE9A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18F367-AE73-D04E-BD87-9924C3C74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20DE6-9EAD-D30C-D571-7AC4FF42A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FB9-1D05-4F39-B3C3-EFFD5E822AF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5D4AB-424C-11A9-4364-625468B4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067C1-2A64-E680-56A6-2AE00DA8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BE8-AE87-4880-A785-F8958436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3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8EE0-F30C-8D0A-25C1-392EF28C0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CBD62-1C7A-BF75-F32C-704B9F192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BC42F-C784-1170-52FE-6378DFCC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F8F77-50B9-F955-DC1B-D1562913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B4F7D-921D-3C86-4953-710D3E44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76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A87F-3E10-AEBE-F9E9-2EFD4FB5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A10E9-559E-1B64-CE64-120F95A74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923A1-50BA-EB30-6EA0-52FFD24B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F3130-2809-3019-4D2A-C5B40230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4AC41-4FD3-F82C-5DF9-D342B75A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69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A4895-52E9-C421-E29D-FFB91E0F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77BB5-5A10-9516-79C3-64451D284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0C6CF-5755-A419-1910-C40E7533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2F8BB-4A37-6951-1A2E-B1413339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97039-52E6-1CC0-75AC-531131CA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2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64FF-23DF-7585-9DE8-09A5C206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A5AE9-5CDC-3F3F-9679-41DEE358E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25955-E364-2AFC-DFFB-B5EF8BBBA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8DB6A-77B1-5435-F19E-E9938F04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8E902-F379-90E4-167E-A48A38E5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ADBB1-64BC-4E7A-B430-169E9D3D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9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EB4A-D0B8-3898-6694-ACF60DB7F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7C9F-7752-28CF-AB78-0113FFC9B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FA48B-0864-EB4A-4586-3DBF1E4DA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1A692-5F39-C311-3F28-ADD32F151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42117-7152-683D-4547-3E5E41FD6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3B179-1ADA-37F1-C53B-EC934431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FDACA2-F423-EC89-85B7-CEBB61B0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C6CC1-33D5-48E1-5FBB-69D71228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97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038E-8985-0B4C-1C53-193F451D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DFB643-275B-0A81-706F-577B01C2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7E6A5-21D5-CC30-DF78-3AD3D4F5A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03FE1-200A-F32E-782B-9E66BA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4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D9D15-ECF8-3670-C526-B8D7ADD7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8A05B4-180C-2F31-E2E3-06FB9A24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56C49-9A06-0C44-4EAA-AD398D3B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69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BCD5-BCA7-4522-0B00-5F908CBF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E914-2C8E-79CC-1AD2-EFC3D970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BA153-C848-62C7-C71D-EF6CFC5E9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D6ECC-FC77-0DF7-3272-F52345E6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012F4-5D68-3A0D-C93D-67E1DD7A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C68B2-EC28-D62A-55C2-9A2090F5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7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35A9-26A7-0B96-3429-17EDA55B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EC06F-C2BE-C2F9-9F03-92D1507B4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C77CD-B171-48FE-8557-F228C9A3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FB9-1D05-4F39-B3C3-EFFD5E822AF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7DE2C-0149-3D81-BABD-308E3C0C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E8BEC-29D6-D277-3B93-9BBB6E61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BE8-AE87-4880-A785-F8958436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25A0-3A5B-FB21-B462-DA45F805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7C5C7E-D1E4-231F-ACE0-79A86DA04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DCE81-BE52-A714-9EDF-3E2D1E32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1FB1A-16B9-25EA-463F-8AE2DBFB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BB471-AF3D-BCE6-3BD6-0C44F0FD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98656-C1BA-0365-0686-79B66742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0A50A-C6B8-8324-9AB0-E6779C1C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686D7-9689-06A4-3528-07F3D131F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8224D-3011-32AA-5935-73A517DC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BFB18-1E8E-7BB0-0CB4-14FEC16E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0861F-5B97-4306-2416-DE210B06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20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72CBEC-91BD-D336-0522-BFDF5605B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A844B-5AE7-A036-8D91-8457B25DC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CE0DC-A585-F469-58B2-246B30EF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0AEF7-6F47-FDA3-6BB3-14A56B0F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14D0B-E4D0-3AFD-A025-21632DE1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4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E018-9E70-C913-4988-A5A1F073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FCA10-27C3-B23A-778B-8E6C1FA46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D8E56-A997-D4BA-8E68-2282140A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FB9-1D05-4F39-B3C3-EFFD5E822AF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EEA0F-8382-585B-9D99-6DFAE58E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05D7D-10F1-80AB-1115-F7FB09AB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BE8-AE87-4880-A785-F8958436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6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D6D1-A34B-3740-036F-9AE46906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6805F-B25D-F3DC-EBB0-C1FAB60A9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7E19F-0CBB-94C3-C71C-6B1638782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C5677-1F21-CFF7-F818-85B9FF631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FB9-1D05-4F39-B3C3-EFFD5E822AF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69B51-1498-C01C-79B9-CB9FDD846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19F37-4C92-0748-421A-E0DCF043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BE8-AE87-4880-A785-F8958436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7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7012F-D618-7B90-E064-91699191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1FAE6-89DA-6198-A10F-928BC9A97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2C52F-81AB-81B0-5BE7-066D4DF3F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4B949-B4E6-9378-EE10-4AF4BF5D7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6FDD6-BC03-0D9E-6B59-870A480C4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7F341-DFC2-88B1-680A-B0B76D94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FB9-1D05-4F39-B3C3-EFFD5E822AF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A52EB0-7770-971C-9DBE-EE6C69DC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4B210-FEB0-29A1-1D02-C7A5A2A7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BE8-AE87-4880-A785-F8958436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0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6C78-09FC-4069-DB9B-35377BA7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43DB9-EC3D-D2B5-9AA2-D499E05F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FB9-1D05-4F39-B3C3-EFFD5E822AF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44774-29D4-98CE-92F7-4B5B839D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9DCED-01BF-F427-1569-504996A3F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BE8-AE87-4880-A785-F8958436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80D4D-0EA6-CE66-DE06-D15ED0C5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FB9-1D05-4F39-B3C3-EFFD5E822AF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FB9C7-5C9C-DF65-6D89-E546CFF5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23A32-7D2D-A5C1-7361-19B03FA3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BE8-AE87-4880-A785-F8958436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2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100C-F700-1DD3-383A-202F272AF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1B520-B9C6-E5C8-9103-BB5FD78B1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6CD91-6EF3-8265-C8FD-897C2C5CF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03458-6AEF-52B4-FBE7-AAAC7D10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FB9-1D05-4F39-B3C3-EFFD5E822AF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81C9E-3099-68E1-20E6-A5AAEA62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C3A5D-7A21-3FDF-10AD-3BEA670F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BE8-AE87-4880-A785-F8958436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6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988AC-57A3-E2D4-BEA1-6CAF61F3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573B8-AE04-F070-CE52-25CA76C12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0B1A9-615C-600B-010F-1426EE2C2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E4A89-7B22-32A3-08E2-54458C8C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FB9-1D05-4F39-B3C3-EFFD5E822AF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C2555-09CE-2A9D-7D44-B62A7F86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C469F-4744-C022-8068-0EF37734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6BE8-AE87-4880-A785-F8958436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2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60359-30DB-7288-8A6B-276AFFE7B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49472-9ABD-1DF5-2C73-8EDC2ADA5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7A8EB-0A5C-200A-CD39-B712C5159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E7FB9-1D05-4F39-B3C3-EFFD5E822AF7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F85BF-DF80-DA79-3568-74CD1549E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08FB1-4FE2-260C-EFBE-61F002048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6BE8-AE87-4880-A785-F8958436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9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EC349D-2430-8427-B5B1-205D22E1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E017C-FA6D-BAA0-F8E1-130EE29A2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907B0-4AD6-04D0-6051-43071FBD7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4719-566D-45AC-B838-49EE6D3E98C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88FA1-809A-6A23-BCE5-9B31CE1B2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B8891-6296-2C70-2795-7A56A0E55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0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9E3145-9B65-D4F8-3FA8-6569AA047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EDCCA-CB0E-B842-7B1D-33369BEE75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48"/>
          <a:stretch/>
        </p:blipFill>
        <p:spPr>
          <a:xfrm>
            <a:off x="1934817" y="1795130"/>
            <a:ext cx="5976731" cy="1769705"/>
          </a:xfrm>
          <a:prstGeom prst="rect">
            <a:avLst/>
          </a:prstGeom>
        </p:spPr>
      </p:pic>
      <p:sp>
        <p:nvSpPr>
          <p:cNvPr id="8" name="18">
            <a:extLst>
              <a:ext uri="{FF2B5EF4-FFF2-40B4-BE49-F238E27FC236}">
                <a16:creationId xmlns:a16="http://schemas.microsoft.com/office/drawing/2014/main" id="{E0B8004D-06B5-7251-83DE-B8301161DFCC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53901" y="963553"/>
            <a:ext cx="3903786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u="sng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TIẾT: 10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F633B6-7D58-616C-9CFB-C26EBAF46A34}"/>
              </a:ext>
            </a:extLst>
          </p:cNvPr>
          <p:cNvSpPr txBox="1"/>
          <p:nvPr/>
        </p:nvSpPr>
        <p:spPr>
          <a:xfrm>
            <a:off x="3220278" y="4028661"/>
            <a:ext cx="6520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ĐỊA PHƯƠNG</a:t>
            </a:r>
          </a:p>
        </p:txBody>
      </p:sp>
    </p:spTree>
    <p:extLst>
      <p:ext uri="{BB962C8B-B14F-4D97-AF65-F5344CB8AC3E}">
        <p14:creationId xmlns:p14="http://schemas.microsoft.com/office/powerpoint/2010/main" val="40794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B3AF06-D54B-7982-7AE5-3A75DE486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3991" y="0"/>
            <a:ext cx="1221599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E7515D-9C91-BE2C-3135-A6C68E7D623D}"/>
              </a:ext>
            </a:extLst>
          </p:cNvPr>
          <p:cNvSpPr txBox="1"/>
          <p:nvPr/>
        </p:nvSpPr>
        <p:spPr>
          <a:xfrm>
            <a:off x="719527" y="1496676"/>
            <a:ext cx="10268263" cy="230832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de-DE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de-DE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 ngữ địa phương</a:t>
            </a:r>
            <a:r>
              <a:rPr lang="de-DE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chỉ được sử dụng ở một hoặc một số địa phương nhất định.</a:t>
            </a:r>
          </a:p>
          <a:p>
            <a:pPr algn="just"/>
            <a:r>
              <a:rPr lang="de-D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Trong thơ, văn sử dụng một số từ ngữ địa phương tạo nên giá trị tu từ, để tô đậm màu sắc địa phương.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4FB6C8-41AA-9576-617B-C0EDEE0F7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42" y="-119523"/>
            <a:ext cx="1945443" cy="19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3382E-36EC-A167-9BAA-F6C11044B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6">
            <a:extLst>
              <a:ext uri="{FF2B5EF4-FFF2-40B4-BE49-F238E27FC236}">
                <a16:creationId xmlns:a16="http://schemas.microsoft.com/office/drawing/2014/main" id="{28F523F8-8669-C45D-C268-8BB34D7A0CC5}"/>
              </a:ext>
            </a:extLst>
          </p:cNvPr>
          <p:cNvSpPr txBox="1"/>
          <p:nvPr/>
        </p:nvSpPr>
        <p:spPr>
          <a:xfrm>
            <a:off x="2875178" y="2321003"/>
            <a:ext cx="59683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altLang="zh-CN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II. </a:t>
            </a:r>
            <a:r>
              <a:rPr lang="en-SG" altLang="zh-CN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Thực</a:t>
            </a:r>
            <a:r>
              <a:rPr lang="en-SG" altLang="zh-CN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hành</a:t>
            </a:r>
            <a:endParaRPr lang="zh-CN" altLang="en-US" sz="5400" b="1" i="1" dirty="0">
              <a:solidFill>
                <a:srgbClr val="FF0000"/>
              </a:solidFill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F7056D-3A0A-3246-2445-13CA16B2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9A8E9F-0BB7-0708-5EA5-6BED37799D46}"/>
              </a:ext>
            </a:extLst>
          </p:cNvPr>
          <p:cNvSpPr txBox="1"/>
          <p:nvPr/>
        </p:nvSpPr>
        <p:spPr>
          <a:xfrm>
            <a:off x="306531" y="36576"/>
            <a:ext cx="11384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277586-926A-1C81-D6FB-0D1BA701C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092586"/>
              </p:ext>
            </p:extLst>
          </p:nvPr>
        </p:nvGraphicFramePr>
        <p:xfrm>
          <a:off x="153264" y="1292643"/>
          <a:ext cx="11881419" cy="5547360"/>
        </p:xfrm>
        <a:graphic>
          <a:graphicData uri="http://schemas.openxmlformats.org/drawingml/2006/table">
            <a:tbl>
              <a:tblPr firstRow="1" firstCol="1" bandRow="1"/>
              <a:tblGrid>
                <a:gridCol w="4049659">
                  <a:extLst>
                    <a:ext uri="{9D8B030D-6E8A-4147-A177-3AD203B41FA5}">
                      <a16:colId xmlns:a16="http://schemas.microsoft.com/office/drawing/2014/main" val="4001696337"/>
                    </a:ext>
                  </a:extLst>
                </a:gridCol>
                <a:gridCol w="2045926">
                  <a:extLst>
                    <a:ext uri="{9D8B030D-6E8A-4147-A177-3AD203B41FA5}">
                      <a16:colId xmlns:a16="http://schemas.microsoft.com/office/drawing/2014/main" val="1390642596"/>
                    </a:ext>
                  </a:extLst>
                </a:gridCol>
                <a:gridCol w="5785834">
                  <a:extLst>
                    <a:ext uri="{9D8B030D-6E8A-4147-A177-3AD203B41FA5}">
                      <a16:colId xmlns:a16="http://schemas.microsoft.com/office/drawing/2014/main" val="2810215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Giải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830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 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Tía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thấy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ngủ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say,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tía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gọi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endParaRPr lang="en-US" sz="2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93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 Điều đó, má nuôi tôi quả quyết…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33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 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Chú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cầm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hộ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lọ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muối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chỗ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vách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kia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đưa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giùm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qua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chút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!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714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d. 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thua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anh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ta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bước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đâu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29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4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F7056D-3A0A-3246-2445-13CA16B2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277586-926A-1C81-D6FB-0D1BA701C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955676"/>
              </p:ext>
            </p:extLst>
          </p:nvPr>
        </p:nvGraphicFramePr>
        <p:xfrm>
          <a:off x="250247" y="142716"/>
          <a:ext cx="11691506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3984929">
                  <a:extLst>
                    <a:ext uri="{9D8B030D-6E8A-4147-A177-3AD203B41FA5}">
                      <a16:colId xmlns:a16="http://schemas.microsoft.com/office/drawing/2014/main" val="4001696337"/>
                    </a:ext>
                  </a:extLst>
                </a:gridCol>
                <a:gridCol w="1870656">
                  <a:extLst>
                    <a:ext uri="{9D8B030D-6E8A-4147-A177-3AD203B41FA5}">
                      <a16:colId xmlns:a16="http://schemas.microsoft.com/office/drawing/2014/main" val="1390642596"/>
                    </a:ext>
                  </a:extLst>
                </a:gridCol>
                <a:gridCol w="5835921">
                  <a:extLst>
                    <a:ext uri="{9D8B030D-6E8A-4147-A177-3AD203B41FA5}">
                      <a16:colId xmlns:a16="http://schemas.microsoft.com/office/drawing/2014/main" val="2810215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Giải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830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 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Tía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thấy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ngủ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say,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tía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gọi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endParaRPr lang="en-US" sz="2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93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 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Điều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má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nuôi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tôi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quả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quyết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33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 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Chú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cầm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hộ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lọ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muối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chỗ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vách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kia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đưa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giùm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qua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chút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!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714665"/>
                  </a:ext>
                </a:extLst>
              </a:tr>
              <a:tr h="325299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d. 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thua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anh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ta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bước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đâu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800" b="1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2976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5E3DD1D-CE0E-492C-8C01-E0FA6D29F6B1}"/>
              </a:ext>
            </a:extLst>
          </p:cNvPr>
          <p:cNvSpPr txBox="1"/>
          <p:nvPr/>
        </p:nvSpPr>
        <p:spPr>
          <a:xfrm>
            <a:off x="4844838" y="1136475"/>
            <a:ext cx="5853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ía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1FD63C-6052-FA95-62EA-2AA70857F895}"/>
              </a:ext>
            </a:extLst>
          </p:cNvPr>
          <p:cNvSpPr txBox="1"/>
          <p:nvPr/>
        </p:nvSpPr>
        <p:spPr>
          <a:xfrm>
            <a:off x="6124741" y="1006300"/>
            <a:ext cx="57427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cha.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22C443-AB46-7A8B-3DC0-3BF9E5B83B17}"/>
              </a:ext>
            </a:extLst>
          </p:cNvPr>
          <p:cNvSpPr txBox="1"/>
          <p:nvPr/>
        </p:nvSpPr>
        <p:spPr>
          <a:xfrm>
            <a:off x="4763828" y="1941593"/>
            <a:ext cx="6805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i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US" sz="2800" dirty="0" err="1"/>
              <a:t>má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C55BEA-D8D8-3FF3-C9E7-9C9B266B9527}"/>
              </a:ext>
            </a:extLst>
          </p:cNvPr>
          <p:cNvSpPr txBox="1"/>
          <p:nvPr/>
        </p:nvSpPr>
        <p:spPr>
          <a:xfrm>
            <a:off x="6096000" y="1846565"/>
            <a:ext cx="5845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con </a:t>
            </a:r>
            <a:r>
              <a:rPr lang="en-US" dirty="0" err="1"/>
              <a:t>gọi</a:t>
            </a:r>
            <a:r>
              <a:rPr lang="en-US" dirty="0"/>
              <a:t> 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, </a:t>
            </a:r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dưỡng</a:t>
            </a:r>
            <a:r>
              <a:rPr lang="en-US" dirty="0"/>
              <a:t> </a:t>
            </a:r>
            <a:r>
              <a:rPr lang="en-US" dirty="0" err="1"/>
              <a:t>mình</a:t>
            </a:r>
            <a:r>
              <a:rPr lang="en-US" dirty="0"/>
              <a:t>,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12CCBA-3282-62B3-0E08-3A439D115E79}"/>
              </a:ext>
            </a:extLst>
          </p:cNvPr>
          <p:cNvSpPr txBox="1"/>
          <p:nvPr/>
        </p:nvSpPr>
        <p:spPr>
          <a:xfrm>
            <a:off x="4665095" y="2971345"/>
            <a:ext cx="1558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i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US" sz="2800" dirty="0" err="1"/>
              <a:t>giùm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3080FD-D1DD-29DF-6721-FF95FD4830B5}"/>
              </a:ext>
            </a:extLst>
          </p:cNvPr>
          <p:cNvSpPr txBox="1"/>
          <p:nvPr/>
        </p:nvSpPr>
        <p:spPr>
          <a:xfrm>
            <a:off x="6058894" y="2883919"/>
            <a:ext cx="5919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US" dirty="0" err="1"/>
              <a:t>nhờ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đỡ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hộ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 ai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127F5-DA95-668E-2BDB-078700B98398}"/>
              </a:ext>
            </a:extLst>
          </p:cNvPr>
          <p:cNvSpPr txBox="1"/>
          <p:nvPr/>
        </p:nvSpPr>
        <p:spPr>
          <a:xfrm>
            <a:off x="6096000" y="3997999"/>
            <a:ext cx="58457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,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, </a:t>
            </a:r>
            <a:r>
              <a:rPr lang="en-US" dirty="0" err="1"/>
              <a:t>xưng</a:t>
            </a:r>
            <a:r>
              <a:rPr lang="en-US" dirty="0"/>
              <a:t> </a:t>
            </a:r>
            <a:r>
              <a:rPr lang="en-US" dirty="0" err="1"/>
              <a:t>hô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,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ngôn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4E08F-25C9-E872-7478-74B0B3E0271D}"/>
              </a:ext>
            </a:extLst>
          </p:cNvPr>
          <p:cNvSpPr txBox="1"/>
          <p:nvPr/>
        </p:nvSpPr>
        <p:spPr>
          <a:xfrm>
            <a:off x="4819767" y="4263690"/>
            <a:ext cx="624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i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US" sz="2800" dirty="0" err="1"/>
              <a:t>bả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E96622-6D03-3719-DD16-5EE374BB5EEE}"/>
              </a:ext>
            </a:extLst>
          </p:cNvPr>
          <p:cNvSpPr txBox="1"/>
          <p:nvPr/>
        </p:nvSpPr>
        <p:spPr>
          <a:xfrm>
            <a:off x="348531" y="5403506"/>
            <a:ext cx="113693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04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20" grpId="0"/>
      <p:bldP spid="24" grpId="0"/>
      <p:bldP spid="26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5525DF-922E-8AE6-7B68-7EA1E8A24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"/>
            <a:ext cx="12192000" cy="6784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396946-02D4-8F71-23FF-47789CF8B040}"/>
              </a:ext>
            </a:extLst>
          </p:cNvPr>
          <p:cNvSpPr txBox="1"/>
          <p:nvPr/>
        </p:nvSpPr>
        <p:spPr>
          <a:xfrm>
            <a:off x="290944" y="307309"/>
            <a:ext cx="1138843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4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defRPr>
            </a:lvl1pPr>
          </a:lstStyle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2. 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miền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3FA049C-01DE-3B4F-E6D5-6B8C9F983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681166"/>
              </p:ext>
            </p:extLst>
          </p:nvPr>
        </p:nvGraphicFramePr>
        <p:xfrm>
          <a:off x="524831" y="1778371"/>
          <a:ext cx="11016901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3715207">
                  <a:extLst>
                    <a:ext uri="{9D8B030D-6E8A-4147-A177-3AD203B41FA5}">
                      <a16:colId xmlns:a16="http://schemas.microsoft.com/office/drawing/2014/main" val="498702598"/>
                    </a:ext>
                  </a:extLst>
                </a:gridCol>
                <a:gridCol w="2248167">
                  <a:extLst>
                    <a:ext uri="{9D8B030D-6E8A-4147-A177-3AD203B41FA5}">
                      <a16:colId xmlns:a16="http://schemas.microsoft.com/office/drawing/2014/main" val="835240925"/>
                    </a:ext>
                  </a:extLst>
                </a:gridCol>
                <a:gridCol w="1901393">
                  <a:extLst>
                    <a:ext uri="{9D8B030D-6E8A-4147-A177-3AD203B41FA5}">
                      <a16:colId xmlns:a16="http://schemas.microsoft.com/office/drawing/2014/main" val="2392739621"/>
                    </a:ext>
                  </a:extLst>
                </a:gridCol>
                <a:gridCol w="3152134">
                  <a:extLst>
                    <a:ext uri="{9D8B030D-6E8A-4147-A177-3AD203B41FA5}">
                      <a16:colId xmlns:a16="http://schemas.microsoft.com/office/drawing/2014/main" val="9953541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 ngữ địa phương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Vùng miền sử dụng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669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 Ai tưởng tượng ra đầu tiên hình dáng các hòn núi nớ hẳn là mắt tiên, cha nhể?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150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 Đền ni thờ một ông quan đời nhà Lý đó, con ạ.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192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 Việc đời đã dớ dận, mi lại “thôngminh” dớ dận nốt.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313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0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8DA0BF-CB9B-F923-6676-8E5F722CA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3529133-80C4-F69C-F372-DDCEE5E78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428795"/>
              </p:ext>
            </p:extLst>
          </p:nvPr>
        </p:nvGraphicFramePr>
        <p:xfrm>
          <a:off x="262342" y="928133"/>
          <a:ext cx="11623964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2727950">
                  <a:extLst>
                    <a:ext uri="{9D8B030D-6E8A-4147-A177-3AD203B41FA5}">
                      <a16:colId xmlns:a16="http://schemas.microsoft.com/office/drawing/2014/main" val="2065633943"/>
                    </a:ext>
                  </a:extLst>
                </a:gridCol>
                <a:gridCol w="1471550">
                  <a:extLst>
                    <a:ext uri="{9D8B030D-6E8A-4147-A177-3AD203B41FA5}">
                      <a16:colId xmlns:a16="http://schemas.microsoft.com/office/drawing/2014/main" val="607801590"/>
                    </a:ext>
                  </a:extLst>
                </a:gridCol>
                <a:gridCol w="1248315">
                  <a:extLst>
                    <a:ext uri="{9D8B030D-6E8A-4147-A177-3AD203B41FA5}">
                      <a16:colId xmlns:a16="http://schemas.microsoft.com/office/drawing/2014/main" val="1211571465"/>
                    </a:ext>
                  </a:extLst>
                </a:gridCol>
                <a:gridCol w="6176149">
                  <a:extLst>
                    <a:ext uri="{9D8B030D-6E8A-4147-A177-3AD203B41FA5}">
                      <a16:colId xmlns:a16="http://schemas.microsoft.com/office/drawing/2014/main" val="2371261669"/>
                    </a:ext>
                  </a:extLst>
                </a:gridCol>
              </a:tblGrid>
              <a:tr h="791152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r>
                        <a:rPr lang="en-US" sz="2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phương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Vùng</a:t>
                      </a:r>
                      <a:r>
                        <a:rPr lang="en-US" sz="2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miền</a:t>
                      </a:r>
                      <a:r>
                        <a:rPr lang="en-US" sz="2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sử</a:t>
                      </a:r>
                      <a:r>
                        <a:rPr lang="en-US" sz="2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dụng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411247"/>
                  </a:ext>
                </a:extLst>
              </a:tr>
              <a:tr h="1582305"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a.Ai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tưởng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dáng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hòn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núi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nớ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hẳn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mắt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tiên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cha </a:t>
                      </a:r>
                      <a:r>
                        <a:rPr lang="en-US" sz="2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nhể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57046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A76E5F0-3D62-DD82-80B0-E622274AF672}"/>
              </a:ext>
            </a:extLst>
          </p:cNvPr>
          <p:cNvSpPr txBox="1"/>
          <p:nvPr/>
        </p:nvSpPr>
        <p:spPr>
          <a:xfrm>
            <a:off x="3060959" y="3012673"/>
            <a:ext cx="12607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núi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nớ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C62DA2-252B-999A-BDCC-2371FDE5C918}"/>
              </a:ext>
            </a:extLst>
          </p:cNvPr>
          <p:cNvSpPr txBox="1"/>
          <p:nvPr/>
        </p:nvSpPr>
        <p:spPr>
          <a:xfrm>
            <a:off x="4501833" y="2855355"/>
            <a:ext cx="12607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An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Tĩnh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43F4A-20B1-8E96-B3BD-C8020917B6A9}"/>
              </a:ext>
            </a:extLst>
          </p:cNvPr>
          <p:cNvSpPr txBox="1"/>
          <p:nvPr/>
        </p:nvSpPr>
        <p:spPr>
          <a:xfrm>
            <a:off x="5762597" y="2163074"/>
            <a:ext cx="60821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Núi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An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Tĩnh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89224B-19CB-526C-F966-77BC8F9897E4}"/>
              </a:ext>
            </a:extLst>
          </p:cNvPr>
          <p:cNvSpPr txBox="1"/>
          <p:nvPr/>
        </p:nvSpPr>
        <p:spPr>
          <a:xfrm>
            <a:off x="5748743" y="4056248"/>
            <a:ext cx="60821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nhằm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9C581C-9847-719C-C469-D7A1DC87C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F1ACD3-BBC8-4293-0B6D-ABAB2E6AD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784892"/>
              </p:ext>
            </p:extLst>
          </p:nvPr>
        </p:nvGraphicFramePr>
        <p:xfrm>
          <a:off x="418268" y="520091"/>
          <a:ext cx="11468934" cy="5852160"/>
        </p:xfrm>
        <a:graphic>
          <a:graphicData uri="http://schemas.openxmlformats.org/drawingml/2006/table">
            <a:tbl>
              <a:tblPr firstRow="1" firstCol="1" bandRow="1"/>
              <a:tblGrid>
                <a:gridCol w="2698052">
                  <a:extLst>
                    <a:ext uri="{9D8B030D-6E8A-4147-A177-3AD203B41FA5}">
                      <a16:colId xmlns:a16="http://schemas.microsoft.com/office/drawing/2014/main" val="2103643221"/>
                    </a:ext>
                  </a:extLst>
                </a:gridCol>
                <a:gridCol w="1450851">
                  <a:extLst>
                    <a:ext uri="{9D8B030D-6E8A-4147-A177-3AD203B41FA5}">
                      <a16:colId xmlns:a16="http://schemas.microsoft.com/office/drawing/2014/main" val="4278216228"/>
                    </a:ext>
                  </a:extLst>
                </a:gridCol>
                <a:gridCol w="1230756">
                  <a:extLst>
                    <a:ext uri="{9D8B030D-6E8A-4147-A177-3AD203B41FA5}">
                      <a16:colId xmlns:a16="http://schemas.microsoft.com/office/drawing/2014/main" val="1728337925"/>
                    </a:ext>
                  </a:extLst>
                </a:gridCol>
                <a:gridCol w="6089275">
                  <a:extLst>
                    <a:ext uri="{9D8B030D-6E8A-4147-A177-3AD203B41FA5}">
                      <a16:colId xmlns:a16="http://schemas.microsoft.com/office/drawing/2014/main" val="3582084308"/>
                    </a:ext>
                  </a:extLst>
                </a:gridCol>
              </a:tblGrid>
              <a:tr h="791152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r>
                        <a:rPr lang="en-US" sz="2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2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phương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Vùng</a:t>
                      </a:r>
                      <a:r>
                        <a:rPr lang="en-US" sz="2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miền</a:t>
                      </a:r>
                      <a:r>
                        <a:rPr lang="en-US" sz="2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sử</a:t>
                      </a:r>
                      <a:r>
                        <a:rPr lang="en-US" sz="2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dụng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018910"/>
                  </a:ext>
                </a:extLst>
              </a:tr>
              <a:tr h="988940"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 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Đền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ông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đời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nhà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Lý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đó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con ạ.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289301"/>
                  </a:ext>
                </a:extLst>
              </a:tr>
              <a:tr h="988940">
                <a:tc>
                  <a:txBody>
                    <a:bodyPr/>
                    <a:lstStyle/>
                    <a:p>
                      <a:pPr algn="just"/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 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Việc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đời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dớ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dận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mi 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“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minh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”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dớ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dận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nốt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75" marR="63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4649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5E82DF9-8597-AC81-5DEA-2CCF3B7030DE}"/>
              </a:ext>
            </a:extLst>
          </p:cNvPr>
          <p:cNvSpPr txBox="1"/>
          <p:nvPr/>
        </p:nvSpPr>
        <p:spPr>
          <a:xfrm>
            <a:off x="3070792" y="2849179"/>
            <a:ext cx="1510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546899-C7B4-C36A-9C97-4443A6B22305}"/>
              </a:ext>
            </a:extLst>
          </p:cNvPr>
          <p:cNvSpPr txBox="1"/>
          <p:nvPr/>
        </p:nvSpPr>
        <p:spPr>
          <a:xfrm>
            <a:off x="4785079" y="2464458"/>
            <a:ext cx="9645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An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Tĩnh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DB0110-6731-9139-FC84-24FC165A9EC5}"/>
              </a:ext>
            </a:extLst>
          </p:cNvPr>
          <p:cNvSpPr txBox="1"/>
          <p:nvPr/>
        </p:nvSpPr>
        <p:spPr>
          <a:xfrm>
            <a:off x="5954124" y="2033846"/>
            <a:ext cx="584661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An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Tĩnh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A5DD51-ACD6-9EF0-EDED-E8D569827087}"/>
              </a:ext>
            </a:extLst>
          </p:cNvPr>
          <p:cNvSpPr txBox="1"/>
          <p:nvPr/>
        </p:nvSpPr>
        <p:spPr>
          <a:xfrm>
            <a:off x="3198166" y="4688677"/>
            <a:ext cx="12746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dớ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dận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51A4C-5663-0B11-C107-A2D1B733D3B3}"/>
              </a:ext>
            </a:extLst>
          </p:cNvPr>
          <p:cNvSpPr txBox="1"/>
          <p:nvPr/>
        </p:nvSpPr>
        <p:spPr>
          <a:xfrm>
            <a:off x="4785079" y="4346278"/>
            <a:ext cx="9645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An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Tĩnh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46C02B-C814-FE3F-212A-4541B210EC8B}"/>
              </a:ext>
            </a:extLst>
          </p:cNvPr>
          <p:cNvSpPr txBox="1"/>
          <p:nvPr/>
        </p:nvSpPr>
        <p:spPr>
          <a:xfrm>
            <a:off x="5954124" y="4150789"/>
            <a:ext cx="58413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An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Tĩnh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DC24BF-A583-CEE1-19FA-20475BC6DAFD}"/>
              </a:ext>
            </a:extLst>
          </p:cNvPr>
          <p:cNvSpPr txBox="1"/>
          <p:nvPr/>
        </p:nvSpPr>
        <p:spPr>
          <a:xfrm>
            <a:off x="5932377" y="5040177"/>
            <a:ext cx="58413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Mi: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2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61C9B4-B858-64A3-DDBB-A38142568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DB80EA-029B-61A2-740D-D59E45E3416A}"/>
              </a:ext>
            </a:extLst>
          </p:cNvPr>
          <p:cNvSpPr txBox="1"/>
          <p:nvPr/>
        </p:nvSpPr>
        <p:spPr>
          <a:xfrm>
            <a:off x="666804" y="1036593"/>
            <a:ext cx="11055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265" indent="-342265">
              <a:spcBef>
                <a:spcPts val="160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3.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Viết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đúng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luyện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phát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âm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đặc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điểm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sau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6787FB-DA29-BFE5-5133-143385805271}"/>
              </a:ext>
            </a:extLst>
          </p:cNvPr>
          <p:cNvSpPr txBox="1"/>
          <p:nvPr/>
        </p:nvSpPr>
        <p:spPr>
          <a:xfrm>
            <a:off x="1080654" y="5378348"/>
            <a:ext cx="10501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A74EAC-F26D-6F98-41A4-E5EAE0AAF858}"/>
              </a:ext>
            </a:extLst>
          </p:cNvPr>
          <p:cNvSpPr txBox="1"/>
          <p:nvPr/>
        </p:nvSpPr>
        <p:spPr>
          <a:xfrm>
            <a:off x="734290" y="1594385"/>
            <a:ext cx="106125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0" lvl="0" indent="-2349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l, n, v: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53F2CB-E70C-0BE9-4696-3944B602F160}"/>
              </a:ext>
            </a:extLst>
          </p:cNvPr>
          <p:cNvSpPr txBox="1"/>
          <p:nvPr/>
        </p:nvSpPr>
        <p:spPr>
          <a:xfrm>
            <a:off x="1080654" y="2179160"/>
            <a:ext cx="99891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0" lvl="0" indent="-2349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non.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lâng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A791E4-184A-E086-EA52-65245A6D7DD9}"/>
              </a:ext>
            </a:extLst>
          </p:cNvPr>
          <p:cNvSpPr txBox="1"/>
          <p:nvPr/>
        </p:nvSpPr>
        <p:spPr>
          <a:xfrm>
            <a:off x="734289" y="3363256"/>
            <a:ext cx="91994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0" lvl="0" indent="-2349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n, 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EFE832-E324-B758-5573-6467447C5C17}"/>
              </a:ext>
            </a:extLst>
          </p:cNvPr>
          <p:cNvSpPr txBox="1"/>
          <p:nvPr/>
        </p:nvSpPr>
        <p:spPr>
          <a:xfrm>
            <a:off x="1080654" y="394095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0" lvl="0" indent="-2349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man,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1F7F19-FDA0-1B3A-E803-3D6B039A978E}"/>
              </a:ext>
            </a:extLst>
          </p:cNvPr>
          <p:cNvSpPr txBox="1"/>
          <p:nvPr/>
        </p:nvSpPr>
        <p:spPr>
          <a:xfrm>
            <a:off x="734288" y="4593518"/>
            <a:ext cx="9074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86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61C9B4-B858-64A3-DDBB-A38142568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8AA788-9690-4D57-8EDB-4E0ECB026535}"/>
              </a:ext>
            </a:extLst>
          </p:cNvPr>
          <p:cNvSpPr txBox="1"/>
          <p:nvPr/>
        </p:nvSpPr>
        <p:spPr>
          <a:xfrm>
            <a:off x="734290" y="385741"/>
            <a:ext cx="1119447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5-7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EB29A2-A2F3-0061-E390-4C4DEFE24EFE}"/>
              </a:ext>
            </a:extLst>
          </p:cNvPr>
          <p:cNvSpPr txBox="1"/>
          <p:nvPr/>
        </p:nvSpPr>
        <p:spPr>
          <a:xfrm>
            <a:off x="1482437" y="2057608"/>
            <a:ext cx="10072254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pt-BR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*/ Về hình thức: 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Số lượng: Khoảng 5 – 7 câu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Diễn đạt trôi chảy, mạch lạc.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*/ Về nội dung:  </a:t>
            </a: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 được tác dụng của việc sử dụng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754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61C9B4-B858-64A3-DDBB-A38142568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91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0421CA-A393-A01E-474A-80DC65345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958751"/>
              </p:ext>
            </p:extLst>
          </p:nvPr>
        </p:nvGraphicFramePr>
        <p:xfrm>
          <a:off x="1106459" y="1672114"/>
          <a:ext cx="10157286" cy="4319905"/>
        </p:xfrm>
        <a:graphic>
          <a:graphicData uri="http://schemas.openxmlformats.org/drawingml/2006/table">
            <a:tbl>
              <a:tblPr firstRow="1" firstCol="1" bandRow="1"/>
              <a:tblGrid>
                <a:gridCol w="8321080">
                  <a:extLst>
                    <a:ext uri="{9D8B030D-6E8A-4147-A177-3AD203B41FA5}">
                      <a16:colId xmlns:a16="http://schemas.microsoft.com/office/drawing/2014/main" val="2345779555"/>
                    </a:ext>
                  </a:extLst>
                </a:gridCol>
                <a:gridCol w="1836206">
                  <a:extLst>
                    <a:ext uri="{9D8B030D-6E8A-4147-A177-3AD203B41FA5}">
                      <a16:colId xmlns:a16="http://schemas.microsoft.com/office/drawing/2014/main" val="270189468"/>
                    </a:ext>
                  </a:extLst>
                </a:gridCol>
              </a:tblGrid>
              <a:tr h="31178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Tiêu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44101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Đảm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(2,0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287301"/>
                  </a:ext>
                </a:extLst>
              </a:tr>
              <a:tr h="519430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pt-BR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Nêu được tác dụng của việc sử dụng 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 từ ngữ địa phương trong một văn bản mà em đã học hoặc đã đọc.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(6,0 điểm)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39058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Diễn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trôi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chảy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giàu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.(1,0 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776439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Đảm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tắc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Việt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(1,0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662937"/>
                  </a:ext>
                </a:extLst>
              </a:tr>
              <a:tr h="323850">
                <a:tc gridSpan="2"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Cộng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4905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731905-81E4-C77B-597B-6339797D4BB3}"/>
              </a:ext>
            </a:extLst>
          </p:cNvPr>
          <p:cNvSpPr txBox="1"/>
          <p:nvPr/>
        </p:nvSpPr>
        <p:spPr>
          <a:xfrm>
            <a:off x="2892137" y="359004"/>
            <a:ext cx="61583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 ĐÁNH GIÁ SẢN PHẨM VIẾT ĐOẠN VĂN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6305C1-2DAC-C492-F0C5-B5ED5E155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D2F369BE-B762-8BAE-C0D1-4E67C2313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7033" y="3151611"/>
            <a:ext cx="1914967" cy="37063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0A2BAD-FEE9-6E9E-9C8F-640A41A59437}"/>
              </a:ext>
            </a:extLst>
          </p:cNvPr>
          <p:cNvSpPr txBox="1"/>
          <p:nvPr/>
        </p:nvSpPr>
        <p:spPr>
          <a:xfrm>
            <a:off x="2786743" y="1703771"/>
            <a:ext cx="7852229" cy="2435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r>
              <a:rPr lang="en-US" sz="5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5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5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5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5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5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54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5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5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5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5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E3B7B0-72CF-4335-87A4-9CCC51573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66">
            <a:extLst>
              <a:ext uri="{FF2B5EF4-FFF2-40B4-BE49-F238E27FC236}">
                <a16:creationId xmlns:a16="http://schemas.microsoft.com/office/drawing/2014/main" id="{0F782BF1-FF61-4641-9DF1-F9977354D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625" y="0"/>
            <a:ext cx="3643959" cy="1523159"/>
          </a:xfrm>
          <a:prstGeom prst="rect">
            <a:avLst/>
          </a:prstGeom>
        </p:spPr>
      </p:pic>
      <p:sp>
        <p:nvSpPr>
          <p:cNvPr id="4" name="品 10">
            <a:extLst>
              <a:ext uri="{FF2B5EF4-FFF2-40B4-BE49-F238E27FC236}">
                <a16:creationId xmlns:a16="http://schemas.microsoft.com/office/drawing/2014/main" id="{CF306CC6-A023-4F03-B7AD-60865D73072C}"/>
              </a:ext>
            </a:extLst>
          </p:cNvPr>
          <p:cNvSpPr txBox="1"/>
          <p:nvPr/>
        </p:nvSpPr>
        <p:spPr>
          <a:xfrm>
            <a:off x="4435523" y="708984"/>
            <a:ext cx="347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Hướng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dẫn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tự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0BD8E8EA-5780-4AC7-88AB-3E23CA3E11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3" y="-103264"/>
            <a:ext cx="3172251" cy="27940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62625F-8666-0A33-355E-7AA70CDDB3E7}"/>
              </a:ext>
            </a:extLst>
          </p:cNvPr>
          <p:cNvSpPr txBox="1"/>
          <p:nvPr/>
        </p:nvSpPr>
        <p:spPr>
          <a:xfrm>
            <a:off x="2109019" y="2231072"/>
            <a:ext cx="9276734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Hoàn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SGK.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F858F-3B1A-48C0-57D7-A96618F3E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0AC61A-6A30-7A19-F60D-D29540F63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511CC9-487B-147A-F4A4-075D8D15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548" y="-7987"/>
            <a:ext cx="6114818" cy="1530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596EA4-0BDE-8F6D-599A-38315560F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312" y="-359792"/>
            <a:ext cx="2557076" cy="19675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71E53C-2E22-7293-D44A-FDC20DFB1303}"/>
              </a:ext>
            </a:extLst>
          </p:cNvPr>
          <p:cNvSpPr txBox="1"/>
          <p:nvPr/>
        </p:nvSpPr>
        <p:spPr>
          <a:xfrm>
            <a:off x="271969" y="1334192"/>
            <a:ext cx="11548953" cy="5293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AutoNum type="alphaLcPeriod"/>
            </a:pP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endParaRPr 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i="1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3B8C4E-7174-884F-9FAF-109568AF9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645241"/>
              </p:ext>
            </p:extLst>
          </p:nvPr>
        </p:nvGraphicFramePr>
        <p:xfrm>
          <a:off x="544723" y="1764050"/>
          <a:ext cx="111360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76482">
                  <a:extLst>
                    <a:ext uri="{9D8B030D-6E8A-4147-A177-3AD203B41FA5}">
                      <a16:colId xmlns:a16="http://schemas.microsoft.com/office/drawing/2014/main" val="2287943316"/>
                    </a:ext>
                  </a:extLst>
                </a:gridCol>
                <a:gridCol w="5759518">
                  <a:extLst>
                    <a:ext uri="{9D8B030D-6E8A-4147-A177-3AD203B41FA5}">
                      <a16:colId xmlns:a16="http://schemas.microsoft.com/office/drawing/2014/main" val="2156937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bờ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suối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vào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hang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Cháo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bẹ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măng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vẫn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sẵn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sàng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Hồ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Chí Minh)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 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Mặt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trời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bắp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thì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nằm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trên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đồi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Mặt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trời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mẹ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Em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nằm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trên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lưng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</a:p>
                    <a:p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24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Nguyễn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Khoa </a:t>
                      </a:r>
                      <a:r>
                        <a:rPr lang="en-US" sz="24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Điềm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 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xót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lòng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mẹ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hái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trái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bưởi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đào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indent="0" algn="just"/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nhạt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miệng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canh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tôm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nấu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indent="0" algn="just"/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Khoai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 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ngô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bung,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ngọt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lòng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đến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thế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indent="0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(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Việt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9803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65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4D620D8-E25A-0CB4-F171-363D827C6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4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115270-8CD9-37B8-13D7-71BC451F9811}"/>
              </a:ext>
            </a:extLst>
          </p:cNvPr>
          <p:cNvSpPr txBox="1"/>
          <p:nvPr/>
        </p:nvSpPr>
        <p:spPr>
          <a:xfrm>
            <a:off x="257298" y="988897"/>
            <a:ext cx="672407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hang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 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măng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vẫn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sẵn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sàng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 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bắp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nằm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nằm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xót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bưởi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miệng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nấu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Khoai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 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bung,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               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BF16F-B56E-46D8-9F65-EBB6AA7BBEB6}"/>
              </a:ext>
            </a:extLst>
          </p:cNvPr>
          <p:cNvSpPr txBox="1"/>
          <p:nvPr/>
        </p:nvSpPr>
        <p:spPr>
          <a:xfrm>
            <a:off x="358897" y="125289"/>
            <a:ext cx="9118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đậm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304D16C-536C-358D-AB2B-172B98341C7A}"/>
              </a:ext>
            </a:extLst>
          </p:cNvPr>
          <p:cNvCxnSpPr>
            <a:cxnSpLocks/>
          </p:cNvCxnSpPr>
          <p:nvPr/>
        </p:nvCxnSpPr>
        <p:spPr>
          <a:xfrm flipV="1">
            <a:off x="5152571" y="1302287"/>
            <a:ext cx="3585029" cy="424913"/>
          </a:xfrm>
          <a:prstGeom prst="bentConnector3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860B909-CB4B-768F-B9C5-E54EA84E2661}"/>
              </a:ext>
            </a:extLst>
          </p:cNvPr>
          <p:cNvCxnSpPr>
            <a:cxnSpLocks/>
          </p:cNvCxnSpPr>
          <p:nvPr/>
        </p:nvCxnSpPr>
        <p:spPr>
          <a:xfrm flipV="1">
            <a:off x="5435600" y="2241452"/>
            <a:ext cx="3302000" cy="346724"/>
          </a:xfrm>
          <a:prstGeom prst="bentConnector3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5957D8A-0D85-D87C-82DE-8FFF15FA0581}"/>
              </a:ext>
            </a:extLst>
          </p:cNvPr>
          <p:cNvCxnSpPr/>
          <p:nvPr/>
        </p:nvCxnSpPr>
        <p:spPr>
          <a:xfrm flipV="1">
            <a:off x="6502400" y="4269825"/>
            <a:ext cx="2235200" cy="435429"/>
          </a:xfrm>
          <a:prstGeom prst="bentConnector3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2C4D6D3-D8EB-9DAA-C37A-0EBBEF06D4F1}"/>
              </a:ext>
            </a:extLst>
          </p:cNvPr>
          <p:cNvSpPr txBox="1"/>
          <p:nvPr/>
        </p:nvSpPr>
        <p:spPr>
          <a:xfrm>
            <a:off x="9260114" y="929968"/>
            <a:ext cx="97245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bẹ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4A417A-36BF-AC9E-9770-A7E5B744B832}"/>
              </a:ext>
            </a:extLst>
          </p:cNvPr>
          <p:cNvSpPr txBox="1"/>
          <p:nvPr/>
        </p:nvSpPr>
        <p:spPr>
          <a:xfrm>
            <a:off x="9260114" y="1979842"/>
            <a:ext cx="97245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bắp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057DB9-9649-E3C0-0FBB-37B5301B554D}"/>
              </a:ext>
            </a:extLst>
          </p:cNvPr>
          <p:cNvSpPr txBox="1"/>
          <p:nvPr/>
        </p:nvSpPr>
        <p:spPr>
          <a:xfrm>
            <a:off x="9260114" y="3920424"/>
            <a:ext cx="97245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C6AAF0-92FB-7434-FCBD-21B0E01FD1F5}"/>
              </a:ext>
            </a:extLst>
          </p:cNvPr>
          <p:cNvSpPr txBox="1"/>
          <p:nvPr/>
        </p:nvSpPr>
        <p:spPr>
          <a:xfrm>
            <a:off x="7694717" y="5001591"/>
            <a:ext cx="42399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2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 lương thực, thân thẳng, quả có dạng hạt tụ lại thành bắp ở lưng chừng thân, hạt dùng để ăn .</a:t>
            </a:r>
            <a:endParaRPr lang="en-US" sz="2800" b="1" i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459C51D-B9B5-45E0-AC51-C09ED91EB16E}"/>
              </a:ext>
            </a:extLst>
          </p:cNvPr>
          <p:cNvSpPr/>
          <p:nvPr/>
        </p:nvSpPr>
        <p:spPr>
          <a:xfrm>
            <a:off x="9310913" y="4635708"/>
            <a:ext cx="870857" cy="435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4D620D8-E25A-0CB4-F171-363D827C6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4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115270-8CD9-37B8-13D7-71BC451F9811}"/>
              </a:ext>
            </a:extLst>
          </p:cNvPr>
          <p:cNvSpPr txBox="1"/>
          <p:nvPr/>
        </p:nvSpPr>
        <p:spPr>
          <a:xfrm>
            <a:off x="257298" y="988897"/>
            <a:ext cx="67240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hang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 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măng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vẫn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sẵn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sàng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 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bắp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nằm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nằm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BF16F-B56E-46D8-9F65-EBB6AA7BBEB6}"/>
              </a:ext>
            </a:extLst>
          </p:cNvPr>
          <p:cNvSpPr txBox="1"/>
          <p:nvPr/>
        </p:nvSpPr>
        <p:spPr>
          <a:xfrm>
            <a:off x="308097" y="34790"/>
            <a:ext cx="115758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304D16C-536C-358D-AB2B-172B98341C7A}"/>
              </a:ext>
            </a:extLst>
          </p:cNvPr>
          <p:cNvCxnSpPr>
            <a:cxnSpLocks/>
          </p:cNvCxnSpPr>
          <p:nvPr/>
        </p:nvCxnSpPr>
        <p:spPr>
          <a:xfrm flipV="1">
            <a:off x="5152571" y="1354780"/>
            <a:ext cx="2456212" cy="372420"/>
          </a:xfrm>
          <a:prstGeom prst="bentConnector3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860B909-CB4B-768F-B9C5-E54EA84E2661}"/>
              </a:ext>
            </a:extLst>
          </p:cNvPr>
          <p:cNvCxnSpPr>
            <a:cxnSpLocks/>
          </p:cNvCxnSpPr>
          <p:nvPr/>
        </p:nvCxnSpPr>
        <p:spPr>
          <a:xfrm flipV="1">
            <a:off x="5435600" y="2353039"/>
            <a:ext cx="2259117" cy="235137"/>
          </a:xfrm>
          <a:prstGeom prst="bentConnector3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5957D8A-0D85-D87C-82DE-8FFF15FA0581}"/>
              </a:ext>
            </a:extLst>
          </p:cNvPr>
          <p:cNvCxnSpPr>
            <a:cxnSpLocks/>
          </p:cNvCxnSpPr>
          <p:nvPr/>
        </p:nvCxnSpPr>
        <p:spPr>
          <a:xfrm flipV="1">
            <a:off x="6502400" y="4306823"/>
            <a:ext cx="1192317" cy="398431"/>
          </a:xfrm>
          <a:prstGeom prst="bentConnector3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2C4D6D3-D8EB-9DAA-C37A-0EBBEF06D4F1}"/>
              </a:ext>
            </a:extLst>
          </p:cNvPr>
          <p:cNvSpPr txBox="1"/>
          <p:nvPr/>
        </p:nvSpPr>
        <p:spPr>
          <a:xfrm>
            <a:off x="7739742" y="1058078"/>
            <a:ext cx="97245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bẹ</a:t>
            </a:r>
            <a:endParaRPr 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4A417A-36BF-AC9E-9770-A7E5B744B832}"/>
              </a:ext>
            </a:extLst>
          </p:cNvPr>
          <p:cNvSpPr txBox="1"/>
          <p:nvPr/>
        </p:nvSpPr>
        <p:spPr>
          <a:xfrm>
            <a:off x="7748734" y="2132718"/>
            <a:ext cx="97245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bắp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057DB9-9649-E3C0-0FBB-37B5301B554D}"/>
              </a:ext>
            </a:extLst>
          </p:cNvPr>
          <p:cNvSpPr txBox="1"/>
          <p:nvPr/>
        </p:nvSpPr>
        <p:spPr>
          <a:xfrm>
            <a:off x="7756981" y="4045213"/>
            <a:ext cx="97245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CB451F-0B77-087A-EFA5-C2DDCA4339C6}"/>
              </a:ext>
            </a:extLst>
          </p:cNvPr>
          <p:cNvSpPr txBox="1"/>
          <p:nvPr/>
        </p:nvSpPr>
        <p:spPr>
          <a:xfrm>
            <a:off x="8585861" y="960323"/>
            <a:ext cx="36061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=&gt; từ ngữ địa phương (miền Bắc)</a:t>
            </a:r>
            <a:endParaRPr lang="en-US" sz="28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86E0FF-13D4-6675-7FCD-77AAC600F55D}"/>
              </a:ext>
            </a:extLst>
          </p:cNvPr>
          <p:cNvSpPr txBox="1"/>
          <p:nvPr/>
        </p:nvSpPr>
        <p:spPr>
          <a:xfrm>
            <a:off x="8653526" y="1960893"/>
            <a:ext cx="36061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 i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de-DE" dirty="0"/>
              <a:t>=&gt;  từ ngữ địa phương (miền Nam)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4A7455-3DCE-2A64-5D96-B8544F059150}"/>
              </a:ext>
            </a:extLst>
          </p:cNvPr>
          <p:cNvSpPr txBox="1"/>
          <p:nvPr/>
        </p:nvSpPr>
        <p:spPr>
          <a:xfrm>
            <a:off x="8525206" y="3857519"/>
            <a:ext cx="38710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 i="1">
                <a:solidFill>
                  <a:srgbClr val="0000CC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de-DE" dirty="0"/>
              <a:t>=&gt; từ ngữ toàn dân được dùng phổ biến, rộng rãi.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07AD1B-E076-7028-3662-9EFFF9912EDB}"/>
              </a:ext>
            </a:extLst>
          </p:cNvPr>
          <p:cNvSpPr txBox="1"/>
          <p:nvPr/>
        </p:nvSpPr>
        <p:spPr>
          <a:xfrm>
            <a:off x="240497" y="3449782"/>
            <a:ext cx="65077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xót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mẹ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bưởi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miệng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nấu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Khoai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 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bung,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ngọt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               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5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7D44A2-4D0D-2105-045F-B0D7D26F1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30" y="0"/>
            <a:ext cx="12192000" cy="6784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ECDC26-50A9-284B-2B5A-21D98FDC7486}"/>
              </a:ext>
            </a:extLst>
          </p:cNvPr>
          <p:cNvSpPr txBox="1"/>
          <p:nvPr/>
        </p:nvSpPr>
        <p:spPr>
          <a:xfrm>
            <a:off x="623454" y="3392335"/>
            <a:ext cx="107857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de-DE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ngữ toàn dân</a:t>
            </a:r>
            <a:r>
              <a:rPr lang="de-DE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từ được mọi người hiểu và sử dụng </a:t>
            </a:r>
            <a:r>
              <a:rPr lang="de-DE" sz="32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 rãi và phổ biến </a:t>
            </a:r>
            <a:endParaRPr lang="en-US" sz="3200" b="1" i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32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357938-9567-6D3D-A6B3-A246813F6E2C}"/>
              </a:ext>
            </a:extLst>
          </p:cNvPr>
          <p:cNvSpPr txBox="1"/>
          <p:nvPr/>
        </p:nvSpPr>
        <p:spPr>
          <a:xfrm>
            <a:off x="512617" y="182940"/>
            <a:ext cx="111529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c, Sự khác biệt giữa từ ngữ địa phương với từ ngữ toàn dân là ở phạm vi sử dụng: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02887-5CCE-1BE0-B7F8-E4EFA6412FB0}"/>
              </a:ext>
            </a:extLst>
          </p:cNvPr>
          <p:cNvSpPr txBox="1"/>
          <p:nvPr/>
        </p:nvSpPr>
        <p:spPr>
          <a:xfrm>
            <a:off x="768925" y="1737196"/>
            <a:ext cx="106402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 ngữ địa phương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chỉ được sử dụng ở </a:t>
            </a:r>
            <a:r>
              <a:rPr kumimoji="0" lang="de-DE" sz="32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hoặc một số địa phương nhất định.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43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E0933A9-FBDB-20E8-EB6F-98F565FBB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607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929E3D-8774-9D97-1BBD-2E954DBF7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2615" cy="1582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4DFBC-8954-5D15-9DA7-5EEB7B204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095" y="472762"/>
            <a:ext cx="6133108" cy="132683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FBC667-E435-85B4-7D9A-D4E89265B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60198"/>
              </p:ext>
            </p:extLst>
          </p:nvPr>
        </p:nvGraphicFramePr>
        <p:xfrm>
          <a:off x="1003771" y="2991949"/>
          <a:ext cx="10426870" cy="3177540"/>
        </p:xfrm>
        <a:graphic>
          <a:graphicData uri="http://schemas.openxmlformats.org/drawingml/2006/table">
            <a:tbl>
              <a:tblPr firstRow="1" firstCol="1" bandRow="1"/>
              <a:tblGrid>
                <a:gridCol w="6117465">
                  <a:extLst>
                    <a:ext uri="{9D8B030D-6E8A-4147-A177-3AD203B41FA5}">
                      <a16:colId xmlns:a16="http://schemas.microsoft.com/office/drawing/2014/main" val="26841345"/>
                    </a:ext>
                  </a:extLst>
                </a:gridCol>
                <a:gridCol w="4309405">
                  <a:extLst>
                    <a:ext uri="{9D8B030D-6E8A-4147-A177-3AD203B41FA5}">
                      <a16:colId xmlns:a16="http://schemas.microsoft.com/office/drawing/2014/main" val="51290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dụ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Giải nghĩa từ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705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chí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mô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nhớ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nữa</a:t>
                      </a:r>
                      <a:endParaRPr lang="en-US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Kể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Bình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Trị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thiên</a:t>
                      </a:r>
                      <a:endParaRPr lang="en-US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Cho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bầy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tui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nghe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ví</a:t>
                      </a:r>
                      <a:endParaRPr lang="en-US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Bếp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lửa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rung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đôi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chí</a:t>
                      </a:r>
                      <a:endParaRPr lang="en-US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nớ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chừ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vô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cùng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khổ</a:t>
                      </a:r>
                      <a:endParaRPr lang="en-US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phải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</a:t>
                      </a:r>
                      <a:endParaRPr lang="en-US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982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4B924B4-BACB-92FB-7F72-CAC15CF5A7BB}"/>
              </a:ext>
            </a:extLst>
          </p:cNvPr>
          <p:cNvSpPr txBox="1"/>
          <p:nvPr/>
        </p:nvSpPr>
        <p:spPr>
          <a:xfrm>
            <a:off x="1003771" y="1799600"/>
            <a:ext cx="105443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và giải thích tại sao trong các ví dụ sau đây, tác giả vẫn dùng một số từ ngữ địa phương?</a:t>
            </a:r>
            <a:endParaRPr lang="en-US" sz="32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7D44A2-4D0D-2105-045F-B0D7D26F1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30" y="0"/>
            <a:ext cx="12192000" cy="678467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DDC167-9CD7-91C7-465A-CDA48673A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12400"/>
              </p:ext>
            </p:extLst>
          </p:nvPr>
        </p:nvGraphicFramePr>
        <p:xfrm>
          <a:off x="327948" y="525535"/>
          <a:ext cx="11536104" cy="4457700"/>
        </p:xfrm>
        <a:graphic>
          <a:graphicData uri="http://schemas.openxmlformats.org/drawingml/2006/table">
            <a:tbl>
              <a:tblPr firstRow="1" firstCol="1" bandRow="1"/>
              <a:tblGrid>
                <a:gridCol w="6132867">
                  <a:extLst>
                    <a:ext uri="{9D8B030D-6E8A-4147-A177-3AD203B41FA5}">
                      <a16:colId xmlns:a16="http://schemas.microsoft.com/office/drawing/2014/main" val="2078740914"/>
                    </a:ext>
                  </a:extLst>
                </a:gridCol>
                <a:gridCol w="5403237">
                  <a:extLst>
                    <a:ext uri="{9D8B030D-6E8A-4147-A177-3AD203B41FA5}">
                      <a16:colId xmlns:a16="http://schemas.microsoft.com/office/drawing/2014/main" val="22338624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Ví dụ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Giải nghĩa từ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033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16296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7E1E52-BB90-F943-83CA-C66B1591F79D}"/>
              </a:ext>
            </a:extLst>
          </p:cNvPr>
          <p:cNvSpPr txBox="1"/>
          <p:nvPr/>
        </p:nvSpPr>
        <p:spPr>
          <a:xfrm>
            <a:off x="352509" y="1202197"/>
            <a:ext cx="63334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nhớ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nữa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chuyện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Bình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Trị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thiên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            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nghe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Bếp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lửa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rung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rung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vai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Thưa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vô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cùng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khổ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bào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kháng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chiến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57A68A-34AF-1A4A-D6D4-2F331570F819}"/>
              </a:ext>
            </a:extLst>
          </p:cNvPr>
          <p:cNvSpPr txBox="1"/>
          <p:nvPr/>
        </p:nvSpPr>
        <p:spPr>
          <a:xfrm>
            <a:off x="6449291" y="2417441"/>
            <a:ext cx="28090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đấy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215EDB-2FE4-D40F-3BB2-3F961F915C0C}"/>
              </a:ext>
            </a:extLst>
          </p:cNvPr>
          <p:cNvSpPr txBox="1"/>
          <p:nvPr/>
        </p:nvSpPr>
        <p:spPr>
          <a:xfrm>
            <a:off x="6449291" y="1068425"/>
            <a:ext cx="236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534E52-4C28-3101-6F4B-5131FB02FC17}"/>
              </a:ext>
            </a:extLst>
          </p:cNvPr>
          <p:cNvSpPr txBox="1"/>
          <p:nvPr/>
        </p:nvSpPr>
        <p:spPr>
          <a:xfrm>
            <a:off x="6449291" y="1463807"/>
            <a:ext cx="6192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tui: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D03C25-8A43-FCF6-16EB-63377C3B3B3E}"/>
              </a:ext>
            </a:extLst>
          </p:cNvPr>
          <p:cNvSpPr txBox="1"/>
          <p:nvPr/>
        </p:nvSpPr>
        <p:spPr>
          <a:xfrm>
            <a:off x="6449291" y="1972585"/>
            <a:ext cx="6373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A2634C-BCC5-D446-1FC2-9F83AFD0BD15}"/>
              </a:ext>
            </a:extLst>
          </p:cNvPr>
          <p:cNvSpPr txBox="1"/>
          <p:nvPr/>
        </p:nvSpPr>
        <p:spPr>
          <a:xfrm>
            <a:off x="6449291" y="2944262"/>
            <a:ext cx="3138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C7B656-B714-F9E6-2CD5-460E474F618E}"/>
              </a:ext>
            </a:extLst>
          </p:cNvPr>
          <p:cNvSpPr txBox="1"/>
          <p:nvPr/>
        </p:nvSpPr>
        <p:spPr>
          <a:xfrm>
            <a:off x="6461413" y="3429000"/>
            <a:ext cx="3986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5A4813-1AAD-90DC-9303-127C33B202D9}"/>
              </a:ext>
            </a:extLst>
          </p:cNvPr>
          <p:cNvSpPr txBox="1"/>
          <p:nvPr/>
        </p:nvSpPr>
        <p:spPr>
          <a:xfrm>
            <a:off x="6376556" y="3931308"/>
            <a:ext cx="53288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biệt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Quảng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Trị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Bình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Trị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Thừa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Huế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CDA561-6C23-F9D5-E1A3-56BB91630F90}"/>
              </a:ext>
            </a:extLst>
          </p:cNvPr>
          <p:cNvSpPr txBox="1"/>
          <p:nvPr/>
        </p:nvSpPr>
        <p:spPr>
          <a:xfrm>
            <a:off x="1755284" y="1210751"/>
            <a:ext cx="8659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F91B4F-1BD6-B1DA-3D3F-0516E0C3FCE8}"/>
              </a:ext>
            </a:extLst>
          </p:cNvPr>
          <p:cNvSpPr txBox="1"/>
          <p:nvPr/>
        </p:nvSpPr>
        <p:spPr>
          <a:xfrm>
            <a:off x="1026688" y="2054068"/>
            <a:ext cx="1392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bầy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tui 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A528C-9886-03A2-E3EC-BA7B3FE7FA9B}"/>
              </a:ext>
            </a:extLst>
          </p:cNvPr>
          <p:cNvSpPr txBox="1"/>
          <p:nvPr/>
        </p:nvSpPr>
        <p:spPr>
          <a:xfrm>
            <a:off x="2044999" y="2916449"/>
            <a:ext cx="7689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nớ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FE48F8-6773-032F-1472-C1CB75FAC12F}"/>
              </a:ext>
            </a:extLst>
          </p:cNvPr>
          <p:cNvSpPr txBox="1"/>
          <p:nvPr/>
        </p:nvSpPr>
        <p:spPr>
          <a:xfrm>
            <a:off x="2502649" y="2920997"/>
            <a:ext cx="1415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0A1A3A-56C8-939D-1AA3-A3A5B78F9D59}"/>
              </a:ext>
            </a:extLst>
          </p:cNvPr>
          <p:cNvSpPr txBox="1"/>
          <p:nvPr/>
        </p:nvSpPr>
        <p:spPr>
          <a:xfrm>
            <a:off x="4795418" y="3341557"/>
            <a:ext cx="1225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ri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5FB4A-2740-3DDA-1CBC-37953342C7C1}"/>
              </a:ext>
            </a:extLst>
          </p:cNvPr>
          <p:cNvSpPr txBox="1"/>
          <p:nvPr/>
        </p:nvSpPr>
        <p:spPr>
          <a:xfrm>
            <a:off x="2890059" y="2063900"/>
            <a:ext cx="1392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57F9B-FED2-DCF8-2D7D-2232FECA490B}"/>
              </a:ext>
            </a:extLst>
          </p:cNvPr>
          <p:cNvSpPr txBox="1"/>
          <p:nvPr/>
        </p:nvSpPr>
        <p:spPr>
          <a:xfrm>
            <a:off x="632724" y="5279396"/>
            <a:ext cx="110957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Thể hiện màu sắc của một địa phương cụ thể, tái hiện hình ảnh của những anh chiến sĩ chân chất, đáng yêu với giọng điệu của quê hương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  <p:bldP spid="17" grpId="0"/>
      <p:bldP spid="19" grpId="0"/>
      <p:bldP spid="21" grpId="0"/>
      <p:bldP spid="23" grpId="0"/>
      <p:bldP spid="23" grpId="1"/>
      <p:bldP spid="25" grpId="0"/>
      <p:bldP spid="25" grpId="1"/>
      <p:bldP spid="27" grpId="0"/>
      <p:bldP spid="27" grpId="1"/>
      <p:bldP spid="29" grpId="0"/>
      <p:bldP spid="29" grpId="1"/>
      <p:bldP spid="31" grpId="0"/>
      <p:bldP spid="31" grpId="1"/>
      <p:bldP spid="3" grpId="0"/>
      <p:bldP spid="3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1089A9-0E4A-B72D-F332-E8973CC4B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30" y="0"/>
            <a:ext cx="12192000" cy="6784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F34D08-6233-BE26-2B16-B33BD035ECFA}"/>
              </a:ext>
            </a:extLst>
          </p:cNvPr>
          <p:cNvSpPr txBox="1"/>
          <p:nvPr/>
        </p:nvSpPr>
        <p:spPr>
          <a:xfrm>
            <a:off x="9712035" y="2873483"/>
            <a:ext cx="2237512" cy="18158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38104-ABB6-2A5E-E799-27A97B50ADA9}"/>
              </a:ext>
            </a:extLst>
          </p:cNvPr>
          <p:cNvSpPr txBox="1"/>
          <p:nvPr/>
        </p:nvSpPr>
        <p:spPr>
          <a:xfrm>
            <a:off x="1017746" y="1326639"/>
            <a:ext cx="10142648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A67976-214F-B75C-771A-5241741959C8}"/>
              </a:ext>
            </a:extLst>
          </p:cNvPr>
          <p:cNvSpPr txBox="1"/>
          <p:nvPr/>
        </p:nvSpPr>
        <p:spPr>
          <a:xfrm>
            <a:off x="242454" y="2888272"/>
            <a:ext cx="2570019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90942-82C2-D48B-6588-012A86C2125A}"/>
              </a:ext>
            </a:extLst>
          </p:cNvPr>
          <p:cNvSpPr txBox="1"/>
          <p:nvPr/>
        </p:nvSpPr>
        <p:spPr>
          <a:xfrm>
            <a:off x="3047998" y="2878315"/>
            <a:ext cx="3269675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B031D-240C-6F82-7CCD-99674B322FF8}"/>
              </a:ext>
            </a:extLst>
          </p:cNvPr>
          <p:cNvSpPr txBox="1"/>
          <p:nvPr/>
        </p:nvSpPr>
        <p:spPr>
          <a:xfrm>
            <a:off x="6435436" y="2873483"/>
            <a:ext cx="3158835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537040E-F6F7-CD30-C31D-7D38862BF7BC}"/>
              </a:ext>
            </a:extLst>
          </p:cNvPr>
          <p:cNvSpPr/>
          <p:nvPr/>
        </p:nvSpPr>
        <p:spPr>
          <a:xfrm>
            <a:off x="1316182" y="2525554"/>
            <a:ext cx="471054" cy="347929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8004C62C-3D86-8D26-8CE8-0C4131E63376}"/>
              </a:ext>
            </a:extLst>
          </p:cNvPr>
          <p:cNvSpPr/>
          <p:nvPr/>
        </p:nvSpPr>
        <p:spPr>
          <a:xfrm>
            <a:off x="4520045" y="2468237"/>
            <a:ext cx="471054" cy="347929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7CD3FD5-CB80-B25A-5006-8FE8997C3E07}"/>
              </a:ext>
            </a:extLst>
          </p:cNvPr>
          <p:cNvSpPr/>
          <p:nvPr/>
        </p:nvSpPr>
        <p:spPr>
          <a:xfrm>
            <a:off x="7779326" y="2449979"/>
            <a:ext cx="471054" cy="347929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ED2A716-3DAE-9012-A03A-9F7F7882C0A4}"/>
              </a:ext>
            </a:extLst>
          </p:cNvPr>
          <p:cNvSpPr/>
          <p:nvPr/>
        </p:nvSpPr>
        <p:spPr>
          <a:xfrm>
            <a:off x="10487891" y="2432818"/>
            <a:ext cx="471054" cy="347929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1935</Words>
  <Application>Microsoft Office PowerPoint</Application>
  <PresentationFormat>Widescreen</PresentationFormat>
  <Paragraphs>231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phuong dinh</cp:lastModifiedBy>
  <cp:revision>15</cp:revision>
  <dcterms:created xsi:type="dcterms:W3CDTF">2022-05-30T23:53:49Z</dcterms:created>
  <dcterms:modified xsi:type="dcterms:W3CDTF">2024-10-04T15:47:07Z</dcterms:modified>
</cp:coreProperties>
</file>