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71" r:id="rId4"/>
    <p:sldId id="266" r:id="rId5"/>
    <p:sldId id="276" r:id="rId6"/>
    <p:sldId id="277" r:id="rId7"/>
    <p:sldId id="278" r:id="rId8"/>
    <p:sldId id="275" r:id="rId9"/>
    <p:sldId id="261" r:id="rId10"/>
    <p:sldId id="26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E23B1-1AF5-4751-A00C-1C5061EC03C2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C205C-CE8B-4E4B-BEC0-DC5260F458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177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73B7A-037F-4AEF-9577-27340F030235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58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6ACE3A-DB39-5F3A-2537-4621B0650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0E7074D-F1F5-DF03-2F6B-4CEB7E39F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2BC6F02-8759-915E-4214-E9047EA6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0319-48ED-41B2-B5F1-B391230C6AAF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6B1D97-1FAF-5710-42F1-BD20A4FE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0975CA-7E53-39E8-70BF-A3F52026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DA-461E-48E8-95C1-6B3C7620EC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890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428D44-F9A4-16B3-B92C-359025B5C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F71411-BA39-BA3B-1B9A-5C32322ED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3EE7C2E-110D-EBB0-8DBD-3C822DFA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0319-48ED-41B2-B5F1-B391230C6AAF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042B44-47D5-DF9A-C623-D3F6A90D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E4FB94F-C6D6-051D-8559-FB132280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DA-461E-48E8-95C1-6B3C7620EC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233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591B32F-7F1E-FC0A-CB93-E213E125F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7B62C61-169A-E41E-6F9E-D002C5CD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C12DE9-C191-476A-C012-AEAC804F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0319-48ED-41B2-B5F1-B391230C6AAF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6EA1B9D-3CFC-E429-8768-0D95F243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E079B6-C354-6AA3-EB95-2746AABE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DA-461E-48E8-95C1-6B3C7620EC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563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3BB531-872C-8278-80AA-73355D97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1C98FA-05F4-0DBC-0715-D6A5A6653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868F3FD-4E7E-3502-913B-4CCB1F809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0319-48ED-41B2-B5F1-B391230C6AAF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ABCAF6-E427-4BAB-D6DE-4C581E4D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99C4A9E-03E3-3777-D4CE-2D6CC741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DA-461E-48E8-95C1-6B3C7620EC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601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7D6130-DFD2-9076-934D-5A64BD85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D7AEDEC-3620-C8A1-7D14-C337F8AA6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050BC74-BC85-1880-67DC-1BAE4726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0319-48ED-41B2-B5F1-B391230C6AAF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2BFE5F-192D-35B1-6266-E03D7DF0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042B3C7-162E-8682-2A92-6E099FB6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DA-461E-48E8-95C1-6B3C7620EC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600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0F7641-68A6-F1E9-1F9D-6A245DF4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711881F-F244-6893-C29C-A50825D14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D6A5CD3-D701-26C8-2E61-F8E29A485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1F11220-3095-5575-49F4-DC77A938A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0319-48ED-41B2-B5F1-B391230C6AAF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35A39C1-8DAF-BDBE-CF37-86C557F5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4A7714-16CC-DB7B-24FE-1A8429AD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DA-461E-48E8-95C1-6B3C7620EC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07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901883-11BE-00DB-ECA6-EA8ABB74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7F5BE3B-D463-EC30-0E73-5C3E78FD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AC465D5-3946-1177-C478-9889EC4C9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EE3E589-8AC9-39D0-6359-46A9E4FC2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86B4005-7BCF-858A-B137-BBB5E1F69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E327620-79C6-1D6B-C62F-893DA7CB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0319-48ED-41B2-B5F1-B391230C6AAF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F719723-0C25-2359-D42A-03115594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7C31BA2-9F1D-E0F6-134F-8161CD54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DA-461E-48E8-95C1-6B3C7620EC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64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E9C572-1B38-8E7A-2592-C8245760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3642F28-C50F-D91B-3139-BFEE50B5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0319-48ED-41B2-B5F1-B391230C6AAF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C04093B-2BEB-54E1-67CA-7AA58EBB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D659036-5B19-4CC4-84E3-351F3345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DA-461E-48E8-95C1-6B3C7620EC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088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709C564-E2EE-FC8E-6C58-0E63DF83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0319-48ED-41B2-B5F1-B391230C6AAF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124ED7-94B5-E215-D609-3C1C6BAC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51EFB4F-40B6-2FCC-EEFB-AE05EB03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DA-461E-48E8-95C1-6B3C7620EC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41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91DF2D-9612-1BA8-2370-042913C2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99CEB4-2B2B-8DE0-6661-19C4E67AB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A7A458B-5BB0-D3E2-68B1-C350B5F2D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C4631C6-D8BA-8903-020A-3AFB45D2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0319-48ED-41B2-B5F1-B391230C6AAF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FAAD62B-782D-88A1-58AD-F34E6914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8C5830F-1783-5C94-C159-948CD2D4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DA-461E-48E8-95C1-6B3C7620EC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23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573097-8BC7-E4F9-530F-2335994C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BF6BF23-66AF-80FF-C732-2822FCCB0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6CC759B-7338-6F2F-8A75-1CF66FA7D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C326455-109A-D8D4-F0DB-3BCE2034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0319-48ED-41B2-B5F1-B391230C6AAF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AC2B344-76F6-2B37-AC1C-5707C54FD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4D9A79E-7934-7DB5-3A48-4694B624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DA-461E-48E8-95C1-6B3C7620EC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771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474C8FB-317E-A22B-3080-FB46FC6F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04D2454-1B62-C5F6-D2E1-1C531AF1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59A10B-CC05-0F6D-71FD-03091EEB6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40319-48ED-41B2-B5F1-B391230C6AAF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55C1603-9504-1195-2955-B6A65EBDA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DC82A47-8221-A83F-27A7-827E5AFF9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3D3DA-461E-48E8-95C1-6B3C7620EC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537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hyperlink" Target="https://www.facebook.com/profile.php?id=10008611928097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27.sv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4.png"/><Relationship Id="rId5" Type="http://schemas.openxmlformats.org/officeDocument/2006/relationships/image" Target="../media/image25.svg"/><Relationship Id="rId15" Type="http://schemas.openxmlformats.org/officeDocument/2006/relationships/image" Target="../media/image20.png"/><Relationship Id="rId10" Type="http://schemas.openxmlformats.org/officeDocument/2006/relationships/image" Target="../media/image28.jpeg"/><Relationship Id="rId4" Type="http://schemas.openxmlformats.org/officeDocument/2006/relationships/image" Target="../media/image24.png"/><Relationship Id="rId9" Type="http://schemas.openxmlformats.org/officeDocument/2006/relationships/image" Target="../media/image7.svg"/><Relationship Id="rId1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9.svg"/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15.svg"/><Relationship Id="rId5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openxmlformats.org/officeDocument/2006/relationships/image" Target="../media/image30.svg"/><Relationship Id="rId9" Type="http://schemas.openxmlformats.org/officeDocument/2006/relationships/image" Target="../media/image31.jpe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85" t="-35267" r="-2938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657457" y="-557954"/>
            <a:ext cx="6745872" cy="8392998"/>
          </a:xfrm>
          <a:custGeom>
            <a:avLst/>
            <a:gdLst/>
            <a:ahLst/>
            <a:cxnLst/>
            <a:rect l="l" t="t" r="r" b="b"/>
            <a:pathLst>
              <a:path w="10118808" h="12589497">
                <a:moveTo>
                  <a:pt x="0" y="0"/>
                </a:moveTo>
                <a:lnTo>
                  <a:pt x="10118808" y="0"/>
                </a:lnTo>
                <a:lnTo>
                  <a:pt x="10118808" y="12589497"/>
                </a:lnTo>
                <a:lnTo>
                  <a:pt x="0" y="12589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6298184" y="-1991168"/>
            <a:ext cx="6030531" cy="6030531"/>
          </a:xfrm>
          <a:custGeom>
            <a:avLst/>
            <a:gdLst/>
            <a:ahLst/>
            <a:cxnLst/>
            <a:rect l="l" t="t" r="r" b="b"/>
            <a:pathLst>
              <a:path w="9045797" h="9045797">
                <a:moveTo>
                  <a:pt x="9045797" y="0"/>
                </a:moveTo>
                <a:lnTo>
                  <a:pt x="0" y="0"/>
                </a:lnTo>
                <a:lnTo>
                  <a:pt x="0" y="9045797"/>
                </a:lnTo>
                <a:lnTo>
                  <a:pt x="9045797" y="9045797"/>
                </a:lnTo>
                <a:lnTo>
                  <a:pt x="904579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746069" y="3638545"/>
            <a:ext cx="2057400" cy="2290885"/>
            <a:chOff x="0" y="0"/>
            <a:chExt cx="812800" cy="9050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905041"/>
            </a:xfrm>
            <a:custGeom>
              <a:avLst/>
              <a:gdLst/>
              <a:ahLst/>
              <a:cxnLst/>
              <a:rect l="l" t="t" r="r" b="b"/>
              <a:pathLst>
                <a:path w="812800" h="905041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777100"/>
                  </a:lnTo>
                  <a:cubicBezTo>
                    <a:pt x="812800" y="811032"/>
                    <a:pt x="799321" y="843574"/>
                    <a:pt x="775327" y="867568"/>
                  </a:cubicBezTo>
                  <a:cubicBezTo>
                    <a:pt x="751333" y="891561"/>
                    <a:pt x="718791" y="905041"/>
                    <a:pt x="684859" y="905041"/>
                  </a:cubicBezTo>
                  <a:lnTo>
                    <a:pt x="127941" y="905041"/>
                  </a:lnTo>
                  <a:cubicBezTo>
                    <a:pt x="94009" y="905041"/>
                    <a:pt x="61467" y="891561"/>
                    <a:pt x="37473" y="867568"/>
                  </a:cubicBezTo>
                  <a:cubicBezTo>
                    <a:pt x="13479" y="843574"/>
                    <a:pt x="0" y="811032"/>
                    <a:pt x="0" y="777100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1F91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9526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52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7904650" y="814968"/>
            <a:ext cx="3701749" cy="3132605"/>
          </a:xfrm>
          <a:custGeom>
            <a:avLst/>
            <a:gdLst/>
            <a:ahLst/>
            <a:cxnLst/>
            <a:rect l="l" t="t" r="r" b="b"/>
            <a:pathLst>
              <a:path w="5552623" h="4698907">
                <a:moveTo>
                  <a:pt x="0" y="0"/>
                </a:moveTo>
                <a:lnTo>
                  <a:pt x="5552623" y="0"/>
                </a:lnTo>
                <a:lnTo>
                  <a:pt x="5552623" y="4698907"/>
                </a:lnTo>
                <a:lnTo>
                  <a:pt x="0" y="46989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352863" y="2586544"/>
            <a:ext cx="4700073" cy="4033014"/>
            <a:chOff x="0" y="0"/>
            <a:chExt cx="6269228" cy="5379466"/>
          </a:xfrm>
        </p:grpSpPr>
        <p:sp>
          <p:nvSpPr>
            <p:cNvPr id="10" name="Freeform 10"/>
            <p:cNvSpPr/>
            <p:nvPr/>
          </p:nvSpPr>
          <p:spPr>
            <a:xfrm>
              <a:off x="-37338" y="-26924"/>
              <a:ext cx="6306566" cy="5406390"/>
            </a:xfrm>
            <a:custGeom>
              <a:avLst/>
              <a:gdLst/>
              <a:ahLst/>
              <a:cxnLst/>
              <a:rect l="l" t="t" r="r" b="b"/>
              <a:pathLst>
                <a:path w="6306566" h="5406390">
                  <a:moveTo>
                    <a:pt x="6014466" y="5406390"/>
                  </a:moveTo>
                  <a:cubicBezTo>
                    <a:pt x="6175121" y="5406390"/>
                    <a:pt x="6306566" y="5274945"/>
                    <a:pt x="6306566" y="5114290"/>
                  </a:cubicBezTo>
                  <a:lnTo>
                    <a:pt x="6306566" y="264922"/>
                  </a:lnTo>
                  <a:cubicBezTo>
                    <a:pt x="6306566" y="104267"/>
                    <a:pt x="6177915" y="0"/>
                    <a:pt x="6020816" y="33147"/>
                  </a:cubicBezTo>
                  <a:lnTo>
                    <a:pt x="242316" y="1251966"/>
                  </a:lnTo>
                  <a:cubicBezTo>
                    <a:pt x="85090" y="1285113"/>
                    <a:pt x="0" y="1436243"/>
                    <a:pt x="53213" y="1587881"/>
                  </a:cubicBezTo>
                  <a:lnTo>
                    <a:pt x="1295781" y="5130673"/>
                  </a:lnTo>
                  <a:cubicBezTo>
                    <a:pt x="1348994" y="5282311"/>
                    <a:pt x="1523873" y="5406263"/>
                    <a:pt x="1684528" y="5406263"/>
                  </a:cubicBezTo>
                  <a:lnTo>
                    <a:pt x="6014466" y="5406390"/>
                  </a:lnTo>
                  <a:close/>
                </a:path>
              </a:pathLst>
            </a:custGeom>
            <a:blipFill>
              <a:blip r:embed="rId9"/>
              <a:stretch>
                <a:fillRect l="-55029" r="-198"/>
              </a:stretch>
            </a:blipFill>
            <a:ln w="1524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128584" y="1724730"/>
            <a:ext cx="6906037" cy="936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14"/>
              </a:lnSpc>
            </a:pPr>
            <a:r>
              <a:rPr lang="en-US" sz="6000" dirty="0">
                <a:solidFill>
                  <a:srgbClr val="1F9139"/>
                </a:solidFill>
                <a:latin typeface="Arial Black" panose="020B0A04020102020204" pitchFamily="34" charset="0"/>
                <a:ea typeface="Hit and Run"/>
                <a:cs typeface="Hit and Run"/>
                <a:sym typeface="Hit and Run"/>
              </a:rPr>
              <a:t>BÁO CÁO Đ</a:t>
            </a:r>
            <a:r>
              <a:rPr lang="en-US" sz="7200" b="1" dirty="0">
                <a:solidFill>
                  <a:srgbClr val="1F9139"/>
                </a:solidFill>
                <a:latin typeface="Arial Black" panose="020B0A04020102020204" pitchFamily="34" charset="0"/>
                <a:ea typeface="Hit and Run"/>
                <a:cs typeface="Hit and Run"/>
                <a:sym typeface="Hit and Run"/>
              </a:rPr>
              <a:t>Ộ</a:t>
            </a:r>
            <a:r>
              <a:rPr lang="en-US" sz="6000" dirty="0">
                <a:solidFill>
                  <a:srgbClr val="1F9139"/>
                </a:solidFill>
                <a:latin typeface="Arial Black" panose="020B0A04020102020204" pitchFamily="34" charset="0"/>
                <a:ea typeface="Hit and Run"/>
                <a:cs typeface="Hit and Run"/>
                <a:sym typeface="Hit and Run"/>
              </a:rPr>
              <a:t>I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060750" y="1482051"/>
            <a:ext cx="3902280" cy="390228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30595" r="-15292"/>
              </a:stretch>
            </a:blipFill>
            <a:ln w="1714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6203171" y="4466868"/>
            <a:ext cx="917463" cy="91746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C34C"/>
            </a:solidFill>
            <a:ln w="1047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7" name="AutoShape 17"/>
          <p:cNvSpPr/>
          <p:nvPr/>
        </p:nvSpPr>
        <p:spPr>
          <a:xfrm>
            <a:off x="711192" y="5868893"/>
            <a:ext cx="4946265" cy="0"/>
          </a:xfrm>
          <a:prstGeom prst="line">
            <a:avLst/>
          </a:prstGeom>
          <a:ln w="38100" cap="flat">
            <a:solidFill>
              <a:srgbClr val="7DC34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663817" y="5668345"/>
            <a:ext cx="628056" cy="62805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C34C"/>
            </a:solidFill>
            <a:ln w="1047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075823" y="5668345"/>
            <a:ext cx="628056" cy="62805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C34C"/>
            </a:solidFill>
            <a:ln w="1047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820317" y="5824845"/>
            <a:ext cx="315058" cy="315058"/>
          </a:xfrm>
          <a:custGeom>
            <a:avLst/>
            <a:gdLst/>
            <a:ahLst/>
            <a:cxnLst/>
            <a:rect l="l" t="t" r="r" b="b"/>
            <a:pathLst>
              <a:path w="472587" h="472587">
                <a:moveTo>
                  <a:pt x="0" y="0"/>
                </a:moveTo>
                <a:lnTo>
                  <a:pt x="472586" y="0"/>
                </a:lnTo>
                <a:lnTo>
                  <a:pt x="472586" y="472586"/>
                </a:lnTo>
                <a:lnTo>
                  <a:pt x="0" y="4725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232037" y="5824560"/>
            <a:ext cx="315627" cy="315627"/>
          </a:xfrm>
          <a:custGeom>
            <a:avLst/>
            <a:gdLst/>
            <a:ahLst/>
            <a:cxnLst/>
            <a:rect l="l" t="t" r="r" b="b"/>
            <a:pathLst>
              <a:path w="473440" h="473440">
                <a:moveTo>
                  <a:pt x="0" y="0"/>
                </a:moveTo>
                <a:lnTo>
                  <a:pt x="473440" y="0"/>
                </a:lnTo>
                <a:lnTo>
                  <a:pt x="473440" y="473440"/>
                </a:lnTo>
                <a:lnTo>
                  <a:pt x="0" y="4734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440604" y="4678415"/>
            <a:ext cx="442597" cy="463452"/>
          </a:xfrm>
          <a:custGeom>
            <a:avLst/>
            <a:gdLst/>
            <a:ahLst/>
            <a:cxnLst/>
            <a:rect l="l" t="t" r="r" b="b"/>
            <a:pathLst>
              <a:path w="663895" h="695178">
                <a:moveTo>
                  <a:pt x="0" y="0"/>
                </a:moveTo>
                <a:lnTo>
                  <a:pt x="663895" y="0"/>
                </a:lnTo>
                <a:lnTo>
                  <a:pt x="663895" y="695178"/>
                </a:lnTo>
                <a:lnTo>
                  <a:pt x="0" y="6951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120468" y="1349747"/>
            <a:ext cx="341691" cy="357792"/>
          </a:xfrm>
          <a:custGeom>
            <a:avLst/>
            <a:gdLst/>
            <a:ahLst/>
            <a:cxnLst/>
            <a:rect l="l" t="t" r="r" b="b"/>
            <a:pathLst>
              <a:path w="512537" h="536688">
                <a:moveTo>
                  <a:pt x="0" y="0"/>
                </a:moveTo>
                <a:lnTo>
                  <a:pt x="512537" y="0"/>
                </a:lnTo>
                <a:lnTo>
                  <a:pt x="512537" y="536687"/>
                </a:lnTo>
                <a:lnTo>
                  <a:pt x="0" y="53668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6108158" y="4815128"/>
            <a:ext cx="190025" cy="190025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C34C"/>
            </a:solidFill>
            <a:ln cap="sq">
              <a:noFill/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31" name="Freeform 31"/>
          <p:cNvSpPr/>
          <p:nvPr/>
        </p:nvSpPr>
        <p:spPr>
          <a:xfrm>
            <a:off x="1822584" y="214866"/>
            <a:ext cx="734299" cy="695730"/>
          </a:xfrm>
          <a:custGeom>
            <a:avLst/>
            <a:gdLst/>
            <a:ahLst/>
            <a:cxnLst/>
            <a:rect l="l" t="t" r="r" b="b"/>
            <a:pathLst>
              <a:path w="1101449" h="1043595">
                <a:moveTo>
                  <a:pt x="0" y="0"/>
                </a:moveTo>
                <a:lnTo>
                  <a:pt x="1101449" y="0"/>
                </a:lnTo>
                <a:lnTo>
                  <a:pt x="1101449" y="1043595"/>
                </a:lnTo>
                <a:lnTo>
                  <a:pt x="0" y="104359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-394080" y="-158592"/>
            <a:ext cx="1865486" cy="1241585"/>
          </a:xfrm>
          <a:custGeom>
            <a:avLst/>
            <a:gdLst/>
            <a:ahLst/>
            <a:cxnLst/>
            <a:rect l="l" t="t" r="r" b="b"/>
            <a:pathLst>
              <a:path w="2798229" h="1862377">
                <a:moveTo>
                  <a:pt x="0" y="0"/>
                </a:moveTo>
                <a:lnTo>
                  <a:pt x="2798229" y="0"/>
                </a:lnTo>
                <a:lnTo>
                  <a:pt x="2798229" y="1862376"/>
                </a:lnTo>
                <a:lnTo>
                  <a:pt x="0" y="186237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711192" y="4632879"/>
            <a:ext cx="1986959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600">
                <a:solidFill>
                  <a:srgbClr val="1C1C3D"/>
                </a:solidFill>
                <a:latin typeface="Gordita"/>
                <a:ea typeface="Gordita"/>
                <a:cs typeface="Gordita"/>
                <a:sym typeface="Gordita"/>
              </a:rPr>
              <a:t>Presented By: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277141" y="4632879"/>
            <a:ext cx="2088424" cy="259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1C1C3D"/>
                </a:solidFill>
                <a:latin typeface="Engravers MT" panose="02090707080505020304" pitchFamily="18" charset="0"/>
                <a:ea typeface="Gordita Bold"/>
                <a:cs typeface="Gordita Bold"/>
                <a:sym typeface="Gordita Bold"/>
              </a:rPr>
              <a:t>Nguyen Thuy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82905" y="5956974"/>
            <a:ext cx="1450957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1C1C3D"/>
                </a:solidFill>
                <a:latin typeface="Engravers MT" panose="02090707080505020304" pitchFamily="18" charset="0"/>
                <a:ea typeface="Gordita"/>
                <a:cs typeface="Gordita"/>
                <a:sym typeface="Gordita"/>
              </a:rPr>
              <a:t>0375605169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792780" y="5956974"/>
            <a:ext cx="3014538" cy="207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 u="sng" dirty="0">
                <a:solidFill>
                  <a:srgbClr val="1C1C3D"/>
                </a:solidFill>
                <a:latin typeface="Elephant" panose="02020904090505020303" pitchFamily="18" charset="0"/>
                <a:ea typeface="Gordita"/>
                <a:cs typeface="Gordita"/>
                <a:sym typeface="Gordita"/>
                <a:hlinkClick r:id="rId22" tooltip="https://www.facebook.com/profile.php?id=100086119280972"/>
              </a:rPr>
              <a:t>www.reallygreatsite.com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85800" y="3064649"/>
            <a:ext cx="5878975" cy="92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1"/>
              </a:lnSpc>
            </a:pPr>
            <a:r>
              <a:rPr lang="en-US" sz="4800" b="1" dirty="0">
                <a:solidFill>
                  <a:srgbClr val="1C1C3D"/>
                </a:solidFill>
                <a:latin typeface="AC Steelfish" panose="020B0604020202020204" charset="-93"/>
                <a:ea typeface="Gordita Bold"/>
                <a:cs typeface="Gordita Bold"/>
                <a:sym typeface="Gordita Bold"/>
              </a:rPr>
              <a:t>THÁNG</a:t>
            </a:r>
            <a:r>
              <a:rPr lang="en-US" sz="4800" b="1" dirty="0">
                <a:solidFill>
                  <a:srgbClr val="1C1C3D"/>
                </a:solidFill>
                <a:latin typeface="Gordita Bold"/>
                <a:ea typeface="Gordita Bold"/>
                <a:cs typeface="Gordita Bold"/>
                <a:sym typeface="Gordita Bold"/>
              </a:rPr>
              <a:t> </a:t>
            </a:r>
            <a:r>
              <a:rPr lang="en-US" sz="4800" b="1" dirty="0">
                <a:solidFill>
                  <a:srgbClr val="1C1C3D"/>
                </a:solidFill>
                <a:latin typeface="Engravers MT" panose="02090707080505020304" pitchFamily="18" charset="0"/>
                <a:ea typeface="Gordita Bold"/>
                <a:cs typeface="Gordita Bold"/>
                <a:sym typeface="Gordita Bold"/>
              </a:rPr>
              <a:t>10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362301" y="436800"/>
            <a:ext cx="3024407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333">
                <a:solidFill>
                  <a:srgbClr val="1C1C3D"/>
                </a:solidFill>
                <a:latin typeface="Gordita"/>
                <a:ea typeface="Gordita"/>
                <a:cs typeface="Gordita"/>
                <a:sym typeface="Gordita"/>
              </a:rPr>
              <a:t>THUONG THANH SECONDARY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86" t="-35267" r="-3048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938941" y="-165918"/>
            <a:ext cx="7670821" cy="9543789"/>
          </a:xfrm>
          <a:custGeom>
            <a:avLst/>
            <a:gdLst/>
            <a:ahLst/>
            <a:cxnLst/>
            <a:rect l="l" t="t" r="r" b="b"/>
            <a:pathLst>
              <a:path w="11506231" h="14315684">
                <a:moveTo>
                  <a:pt x="0" y="0"/>
                </a:moveTo>
                <a:lnTo>
                  <a:pt x="11506231" y="0"/>
                </a:lnTo>
                <a:lnTo>
                  <a:pt x="11506231" y="14315684"/>
                </a:lnTo>
                <a:lnTo>
                  <a:pt x="0" y="143156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89147" y="84302"/>
            <a:ext cx="10606176" cy="668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Tiếp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tục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duy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trì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nề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nếp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,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chăm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sóc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CTMN</a:t>
            </a:r>
          </a:p>
          <a:p>
            <a:pPr algn="just">
              <a:lnSpc>
                <a:spcPct val="150000"/>
              </a:lnSpc>
            </a:pP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Tiếp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tục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đôn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đốc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học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sinh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tham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gia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cuộc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thi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b="1" dirty="0" err="1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Violympic</a:t>
            </a:r>
            <a:r>
              <a:rPr lang="en-US" sz="2933" b="1" dirty="0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Triển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khai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cuộc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thi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b="1" dirty="0" err="1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Vì</a:t>
            </a:r>
            <a:r>
              <a:rPr lang="en-US" sz="2933" b="1" dirty="0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an </a:t>
            </a:r>
            <a:r>
              <a:rPr lang="en-US" sz="2933" b="1" dirty="0" err="1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toàn</a:t>
            </a:r>
            <a:r>
              <a:rPr lang="en-US" sz="2933" b="1" dirty="0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933" b="1" dirty="0" err="1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giao</a:t>
            </a:r>
            <a:r>
              <a:rPr lang="en-US" sz="2933" b="1" dirty="0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933" b="1" dirty="0" err="1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thông</a:t>
            </a:r>
            <a:r>
              <a:rPr lang="en-US" sz="2933" b="1" dirty="0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933" b="1" dirty="0" err="1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thủ</a:t>
            </a:r>
            <a:r>
              <a:rPr lang="en-US" sz="2933" b="1" dirty="0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933" b="1" dirty="0" err="1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đô</a:t>
            </a:r>
            <a:endParaRPr lang="en-US" sz="2933" b="1" dirty="0">
              <a:solidFill>
                <a:srgbClr val="FF3131"/>
              </a:solidFill>
              <a:latin typeface="Times New Roman" panose="02020603050405020304" pitchFamily="18" charset="0"/>
              <a:ea typeface="Dancing Script Bold"/>
              <a:cs typeface="Times New Roman" panose="02020603050405020304" pitchFamily="18" charset="0"/>
              <a:sym typeface="Dancing Script Bold"/>
            </a:endParaRPr>
          </a:p>
          <a:p>
            <a:pPr algn="just">
              <a:lnSpc>
                <a:spcPct val="150000"/>
              </a:lnSpc>
            </a:pP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Nộp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sản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phẩm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cuộc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thi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b="1" dirty="0" err="1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vẽ</a:t>
            </a:r>
            <a:r>
              <a:rPr lang="en-US" sz="2933" b="1" dirty="0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933" b="1" dirty="0" err="1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tranh</a:t>
            </a:r>
            <a:r>
              <a:rPr lang="en-US" sz="2933" b="1" dirty="0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933" b="1" dirty="0" err="1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Đan</a:t>
            </a:r>
            <a:r>
              <a:rPr lang="en-US" sz="2933" b="1" dirty="0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933" b="1" dirty="0" err="1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Mạch</a:t>
            </a:r>
            <a:r>
              <a:rPr lang="en-US" sz="2933" b="1" dirty="0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933" b="1" dirty="0" err="1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trong</a:t>
            </a:r>
            <a:r>
              <a:rPr lang="en-US" sz="2933" b="1" dirty="0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933" b="1" dirty="0" err="1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mắt</a:t>
            </a:r>
            <a:r>
              <a:rPr lang="en-US" sz="2933" b="1" dirty="0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933" b="1" dirty="0" err="1">
                <a:solidFill>
                  <a:srgbClr val="FF3131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em</a:t>
            </a:r>
            <a:endParaRPr lang="en-US" sz="2933" b="1" dirty="0">
              <a:solidFill>
                <a:srgbClr val="FF3131"/>
              </a:solidFill>
              <a:latin typeface="Times New Roman" panose="02020603050405020304" pitchFamily="18" charset="0"/>
              <a:ea typeface="Dancing Script Bold"/>
              <a:cs typeface="Times New Roman" panose="02020603050405020304" pitchFamily="18" charset="0"/>
              <a:sym typeface="Dancing Script Bold"/>
            </a:endParaRPr>
          </a:p>
          <a:p>
            <a:pPr algn="just">
              <a:lnSpc>
                <a:spcPct val="150000"/>
              </a:lnSpc>
            </a:pP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Tổ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chức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chương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trình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hưởng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ứng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Ngày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pháp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luật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nước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CHXKCNVN</a:t>
            </a:r>
          </a:p>
          <a:p>
            <a:pPr algn="just">
              <a:lnSpc>
                <a:spcPct val="150000"/>
              </a:lnSpc>
            </a:pP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	+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Lớp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b="1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6A3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chuẩn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bị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đồ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dùng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cho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phần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thi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Rung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chuông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vàng</a:t>
            </a:r>
            <a:endParaRPr lang="en-US" sz="2933" dirty="0">
              <a:solidFill>
                <a:srgbClr val="000000"/>
              </a:solidFill>
              <a:latin typeface="Times New Roman" panose="02020603050405020304" pitchFamily="18" charset="0"/>
              <a:ea typeface="Dancing Script"/>
              <a:cs typeface="Times New Roman" panose="02020603050405020304" pitchFamily="18" charset="0"/>
              <a:sym typeface="Dancing Script"/>
            </a:endParaRPr>
          </a:p>
          <a:p>
            <a:pPr algn="just">
              <a:lnSpc>
                <a:spcPct val="150000"/>
              </a:lnSpc>
            </a:pP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	+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Lớp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b="1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6A4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kê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bàn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ghế</a:t>
            </a:r>
            <a:endParaRPr lang="en-US" sz="2933" dirty="0">
              <a:solidFill>
                <a:srgbClr val="000000"/>
              </a:solidFill>
              <a:latin typeface="Times New Roman" panose="02020603050405020304" pitchFamily="18" charset="0"/>
              <a:ea typeface="Dancing Script"/>
              <a:cs typeface="Times New Roman" panose="02020603050405020304" pitchFamily="18" charset="0"/>
              <a:sym typeface="Dancing Script"/>
            </a:endParaRPr>
          </a:p>
          <a:p>
            <a:pPr algn="just">
              <a:lnSpc>
                <a:spcPct val="150000"/>
              </a:lnSpc>
            </a:pP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Tổ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chức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chuyên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đề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SHDC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chất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lượng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(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duyệt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kịch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bản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–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thứ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4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hàng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tuần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/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duyệt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chương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trình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–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thứ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6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hàng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tuần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Tổ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chức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hoạt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động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chào</a:t>
            </a:r>
            <a:r>
              <a:rPr lang="en-US" sz="2933" b="1" dirty="0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mừng</a:t>
            </a:r>
            <a:r>
              <a:rPr lang="en-US" sz="2933" b="1" dirty="0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ngày</a:t>
            </a:r>
            <a:r>
              <a:rPr lang="en-US" sz="2933" b="1" dirty="0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Nhà</a:t>
            </a:r>
            <a:r>
              <a:rPr lang="en-US" sz="2933" b="1" dirty="0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giáo</a:t>
            </a:r>
            <a:r>
              <a:rPr lang="en-US" sz="2933" b="1" dirty="0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Việt</a:t>
            </a:r>
            <a:r>
              <a:rPr lang="en-US" sz="2933" b="1" dirty="0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Nam 20/11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86" t="-35267" r="-3048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938941" y="-165918"/>
            <a:ext cx="7670821" cy="9543789"/>
          </a:xfrm>
          <a:custGeom>
            <a:avLst/>
            <a:gdLst/>
            <a:ahLst/>
            <a:cxnLst/>
            <a:rect l="l" t="t" r="r" b="b"/>
            <a:pathLst>
              <a:path w="11506231" h="14315684">
                <a:moveTo>
                  <a:pt x="0" y="0"/>
                </a:moveTo>
                <a:lnTo>
                  <a:pt x="11506231" y="0"/>
                </a:lnTo>
                <a:lnTo>
                  <a:pt x="11506231" y="14315684"/>
                </a:lnTo>
                <a:lnTo>
                  <a:pt x="0" y="143156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9534" y="720566"/>
            <a:ext cx="112268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tranh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quốc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Toyota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chủ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Chiếc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mơ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”</a:t>
            </a: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Trường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hạnh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phúc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”</a:t>
            </a: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Tổ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hội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Liên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đội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Dancing Script"/>
              <a:cs typeface="Times New Roman" panose="02020603050405020304" pitchFamily="18" charset="0"/>
              <a:sym typeface="Dancing Script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Hưởng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phóng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Thủ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đô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Dancing Script"/>
              <a:cs typeface="Times New Roman" panose="02020603050405020304" pitchFamily="18" charset="0"/>
              <a:sym typeface="Dancing Script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phóng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viên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nhí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phòng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tai”</a:t>
            </a: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Tổ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chuyên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mừng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Phụ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nữ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Việt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Nam 20/10</a:t>
            </a: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chuyên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“An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toàn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”</a:t>
            </a: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hưởng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Tuần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lễ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suốt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đời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Dancing Script"/>
              <a:cs typeface="Times New Roman" panose="02020603050405020304" pitchFamily="18" charset="0"/>
              <a:sym typeface="Dancing Script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tham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Violympic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ATGT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thủ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đô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Dancing Script"/>
              <a:cs typeface="Times New Roman" panose="02020603050405020304" pitchFamily="18" charset="0"/>
              <a:sym typeface="Dancing Scrip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86" t="-35267" r="-3048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938941" y="-165918"/>
            <a:ext cx="7670821" cy="9543789"/>
          </a:xfrm>
          <a:custGeom>
            <a:avLst/>
            <a:gdLst/>
            <a:ahLst/>
            <a:cxnLst/>
            <a:rect l="l" t="t" r="r" b="b"/>
            <a:pathLst>
              <a:path w="11506231" h="14315684">
                <a:moveTo>
                  <a:pt x="0" y="0"/>
                </a:moveTo>
                <a:lnTo>
                  <a:pt x="11506231" y="0"/>
                </a:lnTo>
                <a:lnTo>
                  <a:pt x="11506231" y="14315684"/>
                </a:lnTo>
                <a:lnTo>
                  <a:pt x="0" y="143156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3200" y="-82923"/>
            <a:ext cx="11176000" cy="689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1019" indent="-381019">
              <a:lnSpc>
                <a:spcPts val="3640"/>
              </a:lnSpc>
              <a:spcBef>
                <a:spcPct val="0"/>
              </a:spcBef>
              <a:buFontTx/>
              <a:buChar char="-"/>
            </a:pPr>
            <a:r>
              <a:rPr lang="en-US" sz="2867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Sản</a:t>
            </a:r>
            <a:r>
              <a:rPr lang="en-US" sz="2867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867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phẩm</a:t>
            </a:r>
            <a:r>
              <a:rPr lang="en-US" sz="2867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867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dự</a:t>
            </a:r>
            <a:r>
              <a:rPr lang="en-US" sz="2867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867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thi</a:t>
            </a:r>
            <a:r>
              <a:rPr lang="en-US" sz="2867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“</a:t>
            </a:r>
            <a:r>
              <a:rPr lang="en-US" sz="2867" b="1" dirty="0" err="1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Chiếc</a:t>
            </a:r>
            <a:r>
              <a:rPr lang="en-US" sz="2867" b="1" dirty="0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ô </a:t>
            </a:r>
            <a:r>
              <a:rPr lang="en-US" sz="2867" b="1" dirty="0" err="1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tô</a:t>
            </a:r>
            <a:r>
              <a:rPr lang="en-US" sz="2867" b="1" dirty="0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867" b="1" dirty="0" err="1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trong</a:t>
            </a:r>
            <a:r>
              <a:rPr lang="en-US" sz="2867" b="1" dirty="0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867" b="1" dirty="0" err="1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mơ</a:t>
            </a:r>
            <a:r>
              <a:rPr lang="en-US" sz="2867" b="1" dirty="0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” 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867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		+ </a:t>
            </a:r>
            <a:r>
              <a:rPr lang="en-US" sz="2867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Khối</a:t>
            </a:r>
            <a:r>
              <a:rPr lang="en-US" sz="2867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6:  </a:t>
            </a:r>
            <a:r>
              <a:rPr lang="en-US" sz="2867" b="1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Đầy</a:t>
            </a:r>
            <a:r>
              <a:rPr lang="en-US" sz="2867" b="1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867" b="1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đủ</a:t>
            </a:r>
            <a:endParaRPr lang="en-US" sz="2867" dirty="0">
              <a:solidFill>
                <a:srgbClr val="000000"/>
              </a:solidFill>
              <a:latin typeface="Times New Roman" panose="02020603050405020304" pitchFamily="18" charset="0"/>
              <a:ea typeface="Dancing Script"/>
              <a:cs typeface="Times New Roman" panose="02020603050405020304" pitchFamily="18" charset="0"/>
              <a:sym typeface="Dancing Script"/>
            </a:endParaRP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867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		+ </a:t>
            </a:r>
            <a:r>
              <a:rPr lang="en-US" sz="2867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Khối</a:t>
            </a:r>
            <a:r>
              <a:rPr lang="en-US" sz="2867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7:  </a:t>
            </a:r>
            <a:r>
              <a:rPr lang="en-US" sz="2867" b="1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Đầy</a:t>
            </a:r>
            <a:r>
              <a:rPr lang="en-US" sz="2867" b="1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867" b="1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đủ</a:t>
            </a:r>
            <a:endParaRPr lang="en-US" sz="2867" dirty="0">
              <a:solidFill>
                <a:srgbClr val="000000"/>
              </a:solidFill>
              <a:latin typeface="Times New Roman" panose="02020603050405020304" pitchFamily="18" charset="0"/>
              <a:ea typeface="Dancing Script"/>
              <a:cs typeface="Times New Roman" panose="02020603050405020304" pitchFamily="18" charset="0"/>
              <a:sym typeface="Dancing Script"/>
            </a:endParaRP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867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		+ </a:t>
            </a:r>
            <a:r>
              <a:rPr lang="en-US" sz="2867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Khối</a:t>
            </a:r>
            <a:r>
              <a:rPr lang="en-US" sz="2867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8:  </a:t>
            </a:r>
            <a:r>
              <a:rPr lang="en-US" sz="2867" b="1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Đầy</a:t>
            </a:r>
            <a:r>
              <a:rPr lang="en-US" sz="2867" b="1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867" b="1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đủ</a:t>
            </a:r>
            <a:endParaRPr lang="en-US" sz="2867" dirty="0">
              <a:solidFill>
                <a:srgbClr val="000000"/>
              </a:solidFill>
              <a:latin typeface="Times New Roman" panose="02020603050405020304" pitchFamily="18" charset="0"/>
              <a:ea typeface="Dancing Script"/>
              <a:cs typeface="Times New Roman" panose="02020603050405020304" pitchFamily="18" charset="0"/>
              <a:sym typeface="Dancing Script"/>
            </a:endParaRP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867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		+ </a:t>
            </a:r>
            <a:r>
              <a:rPr lang="en-US" sz="2867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Khối</a:t>
            </a:r>
            <a:r>
              <a:rPr lang="en-US" sz="2867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9:  </a:t>
            </a:r>
            <a:r>
              <a:rPr lang="en-US" sz="2867" b="1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Đầy</a:t>
            </a:r>
            <a:r>
              <a:rPr lang="en-US" sz="2867" b="1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867" b="1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đủ</a:t>
            </a:r>
            <a:endParaRPr lang="en-US" sz="2867" dirty="0">
              <a:solidFill>
                <a:srgbClr val="000000"/>
              </a:solidFill>
              <a:latin typeface="Times New Roman" panose="02020603050405020304" pitchFamily="18" charset="0"/>
              <a:ea typeface="Dancing Script"/>
              <a:cs typeface="Times New Roman" panose="02020603050405020304" pitchFamily="18" charset="0"/>
              <a:sym typeface="Dancing Script"/>
            </a:endParaRP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867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     </a:t>
            </a:r>
            <a:r>
              <a:rPr lang="en-US" sz="2867" i="1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867" i="1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Lựa</a:t>
            </a:r>
            <a:r>
              <a:rPr lang="en-US" sz="2867" i="1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867" i="1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chọn</a:t>
            </a:r>
            <a:r>
              <a:rPr lang="en-US" sz="2867" i="1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867" i="1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lớp</a:t>
            </a:r>
            <a:r>
              <a:rPr lang="en-US" sz="2867" i="1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7A1,7A2, 9A2, 8A2, 8A3, 6A1 </a:t>
            </a:r>
            <a:r>
              <a:rPr lang="en-US" sz="2867" i="1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để</a:t>
            </a:r>
            <a:r>
              <a:rPr lang="en-US" sz="2867" i="1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867" i="1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dự</a:t>
            </a:r>
            <a:r>
              <a:rPr lang="en-US" sz="2867" i="1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  <a:r>
              <a:rPr lang="en-US" sz="2867" i="1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thi</a:t>
            </a:r>
            <a:r>
              <a:rPr lang="en-US" sz="2867" i="1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endParaRPr lang="en-US" sz="2867" dirty="0">
              <a:solidFill>
                <a:srgbClr val="000000"/>
              </a:solidFill>
              <a:latin typeface="Times New Roman" panose="02020603050405020304" pitchFamily="18" charset="0"/>
              <a:ea typeface="Dancing Script"/>
              <a:cs typeface="Times New Roman" panose="02020603050405020304" pitchFamily="18" charset="0"/>
              <a:sym typeface="Dancing Script"/>
            </a:endParaRPr>
          </a:p>
          <a:p>
            <a:pPr marL="457223" indent="-457223">
              <a:lnSpc>
                <a:spcPts val="3640"/>
              </a:lnSpc>
              <a:spcBef>
                <a:spcPct val="0"/>
              </a:spcBef>
              <a:buFontTx/>
              <a:buChar char="-"/>
            </a:pPr>
            <a:r>
              <a:rPr lang="pt-BR" sz="2867" dirty="0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thi </a:t>
            </a:r>
            <a:r>
              <a:rPr lang="pt-BR" sz="2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tranh 3D 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pt-BR" sz="2867" dirty="0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Nhất: </a:t>
            </a:r>
            <a:r>
              <a:rPr lang="pt-BR" sz="2867" b="1" dirty="0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6A2, 7A1, 8A3, 9A3 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pt-BR" sz="2867" dirty="0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Nhì: </a:t>
            </a:r>
            <a:r>
              <a:rPr lang="pt-BR" sz="2867" b="1" dirty="0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6A1, 7A2, 8A1, 8A2, 9A2 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pt-BR" sz="2867" dirty="0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Ba: </a:t>
            </a:r>
            <a:r>
              <a:rPr lang="pt-BR" sz="2867" b="1" dirty="0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6A3, 7A3, 7A4, 7A6, 8A4, 9A1, 9A4, 9A5 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pt-BR" sz="2867" dirty="0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Khuyến khích: </a:t>
            </a:r>
            <a:r>
              <a:rPr lang="pt-BR" sz="2867" b="1" dirty="0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6A4, 7A5, 7A7, 8A5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endParaRPr lang="vi-VN" sz="2867" b="1" dirty="0">
              <a:solidFill>
                <a:srgbClr val="081C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23" indent="-457223">
              <a:lnSpc>
                <a:spcPts val="3640"/>
              </a:lnSpc>
              <a:spcBef>
                <a:spcPct val="0"/>
              </a:spcBef>
              <a:buFontTx/>
              <a:buChar char="-"/>
            </a:pPr>
            <a:r>
              <a:rPr lang="vi-VN" sz="2867" dirty="0">
                <a:solidFill>
                  <a:srgbClr val="081C36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Cuộc thi </a:t>
            </a:r>
            <a:r>
              <a:rPr lang="vi-VN" sz="2867" b="1" dirty="0">
                <a:solidFill>
                  <a:srgbClr val="FF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Một ngày làm phóng viên nhí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vi-VN" sz="2867" b="1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		</a:t>
            </a:r>
            <a:r>
              <a:rPr lang="vi-VN" sz="2867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+ </a:t>
            </a:r>
            <a:r>
              <a:rPr lang="vi-VN" sz="2867" dirty="0" err="1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Video</a:t>
            </a:r>
            <a:r>
              <a:rPr lang="vi-VN" sz="2867" dirty="0">
                <a:solidFill>
                  <a:srgbClr val="000000"/>
                </a:solidFill>
                <a:latin typeface="Times New Roman" panose="02020603050405020304" pitchFamily="18" charset="0"/>
                <a:ea typeface="Dancing Script"/>
                <a:cs typeface="Times New Roman" panose="02020603050405020304" pitchFamily="18" charset="0"/>
                <a:sym typeface="Dancing Script"/>
              </a:rPr>
              <a:t> lớp 8A1, 6A2 được lựa chọn</a:t>
            </a:r>
            <a:endParaRPr lang="vi-VN" sz="2867" dirty="0">
              <a:solidFill>
                <a:srgbClr val="081C36"/>
              </a:solidFill>
              <a:latin typeface="Times New Roman" panose="02020603050405020304" pitchFamily="18" charset="0"/>
              <a:ea typeface="Dancing Script"/>
              <a:cs typeface="Times New Roman" panose="02020603050405020304" pitchFamily="18" charset="0"/>
              <a:sym typeface="Dancing Script"/>
            </a:endParaRPr>
          </a:p>
        </p:txBody>
      </p:sp>
    </p:spTree>
    <p:extLst>
      <p:ext uri="{BB962C8B-B14F-4D97-AF65-F5344CB8AC3E}">
        <p14:creationId xmlns:p14="http://schemas.microsoft.com/office/powerpoint/2010/main" val="140424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86" t="-35267" r="-30481"/>
            </a:stretch>
          </a:blipFill>
        </p:spPr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A2B45B-CD7A-AB2D-345C-B618F98B8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2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0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97433210-EAF5-DD3F-5348-841E0DAC1254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482600"/>
          <a:ext cx="11074400" cy="5923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93425050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507315361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1027750673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394193690"/>
                    </a:ext>
                  </a:extLst>
                </a:gridCol>
              </a:tblGrid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GV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TIỀN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134891977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Tô Dung</a:t>
                      </a:r>
                      <a:endParaRPr lang="vi-VN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6A1</a:t>
                      </a:r>
                      <a:endParaRPr lang="vi-VN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1.500.000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vi-V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989399734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My</a:t>
                      </a:r>
                      <a:endParaRPr lang="vi-V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6A2</a:t>
                      </a:r>
                      <a:endParaRPr lang="vi-V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1.020.000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vi-V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287533041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 Hường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6A3</a:t>
                      </a:r>
                      <a:endParaRPr lang="vi-V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850.000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vi-V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4033838399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 Điệp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6A4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500.000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vi-V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840704949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Hồng Vân</a:t>
                      </a:r>
                      <a:endParaRPr lang="vi-VN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7A1</a:t>
                      </a:r>
                      <a:endParaRPr lang="vi-VN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1.350.000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vi-V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775891982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Phùng Thư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7A2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1.120.000 đồng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901069845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Phan Lương</a:t>
                      </a:r>
                      <a:endParaRPr lang="vi-VN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7A3</a:t>
                      </a:r>
                      <a:endParaRPr lang="vi-VN" sz="12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1.500.000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vi-VN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39179518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Thanh Xuân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7A4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500.000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vi-V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973975807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 Hiền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7A5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500.000 đồng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176486375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Hải Yến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7A6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500.000 đồng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770644523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Minh Xuân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7A7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600.000 đồng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840782860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 Oanh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8A1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1.000.000 đồng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655619965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 Loan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8A2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480.000 đồng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153904348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 Trang 86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8A3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1.000.000 đồng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753952303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 Trang 93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8A4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680.000 đồng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671872868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Bùi Duyên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8A5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800.000 đồng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625818297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Hương Giang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9A1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800.000 đồng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058841667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 Bảo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9A2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850.000 đồng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370360703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Hoàng Thiện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9A3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810.000 đồng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537154964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Nguyễn Nga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9A4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750.000 đồng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4147454498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Thanh Hiền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9A5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740.000 đồng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4090624723"/>
                  </a:ext>
                </a:extLst>
              </a:tr>
              <a:tr h="257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17.850.000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vi-V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4239017055"/>
                  </a:ext>
                </a:extLst>
              </a:tr>
            </a:tbl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65516A56-68AD-EB13-F65E-DB4A3DB57B41}"/>
              </a:ext>
            </a:extLst>
          </p:cNvPr>
          <p:cNvSpPr txBox="1"/>
          <p:nvPr/>
        </p:nvSpPr>
        <p:spPr>
          <a:xfrm>
            <a:off x="3657600" y="113563"/>
            <a:ext cx="523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ỦNG HỘ HỘI CHỮ THẬP ĐỎ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1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0400" y="126999"/>
            <a:ext cx="370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ĐIỂM THI ĐUA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1034"/>
              </p:ext>
            </p:extLst>
          </p:nvPr>
        </p:nvGraphicFramePr>
        <p:xfrm>
          <a:off x="254000" y="465553"/>
          <a:ext cx="11328400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37">
                  <a:extLst>
                    <a:ext uri="{9D8B030D-6E8A-4147-A177-3AD203B41FA5}">
                      <a16:colId xmlns:a16="http://schemas.microsoft.com/office/drawing/2014/main" val="252743351"/>
                    </a:ext>
                  </a:extLst>
                </a:gridCol>
                <a:gridCol w="1528763">
                  <a:extLst>
                    <a:ext uri="{9D8B030D-6E8A-4147-A177-3AD203B41FA5}">
                      <a16:colId xmlns:a16="http://schemas.microsoft.com/office/drawing/2014/main" val="104479999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86453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72596052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4121939308"/>
                    </a:ext>
                  </a:extLst>
                </a:gridCol>
                <a:gridCol w="2069611">
                  <a:extLst>
                    <a:ext uri="{9D8B030D-6E8A-4147-A177-3AD203B41FA5}">
                      <a16:colId xmlns:a16="http://schemas.microsoft.com/office/drawing/2014/main" val="3230813875"/>
                    </a:ext>
                  </a:extLst>
                </a:gridCol>
                <a:gridCol w="2178539">
                  <a:extLst>
                    <a:ext uri="{9D8B030D-6E8A-4147-A177-3AD203B41FA5}">
                      <a16:colId xmlns:a16="http://schemas.microsoft.com/office/drawing/2014/main" val="1845003974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 6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 7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LOẠI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48224136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dirty="0">
                          <a:effectLst/>
                        </a:rPr>
                        <a:t>99,58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99,83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100,00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 dirty="0">
                          <a:effectLst/>
                          <a:latin typeface="Arial" panose="020B0604020202020204" pitchFamily="34" charset="0"/>
                        </a:rPr>
                        <a:t>99,83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70954089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dirty="0">
                          <a:effectLst/>
                        </a:rPr>
                        <a:t>99,58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100,00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99,83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>
                          <a:effectLst/>
                          <a:latin typeface="Arial" panose="020B0604020202020204" pitchFamily="34" charset="0"/>
                        </a:rPr>
                        <a:t>99,58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74674813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6A3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100,00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99,50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99,50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>
                          <a:effectLst/>
                          <a:latin typeface="Arial" panose="020B0604020202020204" pitchFamily="34" charset="0"/>
                        </a:rPr>
                        <a:t>98,58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61114677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6A4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99,14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98,97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98,87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>
                          <a:effectLst/>
                          <a:latin typeface="Arial" panose="020B0604020202020204" pitchFamily="34" charset="0"/>
                        </a:rPr>
                        <a:t>99,00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98,99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65815001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100,00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99,73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99,83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>
                          <a:effectLst/>
                          <a:latin typeface="Arial" panose="020B0604020202020204" pitchFamily="34" charset="0"/>
                        </a:rPr>
                        <a:t>99,33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0907879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100,00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99,83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99,83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>
                          <a:effectLst/>
                          <a:latin typeface="Arial" panose="020B0604020202020204" pitchFamily="34" charset="0"/>
                        </a:rPr>
                        <a:t>99,58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31489439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7A3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99,83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dirty="0">
                          <a:effectLst/>
                        </a:rPr>
                        <a:t>99,30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99,66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>
                          <a:effectLst/>
                          <a:latin typeface="Arial" panose="020B0604020202020204" pitchFamily="34" charset="0"/>
                        </a:rPr>
                        <a:t>99,66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68991176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7A4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100,00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99,67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99,65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>
                          <a:effectLst/>
                          <a:latin typeface="Arial" panose="020B0604020202020204" pitchFamily="34" charset="0"/>
                        </a:rPr>
                        <a:t>99,48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94437990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7A5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98,82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99,83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99,07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>
                          <a:effectLst/>
                          <a:latin typeface="Arial" panose="020B0604020202020204" pitchFamily="34" charset="0"/>
                        </a:rPr>
                        <a:t>99,24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92515775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7A6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99,33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dirty="0">
                          <a:effectLst/>
                        </a:rPr>
                        <a:t>99,75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98,98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>
                          <a:effectLst/>
                          <a:latin typeface="Arial" panose="020B0604020202020204" pitchFamily="34" charset="0"/>
                        </a:rPr>
                        <a:t>99,50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69723353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7A7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98,30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98,70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99,66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>
                          <a:effectLst/>
                          <a:latin typeface="Arial" panose="020B0604020202020204" pitchFamily="34" charset="0"/>
                        </a:rPr>
                        <a:t>98,80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98,86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2084106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8A1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99,72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99,77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dirty="0">
                          <a:effectLst/>
                        </a:rPr>
                        <a:t>99,20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>
                          <a:effectLst/>
                          <a:latin typeface="Arial" panose="020B0604020202020204" pitchFamily="34" charset="0"/>
                        </a:rPr>
                        <a:t>99,77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69398926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8A2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98,80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98,68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dirty="0">
                          <a:effectLst/>
                        </a:rPr>
                        <a:t>98,86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>
                          <a:effectLst/>
                          <a:latin typeface="Arial" panose="020B0604020202020204" pitchFamily="34" charset="0"/>
                        </a:rPr>
                        <a:t>98,41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98,68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57524061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8A3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100,00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99,63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dirty="0">
                          <a:effectLst/>
                        </a:rPr>
                        <a:t>99,46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>
                          <a:effectLst/>
                          <a:latin typeface="Arial" panose="020B0604020202020204" pitchFamily="34" charset="0"/>
                        </a:rPr>
                        <a:t>99,72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10173504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8A4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99,42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99,93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dirty="0">
                          <a:effectLst/>
                        </a:rPr>
                        <a:t>99,21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>
                          <a:effectLst/>
                          <a:latin typeface="Arial" panose="020B0604020202020204" pitchFamily="34" charset="0"/>
                        </a:rPr>
                        <a:t>98,43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4145428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8A5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100,00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99,67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dirty="0">
                          <a:effectLst/>
                        </a:rPr>
                        <a:t>98,73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 dirty="0">
                          <a:effectLst/>
                          <a:latin typeface="Arial" panose="020B0604020202020204" pitchFamily="34" charset="0"/>
                        </a:rPr>
                        <a:t>99,04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74443827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99,93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99,83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99,53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 dirty="0">
                          <a:effectLst/>
                          <a:latin typeface="Arial" panose="020B0604020202020204" pitchFamily="34" charset="0"/>
                        </a:rPr>
                        <a:t>99,67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49704557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99,86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100,00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99,53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 dirty="0">
                          <a:effectLst/>
                          <a:latin typeface="Arial" panose="020B0604020202020204" pitchFamily="34" charset="0"/>
                        </a:rPr>
                        <a:t>99,36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53729263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9A3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99,86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99,10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99,22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 dirty="0">
                          <a:effectLst/>
                          <a:latin typeface="Arial" panose="020B0604020202020204" pitchFamily="34" charset="0"/>
                        </a:rPr>
                        <a:t>98,55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87278484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9A4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98,64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99,83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>
                          <a:effectLst/>
                        </a:rPr>
                        <a:t>99,28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 dirty="0">
                          <a:effectLst/>
                          <a:latin typeface="Arial" panose="020B0604020202020204" pitchFamily="34" charset="0"/>
                        </a:rPr>
                        <a:t>98,33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70269858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9A5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dirty="0">
                          <a:effectLst/>
                        </a:rPr>
                        <a:t>100,00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dirty="0">
                          <a:effectLst/>
                        </a:rPr>
                        <a:t>99,93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dirty="0">
                          <a:effectLst/>
                        </a:rPr>
                        <a:t>99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vi-VN" sz="1200" b="0" dirty="0">
                          <a:effectLst/>
                          <a:latin typeface="Arial" panose="020B0604020202020204" pitchFamily="34" charset="0"/>
                        </a:rPr>
                        <a:t>99,5</a:t>
                      </a: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vi-V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4172914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07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3200" y="19547"/>
            <a:ext cx="370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ĐUA THÁNG 10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987954"/>
              </p:ext>
            </p:extLst>
          </p:nvPr>
        </p:nvGraphicFramePr>
        <p:xfrm>
          <a:off x="355600" y="358102"/>
          <a:ext cx="11328400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37">
                  <a:extLst>
                    <a:ext uri="{9D8B030D-6E8A-4147-A177-3AD203B41FA5}">
                      <a16:colId xmlns:a16="http://schemas.microsoft.com/office/drawing/2014/main" val="252743351"/>
                    </a:ext>
                  </a:extLst>
                </a:gridCol>
                <a:gridCol w="1579562">
                  <a:extLst>
                    <a:ext uri="{9D8B030D-6E8A-4147-A177-3AD203B41FA5}">
                      <a16:colId xmlns:a16="http://schemas.microsoft.com/office/drawing/2014/main" val="10447999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686453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57259605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30813875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3506238336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1845003974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đua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XH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LOẠI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48224136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70954089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74674813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6A3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61114677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6A4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65815001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0907879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31489439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7A3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68991176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7A4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94437990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7A5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92515775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7A6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69723353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7A7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2084106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8A1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69398926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8A2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57524061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8A3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10173504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8A4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 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4145428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8A5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74443827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49704557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53729263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9A3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87278484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9A4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70269858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9A5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 sắc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4172914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21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85" t="-35267" r="-2938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82977" y="-1345893"/>
            <a:ext cx="7025246" cy="9050236"/>
          </a:xfrm>
          <a:custGeom>
            <a:avLst/>
            <a:gdLst/>
            <a:ahLst/>
            <a:cxnLst/>
            <a:rect l="l" t="t" r="r" b="b"/>
            <a:pathLst>
              <a:path w="10537869" h="13575354">
                <a:moveTo>
                  <a:pt x="0" y="0"/>
                </a:moveTo>
                <a:lnTo>
                  <a:pt x="10537868" y="0"/>
                </a:lnTo>
                <a:lnTo>
                  <a:pt x="10537868" y="13575354"/>
                </a:lnTo>
                <a:lnTo>
                  <a:pt x="0" y="13575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458619" y="2738543"/>
            <a:ext cx="3856944" cy="3856944"/>
          </a:xfrm>
          <a:custGeom>
            <a:avLst/>
            <a:gdLst/>
            <a:ahLst/>
            <a:cxnLst/>
            <a:rect l="l" t="t" r="r" b="b"/>
            <a:pathLst>
              <a:path w="5785416" h="5785416">
                <a:moveTo>
                  <a:pt x="0" y="0"/>
                </a:moveTo>
                <a:lnTo>
                  <a:pt x="5785416" y="0"/>
                </a:lnTo>
                <a:lnTo>
                  <a:pt x="5785416" y="5785416"/>
                </a:lnTo>
                <a:lnTo>
                  <a:pt x="0" y="57854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91146" y="709535"/>
            <a:ext cx="3387803" cy="2866929"/>
          </a:xfrm>
          <a:custGeom>
            <a:avLst/>
            <a:gdLst/>
            <a:ahLst/>
            <a:cxnLst/>
            <a:rect l="l" t="t" r="r" b="b"/>
            <a:pathLst>
              <a:path w="5081705" h="4300393">
                <a:moveTo>
                  <a:pt x="0" y="0"/>
                </a:moveTo>
                <a:lnTo>
                  <a:pt x="5081705" y="0"/>
                </a:lnTo>
                <a:lnTo>
                  <a:pt x="5081705" y="4300392"/>
                </a:lnTo>
                <a:lnTo>
                  <a:pt x="0" y="4300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998486" y="1903638"/>
            <a:ext cx="4354772" cy="435477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89574" r="-32647"/>
              </a:stretch>
            </a:blipFill>
            <a:ln w="1714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7125783" y="2122549"/>
            <a:ext cx="917463" cy="91746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C34C"/>
            </a:solidFill>
            <a:ln w="1047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7385565" y="2360896"/>
            <a:ext cx="442597" cy="463452"/>
          </a:xfrm>
          <a:custGeom>
            <a:avLst/>
            <a:gdLst/>
            <a:ahLst/>
            <a:cxnLst/>
            <a:rect l="l" t="t" r="r" b="b"/>
            <a:pathLst>
              <a:path w="663895" h="695178">
                <a:moveTo>
                  <a:pt x="0" y="0"/>
                </a:moveTo>
                <a:lnTo>
                  <a:pt x="663895" y="0"/>
                </a:lnTo>
                <a:lnTo>
                  <a:pt x="663895" y="695178"/>
                </a:lnTo>
                <a:lnTo>
                  <a:pt x="0" y="6951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203200" y="2543188"/>
            <a:ext cx="5892800" cy="58800"/>
          </a:xfrm>
          <a:prstGeom prst="line">
            <a:avLst/>
          </a:prstGeom>
          <a:ln w="38100" cap="flat">
            <a:solidFill>
              <a:srgbClr val="1F913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H="1">
            <a:off x="3323137" y="2488768"/>
            <a:ext cx="44096" cy="4106719"/>
          </a:xfrm>
          <a:prstGeom prst="line">
            <a:avLst/>
          </a:prstGeom>
          <a:ln w="38100" cap="flat">
            <a:solidFill>
              <a:srgbClr val="1F913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3168762" y="2166922"/>
            <a:ext cx="435066" cy="43506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C34C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3169267" y="3387543"/>
            <a:ext cx="263709" cy="276135"/>
          </a:xfrm>
          <a:custGeom>
            <a:avLst/>
            <a:gdLst/>
            <a:ahLst/>
            <a:cxnLst/>
            <a:rect l="l" t="t" r="r" b="b"/>
            <a:pathLst>
              <a:path w="395563" h="414202">
                <a:moveTo>
                  <a:pt x="0" y="0"/>
                </a:moveTo>
                <a:lnTo>
                  <a:pt x="395563" y="0"/>
                </a:lnTo>
                <a:lnTo>
                  <a:pt x="395563" y="414202"/>
                </a:lnTo>
                <a:lnTo>
                  <a:pt x="0" y="4142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825075" y="880597"/>
            <a:ext cx="953874" cy="95387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C34C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0992347" y="1033278"/>
            <a:ext cx="619329" cy="648513"/>
          </a:xfrm>
          <a:custGeom>
            <a:avLst/>
            <a:gdLst/>
            <a:ahLst/>
            <a:cxnLst/>
            <a:rect l="l" t="t" r="r" b="b"/>
            <a:pathLst>
              <a:path w="928994" h="972769">
                <a:moveTo>
                  <a:pt x="0" y="0"/>
                </a:moveTo>
                <a:lnTo>
                  <a:pt x="928995" y="0"/>
                </a:lnTo>
                <a:lnTo>
                  <a:pt x="928995" y="972769"/>
                </a:lnTo>
                <a:lnTo>
                  <a:pt x="0" y="9727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685800" y="1179957"/>
            <a:ext cx="5662199" cy="1052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4"/>
              </a:lnSpc>
            </a:pPr>
            <a:r>
              <a:rPr lang="en-US" sz="7470" b="1" dirty="0">
                <a:solidFill>
                  <a:srgbClr val="1F9139"/>
                </a:solidFill>
                <a:latin typeface="Eras Bold ITC" panose="020B0907030504020204" pitchFamily="34" charset="0"/>
                <a:ea typeface="Gordita Bold"/>
                <a:cs typeface="Gordita Bold"/>
                <a:sym typeface="Gordita Bold"/>
              </a:rPr>
              <a:t>NH</a:t>
            </a:r>
            <a:r>
              <a:rPr lang="en-US" sz="8934" b="1" dirty="0">
                <a:solidFill>
                  <a:srgbClr val="1F9139"/>
                </a:solidFill>
                <a:latin typeface="Eras Bold ITC" panose="020B0907030504020204" pitchFamily="34" charset="0"/>
                <a:ea typeface="Gordita Bold"/>
                <a:cs typeface="Gordita Bold"/>
                <a:sym typeface="Gordita Bold"/>
              </a:rPr>
              <a:t>Ậ</a:t>
            </a:r>
            <a:r>
              <a:rPr lang="en-US" sz="7470" b="1" dirty="0">
                <a:solidFill>
                  <a:srgbClr val="1F9139"/>
                </a:solidFill>
                <a:latin typeface="Eras Bold ITC" panose="020B0907030504020204" pitchFamily="34" charset="0"/>
                <a:ea typeface="Gordita Bold"/>
                <a:cs typeface="Gordita Bold"/>
                <a:sym typeface="Gordita Bold"/>
              </a:rPr>
              <a:t>N XÉT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813052" y="4901322"/>
            <a:ext cx="791826" cy="79182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F9139"/>
            </a:solidFill>
            <a:ln w="857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605710" y="1627403"/>
            <a:ext cx="190025" cy="19002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C34C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9" name="Freeform 29"/>
          <p:cNvSpPr/>
          <p:nvPr/>
        </p:nvSpPr>
        <p:spPr>
          <a:xfrm>
            <a:off x="1822584" y="214866"/>
            <a:ext cx="734299" cy="695730"/>
          </a:xfrm>
          <a:custGeom>
            <a:avLst/>
            <a:gdLst/>
            <a:ahLst/>
            <a:cxnLst/>
            <a:rect l="l" t="t" r="r" b="b"/>
            <a:pathLst>
              <a:path w="1101449" h="1043595">
                <a:moveTo>
                  <a:pt x="0" y="0"/>
                </a:moveTo>
                <a:lnTo>
                  <a:pt x="1101449" y="0"/>
                </a:lnTo>
                <a:lnTo>
                  <a:pt x="1101449" y="1043595"/>
                </a:lnTo>
                <a:lnTo>
                  <a:pt x="0" y="10435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-463102" y="-158592"/>
            <a:ext cx="1865486" cy="1241585"/>
          </a:xfrm>
          <a:custGeom>
            <a:avLst/>
            <a:gdLst/>
            <a:ahLst/>
            <a:cxnLst/>
            <a:rect l="l" t="t" r="r" b="b"/>
            <a:pathLst>
              <a:path w="2798229" h="1862377">
                <a:moveTo>
                  <a:pt x="0" y="0"/>
                </a:moveTo>
                <a:lnTo>
                  <a:pt x="2798229" y="0"/>
                </a:lnTo>
                <a:lnTo>
                  <a:pt x="2798229" y="1862376"/>
                </a:lnTo>
                <a:lnTo>
                  <a:pt x="0" y="186237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100190" y="2250557"/>
            <a:ext cx="1262111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FF3131"/>
                </a:solidFill>
                <a:latin typeface="Radnika Next Condensed Bold"/>
                <a:ea typeface="Radnika Next Condensed Bold"/>
                <a:cs typeface="Radnika Next Condensed Bold"/>
                <a:sym typeface="Radnika Next Condensed Bold"/>
              </a:rPr>
              <a:t>ƯU ĐIỂM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3052" y="2738543"/>
            <a:ext cx="3026886" cy="368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82"/>
              </a:lnSpc>
            </a:pP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-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Các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đ/c GVCN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rất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hợp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tác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,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tích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cực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tham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gia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các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hoạt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động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của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Đội</a:t>
            </a:r>
            <a:endParaRPr lang="en-US" sz="2059" b="1" dirty="0">
              <a:solidFill>
                <a:srgbClr val="1C1C3D"/>
              </a:solidFill>
              <a:latin typeface="Times New Roman" panose="02020603050405020304" pitchFamily="18" charset="0"/>
              <a:ea typeface="Dancing Script Bold"/>
              <a:cs typeface="Times New Roman" panose="02020603050405020304" pitchFamily="18" charset="0"/>
              <a:sym typeface="Dancing Script Bold"/>
            </a:endParaRPr>
          </a:p>
          <a:p>
            <a:pPr algn="just">
              <a:lnSpc>
                <a:spcPts val="2882"/>
              </a:lnSpc>
            </a:pP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+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Ủng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hộ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: </a:t>
            </a:r>
            <a:r>
              <a:rPr lang="en-US" sz="1867" b="1" dirty="0">
                <a:solidFill>
                  <a:srgbClr val="FF0000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6A1, 7A1, 7A3</a:t>
            </a:r>
          </a:p>
          <a:p>
            <a:pPr algn="just">
              <a:lnSpc>
                <a:spcPts val="2882"/>
              </a:lnSpc>
            </a:pP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+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Các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cuộc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thi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: </a:t>
            </a:r>
            <a:r>
              <a:rPr lang="en-US" sz="1867" b="1" dirty="0">
                <a:solidFill>
                  <a:srgbClr val="FF0000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6A1, 6A2, 7A1, 7A2, 8A2, 8A3, 9A1</a:t>
            </a:r>
          </a:p>
          <a:p>
            <a:pPr algn="just">
              <a:lnSpc>
                <a:spcPts val="2882"/>
              </a:lnSpc>
              <a:spcBef>
                <a:spcPct val="0"/>
              </a:spcBef>
            </a:pP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-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Các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chuyên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đề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SHDC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được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chuẩn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bị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chỉn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chu,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sáng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tạo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: </a:t>
            </a:r>
            <a:r>
              <a:rPr lang="en-US" sz="1867" b="1" dirty="0">
                <a:solidFill>
                  <a:srgbClr val="FF0000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6A1, 6A2, 7A1, 7A2, 7A3, 7A4, 7A6, 7A7</a:t>
            </a:r>
            <a:endParaRPr lang="en-US" sz="2059" b="1" dirty="0">
              <a:solidFill>
                <a:srgbClr val="FF0000"/>
              </a:solidFill>
              <a:latin typeface="Times New Roman" panose="02020603050405020304" pitchFamily="18" charset="0"/>
              <a:ea typeface="Dancing Script Bold"/>
              <a:cs typeface="Times New Roman" panose="02020603050405020304" pitchFamily="18" charset="0"/>
              <a:sym typeface="Dancing Script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874504" y="2253414"/>
            <a:ext cx="1262111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FF3131"/>
                </a:solidFill>
                <a:latin typeface="Radnika Next Condensed Bold"/>
                <a:ea typeface="Radnika Next Condensed Bold"/>
                <a:cs typeface="Radnika Next Condensed Bold"/>
                <a:sym typeface="Radnika Next Condensed Bold"/>
              </a:rPr>
              <a:t>TỒN TẠI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362301" y="436800"/>
            <a:ext cx="3907625" cy="222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333" dirty="0">
                <a:solidFill>
                  <a:srgbClr val="1C1C3D"/>
                </a:solidFill>
                <a:latin typeface="Engravers MT" panose="02090707080505020304" pitchFamily="18" charset="0"/>
                <a:ea typeface="Gordita"/>
                <a:cs typeface="Gordita"/>
                <a:sym typeface="Gordita"/>
              </a:rPr>
              <a:t>THUONG THANH SECONDARY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484282" y="2738543"/>
            <a:ext cx="3405771" cy="4803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82"/>
              </a:lnSpc>
            </a:pP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-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Công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tác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báo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cáo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còn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chậm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,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muộn</a:t>
            </a:r>
            <a:endParaRPr lang="en-US" sz="2059" b="1" dirty="0">
              <a:solidFill>
                <a:srgbClr val="1C1C3D"/>
              </a:solidFill>
              <a:latin typeface="Times New Roman" panose="02020603050405020304" pitchFamily="18" charset="0"/>
              <a:ea typeface="Dancing Script Bold"/>
              <a:cs typeface="Times New Roman" panose="02020603050405020304" pitchFamily="18" charset="0"/>
              <a:sym typeface="Dancing Script Bold"/>
            </a:endParaRPr>
          </a:p>
          <a:p>
            <a:pPr algn="just">
              <a:lnSpc>
                <a:spcPts val="2882"/>
              </a:lnSpc>
            </a:pP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-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Một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số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lớp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CTMN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còn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nhiều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cỏ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,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giấy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rác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,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lá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cây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,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tủ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đồ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dụng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cụ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vệ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sinh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hỏng</a:t>
            </a:r>
            <a:endParaRPr lang="en-US" sz="2059" b="1" dirty="0">
              <a:solidFill>
                <a:srgbClr val="1C1C3D"/>
              </a:solidFill>
              <a:latin typeface="Times New Roman" panose="02020603050405020304" pitchFamily="18" charset="0"/>
              <a:ea typeface="Dancing Script Bold"/>
              <a:cs typeface="Times New Roman" panose="02020603050405020304" pitchFamily="18" charset="0"/>
              <a:sym typeface="Dancing Script Bold"/>
            </a:endParaRPr>
          </a:p>
          <a:p>
            <a:pPr algn="just">
              <a:lnSpc>
                <a:spcPts val="2882"/>
              </a:lnSpc>
            </a:pP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-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Còn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phải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nhắc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nhở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về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việc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khóa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xe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chậm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muộn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,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vệ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sinh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lớp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,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trang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phục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HS,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đi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học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muộn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(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rải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rác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các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lớp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),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chế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đồ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chơi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,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chơi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trò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nguy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</a:t>
            </a:r>
            <a:r>
              <a:rPr lang="en-US" sz="2059" b="1" dirty="0" err="1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hiểm</a:t>
            </a:r>
            <a:r>
              <a:rPr lang="en-US" sz="2059" b="1" dirty="0">
                <a:solidFill>
                  <a:srgbClr val="1C1C3D"/>
                </a:solidFill>
                <a:latin typeface="Times New Roman" panose="02020603050405020304" pitchFamily="18" charset="0"/>
                <a:ea typeface="Dancing Script Bold"/>
                <a:cs typeface="Times New Roman" panose="02020603050405020304" pitchFamily="18" charset="0"/>
                <a:sym typeface="Dancing Script Bold"/>
              </a:rPr>
              <a:t> (9A4, 7A4)</a:t>
            </a:r>
          </a:p>
          <a:p>
            <a:pPr algn="just">
              <a:lnSpc>
                <a:spcPts val="2882"/>
              </a:lnSpc>
            </a:pPr>
            <a:endParaRPr lang="en-US" sz="2059" b="1" dirty="0">
              <a:solidFill>
                <a:srgbClr val="1C1C3D"/>
              </a:solidFill>
              <a:latin typeface="Times New Roman" panose="02020603050405020304" pitchFamily="18" charset="0"/>
              <a:ea typeface="Dancing Script Bold"/>
              <a:cs typeface="Times New Roman" panose="02020603050405020304" pitchFamily="18" charset="0"/>
              <a:sym typeface="Dancing Script Bold"/>
            </a:endParaRPr>
          </a:p>
          <a:p>
            <a:pPr algn="just">
              <a:lnSpc>
                <a:spcPts val="2882"/>
              </a:lnSpc>
              <a:spcBef>
                <a:spcPct val="0"/>
              </a:spcBef>
            </a:pPr>
            <a:endParaRPr lang="en-US" sz="2059" b="1" dirty="0">
              <a:solidFill>
                <a:srgbClr val="1C1C3D"/>
              </a:solidFill>
              <a:latin typeface="Times New Roman" panose="02020603050405020304" pitchFamily="18" charset="0"/>
              <a:ea typeface="Dancing Script Bold"/>
              <a:cs typeface="Times New Roman" panose="02020603050405020304" pitchFamily="18" charset="0"/>
              <a:sym typeface="Dancing Script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85" t="-35267" r="-2938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6406" y="6172200"/>
            <a:ext cx="1032206" cy="881246"/>
          </a:xfrm>
          <a:custGeom>
            <a:avLst/>
            <a:gdLst/>
            <a:ahLst/>
            <a:cxnLst/>
            <a:rect l="l" t="t" r="r" b="b"/>
            <a:pathLst>
              <a:path w="1548309" h="1321869">
                <a:moveTo>
                  <a:pt x="0" y="0"/>
                </a:moveTo>
                <a:lnTo>
                  <a:pt x="1548309" y="0"/>
                </a:lnTo>
                <a:lnTo>
                  <a:pt x="1548309" y="1321869"/>
                </a:lnTo>
                <a:lnTo>
                  <a:pt x="0" y="1321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56913" y="-417970"/>
            <a:ext cx="6216177" cy="8007957"/>
          </a:xfrm>
          <a:custGeom>
            <a:avLst/>
            <a:gdLst/>
            <a:ahLst/>
            <a:cxnLst/>
            <a:rect l="l" t="t" r="r" b="b"/>
            <a:pathLst>
              <a:path w="9324265" h="12011935">
                <a:moveTo>
                  <a:pt x="0" y="0"/>
                </a:moveTo>
                <a:lnTo>
                  <a:pt x="9324265" y="0"/>
                </a:lnTo>
                <a:lnTo>
                  <a:pt x="9324265" y="12011935"/>
                </a:lnTo>
                <a:lnTo>
                  <a:pt x="0" y="120119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505596" y="3972560"/>
            <a:ext cx="1270163" cy="1157844"/>
            <a:chOff x="0" y="0"/>
            <a:chExt cx="812800" cy="7409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40925"/>
            </a:xfrm>
            <a:custGeom>
              <a:avLst/>
              <a:gdLst/>
              <a:ahLst/>
              <a:cxnLst/>
              <a:rect l="l" t="t" r="r" b="b"/>
              <a:pathLst>
                <a:path w="812800" h="740925">
                  <a:moveTo>
                    <a:pt x="406400" y="0"/>
                  </a:moveTo>
                  <a:cubicBezTo>
                    <a:pt x="181951" y="0"/>
                    <a:pt x="0" y="165862"/>
                    <a:pt x="0" y="370462"/>
                  </a:cubicBezTo>
                  <a:cubicBezTo>
                    <a:pt x="0" y="575063"/>
                    <a:pt x="181951" y="740925"/>
                    <a:pt x="406400" y="740925"/>
                  </a:cubicBezTo>
                  <a:cubicBezTo>
                    <a:pt x="630849" y="740925"/>
                    <a:pt x="812800" y="575063"/>
                    <a:pt x="812800" y="370462"/>
                  </a:cubicBezTo>
                  <a:cubicBezTo>
                    <a:pt x="812800" y="16586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1837"/>
              <a:ext cx="660400" cy="649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7859088" y="892610"/>
            <a:ext cx="3701749" cy="3132605"/>
          </a:xfrm>
          <a:custGeom>
            <a:avLst/>
            <a:gdLst/>
            <a:ahLst/>
            <a:cxnLst/>
            <a:rect l="l" t="t" r="r" b="b"/>
            <a:pathLst>
              <a:path w="5552623" h="4698907">
                <a:moveTo>
                  <a:pt x="0" y="0"/>
                </a:moveTo>
                <a:lnTo>
                  <a:pt x="5552623" y="0"/>
                </a:lnTo>
                <a:lnTo>
                  <a:pt x="5552623" y="4698907"/>
                </a:lnTo>
                <a:lnTo>
                  <a:pt x="0" y="46989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084626" y="1847828"/>
            <a:ext cx="4354772" cy="435477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26002" r="-23997"/>
              </a:stretch>
            </a:blipFill>
            <a:ln w="1714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6941625" y="4159414"/>
            <a:ext cx="917463" cy="91746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C34C"/>
            </a:solidFill>
            <a:ln w="1047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7179058" y="4386419"/>
            <a:ext cx="442597" cy="463452"/>
          </a:xfrm>
          <a:custGeom>
            <a:avLst/>
            <a:gdLst/>
            <a:ahLst/>
            <a:cxnLst/>
            <a:rect l="l" t="t" r="r" b="b"/>
            <a:pathLst>
              <a:path w="663895" h="695178">
                <a:moveTo>
                  <a:pt x="0" y="0"/>
                </a:moveTo>
                <a:lnTo>
                  <a:pt x="663895" y="0"/>
                </a:lnTo>
                <a:lnTo>
                  <a:pt x="663895" y="695178"/>
                </a:lnTo>
                <a:lnTo>
                  <a:pt x="0" y="6951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0429344" y="1346967"/>
            <a:ext cx="470462" cy="47046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DC34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822584" y="214866"/>
            <a:ext cx="734299" cy="695730"/>
          </a:xfrm>
          <a:custGeom>
            <a:avLst/>
            <a:gdLst/>
            <a:ahLst/>
            <a:cxnLst/>
            <a:rect l="l" t="t" r="r" b="b"/>
            <a:pathLst>
              <a:path w="1101449" h="1043595">
                <a:moveTo>
                  <a:pt x="0" y="0"/>
                </a:moveTo>
                <a:lnTo>
                  <a:pt x="1101449" y="0"/>
                </a:lnTo>
                <a:lnTo>
                  <a:pt x="1101449" y="1043595"/>
                </a:lnTo>
                <a:lnTo>
                  <a:pt x="0" y="1043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-463102" y="-158592"/>
            <a:ext cx="1865486" cy="1241585"/>
          </a:xfrm>
          <a:custGeom>
            <a:avLst/>
            <a:gdLst/>
            <a:ahLst/>
            <a:cxnLst/>
            <a:rect l="l" t="t" r="r" b="b"/>
            <a:pathLst>
              <a:path w="2798229" h="1862377">
                <a:moveTo>
                  <a:pt x="0" y="0"/>
                </a:moveTo>
                <a:lnTo>
                  <a:pt x="2798229" y="0"/>
                </a:lnTo>
                <a:lnTo>
                  <a:pt x="2798229" y="1862376"/>
                </a:lnTo>
                <a:lnTo>
                  <a:pt x="0" y="186237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48832" y="2675349"/>
            <a:ext cx="8376918" cy="770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14"/>
              </a:lnSpc>
            </a:pPr>
            <a:r>
              <a:rPr lang="en-US" sz="5537" b="1" dirty="0">
                <a:solidFill>
                  <a:srgbClr val="1F9139"/>
                </a:solidFill>
                <a:latin typeface="Nunito Black" pitchFamily="2" charset="-93"/>
                <a:ea typeface="Public Sans Bold"/>
                <a:cs typeface="Public Sans Bold"/>
                <a:sym typeface="Public Sans Bold"/>
              </a:rPr>
              <a:t>CÔNG TÁC THÁNG 11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62301" y="436800"/>
            <a:ext cx="3733699" cy="222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333" dirty="0">
                <a:solidFill>
                  <a:srgbClr val="1C1C3D"/>
                </a:solidFill>
                <a:latin typeface="Engravers MT" panose="02090707080505020304" pitchFamily="18" charset="0"/>
                <a:ea typeface="Gordita"/>
                <a:cs typeface="Gordita"/>
                <a:sym typeface="Gordita"/>
              </a:rPr>
              <a:t>THUONG THANH SECONDARY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1120</Words>
  <Application>Microsoft Office PowerPoint</Application>
  <PresentationFormat>Widescreen</PresentationFormat>
  <Paragraphs>444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AC Steelfish</vt:lpstr>
      <vt:lpstr>Arial</vt:lpstr>
      <vt:lpstr>Arial Black</vt:lpstr>
      <vt:lpstr>Calibri</vt:lpstr>
      <vt:lpstr>Elephant</vt:lpstr>
      <vt:lpstr>Engravers MT</vt:lpstr>
      <vt:lpstr>Eras Bold ITC</vt:lpstr>
      <vt:lpstr>Gordita</vt:lpstr>
      <vt:lpstr>Gordita Bold</vt:lpstr>
      <vt:lpstr>Nunito Black</vt:lpstr>
      <vt:lpstr>Radnika Next Condensed Bold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sơn Hoàng</dc:creator>
  <cp:lastModifiedBy>thu nguyễn</cp:lastModifiedBy>
  <cp:revision>7</cp:revision>
  <dcterms:created xsi:type="dcterms:W3CDTF">2024-10-29T14:05:02Z</dcterms:created>
  <dcterms:modified xsi:type="dcterms:W3CDTF">2024-11-28T14:20:32Z</dcterms:modified>
</cp:coreProperties>
</file>