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Lst>
  <p:notesMasterIdLst>
    <p:notesMasterId r:id="rId25"/>
  </p:notesMasterIdLst>
  <p:sldIdLst>
    <p:sldId id="290" r:id="rId3"/>
    <p:sldId id="257" r:id="rId4"/>
    <p:sldId id="326" r:id="rId5"/>
    <p:sldId id="270" r:id="rId6"/>
    <p:sldId id="273" r:id="rId7"/>
    <p:sldId id="297" r:id="rId8"/>
    <p:sldId id="269" r:id="rId9"/>
    <p:sldId id="504" r:id="rId10"/>
    <p:sldId id="505" r:id="rId11"/>
    <p:sldId id="302" r:id="rId12"/>
    <p:sldId id="506" r:id="rId13"/>
    <p:sldId id="522" r:id="rId14"/>
    <p:sldId id="521" r:id="rId15"/>
    <p:sldId id="507" r:id="rId16"/>
    <p:sldId id="508" r:id="rId17"/>
    <p:sldId id="525" r:id="rId18"/>
    <p:sldId id="509" r:id="rId19"/>
    <p:sldId id="524" r:id="rId20"/>
    <p:sldId id="510" r:id="rId21"/>
    <p:sldId id="511" r:id="rId22"/>
    <p:sldId id="526" r:id="rId23"/>
    <p:sldId id="528" r:id="rId24"/>
  </p:sldIdLst>
  <p:sldSz cx="12192000"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FE781"/>
    <a:srgbClr val="FFFF99"/>
    <a:srgbClr val="F18E71"/>
    <a:srgbClr val="C68D5D"/>
    <a:srgbClr val="5F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94249" autoAdjust="0"/>
  </p:normalViewPr>
  <p:slideViewPr>
    <p:cSldViewPr snapToGrid="0">
      <p:cViewPr varScale="1">
        <p:scale>
          <a:sx n="65" d="100"/>
          <a:sy n="65" d="100"/>
        </p:scale>
        <p:origin x="296" y="48"/>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2380012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4198443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95495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87912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4090528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038311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17733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2086250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118230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82340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22055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52190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666002"/>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69758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644520"/>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96768"/>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144418"/>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95981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74152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781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29728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531165" y="464456"/>
            <a:ext cx="8945218"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3776229" y="1791329"/>
            <a:ext cx="6970113" cy="1938992"/>
          </a:xfrm>
          <a:prstGeom prst="rect">
            <a:avLst/>
          </a:prstGeom>
          <a:noFill/>
        </p:spPr>
        <p:txBody>
          <a:bodyPr wrap="none" rtlCol="0">
            <a:spAutoFit/>
          </a:bodyPr>
          <a:lstStyle/>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Tiết</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99:</a:t>
            </a:r>
          </a:p>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THỰC </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HÀNH TIẾNG VIỆT</a:t>
            </a:r>
          </a:p>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MẠCH</a:t>
            </a:r>
            <a:r>
              <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LẠC VÀ LIÊN KẾT</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algn="ctr"/>
            <a:r>
              <a:rPr lang="vi-VN"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(BIỆN PHÁP LIÊN KẾT VÀ TỪ NGỮ LIÊN KẾT)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id="{079745E1-B554-4D59-8582-14AEC4AD4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2967" y="315309"/>
            <a:ext cx="11225048" cy="6117021"/>
          </a:xfrm>
          <a:prstGeom prst="roundRect">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2" name="Rectangle 1"/>
          <p:cNvSpPr/>
          <p:nvPr/>
        </p:nvSpPr>
        <p:spPr>
          <a:xfrm>
            <a:off x="819807" y="474345"/>
            <a:ext cx="10878207" cy="5693866"/>
          </a:xfrm>
          <a:prstGeom prst="rect">
            <a:avLst/>
          </a:prstGeom>
        </p:spPr>
        <p:txBody>
          <a:bodyPr wrap="square">
            <a:spAutoFit/>
          </a:bodyPr>
          <a:lstStyle/>
          <a:p>
            <a:r>
              <a:rPr lang="en-US" sz="2600" b="1" i="1" smtClean="0">
                <a:latin typeface="Times New Roman" pitchFamily="18" charset="0"/>
                <a:cs typeface="Times New Roman" pitchFamily="18" charset="0"/>
              </a:rPr>
              <a:t>Đọc </a:t>
            </a:r>
            <a:r>
              <a:rPr lang="en-US" sz="2600" b="1" i="1">
                <a:latin typeface="Times New Roman" pitchFamily="18" charset="0"/>
                <a:cs typeface="Times New Roman" pitchFamily="18" charset="0"/>
              </a:rPr>
              <a:t>hai đoạn văn sau và thực hiện các nhiệm vụ ở dưới:</a:t>
            </a:r>
            <a:endParaRPr lang="en-US" sz="2600" b="1">
              <a:latin typeface="Times New Roman" pitchFamily="18" charset="0"/>
              <a:cs typeface="Times New Roman" pitchFamily="18" charset="0"/>
            </a:endParaRPr>
          </a:p>
          <a:p>
            <a:r>
              <a:rPr lang="en-US" sz="2600" b="1" i="1" smtClean="0">
                <a:latin typeface="Times New Roman" pitchFamily="18" charset="0"/>
                <a:cs typeface="Times New Roman" pitchFamily="18" charset="0"/>
              </a:rPr>
              <a:t>         Đoạn </a:t>
            </a:r>
            <a:r>
              <a:rPr lang="en-US" sz="2600" b="1" i="1">
                <a:latin typeface="Times New Roman" pitchFamily="18" charset="0"/>
                <a:cs typeface="Times New Roman" pitchFamily="18" charset="0"/>
              </a:rPr>
              <a:t>thứ nhất: </a:t>
            </a:r>
            <a:r>
              <a:rPr lang="en-US" sz="2600" i="1">
                <a:latin typeface="Times New Roman" pitchFamily="18" charset="0"/>
                <a:cs typeface="Times New Roman" pitchFamily="18" charset="0"/>
              </a:rPr>
              <a:t>(1) Sam, bản đồ dẫn đường của cháu như thế nào? (2) Ông sẽ kể cho cháu nghe tấm bản đồ của ông. (3) Khi ông còn nhỏ, mẹ ông luôn nhìn cuộc đời này như một nơi đây hiếm nguy. (4) Bà vẫn hay nói với ông rằng để tồn tại, ông phải luôn đề phòng, phải luôn cảnh giác. (5) Bố của ông cũng phần nào đồng ý với quan điểm đó.</a:t>
            </a:r>
            <a:endParaRPr lang="en-US" sz="2600">
              <a:latin typeface="Times New Roman" pitchFamily="18" charset="0"/>
              <a:cs typeface="Times New Roman" pitchFamily="18" charset="0"/>
            </a:endParaRPr>
          </a:p>
          <a:p>
            <a:r>
              <a:rPr lang="en-US" sz="2600" b="1" i="1" smtClean="0">
                <a:latin typeface="Times New Roman" pitchFamily="18" charset="0"/>
                <a:cs typeface="Times New Roman" pitchFamily="18" charset="0"/>
              </a:rPr>
              <a:t>         Đoạn </a:t>
            </a:r>
            <a:r>
              <a:rPr lang="en-US" sz="2600" b="1" i="1">
                <a:latin typeface="Times New Roman" pitchFamily="18" charset="0"/>
                <a:cs typeface="Times New Roman" pitchFamily="18" charset="0"/>
              </a:rPr>
              <a:t>thứ hai: </a:t>
            </a:r>
            <a:r>
              <a:rPr lang="en-US" sz="2600" i="1">
                <a:latin typeface="Times New Roman" pitchFamily="18" charset="0"/>
                <a:cs typeface="Times New Roman" pitchFamily="18" charset="0"/>
              </a:rPr>
              <a:t>(1) Nhưng quan điểm ấy dường như không phù hợp với ông. (2) Những gì ông thấy không giống như lời mẹ ông nói. (3) Ông cảm thấy yêu mến và tin tưởng tất cả mọi người xung quanh, (4) Ông thấy cuộc đời là chốn bình yên và an toàn. (5) Kết quả là ông nhận thấy mình khác biệt với chính gia đình mình. (6) Chưa bao giờ ông cảm thấy tự tin với quan điểm của mình, bởi gia đình ông luôn cho rằng quan điểm đó là hoàn toàn sai lầm. (7) Mỗi khi ông và mẹ trò chuyện về một người nào đó và ông khen ngợi họ dễ thương, tốt bụng, thế nào mẹ ông cũng ngán ngẩm: “Cứ chờ mà xem!”.</a:t>
            </a:r>
            <a:endParaRPr lang="en-US" sz="2600">
              <a:latin typeface="Times New Roman" pitchFamily="18" charset="0"/>
              <a:cs typeface="Times New Roman" pitchFamily="18" charset="0"/>
            </a:endParaRPr>
          </a:p>
        </p:txBody>
      </p:sp>
      <p:pic>
        <p:nvPicPr>
          <p:cNvPr id="14" name="图片 11">
            <a:extLst>
              <a:ext uri="{FF2B5EF4-FFF2-40B4-BE49-F238E27FC236}">
                <a16:creationId xmlns:a16="http://schemas.microsoft.com/office/drawing/2014/main" id="{9E5A480E-DF80-CE7F-F824-A4A8D1389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49" y="4914900"/>
            <a:ext cx="1431699" cy="2160899"/>
          </a:xfrm>
          <a:prstGeom prst="rect">
            <a:avLst/>
          </a:prstGeom>
        </p:spPr>
      </p:pic>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829995" y="3485586"/>
            <a:ext cx="1025534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 name="Group 3"/>
          <p:cNvGrpSpPr/>
          <p:nvPr/>
        </p:nvGrpSpPr>
        <p:grpSpPr>
          <a:xfrm>
            <a:off x="2627086" y="1200381"/>
            <a:ext cx="6937828" cy="2124302"/>
            <a:chOff x="2627086" y="1200381"/>
            <a:chExt cx="6937828" cy="2124302"/>
          </a:xfrm>
        </p:grpSpPr>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757130"/>
            </a:xfrm>
            <a:prstGeom prst="rect">
              <a:avLst/>
            </a:prstGeom>
            <a:noFill/>
          </p:spPr>
          <p:txBody>
            <a:bodyPr wrap="square" rtlCol="0">
              <a:spAutoFit/>
            </a:bodyPr>
            <a:lstStyle/>
            <a:p>
              <a:pPr algn="ctr">
                <a:lnSpc>
                  <a:spcPct val="120000"/>
                </a:lnSpc>
              </a:pPr>
              <a:r>
                <a:rPr lang="en-US" altLang="zh-CN" sz="36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1</a:t>
              </a:r>
              <a:endParaRPr lang="zh-CN" altLang="en-US" sz="36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3" name="Rectangle 2"/>
          <p:cNvSpPr/>
          <p:nvPr/>
        </p:nvSpPr>
        <p:spPr>
          <a:xfrm>
            <a:off x="2031123" y="3925320"/>
            <a:ext cx="8129752" cy="1569660"/>
          </a:xfrm>
          <a:prstGeom prst="rect">
            <a:avLst/>
          </a:prstGeom>
        </p:spPr>
        <p:txBody>
          <a:bodyPr wrap="square">
            <a:spAutoFit/>
          </a:bodyPr>
          <a:lstStyle/>
          <a:p>
            <a:pPr algn="ctr"/>
            <a:r>
              <a:rPr lang="en-US" sz="3200">
                <a:latin typeface="Times New Roman" pitchFamily="18" charset="0"/>
                <a:cs typeface="Times New Roman" pitchFamily="18" charset="0"/>
              </a:rPr>
              <a:t>Em hãy tóm lược ý của từng đoạn văn trong một câu và cho biết nhờ tính chất gì của hai đoạn văn mà em tóm lược được như vậy.</a:t>
            </a: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p:cNvSpPr/>
          <p:nvPr/>
        </p:nvSpPr>
        <p:spPr>
          <a:xfrm>
            <a:off x="472965" y="5186855"/>
            <a:ext cx="7814497" cy="1522833"/>
          </a:xfrm>
          <a:prstGeom prst="flowChartPreparation">
            <a:avLst/>
          </a:prstGeom>
          <a:solidFill>
            <a:schemeClr val="bg1"/>
          </a:solidFill>
          <a:ln w="57150">
            <a:solidFill>
              <a:srgbClr val="FF9409"/>
            </a:solidFill>
            <a:prstDash val="sysDash"/>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1:</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90" y="51011"/>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cxnSp>
        <p:nvCxnSpPr>
          <p:cNvPr id="23" name="直接连接符 37">
            <a:extLst>
              <a:ext uri="{FF2B5EF4-FFF2-40B4-BE49-F238E27FC236}">
                <a16:creationId xmlns:a16="http://schemas.microsoft.com/office/drawing/2014/main" id="{1D921CB1-EA05-455B-81A1-B97485C43BEC}"/>
              </a:ext>
            </a:extLst>
          </p:cNvPr>
          <p:cNvCxnSpPr/>
          <p:nvPr/>
        </p:nvCxnSpPr>
        <p:spPr>
          <a:xfrm>
            <a:off x="2663986" y="4555933"/>
            <a:ext cx="5432852"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443481" y="1294690"/>
            <a:ext cx="3369205" cy="3646107"/>
            <a:chOff x="1443481" y="1294690"/>
            <a:chExt cx="3369205" cy="3646107"/>
          </a:xfrm>
        </p:grpSpPr>
        <p:grpSp>
          <p:nvGrpSpPr>
            <p:cNvPr id="8" name="组合 9"/>
            <p:cNvGrpSpPr/>
            <p:nvPr/>
          </p:nvGrpSpPr>
          <p:grpSpPr>
            <a:xfrm rot="21258247">
              <a:off x="1443481" y="1294690"/>
              <a:ext cx="3369205" cy="2854420"/>
              <a:chOff x="1702175" y="1432518"/>
              <a:chExt cx="2086949" cy="2086949"/>
            </a:xfrm>
          </p:grpSpPr>
          <p:sp>
            <p:nvSpPr>
              <p:cNvPr id="9" name="泪滴形 8"/>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泪滴形 41"/>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sp>
          <p:nvSpPr>
            <p:cNvPr id="3" name="Rectangle 2"/>
            <p:cNvSpPr/>
            <p:nvPr/>
          </p:nvSpPr>
          <p:spPr>
            <a:xfrm>
              <a:off x="1829173" y="1889336"/>
              <a:ext cx="2597819" cy="1569660"/>
            </a:xfrm>
            <a:prstGeom prst="rect">
              <a:avLst/>
            </a:prstGeom>
          </p:spPr>
          <p:txBody>
            <a:bodyPr wrap="square">
              <a:spAutoFit/>
            </a:bodyPr>
            <a:lstStyle/>
            <a:p>
              <a:pPr algn="ctr"/>
              <a:r>
                <a:rPr lang="en-US" sz="2400" b="1">
                  <a:latin typeface="Times New Roman" pitchFamily="18" charset="0"/>
                  <a:cs typeface="Times New Roman" pitchFamily="18" charset="0"/>
                </a:rPr>
                <a:t>Đoạn thứ nhất: </a:t>
              </a:r>
              <a:r>
                <a:rPr lang="en-US" sz="2400">
                  <a:latin typeface="Times New Roman" pitchFamily="18" charset="0"/>
                  <a:cs typeface="Times New Roman" pitchFamily="18" charset="0"/>
                </a:rPr>
                <a:t>Ông nhớ lại cách nhìn cuộc đời của mẹ ông và bố ông.</a:t>
              </a:r>
            </a:p>
          </p:txBody>
        </p:sp>
      </p:grpSp>
      <p:grpSp>
        <p:nvGrpSpPr>
          <p:cNvPr id="27" name="Group 26"/>
          <p:cNvGrpSpPr/>
          <p:nvPr/>
        </p:nvGrpSpPr>
        <p:grpSpPr>
          <a:xfrm>
            <a:off x="6821979" y="1119351"/>
            <a:ext cx="4008931" cy="3807615"/>
            <a:chOff x="6821979" y="1119351"/>
            <a:chExt cx="4008931" cy="3807615"/>
          </a:xfrm>
        </p:grpSpPr>
        <p:grpSp>
          <p:nvGrpSpPr>
            <p:cNvPr id="11" name="组合 43"/>
            <p:cNvGrpSpPr/>
            <p:nvPr/>
          </p:nvGrpSpPr>
          <p:grpSpPr>
            <a:xfrm>
              <a:off x="6821979" y="1119351"/>
              <a:ext cx="4008931" cy="2830881"/>
              <a:chOff x="1702175" y="1432518"/>
              <a:chExt cx="2086949" cy="2086949"/>
            </a:xfrm>
          </p:grpSpPr>
          <p:sp>
            <p:nvSpPr>
              <p:cNvPr id="13" name="泪滴形 46"/>
              <p:cNvSpPr/>
              <p:nvPr/>
            </p:nvSpPr>
            <p:spPr>
              <a:xfrm rot="8332196">
                <a:off x="1702175" y="1432518"/>
                <a:ext cx="2086949" cy="2086949"/>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sp>
            <p:nvSpPr>
              <p:cNvPr id="14" name="泪滴形 47"/>
              <p:cNvSpPr/>
              <p:nvPr/>
            </p:nvSpPr>
            <p:spPr>
              <a:xfrm rot="8332196">
                <a:off x="1784937" y="1511559"/>
                <a:ext cx="1911799" cy="19408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itchFamily="18" charset="0"/>
                  <a:cs typeface="Times New Roman" pitchFamily="18" charset="0"/>
                </a:endParaRPr>
              </a:p>
            </p:txBody>
          </p:sp>
        </p:grpSp>
        <p:pic>
          <p:nvPicPr>
            <p:cNvPr id="25"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0659" y="3934729"/>
              <a:ext cx="973608" cy="992237"/>
            </a:xfrm>
            <a:prstGeom prst="rect">
              <a:avLst/>
            </a:prstGeom>
          </p:spPr>
        </p:pic>
        <p:sp>
          <p:nvSpPr>
            <p:cNvPr id="4" name="Rectangle 3"/>
            <p:cNvSpPr/>
            <p:nvPr/>
          </p:nvSpPr>
          <p:spPr>
            <a:xfrm>
              <a:off x="7663808" y="1573389"/>
              <a:ext cx="2526839" cy="1938992"/>
            </a:xfrm>
            <a:prstGeom prst="rect">
              <a:avLst/>
            </a:prstGeom>
          </p:spPr>
          <p:txBody>
            <a:bodyPr wrap="square">
              <a:spAutoFit/>
            </a:bodyPr>
            <a:lstStyle/>
            <a:p>
              <a:pPr algn="ctr"/>
              <a:r>
                <a:rPr lang="en-US" sz="2400" b="1">
                  <a:latin typeface="Times New Roman" pitchFamily="18" charset="0"/>
                  <a:cs typeface="Times New Roman" pitchFamily="18" charset="0"/>
                </a:rPr>
                <a:t>Đoạn thứ hai:</a:t>
              </a:r>
              <a:r>
                <a:rPr lang="en-US" sz="2400">
                  <a:latin typeface="Times New Roman" pitchFamily="18" charset="0"/>
                  <a:cs typeface="Times New Roman" pitchFamily="18" charset="0"/>
                </a:rPr>
                <a:t> Ông luôn tin tưởng mọi người. ngược lại, mẹ ông thì luôn hoài nghi.</a:t>
              </a:r>
            </a:p>
          </p:txBody>
        </p:sp>
      </p:grpSp>
      <p:sp>
        <p:nvSpPr>
          <p:cNvPr id="5" name="Rectangle 4"/>
          <p:cNvSpPr/>
          <p:nvPr/>
        </p:nvSpPr>
        <p:spPr>
          <a:xfrm>
            <a:off x="1808488" y="5187420"/>
            <a:ext cx="5439406" cy="1569660"/>
          </a:xfrm>
          <a:prstGeom prst="rect">
            <a:avLst/>
          </a:prstGeom>
        </p:spPr>
        <p:txBody>
          <a:bodyPr wrap="square">
            <a:spAutoFit/>
          </a:bodyPr>
          <a:lstStyle/>
          <a:p>
            <a:r>
              <a:rPr lang="en-US" sz="2400">
                <a:latin typeface="Times New Roman" pitchFamily="18" charset="0"/>
                <a:cs typeface="Times New Roman" pitchFamily="18" charset="0"/>
              </a:rPr>
              <a:t>→ Do tất cả các câu trong đoạn văn cùng thể hiện một chủ đề, giữa các câu có sự liên kết về hình thức nên em đã tóm lược được nội dung của mỗi đoạn.</a:t>
            </a:r>
          </a:p>
        </p:txBody>
      </p:sp>
    </p:spTree>
    <p:extLst>
      <p:ext uri="{BB962C8B-B14F-4D97-AF65-F5344CB8AC3E}">
        <p14:creationId xmlns:p14="http://schemas.microsoft.com/office/powerpoint/2010/main" val="7693019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4" y="3485586"/>
            <a:ext cx="9036265"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2</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14657" y="3975409"/>
            <a:ext cx="8280018" cy="1077218"/>
          </a:xfrm>
          <a:prstGeom prst="rect">
            <a:avLst/>
          </a:prstGeom>
          <a:noFill/>
        </p:spPr>
        <p:txBody>
          <a:bodyPr wrap="square" rtlCol="0">
            <a:spAutoFit/>
          </a:bodyPr>
          <a:lstStyle/>
          <a:p>
            <a:pPr algn="ctr"/>
            <a:r>
              <a:rPr lang="en-US" sz="3200">
                <a:latin typeface="Times New Roman" pitchFamily="18" charset="0"/>
                <a:cs typeface="Times New Roman" pitchFamily="18" charset="0"/>
              </a:rPr>
              <a:t>Chỉ ra các phương tiện liên kết các câu trong đoạn thứ nhất và các câu trong đoạn thứ hai.</a:t>
            </a:r>
          </a:p>
        </p:txBody>
      </p:sp>
      <p:pic>
        <p:nvPicPr>
          <p:cNvPr id="12"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127455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1"/>
                                        </p:tgtEl>
                                        <p:attrNameLst>
                                          <p:attrName>ppt_y</p:attrName>
                                        </p:attrNameLst>
                                      </p:cBhvr>
                                      <p:tavLst>
                                        <p:tav tm="0">
                                          <p:val>
                                            <p:strVal val="#ppt_y"/>
                                          </p:val>
                                        </p:tav>
                                        <p:tav tm="100000">
                                          <p:val>
                                            <p:strVal val="#ppt_y"/>
                                          </p:val>
                                        </p:tav>
                                      </p:tavLst>
                                    </p:anim>
                                    <p:anim calcmode="lin" valueType="num">
                                      <p:cBhvr>
                                        <p:cTn id="3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1"/>
                                        </p:tgtEl>
                                      </p:cBhvr>
                                    </p:animEffect>
                                  </p:childTnLst>
                                </p:cTn>
                              </p:par>
                              <p:par>
                                <p:cTn id="33" presetID="2" presetClass="entr" presetSubtype="3"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0" y="708120"/>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2:</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03" y="-27221"/>
            <a:ext cx="3724275" cy="1673067"/>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5" name="Freeform 4"/>
          <p:cNvSpPr/>
          <p:nvPr/>
        </p:nvSpPr>
        <p:spPr>
          <a:xfrm>
            <a:off x="2952532" y="677917"/>
            <a:ext cx="9239468" cy="4776952"/>
          </a:xfrm>
          <a:custGeom>
            <a:avLst/>
            <a:gdLst>
              <a:gd name="connsiteX0" fmla="*/ 0 w 4876800"/>
              <a:gd name="connsiteY0" fmla="*/ 322461 h 2579687"/>
              <a:gd name="connsiteX1" fmla="*/ 3586957 w 4876800"/>
              <a:gd name="connsiteY1" fmla="*/ 322461 h 2579687"/>
              <a:gd name="connsiteX2" fmla="*/ 3586957 w 4876800"/>
              <a:gd name="connsiteY2" fmla="*/ 0 h 2579687"/>
              <a:gd name="connsiteX3" fmla="*/ 4876800 w 4876800"/>
              <a:gd name="connsiteY3" fmla="*/ 1289844 h 2579687"/>
              <a:gd name="connsiteX4" fmla="*/ 3586957 w 4876800"/>
              <a:gd name="connsiteY4" fmla="*/ 2579687 h 2579687"/>
              <a:gd name="connsiteX5" fmla="*/ 3586957 w 4876800"/>
              <a:gd name="connsiteY5" fmla="*/ 2257226 h 2579687"/>
              <a:gd name="connsiteX6" fmla="*/ 0 w 4876800"/>
              <a:gd name="connsiteY6" fmla="*/ 2257226 h 2579687"/>
              <a:gd name="connsiteX7" fmla="*/ 0 w 4876800"/>
              <a:gd name="connsiteY7" fmla="*/ 322461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2579687">
                <a:moveTo>
                  <a:pt x="0" y="322461"/>
                </a:moveTo>
                <a:lnTo>
                  <a:pt x="3586957" y="322461"/>
                </a:lnTo>
                <a:lnTo>
                  <a:pt x="3586957" y="0"/>
                </a:lnTo>
                <a:lnTo>
                  <a:pt x="4876800" y="1289844"/>
                </a:lnTo>
                <a:lnTo>
                  <a:pt x="3586957" y="2579687"/>
                </a:lnTo>
                <a:lnTo>
                  <a:pt x="3586957" y="2257226"/>
                </a:lnTo>
                <a:lnTo>
                  <a:pt x="0" y="2257226"/>
                </a:lnTo>
                <a:lnTo>
                  <a:pt x="0" y="322461"/>
                </a:lnTo>
                <a:close/>
              </a:path>
            </a:pathLst>
          </a:custGeom>
          <a:ln w="28575">
            <a:solidFill>
              <a:schemeClr val="accent1">
                <a:lumMod val="60000"/>
                <a:lumOff val="40000"/>
                <a:alpha val="90000"/>
              </a:schemeClr>
            </a:solidFill>
            <a:prstDash val="sysDash"/>
          </a:ln>
        </p:spPr>
        <p:style>
          <a:lnRef idx="2">
            <a:schemeClr val="accent3">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331351" rIns="976273" bIns="331351" numCol="1" spcCol="1270" anchor="t" anchorCtr="0">
            <a:noAutofit/>
          </a:bodyPr>
          <a:lstStyle/>
          <a:p>
            <a:pPr marL="0" lvl="1" algn="l" defTabSz="622300">
              <a:lnSpc>
                <a:spcPct val="90000"/>
              </a:lnSpc>
              <a:spcBef>
                <a:spcPct val="0"/>
              </a:spcBef>
              <a:spcAft>
                <a:spcPct val="15000"/>
              </a:spcAft>
            </a:pPr>
            <a:endParaRPr lang="en-US" sz="2800" kern="1200" smtClean="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smtClean="0">
                <a:latin typeface="Times New Roman" pitchFamily="18" charset="0"/>
                <a:cs typeface="Times New Roman" pitchFamily="18" charset="0"/>
              </a:rPr>
              <a:t>+  Câu 2 gắn với câu 1 bằng lặp từ ngữ (</a:t>
            </a:r>
            <a:r>
              <a:rPr lang="en-US" sz="2800" i="1" kern="1200" smtClean="0">
                <a:latin typeface="Times New Roman" pitchFamily="18" charset="0"/>
                <a:cs typeface="Times New Roman" pitchFamily="18" charset="0"/>
              </a:rPr>
              <a:t>Bản đồ dẫn </a:t>
            </a:r>
          </a:p>
          <a:p>
            <a:pPr marL="0" lvl="1" algn="l" defTabSz="622300">
              <a:lnSpc>
                <a:spcPct val="90000"/>
              </a:lnSpc>
              <a:spcBef>
                <a:spcPct val="0"/>
              </a:spcBef>
              <a:spcAft>
                <a:spcPct val="15000"/>
              </a:spcAft>
            </a:pPr>
            <a:r>
              <a:rPr lang="en-US" sz="2800" i="1" kern="1200" smtClean="0">
                <a:latin typeface="Times New Roman" pitchFamily="18" charset="0"/>
                <a:cs typeface="Times New Roman" pitchFamily="18" charset="0"/>
              </a:rPr>
              <a:t>đường của cháu- tấm bản đồ của 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smtClean="0">
                <a:latin typeface="Times New Roman" pitchFamily="18" charset="0"/>
                <a:cs typeface="Times New Roman" pitchFamily="18" charset="0"/>
              </a:rPr>
              <a:t>+ Câu 3 gắn với câu 2 bằng lặp từ “ông”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smtClean="0">
                <a:latin typeface="Times New Roman" pitchFamily="18" charset="0"/>
                <a:cs typeface="Times New Roman" pitchFamily="18" charset="0"/>
              </a:rPr>
              <a:t>+ Câu 4 gắn với câu 3 bằng đại từ thay thế (</a:t>
            </a:r>
            <a:r>
              <a:rPr lang="en-US" sz="2800" i="1" kern="1200" smtClean="0">
                <a:latin typeface="Times New Roman" pitchFamily="18" charset="0"/>
                <a:cs typeface="Times New Roman" pitchFamily="18" charset="0"/>
              </a:rPr>
              <a:t>mẹ ông- bà), </a:t>
            </a:r>
            <a:r>
              <a:rPr lang="en-US" sz="2800" kern="1200" smtClean="0">
                <a:latin typeface="Times New Roman" pitchFamily="18" charset="0"/>
                <a:cs typeface="Times New Roman" pitchFamily="18" charset="0"/>
              </a:rPr>
              <a:t>bằng việc lặp lại từ “</a:t>
            </a:r>
            <a:r>
              <a:rPr lang="en-US" sz="2800" i="1" kern="1200" smtClean="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a:p>
            <a:pPr marL="0" lvl="1" algn="l" defTabSz="622300">
              <a:lnSpc>
                <a:spcPct val="90000"/>
              </a:lnSpc>
              <a:spcBef>
                <a:spcPct val="0"/>
              </a:spcBef>
              <a:spcAft>
                <a:spcPct val="15000"/>
              </a:spcAft>
            </a:pPr>
            <a:r>
              <a:rPr lang="en-US" sz="2800" kern="1200" smtClean="0">
                <a:latin typeface="Times New Roman" pitchFamily="18" charset="0"/>
                <a:cs typeface="Times New Roman" pitchFamily="18" charset="0"/>
              </a:rPr>
              <a:t>+ Câu 5 gắn với câu 4 bằng từ ngữ thay thế (</a:t>
            </a:r>
            <a:r>
              <a:rPr lang="en-US" sz="2800" i="1" kern="1200" smtClean="0">
                <a:latin typeface="Times New Roman" pitchFamily="18" charset="0"/>
                <a:cs typeface="Times New Roman" pitchFamily="18" charset="0"/>
              </a:rPr>
              <a:t>quan điểm đó</a:t>
            </a:r>
            <a:r>
              <a:rPr lang="en-US" sz="2800" kern="1200" smtClean="0">
                <a:latin typeface="Times New Roman" pitchFamily="18" charset="0"/>
                <a:cs typeface="Times New Roman" pitchFamily="18" charset="0"/>
              </a:rPr>
              <a:t> thay cho một cụm dài nói về quan điểm của bà mẹ) </a:t>
            </a:r>
          </a:p>
          <a:p>
            <a:pPr marL="0" lvl="1" algn="l" defTabSz="622300">
              <a:lnSpc>
                <a:spcPct val="90000"/>
              </a:lnSpc>
              <a:spcBef>
                <a:spcPct val="0"/>
              </a:spcBef>
              <a:spcAft>
                <a:spcPct val="15000"/>
              </a:spcAft>
            </a:pPr>
            <a:r>
              <a:rPr lang="en-US" sz="2800" kern="1200" smtClean="0">
                <a:latin typeface="Times New Roman" pitchFamily="18" charset="0"/>
                <a:cs typeface="Times New Roman" pitchFamily="18" charset="0"/>
              </a:rPr>
              <a:t>và bằng việc lặp lại từ </a:t>
            </a:r>
            <a:r>
              <a:rPr lang="en-US" sz="2800" i="1" kern="1200" smtClean="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p:txBody>
      </p:sp>
      <p:sp>
        <p:nvSpPr>
          <p:cNvPr id="13" name="Freeform 12"/>
          <p:cNvSpPr/>
          <p:nvPr/>
        </p:nvSpPr>
        <p:spPr>
          <a:xfrm>
            <a:off x="123498" y="1455937"/>
            <a:ext cx="2587296" cy="3058081"/>
          </a:xfrm>
          <a:custGeom>
            <a:avLst/>
            <a:gdLst>
              <a:gd name="connsiteX0" fmla="*/ 0 w 3251200"/>
              <a:gd name="connsiteY0" fmla="*/ 429956 h 2579687"/>
              <a:gd name="connsiteX1" fmla="*/ 429956 w 3251200"/>
              <a:gd name="connsiteY1" fmla="*/ 0 h 2579687"/>
              <a:gd name="connsiteX2" fmla="*/ 2821244 w 3251200"/>
              <a:gd name="connsiteY2" fmla="*/ 0 h 2579687"/>
              <a:gd name="connsiteX3" fmla="*/ 3251200 w 3251200"/>
              <a:gd name="connsiteY3" fmla="*/ 429956 h 2579687"/>
              <a:gd name="connsiteX4" fmla="*/ 3251200 w 3251200"/>
              <a:gd name="connsiteY4" fmla="*/ 2149731 h 2579687"/>
              <a:gd name="connsiteX5" fmla="*/ 2821244 w 3251200"/>
              <a:gd name="connsiteY5" fmla="*/ 2579687 h 2579687"/>
              <a:gd name="connsiteX6" fmla="*/ 429956 w 3251200"/>
              <a:gd name="connsiteY6" fmla="*/ 2579687 h 2579687"/>
              <a:gd name="connsiteX7" fmla="*/ 0 w 3251200"/>
              <a:gd name="connsiteY7" fmla="*/ 2149731 h 2579687"/>
              <a:gd name="connsiteX8" fmla="*/ 0 w 3251200"/>
              <a:gd name="connsiteY8" fmla="*/ 429956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2579687">
                <a:moveTo>
                  <a:pt x="0" y="429956"/>
                </a:moveTo>
                <a:cubicBezTo>
                  <a:pt x="0" y="192498"/>
                  <a:pt x="192498" y="0"/>
                  <a:pt x="429956" y="0"/>
                </a:cubicBezTo>
                <a:lnTo>
                  <a:pt x="2821244" y="0"/>
                </a:lnTo>
                <a:cubicBezTo>
                  <a:pt x="3058702" y="0"/>
                  <a:pt x="3251200" y="192498"/>
                  <a:pt x="3251200" y="429956"/>
                </a:cubicBezTo>
                <a:lnTo>
                  <a:pt x="3251200" y="2149731"/>
                </a:lnTo>
                <a:cubicBezTo>
                  <a:pt x="3251200" y="2387189"/>
                  <a:pt x="3058702" y="2579687"/>
                  <a:pt x="2821244" y="2579687"/>
                </a:cubicBezTo>
                <a:lnTo>
                  <a:pt x="429956" y="2579687"/>
                </a:lnTo>
                <a:cubicBezTo>
                  <a:pt x="192498" y="2579687"/>
                  <a:pt x="0" y="2387189"/>
                  <a:pt x="0" y="2149731"/>
                </a:cubicBezTo>
                <a:lnTo>
                  <a:pt x="0" y="429956"/>
                </a:lnTo>
                <a:close/>
              </a:path>
            </a:pathLst>
          </a:custGeom>
          <a:solidFill>
            <a:schemeClr val="accent5">
              <a:lumMod val="20000"/>
              <a:lumOff val="80000"/>
            </a:schemeClr>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670" tIns="228800" rIns="331670" bIns="228800" numCol="1" spcCol="1270" anchor="ctr" anchorCtr="0">
            <a:noAutofit/>
          </a:bodyPr>
          <a:lstStyle/>
          <a:p>
            <a:pPr lvl="0" algn="ctr" defTabSz="2400300">
              <a:lnSpc>
                <a:spcPct val="90000"/>
              </a:lnSpc>
              <a:spcBef>
                <a:spcPct val="0"/>
              </a:spcBef>
              <a:spcAft>
                <a:spcPct val="35000"/>
              </a:spcAft>
            </a:pPr>
            <a:r>
              <a:rPr lang="en-US" sz="3600" b="1" kern="1200" smtClean="0">
                <a:latin typeface="Times New Roman" pitchFamily="18" charset="0"/>
                <a:cs typeface="Times New Roman" pitchFamily="18" charset="0"/>
              </a:rPr>
              <a:t>Ở đoạn thứ nhất</a:t>
            </a:r>
            <a:endParaRPr lang="en-US" sz="3600" b="1" kern="1200">
              <a:latin typeface="Times New Roman" pitchFamily="18" charset="0"/>
              <a:cs typeface="Times New Roman" pitchFamily="18" charset="0"/>
            </a:endParaRPr>
          </a:p>
        </p:txBody>
      </p:sp>
      <p:sp>
        <p:nvSpPr>
          <p:cNvPr id="14" name="Freeform 13"/>
          <p:cNvSpPr/>
          <p:nvPr/>
        </p:nvSpPr>
        <p:spPr>
          <a:xfrm>
            <a:off x="2920122" y="5065645"/>
            <a:ext cx="6351752" cy="1528770"/>
          </a:xfrm>
          <a:custGeom>
            <a:avLst/>
            <a:gdLst>
              <a:gd name="connsiteX0" fmla="*/ 0 w 4876800"/>
              <a:gd name="connsiteY0" fmla="*/ 322461 h 2579687"/>
              <a:gd name="connsiteX1" fmla="*/ 3586957 w 4876800"/>
              <a:gd name="connsiteY1" fmla="*/ 322461 h 2579687"/>
              <a:gd name="connsiteX2" fmla="*/ 3586957 w 4876800"/>
              <a:gd name="connsiteY2" fmla="*/ 0 h 2579687"/>
              <a:gd name="connsiteX3" fmla="*/ 4876800 w 4876800"/>
              <a:gd name="connsiteY3" fmla="*/ 1289844 h 2579687"/>
              <a:gd name="connsiteX4" fmla="*/ 3586957 w 4876800"/>
              <a:gd name="connsiteY4" fmla="*/ 2579687 h 2579687"/>
              <a:gd name="connsiteX5" fmla="*/ 3586957 w 4876800"/>
              <a:gd name="connsiteY5" fmla="*/ 2257226 h 2579687"/>
              <a:gd name="connsiteX6" fmla="*/ 0 w 4876800"/>
              <a:gd name="connsiteY6" fmla="*/ 2257226 h 2579687"/>
              <a:gd name="connsiteX7" fmla="*/ 0 w 4876800"/>
              <a:gd name="connsiteY7" fmla="*/ 322461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0" h="2579687">
                <a:moveTo>
                  <a:pt x="0" y="322461"/>
                </a:moveTo>
                <a:lnTo>
                  <a:pt x="3586957" y="322461"/>
                </a:lnTo>
                <a:lnTo>
                  <a:pt x="3586957" y="0"/>
                </a:lnTo>
                <a:lnTo>
                  <a:pt x="4876800" y="1289844"/>
                </a:lnTo>
                <a:lnTo>
                  <a:pt x="3586957" y="2579687"/>
                </a:lnTo>
                <a:lnTo>
                  <a:pt x="3586957" y="2257226"/>
                </a:lnTo>
                <a:lnTo>
                  <a:pt x="0" y="2257226"/>
                </a:lnTo>
                <a:lnTo>
                  <a:pt x="0" y="322461"/>
                </a:lnTo>
                <a:close/>
              </a:path>
            </a:pathLst>
          </a:custGeom>
          <a:ln w="38100">
            <a:solidFill>
              <a:srgbClr val="FFE781">
                <a:alpha val="90000"/>
              </a:srgbClr>
            </a:solidFill>
            <a:prstDash val="sysDash"/>
          </a:ln>
        </p:spPr>
        <p:style>
          <a:lnRef idx="2">
            <a:schemeClr val="accent3">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890" tIns="331351" rIns="976273" bIns="331351" numCol="1" spcCol="1270" anchor="t" anchorCtr="0">
            <a:noAutofit/>
          </a:bodyPr>
          <a:lstStyle/>
          <a:p>
            <a:pPr marL="0" lvl="1" algn="l" defTabSz="622300">
              <a:lnSpc>
                <a:spcPct val="90000"/>
              </a:lnSpc>
              <a:spcBef>
                <a:spcPct val="0"/>
              </a:spcBef>
              <a:spcAft>
                <a:spcPct val="15000"/>
              </a:spcAft>
            </a:pPr>
            <a:r>
              <a:rPr lang="en-US" sz="2800" kern="1200" smtClean="0">
                <a:latin typeface="Times New Roman" pitchFamily="18" charset="0"/>
                <a:cs typeface="Times New Roman" pitchFamily="18" charset="0"/>
              </a:rPr>
              <a:t> Tất cả các câu liền kề nhau đều gắn với nhau bằng cách lặp từ </a:t>
            </a:r>
            <a:r>
              <a:rPr lang="en-US" sz="2800" i="1" kern="1200" smtClean="0">
                <a:latin typeface="Times New Roman" pitchFamily="18" charset="0"/>
                <a:cs typeface="Times New Roman" pitchFamily="18" charset="0"/>
              </a:rPr>
              <a:t>ông.</a:t>
            </a:r>
            <a:endParaRPr lang="en-US" sz="2800" kern="1200">
              <a:latin typeface="Times New Roman" pitchFamily="18" charset="0"/>
              <a:cs typeface="Times New Roman" pitchFamily="18" charset="0"/>
            </a:endParaRPr>
          </a:p>
        </p:txBody>
      </p:sp>
      <p:sp>
        <p:nvSpPr>
          <p:cNvPr id="15" name="Freeform 14"/>
          <p:cNvSpPr/>
          <p:nvPr/>
        </p:nvSpPr>
        <p:spPr>
          <a:xfrm>
            <a:off x="344215" y="4887310"/>
            <a:ext cx="2354426" cy="1885440"/>
          </a:xfrm>
          <a:custGeom>
            <a:avLst/>
            <a:gdLst>
              <a:gd name="connsiteX0" fmla="*/ 0 w 3251200"/>
              <a:gd name="connsiteY0" fmla="*/ 429956 h 2579687"/>
              <a:gd name="connsiteX1" fmla="*/ 429956 w 3251200"/>
              <a:gd name="connsiteY1" fmla="*/ 0 h 2579687"/>
              <a:gd name="connsiteX2" fmla="*/ 2821244 w 3251200"/>
              <a:gd name="connsiteY2" fmla="*/ 0 h 2579687"/>
              <a:gd name="connsiteX3" fmla="*/ 3251200 w 3251200"/>
              <a:gd name="connsiteY3" fmla="*/ 429956 h 2579687"/>
              <a:gd name="connsiteX4" fmla="*/ 3251200 w 3251200"/>
              <a:gd name="connsiteY4" fmla="*/ 2149731 h 2579687"/>
              <a:gd name="connsiteX5" fmla="*/ 2821244 w 3251200"/>
              <a:gd name="connsiteY5" fmla="*/ 2579687 h 2579687"/>
              <a:gd name="connsiteX6" fmla="*/ 429956 w 3251200"/>
              <a:gd name="connsiteY6" fmla="*/ 2579687 h 2579687"/>
              <a:gd name="connsiteX7" fmla="*/ 0 w 3251200"/>
              <a:gd name="connsiteY7" fmla="*/ 2149731 h 2579687"/>
              <a:gd name="connsiteX8" fmla="*/ 0 w 3251200"/>
              <a:gd name="connsiteY8" fmla="*/ 429956 h 257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200" h="2579687">
                <a:moveTo>
                  <a:pt x="0" y="429956"/>
                </a:moveTo>
                <a:cubicBezTo>
                  <a:pt x="0" y="192498"/>
                  <a:pt x="192498" y="0"/>
                  <a:pt x="429956" y="0"/>
                </a:cubicBezTo>
                <a:lnTo>
                  <a:pt x="2821244" y="0"/>
                </a:lnTo>
                <a:cubicBezTo>
                  <a:pt x="3058702" y="0"/>
                  <a:pt x="3251200" y="192498"/>
                  <a:pt x="3251200" y="429956"/>
                </a:cubicBezTo>
                <a:lnTo>
                  <a:pt x="3251200" y="2149731"/>
                </a:lnTo>
                <a:cubicBezTo>
                  <a:pt x="3251200" y="2387189"/>
                  <a:pt x="3058702" y="2579687"/>
                  <a:pt x="2821244" y="2579687"/>
                </a:cubicBezTo>
                <a:lnTo>
                  <a:pt x="429956" y="2579687"/>
                </a:lnTo>
                <a:cubicBezTo>
                  <a:pt x="192498" y="2579687"/>
                  <a:pt x="0" y="2387189"/>
                  <a:pt x="0" y="2149731"/>
                </a:cubicBezTo>
                <a:lnTo>
                  <a:pt x="0" y="429956"/>
                </a:lnTo>
                <a:close/>
              </a:path>
            </a:pathLst>
          </a:custGeom>
          <a:solidFill>
            <a:srgbClr val="FFFF99"/>
          </a:solidFill>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31670" tIns="228800" rIns="331670" bIns="228800" numCol="1" spcCol="1270" anchor="ctr" anchorCtr="0">
            <a:noAutofit/>
          </a:bodyPr>
          <a:lstStyle/>
          <a:p>
            <a:pPr lvl="0" algn="ctr" defTabSz="2400300">
              <a:lnSpc>
                <a:spcPct val="90000"/>
              </a:lnSpc>
              <a:spcBef>
                <a:spcPct val="0"/>
              </a:spcBef>
              <a:spcAft>
                <a:spcPct val="35000"/>
              </a:spcAft>
            </a:pPr>
            <a:r>
              <a:rPr lang="en-US" sz="3600" b="1" kern="1200" smtClean="0">
                <a:latin typeface="Times New Roman" pitchFamily="18" charset="0"/>
                <a:cs typeface="Times New Roman" pitchFamily="18" charset="0"/>
              </a:rPr>
              <a:t>Ở đoạn thứ hai</a:t>
            </a:r>
            <a:endParaRPr lang="en-US" sz="3600" b="1" kern="1200">
              <a:latin typeface="Times New Roman" pitchFamily="18" charset="0"/>
              <a:cs typeface="Times New Roman" pitchFamily="18" charset="0"/>
            </a:endParaRPr>
          </a:p>
        </p:txBody>
      </p:sp>
    </p:spTree>
    <p:extLst>
      <p:ext uri="{BB962C8B-B14F-4D97-AF65-F5344CB8AC3E}">
        <p14:creationId xmlns:p14="http://schemas.microsoft.com/office/powerpoint/2010/main"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3</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Rectangle 1"/>
          <p:cNvSpPr/>
          <p:nvPr/>
        </p:nvSpPr>
        <p:spPr>
          <a:xfrm>
            <a:off x="2443656" y="3894083"/>
            <a:ext cx="7121258" cy="1384995"/>
          </a:xfrm>
          <a:prstGeom prst="rect">
            <a:avLst/>
          </a:prstGeom>
        </p:spPr>
        <p:txBody>
          <a:bodyPr wrap="square">
            <a:spAutoFit/>
          </a:bodyPr>
          <a:lstStyle/>
          <a:p>
            <a:pPr algn="ctr"/>
            <a:r>
              <a:rPr lang="en-US" sz="2800">
                <a:latin typeface="Times New Roman" pitchFamily="18" charset="0"/>
                <a:cs typeface="Times New Roman" pitchFamily="18" charset="0"/>
              </a:rPr>
              <a:t>Câu nào có tác dụng liên kết đoạn thứ hai với đoạn thứ nhất? Những phương tiện liên kết nào được sử dụng trong câu đó?</a:t>
            </a:r>
          </a:p>
        </p:txBody>
      </p:sp>
      <p:pic>
        <p:nvPicPr>
          <p:cNvPr id="13"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534329" y="101427"/>
            <a:ext cx="3123356" cy="707886"/>
          </a:xfrm>
          <a:prstGeom prst="rect">
            <a:avLst/>
          </a:prstGeom>
          <a:noFill/>
        </p:spPr>
        <p:txBody>
          <a:bodyPr wrap="none" rtlCol="0">
            <a:spAutoFit/>
          </a:bodyPr>
          <a:lstStyle/>
          <a:p>
            <a:pPr algn="ct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3:</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02"/>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grpSp>
        <p:nvGrpSpPr>
          <p:cNvPr id="5" name="Group 4"/>
          <p:cNvGrpSpPr/>
          <p:nvPr/>
        </p:nvGrpSpPr>
        <p:grpSpPr>
          <a:xfrm>
            <a:off x="359912" y="1355834"/>
            <a:ext cx="4495867" cy="5093994"/>
            <a:chOff x="359912" y="1355834"/>
            <a:chExt cx="4495867" cy="5093994"/>
          </a:xfrm>
        </p:grpSpPr>
        <p:pic>
          <p:nvPicPr>
            <p:cNvPr id="8" name="图片 4">
              <a:extLst>
                <a:ext uri="{FF2B5EF4-FFF2-40B4-BE49-F238E27FC236}">
                  <a16:creationId xmlns:a16="http://schemas.microsoft.com/office/drawing/2014/main" id="{3D0AE4AC-0AF5-43B0-A0FB-422DBCF92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12" y="1355834"/>
              <a:ext cx="4495867" cy="5093994"/>
            </a:xfrm>
            <a:prstGeom prst="rect">
              <a:avLst/>
            </a:prstGeom>
          </p:spPr>
        </p:pic>
        <p:sp>
          <p:nvSpPr>
            <p:cNvPr id="3" name="Rectangle 2"/>
            <p:cNvSpPr/>
            <p:nvPr/>
          </p:nvSpPr>
          <p:spPr>
            <a:xfrm>
              <a:off x="954799" y="2551837"/>
              <a:ext cx="2769476" cy="2308324"/>
            </a:xfrm>
            <a:prstGeom prst="rect">
              <a:avLst/>
            </a:prstGeom>
          </p:spPr>
          <p:txBody>
            <a:bodyPr wrap="square">
              <a:spAutoFit/>
            </a:bodyPr>
            <a:lstStyle/>
            <a:p>
              <a:pPr algn="ctr"/>
              <a:r>
                <a:rPr lang="en-US" sz="2400">
                  <a:latin typeface="Times New Roman" pitchFamily="18" charset="0"/>
                  <a:cs typeface="Times New Roman" pitchFamily="18" charset="0"/>
                </a:rPr>
                <a:t> Câu  </a:t>
              </a:r>
              <a:r>
                <a:rPr lang="en-US" sz="2400" b="1">
                  <a:latin typeface="Times New Roman" pitchFamily="18" charset="0"/>
                  <a:cs typeface="Times New Roman" pitchFamily="18" charset="0"/>
                </a:rPr>
                <a:t>“</a:t>
              </a:r>
              <a:r>
                <a:rPr lang="en-US" sz="2400" b="1" i="1">
                  <a:latin typeface="Times New Roman" pitchFamily="18" charset="0"/>
                  <a:cs typeface="Times New Roman" pitchFamily="18" charset="0"/>
                </a:rPr>
                <a:t>Nhưng quan điểm ấy dường như không phù hợp với ông”</a:t>
              </a:r>
              <a:r>
                <a:rPr lang="en-US" sz="2400" i="1">
                  <a:latin typeface="Times New Roman" pitchFamily="18" charset="0"/>
                  <a:cs typeface="Times New Roman" pitchFamily="18" charset="0"/>
                </a:rPr>
                <a:t> </a:t>
              </a:r>
              <a:r>
                <a:rPr lang="en-US" sz="2400">
                  <a:latin typeface="Times New Roman" pitchFamily="18" charset="0"/>
                  <a:cs typeface="Times New Roman" pitchFamily="18" charset="0"/>
                </a:rPr>
                <a:t>có tác dụng để liên kết hai đoạn văn với nhau. </a:t>
              </a:r>
            </a:p>
          </p:txBody>
        </p:sp>
      </p:grpSp>
      <p:grpSp>
        <p:nvGrpSpPr>
          <p:cNvPr id="6" name="Group 5"/>
          <p:cNvGrpSpPr/>
          <p:nvPr/>
        </p:nvGrpSpPr>
        <p:grpSpPr>
          <a:xfrm>
            <a:off x="4901682" y="910776"/>
            <a:ext cx="6469760" cy="6181466"/>
            <a:chOff x="4901682" y="910776"/>
            <a:chExt cx="6469760" cy="6181466"/>
          </a:xfrm>
        </p:grpSpPr>
        <p:pic>
          <p:nvPicPr>
            <p:cNvPr id="10" name="图片 4">
              <a:extLst>
                <a:ext uri="{FF2B5EF4-FFF2-40B4-BE49-F238E27FC236}">
                  <a16:creationId xmlns:a16="http://schemas.microsoft.com/office/drawing/2014/main" id="{3D0AE4AC-0AF5-43B0-A0FB-422DBCF92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9101">
              <a:off x="4901682" y="910776"/>
              <a:ext cx="6469760" cy="6181466"/>
            </a:xfrm>
            <a:prstGeom prst="rect">
              <a:avLst/>
            </a:prstGeom>
          </p:spPr>
        </p:pic>
        <p:sp>
          <p:nvSpPr>
            <p:cNvPr id="4" name="Rectangle 3"/>
            <p:cNvSpPr/>
            <p:nvPr/>
          </p:nvSpPr>
          <p:spPr>
            <a:xfrm rot="383022">
              <a:off x="6212677" y="2551837"/>
              <a:ext cx="3757175" cy="2308324"/>
            </a:xfrm>
            <a:prstGeom prst="rect">
              <a:avLst/>
            </a:prstGeom>
          </p:spPr>
          <p:txBody>
            <a:bodyPr wrap="square">
              <a:spAutoFit/>
            </a:bodyPr>
            <a:lstStyle/>
            <a:p>
              <a:r>
                <a:rPr lang="en-US" sz="2400">
                  <a:latin typeface="Times New Roman" pitchFamily="18" charset="0"/>
                  <a:cs typeface="Times New Roman" pitchFamily="18" charset="0"/>
                </a:rPr>
                <a:t>Phương tiện liên kết là quan hệ từ  </a:t>
              </a:r>
              <a:r>
                <a:rPr lang="en-US" sz="2400" b="1" i="1">
                  <a:latin typeface="Times New Roman" pitchFamily="18" charset="0"/>
                  <a:cs typeface="Times New Roman" pitchFamily="18" charset="0"/>
                </a:rPr>
                <a:t>“nhưng” </a:t>
              </a:r>
              <a:r>
                <a:rPr lang="en-US" sz="2400">
                  <a:latin typeface="Times New Roman" pitchFamily="18" charset="0"/>
                  <a:cs typeface="Times New Roman" pitchFamily="18" charset="0"/>
                </a:rPr>
                <a:t>- chữ đầu tiên nằm ở câu 1 của đoạn thứ hai. Đoạn sau lặp lại từ </a:t>
              </a:r>
              <a:r>
                <a:rPr lang="en-US" sz="2400" b="1">
                  <a:latin typeface="Times New Roman" pitchFamily="18" charset="0"/>
                  <a:cs typeface="Times New Roman" pitchFamily="18" charset="0"/>
                </a:rPr>
                <a:t>“</a:t>
              </a:r>
              <a:r>
                <a:rPr lang="en-US" sz="2400" b="1" i="1">
                  <a:latin typeface="Times New Roman" pitchFamily="18" charset="0"/>
                  <a:cs typeface="Times New Roman" pitchFamily="18" charset="0"/>
                </a:rPr>
                <a:t>quan điểm”</a:t>
              </a:r>
              <a:r>
                <a:rPr lang="en-US" sz="2400">
                  <a:latin typeface="Times New Roman" pitchFamily="18" charset="0"/>
                  <a:cs typeface="Times New Roman" pitchFamily="18" charset="0"/>
                </a:rPr>
                <a:t> ở đoạn trước cũng có tác dụng liên kết.</a:t>
              </a:r>
            </a:p>
          </p:txBody>
        </p:sp>
      </p:grpSp>
    </p:spTree>
    <p:extLst>
      <p:ext uri="{BB962C8B-B14F-4D97-AF65-F5344CB8AC3E}">
        <p14:creationId xmlns:p14="http://schemas.microsoft.com/office/powerpoint/2010/main" val="2779987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53091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213945" y="2869324"/>
            <a:ext cx="10389476" cy="3119100"/>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rPr>
                <a:t>Em</a:t>
              </a:r>
              <a:r>
                <a:rPr lang="en-US" altLang="zh-CN" sz="3200" smtClean="0">
                  <a:latin typeface="Times New Roman" pitchFamily="18" charset="0"/>
                  <a:ea typeface="inpin heiti" panose="00000500000000000000" pitchFamily="2" charset="-122"/>
                  <a:cs typeface="Times New Roman" pitchFamily="18" charset="0"/>
                  <a:sym typeface="inpin heiti" panose="00000500000000000000" pitchFamily="2" charset="-122"/>
                </a:rPr>
                <a:t> </a:t>
              </a:r>
              <a:r>
                <a:rPr lang="en-US" altLang="zh-CN" sz="3200" smtClean="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rPr>
                <a:t>thử đổi vị trí các câu trong đoạn thứ nhất và đoạn thứ hai theo một trật tự bất kì, chẳng hạn 2, 4, 1,3,5 (đoạn thứ nhất ) và 7, 3, 4, 6, 1, 5, 2 (đoạn thứ hai). Hãy đọc lại các câu theo trật tự đã thay đổi và rút ra nhận xét. </a:t>
              </a:r>
              <a:endParaRPr lang="zh-CN" altLang="en-US" sz="3200">
                <a:solidFill>
                  <a:schemeClr val="tx1"/>
                </a:solidFill>
                <a:latin typeface="Times New Roman" pitchFamily="18" charset="0"/>
                <a:ea typeface="inpin heiti" panose="00000500000000000000" pitchFamily="2" charset="-122"/>
                <a:cs typeface="Times New Roman" pitchFamily="18" charset="0"/>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1850203"/>
            <a:ext cx="4011637" cy="631711"/>
          </a:xfrm>
          <a:prstGeom prst="rect">
            <a:avLst/>
          </a:prstGeom>
          <a:noFill/>
        </p:spPr>
        <p:txBody>
          <a:bodyPr wrap="square" rtlCol="0">
            <a:spAutoFit/>
          </a:bodyPr>
          <a:lstStyle/>
          <a:p>
            <a:pPr algn="ctr">
              <a:lnSpc>
                <a:spcPct val="12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4</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754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3303678" y="101427"/>
            <a:ext cx="3123356" cy="707886"/>
          </a:xfrm>
          <a:prstGeom prst="rect">
            <a:avLst/>
          </a:prstGeom>
          <a:noFill/>
        </p:spPr>
        <p:txBody>
          <a:bodyPr wrap="none" rtlCol="0">
            <a:spAutoFit/>
          </a:bodyPr>
          <a:lstStyle/>
          <a:p>
            <a:pPr algn="ct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4:</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88" y="124202"/>
            <a:ext cx="3724275" cy="1838325"/>
          </a:xfrm>
          <a:prstGeom prst="rect">
            <a:avLst/>
          </a:prstGeom>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grpSp>
        <p:nvGrpSpPr>
          <p:cNvPr id="6" name="Group 5"/>
          <p:cNvGrpSpPr/>
          <p:nvPr/>
        </p:nvGrpSpPr>
        <p:grpSpPr>
          <a:xfrm>
            <a:off x="791461" y="1418897"/>
            <a:ext cx="6271491" cy="3783724"/>
            <a:chOff x="791461" y="1418897"/>
            <a:chExt cx="6271491" cy="3783724"/>
          </a:xfrm>
        </p:grpSpPr>
        <p:pic>
          <p:nvPicPr>
            <p:cNvPr id="9"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61" y="1418897"/>
              <a:ext cx="6271491" cy="3783724"/>
            </a:xfrm>
            <a:prstGeom prst="rect">
              <a:avLst/>
            </a:prstGeom>
          </p:spPr>
        </p:pic>
        <p:sp>
          <p:nvSpPr>
            <p:cNvPr id="3" name="Rectangle 2"/>
            <p:cNvSpPr/>
            <p:nvPr/>
          </p:nvSpPr>
          <p:spPr>
            <a:xfrm>
              <a:off x="1467750" y="2883487"/>
              <a:ext cx="4318082" cy="1938992"/>
            </a:xfrm>
            <a:prstGeom prst="rect">
              <a:avLst/>
            </a:prstGeom>
          </p:spPr>
          <p:txBody>
            <a:bodyPr wrap="square">
              <a:spAutoFit/>
            </a:bodyPr>
            <a:lstStyle/>
            <a:p>
              <a:pPr algn="ctr"/>
              <a:r>
                <a:rPr lang="en-US" sz="2400">
                  <a:latin typeface="Times New Roman" pitchFamily="18" charset="0"/>
                  <a:cs typeface="Times New Roman" pitchFamily="18" charset="0"/>
                </a:rPr>
                <a:t>Ở tập hợp thứ nhất: Về hình thức, một số câu liền kề nhau không còn phương tiện liên kết, nhưng quan trọng hơn giữa chúng không có mối quan hệ về nội dung.</a:t>
              </a:r>
            </a:p>
          </p:txBody>
        </p:sp>
      </p:grpSp>
      <p:grpSp>
        <p:nvGrpSpPr>
          <p:cNvPr id="7" name="Group 6"/>
          <p:cNvGrpSpPr/>
          <p:nvPr/>
        </p:nvGrpSpPr>
        <p:grpSpPr>
          <a:xfrm>
            <a:off x="7881122" y="124202"/>
            <a:ext cx="4230414" cy="4920764"/>
            <a:chOff x="7881122" y="124202"/>
            <a:chExt cx="4230414" cy="4920764"/>
          </a:xfrm>
        </p:grpSpPr>
        <p:pic>
          <p:nvPicPr>
            <p:cNvPr id="8"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122" y="124202"/>
              <a:ext cx="4230414" cy="4920764"/>
            </a:xfrm>
            <a:prstGeom prst="rect">
              <a:avLst/>
            </a:prstGeom>
          </p:spPr>
        </p:pic>
        <p:sp>
          <p:nvSpPr>
            <p:cNvPr id="4" name="Rectangle 3"/>
            <p:cNvSpPr/>
            <p:nvPr/>
          </p:nvSpPr>
          <p:spPr>
            <a:xfrm>
              <a:off x="8529145" y="1816297"/>
              <a:ext cx="2774730" cy="2677656"/>
            </a:xfrm>
            <a:prstGeom prst="rect">
              <a:avLst/>
            </a:prstGeom>
          </p:spPr>
          <p:txBody>
            <a:bodyPr wrap="square">
              <a:spAutoFit/>
            </a:bodyPr>
            <a:lstStyle/>
            <a:p>
              <a:pPr algn="ctr"/>
              <a:r>
                <a:rPr lang="en-US" sz="2400">
                  <a:latin typeface="Times New Roman" pitchFamily="18" charset="0"/>
                  <a:cs typeface="Times New Roman" pitchFamily="18" charset="0"/>
                </a:rPr>
                <a:t>Ở tập hợp thứ hai: Về hình thức, các phương tiện liên kết (lặp từ ông) vẫn tồn tại, song các câu không có sự liên kết về nội dung.</a:t>
              </a:r>
            </a:p>
          </p:txBody>
        </p:sp>
      </p:grpSp>
      <p:sp>
        <p:nvSpPr>
          <p:cNvPr id="5" name="Rounded Rectangle 4"/>
          <p:cNvSpPr/>
          <p:nvPr/>
        </p:nvSpPr>
        <p:spPr>
          <a:xfrm>
            <a:off x="791461" y="5369620"/>
            <a:ext cx="6783813" cy="1292772"/>
          </a:xfrm>
          <a:prstGeom prst="roundRect">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itchFamily="18" charset="0"/>
                <a:cs typeface="Times New Roman" pitchFamily="18" charset="0"/>
              </a:rPr>
              <a:t>→ Cả hai tập hợp không làm nổi bật được 1 chủ đề nào đó cố định, vì vậy đây không được coi là hai đoạn văn, mà chỉ coi là hai tập hợp hỗn độn.</a:t>
            </a:r>
          </a:p>
        </p:txBody>
      </p:sp>
    </p:spTree>
    <p:extLst>
      <p:ext uri="{BB962C8B-B14F-4D97-AF65-F5344CB8AC3E}">
        <p14:creationId xmlns:p14="http://schemas.microsoft.com/office/powerpoint/2010/main" val="14370306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8501" y="711227"/>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340069" y="3058510"/>
            <a:ext cx="9664262" cy="2483940"/>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558577" y="2030520"/>
            <a:ext cx="4538536" cy="631711"/>
          </a:xfrm>
          <a:prstGeom prst="rect">
            <a:avLst/>
          </a:prstGeom>
          <a:noFill/>
        </p:spPr>
        <p:txBody>
          <a:bodyPr wrap="square" rtlCol="0">
            <a:spAutoFit/>
          </a:bodyPr>
          <a:lstStyle/>
          <a:p>
            <a:pPr algn="ctr">
              <a:lnSpc>
                <a:spcPct val="12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 5</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 name="TextBox 1"/>
          <p:cNvSpPr txBox="1"/>
          <p:nvPr/>
        </p:nvSpPr>
        <p:spPr>
          <a:xfrm>
            <a:off x="2490952" y="3515650"/>
            <a:ext cx="7652532" cy="1569660"/>
          </a:xfrm>
          <a:prstGeom prst="rect">
            <a:avLst/>
          </a:prstGeom>
          <a:noFill/>
        </p:spPr>
        <p:txBody>
          <a:bodyPr wrap="square" rtlCol="0">
            <a:spAutoFit/>
          </a:bodyPr>
          <a:lstStyle/>
          <a:p>
            <a:pPr algn="ctr"/>
            <a:r>
              <a:rPr lang="en-US" sz="3200" smtClean="0">
                <a:latin typeface="Times New Roman" pitchFamily="18" charset="0"/>
                <a:cs typeface="Times New Roman" pitchFamily="18" charset="0"/>
              </a:rPr>
              <a:t>Hai đoạn văn trên sắp xếp đúng trật tự trong văn bản. Em thử hoán đổi vị trí hai đoạn cho nhau và rút ra nhận xét.</a:t>
            </a:r>
            <a:endParaRPr lang="en-US" sz="3200">
              <a:latin typeface="Times New Roman" pitchFamily="18" charset="0"/>
              <a:cs typeface="Times New Roman" pitchFamily="18" charset="0"/>
            </a:endParaRPr>
          </a:p>
        </p:txBody>
      </p:sp>
      <p:pic>
        <p:nvPicPr>
          <p:cNvPr id="13"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spTree>
    <p:extLst>
      <p:ext uri="{BB962C8B-B14F-4D97-AF65-F5344CB8AC3E}">
        <p14:creationId xmlns:p14="http://schemas.microsoft.com/office/powerpoint/2010/main"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grpSp>
        <p:nvGrpSpPr>
          <p:cNvPr id="37" name="组合 2">
            <a:extLst>
              <a:ext uri="{FF2B5EF4-FFF2-40B4-BE49-F238E27FC236}">
                <a16:creationId xmlns:a16="http://schemas.microsoft.com/office/drawing/2014/main" id="{7F548BC9-F3C1-43BC-A8F7-6CC7F3DEDEB1}"/>
              </a:ext>
            </a:extLst>
          </p:cNvPr>
          <p:cNvGrpSpPr/>
          <p:nvPr/>
        </p:nvGrpSpPr>
        <p:grpSpPr>
          <a:xfrm flipH="1">
            <a:off x="2438400" y="913298"/>
            <a:ext cx="7288696" cy="4811642"/>
            <a:chOff x="-558688" y="0"/>
            <a:chExt cx="9107943" cy="6858000"/>
          </a:xfrm>
        </p:grpSpPr>
        <p:pic>
          <p:nvPicPr>
            <p:cNvPr id="38" name="图片 3">
              <a:extLst>
                <a:ext uri="{FF2B5EF4-FFF2-40B4-BE49-F238E27FC236}">
                  <a16:creationId xmlns:a16="http://schemas.microsoft.com/office/drawing/2014/main" id="{42CFA12E-2C52-4E1B-B2CF-636CCF50243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9" name="图片 4">
              <a:extLst>
                <a:ext uri="{FF2B5EF4-FFF2-40B4-BE49-F238E27FC236}">
                  <a16:creationId xmlns:a16="http://schemas.microsoft.com/office/drawing/2014/main" id="{1EADEE28-EAF1-4A7C-A960-0C7A9C6F9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0" name="图片 19">
            <a:extLst>
              <a:ext uri="{FF2B5EF4-FFF2-40B4-BE49-F238E27FC236}">
                <a16:creationId xmlns:a16="http://schemas.microsoft.com/office/drawing/2014/main" id="{A2AEFE67-1721-4150-9491-F4B63EAB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7" y="1407665"/>
            <a:ext cx="2995261" cy="1029459"/>
          </a:xfrm>
          <a:prstGeom prst="rect">
            <a:avLst/>
          </a:prstGeom>
        </p:spPr>
      </p:pic>
      <p:pic>
        <p:nvPicPr>
          <p:cNvPr id="41" name="图片 20">
            <a:extLst>
              <a:ext uri="{FF2B5EF4-FFF2-40B4-BE49-F238E27FC236}">
                <a16:creationId xmlns:a16="http://schemas.microsoft.com/office/drawing/2014/main" id="{DE9AF016-74E8-45FD-8E2B-433258F1B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707" y="536872"/>
            <a:ext cx="1474500" cy="1900252"/>
          </a:xfrm>
          <a:prstGeom prst="rect">
            <a:avLst/>
          </a:prstGeom>
        </p:spPr>
      </p:pic>
      <p:sp>
        <p:nvSpPr>
          <p:cNvPr id="42" name="TextBox 41">
            <a:extLst>
              <a:ext uri="{FF2B5EF4-FFF2-40B4-BE49-F238E27FC236}">
                <a16:creationId xmlns:a16="http://schemas.microsoft.com/office/drawing/2014/main" id="{A9E37A5F-1E01-410B-B851-650DD4EEC7C3}"/>
              </a:ext>
            </a:extLst>
          </p:cNvPr>
          <p:cNvSpPr txBox="1"/>
          <p:nvPr/>
        </p:nvSpPr>
        <p:spPr>
          <a:xfrm>
            <a:off x="3325308" y="2521059"/>
            <a:ext cx="5541383" cy="1815882"/>
          </a:xfrm>
          <a:prstGeom prst="rect">
            <a:avLst/>
          </a:prstGeom>
          <a:noFill/>
        </p:spPr>
        <p:txBody>
          <a:bodyPr wrap="square">
            <a:spAutoFit/>
          </a:bodyPr>
          <a:lstStyle/>
          <a:p>
            <a:pPr algn="ctr"/>
            <a:r>
              <a:rPr lang="vi-VN" sz="2800" b="1">
                <a:latin typeface="Times New Roman" pitchFamily="18" charset="0"/>
                <a:cs typeface="Times New Roman" pitchFamily="18" charset="0"/>
              </a:rPr>
              <a:t>Gv yêu cầu học sinh mở lại đoạn văn ở phần vận dụng tiết trước ra chỉ ra những yếu tố giúp đoạn văn có sự kết nối với nhau</a:t>
            </a:r>
            <a:endParaRPr lang="en-US" sz="4000" b="1" kern="100">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decel="46667" fill="hold" nodeType="withEffect">
                                  <p:stCondLst>
                                    <p:cond delay="0"/>
                                  </p:stCondLst>
                                  <p:childTnLst>
                                    <p:animMotion origin="layout" path="M -0.00664 -0.08936 L 1.66667E-6 3.33333E-6 " pathEditMode="relative" rAng="0" ptsTypes="AA">
                                      <p:cBhvr>
                                        <p:cTn id="9" dur="750" fill="hold"/>
                                        <p:tgtEl>
                                          <p:spTgt spid="41"/>
                                        </p:tgtEl>
                                        <p:attrNameLst>
                                          <p:attrName>ppt_x</p:attrName>
                                          <p:attrName>ppt_y</p:attrName>
                                        </p:attrNameLst>
                                      </p:cBhvr>
                                      <p:rCtr x="326" y="4468"/>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12" name="Picture 6" descr="13">
            <a:extLst>
              <a:ext uri="{FF2B5EF4-FFF2-40B4-BE49-F238E27FC236}">
                <a16:creationId xmlns:a16="http://schemas.microsoft.com/office/drawing/2014/main" id="{F04CD4C7-42C1-00F5-8BB1-E2BFFAC2D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571" y="919162"/>
            <a:ext cx="11225049" cy="538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sp>
        <p:nvSpPr>
          <p:cNvPr id="2" name="Rectangle 1"/>
          <p:cNvSpPr/>
          <p:nvPr/>
        </p:nvSpPr>
        <p:spPr>
          <a:xfrm>
            <a:off x="1481959" y="2211776"/>
            <a:ext cx="7977351" cy="3539430"/>
          </a:xfrm>
          <a:prstGeom prst="rect">
            <a:avLst/>
          </a:prstGeom>
        </p:spPr>
        <p:txBody>
          <a:bodyPr wrap="square">
            <a:spAutoFit/>
          </a:bodyPr>
          <a:lstStyle/>
          <a:p>
            <a:endParaRPr lang="en-US" sz="2800">
              <a:latin typeface="Times New Roman" pitchFamily="18" charset="0"/>
              <a:cs typeface="Times New Roman" pitchFamily="18" charset="0"/>
            </a:endParaRPr>
          </a:p>
          <a:p>
            <a:r>
              <a:rPr lang="en-US" sz="2800" smtClean="0">
                <a:latin typeface="Times New Roman" pitchFamily="18" charset="0"/>
                <a:cs typeface="Times New Roman" pitchFamily="18" charset="0"/>
              </a:rPr>
              <a:t>    Bản </a:t>
            </a:r>
            <a:r>
              <a:rPr lang="en-US" sz="2800">
                <a:latin typeface="Times New Roman" pitchFamily="18" charset="0"/>
                <a:cs typeface="Times New Roman" pitchFamily="18" charset="0"/>
              </a:rPr>
              <a:t>thân mỗi đoạn không có gì thay đổi ý nghĩa, nhưng giờ đây hai đoạn không còn quan hệ logic. Dấu hiệu lộn xộn thể hiện rất rõ ở chỗ: câu chuyện về sự trái ngược trong cách nhìn nhận về cuộc đời, con người của mẹ và của ông đã kể xong ở đoạn trên, thì đoạn dưới mới thấy nói: </a:t>
            </a:r>
            <a:r>
              <a:rPr lang="en-US" sz="2800" i="1">
                <a:latin typeface="Times New Roman" pitchFamily="18" charset="0"/>
                <a:cs typeface="Times New Roman" pitchFamily="18" charset="0"/>
              </a:rPr>
              <a:t>Ông sẽ kể cháu nghe…</a:t>
            </a:r>
            <a:r>
              <a:rPr lang="en-US" sz="2800">
                <a:latin typeface="Times New Roman" pitchFamily="18" charset="0"/>
                <a:cs typeface="Times New Roman" pitchFamily="18" charset="0"/>
              </a:rPr>
              <a:t> Nói như vậy không phù hợp với thực tế giao tiếp.</a:t>
            </a:r>
          </a:p>
        </p:txBody>
      </p:sp>
      <p:pic>
        <p:nvPicPr>
          <p:cNvPr id="14" name="图片 20">
            <a:extLst>
              <a:ext uri="{FF2B5EF4-FFF2-40B4-BE49-F238E27FC236}">
                <a16:creationId xmlns:a16="http://schemas.microsoft.com/office/drawing/2014/main" id="{696AA3AA-82BA-4EB7-82C5-A9E439F876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5750" y="929839"/>
            <a:ext cx="3135617" cy="103666"/>
          </a:xfrm>
          <a:prstGeom prst="rect">
            <a:avLst/>
          </a:prstGeom>
        </p:spPr>
      </p:pic>
      <p:sp>
        <p:nvSpPr>
          <p:cNvPr id="15" name="文本框 21">
            <a:extLst>
              <a:ext uri="{FF2B5EF4-FFF2-40B4-BE49-F238E27FC236}">
                <a16:creationId xmlns:a16="http://schemas.microsoft.com/office/drawing/2014/main" id="{7E84B105-5DAD-4190-9AA4-1912C60D5172}"/>
              </a:ext>
            </a:extLst>
          </p:cNvPr>
          <p:cNvSpPr txBox="1"/>
          <p:nvPr/>
        </p:nvSpPr>
        <p:spPr>
          <a:xfrm>
            <a:off x="5891887" y="161690"/>
            <a:ext cx="3123356" cy="707886"/>
          </a:xfrm>
          <a:prstGeom prst="rect">
            <a:avLst/>
          </a:prstGeom>
          <a:noFill/>
        </p:spPr>
        <p:txBody>
          <a:bodyPr wrap="none" rtlCol="0">
            <a:spAutoFit/>
          </a:bodyPr>
          <a:lstStyle/>
          <a:p>
            <a:pPr algn="ct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lời câu 5:</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C:\Users\Administrator\Desktop\174040dbb9680acf2b33b5682f16c45b.png174040dbb9680acf2b33b5682f16c45b">
            <a:extLst>
              <a:ext uri="{FF2B5EF4-FFF2-40B4-BE49-F238E27FC236}">
                <a16:creationId xmlns:a16="http://schemas.microsoft.com/office/drawing/2014/main" id="{E0046A6D-4D22-4CC6-8D25-B7C81B55BB92}"/>
              </a:ext>
            </a:extLst>
          </p:cNvPr>
          <p:cNvPicPr>
            <a:picLocks noChangeAspect="1"/>
          </p:cNvPicPr>
          <p:nvPr/>
        </p:nvPicPr>
        <p:blipFill>
          <a:blip r:embed="rId2"/>
          <a:srcRect/>
          <a:stretch>
            <a:fillRect/>
          </a:stretch>
        </p:blipFill>
        <p:spPr>
          <a:xfrm>
            <a:off x="5986434" y="2151651"/>
            <a:ext cx="4968914" cy="4292965"/>
          </a:xfrm>
          <a:prstGeom prst="rect">
            <a:avLst/>
          </a:prstGeom>
        </p:spPr>
      </p:pic>
      <p:pic>
        <p:nvPicPr>
          <p:cNvPr id="3" name="图片 12">
            <a:extLst>
              <a:ext uri="{FF2B5EF4-FFF2-40B4-BE49-F238E27FC236}">
                <a16:creationId xmlns:a16="http://schemas.microsoft.com/office/drawing/2014/main" id="{D6749A02-9F2B-4159-A4BA-F48EFF98E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982" y="422526"/>
            <a:ext cx="4963914" cy="5398187"/>
          </a:xfrm>
          <a:prstGeom prst="rect">
            <a:avLst/>
          </a:prstGeom>
        </p:spPr>
      </p:pic>
      <p:pic>
        <p:nvPicPr>
          <p:cNvPr id="4"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5" name="图片 22">
            <a:extLst>
              <a:ext uri="{FF2B5EF4-FFF2-40B4-BE49-F238E27FC236}">
                <a16:creationId xmlns:a16="http://schemas.microsoft.com/office/drawing/2014/main" id="{C6B177F6-39FA-48D3-896B-28B0C7EEDC0A}"/>
              </a:ext>
            </a:extLst>
          </p:cNvPr>
          <p:cNvPicPr>
            <a:picLocks noChangeAspect="1"/>
          </p:cNvPicPr>
          <p:nvPr/>
        </p:nvPicPr>
        <p:blipFill>
          <a:blip r:embed="rId5" cstate="print"/>
          <a:stretch>
            <a:fillRect/>
          </a:stretch>
        </p:blipFill>
        <p:spPr>
          <a:xfrm>
            <a:off x="9318562" y="860504"/>
            <a:ext cx="1502823" cy="3819429"/>
          </a:xfrm>
          <a:prstGeom prst="rect">
            <a:avLst/>
          </a:prstGeom>
        </p:spPr>
      </p:pic>
      <p:sp>
        <p:nvSpPr>
          <p:cNvPr id="6" name="Rectangle 5"/>
          <p:cNvSpPr/>
          <p:nvPr/>
        </p:nvSpPr>
        <p:spPr>
          <a:xfrm>
            <a:off x="2322939" y="2051364"/>
            <a:ext cx="3048000" cy="2246769"/>
          </a:xfrm>
          <a:prstGeom prst="rect">
            <a:avLst/>
          </a:prstGeom>
        </p:spPr>
        <p:txBody>
          <a:bodyPr wrap="square">
            <a:spAutoFit/>
          </a:bodyPr>
          <a:lstStyle/>
          <a:p>
            <a:r>
              <a:rPr lang="nl-NL" sz="2800" i="1">
                <a:latin typeface="Times New Roman" pitchFamily="18" charset="0"/>
                <a:cs typeface="Times New Roman" pitchFamily="18" charset="0"/>
              </a:rPr>
              <a:t>Viết một đoạn văn</a:t>
            </a:r>
            <a:r>
              <a:rPr lang="vi-VN" sz="2800" i="1">
                <a:latin typeface="Times New Roman" pitchFamily="18" charset="0"/>
                <a:cs typeface="Times New Roman" pitchFamily="18" charset="0"/>
              </a:rPr>
              <a:t> với chủ đề tự chọn, </a:t>
            </a:r>
            <a:r>
              <a:rPr lang="nl-NL" sz="2800" i="1">
                <a:latin typeface="Times New Roman" pitchFamily="18" charset="0"/>
                <a:cs typeface="Times New Roman" pitchFamily="18" charset="0"/>
              </a:rPr>
              <a:t>trong đó có sử dụng ít nhất 2 phép liên kết</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9414234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21479" y="-310617"/>
            <a:ext cx="12341727" cy="6372636"/>
            <a:chOff x="9835" y="-455139"/>
            <a:chExt cx="12341727" cy="6372636"/>
          </a:xfrm>
        </p:grpSpPr>
        <p:grpSp>
          <p:nvGrpSpPr>
            <p:cNvPr id="3" name="组合 7"/>
            <p:cNvGrpSpPr/>
            <p:nvPr/>
          </p:nvGrpSpPr>
          <p:grpSpPr>
            <a:xfrm>
              <a:off x="9835" y="-455139"/>
              <a:ext cx="12341727" cy="3971541"/>
              <a:chOff x="9835" y="-455139"/>
              <a:chExt cx="12341727" cy="3971541"/>
            </a:xfrm>
          </p:grpSpPr>
          <p:pic>
            <p:nvPicPr>
              <p:cNvPr id="5" name="图片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6" name="图片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7"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4"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8" name="图片 10">
            <a:extLst>
              <a:ext uri="{FF2B5EF4-FFF2-40B4-BE49-F238E27FC236}">
                <a16:creationId xmlns:a16="http://schemas.microsoft.com/office/drawing/2014/main" id="{DCBC0228-E7FB-EDF7-FA26-2B3B71DB3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189" y="-70794"/>
            <a:ext cx="1257300" cy="1733550"/>
          </a:xfrm>
          <a:prstGeom prst="rect">
            <a:avLst/>
          </a:prstGeom>
        </p:spPr>
      </p:pic>
      <p:sp>
        <p:nvSpPr>
          <p:cNvPr id="9" name="Rectangle 8"/>
          <p:cNvSpPr/>
          <p:nvPr/>
        </p:nvSpPr>
        <p:spPr>
          <a:xfrm>
            <a:off x="1693133" y="1066086"/>
            <a:ext cx="9239250" cy="4493538"/>
          </a:xfrm>
          <a:prstGeom prst="rect">
            <a:avLst/>
          </a:prstGeom>
        </p:spPr>
        <p:txBody>
          <a:bodyPr wrap="square">
            <a:spAutoFit/>
          </a:bodyPr>
          <a:lstStyle/>
          <a:p>
            <a:pPr algn="ctr"/>
            <a:r>
              <a:rPr lang="en-US" sz="2200" b="1" i="1">
                <a:solidFill>
                  <a:srgbClr val="FF0000"/>
                </a:solidFill>
                <a:latin typeface="Times New Roman" pitchFamily="18" charset="0"/>
                <a:cs typeface="Times New Roman" pitchFamily="18" charset="0"/>
              </a:rPr>
              <a:t>Cảm nhận về cuốn sách Hachiko chú chó đợi chờ</a:t>
            </a:r>
            <a:endParaRPr lang="en-US" sz="2200" b="1">
              <a:solidFill>
                <a:srgbClr val="FF0000"/>
              </a:solidFill>
              <a:latin typeface="Times New Roman" pitchFamily="18" charset="0"/>
              <a:cs typeface="Times New Roman" pitchFamily="18" charset="0"/>
            </a:endParaRPr>
          </a:p>
          <a:p>
            <a:r>
              <a:rPr lang="en-US" sz="2200" i="1" smtClean="0">
                <a:latin typeface="Times New Roman" pitchFamily="18" charset="0"/>
                <a:cs typeface="Times New Roman" pitchFamily="18" charset="0"/>
              </a:rPr>
              <a:t>        Em </a:t>
            </a:r>
            <a:r>
              <a:rPr lang="en-US" sz="2200" i="1">
                <a:latin typeface="Times New Roman" pitchFamily="18" charset="0"/>
                <a:cs typeface="Times New Roman" pitchFamily="18" charset="0"/>
              </a:rPr>
              <a:t>thích đọc sách, đọc truyện. "Hachiko chú chó đợi chờ" là cuốn sách mà em yêu thích nhất. Lần đầu tiên em đọc cuốn sách này đã rất xúc động và ấn tượng. Cuốn sách kể về cuộc sống và tình cảm, sự trung thành của chú chó Hachiko dành cho người chủ của mình. Giáo sư Eisaburo Ueno là chủ của Hachiko, khi chủ còn sống, Hachiko hàng ngày theo ông đến nhà ga tiễn ông đi làm, đều đặn 5 giờ chiều lại đến nhà ga đón ông trở về. Nhưng rồi giáo sư qua đời, Hachiko thì không biết điều đó, chú chó vẫn làm công việc của mình, chờ chủ trong mòn mỏi bất kể mưa nắng không thiếu một ngày nào trong suốt 10 năm. Sự trung thành của chú chó khiến Hachiko trở thành biểu tượng cho lòng trung thành ở đất nước Nhật Bản, trở thành chú chó nổi tiếng nhất thế giới. Từng câu chuyện của Hachiko khiến con tim em lay động, những hàng nước mắt vẫn không thể kìm được mỗi lần đọc sách.</a:t>
            </a:r>
            <a:endParaRPr lang="en-US" sz="2200">
              <a:latin typeface="Times New Roman" pitchFamily="18" charset="0"/>
              <a:cs typeface="Times New Roman" pitchFamily="18" charset="0"/>
            </a:endParaRPr>
          </a:p>
        </p:txBody>
      </p:sp>
      <p:pic>
        <p:nvPicPr>
          <p:cNvPr id="10"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559624"/>
            <a:ext cx="3694920" cy="1288421"/>
          </a:xfrm>
          <a:prstGeom prst="rect">
            <a:avLst/>
          </a:prstGeom>
        </p:spPr>
      </p:pic>
      <p:pic>
        <p:nvPicPr>
          <p:cNvPr id="12"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Tree>
    <p:extLst>
      <p:ext uri="{BB962C8B-B14F-4D97-AF65-F5344CB8AC3E}">
        <p14:creationId xmlns:p14="http://schemas.microsoft.com/office/powerpoint/2010/main" val="7649545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69D7987C-0A35-212C-4F95-E9D7E697A5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0991" y="5459895"/>
            <a:ext cx="3101009" cy="1586965"/>
          </a:xfrm>
          <a:prstGeom prst="rect">
            <a:avLst/>
          </a:prstGeom>
        </p:spPr>
      </p:pic>
      <p:pic>
        <p:nvPicPr>
          <p:cNvPr id="4" name="图片 10">
            <a:extLst>
              <a:ext uri="{FF2B5EF4-FFF2-40B4-BE49-F238E27FC236}">
                <a16:creationId xmlns:a16="http://schemas.microsoft.com/office/drawing/2014/main" id="{0B6D108D-3176-3B64-1BC3-7255E8B62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pic>
        <p:nvPicPr>
          <p:cNvPr id="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sp>
        <p:nvSpPr>
          <p:cNvPr id="10" name="Rectangle 9"/>
          <p:cNvSpPr/>
          <p:nvPr/>
        </p:nvSpPr>
        <p:spPr>
          <a:xfrm>
            <a:off x="2564295" y="1304911"/>
            <a:ext cx="7063409" cy="4154984"/>
          </a:xfrm>
          <a:prstGeom prst="rect">
            <a:avLst/>
          </a:prstGeom>
        </p:spPr>
        <p:txBody>
          <a:bodyPr wrap="square">
            <a:spAutoFit/>
          </a:bodyPr>
          <a:lstStyle/>
          <a:p>
            <a:r>
              <a:rPr lang="en-US" sz="2400" b="1" i="1" u="sng" smtClean="0">
                <a:latin typeface="Times New Roman" pitchFamily="18" charset="0"/>
                <a:cs typeface="Times New Roman" pitchFamily="18" charset="0"/>
              </a:rPr>
              <a:t>* </a:t>
            </a:r>
            <a:r>
              <a:rPr lang="en-US" sz="2400" b="1" i="1" u="sng">
                <a:latin typeface="Times New Roman" pitchFamily="18" charset="0"/>
                <a:cs typeface="Times New Roman" pitchFamily="18" charset="0"/>
              </a:rPr>
              <a:t>Gợi ý:</a:t>
            </a:r>
            <a:endParaRPr lang="en-US" sz="2400" b="1" u="sng">
              <a:latin typeface="Times New Roman" pitchFamily="18" charset="0"/>
              <a:cs typeface="Times New Roman" pitchFamily="18" charset="0"/>
            </a:endParaRPr>
          </a:p>
          <a:p>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Trên hành trình đến với tương lai, mỗi người cần có riêng cho mình một </a:t>
            </a:r>
            <a:r>
              <a:rPr lang="en-US" sz="2400" b="1">
                <a:latin typeface="Times New Roman" pitchFamily="18" charset="0"/>
                <a:cs typeface="Times New Roman" pitchFamily="18" charset="0"/>
              </a:rPr>
              <a:t>“tấm bản đồ”</a:t>
            </a:r>
            <a:r>
              <a:rPr lang="en-US" sz="2400">
                <a:latin typeface="Times New Roman" pitchFamily="18" charset="0"/>
                <a:cs typeface="Times New Roman" pitchFamily="18" charset="0"/>
              </a:rPr>
              <a:t>. </a:t>
            </a:r>
            <a:r>
              <a:rPr lang="en-US" sz="2400" b="1">
                <a:latin typeface="Times New Roman" pitchFamily="18" charset="0"/>
                <a:cs typeface="Times New Roman" pitchFamily="18" charset="0"/>
              </a:rPr>
              <a:t>“Tấm bản đồ”</a:t>
            </a:r>
            <a:r>
              <a:rPr lang="en-US" sz="2400">
                <a:latin typeface="Times New Roman" pitchFamily="18" charset="0"/>
                <a:cs typeface="Times New Roman" pitchFamily="18" charset="0"/>
              </a:rPr>
              <a:t> giúp con người chủ động, tự tin vào hướng đi mình lựa chọn. </a:t>
            </a:r>
            <a:r>
              <a:rPr lang="en-US" sz="2400" b="1">
                <a:latin typeface="Times New Roman" pitchFamily="18" charset="0"/>
                <a:cs typeface="Times New Roman" pitchFamily="18" charset="0"/>
              </a:rPr>
              <a:t>Nó</a:t>
            </a:r>
            <a:r>
              <a:rPr lang="en-US" sz="2400">
                <a:latin typeface="Times New Roman" pitchFamily="18" charset="0"/>
                <a:cs typeface="Times New Roman" pitchFamily="18" charset="0"/>
              </a:rPr>
              <a:t> có thể giúp </a:t>
            </a:r>
            <a:r>
              <a:rPr lang="en-US" sz="2400" b="1">
                <a:latin typeface="Times New Roman" pitchFamily="18" charset="0"/>
                <a:cs typeface="Times New Roman" pitchFamily="18" charset="0"/>
              </a:rPr>
              <a:t>con người</a:t>
            </a:r>
            <a:r>
              <a:rPr lang="en-US" sz="2400">
                <a:latin typeface="Times New Roman" pitchFamily="18" charset="0"/>
                <a:cs typeface="Times New Roman" pitchFamily="18" charset="0"/>
              </a:rPr>
              <a:t> vượt qua những khó khăn thử thách trên từng bước đường đời. </a:t>
            </a:r>
            <a:r>
              <a:rPr lang="en-US" sz="2400" b="1">
                <a:latin typeface="Times New Roman" pitchFamily="18" charset="0"/>
                <a:cs typeface="Times New Roman" pitchFamily="18" charset="0"/>
              </a:rPr>
              <a:t>Mỗi người </a:t>
            </a:r>
            <a:r>
              <a:rPr lang="en-US" sz="2400">
                <a:latin typeface="Times New Roman" pitchFamily="18" charset="0"/>
                <a:cs typeface="Times New Roman" pitchFamily="18" charset="0"/>
              </a:rPr>
              <a:t>có một hành trình </a:t>
            </a:r>
            <a:r>
              <a:rPr lang="vi-VN" sz="2400" b="1">
                <a:latin typeface="Times New Roman" pitchFamily="18" charset="0"/>
                <a:cs typeface="Times New Roman" pitchFamily="18" charset="0"/>
              </a:rPr>
              <a:t>trưởng thành</a:t>
            </a:r>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 riêng. Trong quá trình </a:t>
            </a:r>
            <a:r>
              <a:rPr lang="en-US" sz="2400" b="1">
                <a:latin typeface="Times New Roman" pitchFamily="18" charset="0"/>
                <a:cs typeface="Times New Roman" pitchFamily="18" charset="0"/>
              </a:rPr>
              <a:t>trưởng thành</a:t>
            </a:r>
            <a:r>
              <a:rPr lang="en-US" sz="2400">
                <a:latin typeface="Times New Roman" pitchFamily="18" charset="0"/>
                <a:cs typeface="Times New Roman" pitchFamily="18" charset="0"/>
              </a:rPr>
              <a:t>, bài học chỉ được rút ra từ trải nghiệm của bản thân, kể cả thành công và thất bại, không thể bắt chước, vay mượn kinh nghiệm sống của bất kì ai khác. </a:t>
            </a:r>
          </a:p>
        </p:txBody>
      </p:sp>
    </p:spTree>
    <p:extLst>
      <p:ext uri="{BB962C8B-B14F-4D97-AF65-F5344CB8AC3E}">
        <p14:creationId xmlns:p14="http://schemas.microsoft.com/office/powerpoint/2010/main"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4" y="1401718"/>
            <a:ext cx="5633821" cy="3616325"/>
          </a:xfrm>
          <a:prstGeom prst="rect">
            <a:avLst/>
          </a:prstGeom>
        </p:spPr>
      </p:pic>
      <p:sp>
        <p:nvSpPr>
          <p:cNvPr id="11" name="文本框 10"/>
          <p:cNvSpPr txBox="1"/>
          <p:nvPr/>
        </p:nvSpPr>
        <p:spPr>
          <a:xfrm>
            <a:off x="3671610" y="2471552"/>
            <a:ext cx="4399515" cy="1421928"/>
          </a:xfrm>
          <a:prstGeom prst="rect">
            <a:avLst/>
          </a:prstGeom>
          <a:noFill/>
        </p:spPr>
        <p:txBody>
          <a:bodyPr wrap="square" rtlCol="0">
            <a:spAutoFit/>
          </a:bodyPr>
          <a:lstStyle/>
          <a:p>
            <a:pPr algn="ctr">
              <a:lnSpc>
                <a:spcPct val="120000"/>
              </a:lnSpc>
            </a:pPr>
            <a:r>
              <a:rPr lang="en-US" altLang="zh-CN" sz="36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p>
          <a:p>
            <a:pPr algn="ctr">
              <a:lnSpc>
                <a:spcPct val="120000"/>
              </a:lnSpc>
            </a:pPr>
            <a:r>
              <a:rPr lang="en-US" altLang="zh-CN" sz="3600" b="1"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Tri thức Tiếng Việt</a:t>
            </a:r>
            <a:endParaRPr lang="zh-CN" altLang="en-US" sz="36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6306006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944" y="2993795"/>
            <a:ext cx="1818974" cy="2050561"/>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173" y="1652843"/>
            <a:ext cx="2662846" cy="3038866"/>
          </a:xfrm>
          <a:prstGeom prst="rect">
            <a:avLst/>
          </a:prstGeom>
        </p:spPr>
      </p:pic>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59315" y="496115"/>
            <a:ext cx="6597963" cy="707886"/>
          </a:xfrm>
          <a:prstGeom prst="rect">
            <a:avLst/>
          </a:prstGeom>
          <a:noFill/>
        </p:spPr>
        <p:txBody>
          <a:bodyPr wrap="squar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Tri thức Tiếng Việt</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0" name="文本框 7">
            <a:extLst>
              <a:ext uri="{FF2B5EF4-FFF2-40B4-BE49-F238E27FC236}">
                <a16:creationId xmlns:a16="http://schemas.microsoft.com/office/drawing/2014/main" id="{A8FF6DBC-C706-4B31-BC4A-EF45FFFD4206}"/>
              </a:ext>
            </a:extLst>
          </p:cNvPr>
          <p:cNvSpPr txBox="1"/>
          <p:nvPr/>
        </p:nvSpPr>
        <p:spPr>
          <a:xfrm>
            <a:off x="9161178" y="2743399"/>
            <a:ext cx="2137055" cy="1569660"/>
          </a:xfrm>
          <a:prstGeom prst="rect">
            <a:avLst/>
          </a:prstGeom>
          <a:noFill/>
        </p:spPr>
        <p:txBody>
          <a:bodyPr wrap="square" rtlCol="0">
            <a:spAutoFit/>
          </a:bodyPr>
          <a:lstStyle/>
          <a:p>
            <a:pPr algn="ctr"/>
            <a:r>
              <a:rPr lang="en-US" sz="2400" i="1">
                <a:latin typeface="Times New Roman" pitchFamily="18" charset="0"/>
                <a:cs typeface="Times New Roman" pitchFamily="18" charset="0"/>
              </a:rPr>
              <a:t>Gv</a:t>
            </a:r>
            <a:r>
              <a:rPr lang="vi-VN" sz="2400" i="1">
                <a:latin typeface="Times New Roman" pitchFamily="18" charset="0"/>
                <a:cs typeface="Times New Roman" pitchFamily="18" charset="0"/>
              </a:rPr>
              <a:t> phát PHT số 1, Hs hoàn thiện phiếu theo nhóm đôi</a:t>
            </a:r>
            <a:endParaRPr lang="en-US" sz="2400">
              <a:latin typeface="Times New Roman" pitchFamily="18" charset="0"/>
              <a:cs typeface="Times New Roman" pitchFamily="18" charset="0"/>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 y="-17879"/>
            <a:ext cx="3384727" cy="167072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117658986"/>
              </p:ext>
            </p:extLst>
          </p:nvPr>
        </p:nvGraphicFramePr>
        <p:xfrm>
          <a:off x="843785" y="2779392"/>
          <a:ext cx="5653405" cy="2833131"/>
        </p:xfrm>
        <a:graphic>
          <a:graphicData uri="http://schemas.openxmlformats.org/drawingml/2006/table">
            <a:tbl>
              <a:tblPr firstRow="1" firstCol="1" bandRow="1">
                <a:tableStyleId>{FABFCF23-3B69-468F-B69F-88F6DE6A72F2}</a:tableStyleId>
              </a:tblPr>
              <a:tblGrid>
                <a:gridCol w="1884045">
                  <a:extLst>
                    <a:ext uri="{9D8B030D-6E8A-4147-A177-3AD203B41FA5}">
                      <a16:colId xmlns:a16="http://schemas.microsoft.com/office/drawing/2014/main" val="20000"/>
                    </a:ext>
                  </a:extLst>
                </a:gridCol>
                <a:gridCol w="1884680">
                  <a:extLst>
                    <a:ext uri="{9D8B030D-6E8A-4147-A177-3AD203B41FA5}">
                      <a16:colId xmlns:a16="http://schemas.microsoft.com/office/drawing/2014/main" val="20001"/>
                    </a:ext>
                  </a:extLst>
                </a:gridCol>
                <a:gridCol w="1884680">
                  <a:extLst>
                    <a:ext uri="{9D8B030D-6E8A-4147-A177-3AD203B41FA5}">
                      <a16:colId xmlns:a16="http://schemas.microsoft.com/office/drawing/2014/main" val="20002"/>
                    </a:ext>
                  </a:extLst>
                </a:gridCol>
              </a:tblGrid>
              <a:tr h="551612">
                <a:tc>
                  <a:txBody>
                    <a:bodyPr/>
                    <a:lstStyle/>
                    <a:p>
                      <a:pPr algn="ctr">
                        <a:lnSpc>
                          <a:spcPct val="150000"/>
                        </a:lnSpc>
                        <a:spcAft>
                          <a:spcPts val="0"/>
                        </a:spcAft>
                      </a:pPr>
                      <a:r>
                        <a:rPr lang="en-US" sz="2400">
                          <a:solidFill>
                            <a:schemeClr val="tx1"/>
                          </a:solidFill>
                          <a:effectLst/>
                          <a:latin typeface="Times New Roman" pitchFamily="18" charset="0"/>
                          <a:cs typeface="Times New Roman" pitchFamily="18" charset="0"/>
                        </a:rPr>
                        <a:t>Phép liên kết</a:t>
                      </a:r>
                      <a:endParaRPr lang="en-US" sz="2400">
                        <a:solidFill>
                          <a:schemeClr val="tx1"/>
                        </a:solidFill>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C000"/>
                    </a:solidFill>
                  </a:tcPr>
                </a:tc>
                <a:tc>
                  <a:txBody>
                    <a:bodyPr/>
                    <a:lstStyle/>
                    <a:p>
                      <a:pPr algn="ctr">
                        <a:lnSpc>
                          <a:spcPct val="150000"/>
                        </a:lnSpc>
                        <a:spcAft>
                          <a:spcPts val="0"/>
                        </a:spcAft>
                      </a:pPr>
                      <a:r>
                        <a:rPr lang="en-US" sz="2400">
                          <a:solidFill>
                            <a:schemeClr val="tx1"/>
                          </a:solidFill>
                          <a:effectLst/>
                          <a:latin typeface="Times New Roman" pitchFamily="18" charset="0"/>
                          <a:cs typeface="Times New Roman" pitchFamily="18" charset="0"/>
                        </a:rPr>
                        <a:t>Khái niệm</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rgbClr val="FFC000"/>
                    </a:solidFill>
                  </a:tcPr>
                </a:tc>
                <a:tc>
                  <a:txBody>
                    <a:bodyPr/>
                    <a:lstStyle/>
                    <a:p>
                      <a:pPr algn="ctr">
                        <a:lnSpc>
                          <a:spcPct val="150000"/>
                        </a:lnSpc>
                        <a:spcAft>
                          <a:spcPts val="0"/>
                        </a:spcAft>
                      </a:pPr>
                      <a:r>
                        <a:rPr lang="en-US" sz="2400">
                          <a:solidFill>
                            <a:schemeClr val="tx1"/>
                          </a:solidFill>
                          <a:effectLst/>
                          <a:latin typeface="Times New Roman" pitchFamily="18" charset="0"/>
                          <a:cs typeface="Times New Roman" pitchFamily="18" charset="0"/>
                        </a:rPr>
                        <a:t>Ví dụ</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rgbClr val="FFC000"/>
                    </a:solidFill>
                  </a:tcPr>
                </a:tc>
                <a:extLst>
                  <a:ext uri="{0D108BD9-81ED-4DB2-BD59-A6C34878D82A}">
                    <a16:rowId xmlns:a16="http://schemas.microsoft.com/office/drawing/2014/main" val="10000"/>
                  </a:ext>
                </a:extLst>
              </a:tr>
              <a:tr h="1178295">
                <a:tc>
                  <a:txBody>
                    <a:bodyPr/>
                    <a:lstStyle/>
                    <a:p>
                      <a:pPr algn="l">
                        <a:lnSpc>
                          <a:spcPct val="100000"/>
                        </a:lnSpc>
                        <a:spcAft>
                          <a:spcPts val="0"/>
                        </a:spcAft>
                      </a:pPr>
                      <a:r>
                        <a:rPr lang="en-US" sz="2400">
                          <a:effectLst/>
                          <a:latin typeface="Times New Roman" pitchFamily="18" charset="0"/>
                          <a:cs typeface="Times New Roman" pitchFamily="18" charset="0"/>
                        </a:rPr>
                        <a:t>Phép lặp từ ngữ</a:t>
                      </a:r>
                      <a:endParaRPr lang="en-US" sz="24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bg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551612">
                <a:tc>
                  <a:txBody>
                    <a:bodyPr/>
                    <a:lstStyle/>
                    <a:p>
                      <a:pPr algn="l">
                        <a:lnSpc>
                          <a:spcPct val="100000"/>
                        </a:lnSpc>
                        <a:spcAft>
                          <a:spcPts val="0"/>
                        </a:spcAft>
                      </a:pPr>
                      <a:r>
                        <a:rPr lang="en-US" sz="2400">
                          <a:effectLst/>
                          <a:latin typeface="Times New Roman" pitchFamily="18" charset="0"/>
                          <a:cs typeface="Times New Roman" pitchFamily="18" charset="0"/>
                        </a:rPr>
                        <a:t>Phép thế</a:t>
                      </a:r>
                      <a:endParaRPr lang="en-US" sz="24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551612">
                <a:tc>
                  <a:txBody>
                    <a:bodyPr/>
                    <a:lstStyle/>
                    <a:p>
                      <a:pPr algn="l">
                        <a:lnSpc>
                          <a:spcPct val="100000"/>
                        </a:lnSpc>
                        <a:spcAft>
                          <a:spcPts val="0"/>
                        </a:spcAft>
                      </a:pPr>
                      <a:r>
                        <a:rPr lang="en-US" sz="2400">
                          <a:effectLst/>
                          <a:latin typeface="Times New Roman" pitchFamily="18" charset="0"/>
                          <a:cs typeface="Times New Roman" pitchFamily="18" charset="0"/>
                        </a:rPr>
                        <a:t>Phép nối</a:t>
                      </a:r>
                      <a:endParaRPr lang="en-US" sz="2400">
                        <a:effectLst/>
                        <a:latin typeface="Times New Roman" pitchFamily="18" charset="0"/>
                        <a:ea typeface="Calibri"/>
                        <a:cs typeface="Times New Roman" pitchFamily="18" charset="0"/>
                      </a:endParaRPr>
                    </a:p>
                  </a:txBody>
                  <a:tcPr marL="68580" marR="68580" marT="0" marB="0">
                    <a:lnR w="12700" cap="flat" cmpd="sng" algn="ctr">
                      <a:solidFill>
                        <a:schemeClr val="accent1">
                          <a:lumMod val="75000"/>
                        </a:schemeClr>
                      </a:solidFill>
                      <a:prstDash val="solid"/>
                      <a:round/>
                      <a:headEnd type="none" w="med" len="med"/>
                      <a:tailEnd type="none" w="med" len="med"/>
                    </a:lnR>
                    <a:solidFill>
                      <a:srgbClr val="FFE78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solidFill>
                      <a:schemeClr val="bg1"/>
                    </a:solidFill>
                  </a:tcPr>
                </a:tc>
                <a:tc>
                  <a:txBody>
                    <a:bodyPr/>
                    <a:lstStyle/>
                    <a:p>
                      <a:pPr algn="just">
                        <a:lnSpc>
                          <a:spcPct val="150000"/>
                        </a:lnSpc>
                        <a:spcAft>
                          <a:spcPts val="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chemeClr val="accent1">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260461" y="2118621"/>
            <a:ext cx="8356775" cy="523220"/>
          </a:xfrm>
          <a:prstGeom prst="rect">
            <a:avLst/>
          </a:prstGeom>
        </p:spPr>
        <p:txBody>
          <a:bodyPr wrap="none">
            <a:spAutoFit/>
          </a:bodyPr>
          <a:lstStyle/>
          <a:p>
            <a:r>
              <a:rPr lang="en-US" sz="2800" b="1">
                <a:latin typeface="Times New Roman" pitchFamily="18" charset="0"/>
                <a:cs typeface="Times New Roman" pitchFamily="18" charset="0"/>
              </a:rPr>
              <a:t>Phiếu học tập số 1</a:t>
            </a:r>
            <a:r>
              <a:rPr lang="vi-VN" sz="2800" b="1">
                <a:latin typeface="Times New Roman" pitchFamily="18" charset="0"/>
                <a:cs typeface="Times New Roman" pitchFamily="18" charset="0"/>
              </a:rPr>
              <a:t>:</a:t>
            </a:r>
            <a:r>
              <a:rPr lang="en-US" sz="2800" b="1">
                <a:latin typeface="Times New Roman" pitchFamily="18" charset="0"/>
                <a:cs typeface="Times New Roman" pitchFamily="18" charset="0"/>
              </a:rPr>
              <a:t> Một số phép liên kết thường dùng</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5994067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4" y="90553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3770879" y="197650"/>
            <a:ext cx="4650248"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Tri thức tiếng Việt</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24" y="4351282"/>
            <a:ext cx="5266750" cy="4934543"/>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4" name="图片 3">
            <a:extLst>
              <a:ext uri="{FF2B5EF4-FFF2-40B4-BE49-F238E27FC236}">
                <a16:creationId xmlns:a16="http://schemas.microsoft.com/office/drawing/2014/main" id="{5110F9CE-4DD1-4522-91B4-CFE130FF64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8644" t="12777" r="31386" b="20000"/>
          <a:stretch/>
        </p:blipFill>
        <p:spPr>
          <a:xfrm>
            <a:off x="10107655" y="1"/>
            <a:ext cx="1921435" cy="17173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563008066"/>
              </p:ext>
            </p:extLst>
          </p:nvPr>
        </p:nvGraphicFramePr>
        <p:xfrm>
          <a:off x="617486" y="1948193"/>
          <a:ext cx="10957034" cy="3899683"/>
        </p:xfrm>
        <a:graphic>
          <a:graphicData uri="http://schemas.openxmlformats.org/drawingml/2006/table">
            <a:tbl>
              <a:tblPr firstRow="1" firstCol="1" bandRow="1">
                <a:tableStyleId>{7DF18680-E054-41AD-8BC1-D1AEF772440D}</a:tableStyleId>
              </a:tblPr>
              <a:tblGrid>
                <a:gridCol w="2078417">
                  <a:extLst>
                    <a:ext uri="{9D8B030D-6E8A-4147-A177-3AD203B41FA5}">
                      <a16:colId xmlns:a16="http://schemas.microsoft.com/office/drawing/2014/main" val="20000"/>
                    </a:ext>
                  </a:extLst>
                </a:gridCol>
                <a:gridCol w="3917615">
                  <a:extLst>
                    <a:ext uri="{9D8B030D-6E8A-4147-A177-3AD203B41FA5}">
                      <a16:colId xmlns:a16="http://schemas.microsoft.com/office/drawing/2014/main" val="20001"/>
                    </a:ext>
                  </a:extLst>
                </a:gridCol>
                <a:gridCol w="4961002">
                  <a:extLst>
                    <a:ext uri="{9D8B030D-6E8A-4147-A177-3AD203B41FA5}">
                      <a16:colId xmlns:a16="http://schemas.microsoft.com/office/drawing/2014/main" val="20002"/>
                    </a:ext>
                  </a:extLst>
                </a:gridCol>
              </a:tblGrid>
              <a:tr h="389968">
                <a:tc>
                  <a:txBody>
                    <a:bodyPr/>
                    <a:lstStyle/>
                    <a:p>
                      <a:pPr algn="ctr">
                        <a:lnSpc>
                          <a:spcPct val="100000"/>
                        </a:lnSpc>
                        <a:spcAft>
                          <a:spcPts val="0"/>
                        </a:spcAft>
                      </a:pPr>
                      <a:r>
                        <a:rPr lang="en-US" sz="2400">
                          <a:solidFill>
                            <a:schemeClr val="tx1"/>
                          </a:solidFill>
                          <a:effectLst/>
                          <a:latin typeface="Times New Roman" pitchFamily="18" charset="0"/>
                          <a:cs typeface="Times New Roman" pitchFamily="18" charset="0"/>
                        </a:rPr>
                        <a:t>Phép liên kết</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2400">
                          <a:solidFill>
                            <a:schemeClr val="tx1"/>
                          </a:solidFill>
                          <a:effectLst/>
                          <a:latin typeface="Times New Roman" pitchFamily="18" charset="0"/>
                          <a:cs typeface="Times New Roman" pitchFamily="18" charset="0"/>
                        </a:rPr>
                        <a:t>Khái niệm</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tc>
                  <a:txBody>
                    <a:bodyPr/>
                    <a:lstStyle/>
                    <a:p>
                      <a:pPr algn="ctr">
                        <a:lnSpc>
                          <a:spcPct val="100000"/>
                        </a:lnSpc>
                        <a:spcAft>
                          <a:spcPts val="0"/>
                        </a:spcAft>
                      </a:pPr>
                      <a:r>
                        <a:rPr lang="en-US" sz="2400">
                          <a:solidFill>
                            <a:schemeClr val="tx1"/>
                          </a:solidFill>
                          <a:effectLst/>
                          <a:latin typeface="Times New Roman" pitchFamily="18" charset="0"/>
                          <a:cs typeface="Times New Roman" pitchFamily="18" charset="0"/>
                        </a:rPr>
                        <a:t>Ví dụ</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169905">
                <a:tc>
                  <a:txBody>
                    <a:bodyPr/>
                    <a:lstStyle/>
                    <a:p>
                      <a:pPr algn="just">
                        <a:lnSpc>
                          <a:spcPct val="100000"/>
                        </a:lnSpc>
                        <a:spcAft>
                          <a:spcPts val="0"/>
                        </a:spcAft>
                      </a:pPr>
                      <a:r>
                        <a:rPr lang="en-US" sz="2400">
                          <a:solidFill>
                            <a:schemeClr val="tx1"/>
                          </a:solidFill>
                          <a:effectLst/>
                          <a:latin typeface="Times New Roman" pitchFamily="18" charset="0"/>
                          <a:cs typeface="Times New Roman" pitchFamily="18" charset="0"/>
                        </a:rPr>
                        <a:t>Phép</a:t>
                      </a:r>
                      <a:r>
                        <a:rPr lang="vi-VN" sz="2400">
                          <a:solidFill>
                            <a:schemeClr val="tx1"/>
                          </a:solidFill>
                          <a:effectLst/>
                          <a:latin typeface="Times New Roman" pitchFamily="18" charset="0"/>
                          <a:cs typeface="Times New Roman" pitchFamily="18" charset="0"/>
                        </a:rPr>
                        <a:t> nối</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Câu đứng sau có từ ngữ </a:t>
                      </a:r>
                      <a:r>
                        <a:rPr lang="vi-VN" sz="2400">
                          <a:effectLst/>
                          <a:latin typeface="Times New Roman" pitchFamily="18" charset="0"/>
                          <a:cs typeface="Times New Roman" pitchFamily="18" charset="0"/>
                        </a:rPr>
                        <a:t> nối </a:t>
                      </a:r>
                      <a:r>
                        <a:rPr lang="en-US" sz="2400">
                          <a:effectLst/>
                          <a:latin typeface="Times New Roman" pitchFamily="18" charset="0"/>
                          <a:cs typeface="Times New Roman" pitchFamily="18" charset="0"/>
                        </a:rPr>
                        <a:t>biểu thị quan hệ với câu trước.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Nam rất chăm chỉ đọc sách. </a:t>
                      </a:r>
                      <a:r>
                        <a:rPr lang="en-US" sz="2400" u="sng">
                          <a:effectLst/>
                          <a:latin typeface="Times New Roman" pitchFamily="18" charset="0"/>
                          <a:cs typeface="Times New Roman" pitchFamily="18" charset="0"/>
                        </a:rPr>
                        <a:t>Vì vậy</a:t>
                      </a:r>
                      <a:r>
                        <a:rPr lang="en-US" sz="2400">
                          <a:effectLst/>
                          <a:latin typeface="Times New Roman" pitchFamily="18" charset="0"/>
                          <a:cs typeface="Times New Roman" pitchFamily="18" charset="0"/>
                        </a:rPr>
                        <a:t>, bạn ấy đã có vốn sống phong phú.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69905">
                <a:tc>
                  <a:txBody>
                    <a:bodyPr/>
                    <a:lstStyle/>
                    <a:p>
                      <a:pPr algn="just">
                        <a:lnSpc>
                          <a:spcPct val="100000"/>
                        </a:lnSpc>
                        <a:spcAft>
                          <a:spcPts val="0"/>
                        </a:spcAft>
                      </a:pPr>
                      <a:r>
                        <a:rPr lang="en-US" sz="2400">
                          <a:solidFill>
                            <a:schemeClr val="tx1"/>
                          </a:solidFill>
                          <a:effectLst/>
                          <a:latin typeface="Times New Roman" pitchFamily="18" charset="0"/>
                          <a:cs typeface="Times New Roman" pitchFamily="18" charset="0"/>
                        </a:rPr>
                        <a:t>Phép thế</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Câu đứng sau có từ ngữ </a:t>
                      </a:r>
                      <a:r>
                        <a:rPr lang="vi-VN" sz="2400">
                          <a:effectLst/>
                          <a:latin typeface="Times New Roman" pitchFamily="18" charset="0"/>
                          <a:cs typeface="Times New Roman" pitchFamily="18" charset="0"/>
                        </a:rPr>
                        <a:t> dùng để thay thế cho từ ngữ ở</a:t>
                      </a:r>
                      <a:r>
                        <a:rPr lang="en-US" sz="2400">
                          <a:effectLst/>
                          <a:latin typeface="Times New Roman" pitchFamily="18" charset="0"/>
                          <a:cs typeface="Times New Roman" pitchFamily="18" charset="0"/>
                        </a:rPr>
                        <a:t> câu trước. </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Dân ta có </a:t>
                      </a:r>
                      <a:r>
                        <a:rPr lang="en-US" sz="2400" u="sng">
                          <a:effectLst/>
                          <a:latin typeface="Times New Roman" pitchFamily="18" charset="0"/>
                          <a:cs typeface="Times New Roman" pitchFamily="18" charset="0"/>
                        </a:rPr>
                        <a:t>lòng nồng nàn yêu nước</a:t>
                      </a:r>
                      <a:r>
                        <a:rPr lang="en-US" sz="2400">
                          <a:effectLst/>
                          <a:latin typeface="Times New Roman" pitchFamily="18" charset="0"/>
                          <a:cs typeface="Times New Roman" pitchFamily="18" charset="0"/>
                        </a:rPr>
                        <a:t>. </a:t>
                      </a:r>
                      <a:r>
                        <a:rPr lang="en-US" sz="2400" u="sng">
                          <a:effectLst/>
                          <a:latin typeface="Times New Roman" pitchFamily="18" charset="0"/>
                          <a:cs typeface="Times New Roman" pitchFamily="18" charset="0"/>
                        </a:rPr>
                        <a:t>Đó</a:t>
                      </a:r>
                      <a:r>
                        <a:rPr lang="en-US" sz="2400">
                          <a:effectLst/>
                          <a:latin typeface="Times New Roman" pitchFamily="18" charset="0"/>
                          <a:cs typeface="Times New Roman" pitchFamily="18" charset="0"/>
                        </a:rPr>
                        <a:t> là một truyền thống quý báu của ta.</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69905">
                <a:tc>
                  <a:txBody>
                    <a:bodyPr/>
                    <a:lstStyle/>
                    <a:p>
                      <a:pPr algn="just">
                        <a:lnSpc>
                          <a:spcPct val="100000"/>
                        </a:lnSpc>
                        <a:spcAft>
                          <a:spcPts val="0"/>
                        </a:spcAft>
                      </a:pPr>
                      <a:r>
                        <a:rPr lang="en-US" sz="2400">
                          <a:solidFill>
                            <a:schemeClr val="tx1"/>
                          </a:solidFill>
                          <a:effectLst/>
                          <a:latin typeface="Times New Roman" pitchFamily="18" charset="0"/>
                          <a:cs typeface="Times New Roman" pitchFamily="18" charset="0"/>
                        </a:rPr>
                        <a:t>Phép </a:t>
                      </a:r>
                      <a:r>
                        <a:rPr lang="vi-VN" sz="2400">
                          <a:solidFill>
                            <a:schemeClr val="tx1"/>
                          </a:solidFill>
                          <a:effectLst/>
                          <a:latin typeface="Times New Roman" pitchFamily="18" charset="0"/>
                          <a:cs typeface="Times New Roman" pitchFamily="18" charset="0"/>
                        </a:rPr>
                        <a:t>lặp</a:t>
                      </a:r>
                      <a:endParaRPr lang="en-US" sz="240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E781"/>
                    </a:solidFill>
                  </a:tcPr>
                </a:tc>
                <a:tc>
                  <a:txBody>
                    <a:bodyPr/>
                    <a:lstStyle/>
                    <a:p>
                      <a:pPr algn="just">
                        <a:lnSpc>
                          <a:spcPct val="100000"/>
                        </a:lnSpc>
                        <a:spcAft>
                          <a:spcPts val="0"/>
                        </a:spcAft>
                      </a:pPr>
                      <a:r>
                        <a:rPr lang="en-US" sz="2400">
                          <a:effectLst/>
                          <a:latin typeface="Times New Roman" pitchFamily="18" charset="0"/>
                          <a:cs typeface="Times New Roman" pitchFamily="18" charset="0"/>
                        </a:rPr>
                        <a:t>Câu đứng sau lặp</a:t>
                      </a:r>
                      <a:r>
                        <a:rPr lang="vi-VN" sz="2400">
                          <a:effectLst/>
                          <a:latin typeface="Times New Roman" pitchFamily="18" charset="0"/>
                          <a:cs typeface="Times New Roman" pitchFamily="18" charset="0"/>
                        </a:rPr>
                        <a:t> lại từ ngữ ở câu đứng trước, có tác dụng liên kết.</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u="sng">
                          <a:effectLst/>
                          <a:latin typeface="Times New Roman" pitchFamily="18" charset="0"/>
                          <a:cs typeface="Times New Roman" pitchFamily="18" charset="0"/>
                        </a:rPr>
                        <a:t>Học bài</a:t>
                      </a:r>
                      <a:r>
                        <a:rPr lang="en-US" sz="2400">
                          <a:effectLst/>
                          <a:latin typeface="Times New Roman" pitchFamily="18" charset="0"/>
                          <a:cs typeface="Times New Roman" pitchFamily="18" charset="0"/>
                        </a:rPr>
                        <a:t> là thói quen tốt. Nếu chăm chỉ </a:t>
                      </a:r>
                      <a:r>
                        <a:rPr lang="en-US" sz="2400" u="sng">
                          <a:effectLst/>
                          <a:latin typeface="Times New Roman" pitchFamily="18" charset="0"/>
                          <a:cs typeface="Times New Roman" pitchFamily="18" charset="0"/>
                        </a:rPr>
                        <a:t>học bài</a:t>
                      </a:r>
                      <a:r>
                        <a:rPr lang="en-US" sz="2400">
                          <a:effectLst/>
                          <a:latin typeface="Times New Roman" pitchFamily="18" charset="0"/>
                          <a:cs typeface="Times New Roman" pitchFamily="18" charset="0"/>
                        </a:rPr>
                        <a:t> thì bạn sẽ thành công trong tương lai</a:t>
                      </a:r>
                      <a:endParaRPr lang="en-US" sz="2400">
                        <a:effectLst/>
                        <a:latin typeface="Times New Roman" pitchFamily="18" charset="0"/>
                        <a:ea typeface="Calibri"/>
                        <a:cs typeface="Times New Roman" pitchFamily="18" charset="0"/>
                      </a:endParaRPr>
                    </a:p>
                  </a:txBody>
                  <a:tcPr marL="68580" marR="68580" marT="0" marB="0">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4148190" y="1193163"/>
            <a:ext cx="3895618" cy="523220"/>
          </a:xfrm>
          <a:prstGeom prst="rect">
            <a:avLst/>
          </a:prstGeom>
        </p:spPr>
        <p:txBody>
          <a:bodyPr wrap="none">
            <a:spAutoFit/>
          </a:bodyPr>
          <a:lstStyle/>
          <a:p>
            <a:r>
              <a:rPr lang="en-US" sz="2800" b="1">
                <a:solidFill>
                  <a:srgbClr val="FF0000"/>
                </a:solidFill>
                <a:latin typeface="Times New Roman" pitchFamily="18" charset="0"/>
                <a:cs typeface="Times New Roman" pitchFamily="18" charset="0"/>
              </a:rPr>
              <a:t>Gợi ý Phiếu học tập số 1</a:t>
            </a:r>
            <a:endParaRPr lang="en-US" sz="28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582102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22" name="文本框 21"/>
          <p:cNvSpPr txBox="1"/>
          <p:nvPr/>
        </p:nvSpPr>
        <p:spPr>
          <a:xfrm>
            <a:off x="3695220" y="310256"/>
            <a:ext cx="480157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a:t>
            </a:r>
            <a:r>
              <a:rPr lang="en-US" altLang="zh-CN" sz="4000" b="1" smtClean="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Tri thức Tiếng Việt</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cxnSp>
        <p:nvCxnSpPr>
          <p:cNvPr id="90" name="Google Shape;1412;p40">
            <a:extLst>
              <a:ext uri="{FF2B5EF4-FFF2-40B4-BE49-F238E27FC236}">
                <a16:creationId xmlns:a16="http://schemas.microsoft.com/office/drawing/2014/main" id="{B05DCFA8-6396-09D4-364F-BAD7F0A2230C}"/>
              </a:ext>
            </a:extLst>
          </p:cNvPr>
          <p:cNvCxnSpPr>
            <a:endCxn id="101" idx="3"/>
          </p:cNvCxnSpPr>
          <p:nvPr/>
        </p:nvCxnSpPr>
        <p:spPr>
          <a:xfrm>
            <a:off x="3441532" y="2127510"/>
            <a:ext cx="1319654" cy="0"/>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id="{D45EA6C8-0593-8483-7D70-57B35826A669}"/>
              </a:ext>
            </a:extLst>
          </p:cNvPr>
          <p:cNvCxnSpPr>
            <a:stCxn id="101" idx="1"/>
          </p:cNvCxnSpPr>
          <p:nvPr/>
        </p:nvCxnSpPr>
        <p:spPr>
          <a:xfrm>
            <a:off x="7335882" y="2127510"/>
            <a:ext cx="1197044"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id="{CD908EA0-004E-100C-6629-BB1821E54E05}"/>
              </a:ext>
            </a:extLst>
          </p:cNvPr>
          <p:cNvGrpSpPr/>
          <p:nvPr/>
        </p:nvGrpSpPr>
        <p:grpSpPr>
          <a:xfrm>
            <a:off x="1455531" y="1555652"/>
            <a:ext cx="2422785" cy="4137248"/>
            <a:chOff x="816450" y="1964050"/>
            <a:chExt cx="1538700" cy="1056563"/>
          </a:xfrm>
        </p:grpSpPr>
        <p:sp>
          <p:nvSpPr>
            <p:cNvPr id="98" name="Google Shape;1413;p40">
              <a:extLst>
                <a:ext uri="{FF2B5EF4-FFF2-40B4-BE49-F238E27FC236}">
                  <a16:creationId xmlns:a16="http://schemas.microsoft.com/office/drawing/2014/main"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smtClean="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Phép</a:t>
              </a:r>
              <a:r>
                <a:rPr kumimoji="0" lang="en" sz="2800" b="1" i="0" u="none" strike="noStrike" kern="0" cap="none" spc="0" normalizeH="0" noProof="0" smtClean="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nối</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id="{4390F018-3442-F5BD-CB02-08668ED923CE}"/>
                </a:ext>
              </a:extLst>
            </p:cNvPr>
            <p:cNvSpPr txBox="1"/>
            <p:nvPr/>
          </p:nvSpPr>
          <p:spPr>
            <a:xfrm>
              <a:off x="865650" y="2339013"/>
              <a:ext cx="1440300"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latin typeface="Times New Roman" pitchFamily="18" charset="0"/>
                  <a:cs typeface="Times New Roman" pitchFamily="18" charset="0"/>
                </a:rPr>
                <a:t>Câu đứng sau có từ ngữ </a:t>
              </a:r>
              <a:r>
                <a:rPr lang="vi-VN" sz="2800">
                  <a:latin typeface="Times New Roman" pitchFamily="18" charset="0"/>
                  <a:cs typeface="Times New Roman" pitchFamily="18" charset="0"/>
                </a:rPr>
                <a:t> nối </a:t>
              </a:r>
              <a:r>
                <a:rPr lang="en-US" sz="2800">
                  <a:latin typeface="Times New Roman" pitchFamily="18" charset="0"/>
                  <a:cs typeface="Times New Roman" pitchFamily="18" charset="0"/>
                </a:rPr>
                <a:t>biểu thị quan hệ với câu trước. </a:t>
              </a:r>
              <a:endParaRPr lang="en-US" sz="2800">
                <a:latin typeface="Times New Roman" pitchFamily="18" charset="0"/>
                <a:ea typeface="Calibri"/>
                <a:cs typeface="Times New Roman" pitchFamily="18" charset="0"/>
              </a:endParaRPr>
            </a:p>
          </p:txBody>
        </p:sp>
      </p:grpSp>
      <p:grpSp>
        <p:nvGrpSpPr>
          <p:cNvPr id="100" name="Google Shape;1427;p40">
            <a:extLst>
              <a:ext uri="{FF2B5EF4-FFF2-40B4-BE49-F238E27FC236}">
                <a16:creationId xmlns:a16="http://schemas.microsoft.com/office/drawing/2014/main" id="{9308553A-2F14-8BB8-08CC-506184103F1E}"/>
              </a:ext>
            </a:extLst>
          </p:cNvPr>
          <p:cNvGrpSpPr/>
          <p:nvPr/>
        </p:nvGrpSpPr>
        <p:grpSpPr>
          <a:xfrm>
            <a:off x="4761186" y="1555652"/>
            <a:ext cx="2574696" cy="3886477"/>
            <a:chOff x="2807301" y="1964050"/>
            <a:chExt cx="1538700" cy="1092833"/>
          </a:xfrm>
        </p:grpSpPr>
        <p:sp>
          <p:nvSpPr>
            <p:cNvPr id="101" name="Google Shape;1414;p40">
              <a:extLst>
                <a:ext uri="{FF2B5EF4-FFF2-40B4-BE49-F238E27FC236}">
                  <a16:creationId xmlns:a16="http://schemas.microsoft.com/office/drawing/2014/main"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2800" b="1" kern="0" smtClean="0">
                  <a:solidFill>
                    <a:srgbClr val="FFFFFF"/>
                  </a:solidFill>
                  <a:latin typeface="Times New Roman" panose="02020603050405020304" pitchFamily="18" charset="0"/>
                  <a:ea typeface="Grandstander SemiBold"/>
                  <a:cs typeface="Times New Roman" panose="02020603050405020304" pitchFamily="18" charset="0"/>
                  <a:sym typeface="Grandstander SemiBold"/>
                </a:rPr>
                <a:t>Phép thế</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id="{57C5719D-E661-CF9D-E3DE-B618A6F4CB88}"/>
                </a:ext>
              </a:extLst>
            </p:cNvPr>
            <p:cNvSpPr txBox="1"/>
            <p:nvPr/>
          </p:nvSpPr>
          <p:spPr>
            <a:xfrm>
              <a:off x="2856501" y="2375283"/>
              <a:ext cx="1440300"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latin typeface="Times New Roman" pitchFamily="18" charset="0"/>
                  <a:cs typeface="Times New Roman" pitchFamily="18" charset="0"/>
                </a:rPr>
                <a:t>Câu đứng sau có từ ngữ </a:t>
              </a:r>
              <a:r>
                <a:rPr lang="vi-VN" sz="2800">
                  <a:latin typeface="Times New Roman" pitchFamily="18" charset="0"/>
                  <a:cs typeface="Times New Roman" pitchFamily="18" charset="0"/>
                </a:rPr>
                <a:t> dùng để thay thế cho từ ngữ ở</a:t>
              </a:r>
              <a:r>
                <a:rPr lang="en-US" sz="2800">
                  <a:latin typeface="Times New Roman" pitchFamily="18" charset="0"/>
                  <a:cs typeface="Times New Roman" pitchFamily="18" charset="0"/>
                </a:rPr>
                <a:t> câu trước. </a:t>
              </a:r>
              <a:endParaRPr lang="en-US" sz="2800">
                <a:latin typeface="Times New Roman" pitchFamily="18" charset="0"/>
                <a:ea typeface="Calibri"/>
                <a:cs typeface="Times New Roman" pitchFamily="18" charset="0"/>
              </a:endParaRPr>
            </a:p>
          </p:txBody>
        </p:sp>
      </p:grpSp>
      <p:grpSp>
        <p:nvGrpSpPr>
          <p:cNvPr id="103" name="Google Shape;1429;p40">
            <a:extLst>
              <a:ext uri="{FF2B5EF4-FFF2-40B4-BE49-F238E27FC236}">
                <a16:creationId xmlns:a16="http://schemas.microsoft.com/office/drawing/2014/main" id="{E53389AC-BACE-7B8E-4E72-B95611D9D779}"/>
              </a:ext>
            </a:extLst>
          </p:cNvPr>
          <p:cNvGrpSpPr/>
          <p:nvPr/>
        </p:nvGrpSpPr>
        <p:grpSpPr>
          <a:xfrm>
            <a:off x="8444565" y="1658889"/>
            <a:ext cx="2763422" cy="3783240"/>
            <a:chOff x="4798051" y="1964050"/>
            <a:chExt cx="1538700" cy="1092833"/>
          </a:xfrm>
        </p:grpSpPr>
        <p:sp>
          <p:nvSpPr>
            <p:cNvPr id="104" name="Google Shape;1416;p40">
              <a:extLst>
                <a:ext uri="{FF2B5EF4-FFF2-40B4-BE49-F238E27FC236}">
                  <a16:creationId xmlns:a16="http://schemas.microsoft.com/office/drawing/2014/main"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smtClean="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Phép</a:t>
              </a:r>
              <a:r>
                <a:rPr kumimoji="0" lang="en" sz="2800" b="1" i="0" u="none" strike="noStrike" kern="0" cap="none" spc="0" normalizeH="0" noProof="0" smtClean="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lặp</a:t>
              </a: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id="{B70C7CDD-F75A-D910-5F96-30103E593572}"/>
                </a:ext>
              </a:extLst>
            </p:cNvPr>
            <p:cNvSpPr txBox="1"/>
            <p:nvPr/>
          </p:nvSpPr>
          <p:spPr>
            <a:xfrm>
              <a:off x="4847251" y="2375283"/>
              <a:ext cx="1376102" cy="681600"/>
            </a:xfrm>
            <a:prstGeom prst="rect">
              <a:avLst/>
            </a:prstGeom>
            <a:solidFill>
              <a:schemeClr val="bg2"/>
            </a:solidFill>
            <a:ln>
              <a:noFill/>
            </a:ln>
          </p:spPr>
          <p:txBody>
            <a:bodyPr spcFirstLastPara="1" wrap="square" lIns="121900" tIns="0" rIns="121900" bIns="0" anchor="t" anchorCtr="0">
              <a:noAutofit/>
            </a:bodyPr>
            <a:lstStyle/>
            <a:p>
              <a:pPr algn="ctr">
                <a:lnSpc>
                  <a:spcPct val="100000"/>
                </a:lnSpc>
                <a:spcAft>
                  <a:spcPts val="0"/>
                </a:spcAft>
              </a:pPr>
              <a:r>
                <a:rPr lang="en-US" sz="2800">
                  <a:latin typeface="Times New Roman" pitchFamily="18" charset="0"/>
                  <a:cs typeface="Times New Roman" pitchFamily="18" charset="0"/>
                </a:rPr>
                <a:t>Câu đứng sau lặp</a:t>
              </a:r>
              <a:r>
                <a:rPr lang="vi-VN" sz="2800">
                  <a:latin typeface="Times New Roman" pitchFamily="18" charset="0"/>
                  <a:cs typeface="Times New Roman" pitchFamily="18" charset="0"/>
                </a:rPr>
                <a:t> lại từ ngữ ở câu đứng trước, có tác dụng liên kết.</a:t>
              </a:r>
              <a:endParaRPr lang="en-US" sz="2800">
                <a:latin typeface="Times New Roman" pitchFamily="18" charset="0"/>
                <a:ea typeface="Calibri"/>
                <a:cs typeface="Times New Roman" pitchFamily="18" charset="0"/>
              </a:endParaRPr>
            </a:p>
          </p:txBody>
        </p:sp>
      </p:grpSp>
    </p:spTree>
    <p:extLst>
      <p:ext uri="{BB962C8B-B14F-4D97-AF65-F5344CB8AC3E}">
        <p14:creationId xmlns:p14="http://schemas.microsoft.com/office/powerpoint/2010/main"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500" fill="hold"/>
                                        <p:tgtEl>
                                          <p:spTgt spid="97"/>
                                        </p:tgtEl>
                                        <p:attrNameLst>
                                          <p:attrName>ppt_x</p:attrName>
                                        </p:attrNameLst>
                                      </p:cBhvr>
                                      <p:tavLst>
                                        <p:tav tm="0">
                                          <p:val>
                                            <p:strVal val="#ppt_x"/>
                                          </p:val>
                                        </p:tav>
                                        <p:tav tm="100000">
                                          <p:val>
                                            <p:strVal val="#ppt_x"/>
                                          </p:val>
                                        </p:tav>
                                      </p:tavLst>
                                    </p:anim>
                                    <p:anim calcmode="lin" valueType="num">
                                      <p:cBhvr additive="base">
                                        <p:cTn id="30"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ppt_x"/>
                                          </p:val>
                                        </p:tav>
                                        <p:tav tm="100000">
                                          <p:val>
                                            <p:strVal val="#ppt_x"/>
                                          </p:val>
                                        </p:tav>
                                      </p:tavLst>
                                    </p:anim>
                                    <p:anim calcmode="lin" valueType="num">
                                      <p:cBhvr additive="base">
                                        <p:cTn id="36" dur="500" fill="hold"/>
                                        <p:tgtEl>
                                          <p:spTgt spid="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additive="base">
                                        <p:cTn id="49" dur="500" fill="hold"/>
                                        <p:tgtEl>
                                          <p:spTgt spid="91"/>
                                        </p:tgtEl>
                                        <p:attrNameLst>
                                          <p:attrName>ppt_x</p:attrName>
                                        </p:attrNameLst>
                                      </p:cBhvr>
                                      <p:tavLst>
                                        <p:tav tm="0">
                                          <p:val>
                                            <p:strVal val="#ppt_x"/>
                                          </p:val>
                                        </p:tav>
                                        <p:tav tm="100000">
                                          <p:val>
                                            <p:strVal val="#ppt_x"/>
                                          </p:val>
                                        </p:tav>
                                      </p:tavLst>
                                    </p:anim>
                                    <p:anim calcmode="lin" valueType="num">
                                      <p:cBhvr additive="base">
                                        <p:cTn id="5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689902" y="2425050"/>
            <a:ext cx="3591064" cy="1569660"/>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II.</a:t>
            </a:r>
          </a:p>
          <a:p>
            <a:pPr algn="ctr">
              <a:lnSpc>
                <a:spcPct val="120000"/>
              </a:lnSpc>
            </a:pPr>
            <a:r>
              <a:rPr lang="en-US" altLang="zh-CN" sz="4000" b="1" smtClean="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4" name="图片 10">
            <a:extLst>
              <a:ext uri="{FF2B5EF4-FFF2-40B4-BE49-F238E27FC236}">
                <a16:creationId xmlns:a16="http://schemas.microsoft.com/office/drawing/2014/main" id="{666EB7B9-ADAC-4FC1-B9E8-1F24DCAE06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spTree>
    <p:extLst>
      <p:ext uri="{BB962C8B-B14F-4D97-AF65-F5344CB8AC3E}">
        <p14:creationId xmlns:p14="http://schemas.microsoft.com/office/powerpoint/2010/main"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0-#ppt_w/2"/>
                                          </p:val>
                                        </p:tav>
                                        <p:tav tm="100000">
                                          <p:val>
                                            <p:strVal val="#ppt_x"/>
                                          </p:val>
                                        </p:tav>
                                      </p:tavLst>
                                    </p:anim>
                                    <p:anim calcmode="lin" valueType="num">
                                      <p:cBhvr additive="base">
                                        <p:cTn id="5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83264"/>
          </a:xfrm>
          <a:prstGeom prst="rect">
            <a:avLst/>
          </a:prstGeom>
          <a:noFill/>
        </p:spPr>
        <p:txBody>
          <a:bodyPr wrap="square" rtlCol="0">
            <a:spAutoFit/>
          </a:bodyPr>
          <a:lstStyle/>
          <a:p>
            <a:pPr algn="ctr">
              <a:lnSpc>
                <a:spcPct val="12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Nhiệm vụ</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523447" y="3845617"/>
            <a:ext cx="7074931" cy="1077218"/>
          </a:xfrm>
          <a:prstGeom prst="rect">
            <a:avLst/>
          </a:prstGeom>
          <a:noFill/>
        </p:spPr>
        <p:txBody>
          <a:bodyPr wrap="square" rtlCol="0">
            <a:spAutoFit/>
          </a:bodyPr>
          <a:lstStyle/>
          <a:p>
            <a:pPr algn="ctr"/>
            <a:r>
              <a:rPr lang="en-US" sz="3200" b="1">
                <a:latin typeface="Times New Roman" pitchFamily="18" charset="0"/>
                <a:cs typeface="Times New Roman" pitchFamily="18" charset="0"/>
              </a:rPr>
              <a:t>GV chia lớp thành các nhóm 4-6 hs để thảo luận và làm bài </a:t>
            </a:r>
            <a:r>
              <a:rPr lang="en-US" sz="3200" b="1" smtClean="0">
                <a:latin typeface="Times New Roman" pitchFamily="18" charset="0"/>
                <a:cs typeface="Times New Roman" pitchFamily="18" charset="0"/>
              </a:rPr>
              <a:t>tập</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778868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900</TotalTime>
  <Words>1531</Words>
  <Application>Microsoft Office PowerPoint</Application>
  <PresentationFormat>Widescreen</PresentationFormat>
  <Paragraphs>109</Paragraphs>
  <Slides>22</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微软雅黑</vt:lpstr>
      <vt:lpstr>SimSun</vt:lpstr>
      <vt:lpstr>Arial</vt:lpstr>
      <vt:lpstr>Calibri</vt:lpstr>
      <vt:lpstr>等线</vt:lpstr>
      <vt:lpstr>Grandstander SemiBold</vt:lpstr>
      <vt:lpstr>inpin heiti</vt:lpstr>
      <vt:lpstr>Times New Roman</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101</cp:revision>
  <dcterms:created xsi:type="dcterms:W3CDTF">2017-08-18T03:02:00Z</dcterms:created>
  <dcterms:modified xsi:type="dcterms:W3CDTF">2024-03-01T15:36:46Z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