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4" r:id="rId3"/>
    <p:sldId id="271" r:id="rId4"/>
    <p:sldId id="257" r:id="rId5"/>
    <p:sldId id="268" r:id="rId6"/>
    <p:sldId id="258" r:id="rId7"/>
    <p:sldId id="272" r:id="rId8"/>
    <p:sldId id="273" r:id="rId9"/>
    <p:sldId id="274" r:id="rId10"/>
    <p:sldId id="261" r:id="rId11"/>
    <p:sldId id="270" r:id="rId12"/>
    <p:sldId id="262" r:id="rId13"/>
    <p:sldId id="275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3FF"/>
    <a:srgbClr val="AFDDFF"/>
    <a:srgbClr val="EAF2FA"/>
    <a:srgbClr val="1D9EFF"/>
    <a:srgbClr val="9CDDE0"/>
    <a:srgbClr val="79D1D5"/>
    <a:srgbClr val="A3E7FF"/>
    <a:srgbClr val="F16649"/>
    <a:srgbClr val="0D9FA3"/>
    <a:srgbClr val="0FB7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7.png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2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  <a:endParaRPr lang="en-US" sz="3600" b="1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/b/ and /p/</a:t>
              </a:r>
              <a:endParaRPr lang="en-US" sz="3200" b="1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466070" y="1831826"/>
          <a:ext cx="6211861" cy="3911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83578"/>
                <a:gridCol w="2668666"/>
                <a:gridCol w="2659617"/>
              </a:tblGrid>
              <a:tr h="78232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/b/</a:t>
                      </a:r>
                      <a:endParaRPr lang="en-US" sz="2800" b="1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/p/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big</a:t>
                      </a:r>
                      <a:endParaRPr lang="en-US" sz="2800" b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pig</a:t>
                      </a:r>
                      <a:endParaRPr lang="en-US" sz="2800" b="0"/>
                    </a:p>
                  </a:txBody>
                  <a:tcPr anchor="ctr">
                    <a:noFill/>
                  </a:tcPr>
                </a:tc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bear</a:t>
                      </a:r>
                      <a:endParaRPr lang="en-US" sz="2800" b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pear</a:t>
                      </a:r>
                      <a:endParaRPr lang="en-US" sz="2800" b="0"/>
                    </a:p>
                  </a:txBody>
                  <a:tcPr anchor="ctr">
                    <a:noFill/>
                  </a:tcPr>
                </a:tc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buy</a:t>
                      </a:r>
                      <a:endParaRPr lang="en-US" sz="2800" b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pie</a:t>
                      </a:r>
                      <a:endParaRPr lang="en-US" sz="2800" b="0"/>
                    </a:p>
                  </a:txBody>
                  <a:tcPr anchor="ctr">
                    <a:noFill/>
                  </a:tcPr>
                </a:tc>
              </a:tr>
              <a:tr h="78232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  <a:endParaRPr lang="en-US" sz="2800" b="1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/>
                        <a:t>robe</a:t>
                      </a:r>
                      <a:endParaRPr lang="en-US" sz="2800" b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rope</a:t>
                      </a:r>
                      <a:endParaRPr lang="en-US" sz="2800" b="0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pic>
        <p:nvPicPr>
          <p:cNvPr id="2" name="Bản sao của B1_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455" y="180581"/>
            <a:ext cx="487363" cy="48736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872480" y="34828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0080" y="42651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872480" y="505762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872480" y="2715746"/>
            <a:ext cx="944880" cy="6096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78042"/>
            <a:ext cx="815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  <a:endParaRPr lang="en-US" sz="25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03308" y="1294372"/>
            <a:ext cx="6537384" cy="5563628"/>
            <a:chOff x="1082785" y="1066800"/>
            <a:chExt cx="6673968" cy="58093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785" y="1066800"/>
              <a:ext cx="6673968" cy="580936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372216" y="1614123"/>
              <a:ext cx="4234543" cy="4381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  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having a picnic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Fun! Fun! Fun!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bringing some biscuits  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Yum! Yum! Yum!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We’re playing together  </a:t>
              </a:r>
              <a:endParaRPr lang="en-US" sz="2600" b="1" dirty="0"/>
            </a:p>
            <a:p>
              <a:pPr>
                <a:lnSpc>
                  <a:spcPct val="120000"/>
                </a:lnSpc>
              </a:pPr>
              <a:r>
                <a:rPr lang="en-US" sz="2600" b="1" dirty="0"/>
                <a:t>Hurrah! Hurrah! Hurrah!</a:t>
              </a:r>
              <a:endParaRPr lang="en-US" sz="2600" b="1" dirty="0"/>
            </a:p>
          </p:txBody>
        </p:sp>
      </p:grpSp>
      <p:pic>
        <p:nvPicPr>
          <p:cNvPr id="5" name="Bản sao của B1_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349" y="2112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433115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05701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6267840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4356675"/>
            <a:ext cx="4141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567" y="4893966"/>
            <a:ext cx="387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6807" y="6296352"/>
            <a:ext cx="218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circle the words you hear. Then repeat.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  <a:endParaRPr lang="en-US" sz="2800" b="1">
              <a:solidFill>
                <a:srgbClr val="0FB7B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5424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/b/ and /p/</a:t>
            </a:r>
            <a:endParaRPr lang="en-US" sz="2200" b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" y="6280218"/>
            <a:ext cx="1276350" cy="37308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843785" y="3788014"/>
            <a:ext cx="2734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Personality adjectives</a:t>
            </a:r>
            <a:endParaRPr lang="en-US" sz="2200" b="1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167202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137443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Listen. Then practise the chant. Notice the rhyme.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27870"/>
            <a:chOff x="2315573" y="1811975"/>
            <a:chExt cx="4403125" cy="2427870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  <a:endParaRPr lang="en-US" sz="3600" b="1">
                <a:solidFill>
                  <a:srgbClr val="0084B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633392" y="3685847"/>
              <a:ext cx="388332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/>
                <a:t>Personality adjectives</a:t>
              </a:r>
              <a:endParaRPr lang="en-US" sz="3000" b="1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755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adjectives to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321490" cy="2013332"/>
            <a:chOff x="98989" y="1241497"/>
            <a:chExt cx="2698047" cy="2339904"/>
          </a:xfrm>
        </p:grpSpPr>
        <p:grpSp>
          <p:nvGrpSpPr>
            <p:cNvPr id="5" name="Group 4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rgbClr val="A3E7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2111830"/>
                <a:ext cx="2113205" cy="1469570"/>
              </a:xfrm>
              <a:prstGeom prst="roundRect">
                <a:avLst/>
              </a:prstGeom>
            </p:spPr>
          </p:pic>
        </p:grpSp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490817" y="4100247"/>
            <a:ext cx="2372710" cy="2031189"/>
            <a:chOff x="98989" y="1241497"/>
            <a:chExt cx="2757575" cy="2360658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656480" cy="2241440"/>
              <a:chOff x="1462289" y="1774371"/>
              <a:chExt cx="2161645" cy="1823917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89" y="1791259"/>
                <a:ext cx="2161645" cy="1807029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407735" y="4117435"/>
            <a:ext cx="2321490" cy="2081534"/>
            <a:chOff x="98989" y="1241497"/>
            <a:chExt cx="2698047" cy="2419169"/>
          </a:xfrm>
        </p:grpSpPr>
        <p:grpSp>
          <p:nvGrpSpPr>
            <p:cNvPr id="34" name="Group 33"/>
            <p:cNvGrpSpPr/>
            <p:nvPr/>
          </p:nvGrpSpPr>
          <p:grpSpPr>
            <a:xfrm>
              <a:off x="200084" y="1360715"/>
              <a:ext cx="2596952" cy="2299951"/>
              <a:chOff x="1462289" y="1774371"/>
              <a:chExt cx="2113206" cy="1871529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5759" y="1825847"/>
                <a:ext cx="1344002" cy="1820053"/>
              </a:xfrm>
              <a:prstGeom prst="roundRect">
                <a:avLst/>
              </a:prstGeom>
            </p:spPr>
          </p:pic>
        </p:grpSp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586876" y="1241497"/>
            <a:ext cx="2321490" cy="2013332"/>
            <a:chOff x="98989" y="1241497"/>
            <a:chExt cx="2698047" cy="2339904"/>
          </a:xfrm>
        </p:grpSpPr>
        <p:grpSp>
          <p:nvGrpSpPr>
            <p:cNvPr id="39" name="Group 38"/>
            <p:cNvGrpSpPr/>
            <p:nvPr/>
          </p:nvGrpSpPr>
          <p:grpSpPr>
            <a:xfrm>
              <a:off x="200084" y="1360715"/>
              <a:ext cx="2596952" cy="2220686"/>
              <a:chOff x="1462289" y="1774371"/>
              <a:chExt cx="2113206" cy="1807029"/>
            </a:xfrm>
          </p:grpSpPr>
          <p:sp>
            <p:nvSpPr>
              <p:cNvPr id="41" name="Rounded Rectangle 4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67846" y="1774371"/>
                <a:ext cx="1601091" cy="1807029"/>
              </a:xfrm>
              <a:prstGeom prst="roundRect">
                <a:avLst/>
              </a:prstGeom>
            </p:spPr>
          </p:pic>
        </p:grpSp>
        <p:sp>
          <p:nvSpPr>
            <p:cNvPr id="40" name="Oval 3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5" y="4176653"/>
            <a:ext cx="2455723" cy="1894397"/>
            <a:chOff x="-2106" y="1241497"/>
            <a:chExt cx="2854053" cy="220167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06" y="1360715"/>
              <a:ext cx="2854053" cy="2082459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  <a:endParaRPr lang="en-US" sz="2400" b="1">
                <a:solidFill>
                  <a:srgbClr val="0070C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939777" y="6217906"/>
            <a:ext cx="1344392" cy="430887"/>
            <a:chOff x="3233058" y="1658813"/>
            <a:chExt cx="1344392" cy="430887"/>
          </a:xfrm>
        </p:grpSpPr>
        <p:sp>
          <p:nvSpPr>
            <p:cNvPr id="46" name="Rounded Rectangle 52"/>
            <p:cNvSpPr/>
            <p:nvPr/>
          </p:nvSpPr>
          <p:spPr>
            <a:xfrm>
              <a:off x="3233058" y="168058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303812" y="165881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  <a:endParaRPr lang="en-US" sz="22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31031" y="3322724"/>
            <a:ext cx="1344392" cy="430887"/>
            <a:chOff x="3233058" y="1679133"/>
            <a:chExt cx="1344392" cy="430887"/>
          </a:xfrm>
        </p:grpSpPr>
        <p:sp>
          <p:nvSpPr>
            <p:cNvPr id="63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caring</a:t>
              </a:r>
              <a:endParaRPr lang="en-US" sz="2200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168577" y="3304918"/>
            <a:ext cx="1344392" cy="430887"/>
            <a:chOff x="3233058" y="1679133"/>
            <a:chExt cx="1344392" cy="430887"/>
          </a:xfrm>
        </p:grpSpPr>
        <p:sp>
          <p:nvSpPr>
            <p:cNvPr id="66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  <a:endParaRPr lang="en-US" sz="22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802423" y="6216158"/>
            <a:ext cx="1785263" cy="430887"/>
            <a:chOff x="3233057" y="1679133"/>
            <a:chExt cx="1785263" cy="430887"/>
          </a:xfrm>
        </p:grpSpPr>
        <p:sp>
          <p:nvSpPr>
            <p:cNvPr id="69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  <a:endParaRPr lang="en-US" sz="2200" dirty="0"/>
            </a:p>
          </p:txBody>
        </p:sp>
      </p:grpSp>
      <p:grpSp>
        <p:nvGrpSpPr>
          <p:cNvPr id="71" name="Group 70"/>
          <p:cNvGrpSpPr/>
          <p:nvPr/>
        </p:nvGrpSpPr>
        <p:grpSpPr>
          <a:xfrm rot="21600000">
            <a:off x="420864" y="6216921"/>
            <a:ext cx="2168803" cy="430887"/>
            <a:chOff x="3233057" y="1679133"/>
            <a:chExt cx="2168803" cy="430887"/>
          </a:xfrm>
        </p:grpSpPr>
        <p:sp>
          <p:nvSpPr>
            <p:cNvPr id="72" name="Rounded Rectangle 7"/>
            <p:cNvSpPr/>
            <p:nvPr/>
          </p:nvSpPr>
          <p:spPr>
            <a:xfrm>
              <a:off x="3233057" y="1700905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  <a:endParaRPr lang="en-US" sz="2200" dirty="0"/>
            </a:p>
          </p:txBody>
        </p:sp>
      </p:grpSp>
      <p:grpSp>
        <p:nvGrpSpPr>
          <p:cNvPr id="58" name="Group 57"/>
          <p:cNvGrpSpPr/>
          <p:nvPr/>
        </p:nvGrpSpPr>
        <p:grpSpPr>
          <a:xfrm rot="21000000">
            <a:off x="4243303" y="3607973"/>
            <a:ext cx="1344392" cy="430887"/>
            <a:chOff x="3233058" y="1679133"/>
            <a:chExt cx="134439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1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active</a:t>
              </a:r>
              <a:endParaRPr lang="en-US" sz="2200" dirty="0"/>
            </a:p>
          </p:txBody>
        </p:sp>
      </p:grpSp>
      <p:grpSp>
        <p:nvGrpSpPr>
          <p:cNvPr id="55" name="Group 54"/>
          <p:cNvGrpSpPr/>
          <p:nvPr/>
        </p:nvGrpSpPr>
        <p:grpSpPr>
          <a:xfrm rot="660000">
            <a:off x="4794732" y="2494911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4. </a:t>
              </a:r>
              <a:r>
                <a:rPr lang="en-US" sz="2200"/>
                <a:t>caring</a:t>
              </a:r>
              <a:endParaRPr lang="en-US" sz="2200"/>
            </a:p>
          </p:txBody>
        </p:sp>
      </p:grpSp>
      <p:grpSp>
        <p:nvGrpSpPr>
          <p:cNvPr id="52" name="Group 51"/>
          <p:cNvGrpSpPr/>
          <p:nvPr/>
        </p:nvGrpSpPr>
        <p:grpSpPr>
          <a:xfrm rot="21060000">
            <a:off x="3035685" y="2849014"/>
            <a:ext cx="1344392" cy="430887"/>
            <a:chOff x="3233058" y="1679133"/>
            <a:chExt cx="1344392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/>
                <a:t>funny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 rot="360000">
            <a:off x="2816325" y="1953423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 rot="21571355"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confident</a:t>
              </a:r>
              <a:endParaRPr lang="en-US" sz="2200" dirty="0"/>
            </a:p>
          </p:txBody>
        </p:sp>
      </p:grpSp>
      <p:grpSp>
        <p:nvGrpSpPr>
          <p:cNvPr id="48" name="Group 47"/>
          <p:cNvGrpSpPr/>
          <p:nvPr/>
        </p:nvGrpSpPr>
        <p:grpSpPr>
          <a:xfrm rot="21240000">
            <a:off x="3454763" y="1118441"/>
            <a:ext cx="2168803" cy="430887"/>
            <a:chOff x="3233058" y="1679133"/>
            <a:chExt cx="2168803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8" y="1700904"/>
              <a:ext cx="216880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5708" y="1679133"/>
              <a:ext cx="211008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hard - working</a:t>
              </a:r>
              <a:endParaRPr lang="en-US" sz="22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40060" y="1238833"/>
            <a:ext cx="2321490" cy="2512115"/>
            <a:chOff x="-2406286" y="1036768"/>
            <a:chExt cx="2321490" cy="2512115"/>
          </a:xfrm>
        </p:grpSpPr>
        <p:grpSp>
          <p:nvGrpSpPr>
            <p:cNvPr id="74" name="Group 73"/>
            <p:cNvGrpSpPr/>
            <p:nvPr/>
          </p:nvGrpSpPr>
          <p:grpSpPr>
            <a:xfrm>
              <a:off x="-2406286" y="1036768"/>
              <a:ext cx="2321490" cy="2013333"/>
              <a:chOff x="98989" y="1241497"/>
              <a:chExt cx="2698050" cy="233990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200085" y="1360716"/>
                <a:ext cx="2596954" cy="2220689"/>
                <a:chOff x="1462289" y="1774371"/>
                <a:chExt cx="2113206" cy="1807029"/>
              </a:xfrm>
            </p:grpSpPr>
            <p:sp>
              <p:nvSpPr>
                <p:cNvPr id="77" name="Rounded Rectangle 3"/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rgbClr val="A3E7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2289" y="2111830"/>
                  <a:ext cx="2113205" cy="1469570"/>
                </a:xfrm>
                <a:prstGeom prst="roundRect">
                  <a:avLst/>
                </a:prstGeom>
              </p:spPr>
            </p:pic>
          </p:grpSp>
          <p:sp>
            <p:nvSpPr>
              <p:cNvPr id="76" name="Oval 75"/>
              <p:cNvSpPr/>
              <p:nvPr/>
            </p:nvSpPr>
            <p:spPr>
              <a:xfrm>
                <a:off x="98989" y="1241497"/>
                <a:ext cx="414710" cy="41471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-1874245" y="3117996"/>
              <a:ext cx="1344392" cy="430887"/>
              <a:chOff x="3233058" y="1679133"/>
              <a:chExt cx="1344392" cy="430887"/>
            </a:xfrm>
          </p:grpSpPr>
          <p:sp>
            <p:nvSpPr>
              <p:cNvPr id="80" name="Rounded Rectangle 55"/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caring</a:t>
                </a:r>
                <a:endParaRPr lang="en-US" sz="2200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888645" y="1242057"/>
            <a:ext cx="2321490" cy="2494308"/>
            <a:chOff x="7217907" y="1192400"/>
            <a:chExt cx="2321490" cy="2494308"/>
          </a:xfrm>
        </p:grpSpPr>
        <p:grpSp>
          <p:nvGrpSpPr>
            <p:cNvPr id="82" name="Group 81"/>
            <p:cNvGrpSpPr/>
            <p:nvPr/>
          </p:nvGrpSpPr>
          <p:grpSpPr>
            <a:xfrm>
              <a:off x="7217907" y="1192400"/>
              <a:ext cx="2321490" cy="2013332"/>
              <a:chOff x="98989" y="1241497"/>
              <a:chExt cx="2698047" cy="2339904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200084" y="1360715"/>
                <a:ext cx="2596952" cy="2220686"/>
                <a:chOff x="1462289" y="1774371"/>
                <a:chExt cx="2113206" cy="1807029"/>
              </a:xfrm>
            </p:grpSpPr>
            <p:sp>
              <p:nvSpPr>
                <p:cNvPr id="85" name="Rounded Rectangle 40"/>
                <p:cNvSpPr/>
                <p:nvPr/>
              </p:nvSpPr>
              <p:spPr>
                <a:xfrm>
                  <a:off x="1462289" y="1774371"/>
                  <a:ext cx="2113206" cy="1807029"/>
                </a:xfrm>
                <a:prstGeom prst="roundRect">
                  <a:avLst>
                    <a:gd name="adj" fmla="val 13655"/>
                  </a:avLst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6" name="Picture 8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67846" y="1774371"/>
                  <a:ext cx="1601091" cy="1807029"/>
                </a:xfrm>
                <a:prstGeom prst="roundRect">
                  <a:avLst/>
                </a:prstGeom>
              </p:spPr>
            </p:pic>
          </p:grpSp>
          <p:sp>
            <p:nvSpPr>
              <p:cNvPr id="84" name="Oval 83"/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  <a:endParaRPr lang="en-US" sz="2400" b="1">
                  <a:solidFill>
                    <a:srgbClr val="0070C0"/>
                  </a:solidFill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7799608" y="3255821"/>
              <a:ext cx="1344392" cy="430887"/>
              <a:chOff x="3233058" y="1679133"/>
              <a:chExt cx="1344392" cy="430887"/>
            </a:xfrm>
          </p:grpSpPr>
          <p:sp>
            <p:nvSpPr>
              <p:cNvPr id="88" name="Rounded Rectangle 58"/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3303811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active</a:t>
                </a:r>
                <a:endParaRPr lang="en-US" sz="22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33211 0.7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15" y="3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">
                                      <p:cBhvr>
                                        <p:cTn id="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0.43559 0.6208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3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7.40741E-7 L 0.09913 0.4909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8" y="2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7 L -0.45538 0.1210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660000">
                                      <p:cBhvr>
                                        <p:cTn id="4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278 L 0.32031 -0.044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7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7.40741E-7 L 0.18906 -0.0009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7" y="-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2.22222E-6 L 0.1908 -0.0011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6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92 L -0.18577 0.0016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11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463 L -0.18576 -0.0002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53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12920" y="5599278"/>
            <a:ext cx="228092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57045" y="3231839"/>
            <a:ext cx="1280160" cy="384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15840" y="2773680"/>
            <a:ext cx="2103120" cy="38032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  <a:endParaRPr lang="en-US" sz="24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  <a:endParaRPr lang="en-US" sz="24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carefull</a:t>
            </a: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  <a:endParaRPr lang="en-US" sz="2400"/>
          </a:p>
        </p:txBody>
      </p:sp>
      <p:sp>
        <p:nvSpPr>
          <p:cNvPr id="21" name="TextBox 20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  <a:endParaRPr lang="en-US" sz="2400"/>
          </a:p>
        </p:txBody>
      </p:sp>
      <p:sp>
        <p:nvSpPr>
          <p:cNvPr id="22" name="TextBox 21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kind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creative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friendly</a:t>
            </a:r>
            <a:endParaRPr lang="en-US" sz="2400"/>
          </a:p>
        </p:txBody>
      </p:sp>
      <p:sp>
        <p:nvSpPr>
          <p:cNvPr id="26" name="TextBox 25"/>
          <p:cNvSpPr txBox="1"/>
          <p:nvPr/>
        </p:nvSpPr>
        <p:spPr>
          <a:xfrm>
            <a:off x="289671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4500" y="2653211"/>
            <a:ext cx="64335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Mina is very                  . She likes drawing pictures. She always has lots of new ideas.</a:t>
            </a:r>
            <a:endParaRPr lang="en-US" sz="24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375050" y="3093041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01" y="1955887"/>
            <a:ext cx="2221599" cy="227714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Nam is              . </a:t>
            </a:r>
            <a:endParaRPr lang="en-US" sz="2400" dirty="0"/>
          </a:p>
          <a:p>
            <a:r>
              <a:rPr lang="en-US" sz="2400" dirty="0"/>
              <a:t>He likes helping his friends.</a:t>
            </a:r>
            <a:endParaRPr lang="en-US" sz="24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4156021" y="5509886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3"/>
          <a:stretch>
            <a:fillRect/>
          </a:stretch>
        </p:blipFill>
        <p:spPr>
          <a:xfrm>
            <a:off x="209841" y="4397419"/>
            <a:ext cx="2642216" cy="2375209"/>
          </a:xfrm>
          <a:prstGeom prst="round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05700" y="273936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creative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15485" y="518215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kind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mph" presetSubtype="0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1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00084" y="4406590"/>
            <a:ext cx="8899071" cy="2375209"/>
          </a:xfrm>
          <a:prstGeom prst="roundRect">
            <a:avLst/>
          </a:prstGeom>
          <a:solidFill>
            <a:srgbClr val="BD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801148" y="5587803"/>
            <a:ext cx="4235411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44929" y="188110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1655" y="3068709"/>
            <a:ext cx="2560320" cy="41549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  <a:endParaRPr lang="en-US" sz="2400" b="1" spc="-8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  <a:endParaRPr lang="en-US" sz="2400" b="1" spc="-8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87080" y="26618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61910" y="2653211"/>
            <a:ext cx="393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Minh Duc is</a:t>
            </a:r>
            <a:endParaRPr lang="en-US" sz="2400" dirty="0"/>
          </a:p>
          <a:p>
            <a:r>
              <a:rPr lang="en-US" sz="2400" dirty="0"/>
              <a:t>He likes meeting new people.</a:t>
            </a:r>
            <a:endParaRPr lang="en-US" sz="24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3038792" y="2984401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8" y="1931909"/>
            <a:ext cx="2025232" cy="227588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724800" y="518734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199630" y="5178696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Kim is very               . </a:t>
            </a:r>
            <a:endParaRPr lang="en-US" sz="2400" dirty="0"/>
          </a:p>
          <a:p>
            <a:r>
              <a:rPr lang="en-US" sz="2400" dirty="0"/>
              <a:t>She pays attention to what she’s doing.</a:t>
            </a:r>
            <a:endParaRPr lang="en-US" sz="24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4639349" y="5509886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107" y="4406590"/>
            <a:ext cx="1862262" cy="2375209"/>
          </a:xfrm>
          <a:prstGeom prst="roundRect">
            <a:avLst/>
          </a:prstGeom>
        </p:spPr>
      </p:pic>
      <p:sp>
        <p:nvSpPr>
          <p:cNvPr id="29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carefull</a:t>
            </a:r>
            <a:endParaRPr lang="en-US" sz="2400" dirty="0"/>
          </a:p>
        </p:txBody>
      </p:sp>
      <p:sp>
        <p:nvSpPr>
          <p:cNvPr id="31" name="TextBox 30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clever</a:t>
            </a:r>
            <a:endParaRPr lang="en-US" sz="2400"/>
          </a:p>
        </p:txBody>
      </p:sp>
      <p:sp>
        <p:nvSpPr>
          <p:cNvPr id="32" name="TextBox 31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  <a:endParaRPr lang="en-US" sz="2400"/>
          </a:p>
        </p:txBody>
      </p:sp>
      <p:sp>
        <p:nvSpPr>
          <p:cNvPr id="33" name="TextBox 32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friendly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2910577" y="2657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friendly</a:t>
            </a:r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3891550" y="2672023"/>
            <a:ext cx="2656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4512459" y="5178696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B050"/>
                </a:solidFill>
              </a:rPr>
              <a:t>carefull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80345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adjectives in the box to complete the sentences. </a:t>
            </a:r>
            <a:endParaRPr lang="en-US" sz="24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 words / phrases. </a:t>
            </a:r>
            <a:endParaRPr lang="en-US" sz="2400" b="1" spc="-8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44929" y="2773735"/>
            <a:ext cx="8899071" cy="2375209"/>
          </a:xfrm>
          <a:prstGeom prst="roundRect">
            <a:avLst/>
          </a:prstGeom>
          <a:solidFill>
            <a:srgbClr val="EAF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36709" y="3576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  <a:endParaRPr lang="en-US" sz="2400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11539" y="3567608"/>
            <a:ext cx="5845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Mai is              .</a:t>
            </a:r>
            <a:endParaRPr lang="en-US" sz="2400" dirty="0"/>
          </a:p>
          <a:p>
            <a:r>
              <a:rPr lang="en-US" sz="2400" dirty="0"/>
              <a:t>She learns things quickly and easily.</a:t>
            </a:r>
            <a:endParaRPr lang="en-US" sz="2400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091733" y="389879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30" y="2899104"/>
            <a:ext cx="3140619" cy="2124470"/>
          </a:xfrm>
          <a:prstGeom prst="rect">
            <a:avLst/>
          </a:prstGeom>
        </p:spPr>
      </p:pic>
      <p:sp>
        <p:nvSpPr>
          <p:cNvPr id="20" name="Rounded Rectangle 1"/>
          <p:cNvSpPr/>
          <p:nvPr/>
        </p:nvSpPr>
        <p:spPr>
          <a:xfrm>
            <a:off x="244929" y="1154698"/>
            <a:ext cx="8654143" cy="576131"/>
          </a:xfrm>
          <a:prstGeom prst="roundRect">
            <a:avLst/>
          </a:prstGeom>
          <a:solidFill>
            <a:srgbClr val="AF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3291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tx1">
                    <a:alpha val="25000"/>
                  </a:schemeClr>
                </a:solidFill>
              </a:rPr>
              <a:t>carefull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4594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clever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3258970" y="1227320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shy</a:t>
            </a:r>
            <a:endParaRPr lang="en-US" sz="2400"/>
          </a:p>
        </p:txBody>
      </p:sp>
      <p:sp>
        <p:nvSpPr>
          <p:cNvPr id="31" name="TextBox 30"/>
          <p:cNvSpPr txBox="1"/>
          <p:nvPr/>
        </p:nvSpPr>
        <p:spPr>
          <a:xfrm>
            <a:off x="457200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kind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85030" y="1225912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creative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98060" y="1224504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alpha val="25000"/>
                  </a:schemeClr>
                </a:solidFill>
              </a:rPr>
              <a:t>friendly</a:t>
            </a:r>
            <a:endParaRPr lang="en-US" sz="2400" dirty="0">
              <a:solidFill>
                <a:schemeClr val="tx1">
                  <a:alpha val="2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92418" y="3576261"/>
            <a:ext cx="1313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clever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209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689401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Write two personality adjectives for each group member.</a:t>
            </a:r>
            <a:endParaRPr lang="en-US" sz="24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2287" y="170286"/>
            <a:ext cx="3658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Friendship ﬂower.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434" y="2039513"/>
            <a:ext cx="5143052" cy="4936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61657" y="2641829"/>
            <a:ext cx="1148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70C0"/>
                </a:solidFill>
                <a:latin typeface="Comic Sans MS" panose="030F0702030302020204" pitchFamily="66" charset="0"/>
              </a:rPr>
              <a:t>Minh: kind funny</a:t>
            </a:r>
            <a:endParaRPr lang="en-US" sz="240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1784</Words>
  <Application>WPS Presentation</Application>
  <PresentationFormat>On-screen Show (4:3)</PresentationFormat>
  <Paragraphs>196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Luong Ho</cp:lastModifiedBy>
  <cp:revision>56</cp:revision>
  <dcterms:created xsi:type="dcterms:W3CDTF">2020-12-09T02:04:00Z</dcterms:created>
  <dcterms:modified xsi:type="dcterms:W3CDTF">2024-11-22T09:50:49Z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02EF1430AAD5423BB3B3BBABE13253A1_13</vt:lpwstr>
  </property>
  <property fmtid="{D5CDD505-2E9C-101B-9397-08002B2CF9AE}" pid="3" name="KSOProductBuildVer">
    <vt:lpwstr>1033-12.2.0.18911</vt:lpwstr>
  </property>
</Properties>
</file>