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6" r:id="rId3"/>
    <p:sldId id="272" r:id="rId4"/>
    <p:sldId id="257" r:id="rId5"/>
    <p:sldId id="264" r:id="rId6"/>
    <p:sldId id="258" r:id="rId7"/>
    <p:sldId id="260" r:id="rId9"/>
    <p:sldId id="269" r:id="rId10"/>
    <p:sldId id="261" r:id="rId11"/>
    <p:sldId id="270" r:id="rId12"/>
    <p:sldId id="273" r:id="rId13"/>
    <p:sldId id="274" r:id="rId14"/>
    <p:sldId id="262" r:id="rId15"/>
    <p:sldId id="275" r:id="rId16"/>
    <p:sldId id="263" r:id="rId17"/>
    <p:sldId id="276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B0F0"/>
    <a:srgbClr val="B7ECFF"/>
    <a:srgbClr val="97E4FF"/>
    <a:srgbClr val="61D6FF"/>
    <a:srgbClr val="00A1DA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43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2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1" y="1827458"/>
            <a:ext cx="3247249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587516"/>
            <a:ext cx="3594650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/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  <a:endParaRPr lang="en-US" sz="280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31498" y="445363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90986" y="5076594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382" y="5585225"/>
            <a:ext cx="274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in the wardrobe.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2121240" y="871875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917559" y="5101141"/>
            <a:ext cx="199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in front of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88225" y="558522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dog is in front of the doghouse.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347 L 0.02708 0.674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9 L 0.43559 0.617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6" y="3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6" grpId="1"/>
      <p:bldP spid="26" grpId="2"/>
      <p:bldP spid="27" grpId="0"/>
      <p:bldP spid="29" grpId="0"/>
      <p:bldP spid="30" grpId="0"/>
      <p:bldP spid="30" grpId="1"/>
      <p:bldP spid="30" grpId="2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1" y="2210183"/>
            <a:ext cx="4474262" cy="2521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99" y="1980887"/>
            <a:ext cx="3594650" cy="2837494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/>
          <p:cNvSpPr/>
          <p:nvPr/>
        </p:nvSpPr>
        <p:spPr>
          <a:xfrm>
            <a:off x="1841584" y="295040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124206" y="436803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4207" y="872228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in front of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2784" y="425190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tx1">
                    <a:alpha val="25000"/>
                  </a:schemeClr>
                </a:solidFill>
              </a:rPr>
              <a:t>next to</a:t>
            </a:r>
            <a:endParaRPr lang="en-US" sz="280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92783" y="865198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under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620201" y="86346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620201" y="419516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behind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930" y="425190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1040" y="859386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between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83594" y="867004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under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1841584" y="5096914"/>
            <a:ext cx="1668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between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9032" y="5107371"/>
            <a:ext cx="107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under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350" y="5608853"/>
            <a:ext cx="4219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</a:rPr>
              <a:t>The cat is between </a:t>
            </a:r>
            <a:endParaRPr lang="en-US" sz="2800" b="0" i="0" dirty="0">
              <a:effectLst/>
            </a:endParaRPr>
          </a:p>
          <a:p>
            <a:pPr algn="ctr"/>
            <a:r>
              <a:rPr lang="en-US" sz="2800" b="0" i="0" dirty="0">
                <a:effectLst/>
              </a:rPr>
              <a:t>the lamp and the armchair.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048867" y="572938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effectLst/>
              </a:rPr>
              <a:t>The cat is under the table.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348 L -0.40191 0.617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069 L 0.25469 0.618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6" grpId="1"/>
      <p:bldP spid="26" grpId="2"/>
      <p:bldP spid="27" grpId="0"/>
      <p:bldP spid="27" grpId="1"/>
      <p:bldP spid="27" grpId="2"/>
      <p:bldP spid="28" grpId="0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80383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3630"/>
            <a:ext cx="3986897" cy="44328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087497" y="333031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77256" y="4174044"/>
            <a:ext cx="504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books are under the table.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239897" y="5017770"/>
            <a:ext cx="35552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572000" y="4756160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books are on the table.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7280" y="4174044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289040" y="4612640"/>
            <a:ext cx="8331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8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-28757" y="1"/>
            <a:ext cx="9172757" cy="6954006"/>
            <a:chOff x="193701" y="1590291"/>
            <a:chExt cx="8653859" cy="5137079"/>
          </a:xfrm>
        </p:grpSpPr>
        <p:sp>
          <p:nvSpPr>
            <p:cNvPr id="41" name="Rounded Rectangle 40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56" y="1439320"/>
            <a:ext cx="3378834" cy="37567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9987" y="11066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17" y="1100204"/>
            <a:ext cx="361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dog is behind the bed.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39987" y="22729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4818" y="2265412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school bag is on the table.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39987" y="33260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4817" y="3328828"/>
            <a:ext cx="445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picture is between the clocks.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9987" y="43866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4817" y="4389467"/>
            <a:ext cx="4600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in front of the computer.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839987" y="552053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14818" y="5511886"/>
            <a:ext cx="4097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cap is under the pillow.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25737" y="19176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25737" y="3098771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29862" y="414068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129862" y="519605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29862" y="6205700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774339" y="178308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774339" y="299847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74339" y="398145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339" y="50711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774339" y="60807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10057" y="2233507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7811284" y="5454658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614920" y="3270050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8645918" y="4325135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7731186" y="1038649"/>
            <a:ext cx="487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130977" y="2726827"/>
            <a:ext cx="45923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school bag is under the table.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6512560" y="26416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7402" y="3762781"/>
            <a:ext cx="525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clock is between the two pictures.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343400" y="3752621"/>
            <a:ext cx="1554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277884" y="3762781"/>
            <a:ext cx="128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175860" y="5877014"/>
            <a:ext cx="3253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B050"/>
                </a:solidFill>
                <a:effectLst/>
              </a:rPr>
              <a:t>The cap is on the pillow.</a:t>
            </a:r>
            <a:endParaRPr lang="en-US" sz="2400" dirty="0">
              <a:solidFill>
                <a:srgbClr val="00B05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656258" y="5887174"/>
            <a:ext cx="8229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44" grpId="0"/>
      <p:bldP spid="45" grpId="0"/>
      <p:bldP spid="46" grpId="0"/>
      <p:bldP spid="48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3234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6243" y="183774"/>
            <a:ext cx="36502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8" y="139969"/>
            <a:ext cx="2026920" cy="5924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10245" y="916227"/>
            <a:ext cx="8273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carefully, and then cover it. Ask and answer questions about the position of things in the picture.</a:t>
            </a:r>
            <a:endParaRPr lang="en-US" sz="2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7403" y="3418464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938" y="4077092"/>
            <a:ext cx="5042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/>
              <a:t>A: </a:t>
            </a:r>
            <a:r>
              <a:rPr lang="en-US" sz="2800"/>
              <a:t>Where are the books?</a:t>
            </a:r>
            <a:endParaRPr lang="en-US" sz="2800"/>
          </a:p>
          <a:p>
            <a:r>
              <a:rPr lang="en-US" sz="2800" b="1" i="1"/>
              <a:t>B: </a:t>
            </a:r>
            <a:r>
              <a:rPr lang="en-US" sz="2800"/>
              <a:t>They’re on the table.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6" y="247200"/>
            <a:ext cx="5792008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88762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9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51399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62" y="621725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31885"/>
            <a:ext cx="329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623" y="4875893"/>
            <a:ext cx="328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7037" y="4026356"/>
            <a:ext cx="389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correct preposition  in the box under each picture. Say a sentence to describe  the picture.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6237" y="5112642"/>
            <a:ext cx="4217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 and write T (true) or F (False) for each sentence. correct the false ones.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7184" y="6187498"/>
            <a:ext cx="220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Memory challenge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19920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case</a:t>
            </a:r>
            <a:endParaRPr lang="en-US" sz="2200" b="1"/>
          </a:p>
        </p:txBody>
      </p:sp>
      <p:sp>
        <p:nvSpPr>
          <p:cNvPr id="20" name="Rectangle 19"/>
          <p:cNvSpPr/>
          <p:nvPr/>
        </p:nvSpPr>
        <p:spPr>
          <a:xfrm>
            <a:off x="4969145" y="3387833"/>
            <a:ext cx="2632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Prepositions of place</a:t>
            </a:r>
            <a:endParaRPr lang="en-US" sz="2200" b="1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" y="0"/>
            <a:ext cx="8711296" cy="2280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57" y="6198928"/>
            <a:ext cx="1145944" cy="3349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6329240" cy="25597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32070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case</a:t>
            </a:r>
            <a:endParaRPr lang="en-US" sz="2600" b="1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143250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/>
              <a:t>We use </a:t>
            </a:r>
            <a:r>
              <a:rPr lang="en-US" sz="2400" b="1"/>
              <a:t>’s</a:t>
            </a:r>
            <a:r>
              <a:rPr lang="en-US" sz="2400"/>
              <a:t> after a proper name.</a:t>
            </a:r>
            <a:endParaRPr lang="en-US" sz="2400"/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</a:t>
            </a:r>
            <a:r>
              <a:rPr lang="en-US" sz="2400" b="1"/>
              <a:t>Elena’s</a:t>
            </a:r>
            <a:r>
              <a:rPr lang="en-US" sz="2400"/>
              <a:t> room.</a:t>
            </a:r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1722120" y="4202221"/>
            <a:ext cx="5699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/>
              <a:t>We use</a:t>
            </a:r>
            <a:r>
              <a:rPr lang="en-US" sz="2400" b="1"/>
              <a:t> ’s </a:t>
            </a:r>
            <a:r>
              <a:rPr lang="en-US" sz="2400"/>
              <a:t>after a singular noun.</a:t>
            </a:r>
            <a:endParaRPr lang="en-US" sz="2400"/>
          </a:p>
          <a:p>
            <a:r>
              <a:rPr lang="en-US" sz="2400">
                <a:solidFill>
                  <a:srgbClr val="0070C0"/>
                </a:solidFill>
              </a:rPr>
              <a:t>Example: </a:t>
            </a:r>
            <a:r>
              <a:rPr lang="en-US" sz="2400"/>
              <a:t>This is my </a:t>
            </a:r>
            <a:r>
              <a:rPr lang="en-US" sz="2400" b="1"/>
              <a:t>mum’s</a:t>
            </a:r>
            <a:r>
              <a:rPr lang="en-US" sz="2400"/>
              <a:t> book.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answer.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48197" y="18496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23027" y="1843154"/>
            <a:ext cx="732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(grandmothers / grandmother’s) house is in Ha Noi.</a:t>
            </a:r>
            <a:endParaRPr lang="en-US" sz="2400" dirty="0"/>
          </a:p>
        </p:txBody>
      </p:sp>
      <p:sp>
        <p:nvSpPr>
          <p:cNvPr id="77" name="TextBox 76"/>
          <p:cNvSpPr txBox="1"/>
          <p:nvPr/>
        </p:nvSpPr>
        <p:spPr>
          <a:xfrm>
            <a:off x="920516" y="27563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5346" y="2737326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(sister’s / sister’) desk.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8197" y="361743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3027" y="3608781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My (cousin’s / cousin) dad is my uncle.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948197" y="447470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423027" y="446605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(Nam’s / Nam’) house is small.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948197" y="53146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23027" y="5306019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 are two bedrooms in (Ans / An’s) flat.</a:t>
            </a:r>
            <a:endParaRPr lang="en-US" sz="2400" dirty="0"/>
          </a:p>
        </p:txBody>
      </p:sp>
      <p:sp>
        <p:nvSpPr>
          <p:cNvPr id="2" name="Rectangle: Rounded Corners 1"/>
          <p:cNvSpPr/>
          <p:nvPr/>
        </p:nvSpPr>
        <p:spPr>
          <a:xfrm>
            <a:off x="2829806" y="2775292"/>
            <a:ext cx="935949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/>
          <p:cNvSpPr/>
          <p:nvPr/>
        </p:nvSpPr>
        <p:spPr>
          <a:xfrm>
            <a:off x="3999845" y="1922569"/>
            <a:ext cx="1909342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2043225" y="3651617"/>
            <a:ext cx="1044104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/>
          <p:cNvSpPr/>
          <p:nvPr/>
        </p:nvSpPr>
        <p:spPr>
          <a:xfrm>
            <a:off x="1590941" y="4504094"/>
            <a:ext cx="82296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/>
          <p:cNvSpPr/>
          <p:nvPr/>
        </p:nvSpPr>
        <p:spPr>
          <a:xfrm>
            <a:off x="5710657" y="5350854"/>
            <a:ext cx="548640" cy="366638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7811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forms. </a:t>
            </a:r>
            <a:endParaRPr lang="en-US" sz="24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3180" y="173626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1.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8009" y="1684068"/>
            <a:ext cx="53727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Thuc</a:t>
            </a:r>
            <a:r>
              <a:rPr lang="en-US" sz="2600" dirty="0"/>
              <a:t> Anh is              cousin. </a:t>
            </a:r>
            <a:r>
              <a:rPr lang="en-US" sz="2600" b="1" dirty="0">
                <a:solidFill>
                  <a:srgbClr val="0070C0"/>
                </a:solidFill>
              </a:rPr>
              <a:t>(Mi)  </a:t>
            </a:r>
            <a:endParaRPr lang="en-US" sz="2600" b="1" dirty="0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645859" y="2043700"/>
            <a:ext cx="954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3180" y="255326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2.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8010" y="2501064"/>
            <a:ext cx="571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This is their                    chair. </a:t>
            </a:r>
            <a:r>
              <a:rPr lang="en-US" sz="2600" b="1" dirty="0">
                <a:solidFill>
                  <a:srgbClr val="0070C0"/>
                </a:solidFill>
              </a:rPr>
              <a:t>(teacher)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666096" y="2878070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180" y="3320906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3.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8010" y="3312253"/>
            <a:ext cx="56285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Where is                 computer? </a:t>
            </a:r>
            <a:r>
              <a:rPr lang="en-US" sz="2600" b="1" dirty="0">
                <a:solidFill>
                  <a:srgbClr val="0070C0"/>
                </a:solidFill>
              </a:rPr>
              <a:t>(Nick)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330115" y="3688916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3180" y="4115501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4.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8010" y="4106848"/>
            <a:ext cx="71079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motorbike is in the garden. </a:t>
            </a:r>
            <a:r>
              <a:rPr lang="en-US" sz="2600" b="1" dirty="0">
                <a:solidFill>
                  <a:srgbClr val="0070C0"/>
                </a:solidFill>
              </a:rPr>
              <a:t>(father)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3180" y="4986645"/>
            <a:ext cx="4954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</a:rPr>
              <a:t>5.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8010" y="4986645"/>
            <a:ext cx="82439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My                   bedroom is next to the living room. </a:t>
            </a:r>
            <a:r>
              <a:rPr lang="en-US" sz="2600" b="1" dirty="0">
                <a:solidFill>
                  <a:srgbClr val="0070C0"/>
                </a:solidFill>
              </a:rPr>
              <a:t>(brother)</a:t>
            </a:r>
            <a:endParaRPr lang="en-US" sz="26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608986" y="5363308"/>
            <a:ext cx="1280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592210" y="4484917"/>
            <a:ext cx="11449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03106" y="1684067"/>
            <a:ext cx="775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Mi’s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5481" y="2506430"/>
            <a:ext cx="157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teacher’s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8390" y="3325126"/>
            <a:ext cx="968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Nick’s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32972" y="5003239"/>
            <a:ext cx="1425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brother’s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9323" y="4123442"/>
            <a:ext cx="13129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father’s</a:t>
            </a:r>
            <a:endParaRPr lang="en-US" sz="2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6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228" y="1257300"/>
            <a:ext cx="8872771" cy="5600700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  <a:endParaRPr lang="en-US" sz="2800" b="1">
              <a:solidFill>
                <a:srgbClr val="0FB7B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899" y="1457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Prepositions of place</a:t>
            </a:r>
            <a:endParaRPr lang="en-US" sz="26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252" y="740122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17333" y="1610259"/>
            <a:ext cx="80980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/>
              <a:t>Prepositions of place describe where people or things are. These are some prepositions of place.</a:t>
            </a:r>
            <a:endParaRPr lang="en-US" sz="26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2579893"/>
            <a:ext cx="1939731" cy="19689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2580080"/>
            <a:ext cx="1939731" cy="19686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81" y="2579893"/>
            <a:ext cx="1915105" cy="19689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09" y="2602709"/>
            <a:ext cx="1939731" cy="1923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" y="4790727"/>
            <a:ext cx="1939731" cy="1939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7" y="4790727"/>
            <a:ext cx="1939731" cy="1939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768" y="4794837"/>
            <a:ext cx="1939731" cy="19315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97" y="2593790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</a:t>
            </a:r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3406057" y="2890433"/>
            <a:ext cx="72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on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4861477" y="3001413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behind</a:t>
            </a:r>
            <a:endParaRPr lang="en-US" sz="2400"/>
          </a:p>
        </p:txBody>
      </p:sp>
      <p:sp>
        <p:nvSpPr>
          <p:cNvPr id="27" name="TextBox 26"/>
          <p:cNvSpPr txBox="1"/>
          <p:nvPr/>
        </p:nvSpPr>
        <p:spPr>
          <a:xfrm>
            <a:off x="7384869" y="3940418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under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1358540" y="4766097"/>
            <a:ext cx="1106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next to</a:t>
            </a:r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2984844" y="4790727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front of</a:t>
            </a:r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5186666" y="4819836"/>
            <a:ext cx="156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between</a:t>
            </a:r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87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04779"/>
            <a:ext cx="80051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preposition in the box under each picture. Say a sentence to describe the picture.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841584" y="183447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2124206" y="197624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124207" y="241166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92784" y="196462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next to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4092783" y="240463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5620201" y="240290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5620201" y="195895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3127930" y="196462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95" y="3216250"/>
            <a:ext cx="3123402" cy="36320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2267" y="3290501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36767" y="398111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  <a:endParaRPr lang="en-US" sz="2800" b="1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11598" y="3971279"/>
            <a:ext cx="62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on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0991" y="4577700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on the chair.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7986" y="1958642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592 0.293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0" grpId="0"/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3" y="1827458"/>
            <a:ext cx="3979545" cy="3407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0" y="1587516"/>
            <a:ext cx="4015009" cy="36242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6007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1450837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53646" y="51381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  <a:endParaRPr lang="en-US" sz="2400" b="1">
              <a:solidFill>
                <a:srgbClr val="0070C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628476" y="5479182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9"/>
          <p:cNvSpPr/>
          <p:nvPr/>
        </p:nvSpPr>
        <p:spPr>
          <a:xfrm>
            <a:off x="1841584" y="351117"/>
            <a:ext cx="5493283" cy="1251623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2124206" y="492880"/>
            <a:ext cx="77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in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124207" y="928305"/>
            <a:ext cx="177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front of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92784" y="481267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next to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2783" y="921275"/>
            <a:ext cx="1392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under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5620201" y="91954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between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620201" y="475593"/>
            <a:ext cx="159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behind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127930" y="481267"/>
            <a:ext cx="62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alpha val="25000"/>
                  </a:schemeClr>
                </a:solidFill>
              </a:rPr>
              <a:t>on</a:t>
            </a:r>
            <a:endParaRPr lang="en-US" sz="2800" dirty="0">
              <a:solidFill>
                <a:schemeClr val="tx1">
                  <a:alpha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5602" y="4856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next to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925667" y="5095679"/>
            <a:ext cx="1408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next to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7166" y="5604196"/>
            <a:ext cx="4245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dog is next to the armchair.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5539818" y="477729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behind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6289699" y="5104392"/>
            <a:ext cx="134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behind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8903" y="5776040"/>
            <a:ext cx="424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cat is behind the TV.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2.22222E-6 L -0.22465 0.6715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3.7037E-7 L 0.08125 0.67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6" grpId="0"/>
      <p:bldP spid="26" grpId="1"/>
      <p:bldP spid="26" grpId="2"/>
      <p:bldP spid="29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2457</Words>
  <Application>WPS Presentation</Application>
  <PresentationFormat>On-screen Show (4:3)</PresentationFormat>
  <Paragraphs>272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Luong Ho</cp:lastModifiedBy>
  <cp:revision>70</cp:revision>
  <dcterms:created xsi:type="dcterms:W3CDTF">2020-12-09T02:04:00Z</dcterms:created>
  <dcterms:modified xsi:type="dcterms:W3CDTF">2024-11-22T09:49:20Z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421359356AB4455E9578A63398C28D6E_13</vt:lpwstr>
  </property>
  <property fmtid="{D5CDD505-2E9C-101B-9397-08002B2CF9AE}" pid="3" name="KSOProductBuildVer">
    <vt:lpwstr>1033-12.2.0.18911</vt:lpwstr>
  </property>
</Properties>
</file>