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4" r:id="rId3"/>
    <p:sldId id="265" r:id="rId4"/>
    <p:sldId id="257" r:id="rId5"/>
    <p:sldId id="258" r:id="rId6"/>
    <p:sldId id="260" r:id="rId7"/>
    <p:sldId id="261" r:id="rId8"/>
    <p:sldId id="262" r:id="rId9"/>
    <p:sldId id="263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7FF"/>
    <a:srgbClr val="1D9EFF"/>
    <a:srgbClr val="F16649"/>
    <a:srgbClr val="0D9FA3"/>
    <a:srgbClr val="0FB7BD"/>
    <a:srgbClr val="53C3C9"/>
    <a:srgbClr val="79D1D5"/>
    <a:srgbClr val="62C8CE"/>
    <a:srgbClr val="FFFFFF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442" y="67"/>
      </p:cViewPr>
      <p:guideLst>
        <p:guide orient="horz" pos="2184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media" Target="../media/audio1.wav"/><Relationship Id="rId8" Type="http://schemas.openxmlformats.org/officeDocument/2006/relationships/audio" Target="../media/audio1.wav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openxmlformats.org/officeDocument/2006/relationships/image" Target="../media/image2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media" Target="../media/audio3.wav"/><Relationship Id="rId3" Type="http://schemas.openxmlformats.org/officeDocument/2006/relationships/audio" Target="../media/audio3.wav"/><Relationship Id="rId2" Type="http://schemas.openxmlformats.org/officeDocument/2006/relationships/image" Target="../media/image23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25522"/>
            <a:ext cx="8892967" cy="33623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3906610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12" y="4622785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2" y="5549380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149843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232515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9056" y="3932129"/>
            <a:ext cx="363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9055" y="4611050"/>
            <a:ext cx="335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Put the words in </a:t>
            </a:r>
            <a:r>
              <a:rPr lang="en-US" b="1">
                <a:solidFill>
                  <a:srgbClr val="F166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in the correct columns.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9055" y="5508608"/>
            <a:ext cx="3756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Put one of these words in each blank.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43465" y="4122501"/>
            <a:ext cx="3885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sounds /ɑ:/ and /ʌ/.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62992" y="5202756"/>
            <a:ext cx="3881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Then listen again and underline the words with the sounds /ɑ:/ and /ʌ/.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5257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  <a:endParaRPr lang="en-US" sz="2800" b="1">
              <a:solidFill>
                <a:srgbClr val="0FB7BD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  <a:endParaRPr lang="en-US" sz="2800" b="1">
              <a:solidFill>
                <a:srgbClr val="0FB7B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27899" y="3379583"/>
            <a:ext cx="16033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/ɑ:/ and /ʌ/</a:t>
            </a:r>
            <a:endParaRPr lang="en-US" sz="2200" b="1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37304" cy="22809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5781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42102" y="959388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D9FA3"/>
                </a:solidFill>
              </a:rPr>
              <a:t>Vocabulary</a:t>
            </a:r>
            <a:endParaRPr lang="en-US" sz="2800" b="1">
              <a:solidFill>
                <a:srgbClr val="0D9FA3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286768" y="1204429"/>
            <a:ext cx="3781038" cy="262509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5544413" y="1606677"/>
            <a:ext cx="174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shool lunch</a:t>
            </a:r>
            <a:endParaRPr lang="en-US" sz="2400" dirty="0"/>
          </a:p>
        </p:txBody>
      </p:sp>
      <p:sp>
        <p:nvSpPr>
          <p:cNvPr id="68" name="TextBox 67"/>
          <p:cNvSpPr txBox="1"/>
          <p:nvPr/>
        </p:nvSpPr>
        <p:spPr>
          <a:xfrm>
            <a:off x="5544413" y="2026266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English</a:t>
            </a:r>
            <a:endParaRPr lang="en-US" sz="2400" dirty="0"/>
          </a:p>
        </p:txBody>
      </p:sp>
      <p:sp>
        <p:nvSpPr>
          <p:cNvPr id="69" name="TextBox 68"/>
          <p:cNvSpPr txBox="1"/>
          <p:nvPr/>
        </p:nvSpPr>
        <p:spPr>
          <a:xfrm>
            <a:off x="7525620" y="1606676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excercise</a:t>
            </a:r>
            <a:endParaRPr lang="en-US" sz="2400"/>
          </a:p>
        </p:txBody>
      </p:sp>
      <p:sp>
        <p:nvSpPr>
          <p:cNvPr id="71" name="TextBox 70"/>
          <p:cNvSpPr txBox="1"/>
          <p:nvPr/>
        </p:nvSpPr>
        <p:spPr>
          <a:xfrm>
            <a:off x="5544412" y="245370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history</a:t>
            </a:r>
            <a:endParaRPr lang="en-US" sz="2400"/>
          </a:p>
        </p:txBody>
      </p:sp>
      <p:sp>
        <p:nvSpPr>
          <p:cNvPr id="72" name="TextBox 71"/>
          <p:cNvSpPr txBox="1"/>
          <p:nvPr/>
        </p:nvSpPr>
        <p:spPr>
          <a:xfrm>
            <a:off x="5544412" y="2893715"/>
            <a:ext cx="1607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homework</a:t>
            </a:r>
            <a:endParaRPr lang="en-US" sz="2400"/>
          </a:p>
        </p:txBody>
      </p:sp>
      <p:sp>
        <p:nvSpPr>
          <p:cNvPr id="73" name="TextBox 72"/>
          <p:cNvSpPr txBox="1"/>
          <p:nvPr/>
        </p:nvSpPr>
        <p:spPr>
          <a:xfrm>
            <a:off x="7521924" y="2013343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science</a:t>
            </a:r>
            <a:endParaRPr lang="en-US" sz="2400" dirty="0"/>
          </a:p>
        </p:txBody>
      </p:sp>
      <p:sp>
        <p:nvSpPr>
          <p:cNvPr id="74" name="TextBox 73"/>
          <p:cNvSpPr txBox="1"/>
          <p:nvPr/>
        </p:nvSpPr>
        <p:spPr>
          <a:xfrm>
            <a:off x="7532810" y="2469876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football</a:t>
            </a:r>
            <a:endParaRPr lang="en-US" sz="2400" dirty="0"/>
          </a:p>
        </p:txBody>
      </p:sp>
      <p:sp>
        <p:nvSpPr>
          <p:cNvPr id="75" name="TextBox 74"/>
          <p:cNvSpPr txBox="1"/>
          <p:nvPr/>
        </p:nvSpPr>
        <p:spPr>
          <a:xfrm>
            <a:off x="7521923" y="2879830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lessons</a:t>
            </a:r>
            <a:endParaRPr lang="en-US" sz="2400" dirty="0"/>
          </a:p>
        </p:txBody>
      </p:sp>
      <p:sp>
        <p:nvSpPr>
          <p:cNvPr id="76" name="TextBox 75"/>
          <p:cNvSpPr txBox="1"/>
          <p:nvPr/>
        </p:nvSpPr>
        <p:spPr>
          <a:xfrm>
            <a:off x="7521923" y="3310602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music</a:t>
            </a:r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19" y="3449074"/>
            <a:ext cx="1919254" cy="1548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59" y="1701657"/>
            <a:ext cx="3171299" cy="256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93" y="2114867"/>
            <a:ext cx="2162249" cy="13961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42" y="3829524"/>
            <a:ext cx="1680377" cy="21416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193" y="4591786"/>
            <a:ext cx="2841814" cy="2351704"/>
          </a:xfrm>
          <a:prstGeom prst="rect">
            <a:avLst/>
          </a:prstGeom>
        </p:spPr>
      </p:pic>
      <p:pic>
        <p:nvPicPr>
          <p:cNvPr id="2" name="Bản sao của B1_0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11300" y="2180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3485" y="170286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in </a:t>
            </a:r>
            <a:r>
              <a:rPr lang="en-US" sz="2500" b="1" spc="-10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5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the correct columns.</a:t>
            </a:r>
            <a:endParaRPr lang="en-US" sz="2500" b="1" spc="-10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35708" y="2768143"/>
          <a:ext cx="8072584" cy="234768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18146"/>
                <a:gridCol w="2018146"/>
                <a:gridCol w="2018146"/>
                <a:gridCol w="20181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play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do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have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study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</a:tr>
              <a:tr h="18904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1812471" y="1030256"/>
            <a:ext cx="5519057" cy="1600200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046553" y="1171830"/>
            <a:ext cx="174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school lunch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2046553" y="1624983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English</a:t>
            </a:r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4101166" y="2040901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exercise</a:t>
            </a:r>
            <a:endParaRPr lang="en-US" sz="2400" dirty="0"/>
          </a:p>
        </p:txBody>
      </p:sp>
      <p:sp>
        <p:nvSpPr>
          <p:cNvPr id="48" name="TextBox 47"/>
          <p:cNvSpPr txBox="1"/>
          <p:nvPr/>
        </p:nvSpPr>
        <p:spPr>
          <a:xfrm>
            <a:off x="4101166" y="1171830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history</a:t>
            </a:r>
            <a:endParaRPr lang="en-US" sz="2400"/>
          </a:p>
        </p:txBody>
      </p:sp>
      <p:sp>
        <p:nvSpPr>
          <p:cNvPr id="50" name="TextBox 49"/>
          <p:cNvSpPr txBox="1"/>
          <p:nvPr/>
        </p:nvSpPr>
        <p:spPr>
          <a:xfrm>
            <a:off x="4101166" y="1624982"/>
            <a:ext cx="1607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homework</a:t>
            </a:r>
            <a:endParaRPr lang="en-US" sz="2400" dirty="0"/>
          </a:p>
        </p:txBody>
      </p:sp>
      <p:sp>
        <p:nvSpPr>
          <p:cNvPr id="51" name="TextBox 50"/>
          <p:cNvSpPr txBox="1"/>
          <p:nvPr/>
        </p:nvSpPr>
        <p:spPr>
          <a:xfrm>
            <a:off x="5961517" y="1603481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science</a:t>
            </a:r>
            <a:endParaRPr lang="en-US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5961517" y="1154698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football</a:t>
            </a:r>
            <a:endParaRPr lang="en-US" sz="2400"/>
          </a:p>
        </p:txBody>
      </p:sp>
      <p:sp>
        <p:nvSpPr>
          <p:cNvPr id="53" name="TextBox 52"/>
          <p:cNvSpPr txBox="1"/>
          <p:nvPr/>
        </p:nvSpPr>
        <p:spPr>
          <a:xfrm>
            <a:off x="5961517" y="202370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lessons</a:t>
            </a:r>
            <a:endParaRPr lang="en-US" sz="2400" dirty="0"/>
          </a:p>
        </p:txBody>
      </p:sp>
      <p:sp>
        <p:nvSpPr>
          <p:cNvPr id="54" name="TextBox 53"/>
          <p:cNvSpPr txBox="1"/>
          <p:nvPr/>
        </p:nvSpPr>
        <p:spPr>
          <a:xfrm>
            <a:off x="2046553" y="2025376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music</a:t>
            </a:r>
            <a:endParaRPr lang="en-US" sz="2400"/>
          </a:p>
        </p:txBody>
      </p:sp>
      <p:grpSp>
        <p:nvGrpSpPr>
          <p:cNvPr id="2" name="Group 1"/>
          <p:cNvGrpSpPr/>
          <p:nvPr/>
        </p:nvGrpSpPr>
        <p:grpSpPr>
          <a:xfrm>
            <a:off x="1366157" y="4959404"/>
            <a:ext cx="6406243" cy="1898596"/>
            <a:chOff x="1366157" y="4959404"/>
            <a:chExt cx="6406243" cy="18985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157" y="4959404"/>
              <a:ext cx="6064944" cy="1898596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2122753" y="5398599"/>
              <a:ext cx="56496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</a:rPr>
                <a:t>Can you add more </a:t>
              </a:r>
              <a:endParaRPr lang="en-US" sz="3600" b="1">
                <a:solidFill>
                  <a:schemeClr val="bg1"/>
                </a:solidFill>
              </a:endParaRPr>
            </a:p>
            <a:p>
              <a:r>
                <a:rPr lang="en-US" sz="3600" b="1">
                  <a:solidFill>
                    <a:schemeClr val="bg1"/>
                  </a:solidFill>
                </a:rPr>
                <a:t>words to each column?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961995" y="1159563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football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993951" y="3962567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music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27488" y="3427396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homework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64095" y="3954383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exercise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6879" y="3411027"/>
            <a:ext cx="176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school lunch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02471" y="3962566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lessons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93632" y="3393840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English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93632" y="3941985"/>
            <a:ext cx="104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history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73594" y="4482402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science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73143" y="3427396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football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51666" y="2019936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music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4101166" y="1624982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homework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4101166" y="2040901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exercise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2050530" y="1174733"/>
            <a:ext cx="176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school lunch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5957325" y="2019178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lessons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2048903" y="1626020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English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4099867" y="1170507"/>
            <a:ext cx="104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history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5956697" y="1607490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science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-0.54531 0.331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74" y="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1151 0.2833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6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L -0.13924 0.2652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5.55112E-17 L -0.12413 0.2791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5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1.11111E-6 L 0.29167 0.3259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4" y="1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10451 0.283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3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55191 0.2583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87" y="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33333E-6 L 0.32726 0.4043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1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85 L 0.12239 0.4192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1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  <p:bldP spid="46" grpId="0"/>
      <p:bldP spid="48" grpId="0"/>
      <p:bldP spid="50" grpId="0"/>
      <p:bldP spid="51" grpId="0"/>
      <p:bldP spid="52" grpId="0"/>
      <p:bldP spid="53" grpId="0"/>
      <p:bldP spid="54" grpId="0"/>
      <p:bldP spid="18" grpId="1"/>
      <p:bldP spid="18" grpId="2"/>
      <p:bldP spid="18" grpId="3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37" grpId="0"/>
      <p:bldP spid="37" grpId="1"/>
      <p:bldP spid="37" grpId="2"/>
      <p:bldP spid="38" grpId="0"/>
      <p:bldP spid="38" grpId="1"/>
      <p:bldP spid="3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6649" y="229619"/>
            <a:ext cx="5758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one of these words in each blank.</a:t>
            </a:r>
            <a:endParaRPr lang="en-US" sz="24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154963" y="1230083"/>
            <a:ext cx="5330823" cy="864428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5992" y="1284508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lessons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971793" y="1632845"/>
            <a:ext cx="1199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football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3984163" y="1284507"/>
            <a:ext cx="1164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science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702622" y="1632845"/>
            <a:ext cx="1208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exercise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5671222" y="1284507"/>
            <a:ext cx="1923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homework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363373" y="2428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38203" y="2376750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Vy</a:t>
            </a:r>
            <a:r>
              <a:rPr lang="en-US" sz="2400" dirty="0"/>
              <a:t> and I often do our                      after school.</a:t>
            </a:r>
            <a:endParaRPr lang="en-US" sz="2400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3604369" y="2707940"/>
            <a:ext cx="1371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63373" y="3147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38203" y="3095424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Nick plays                     for the school team.</a:t>
            </a:r>
            <a:endParaRPr lang="en-US" sz="2400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2233766" y="3442934"/>
            <a:ext cx="1280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63373" y="391526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38203" y="3906613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Mrs</a:t>
            </a:r>
            <a:r>
              <a:rPr lang="en-US" sz="2400" dirty="0"/>
              <a:t> Nguyen teaches all my history               .</a:t>
            </a:r>
            <a:endParaRPr lang="en-US" sz="2400" dirty="0"/>
          </a:p>
        </p:txBody>
      </p:sp>
      <p:cxnSp>
        <p:nvCxnSpPr>
          <p:cNvPr id="52" name="Straight Connector 51"/>
          <p:cNvCxnSpPr/>
          <p:nvPr/>
        </p:nvCxnSpPr>
        <p:spPr>
          <a:xfrm>
            <a:off x="5164234" y="4253780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63373" y="46806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38203" y="4672024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They are healthy. They do                  every day.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363373" y="54608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38203" y="5460872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study maths, English and                 on Mondays.</a:t>
            </a:r>
            <a:endParaRPr lang="en-US" sz="2400" dirty="0"/>
          </a:p>
        </p:txBody>
      </p:sp>
      <p:cxnSp>
        <p:nvCxnSpPr>
          <p:cNvPr id="58" name="Straight Connector 57"/>
          <p:cNvCxnSpPr/>
          <p:nvPr/>
        </p:nvCxnSpPr>
        <p:spPr>
          <a:xfrm>
            <a:off x="4169416" y="580803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155867" y="499974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517712" y="2370967"/>
            <a:ext cx="1531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homework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64234" y="3906612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lessons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65103" y="5462550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science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77244" y="3095424"/>
            <a:ext cx="114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football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12429" y="4672024"/>
            <a:ext cx="119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exercise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30" grpId="0"/>
      <p:bldP spid="4" grpId="0"/>
      <p:bldP spid="27" grpId="0"/>
      <p:bldP spid="28" grpId="0"/>
      <p:bldP spid="2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19" y="62542"/>
            <a:ext cx="75986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sounds /ɑ:/ and /ʌ/.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2102" y="1024704"/>
            <a:ext cx="2283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  <a:endParaRPr lang="en-US" sz="2800" b="1">
              <a:solidFill>
                <a:srgbClr val="0FB7BD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0784" y="1487149"/>
            <a:ext cx="1733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/ɑ:/ and /ʌ/</a:t>
            </a:r>
            <a:endParaRPr lang="en-US" sz="2400" b="1"/>
          </a:p>
        </p:txBody>
      </p:sp>
      <p:sp>
        <p:nvSpPr>
          <p:cNvPr id="26" name="TextBox 25"/>
          <p:cNvSpPr txBox="1"/>
          <p:nvPr/>
        </p:nvSpPr>
        <p:spPr>
          <a:xfrm>
            <a:off x="2505716" y="3236267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sm</a:t>
            </a:r>
            <a:r>
              <a:rPr lang="en-US" sz="2400">
                <a:solidFill>
                  <a:srgbClr val="FF0000"/>
                </a:solidFill>
              </a:rPr>
              <a:t>ar</a:t>
            </a:r>
            <a:r>
              <a:rPr lang="en-US" sz="2400"/>
              <a:t>t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2398832" y="3655782"/>
            <a:ext cx="79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ar</a:t>
            </a:r>
            <a:r>
              <a:rPr lang="en-US" sz="2400"/>
              <a:t>t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5430968" y="3232437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</a:t>
            </a:r>
            <a:r>
              <a:rPr lang="en-US" sz="2400">
                <a:solidFill>
                  <a:srgbClr val="FF0000"/>
                </a:solidFill>
              </a:rPr>
              <a:t>u</a:t>
            </a:r>
            <a:r>
              <a:rPr lang="en-US" sz="2400"/>
              <a:t>bject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5530901" y="3694102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st</a:t>
            </a:r>
            <a:r>
              <a:rPr lang="en-US" sz="2400">
                <a:solidFill>
                  <a:srgbClr val="FF0000"/>
                </a:solidFill>
              </a:rPr>
              <a:t>u</a:t>
            </a:r>
            <a:r>
              <a:rPr lang="en-US" sz="2400"/>
              <a:t>dy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5677863" y="4143784"/>
            <a:ext cx="1279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M</a:t>
            </a:r>
            <a:r>
              <a:rPr lang="en-US" sz="2400">
                <a:solidFill>
                  <a:srgbClr val="FF0000"/>
                </a:solidFill>
              </a:rPr>
              <a:t>o</a:t>
            </a:r>
            <a:r>
              <a:rPr lang="en-US" sz="2400"/>
              <a:t>nday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2472645" y="4127635"/>
            <a:ext cx="1082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</a:t>
            </a:r>
            <a:r>
              <a:rPr lang="en-US" sz="2400">
                <a:solidFill>
                  <a:srgbClr val="FF0000"/>
                </a:solidFill>
              </a:rPr>
              <a:t>ar</a:t>
            </a:r>
            <a:r>
              <a:rPr lang="en-US" sz="2400"/>
              <a:t>ton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5430968" y="4549305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</a:t>
            </a:r>
            <a:r>
              <a:rPr lang="en-US" sz="2400">
                <a:solidFill>
                  <a:srgbClr val="FF0000"/>
                </a:solidFill>
              </a:rPr>
              <a:t>o</a:t>
            </a:r>
            <a:r>
              <a:rPr lang="en-US" sz="2400"/>
              <a:t>mpass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2199855" y="4549306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</a:t>
            </a:r>
            <a:r>
              <a:rPr lang="en-US" sz="2400">
                <a:solidFill>
                  <a:srgbClr val="FF0000"/>
                </a:solidFill>
              </a:rPr>
              <a:t>a</a:t>
            </a:r>
            <a:r>
              <a:rPr lang="en-US" sz="2400"/>
              <a:t>ss</a:t>
            </a:r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247367" y="2482441"/>
            <a:ext cx="6662070" cy="2647406"/>
            <a:chOff x="1240959" y="3799111"/>
            <a:chExt cx="6662070" cy="2647406"/>
          </a:xfrm>
        </p:grpSpPr>
        <p:sp>
          <p:nvSpPr>
            <p:cNvPr id="14" name="Rectangle 13"/>
            <p:cNvSpPr/>
            <p:nvPr/>
          </p:nvSpPr>
          <p:spPr>
            <a:xfrm>
              <a:off x="1240959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72000" y="3799111"/>
              <a:ext cx="3331029" cy="544286"/>
            </a:xfrm>
            <a:prstGeom prst="rect">
              <a:avLst/>
            </a:prstGeom>
            <a:solidFill>
              <a:srgbClr val="79D1D5"/>
            </a:solidFill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240959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572000" y="4343397"/>
              <a:ext cx="3331029" cy="2103120"/>
            </a:xfrm>
            <a:prstGeom prst="rect">
              <a:avLst/>
            </a:prstGeom>
            <a:noFill/>
            <a:ln w="19050">
              <a:solidFill>
                <a:srgbClr val="53C3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2593774" y="2493319"/>
            <a:ext cx="830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/>
              <a:t>/ɑ:/ </a:t>
            </a:r>
            <a:endParaRPr lang="en-US" sz="2800"/>
          </a:p>
        </p:txBody>
      </p:sp>
      <p:sp>
        <p:nvSpPr>
          <p:cNvPr id="46" name="Rectangle 45"/>
          <p:cNvSpPr/>
          <p:nvPr/>
        </p:nvSpPr>
        <p:spPr>
          <a:xfrm>
            <a:off x="6027389" y="2473115"/>
            <a:ext cx="6254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/>
              <a:t>/ʌ/</a:t>
            </a:r>
            <a:endParaRPr lang="en-US" sz="2800"/>
          </a:p>
        </p:txBody>
      </p:sp>
      <p:sp>
        <p:nvSpPr>
          <p:cNvPr id="48" name="Oval 47"/>
          <p:cNvSpPr/>
          <p:nvPr/>
        </p:nvSpPr>
        <p:spPr>
          <a:xfrm>
            <a:off x="1320007" y="255341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4691537" y="255341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  <a:endParaRPr lang="en-US" sz="2400" b="1">
              <a:solidFill>
                <a:srgbClr val="0070C0"/>
              </a:solidFill>
            </a:endParaRPr>
          </a:p>
        </p:txBody>
      </p:sp>
      <p:pic>
        <p:nvPicPr>
          <p:cNvPr id="2" name="Bản sao của B1_0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4168" y="10900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6649" y="77215"/>
            <a:ext cx="7642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Then listen again and underline the words with the sounds /ɑ:/ and /ʌ/.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36387" y="129241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11217" y="128375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My brother has a new compass.</a:t>
            </a:r>
            <a:endParaRPr lang="en-US" sz="2600" dirty="0"/>
          </a:p>
        </p:txBody>
      </p:sp>
      <p:sp>
        <p:nvSpPr>
          <p:cNvPr id="18" name="TextBox 17"/>
          <p:cNvSpPr txBox="1"/>
          <p:nvPr/>
        </p:nvSpPr>
        <p:spPr>
          <a:xfrm>
            <a:off x="1441055" y="237992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90447" y="233205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Our classroom is large.</a:t>
            </a:r>
            <a:endParaRPr lang="en-US" sz="2600" dirty="0"/>
          </a:p>
        </p:txBody>
      </p:sp>
      <p:sp>
        <p:nvSpPr>
          <p:cNvPr id="20" name="TextBox 19"/>
          <p:cNvSpPr txBox="1"/>
          <p:nvPr/>
        </p:nvSpPr>
        <p:spPr>
          <a:xfrm>
            <a:off x="1436387" y="34316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04720" y="3416775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They look smart on their first day at school.</a:t>
            </a:r>
            <a:endParaRPr lang="en-US" sz="2600" dirty="0"/>
          </a:p>
        </p:txBody>
      </p:sp>
      <p:sp>
        <p:nvSpPr>
          <p:cNvPr id="22" name="TextBox 21"/>
          <p:cNvSpPr txBox="1"/>
          <p:nvPr/>
        </p:nvSpPr>
        <p:spPr>
          <a:xfrm>
            <a:off x="1436387" y="454137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04719" y="454137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The art lesson starts at nine o’clock.</a:t>
            </a:r>
            <a:endParaRPr lang="en-US" sz="2600" dirty="0"/>
          </a:p>
        </p:txBody>
      </p:sp>
      <p:sp>
        <p:nvSpPr>
          <p:cNvPr id="32" name="TextBox 31"/>
          <p:cNvSpPr txBox="1"/>
          <p:nvPr/>
        </p:nvSpPr>
        <p:spPr>
          <a:xfrm>
            <a:off x="1436387" y="566010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90446" y="5660108"/>
            <a:ext cx="6186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He goes out to have lunch every Sunday.</a:t>
            </a:r>
            <a:endParaRPr lang="en-US" sz="2600" dirty="0"/>
          </a:p>
        </p:txBody>
      </p:sp>
      <p:pic>
        <p:nvPicPr>
          <p:cNvPr id="2" name="Bản sao của B1_0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8827" y="448110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6184" y="2888330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1492" y="1809576"/>
            <a:ext cx="755124" cy="457200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/ʌ:/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77792" y="2879425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47389" y="1809576"/>
            <a:ext cx="755124" cy="457200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/ʌ:/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75152" y="3923818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59152" y="5102976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81112" y="5102976"/>
            <a:ext cx="726576" cy="457200"/>
          </a:xfrm>
          <a:prstGeom prst="round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/a:/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36372" y="6184127"/>
            <a:ext cx="755124" cy="457200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/ʌ:/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21066" y="6184127"/>
            <a:ext cx="755124" cy="457200"/>
          </a:xfrm>
          <a:prstGeom prst="roundRect">
            <a:avLst/>
          </a:prstGeom>
          <a:solidFill>
            <a:srgbClr val="00B050"/>
          </a:solidFill>
          <a:effectLst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/ʌ:/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501433" y="1700916"/>
            <a:ext cx="10058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996673" y="1703276"/>
            <a:ext cx="11887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621492" y="2770468"/>
            <a:ext cx="13716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4318432" y="2784824"/>
            <a:ext cx="7315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434512" y="3814196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584136" y="4962403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982932" y="4962403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4767738" y="6095616"/>
            <a:ext cx="8229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453230" y="6090909"/>
            <a:ext cx="914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60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1570</Words>
  <Application>WPS Presentation</Application>
  <PresentationFormat>On-screen Show (4:3)</PresentationFormat>
  <Paragraphs>217</Paragraphs>
  <Slides>9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7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Luong Ho</cp:lastModifiedBy>
  <cp:revision>48</cp:revision>
  <dcterms:created xsi:type="dcterms:W3CDTF">2020-12-09T02:04:00Z</dcterms:created>
  <dcterms:modified xsi:type="dcterms:W3CDTF">2024-11-22T09:48:31Z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FBAED9E6C3C34FF79A9129DAE8E6F208_13</vt:lpwstr>
  </property>
  <property fmtid="{D5CDD505-2E9C-101B-9397-08002B2CF9AE}" pid="3" name="KSOProductBuildVer">
    <vt:lpwstr>1033-12.2.0.18911</vt:lpwstr>
  </property>
</Properties>
</file>