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96" r:id="rId2"/>
    <p:sldId id="325" r:id="rId3"/>
    <p:sldId id="397" r:id="rId4"/>
    <p:sldId id="322" r:id="rId5"/>
    <p:sldId id="323" r:id="rId6"/>
    <p:sldId id="326" r:id="rId7"/>
    <p:sldId id="336" r:id="rId8"/>
    <p:sldId id="403" r:id="rId9"/>
    <p:sldId id="330" r:id="rId10"/>
    <p:sldId id="327" r:id="rId11"/>
    <p:sldId id="329" r:id="rId12"/>
    <p:sldId id="331" r:id="rId13"/>
    <p:sldId id="405" r:id="rId14"/>
    <p:sldId id="423" r:id="rId15"/>
    <p:sldId id="406" r:id="rId16"/>
    <p:sldId id="407" r:id="rId17"/>
    <p:sldId id="408" r:id="rId18"/>
    <p:sldId id="409" r:id="rId19"/>
    <p:sldId id="410" r:id="rId20"/>
    <p:sldId id="412" r:id="rId21"/>
    <p:sldId id="414" r:id="rId22"/>
    <p:sldId id="417" r:id="rId23"/>
    <p:sldId id="419" r:id="rId24"/>
    <p:sldId id="42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9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562E5-8BDD-42E3-B0C2-C42E158C681B}" type="datetimeFigureOut">
              <a:rPr lang="en-US" smtClean="0"/>
              <a:t>10/04/2021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2544-291A-49D9-B013-08A63C8752AE}" type="slidenum">
              <a:rPr lang="en-US" smtClean="0"/>
              <a:t>‹#›</a:t>
            </a:fld>
            <a:endParaRPr lang="en-US"/>
          </a:p>
        </p:txBody>
      </p:sp>
    </p:spTree>
    <p:extLst>
      <p:ext uri="{BB962C8B-B14F-4D97-AF65-F5344CB8AC3E}">
        <p14:creationId xmlns:p14="http://schemas.microsoft.com/office/powerpoint/2010/main" val="11533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25</a:t>
            </a:fld>
            <a:endParaRPr lang="zh-CN" altLang="en-US">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90833"/>
      </p:ext>
    </p:extLst>
  </p:cSld>
  <p:clrMapOvr>
    <a:masterClrMapping/>
  </p:clrMapOvr>
  <p:transition spd="slow"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68575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6" name="Footer Placeholder 5">
            <a:extLst>
              <a:ext uri="{FF2B5EF4-FFF2-40B4-BE49-F238E27FC236}">
                <a16:creationId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8" name="Footer Placeholder 7">
            <a:extLst>
              <a:ext uri="{FF2B5EF4-FFF2-40B4-BE49-F238E27FC236}">
                <a16:creationId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4" name="Footer Placeholder 3">
            <a:extLst>
              <a:ext uri="{FF2B5EF4-FFF2-40B4-BE49-F238E27FC236}">
                <a16:creationId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3" name="Footer Placeholder 2">
            <a:extLst>
              <a:ext uri="{FF2B5EF4-FFF2-40B4-BE49-F238E27FC236}">
                <a16:creationId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6" name="Footer Placeholder 5">
            <a:extLst>
              <a:ext uri="{FF2B5EF4-FFF2-40B4-BE49-F238E27FC236}">
                <a16:creationId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t>10/04/2021</a:t>
            </a:fld>
            <a:endParaRPr lang="en-US"/>
          </a:p>
        </p:txBody>
      </p:sp>
      <p:sp>
        <p:nvSpPr>
          <p:cNvPr id="6" name="Footer Placeholder 5">
            <a:extLst>
              <a:ext uri="{FF2B5EF4-FFF2-40B4-BE49-F238E27FC236}">
                <a16:creationId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t>10/04/2021</a:t>
            </a:fld>
            <a:endParaRPr lang="en-US"/>
          </a:p>
        </p:txBody>
      </p:sp>
      <p:sp>
        <p:nvSpPr>
          <p:cNvPr id="5" name="Footer Placeholder 4">
            <a:extLst>
              <a:ext uri="{FF2B5EF4-FFF2-40B4-BE49-F238E27FC236}">
                <a16:creationId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0" name="文本框 4"/>
          <p:cNvSpPr txBox="1"/>
          <p:nvPr/>
        </p:nvSpPr>
        <p:spPr>
          <a:xfrm>
            <a:off x="2837435" y="2231440"/>
            <a:ext cx="8190230" cy="19389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rPr>
              <a:t>CHUYÊN</a:t>
            </a:r>
            <a:r>
              <a:rPr kumimoji="0" lang="en-US" sz="6000" b="1" i="0" u="none" strike="noStrike" kern="1200" cap="none" spc="0" normalizeH="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rPr>
              <a:t> ĐỀ 7</a:t>
            </a:r>
          </a:p>
          <a:p>
            <a:pPr algn="ctr"/>
            <a:r>
              <a:rPr lang="en-US" sz="6000" b="1" dirty="0">
                <a:solidFill>
                  <a:srgbClr val="FF0000"/>
                </a:solidFill>
              </a:rPr>
              <a:t>(Nghị luận văn học)</a:t>
            </a:r>
            <a:endParaRPr lang="en-US" sz="6000" dirty="0">
              <a:solidFill>
                <a:srgbClr val="FF0000"/>
              </a:solidFill>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pic>
        <p:nvPicPr>
          <p:cNvPr id="13" name="Picture 12">
            <a:extLst>
              <a:ext uri="{FF2B5EF4-FFF2-40B4-BE49-F238E27FC236}">
                <a16:creationId xmlns:a16="http://schemas.microsoft.com/office/drawing/2014/main" id="{129D60B0-3F74-4F36-A761-FD2E79E9E1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5228" y="236625"/>
            <a:ext cx="6420088" cy="6858000"/>
          </a:xfrm>
          <a:prstGeom prst="rect">
            <a:avLst/>
          </a:prstGeom>
        </p:spPr>
      </p:pic>
    </p:spTree>
    <p:extLst>
      <p:ext uri="{BB962C8B-B14F-4D97-AF65-F5344CB8AC3E}">
        <p14:creationId xmlns:p14="http://schemas.microsoft.com/office/powerpoint/2010/main" val="2489036054"/>
      </p:ext>
    </p:extLst>
  </p:cSld>
  <p:clrMapOvr>
    <a:masterClrMapping/>
  </p:clrMapOvr>
  <p:transition spd="slow" advClick="0" advTm="1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52B4D1-9DC1-4B38-AFE4-4A8CDBE1BD6D}"/>
              </a:ext>
            </a:extLst>
          </p:cNvPr>
          <p:cNvSpPr txBox="1"/>
          <p:nvPr/>
        </p:nvSpPr>
        <p:spPr>
          <a:xfrm>
            <a:off x="984914" y="623755"/>
            <a:ext cx="10496857" cy="954107"/>
          </a:xfrm>
          <a:prstGeom prst="rect">
            <a:avLst/>
          </a:prstGeom>
          <a:noFill/>
        </p:spPr>
        <p:txBody>
          <a:bodyPr wrap="square">
            <a:spAutoFit/>
          </a:bodyPr>
          <a:lstStyle/>
          <a:p>
            <a:pPr algn="just"/>
            <a:r>
              <a:rPr lang="pt-BR" sz="2800" b="1" i="1" dirty="0">
                <a:solidFill>
                  <a:srgbClr val="00B050"/>
                </a:solidFill>
                <a:latin typeface="Times New Roman" panose="02020603050405020304" pitchFamily="18" charset="0"/>
                <a:ea typeface="Times New Roman" panose="02020603050405020304" pitchFamily="18" charset="0"/>
              </a:rPr>
              <a:t> </a:t>
            </a:r>
            <a:r>
              <a:rPr lang="en-US" sz="2800" b="1" i="1" dirty="0">
                <a:solidFill>
                  <a:srgbClr val="00B050"/>
                </a:solidFill>
                <a:latin typeface="Times New Roman" pitchFamily="18" charset="0"/>
                <a:cs typeface="Times New Roman" pitchFamily="18" charset="0"/>
              </a:rPr>
              <a:t>Câu 2. Hãy xác định lí lẽ, bằng chứng mà tác giả đưa ra để củng cố ý kiến của mình bằng cách điền vào bảng sau:</a:t>
            </a:r>
          </a:p>
        </p:txBody>
      </p:sp>
      <p:graphicFrame>
        <p:nvGraphicFramePr>
          <p:cNvPr id="8" name="Table 7">
            <a:extLst>
              <a:ext uri="{FF2B5EF4-FFF2-40B4-BE49-F238E27FC236}">
                <a16:creationId xmlns:a16="http://schemas.microsoft.com/office/drawing/2014/main" id="{321A6A07-6F8B-409F-9506-1CD8E2F08B59}"/>
              </a:ext>
            </a:extLst>
          </p:cNvPr>
          <p:cNvGraphicFramePr>
            <a:graphicFrameLocks noGrp="1"/>
          </p:cNvGraphicFramePr>
          <p:nvPr>
            <p:extLst>
              <p:ext uri="{D42A27DB-BD31-4B8C-83A1-F6EECF244321}">
                <p14:modId xmlns:p14="http://schemas.microsoft.com/office/powerpoint/2010/main" val="4140672902"/>
              </p:ext>
            </p:extLst>
          </p:nvPr>
        </p:nvGraphicFramePr>
        <p:xfrm>
          <a:off x="984914" y="1860902"/>
          <a:ext cx="10222172" cy="4184233"/>
        </p:xfrm>
        <a:graphic>
          <a:graphicData uri="http://schemas.openxmlformats.org/drawingml/2006/table">
            <a:tbl>
              <a:tblPr firstRow="1" firstCol="1" bandRow="1">
                <a:tableStyleId>{21E4AEA4-8DFA-4A89-87EB-49C32662AFE0}</a:tableStyleId>
              </a:tblPr>
              <a:tblGrid>
                <a:gridCol w="3042404">
                  <a:extLst>
                    <a:ext uri="{9D8B030D-6E8A-4147-A177-3AD203B41FA5}">
                      <a16:colId xmlns:a16="http://schemas.microsoft.com/office/drawing/2014/main" val="20000"/>
                    </a:ext>
                  </a:extLst>
                </a:gridCol>
                <a:gridCol w="3393778">
                  <a:extLst>
                    <a:ext uri="{9D8B030D-6E8A-4147-A177-3AD203B41FA5}">
                      <a16:colId xmlns:a16="http://schemas.microsoft.com/office/drawing/2014/main" val="20001"/>
                    </a:ext>
                  </a:extLst>
                </a:gridCol>
                <a:gridCol w="3785990">
                  <a:extLst>
                    <a:ext uri="{9D8B030D-6E8A-4147-A177-3AD203B41FA5}">
                      <a16:colId xmlns:a16="http://schemas.microsoft.com/office/drawing/2014/main" val="20002"/>
                    </a:ext>
                  </a:extLst>
                </a:gridCol>
              </a:tblGrid>
              <a:tr h="840734">
                <a:tc>
                  <a:txBody>
                    <a:bodyPr/>
                    <a:lstStyle/>
                    <a:p>
                      <a:pPr marL="28575" marR="28575" algn="ctr">
                        <a:lnSpc>
                          <a:spcPts val="18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Ý </a:t>
                      </a:r>
                      <a:r>
                        <a:rPr lang="en-US" sz="2000" b="1" dirty="0" err="1">
                          <a:solidFill>
                            <a:schemeClr val="tx1"/>
                          </a:solidFill>
                          <a:effectLst/>
                          <a:latin typeface="Times New Roman" panose="02020603050405020304" pitchFamily="18" charset="0"/>
                          <a:cs typeface="Times New Roman" panose="02020603050405020304" pitchFamily="18" charset="0"/>
                        </a:rPr>
                        <a:t>kiến</a:t>
                      </a:r>
                      <a:r>
                        <a:rPr lang="en-US" sz="2000" b="1" dirty="0">
                          <a:solidFill>
                            <a:schemeClr val="tx1"/>
                          </a:solidFill>
                          <a:effectLst/>
                          <a:latin typeface="Times New Roman" panose="02020603050405020304" pitchFamily="18" charset="0"/>
                          <a:cs typeface="Times New Roman" panose="02020603050405020304" pitchFamily="18" charset="0"/>
                        </a:rPr>
                        <a:t> </a:t>
                      </a:r>
                    </a:p>
                    <a:p>
                      <a:pPr marL="28575" marR="28575" algn="ctr">
                        <a:lnSpc>
                          <a:spcPts val="18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về</a:t>
                      </a:r>
                      <a:r>
                        <a:rPr lang="en-US" sz="2000" b="1" dirty="0">
                          <a:solidFill>
                            <a:schemeClr val="tx1"/>
                          </a:solidFill>
                          <a:effectLst/>
                          <a:latin typeface="Times New Roman" panose="02020603050405020304" pitchFamily="18" charset="0"/>
                          <a:cs typeface="Times New Roman" panose="02020603050405020304" pitchFamily="18" charset="0"/>
                        </a:rPr>
                        <a:t> nhân vật Thánh Gióng</a:t>
                      </a:r>
                      <a:endParaRPr lang="en-US" sz="2000" b="1" dirty="0">
                        <a:solidFill>
                          <a:schemeClr val="tx1"/>
                        </a:solidFill>
                        <a:effectLst/>
                        <a:latin typeface="Times New Roman" pitchFamily="18" charset="0"/>
                        <a:ea typeface="Calibri"/>
                        <a:cs typeface="Times New Roman" pitchFamily="18" charset="0"/>
                      </a:endParaRPr>
                    </a:p>
                  </a:txBody>
                  <a:tcPr marL="0" marR="0" marT="0" marB="0" anchor="ctr"/>
                </a:tc>
                <a:tc>
                  <a:txBody>
                    <a:bodyPr/>
                    <a:lstStyle/>
                    <a:p>
                      <a:pPr marL="28575" marR="28575" algn="ctr">
                        <a:lnSpc>
                          <a:spcPts val="18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Lí</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lẽ</a:t>
                      </a:r>
                      <a:endParaRPr lang="en-US" sz="2000" b="1"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28575" marR="28575" algn="ctr">
                        <a:lnSpc>
                          <a:spcPts val="1800"/>
                        </a:lnSpc>
                        <a:spcBef>
                          <a:spcPts val="0"/>
                        </a:spcBef>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Bằng</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chứng</a:t>
                      </a:r>
                      <a:endParaRPr lang="en-US" sz="2000" b="1"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1469321">
                <a:tc>
                  <a:txBody>
                    <a:bodyPr/>
                    <a:lstStyle/>
                    <a:p>
                      <a:pPr marL="28575" marR="28575" algn="just">
                        <a:lnSpc>
                          <a:spcPts val="18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Ý kiến 1: Thánh Gióng là một người anh hùng phi thường</a:t>
                      </a: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endParaRPr lang="en-US" sz="20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874178">
                <a:tc>
                  <a:txBody>
                    <a:bodyPr/>
                    <a:lstStyle/>
                    <a:p>
                      <a:pPr marL="28575" marR="28575" algn="just">
                        <a:lnSpc>
                          <a:spcPts val="18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Ý kiến 2: Nhân vật Thánh Gióng thể hiện sức mạnh của nhân dân trong công cuộc giữ nước.</a:t>
                      </a: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endParaRPr lang="en-US" sz="2000" b="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63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52B4D1-9DC1-4B38-AFE4-4A8CDBE1BD6D}"/>
              </a:ext>
            </a:extLst>
          </p:cNvPr>
          <p:cNvSpPr txBox="1"/>
          <p:nvPr/>
        </p:nvSpPr>
        <p:spPr>
          <a:xfrm>
            <a:off x="1175834" y="530493"/>
            <a:ext cx="10760697" cy="506101"/>
          </a:xfrm>
          <a:prstGeom prst="rect">
            <a:avLst/>
          </a:prstGeom>
          <a:noFill/>
        </p:spPr>
        <p:txBody>
          <a:bodyPr wrap="square">
            <a:spAutoFit/>
          </a:bodyPr>
          <a:lstStyle/>
          <a:p>
            <a:pPr algn="just">
              <a:lnSpc>
                <a:spcPct val="102000"/>
              </a:lnSpc>
            </a:pPr>
            <a:r>
              <a:rPr lang="pt-BR" sz="2800" b="1" i="1" dirty="0">
                <a:solidFill>
                  <a:srgbClr val="00B050"/>
                </a:solidFill>
                <a:latin typeface="Times New Roman" panose="02020603050405020304" pitchFamily="18" charset="0"/>
                <a:ea typeface="Times New Roman" panose="02020603050405020304" pitchFamily="18" charset="0"/>
              </a:rPr>
              <a:t>Câu 2: </a:t>
            </a:r>
            <a:r>
              <a:rPr lang="en-US" sz="2800" b="1" i="1" dirty="0" err="1">
                <a:solidFill>
                  <a:srgbClr val="00B050"/>
                </a:solidFill>
                <a:latin typeface="Times New Roman" pitchFamily="18" charset="0"/>
                <a:ea typeface="Times New Roman" panose="02020603050405020304" pitchFamily="18" charset="0"/>
                <a:cs typeface="Times New Roman" pitchFamily="18" charset="0"/>
              </a:rPr>
              <a:t>L</a:t>
            </a:r>
            <a:r>
              <a:rPr lang="en-US" sz="2800" b="1" i="1" dirty="0" err="1">
                <a:solidFill>
                  <a:srgbClr val="00B050"/>
                </a:solidFill>
                <a:latin typeface="Times New Roman" pitchFamily="18" charset="0"/>
                <a:cs typeface="Times New Roman" pitchFamily="18" charset="0"/>
              </a:rPr>
              <a:t>í</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lẽ</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bằng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chứng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tác</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giả</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đưa</a:t>
            </a:r>
            <a:r>
              <a:rPr lang="en-US" sz="2800" b="1" i="1" dirty="0">
                <a:solidFill>
                  <a:srgbClr val="00B050"/>
                </a:solidFill>
                <a:latin typeface="Times New Roman" pitchFamily="18" charset="0"/>
                <a:cs typeface="Times New Roman" pitchFamily="18" charset="0"/>
              </a:rPr>
              <a:t> ra </a:t>
            </a:r>
            <a:r>
              <a:rPr lang="en-US" sz="2800" b="1" i="1" dirty="0" err="1">
                <a:solidFill>
                  <a:srgbClr val="00B050"/>
                </a:solidFill>
                <a:latin typeface="Times New Roman" pitchFamily="18" charset="0"/>
                <a:cs typeface="Times New Roman" pitchFamily="18" charset="0"/>
              </a:rPr>
              <a:t>để</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củng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cố</a:t>
            </a:r>
            <a:r>
              <a:rPr lang="en-US" sz="2800" b="1" i="1" dirty="0">
                <a:solidFill>
                  <a:srgbClr val="00B050"/>
                </a:solidFill>
                <a:latin typeface="Times New Roman" pitchFamily="18" charset="0"/>
                <a:cs typeface="Times New Roman" pitchFamily="18" charset="0"/>
              </a:rPr>
              <a:t> ý </a:t>
            </a:r>
            <a:r>
              <a:rPr lang="en-US" sz="2800" b="1" i="1" dirty="0" err="1">
                <a:solidFill>
                  <a:srgbClr val="00B050"/>
                </a:solidFill>
                <a:latin typeface="Times New Roman" pitchFamily="18" charset="0"/>
                <a:cs typeface="Times New Roman" pitchFamily="18" charset="0"/>
              </a:rPr>
              <a:t>kiến</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của</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mình</a:t>
            </a:r>
            <a:endParaRPr lang="en-US" sz="2800" dirty="0">
              <a:solidFill>
                <a:srgbClr val="00B050"/>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96841961"/>
              </p:ext>
            </p:extLst>
          </p:nvPr>
        </p:nvGraphicFramePr>
        <p:xfrm>
          <a:off x="1175834" y="1668631"/>
          <a:ext cx="10222172" cy="4405825"/>
        </p:xfrm>
        <a:graphic>
          <a:graphicData uri="http://schemas.openxmlformats.org/drawingml/2006/table">
            <a:tbl>
              <a:tblPr firstRow="1" firstCol="1" bandRow="1">
                <a:tableStyleId>{21E4AEA4-8DFA-4A89-87EB-49C32662AFE0}</a:tableStyleId>
              </a:tblPr>
              <a:tblGrid>
                <a:gridCol w="3042404">
                  <a:extLst>
                    <a:ext uri="{9D8B030D-6E8A-4147-A177-3AD203B41FA5}">
                      <a16:colId xmlns:a16="http://schemas.microsoft.com/office/drawing/2014/main" val="20000"/>
                    </a:ext>
                  </a:extLst>
                </a:gridCol>
                <a:gridCol w="3393778">
                  <a:extLst>
                    <a:ext uri="{9D8B030D-6E8A-4147-A177-3AD203B41FA5}">
                      <a16:colId xmlns:a16="http://schemas.microsoft.com/office/drawing/2014/main" val="20001"/>
                    </a:ext>
                  </a:extLst>
                </a:gridCol>
                <a:gridCol w="3785990">
                  <a:extLst>
                    <a:ext uri="{9D8B030D-6E8A-4147-A177-3AD203B41FA5}">
                      <a16:colId xmlns:a16="http://schemas.microsoft.com/office/drawing/2014/main" val="20002"/>
                    </a:ext>
                  </a:extLst>
                </a:gridCol>
              </a:tblGrid>
              <a:tr h="929097">
                <a:tc>
                  <a:txBody>
                    <a:bodyPr/>
                    <a:lstStyle/>
                    <a:p>
                      <a:pPr marL="28575" marR="28575" algn="ctr">
                        <a:lnSpc>
                          <a:spcPts val="18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Ý </a:t>
                      </a:r>
                      <a:r>
                        <a:rPr lang="en-US" sz="2000" b="1" dirty="0" err="1">
                          <a:effectLst/>
                          <a:latin typeface="Times New Roman" panose="02020603050405020304" pitchFamily="18" charset="0"/>
                          <a:cs typeface="Times New Roman" panose="02020603050405020304" pitchFamily="18" charset="0"/>
                        </a:rPr>
                        <a:t>kiến</a:t>
                      </a:r>
                      <a:r>
                        <a:rPr lang="en-US" sz="2000" b="1" dirty="0">
                          <a:effectLst/>
                          <a:latin typeface="Times New Roman" panose="02020603050405020304" pitchFamily="18" charset="0"/>
                          <a:cs typeface="Times New Roman" panose="02020603050405020304" pitchFamily="18" charset="0"/>
                        </a:rPr>
                        <a:t> </a:t>
                      </a:r>
                    </a:p>
                    <a:p>
                      <a:pPr marL="28575" marR="28575" algn="ctr">
                        <a:lnSpc>
                          <a:spcPts val="18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cs typeface="Times New Roman" panose="02020603050405020304" pitchFamily="18" charset="0"/>
                        </a:rPr>
                        <a:t> nhân vật Thánh Gióng</a:t>
                      </a:r>
                      <a:endParaRPr lang="en-US" sz="2000" b="1" dirty="0">
                        <a:effectLst/>
                        <a:latin typeface="Times New Roman" pitchFamily="18" charset="0"/>
                        <a:ea typeface="Calibri"/>
                        <a:cs typeface="Times New Roman" pitchFamily="18" charset="0"/>
                      </a:endParaRPr>
                    </a:p>
                  </a:txBody>
                  <a:tcPr marL="0" marR="0" marT="0" marB="0" anchor="ctr"/>
                </a:tc>
                <a:tc>
                  <a:txBody>
                    <a:bodyPr/>
                    <a:lstStyle/>
                    <a:p>
                      <a:pPr marL="28575" marR="28575" algn="ctr">
                        <a:lnSpc>
                          <a:spcPts val="18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Lí</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lẽ</a:t>
                      </a:r>
                      <a:endParaRPr lang="en-US" sz="2000" b="1" dirty="0">
                        <a:effectLst/>
                        <a:latin typeface="Times New Roman" pitchFamily="18" charset="0"/>
                        <a:ea typeface="Calibri"/>
                        <a:cs typeface="Times New Roman" pitchFamily="18" charset="0"/>
                      </a:endParaRPr>
                    </a:p>
                  </a:txBody>
                  <a:tcPr marL="68580" marR="68580" marT="0" marB="0" anchor="ctr"/>
                </a:tc>
                <a:tc>
                  <a:txBody>
                    <a:bodyPr/>
                    <a:lstStyle/>
                    <a:p>
                      <a:pPr marL="28575" marR="28575" algn="ctr">
                        <a:lnSpc>
                          <a:spcPts val="18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Bằng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chứng</a:t>
                      </a:r>
                      <a:endParaRPr lang="en-US" sz="2000" b="1"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1469321">
                <a:tc>
                  <a:txBody>
                    <a:bodyPr/>
                    <a:lstStyle/>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Ý kiến 1: Thánh Gióng là một người anh hùng phi thường</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 Sự phi thường của nhân vật Gióng thể hiện qua những chi tiết về sự thụ thai thần kì của bà mẹ Gióng.</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endParaRPr lang="en-US" sz="2000" b="0" dirty="0">
                        <a:effectLst/>
                        <a:latin typeface="Times New Roman" panose="02020603050405020304" pitchFamily="18" charset="0"/>
                        <a:cs typeface="Times New Roman" panose="02020603050405020304" pitchFamily="18" charset="0"/>
                      </a:endParaRPr>
                    </a:p>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 Mẹ Gióng bắt đầu mang thai Gióng sau khi bà ướm thử bàn chân mình vào vết chân lạ, bà mang thai Gióng mười hai tháng mới sinh... </a:t>
                      </a:r>
                    </a:p>
                    <a:p>
                      <a:pPr marL="28575" marR="28575" algn="just">
                        <a:lnSpc>
                          <a:spcPts val="1800"/>
                        </a:lnSpc>
                        <a:spcBef>
                          <a:spcPts val="0"/>
                        </a:spcBef>
                        <a:spcAft>
                          <a:spcPts val="0"/>
                        </a:spcAft>
                      </a:pPr>
                      <a:endParaRPr lang="en-US" sz="2000" b="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874178">
                <a:tc>
                  <a:txBody>
                    <a:bodyPr/>
                    <a:lstStyle/>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Ý kiến 2: Nhân vật Thánh Gióng thể hiện sức mạnh của nhân dân trong công cuộc giữ nước.</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 Lực lượng chống giặc ngoại xâm, bảo vệ Tổ quốc của dân ta tiềm ẩn trong nhân dân, tương tự như chú bé làng Gióng nằm im không nói, không cười.</a:t>
                      </a:r>
                      <a:endParaRPr lang="en-US" sz="2000" b="0" dirty="0">
                        <a:effectLst/>
                        <a:latin typeface="Times New Roman" pitchFamily="18" charset="0"/>
                        <a:ea typeface="Calibri"/>
                        <a:cs typeface="Times New Roman" pitchFamily="18" charset="0"/>
                      </a:endParaRPr>
                    </a:p>
                  </a:txBody>
                  <a:tcPr marL="68580" marR="68580" marT="0" marB="0" anchor="ctr"/>
                </a:tc>
                <a:tc>
                  <a:txBody>
                    <a:bodyPr/>
                    <a:lstStyle/>
                    <a:p>
                      <a:pPr marL="28575" marR="28575" algn="just">
                        <a:lnSpc>
                          <a:spcPts val="1800"/>
                        </a:lnSpc>
                        <a:spcBef>
                          <a:spcPts val="0"/>
                        </a:spcBef>
                        <a:spcAft>
                          <a:spcPts val="0"/>
                        </a:spcAft>
                      </a:pPr>
                      <a:r>
                        <a:rPr lang="en-US" sz="2000" b="0" dirty="0">
                          <a:effectLst/>
                          <a:latin typeface="Times New Roman" panose="02020603050405020304" pitchFamily="18" charset="0"/>
                          <a:cs typeface="Times New Roman" panose="02020603050405020304" pitchFamily="18" charset="0"/>
                        </a:rPr>
                        <a:t>- Khi có giặc thủ tiếng gọi áy đã tập hợp, thức tỉnh tất cả các lực lượng tiếm ẩn ấy của dân tộc và làm nên Thánh Gióng.</a:t>
                      </a:r>
                      <a:endParaRPr lang="en-US" sz="2000" b="0" dirty="0">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16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52B4D1-9DC1-4B38-AFE4-4A8CDBE1BD6D}"/>
              </a:ext>
            </a:extLst>
          </p:cNvPr>
          <p:cNvSpPr txBox="1"/>
          <p:nvPr/>
        </p:nvSpPr>
        <p:spPr>
          <a:xfrm>
            <a:off x="935182" y="612431"/>
            <a:ext cx="10619510" cy="1067600"/>
          </a:xfrm>
          <a:prstGeom prst="rect">
            <a:avLst/>
          </a:prstGeom>
          <a:noFill/>
        </p:spPr>
        <p:txBody>
          <a:bodyPr wrap="square">
            <a:spAutoFit/>
          </a:bodyPr>
          <a:lstStyle/>
          <a:p>
            <a:pPr algn="just">
              <a:lnSpc>
                <a:spcPct val="102000"/>
              </a:lnSpc>
            </a:pPr>
            <a:r>
              <a:rPr lang="pt-BR" sz="3200" b="1" i="1" dirty="0">
                <a:solidFill>
                  <a:srgbClr val="00B050"/>
                </a:solidFill>
                <a:latin typeface="Times New Roman" panose="02020603050405020304" pitchFamily="18" charset="0"/>
                <a:ea typeface="Times New Roman" panose="02020603050405020304" pitchFamily="18" charset="0"/>
                <a:cs typeface="Times New Roman" pitchFamily="18" charset="0"/>
              </a:rPr>
              <a:t>Câu 3: </a:t>
            </a:r>
            <a:r>
              <a:rPr lang="en-US" sz="3200" b="1" i="1" dirty="0">
                <a:solidFill>
                  <a:srgbClr val="00B050"/>
                </a:solidFill>
                <a:latin typeface="Times New Roman" pitchFamily="18" charset="0"/>
                <a:cs typeface="Times New Roman" pitchFamily="18" charset="0"/>
              </a:rPr>
              <a:t>Trong đoạn văn sau, câu </a:t>
            </a:r>
            <a:r>
              <a:rPr lang="en-US" sz="3200" b="1" i="1" dirty="0" err="1">
                <a:solidFill>
                  <a:srgbClr val="00B050"/>
                </a:solidFill>
                <a:latin typeface="Times New Roman" pitchFamily="18" charset="0"/>
                <a:cs typeface="Times New Roman" pitchFamily="18" charset="0"/>
              </a:rPr>
              <a:t>nào</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thể</a:t>
            </a:r>
            <a:r>
              <a:rPr lang="en-US" sz="3200" b="1" i="1" dirty="0">
                <a:solidFill>
                  <a:srgbClr val="00B050"/>
                </a:solidFill>
                <a:latin typeface="Times New Roman" pitchFamily="18" charset="0"/>
                <a:cs typeface="Times New Roman" pitchFamily="18" charset="0"/>
              </a:rPr>
              <a:t> hiện lí lẽ, câu nào thể hiện bằng </a:t>
            </a:r>
            <a:r>
              <a:rPr lang="en-US" sz="3200" b="1" i="1" dirty="0" err="1">
                <a:solidFill>
                  <a:srgbClr val="00B050"/>
                </a:solidFill>
                <a:latin typeface="Times New Roman" pitchFamily="18" charset="0"/>
                <a:cs typeface="Times New Roman" pitchFamily="18" charset="0"/>
              </a:rPr>
              <a:t>chứng</a:t>
            </a:r>
            <a:r>
              <a:rPr lang="en-US" sz="3200" b="1" i="1" dirty="0">
                <a:solidFill>
                  <a:srgbClr val="00B050"/>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84C115C1-24CE-4EA4-83CA-3332B232DDD3}"/>
              </a:ext>
            </a:extLst>
          </p:cNvPr>
          <p:cNvSpPr txBox="1"/>
          <p:nvPr/>
        </p:nvSpPr>
        <p:spPr>
          <a:xfrm>
            <a:off x="1350818" y="2258739"/>
            <a:ext cx="9538855" cy="3539430"/>
          </a:xfrm>
          <a:prstGeom prst="rect">
            <a:avLst/>
          </a:prstGeom>
          <a:noFill/>
        </p:spPr>
        <p:txBody>
          <a:bodyPr wrap="square">
            <a:spAutoFit/>
          </a:bodyPr>
          <a:lstStyle/>
          <a:p>
            <a:pPr algn="just"/>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ra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uống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ngựa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roi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vua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hợp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rèn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giỏi</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550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377F93-0602-476E-A2C0-CE589E10FA46}"/>
              </a:ext>
            </a:extLst>
          </p:cNvPr>
          <p:cNvSpPr txBox="1"/>
          <p:nvPr/>
        </p:nvSpPr>
        <p:spPr>
          <a:xfrm>
            <a:off x="685801" y="502329"/>
            <a:ext cx="7216462" cy="584775"/>
          </a:xfrm>
          <a:prstGeom prst="rect">
            <a:avLst/>
          </a:prstGeom>
          <a:noFill/>
        </p:spPr>
        <p:txBody>
          <a:bodyPr wrap="square">
            <a:spAutoFit/>
          </a:bodyPr>
          <a:lstStyle/>
          <a:p>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3:</a:t>
            </a:r>
          </a:p>
        </p:txBody>
      </p:sp>
      <p:sp>
        <p:nvSpPr>
          <p:cNvPr id="3" name="TextBox 2">
            <a:extLst>
              <a:ext uri="{FF2B5EF4-FFF2-40B4-BE49-F238E27FC236}">
                <a16:creationId xmlns:a16="http://schemas.microsoft.com/office/drawing/2014/main" id="{A3722BED-134E-4DAF-A7EC-3A3162F8B9FB}"/>
              </a:ext>
            </a:extLst>
          </p:cNvPr>
          <p:cNvSpPr txBox="1"/>
          <p:nvPr/>
        </p:nvSpPr>
        <p:spPr>
          <a:xfrm>
            <a:off x="685801" y="1410355"/>
            <a:ext cx="11159836" cy="5447645"/>
          </a:xfrm>
          <a:prstGeom prst="rect">
            <a:avLst/>
          </a:prstGeom>
          <a:noFill/>
        </p:spPr>
        <p:txBody>
          <a:bodyPr wrap="square" rtlCol="0">
            <a:spAutoFit/>
          </a:bodyPr>
          <a:lstStyle/>
          <a:p>
            <a:r>
              <a:rPr lang="en-US" sz="3200" b="1" dirty="0"/>
              <a:t> </a:t>
            </a:r>
            <a:r>
              <a:rPr lang="en-US" sz="3200" dirty="0">
                <a:latin typeface="Times New Roman" pitchFamily="18" charset="0"/>
                <a:cs typeface="Times New Roman" pitchFamily="18" charset="0"/>
              </a:rPr>
              <a:t>- Câu thể hiện lí lẽ là: </a:t>
            </a:r>
          </a:p>
          <a:p>
            <a:r>
              <a:rPr lang="en-US" sz="3200" dirty="0">
                <a:latin typeface="Times New Roman" pitchFamily="18" charset="0"/>
                <a:cs typeface="Times New Roman" pitchFamily="18" charset="0"/>
              </a:rPr>
              <a:t>+ Quá trình ra đời, trưởng thành và chiến thắng giặc ngoại xâm của Gióng đều gắn với những người dân bình dị.</a:t>
            </a:r>
          </a:p>
          <a:p>
            <a:r>
              <a:rPr lang="en-US" sz="3200" dirty="0">
                <a:latin typeface="Times New Roman" pitchFamily="18" charset="0"/>
                <a:cs typeface="Times New Roman" pitchFamily="18" charset="0"/>
              </a:rPr>
              <a:t>- Câu thể hiện bằng chứng là:</a:t>
            </a:r>
          </a:p>
          <a:p>
            <a:pPr algn="just"/>
            <a:r>
              <a:rPr lang="en-US" sz="3200" dirty="0">
                <a:latin typeface="Times New Roman" pitchFamily="18" charset="0"/>
                <a:cs typeface="Times New Roman" pitchFamily="18" charset="0"/>
              </a:rPr>
              <a:t>+ Dù có siêu nhiên kì ảo đến đâu, Gióng vẫn phải “nằm trong bụng mẹ” (dù là mấy tháng), vẫn phải “uống nước, ăn cơm với cà” (dù là mấy nong), vẫn phải mặc quần áo bằng vải của dân làng Phù Đổng (dù là cỡ rộng đến đâu). Và ngay cả ngựa sắt, roi sắt, áo giáp sắt, của Gióng cũng là do vua Hùng tập hợp những người thợ rèn tài giỏi ở trong nước đúc nên.</a:t>
            </a:r>
          </a:p>
          <a:p>
            <a:pPr algn="just">
              <a:spcAft>
                <a:spcPts val="1200"/>
              </a:spcAft>
            </a:pPr>
            <a:endParaRPr lang="en-US" sz="2800" dirty="0"/>
          </a:p>
        </p:txBody>
      </p:sp>
    </p:spTree>
    <p:extLst>
      <p:ext uri="{BB962C8B-B14F-4D97-AF65-F5344CB8AC3E}">
        <p14:creationId xmlns:p14="http://schemas.microsoft.com/office/powerpoint/2010/main" val="338919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D7A7-2F1D-4DC0-B097-C8B4CBD85430}"/>
              </a:ext>
            </a:extLst>
          </p:cNvPr>
          <p:cNvSpPr>
            <a:spLocks noGrp="1"/>
          </p:cNvSpPr>
          <p:nvPr>
            <p:ph type="title"/>
          </p:nvPr>
        </p:nvSpPr>
        <p:spPr>
          <a:xfrm>
            <a:off x="838200" y="801543"/>
            <a:ext cx="10515600" cy="1325563"/>
          </a:xfrm>
        </p:spPr>
        <p:txBody>
          <a:bodyPr>
            <a:normAutofit/>
          </a:bodyPr>
          <a:lstStyle/>
          <a:p>
            <a:pPr algn="just"/>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mượn</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600" b="1" i="1" dirty="0">
              <a:solidFill>
                <a:srgbClr val="00B050"/>
              </a:solidFill>
            </a:endParaRPr>
          </a:p>
        </p:txBody>
      </p:sp>
      <p:sp>
        <p:nvSpPr>
          <p:cNvPr id="3" name="Content Placeholder 2">
            <a:extLst>
              <a:ext uri="{FF2B5EF4-FFF2-40B4-BE49-F238E27FC236}">
                <a16:creationId xmlns:a16="http://schemas.microsoft.com/office/drawing/2014/main" id="{1500730B-C90C-4867-AB33-7BD5203F827B}"/>
              </a:ext>
            </a:extLst>
          </p:cNvPr>
          <p:cNvSpPr>
            <a:spLocks noGrp="1"/>
          </p:cNvSpPr>
          <p:nvPr>
            <p:ph idx="1"/>
          </p:nvPr>
        </p:nvSpPr>
        <p:spPr>
          <a:xfrm>
            <a:off x="838200" y="2685328"/>
            <a:ext cx="10515600" cy="2946545"/>
          </a:xfrm>
        </p:spPr>
        <p:txBody>
          <a:bodyPr>
            <a:noAutofit/>
          </a:bodyPr>
          <a:lstStyle/>
          <a:p>
            <a:pPr marL="0" indent="0" algn="ctr">
              <a:buNone/>
            </a:pPr>
            <a:r>
              <a:rPr lang="en-US" sz="4400" b="1" dirty="0" err="1">
                <a:solidFill>
                  <a:srgbClr val="000000"/>
                </a:solidFill>
                <a:effectLst/>
                <a:latin typeface="Times New Roman" panose="02020603050405020304" pitchFamily="18" charset="0"/>
                <a:ea typeface="Times New Roman" panose="02020603050405020304" pitchFamily="18" charset="0"/>
              </a:rPr>
              <a:t>Trả</a:t>
            </a:r>
            <a:r>
              <a:rPr lang="en-US" sz="4400" b="1" dirty="0">
                <a:solidFill>
                  <a:srgbClr val="000000"/>
                </a:solidFill>
                <a:effectLst/>
                <a:latin typeface="Times New Roman" panose="02020603050405020304" pitchFamily="18" charset="0"/>
                <a:ea typeface="Times New Roman" panose="02020603050405020304" pitchFamily="18" charset="0"/>
              </a:rPr>
              <a:t> </a:t>
            </a:r>
            <a:r>
              <a:rPr lang="en-US" sz="4400" b="1" dirty="0" err="1">
                <a:solidFill>
                  <a:srgbClr val="000000"/>
                </a:solidFill>
                <a:effectLst/>
                <a:latin typeface="Times New Roman" panose="02020603050405020304" pitchFamily="18" charset="0"/>
                <a:ea typeface="Times New Roman" panose="02020603050405020304" pitchFamily="18" charset="0"/>
              </a:rPr>
              <a:t>lời</a:t>
            </a:r>
            <a:endParaRPr lang="en-US" sz="4400" b="1" dirty="0">
              <a:solidFill>
                <a:srgbClr val="000000"/>
              </a:solidFill>
              <a:latin typeface="Times New Roman" panose="02020603050405020304" pitchFamily="18" charset="0"/>
              <a:ea typeface="Times New Roman" panose="02020603050405020304" pitchFamily="18" charset="0"/>
            </a:endParaRPr>
          </a:p>
          <a:p>
            <a:pPr marL="0" indent="0" algn="ctr">
              <a:lnSpc>
                <a:spcPct val="120000"/>
              </a:lnSpc>
              <a:spcBef>
                <a:spcPts val="600"/>
              </a:spcBef>
              <a:spcAft>
                <a:spcPts val="600"/>
              </a:spcAft>
              <a:buNone/>
            </a:pPr>
            <a:r>
              <a:rPr lang="en-US" sz="4400" dirty="0">
                <a:solidFill>
                  <a:srgbClr val="000000"/>
                </a:solidFill>
                <a:effectLst/>
                <a:latin typeface="Times New Roman" panose="02020603050405020304" pitchFamily="18" charset="0"/>
                <a:ea typeface="Times New Roman" panose="02020603050405020304" pitchFamily="18" charset="0"/>
              </a:rPr>
              <a:t>03 </a:t>
            </a:r>
            <a:r>
              <a:rPr lang="en-US" sz="4400" dirty="0" err="1">
                <a:solidFill>
                  <a:srgbClr val="000000"/>
                </a:solidFill>
                <a:effectLst/>
                <a:latin typeface="Times New Roman" panose="02020603050405020304" pitchFamily="18" charset="0"/>
                <a:ea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mượn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có</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trong</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văn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bản</a:t>
            </a:r>
            <a:r>
              <a:rPr lang="en-US" sz="4400" dirty="0">
                <a:solidFill>
                  <a:srgbClr val="000000"/>
                </a:solidFill>
                <a:latin typeface="Times New Roman" panose="02020603050405020304" pitchFamily="18" charset="0"/>
                <a:ea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rPr>
              <a:t>là</a:t>
            </a:r>
            <a:r>
              <a:rPr lang="en-US" sz="4400" dirty="0">
                <a:solidFill>
                  <a:srgbClr val="000000"/>
                </a:solidFill>
                <a:latin typeface="Times New Roman" panose="02020603050405020304" pitchFamily="18" charset="0"/>
                <a:ea typeface="Times New Roman" panose="02020603050405020304" pitchFamily="18" charset="0"/>
              </a:rPr>
              <a:t>:</a:t>
            </a:r>
            <a:r>
              <a:rPr lang="en-US" sz="4400" dirty="0">
                <a:solidFill>
                  <a:srgbClr val="000000"/>
                </a:solidFill>
                <a:effectLst/>
                <a:latin typeface="Times New Roman" panose="02020603050405020304" pitchFamily="18" charset="0"/>
                <a:ea typeface="Times New Roman" panose="02020603050405020304" pitchFamily="18" charset="0"/>
              </a:rPr>
              <a:t> phi </a:t>
            </a:r>
            <a:r>
              <a:rPr lang="en-US" sz="4400" dirty="0" err="1">
                <a:solidFill>
                  <a:srgbClr val="000000"/>
                </a:solidFill>
                <a:effectLst/>
                <a:latin typeface="Times New Roman" panose="02020603050405020304" pitchFamily="18" charset="0"/>
                <a:ea typeface="Times New Roman" panose="02020603050405020304" pitchFamily="18" charset="0"/>
              </a:rPr>
              <a:t>thường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kì</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diệu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tưởng</a:t>
            </a:r>
            <a:endParaRPr lang="en-US" sz="4400" dirty="0"/>
          </a:p>
        </p:txBody>
      </p:sp>
    </p:spTree>
    <p:extLst>
      <p:ext uri="{BB962C8B-B14F-4D97-AF65-F5344CB8AC3E}">
        <p14:creationId xmlns:p14="http://schemas.microsoft.com/office/powerpoint/2010/main" val="40540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52B4D1-9DC1-4B38-AFE4-4A8CDBE1BD6D}"/>
              </a:ext>
            </a:extLst>
          </p:cNvPr>
          <p:cNvSpPr txBox="1"/>
          <p:nvPr/>
        </p:nvSpPr>
        <p:spPr>
          <a:xfrm>
            <a:off x="288878" y="883425"/>
            <a:ext cx="11614243" cy="506101"/>
          </a:xfrm>
          <a:prstGeom prst="rect">
            <a:avLst/>
          </a:prstGeom>
          <a:noFill/>
        </p:spPr>
        <p:txBody>
          <a:bodyPr wrap="square">
            <a:spAutoFit/>
          </a:bodyPr>
          <a:lstStyle/>
          <a:p>
            <a:pPr algn="ctr">
              <a:lnSpc>
                <a:spcPct val="102000"/>
              </a:lnSpc>
            </a:pPr>
            <a:r>
              <a:rPr lang="pt-BR" sz="2800" b="1" i="1" dirty="0">
                <a:solidFill>
                  <a:srgbClr val="00B050"/>
                </a:solidFill>
                <a:latin typeface="Times New Roman" panose="02020603050405020304" pitchFamily="18" charset="0"/>
                <a:ea typeface="Times New Roman" panose="02020603050405020304" pitchFamily="18" charset="0"/>
              </a:rPr>
              <a:t>Câu 5: </a:t>
            </a:r>
            <a:r>
              <a:rPr lang="en-US" sz="2800" b="1" i="1" dirty="0">
                <a:solidFill>
                  <a:srgbClr val="00B050"/>
                </a:solidFill>
                <a:latin typeface="Times New Roman" pitchFamily="18" charset="0"/>
                <a:cs typeface="Times New Roman" pitchFamily="18" charset="0"/>
              </a:rPr>
              <a:t>Hãy tóm tắt nội dung văn bản bằng một đoạn văn (khoảng 150 </a:t>
            </a:r>
            <a:r>
              <a:rPr lang="en-US" sz="2800" b="1" i="1" dirty="0" err="1">
                <a:solidFill>
                  <a:srgbClr val="00B050"/>
                </a:solidFill>
                <a:latin typeface="Times New Roman" pitchFamily="18" charset="0"/>
                <a:cs typeface="Times New Roman" pitchFamily="18" charset="0"/>
              </a:rPr>
              <a:t>chữ</a:t>
            </a:r>
            <a:r>
              <a:rPr lang="en-US" sz="2800" b="1" i="1" dirty="0">
                <a:solidFill>
                  <a:srgbClr val="00B050"/>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86E0077D-6F96-4D58-9520-FE5E0C8E40A0}"/>
              </a:ext>
            </a:extLst>
          </p:cNvPr>
          <p:cNvSpPr txBox="1"/>
          <p:nvPr/>
        </p:nvSpPr>
        <p:spPr>
          <a:xfrm>
            <a:off x="775855" y="2172567"/>
            <a:ext cx="11127266" cy="3539430"/>
          </a:xfrm>
          <a:prstGeom prst="rect">
            <a:avLst/>
          </a:prstGeom>
          <a:noFill/>
        </p:spPr>
        <p:txBody>
          <a:bodyPr wrap="square">
            <a:spAutoFit/>
          </a:bodyPr>
          <a:lstStyle/>
          <a:p>
            <a:r>
              <a:rPr lang="en-US" sz="3200" dirty="0"/>
              <a:t> </a:t>
            </a:r>
            <a:r>
              <a:rPr lang="en-US" sz="3200" dirty="0" err="1">
                <a:latin typeface="Times New Roman" pitchFamily="18" charset="0"/>
                <a:cs typeface="Times New Roman" pitchFamily="18" charset="0"/>
              </a:rPr>
              <a:t>Tóm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150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150 </a:t>
            </a:r>
            <a:r>
              <a:rPr lang="en-US" sz="3200" dirty="0" err="1">
                <a:latin typeface="Times New Roman" pitchFamily="18" charset="0"/>
                <a:cs typeface="Times New Roman" pitchFamily="18" charset="0"/>
              </a:rPr>
              <a:t>chữ</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ra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a:t>
            </a:r>
            <a:endParaRPr lang="en-US" sz="3200" dirty="0"/>
          </a:p>
        </p:txBody>
      </p:sp>
    </p:spTree>
    <p:extLst>
      <p:ext uri="{BB962C8B-B14F-4D97-AF65-F5344CB8AC3E}">
        <p14:creationId xmlns:p14="http://schemas.microsoft.com/office/powerpoint/2010/main" val="34239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52B4D1-9DC1-4B38-AFE4-4A8CDBE1BD6D}"/>
              </a:ext>
            </a:extLst>
          </p:cNvPr>
          <p:cNvSpPr txBox="1"/>
          <p:nvPr/>
        </p:nvSpPr>
        <p:spPr>
          <a:xfrm>
            <a:off x="1226127" y="973174"/>
            <a:ext cx="10536381" cy="1385059"/>
          </a:xfrm>
          <a:prstGeom prst="rect">
            <a:avLst/>
          </a:prstGeom>
          <a:noFill/>
        </p:spPr>
        <p:txBody>
          <a:bodyPr wrap="square">
            <a:spAutoFit/>
          </a:bodyPr>
          <a:lstStyle/>
          <a:p>
            <a:pPr marL="0" marR="0" algn="just">
              <a:lnSpc>
                <a:spcPct val="102000"/>
              </a:lnSpc>
              <a:spcBef>
                <a:spcPts val="0"/>
              </a:spcBef>
              <a:spcAft>
                <a:spcPts val="0"/>
              </a:spcAft>
            </a:pPr>
            <a:r>
              <a:rPr lang="pt-BR" sz="2800" b="1" i="1" dirty="0">
                <a:solidFill>
                  <a:srgbClr val="00B050"/>
                </a:solidFill>
                <a:latin typeface="Times New Roman" panose="02020603050405020304" pitchFamily="18" charset="0"/>
                <a:ea typeface="Times New Roman" panose="02020603050405020304" pitchFamily="18" charset="0"/>
              </a:rPr>
              <a:t>Câu 6: </a:t>
            </a:r>
            <a:r>
              <a:rPr lang="en-US" sz="2800" b="1" i="1" dirty="0" err="1">
                <a:solidFill>
                  <a:srgbClr val="00B050"/>
                </a:solidFill>
                <a:effectLst/>
                <a:latin typeface="Times New Roman" panose="02020603050405020304" pitchFamily="18" charset="0"/>
                <a:ea typeface="Times New Roman" panose="02020603050405020304" pitchFamily="18" charset="0"/>
              </a:rPr>
              <a:t>Có</a:t>
            </a:r>
            <a:r>
              <a:rPr lang="en-US" sz="2800" b="1" i="1" dirty="0">
                <a:solidFill>
                  <a:srgbClr val="00B050"/>
                </a:solidFill>
                <a:effectLst/>
                <a:latin typeface="Times New Roman" panose="02020603050405020304" pitchFamily="18" charset="0"/>
                <a:ea typeface="Times New Roman" panose="02020603050405020304" pitchFamily="18" charset="0"/>
              </a:rPr>
              <a:t> ý </a:t>
            </a:r>
            <a:r>
              <a:rPr lang="en-US" sz="2800" b="1" i="1" dirty="0" err="1">
                <a:solidFill>
                  <a:srgbClr val="00B050"/>
                </a:solidFill>
                <a:effectLst/>
                <a:latin typeface="Times New Roman" panose="02020603050405020304" pitchFamily="18" charset="0"/>
                <a:ea typeface="Times New Roman" panose="02020603050405020304" pitchFamily="18" charset="0"/>
              </a:rPr>
              <a:t>kiến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cho</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rằng</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Những</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góc</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nhìn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cách</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hiểu</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khác</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nhau</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của</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tác</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giả</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về</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nhân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vật</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Thánh</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Gióng</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giúp</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chúng</a:t>
            </a:r>
            <a:r>
              <a:rPr lang="en-US" sz="2800" b="1" i="1" dirty="0">
                <a:solidFill>
                  <a:srgbClr val="00B050"/>
                </a:solidFill>
                <a:effectLst/>
                <a:latin typeface="Times New Roman" panose="02020603050405020304" pitchFamily="18" charset="0"/>
                <a:ea typeface="Times New Roman" panose="02020603050405020304" pitchFamily="18" charset="0"/>
              </a:rPr>
              <a:t> ta </a:t>
            </a:r>
            <a:r>
              <a:rPr lang="en-US" sz="2800" b="1" i="1" dirty="0" err="1">
                <a:solidFill>
                  <a:srgbClr val="00B050"/>
                </a:solidFill>
                <a:effectLst/>
                <a:latin typeface="Times New Roman" panose="02020603050405020304" pitchFamily="18" charset="0"/>
                <a:ea typeface="Times New Roman" panose="02020603050405020304" pitchFamily="18" charset="0"/>
              </a:rPr>
              <a:t>hiểu</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văn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bản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sâu</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hơn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Em</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có</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đồng</a:t>
            </a:r>
            <a:r>
              <a:rPr lang="en-US" sz="2800" b="1" i="1" dirty="0">
                <a:solidFill>
                  <a:srgbClr val="00B050"/>
                </a:solidFill>
                <a:effectLst/>
                <a:latin typeface="Times New Roman" panose="02020603050405020304" pitchFamily="18" charset="0"/>
                <a:ea typeface="Times New Roman" panose="02020603050405020304" pitchFamily="18" charset="0"/>
              </a:rPr>
              <a:t> ý </a:t>
            </a:r>
            <a:r>
              <a:rPr lang="en-US" sz="2800" b="1" i="1" dirty="0" err="1">
                <a:solidFill>
                  <a:srgbClr val="00B050"/>
                </a:solidFill>
                <a:effectLst/>
                <a:latin typeface="Times New Roman" panose="02020603050405020304" pitchFamily="18" charset="0"/>
                <a:ea typeface="Times New Roman" panose="02020603050405020304" pitchFamily="18" charset="0"/>
              </a:rPr>
              <a:t>với</a:t>
            </a:r>
            <a:r>
              <a:rPr lang="en-US" sz="2800" b="1" i="1" dirty="0">
                <a:solidFill>
                  <a:srgbClr val="00B050"/>
                </a:solidFill>
                <a:effectLst/>
                <a:latin typeface="Times New Roman" panose="02020603050405020304" pitchFamily="18" charset="0"/>
                <a:ea typeface="Times New Roman" panose="02020603050405020304" pitchFamily="18" charset="0"/>
              </a:rPr>
              <a:t> ý </a:t>
            </a:r>
            <a:r>
              <a:rPr lang="en-US" sz="2800" b="1" i="1" dirty="0" err="1">
                <a:solidFill>
                  <a:srgbClr val="00B050"/>
                </a:solidFill>
                <a:effectLst/>
                <a:latin typeface="Times New Roman" panose="02020603050405020304" pitchFamily="18" charset="0"/>
                <a:ea typeface="Times New Roman" panose="02020603050405020304" pitchFamily="18" charset="0"/>
              </a:rPr>
              <a:t>kiến</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này</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không</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Vì</a:t>
            </a:r>
            <a:r>
              <a:rPr lang="en-US" sz="2800" b="1" i="1" dirty="0">
                <a:solidFill>
                  <a:srgbClr val="00B050"/>
                </a:solidFill>
                <a:effectLst/>
                <a:latin typeface="Times New Roman" panose="02020603050405020304" pitchFamily="18" charset="0"/>
                <a:ea typeface="Times New Roman" panose="02020603050405020304" pitchFamily="18" charset="0"/>
              </a:rPr>
              <a:t> </a:t>
            </a:r>
            <a:r>
              <a:rPr lang="en-US" sz="2800" b="1" i="1" dirty="0" err="1">
                <a:solidFill>
                  <a:srgbClr val="00B050"/>
                </a:solidFill>
                <a:effectLst/>
                <a:latin typeface="Times New Roman" panose="02020603050405020304" pitchFamily="18" charset="0"/>
                <a:ea typeface="Times New Roman" panose="02020603050405020304" pitchFamily="18" charset="0"/>
              </a:rPr>
              <a:t>sao</a:t>
            </a:r>
            <a:r>
              <a:rPr lang="en-US" sz="2800" b="1" i="1" dirty="0">
                <a:solidFill>
                  <a:srgbClr val="00B050"/>
                </a:solidFill>
                <a:effectLst/>
                <a:latin typeface="Times New Roman" panose="02020603050405020304" pitchFamily="18" charset="0"/>
                <a:ea typeface="Times New Roman" panose="02020603050405020304" pitchFamily="18" charset="0"/>
              </a:rPr>
              <a:t>?</a:t>
            </a:r>
          </a:p>
        </p:txBody>
      </p:sp>
      <p:sp>
        <p:nvSpPr>
          <p:cNvPr id="8" name="TextBox 7">
            <a:extLst>
              <a:ext uri="{FF2B5EF4-FFF2-40B4-BE49-F238E27FC236}">
                <a16:creationId xmlns:a16="http://schemas.microsoft.com/office/drawing/2014/main" id="{F431A51F-BE63-4210-8828-BB31DC91D468}"/>
              </a:ext>
            </a:extLst>
          </p:cNvPr>
          <p:cNvSpPr txBox="1"/>
          <p:nvPr/>
        </p:nvSpPr>
        <p:spPr>
          <a:xfrm>
            <a:off x="1226127" y="3192623"/>
            <a:ext cx="10120746" cy="1754326"/>
          </a:xfrm>
          <a:prstGeom prst="rect">
            <a:avLst/>
          </a:prstGeom>
          <a:noFill/>
        </p:spPr>
        <p:txBody>
          <a:bodyPr wrap="square">
            <a:spAutoFit/>
          </a:bodyPr>
          <a:lstStyle/>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góc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nhìn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góc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50374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49384"/>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tập 2: </a:t>
            </a:r>
            <a:r>
              <a:rPr lang="en-US" sz="2400" b="1" i="1" dirty="0">
                <a:latin typeface="Times New Roman" pitchFamily="18" charset="0"/>
                <a:cs typeface="Times New Roman" pitchFamily="18" charset="0"/>
              </a:rPr>
              <a:t>Đọc ngữ liệu sau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9144" y="887133"/>
            <a:ext cx="121920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just"/>
            <a:r>
              <a:rPr lang="en-US" sz="20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Nhà thơ Lò Ngân Sủn - người con của núi</a:t>
            </a:r>
            <a:endParaRPr lang="en-US" sz="2000" dirty="0">
              <a:latin typeface="Times New Roman" pitchFamily="18" charset="0"/>
              <a:cs typeface="Times New Roman" pitchFamily="18" charset="0"/>
            </a:endParaRPr>
          </a:p>
          <a:p>
            <a:pPr algn="just"/>
            <a:r>
              <a:rPr lang="en-US" sz="1900" dirty="0">
                <a:latin typeface="Times New Roman" pitchFamily="18" charset="0"/>
                <a:cs typeface="Times New Roman" pitchFamily="18" charset="0"/>
              </a:rPr>
              <a:t>        </a:t>
            </a:r>
            <a:r>
              <a:rPr lang="en-US" sz="1900" dirty="0">
                <a:solidFill>
                  <a:srgbClr val="002060"/>
                </a:solidFill>
                <a:latin typeface="Times New Roman" pitchFamily="18" charset="0"/>
                <a:cs typeface="Times New Roman" pitchFamily="18" charset="0"/>
              </a:rPr>
              <a:t>Đọc thơ Lò Ngân Sủn ta như được khám phá những đỉnh núi xa thơ mộng và mãnh liệt. Núi không chỉ là hình ảnh thường được nói đến trong thơ ông mà còn hiện lên như một phần hồn thơ Lò Ngân Sủn. Những bài thơ tiêu biểu của Lò Ngân Sủn như Chiều biên giới, Trời và đất, Đi trên chín khúc Bản Xèo, Ngôi nhà rông,… đều mang âm vọng của núi mênh mang lời của núi. Vậy điều gì đã nuôi dưỡng và bồi đắp nên vẻ đẹp thơ mộng và mãnh liệt ấy trong thơ ông?</a:t>
            </a:r>
          </a:p>
          <a:p>
            <a:pPr algn="just"/>
            <a:r>
              <a:rPr lang="en-US" sz="1900" dirty="0">
                <a:solidFill>
                  <a:srgbClr val="002060"/>
                </a:solidFill>
                <a:latin typeface="Times New Roman" pitchFamily="18" charset="0"/>
                <a:cs typeface="Times New Roman" pitchFamily="18" charset="0"/>
              </a:rPr>
              <a:t>        Trước khi trở thành nhà thơ Lò Ngân Sủn đích thực là một “người con của núi”. Ông sinh ra và lớn lên ở Bản Qua, huyện Bát Xát, tỉnh Lào Cai. Từ nhỏ chú bé Lò Ngân Sủn đã đắm mình trong hơi thở của cỏ cây, hoa lá núi rừng biên cương, đã biết thả hồn cùng vẻ đẹp thanh thoát, hùng vĩ của dốc dựng, thác đổ, suối tuôn… “nơi tận cùng bờ cõi”:</a:t>
            </a:r>
          </a:p>
          <a:p>
            <a:pPr algn="just"/>
            <a:r>
              <a:rPr lang="en-US" sz="1900" dirty="0">
                <a:solidFill>
                  <a:srgbClr val="002060"/>
                </a:solidFill>
                <a:latin typeface="Times New Roman" pitchFamily="18" charset="0"/>
                <a:cs typeface="Times New Roman" pitchFamily="18" charset="0"/>
              </a:rPr>
              <a:t>                                         Những đỉnh núi xa</a:t>
            </a:r>
          </a:p>
          <a:p>
            <a:pPr algn="just"/>
            <a:r>
              <a:rPr lang="en-US" sz="1900" dirty="0">
                <a:solidFill>
                  <a:srgbClr val="002060"/>
                </a:solidFill>
                <a:latin typeface="Times New Roman" pitchFamily="18" charset="0"/>
                <a:cs typeface="Times New Roman" pitchFamily="18" charset="0"/>
              </a:rPr>
              <a:t>                                         Rừng thông gọi đàn dê hiện gọi mơ núi </a:t>
            </a:r>
          </a:p>
          <a:p>
            <a:pPr algn="just"/>
            <a:r>
              <a:rPr lang="en-US" sz="1900" dirty="0">
                <a:solidFill>
                  <a:srgbClr val="002060"/>
                </a:solidFill>
                <a:latin typeface="Times New Roman" pitchFamily="18" charset="0"/>
                <a:cs typeface="Times New Roman" pitchFamily="18" charset="0"/>
              </a:rPr>
              <a:t>                                         Nâng niu hạt mạch</a:t>
            </a:r>
          </a:p>
          <a:p>
            <a:pPr algn="just"/>
            <a:r>
              <a:rPr lang="en-US" sz="1900" dirty="0">
                <a:solidFill>
                  <a:srgbClr val="002060"/>
                </a:solidFill>
                <a:latin typeface="Times New Roman" pitchFamily="18" charset="0"/>
                <a:cs typeface="Times New Roman" pitchFamily="18" charset="0"/>
              </a:rPr>
              <a:t>                                         Vùng ta mộc tạm vỡ</a:t>
            </a:r>
          </a:p>
          <a:p>
            <a:pPr algn="just"/>
            <a:r>
              <a:rPr lang="en-US" sz="1900" dirty="0">
                <a:solidFill>
                  <a:srgbClr val="002060"/>
                </a:solidFill>
                <a:latin typeface="Times New Roman" pitchFamily="18" charset="0"/>
                <a:cs typeface="Times New Roman" pitchFamily="18" charset="0"/>
              </a:rPr>
              <a:t>                                         Quay mình những vòng đường</a:t>
            </a:r>
          </a:p>
          <a:p>
            <a:pPr algn="just"/>
            <a:r>
              <a:rPr lang="en-US" sz="1900" dirty="0">
                <a:solidFill>
                  <a:srgbClr val="002060"/>
                </a:solidFill>
                <a:latin typeface="Times New Roman" pitchFamily="18" charset="0"/>
                <a:cs typeface="Times New Roman" pitchFamily="18" charset="0"/>
              </a:rPr>
              <a:t>                                                           </a:t>
            </a:r>
            <a:r>
              <a:rPr lang="en-US" sz="1900" i="1" dirty="0">
                <a:solidFill>
                  <a:srgbClr val="002060"/>
                </a:solidFill>
                <a:latin typeface="Times New Roman" pitchFamily="18" charset="0"/>
                <a:cs typeface="Times New Roman" pitchFamily="18" charset="0"/>
              </a:rPr>
              <a:t>(Đỉnh núi xa vùng mãnh liệt)</a:t>
            </a:r>
            <a:endParaRPr lang="en-US" sz="1900" dirty="0">
              <a:solidFill>
                <a:srgbClr val="002060"/>
              </a:solidFill>
              <a:latin typeface="Times New Roman" pitchFamily="18" charset="0"/>
              <a:cs typeface="Times New Roman" pitchFamily="18" charset="0"/>
            </a:endParaRPr>
          </a:p>
          <a:p>
            <a:pPr algn="just"/>
            <a:r>
              <a:rPr lang="en-US" sz="1900" dirty="0">
                <a:solidFill>
                  <a:srgbClr val="002060"/>
                </a:solidFill>
                <a:latin typeface="Times New Roman" pitchFamily="18" charset="0"/>
                <a:cs typeface="Times New Roman" pitchFamily="18" charset="0"/>
              </a:rPr>
              <a:t>     Khi lớn lên thế giới của cậu bé sinh ra từ Bản Qua không chỉ giới hạn ở bản làng biên giới. Mặt đất và bầu trời đã rộng mở, muôn dặm non sông từ bắc vào nam, từ miền ngược đến miền xuôi, từ đầu non đến cuối bể,…đã ùa vào tâm hồn mộc mạc, thiết tha, phóng khoáng của Lò Ngân Sủn. Nhưng vùng đất Hoàng Liên Sơn hùng vĩ, miền biên cương phía Bắc của tổ quốc vẫn là mảnh đất mẹ nuôi dưỡng, bồi đắp nên chất hào sảng, trầm hùng và mãnh liệt của thơ ông, mà </a:t>
            </a:r>
            <a:r>
              <a:rPr lang="en-US" sz="1900" i="1" dirty="0">
                <a:solidFill>
                  <a:srgbClr val="002060"/>
                </a:solidFill>
                <a:latin typeface="Times New Roman" pitchFamily="18" charset="0"/>
                <a:cs typeface="Times New Roman" pitchFamily="18" charset="0"/>
              </a:rPr>
              <a:t>Chiều biên giới</a:t>
            </a:r>
            <a:r>
              <a:rPr lang="en-US" sz="1900" dirty="0">
                <a:solidFill>
                  <a:srgbClr val="002060"/>
                </a:solidFill>
                <a:latin typeface="Times New Roman" pitchFamily="18" charset="0"/>
                <a:cs typeface="Times New Roman" pitchFamily="18" charset="0"/>
              </a:rPr>
              <a:t> là một ví dụ tiêu biểu:</a:t>
            </a:r>
          </a:p>
          <a:p>
            <a:pPr algn="just"/>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9060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00747"/>
            <a:ext cx="12192000"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Chiều</a:t>
            </a:r>
            <a:r>
              <a:rPr lang="en-US" sz="2000" dirty="0">
                <a:solidFill>
                  <a:srgbClr val="002060"/>
                </a:solidFill>
                <a:latin typeface="Times New Roman" pitchFamily="18" charset="0"/>
                <a:cs typeface="Times New Roman" pitchFamily="18" charset="0"/>
              </a:rPr>
              <a:t> biên giới em ơi</a:t>
            </a:r>
          </a:p>
          <a:p>
            <a:pPr algn="ctr"/>
            <a:r>
              <a:rPr lang="en-US" sz="2000" dirty="0">
                <a:solidFill>
                  <a:srgbClr val="002060"/>
                </a:solidFill>
                <a:latin typeface="Times New Roman" pitchFamily="18" charset="0"/>
                <a:cs typeface="Times New Roman" pitchFamily="18" charset="0"/>
              </a:rPr>
              <a:t>Có nơi nào cao hơn </a:t>
            </a:r>
          </a:p>
          <a:p>
            <a:pPr algn="ctr"/>
            <a:r>
              <a:rPr lang="en-US" sz="2000" dirty="0">
                <a:solidFill>
                  <a:srgbClr val="002060"/>
                </a:solidFill>
                <a:latin typeface="Times New Roman" pitchFamily="18" charset="0"/>
                <a:cs typeface="Times New Roman" pitchFamily="18" charset="0"/>
              </a:rPr>
              <a:t>      Như đầu sông đầu suối</a:t>
            </a:r>
          </a:p>
          <a:p>
            <a:pPr algn="ctr"/>
            <a:r>
              <a:rPr lang="en-US" sz="2000" dirty="0">
                <a:solidFill>
                  <a:srgbClr val="002060"/>
                </a:solidFill>
                <a:latin typeface="Times New Roman" pitchFamily="18" charset="0"/>
                <a:cs typeface="Times New Roman" pitchFamily="18" charset="0"/>
              </a:rPr>
              <a:t>   Như đầu mây đầu gió </a:t>
            </a:r>
          </a:p>
          <a:p>
            <a:pPr algn="ctr"/>
            <a:r>
              <a:rPr lang="en-US" sz="2000" dirty="0">
                <a:solidFill>
                  <a:srgbClr val="002060"/>
                </a:solidFill>
                <a:latin typeface="Times New Roman" pitchFamily="18" charset="0"/>
                <a:cs typeface="Times New Roman" pitchFamily="18" charset="0"/>
              </a:rPr>
              <a:t>  Như quê ta ngọn núi </a:t>
            </a:r>
          </a:p>
          <a:p>
            <a:pPr algn="ct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Như</a:t>
            </a:r>
            <a:r>
              <a:rPr lang="en-US" sz="2000" dirty="0">
                <a:solidFill>
                  <a:srgbClr val="002060"/>
                </a:solidFill>
                <a:latin typeface="Times New Roman" pitchFamily="18" charset="0"/>
                <a:cs typeface="Times New Roman" pitchFamily="18" charset="0"/>
              </a:rPr>
              <a:t> đất trời biên </a:t>
            </a:r>
            <a:r>
              <a:rPr lang="en-US" sz="2000" dirty="0" err="1">
                <a:solidFill>
                  <a:srgbClr val="002060"/>
                </a:solidFill>
                <a:latin typeface="Times New Roman" pitchFamily="18" charset="0"/>
                <a:cs typeface="Times New Roman" pitchFamily="18" charset="0"/>
              </a:rPr>
              <a:t>cương</a:t>
            </a:r>
            <a:r>
              <a:rPr lang="en-US" sz="2000" i="1" dirty="0">
                <a:solidFill>
                  <a:srgbClr val="002060"/>
                </a:solidFill>
                <a:latin typeface="Times New Roman" pitchFamily="18" charset="0"/>
                <a:cs typeface="Times New Roman" pitchFamily="18" charset="0"/>
              </a:rPr>
              <a:t> </a:t>
            </a:r>
          </a:p>
          <a:p>
            <a:pPr algn="ctr"/>
            <a:r>
              <a:rPr lang="en-US" sz="2000" i="1" dirty="0">
                <a:solidFill>
                  <a:srgbClr val="002060"/>
                </a:solidFill>
                <a:latin typeface="Times New Roman" pitchFamily="18" charset="0"/>
                <a:cs typeface="Times New Roman" pitchFamily="18" charset="0"/>
              </a:rPr>
              <a:t>                                    (Chiều biên giới)</a:t>
            </a:r>
            <a:r>
              <a:rPr lang="en-US" sz="2000" dirty="0">
                <a:solidFill>
                  <a:srgbClr val="002060"/>
                </a:solidFill>
                <a:latin typeface="Times New Roman" pitchFamily="18" charset="0"/>
                <a:cs typeface="Times New Roman" pitchFamily="18" charset="0"/>
              </a:rPr>
              <a:t> </a:t>
            </a:r>
          </a:p>
          <a:p>
            <a:pPr algn="just"/>
            <a:r>
              <a:rPr lang="en-US" sz="2000" dirty="0">
                <a:solidFill>
                  <a:srgbClr val="002060"/>
                </a:solidFill>
                <a:latin typeface="Times New Roman" pitchFamily="18" charset="0"/>
                <a:cs typeface="Times New Roman" pitchFamily="18" charset="0"/>
              </a:rPr>
              <a:t>Dù có đi khắp mọi nẻo đường, những sườn non dốc núi, những miền thác đổ réo sôi, vắt vẻo như dây leo của quê hương vẫn là con đường quyến rũ nhất với người con của núi. Dường như đó cũng chính là con đường thơ ca của Lò Ngân Sủn:</a:t>
            </a:r>
          </a:p>
          <a:p>
            <a:pPr algn="ctr"/>
            <a:r>
              <a:rPr lang="en-US" sz="2000" dirty="0">
                <a:solidFill>
                  <a:srgbClr val="002060"/>
                </a:solidFill>
                <a:latin typeface="Times New Roman" pitchFamily="18" charset="0"/>
                <a:cs typeface="Times New Roman" pitchFamily="18" charset="0"/>
              </a:rPr>
              <a:t>Ta đi trên chín khúc Bản Xèo</a:t>
            </a:r>
          </a:p>
          <a:p>
            <a:pPr algn="ctr"/>
            <a:r>
              <a:rPr lang="en-US" sz="2000" dirty="0">
                <a:solidFill>
                  <a:srgbClr val="002060"/>
                </a:solidFill>
                <a:latin typeface="Times New Roman" pitchFamily="18" charset="0"/>
                <a:cs typeface="Times New Roman" pitchFamily="18" charset="0"/>
              </a:rPr>
              <a:t>con đường là cái hạt ta gieo</a:t>
            </a:r>
          </a:p>
          <a:p>
            <a:pPr algn="ctr"/>
            <a:r>
              <a:rPr lang="en-US" sz="2000" dirty="0">
                <a:solidFill>
                  <a:srgbClr val="002060"/>
                </a:solidFill>
                <a:latin typeface="Times New Roman" pitchFamily="18" charset="0"/>
                <a:cs typeface="Times New Roman" pitchFamily="18" charset="0"/>
              </a:rPr>
              <a:t>con đường là cái rễ lan tỏa</a:t>
            </a:r>
          </a:p>
          <a:p>
            <a:pPr algn="ctr"/>
            <a:r>
              <a:rPr lang="en-US" sz="2000" dirty="0">
                <a:solidFill>
                  <a:srgbClr val="002060"/>
                </a:solidFill>
                <a:latin typeface="Times New Roman" pitchFamily="18" charset="0"/>
                <a:cs typeface="Times New Roman" pitchFamily="18" charset="0"/>
              </a:rPr>
              <a:t>dệt nên hoa trái, tiếng chim ca.</a:t>
            </a:r>
          </a:p>
          <a:p>
            <a:pPr algn="ctr"/>
            <a:r>
              <a:rPr lang="en-US" sz="2000" i="1" dirty="0">
                <a:solidFill>
                  <a:srgbClr val="002060"/>
                </a:solidFill>
                <a:latin typeface="Times New Roman" pitchFamily="18" charset="0"/>
                <a:cs typeface="Times New Roman" pitchFamily="18" charset="0"/>
              </a:rPr>
              <a:t>                                        (Đi trên chín khúc Bản Xèo)</a:t>
            </a:r>
            <a:endParaRPr lang="en-US" sz="2000" dirty="0">
              <a:solidFill>
                <a:srgbClr val="002060"/>
              </a:solidFill>
              <a:latin typeface="Times New Roman" pitchFamily="18" charset="0"/>
              <a:cs typeface="Times New Roman" pitchFamily="18" charset="0"/>
            </a:endParaRPr>
          </a:p>
          <a:p>
            <a:pPr algn="just"/>
            <a:r>
              <a:rPr lang="en-US" sz="2000" dirty="0">
                <a:solidFill>
                  <a:srgbClr val="002060"/>
                </a:solidFill>
                <a:latin typeface="Times New Roman" pitchFamily="18" charset="0"/>
                <a:cs typeface="Times New Roman" pitchFamily="18" charset="0"/>
              </a:rPr>
              <a:t>      Núi rừng xứ sở muốn cất tiếng bằng thơ và nhà thơ Lò Ngân Sủn đã phần nào đáp ứng được mong mỏi ấy, bằng tình thương thuần khiết của mình. </a:t>
            </a:r>
          </a:p>
          <a:p>
            <a:pPr algn="just"/>
            <a:r>
              <a:rPr lang="en-US" sz="2000" dirty="0">
                <a:solidFill>
                  <a:srgbClr val="002060"/>
                </a:solidFill>
                <a:latin typeface="Times New Roman" pitchFamily="18" charset="0"/>
                <a:cs typeface="Times New Roman" pitchFamily="18" charset="0"/>
              </a:rPr>
              <a:t>      Không có tình yêu tha thiết với núi rừng, với quê hương, với “chồi non cỏ biếc”, với “đầu sông đầu suối”, với những “bậc thang mây”,...chắc hẳn không có nhà thơ Lò Ngân Sủn với những câu thơ “vạm vỡ” mà âm vang như “con suối thác đổ”,  khiến trái tim của bao độc giả phải bồi hồi.</a:t>
            </a:r>
          </a:p>
          <a:p>
            <a:r>
              <a:rPr lang="en-US" sz="2000" i="1" dirty="0">
                <a:latin typeface="Times New Roman" pitchFamily="18" charset="0"/>
                <a:cs typeface="Times New Roman" pitchFamily="18" charset="0"/>
              </a:rPr>
              <a:t>                                                          </a:t>
            </a:r>
            <a:r>
              <a:rPr lang="en-US" sz="2000" i="1" dirty="0">
                <a:solidFill>
                  <a:srgbClr val="002060"/>
                </a:solidFill>
                <a:latin typeface="Times New Roman" pitchFamily="18" charset="0"/>
                <a:cs typeface="Times New Roman" pitchFamily="18" charset="0"/>
              </a:rPr>
              <a:t>(Theo Minh khoa, Báo điện tử giáo dục Việt Nam, tháng 12/2020)</a:t>
            </a:r>
            <a:endParaRPr lang="en-US" sz="2000" dirty="0">
              <a:solidFill>
                <a:srgbClr val="002060"/>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691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19461" name="Rectangle 5"/>
          <p:cNvSpPr>
            <a:spLocks noChangeArrowheads="1"/>
          </p:cNvSpPr>
          <p:nvPr/>
        </p:nvSpPr>
        <p:spPr bwMode="auto">
          <a:xfrm>
            <a:off x="596347" y="654201"/>
            <a:ext cx="109595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1: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Vì</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sao</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thơ</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Lò</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Ngân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Sủn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giả</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gọi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người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con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núi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1D7587BF-F26D-42DD-A53F-81AD0121789B}"/>
              </a:ext>
            </a:extLst>
          </p:cNvPr>
          <p:cNvSpPr txBox="1"/>
          <p:nvPr/>
        </p:nvSpPr>
        <p:spPr>
          <a:xfrm>
            <a:off x="980660" y="2467065"/>
            <a:ext cx="10230679" cy="2308324"/>
          </a:xfrm>
          <a:prstGeom prst="rect">
            <a:avLst/>
          </a:prstGeom>
          <a:noFill/>
        </p:spPr>
        <p:txBody>
          <a:bodyPr wrap="square">
            <a:spAutoFit/>
          </a:bodyPr>
          <a:lstStyle/>
          <a:p>
            <a:pPr algn="just"/>
            <a:r>
              <a:rPr lang="en-US" sz="3600" dirty="0"/>
              <a:t>         </a:t>
            </a:r>
            <a:r>
              <a:rPr lang="en-US" sz="3600" dirty="0" err="1"/>
              <a:t>Nhà</a:t>
            </a:r>
            <a:r>
              <a:rPr lang="en-US" sz="3600" dirty="0"/>
              <a:t> </a:t>
            </a:r>
            <a:r>
              <a:rPr lang="en-US" sz="3600" dirty="0" err="1"/>
              <a:t>thơ</a:t>
            </a:r>
            <a:r>
              <a:rPr lang="en-US" sz="3600" dirty="0"/>
              <a:t> </a:t>
            </a:r>
            <a:r>
              <a:rPr lang="en-US" sz="3600" dirty="0" err="1"/>
              <a:t>Lò</a:t>
            </a:r>
            <a:r>
              <a:rPr lang="en-US" sz="3600" dirty="0"/>
              <a:t> </a:t>
            </a:r>
            <a:r>
              <a:rPr lang="en-US" sz="3600" dirty="0" err="1"/>
              <a:t>Ngân</a:t>
            </a:r>
            <a:r>
              <a:rPr lang="en-US" sz="3600" dirty="0"/>
              <a:t> </a:t>
            </a:r>
            <a:r>
              <a:rPr lang="en-US" sz="3600" dirty="0" err="1"/>
              <a:t>Sủn</a:t>
            </a:r>
            <a:r>
              <a:rPr lang="en-US" sz="3600" dirty="0"/>
              <a:t> </a:t>
            </a:r>
            <a:r>
              <a:rPr lang="en-US" sz="3600" dirty="0" err="1"/>
              <a:t>được</a:t>
            </a:r>
            <a:r>
              <a:rPr lang="en-US" sz="3600" dirty="0"/>
              <a:t> </a:t>
            </a:r>
            <a:r>
              <a:rPr lang="en-US" sz="3600" dirty="0" err="1"/>
              <a:t>tác</a:t>
            </a:r>
            <a:r>
              <a:rPr lang="en-US" sz="3600" dirty="0"/>
              <a:t> </a:t>
            </a:r>
            <a:r>
              <a:rPr lang="en-US" sz="3600" dirty="0" err="1"/>
              <a:t>giả</a:t>
            </a:r>
            <a:r>
              <a:rPr lang="en-US" sz="3600" dirty="0"/>
              <a:t> </a:t>
            </a:r>
            <a:r>
              <a:rPr lang="en-US" sz="3600" dirty="0" err="1"/>
              <a:t>bài</a:t>
            </a:r>
            <a:r>
              <a:rPr lang="en-US" sz="3600" dirty="0"/>
              <a:t> </a:t>
            </a:r>
            <a:r>
              <a:rPr lang="en-US" sz="3600" dirty="0" err="1"/>
              <a:t>viết</a:t>
            </a:r>
            <a:r>
              <a:rPr lang="en-US" sz="3600" dirty="0"/>
              <a:t> </a:t>
            </a:r>
            <a:r>
              <a:rPr lang="en-US" sz="3600" dirty="0" err="1"/>
              <a:t>gọi</a:t>
            </a:r>
            <a:r>
              <a:rPr lang="en-US" sz="3600" dirty="0"/>
              <a:t> </a:t>
            </a:r>
            <a:r>
              <a:rPr lang="en-US" sz="3600" dirty="0" err="1"/>
              <a:t>là</a:t>
            </a:r>
            <a:r>
              <a:rPr lang="en-US" sz="3600" dirty="0"/>
              <a:t> “</a:t>
            </a:r>
            <a:r>
              <a:rPr lang="en-US" sz="3600" dirty="0" err="1"/>
              <a:t>người</a:t>
            </a:r>
            <a:r>
              <a:rPr lang="en-US" sz="3600" dirty="0"/>
              <a:t> con </a:t>
            </a:r>
            <a:r>
              <a:rPr lang="en-US" sz="3600" dirty="0" err="1"/>
              <a:t>của</a:t>
            </a:r>
            <a:r>
              <a:rPr lang="en-US" sz="3600" dirty="0"/>
              <a:t> </a:t>
            </a:r>
            <a:r>
              <a:rPr lang="en-US" sz="3600" dirty="0" err="1"/>
              <a:t>núi</a:t>
            </a:r>
            <a:r>
              <a:rPr lang="en-US" sz="3600" dirty="0"/>
              <a:t>” </a:t>
            </a:r>
            <a:r>
              <a:rPr lang="en-US" sz="3600" dirty="0" err="1"/>
              <a:t>vì</a:t>
            </a:r>
            <a:r>
              <a:rPr lang="en-US" sz="3600" dirty="0"/>
              <a:t> </a:t>
            </a:r>
            <a:r>
              <a:rPr lang="en-US" sz="3600" dirty="0" err="1"/>
              <a:t>những</a:t>
            </a:r>
            <a:r>
              <a:rPr lang="en-US" sz="3600" dirty="0"/>
              <a:t> </a:t>
            </a:r>
            <a:r>
              <a:rPr lang="en-US" sz="3600" dirty="0" err="1"/>
              <a:t>bài</a:t>
            </a:r>
            <a:r>
              <a:rPr lang="en-US" sz="3600" dirty="0"/>
              <a:t> </a:t>
            </a:r>
            <a:r>
              <a:rPr lang="en-US" sz="3600" dirty="0" err="1"/>
              <a:t>thơ</a:t>
            </a:r>
            <a:r>
              <a:rPr lang="en-US" sz="3600" dirty="0"/>
              <a:t> </a:t>
            </a:r>
            <a:r>
              <a:rPr lang="en-US" sz="3600" dirty="0" err="1"/>
              <a:t>của</a:t>
            </a:r>
            <a:r>
              <a:rPr lang="en-US" sz="3600" dirty="0"/>
              <a:t> </a:t>
            </a:r>
            <a:r>
              <a:rPr lang="en-US" sz="3600" dirty="0" err="1"/>
              <a:t>Lò</a:t>
            </a:r>
            <a:r>
              <a:rPr lang="en-US" sz="3600" dirty="0"/>
              <a:t> </a:t>
            </a:r>
            <a:r>
              <a:rPr lang="en-US" sz="3600" dirty="0" err="1"/>
              <a:t>Ngân</a:t>
            </a:r>
            <a:r>
              <a:rPr lang="en-US" sz="3600" dirty="0"/>
              <a:t> </a:t>
            </a:r>
            <a:r>
              <a:rPr lang="en-US" sz="3600" dirty="0" err="1"/>
              <a:t>Sủ</a:t>
            </a:r>
            <a:r>
              <a:rPr lang="en-US" sz="3600" dirty="0"/>
              <a:t> </a:t>
            </a:r>
            <a:r>
              <a:rPr lang="en-US" sz="3600" dirty="0" err="1"/>
              <a:t>khiến</a:t>
            </a:r>
            <a:r>
              <a:rPr lang="en-US" sz="3600" dirty="0"/>
              <a:t> </a:t>
            </a:r>
            <a:r>
              <a:rPr lang="en-US" sz="3600" dirty="0" err="1"/>
              <a:t>người</a:t>
            </a:r>
            <a:r>
              <a:rPr lang="en-US" sz="3600" dirty="0"/>
              <a:t> </a:t>
            </a:r>
            <a:r>
              <a:rPr lang="en-US" sz="3600" dirty="0" err="1"/>
              <a:t>đọc</a:t>
            </a:r>
            <a:r>
              <a:rPr lang="en-US" sz="3600" dirty="0"/>
              <a:t> </a:t>
            </a:r>
            <a:r>
              <a:rPr lang="en-US" sz="3600" dirty="0" err="1"/>
              <a:t>như</a:t>
            </a:r>
            <a:r>
              <a:rPr lang="en-US" sz="3600" dirty="0"/>
              <a:t> </a:t>
            </a:r>
            <a:r>
              <a:rPr lang="en-US" sz="3600" dirty="0" err="1"/>
              <a:t>được</a:t>
            </a:r>
            <a:r>
              <a:rPr lang="en-US" sz="3600" dirty="0"/>
              <a:t> </a:t>
            </a:r>
            <a:r>
              <a:rPr lang="en-US" sz="3600" dirty="0" err="1"/>
              <a:t>khám</a:t>
            </a:r>
            <a:r>
              <a:rPr lang="en-US" sz="3600" dirty="0"/>
              <a:t> </a:t>
            </a:r>
            <a:r>
              <a:rPr lang="en-US" sz="3600" dirty="0" err="1"/>
              <a:t>phá</a:t>
            </a:r>
            <a:r>
              <a:rPr lang="en-US" sz="3600" dirty="0"/>
              <a:t> </a:t>
            </a:r>
            <a:r>
              <a:rPr lang="en-US" sz="3600" dirty="0" err="1"/>
              <a:t>những</a:t>
            </a:r>
            <a:r>
              <a:rPr lang="en-US" sz="3600" dirty="0"/>
              <a:t> </a:t>
            </a:r>
            <a:r>
              <a:rPr lang="en-US" sz="3600" dirty="0" err="1"/>
              <a:t>đỉnh</a:t>
            </a:r>
            <a:r>
              <a:rPr lang="en-US" sz="3600" dirty="0"/>
              <a:t> </a:t>
            </a:r>
            <a:r>
              <a:rPr lang="en-US" sz="3600" dirty="0" err="1"/>
              <a:t>núi</a:t>
            </a:r>
            <a:r>
              <a:rPr lang="en-US" sz="3600" dirty="0"/>
              <a:t> </a:t>
            </a:r>
            <a:r>
              <a:rPr lang="en-US" sz="3600" dirty="0" err="1"/>
              <a:t>xa</a:t>
            </a:r>
            <a:r>
              <a:rPr lang="en-US" sz="3600" dirty="0"/>
              <a:t> </a:t>
            </a:r>
            <a:r>
              <a:rPr lang="en-US" sz="3600" dirty="0" err="1"/>
              <a:t>thơ</a:t>
            </a:r>
            <a:r>
              <a:rPr lang="en-US" sz="3600" dirty="0"/>
              <a:t> </a:t>
            </a:r>
            <a:r>
              <a:rPr lang="en-US" sz="3600" dirty="0" err="1"/>
              <a:t>mộng</a:t>
            </a:r>
            <a:r>
              <a:rPr lang="en-US" sz="3600" dirty="0"/>
              <a:t> </a:t>
            </a:r>
            <a:r>
              <a:rPr lang="en-US" sz="3600" dirty="0" err="1"/>
              <a:t>và</a:t>
            </a:r>
            <a:r>
              <a:rPr lang="en-US" sz="3600" dirty="0"/>
              <a:t> </a:t>
            </a:r>
            <a:r>
              <a:rPr lang="en-US" sz="3600" dirty="0" err="1"/>
              <a:t>mãnh</a:t>
            </a:r>
            <a:r>
              <a:rPr lang="en-US" sz="3600" dirty="0"/>
              <a:t> </a:t>
            </a:r>
            <a:r>
              <a:rPr lang="en-US" sz="3600" dirty="0" err="1"/>
              <a:t>liệt</a:t>
            </a:r>
            <a:r>
              <a:rPr lang="en-US" sz="3600" dirty="0"/>
              <a:t>.</a:t>
            </a:r>
          </a:p>
        </p:txBody>
      </p:sp>
    </p:spTree>
    <p:extLst>
      <p:ext uri="{BB962C8B-B14F-4D97-AF65-F5344CB8AC3E}">
        <p14:creationId xmlns:p14="http://schemas.microsoft.com/office/powerpoint/2010/main" val="80797109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ECCC81FB-391C-4564-8531-5CB4FD983D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432" y="1453601"/>
            <a:ext cx="7969135" cy="4086026"/>
          </a:xfrm>
          <a:prstGeom prst="rect">
            <a:avLst/>
          </a:prstGeom>
        </p:spPr>
      </p:pic>
      <p:sp>
        <p:nvSpPr>
          <p:cNvPr id="12292" name="Title 1"/>
          <p:cNvSpPr>
            <a:spLocks noGrp="1" noChangeArrowheads="1"/>
          </p:cNvSpPr>
          <p:nvPr>
            <p:ph type="title"/>
          </p:nvPr>
        </p:nvSpPr>
        <p:spPr>
          <a:xfrm>
            <a:off x="4181764" y="3496614"/>
            <a:ext cx="4368800" cy="1143000"/>
          </a:xfrm>
        </p:spPr>
        <p:txBody>
          <a:bodyPr/>
          <a:lstStyle/>
          <a:p>
            <a:r>
              <a:rPr lang="en-US" altLang="en-US" sz="3600" b="1" dirty="0">
                <a:latin typeface="Times New Roman" pitchFamily="18" charset="0"/>
                <a:cs typeface="Times New Roman" pitchFamily="18" charset="0"/>
              </a:rPr>
              <a:t>I. Kiến thức Ngữ văn</a:t>
            </a:r>
          </a:p>
        </p:txBody>
      </p:sp>
    </p:spTree>
    <p:extLst>
      <p:ext uri="{BB962C8B-B14F-4D97-AF65-F5344CB8AC3E}">
        <p14:creationId xmlns:p14="http://schemas.microsoft.com/office/powerpoint/2010/main" val="14009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19461" name="Rectangle 5"/>
          <p:cNvSpPr>
            <a:spLocks noChangeArrowheads="1"/>
          </p:cNvSpPr>
          <p:nvPr/>
        </p:nvSpPr>
        <p:spPr bwMode="auto">
          <a:xfrm>
            <a:off x="1296661" y="848952"/>
            <a:ext cx="105390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en-US" sz="3200" b="1" i="1" dirty="0">
                <a:solidFill>
                  <a:schemeClr val="accent2">
                    <a:lumMod val="75000"/>
                  </a:schemeClr>
                </a:solidFill>
                <a:latin typeface="Times New Roman" panose="02020603050405020304" pitchFamily="18" charset="0"/>
                <a:cs typeface="Times New Roman" panose="02020603050405020304" pitchFamily="18" charset="0"/>
              </a:rPr>
              <a:t> 2: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Xác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văn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nêu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vấn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đề</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chính</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bàn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luận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0CE22F-886C-49F8-ACA9-64E86D6D84CC}"/>
              </a:ext>
            </a:extLst>
          </p:cNvPr>
          <p:cNvSpPr txBox="1"/>
          <p:nvPr/>
        </p:nvSpPr>
        <p:spPr>
          <a:xfrm>
            <a:off x="1408090" y="2775121"/>
            <a:ext cx="9375820" cy="1754326"/>
          </a:xfrm>
          <a:prstGeom prst="rect">
            <a:avLst/>
          </a:prstGeom>
          <a:noFill/>
        </p:spPr>
        <p:txBody>
          <a:bodyPr wrap="square">
            <a:spAutoFit/>
          </a:bodyPr>
          <a:lstStyle/>
          <a:p>
            <a:pPr algn="ctr"/>
            <a:r>
              <a:rPr lang="en-US" sz="3600" dirty="0" err="1"/>
              <a:t>Câu</a:t>
            </a:r>
            <a:r>
              <a:rPr lang="en-US" sz="3600" dirty="0"/>
              <a:t> </a:t>
            </a:r>
            <a:r>
              <a:rPr lang="en-US" sz="3600" dirty="0" err="1"/>
              <a:t>văn</a:t>
            </a:r>
            <a:r>
              <a:rPr lang="en-US" sz="3600" dirty="0"/>
              <a:t> </a:t>
            </a:r>
            <a:r>
              <a:rPr lang="en-US" sz="3600" dirty="0" err="1"/>
              <a:t>nêu</a:t>
            </a:r>
            <a:r>
              <a:rPr lang="en-US" sz="3600" dirty="0"/>
              <a:t> </a:t>
            </a:r>
            <a:r>
              <a:rPr lang="en-US" sz="3600" dirty="0" err="1"/>
              <a:t>vấn</a:t>
            </a:r>
            <a:r>
              <a:rPr lang="en-US" sz="3600" dirty="0"/>
              <a:t> </a:t>
            </a:r>
            <a:r>
              <a:rPr lang="en-US" sz="3600" dirty="0" err="1"/>
              <a:t>đề</a:t>
            </a:r>
            <a:r>
              <a:rPr lang="en-US" sz="3600" dirty="0"/>
              <a:t> </a:t>
            </a:r>
            <a:r>
              <a:rPr lang="en-US" sz="3600" dirty="0" err="1"/>
              <a:t>chính</a:t>
            </a:r>
            <a:r>
              <a:rPr lang="en-US" sz="3600" dirty="0"/>
              <a:t> </a:t>
            </a:r>
            <a:r>
              <a:rPr lang="en-US" sz="3600" dirty="0" err="1"/>
              <a:t>được</a:t>
            </a:r>
            <a:r>
              <a:rPr lang="en-US" sz="3600" dirty="0"/>
              <a:t> </a:t>
            </a:r>
            <a:r>
              <a:rPr lang="en-US" sz="3600" dirty="0" err="1"/>
              <a:t>bàn</a:t>
            </a:r>
            <a:r>
              <a:rPr lang="en-US" sz="3600" dirty="0"/>
              <a:t> </a:t>
            </a:r>
            <a:r>
              <a:rPr lang="en-US" sz="3600" dirty="0" err="1"/>
              <a:t>luận</a:t>
            </a:r>
            <a:r>
              <a:rPr lang="en-US" sz="3600" dirty="0"/>
              <a:t> </a:t>
            </a:r>
            <a:r>
              <a:rPr lang="en-US" sz="3600" dirty="0" err="1"/>
              <a:t>trong</a:t>
            </a:r>
            <a:r>
              <a:rPr lang="en-US" sz="3600" dirty="0"/>
              <a:t> </a:t>
            </a:r>
            <a:r>
              <a:rPr lang="en-US" sz="3600" dirty="0" err="1"/>
              <a:t>bài</a:t>
            </a:r>
            <a:r>
              <a:rPr lang="en-US" sz="3600" dirty="0"/>
              <a:t>: “</a:t>
            </a:r>
            <a:r>
              <a:rPr lang="en-US" sz="3600" i="1" dirty="0" err="1"/>
              <a:t>Vậy</a:t>
            </a:r>
            <a:r>
              <a:rPr lang="en-US" sz="3600" i="1" dirty="0"/>
              <a:t> </a:t>
            </a:r>
            <a:r>
              <a:rPr lang="en-US" sz="3600" i="1" dirty="0" err="1"/>
              <a:t>điều</a:t>
            </a:r>
            <a:r>
              <a:rPr lang="en-US" sz="3600" i="1" dirty="0"/>
              <a:t> </a:t>
            </a:r>
            <a:r>
              <a:rPr lang="en-US" sz="3600" i="1" dirty="0" err="1"/>
              <a:t>gì</a:t>
            </a:r>
            <a:r>
              <a:rPr lang="en-US" sz="3600" i="1" dirty="0"/>
              <a:t> </a:t>
            </a:r>
            <a:r>
              <a:rPr lang="en-US" sz="3600" i="1" dirty="0" err="1"/>
              <a:t>đã</a:t>
            </a:r>
            <a:r>
              <a:rPr lang="en-US" sz="3600" i="1" dirty="0"/>
              <a:t> </a:t>
            </a:r>
            <a:r>
              <a:rPr lang="en-US" sz="3600" i="1" dirty="0" err="1"/>
              <a:t>nuôi</a:t>
            </a:r>
            <a:r>
              <a:rPr lang="en-US" sz="3600" i="1" dirty="0"/>
              <a:t> </a:t>
            </a:r>
            <a:r>
              <a:rPr lang="en-US" sz="3600" i="1" dirty="0" err="1"/>
              <a:t>dưỡng</a:t>
            </a:r>
            <a:r>
              <a:rPr lang="en-US" sz="3600" i="1" dirty="0"/>
              <a:t> </a:t>
            </a:r>
            <a:r>
              <a:rPr lang="en-US" sz="3600" i="1" dirty="0" err="1"/>
              <a:t>và</a:t>
            </a:r>
            <a:r>
              <a:rPr lang="en-US" sz="3600" i="1" dirty="0"/>
              <a:t> </a:t>
            </a:r>
            <a:r>
              <a:rPr lang="en-US" sz="3600" i="1" dirty="0" err="1"/>
              <a:t>bồi</a:t>
            </a:r>
            <a:r>
              <a:rPr lang="en-US" sz="3600" i="1" dirty="0"/>
              <a:t> </a:t>
            </a:r>
            <a:r>
              <a:rPr lang="en-US" sz="3600" i="1" dirty="0" err="1"/>
              <a:t>đắp</a:t>
            </a:r>
            <a:r>
              <a:rPr lang="en-US" sz="3600" i="1" dirty="0"/>
              <a:t> </a:t>
            </a:r>
            <a:r>
              <a:rPr lang="en-US" sz="3600" i="1" dirty="0" err="1"/>
              <a:t>nên</a:t>
            </a:r>
            <a:r>
              <a:rPr lang="en-US" sz="3600" i="1" dirty="0"/>
              <a:t> </a:t>
            </a:r>
            <a:r>
              <a:rPr lang="en-US" sz="3600" i="1" dirty="0" err="1"/>
              <a:t>vẻ</a:t>
            </a:r>
            <a:r>
              <a:rPr lang="en-US" sz="3600" i="1" dirty="0"/>
              <a:t> </a:t>
            </a:r>
            <a:r>
              <a:rPr lang="en-US" sz="3600" i="1" dirty="0" err="1"/>
              <a:t>đẹp</a:t>
            </a:r>
            <a:r>
              <a:rPr lang="en-US" sz="3600" i="1" dirty="0"/>
              <a:t> </a:t>
            </a:r>
            <a:r>
              <a:rPr lang="en-US" sz="3600" i="1" dirty="0" err="1"/>
              <a:t>thơ</a:t>
            </a:r>
            <a:r>
              <a:rPr lang="en-US" sz="3600" i="1" dirty="0"/>
              <a:t> </a:t>
            </a:r>
            <a:r>
              <a:rPr lang="en-US" sz="3600" i="1" dirty="0" err="1"/>
              <a:t>mộng</a:t>
            </a:r>
            <a:r>
              <a:rPr lang="en-US" sz="3600" i="1" dirty="0"/>
              <a:t> </a:t>
            </a:r>
            <a:r>
              <a:rPr lang="en-US" sz="3600" i="1" dirty="0" err="1"/>
              <a:t>và</a:t>
            </a:r>
            <a:r>
              <a:rPr lang="en-US" sz="3600" i="1" dirty="0"/>
              <a:t> </a:t>
            </a:r>
            <a:r>
              <a:rPr lang="en-US" sz="3600" i="1" dirty="0" err="1"/>
              <a:t>mãnh</a:t>
            </a:r>
            <a:r>
              <a:rPr lang="en-US" sz="3600" i="1" dirty="0"/>
              <a:t> </a:t>
            </a:r>
            <a:r>
              <a:rPr lang="en-US" sz="3600" i="1" dirty="0" err="1"/>
              <a:t>liệt</a:t>
            </a:r>
            <a:r>
              <a:rPr lang="en-US" sz="3600" i="1" dirty="0"/>
              <a:t> </a:t>
            </a:r>
            <a:r>
              <a:rPr lang="en-US" sz="3600" i="1" dirty="0" err="1"/>
              <a:t>ấy</a:t>
            </a:r>
            <a:r>
              <a:rPr lang="en-US" sz="3600" i="1" dirty="0"/>
              <a:t> </a:t>
            </a:r>
            <a:r>
              <a:rPr lang="en-US" sz="3600" i="1" dirty="0" err="1"/>
              <a:t>trong</a:t>
            </a:r>
            <a:r>
              <a:rPr lang="en-US" sz="3600" i="1" dirty="0"/>
              <a:t> </a:t>
            </a:r>
            <a:r>
              <a:rPr lang="en-US" sz="3600" i="1" dirty="0" err="1"/>
              <a:t>ông</a:t>
            </a:r>
            <a:r>
              <a:rPr lang="en-US" sz="3600" i="1" dirty="0"/>
              <a:t>?”</a:t>
            </a:r>
            <a:endParaRPr lang="en-US" sz="3600" dirty="0"/>
          </a:p>
        </p:txBody>
      </p:sp>
    </p:spTree>
    <p:extLst>
      <p:ext uri="{BB962C8B-B14F-4D97-AF65-F5344CB8AC3E}">
        <p14:creationId xmlns:p14="http://schemas.microsoft.com/office/powerpoint/2010/main" val="279659080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19461" name="Rectangle 5"/>
          <p:cNvSpPr>
            <a:spLocks noChangeArrowheads="1"/>
          </p:cNvSpPr>
          <p:nvPr/>
        </p:nvSpPr>
        <p:spPr bwMode="auto">
          <a:xfrm>
            <a:off x="1181870" y="538160"/>
            <a:ext cx="98282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3: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Liệt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kê</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ý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kiến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mà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giả</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đưa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ra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văn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bản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Nêu</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1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số</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lí</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lẽ</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bằng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chứng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để</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làm</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rõ</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ý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kiến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đó</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31EFFC5C-1F58-44F1-819A-BB38D2C0574E}"/>
              </a:ext>
            </a:extLst>
          </p:cNvPr>
          <p:cNvSpPr txBox="1"/>
          <p:nvPr/>
        </p:nvSpPr>
        <p:spPr>
          <a:xfrm>
            <a:off x="1287885" y="1712921"/>
            <a:ext cx="9828259" cy="4924425"/>
          </a:xfrm>
          <a:prstGeom prst="rect">
            <a:avLst/>
          </a:prstGeom>
          <a:noFill/>
        </p:spPr>
        <p:txBody>
          <a:bodyPr wrap="square">
            <a:spAutoFit/>
          </a:bodyPr>
          <a:lstStyle/>
          <a:p>
            <a:pPr algn="just">
              <a:spcBef>
                <a:spcPts val="600"/>
              </a:spcBef>
              <a:spcAft>
                <a:spcPts val="600"/>
              </a:spcAft>
            </a:pP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a:t>
            </a:r>
          </a:p>
          <a:p>
            <a:pPr algn="just">
              <a:spcBef>
                <a:spcPts val="600"/>
              </a:spcBef>
              <a:spcAft>
                <a:spcPts val="600"/>
              </a:spcAft>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khúc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Xèo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rông</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liệt</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lẽ</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Lào</a:t>
            </a:r>
            <a:r>
              <a:rPr lang="en-US" sz="2400" dirty="0">
                <a:latin typeface="Times New Roman" pitchFamily="18" charset="0"/>
                <a:cs typeface="Times New Roman" pitchFamily="18" charset="0"/>
              </a:rPr>
              <a:t> Cai.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Đỉnh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núi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vùng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mãnh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liệt</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0288541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down)">
                                      <p:cBhvr>
                                        <p:cTn id="18" dur="500"/>
                                        <p:tgtEl>
                                          <p:spTgt spid="6">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down)">
                                      <p:cBhvr>
                                        <p:cTn id="21" dur="500"/>
                                        <p:tgtEl>
                                          <p:spTgt spid="6">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19461" name="Rectangle 5"/>
          <p:cNvSpPr>
            <a:spLocks noChangeArrowheads="1"/>
          </p:cNvSpPr>
          <p:nvPr/>
        </p:nvSpPr>
        <p:spPr bwMode="auto">
          <a:xfrm>
            <a:off x="1336211" y="1060475"/>
            <a:ext cx="99317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4: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thơ</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dẫn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đóng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vai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trò</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gì</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E357A6A-516C-4B55-BE8B-E4429AE60859}"/>
              </a:ext>
            </a:extLst>
          </p:cNvPr>
          <p:cNvSpPr txBox="1"/>
          <p:nvPr/>
        </p:nvSpPr>
        <p:spPr>
          <a:xfrm>
            <a:off x="1130148" y="2644170"/>
            <a:ext cx="9931701" cy="1569660"/>
          </a:xfrm>
          <a:prstGeom prst="rect">
            <a:avLst/>
          </a:prstGeom>
          <a:noFill/>
        </p:spPr>
        <p:txBody>
          <a:bodyPr wrap="square">
            <a:spAutoFit/>
          </a:bodyPr>
          <a:lstStyle/>
          <a:p>
            <a:pPr algn="just"/>
            <a:r>
              <a:rPr lang="en-US" sz="3200" dirty="0" err="1"/>
              <a:t>Những</a:t>
            </a:r>
            <a:r>
              <a:rPr lang="en-US" sz="3200" dirty="0"/>
              <a:t> </a:t>
            </a:r>
            <a:r>
              <a:rPr lang="en-US" sz="3200" dirty="0" err="1"/>
              <a:t>câu</a:t>
            </a:r>
            <a:r>
              <a:rPr lang="en-US" sz="3200" dirty="0"/>
              <a:t> </a:t>
            </a:r>
            <a:r>
              <a:rPr lang="en-US" sz="3200" dirty="0" err="1"/>
              <a:t>thơ</a:t>
            </a:r>
            <a:r>
              <a:rPr lang="en-US" sz="3200" dirty="0"/>
              <a:t> </a:t>
            </a:r>
            <a:r>
              <a:rPr lang="en-US" sz="3200" dirty="0" err="1"/>
              <a:t>được</a:t>
            </a:r>
            <a:r>
              <a:rPr lang="en-US" sz="3200" dirty="0"/>
              <a:t> </a:t>
            </a:r>
            <a:r>
              <a:rPr lang="en-US" sz="3200" dirty="0" err="1"/>
              <a:t>dẫn</a:t>
            </a:r>
            <a:r>
              <a:rPr lang="en-US" sz="3200" dirty="0"/>
              <a:t> </a:t>
            </a:r>
            <a:r>
              <a:rPr lang="en-US" sz="3200" dirty="0" err="1"/>
              <a:t>đóng</a:t>
            </a:r>
            <a:r>
              <a:rPr lang="en-US" sz="3200" dirty="0"/>
              <a:t> </a:t>
            </a:r>
            <a:r>
              <a:rPr lang="en-US" sz="3200" dirty="0" err="1"/>
              <a:t>vai</a:t>
            </a:r>
            <a:r>
              <a:rPr lang="en-US" sz="3200" dirty="0"/>
              <a:t> </a:t>
            </a:r>
            <a:r>
              <a:rPr lang="en-US" sz="3200" dirty="0" err="1"/>
              <a:t>trò</a:t>
            </a:r>
            <a:r>
              <a:rPr lang="en-US" sz="3200" dirty="0"/>
              <a:t> </a:t>
            </a:r>
            <a:r>
              <a:rPr lang="en-US" sz="3200" dirty="0" err="1"/>
              <a:t>minh</a:t>
            </a:r>
            <a:r>
              <a:rPr lang="en-US" sz="3200" dirty="0"/>
              <a:t> </a:t>
            </a:r>
            <a:r>
              <a:rPr lang="en-US" sz="3200" dirty="0" err="1"/>
              <a:t>họa</a:t>
            </a:r>
            <a:r>
              <a:rPr lang="en-US" sz="3200" dirty="0"/>
              <a:t> </a:t>
            </a:r>
            <a:r>
              <a:rPr lang="en-US" sz="3200" dirty="0" err="1"/>
              <a:t>rõ</a:t>
            </a:r>
            <a:r>
              <a:rPr lang="en-US" sz="3200" dirty="0"/>
              <a:t> </a:t>
            </a:r>
            <a:r>
              <a:rPr lang="en-US" sz="3200" dirty="0" err="1"/>
              <a:t>nét</a:t>
            </a:r>
            <a:r>
              <a:rPr lang="en-US" sz="3200" dirty="0"/>
              <a:t> </a:t>
            </a:r>
            <a:r>
              <a:rPr lang="en-US" sz="3200" dirty="0" err="1"/>
              <a:t>thể</a:t>
            </a:r>
            <a:r>
              <a:rPr lang="en-US" sz="3200" dirty="0"/>
              <a:t> </a:t>
            </a:r>
            <a:r>
              <a:rPr lang="en-US" sz="3200" dirty="0" err="1"/>
              <a:t>hiện</a:t>
            </a:r>
            <a:r>
              <a:rPr lang="en-US" sz="3200" dirty="0"/>
              <a:t> </a:t>
            </a:r>
            <a:r>
              <a:rPr lang="en-US" sz="3200" dirty="0" err="1"/>
              <a:t>chủ</a:t>
            </a:r>
            <a:r>
              <a:rPr lang="en-US" sz="3200" dirty="0"/>
              <a:t> </a:t>
            </a:r>
            <a:r>
              <a:rPr lang="en-US" sz="3200" dirty="0" err="1"/>
              <a:t>đề</a:t>
            </a:r>
            <a:r>
              <a:rPr lang="en-US" sz="3200" dirty="0"/>
              <a:t> </a:t>
            </a:r>
            <a:r>
              <a:rPr lang="en-US" sz="3200" dirty="0" err="1"/>
              <a:t>chính</a:t>
            </a:r>
            <a:r>
              <a:rPr lang="en-US" sz="3200" dirty="0"/>
              <a:t> </a:t>
            </a:r>
            <a:r>
              <a:rPr lang="en-US" sz="3200" dirty="0" err="1"/>
              <a:t>được</a:t>
            </a:r>
            <a:r>
              <a:rPr lang="en-US" sz="3200" dirty="0"/>
              <a:t> </a:t>
            </a:r>
            <a:r>
              <a:rPr lang="en-US" sz="3200" dirty="0" err="1"/>
              <a:t>nói</a:t>
            </a:r>
            <a:r>
              <a:rPr lang="en-US" sz="3200" dirty="0"/>
              <a:t> </a:t>
            </a:r>
            <a:r>
              <a:rPr lang="en-US" sz="3200" dirty="0" err="1"/>
              <a:t>đên</a:t>
            </a:r>
            <a:r>
              <a:rPr lang="en-US" sz="3200" dirty="0"/>
              <a:t> </a:t>
            </a:r>
            <a:r>
              <a:rPr lang="en-US" sz="3200" dirty="0" err="1"/>
              <a:t>trong</a:t>
            </a:r>
            <a:r>
              <a:rPr lang="en-US" sz="3200" dirty="0"/>
              <a:t> </a:t>
            </a:r>
            <a:r>
              <a:rPr lang="en-US" sz="3200" dirty="0" err="1"/>
              <a:t>bài</a:t>
            </a:r>
            <a:r>
              <a:rPr lang="en-US" sz="3200" dirty="0"/>
              <a:t> </a:t>
            </a:r>
            <a:r>
              <a:rPr lang="en-US" sz="3200" dirty="0" err="1"/>
              <a:t>Nhà</a:t>
            </a:r>
            <a:r>
              <a:rPr lang="en-US" sz="3200" dirty="0"/>
              <a:t> </a:t>
            </a:r>
            <a:r>
              <a:rPr lang="en-US" sz="3200" dirty="0" err="1"/>
              <a:t>thơ</a:t>
            </a:r>
            <a:r>
              <a:rPr lang="en-US" sz="3200" dirty="0"/>
              <a:t> </a:t>
            </a:r>
            <a:r>
              <a:rPr lang="en-US" sz="3200" dirty="0" err="1"/>
              <a:t>Lò</a:t>
            </a:r>
            <a:r>
              <a:rPr lang="en-US" sz="3200" dirty="0"/>
              <a:t> </a:t>
            </a:r>
            <a:r>
              <a:rPr lang="en-US" sz="3200" dirty="0" err="1"/>
              <a:t>Ngân</a:t>
            </a:r>
            <a:r>
              <a:rPr lang="en-US" sz="3200" dirty="0"/>
              <a:t> </a:t>
            </a:r>
            <a:r>
              <a:rPr lang="en-US" sz="3200" dirty="0" err="1"/>
              <a:t>Sủn</a:t>
            </a:r>
            <a:r>
              <a:rPr lang="en-US" sz="3200" dirty="0"/>
              <a:t> </a:t>
            </a:r>
            <a:r>
              <a:rPr lang="en-US" sz="3200" dirty="0" err="1"/>
              <a:t>thật</a:t>
            </a:r>
            <a:r>
              <a:rPr lang="en-US" sz="3200" dirty="0"/>
              <a:t> </a:t>
            </a:r>
            <a:r>
              <a:rPr lang="en-US" sz="3200" dirty="0" err="1"/>
              <a:t>sự</a:t>
            </a:r>
            <a:r>
              <a:rPr lang="en-US" sz="3200" dirty="0"/>
              <a:t> </a:t>
            </a:r>
            <a:r>
              <a:rPr lang="en-US" sz="3200" dirty="0" err="1"/>
              <a:t>là</a:t>
            </a:r>
            <a:r>
              <a:rPr lang="en-US" sz="3200" dirty="0"/>
              <a:t> “</a:t>
            </a:r>
            <a:r>
              <a:rPr lang="en-US" sz="3200" dirty="0" err="1"/>
              <a:t>người</a:t>
            </a:r>
            <a:r>
              <a:rPr lang="en-US" sz="3200" dirty="0"/>
              <a:t> con </a:t>
            </a:r>
            <a:r>
              <a:rPr lang="en-US" sz="3200" dirty="0" err="1"/>
              <a:t>của</a:t>
            </a:r>
            <a:r>
              <a:rPr lang="en-US" sz="3200" dirty="0"/>
              <a:t> </a:t>
            </a:r>
            <a:r>
              <a:rPr lang="en-US" sz="3200" dirty="0" err="1"/>
              <a:t>núi</a:t>
            </a:r>
            <a:r>
              <a:rPr lang="en-US" sz="3200" dirty="0"/>
              <a:t>”.</a:t>
            </a:r>
          </a:p>
        </p:txBody>
      </p:sp>
    </p:spTree>
    <p:extLst>
      <p:ext uri="{BB962C8B-B14F-4D97-AF65-F5344CB8AC3E}">
        <p14:creationId xmlns:p14="http://schemas.microsoft.com/office/powerpoint/2010/main" val="428819207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6" name="TextBox 5">
            <a:extLst>
              <a:ext uri="{FF2B5EF4-FFF2-40B4-BE49-F238E27FC236}">
                <a16:creationId xmlns:a16="http://schemas.microsoft.com/office/drawing/2014/main" id="{C6F5D127-AEC5-4BC6-94C9-6E60F968E8E9}"/>
              </a:ext>
            </a:extLst>
          </p:cNvPr>
          <p:cNvSpPr txBox="1"/>
          <p:nvPr/>
        </p:nvSpPr>
        <p:spPr>
          <a:xfrm>
            <a:off x="833370" y="1115996"/>
            <a:ext cx="10525259" cy="954107"/>
          </a:xfrm>
          <a:prstGeom prst="rect">
            <a:avLst/>
          </a:prstGeom>
          <a:noFill/>
        </p:spPr>
        <p:txBody>
          <a:bodyPr wrap="square">
            <a:spAutoFit/>
          </a:bodyPr>
          <a:lstStyle/>
          <a:p>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5: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Xác</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nghĩa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từ</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“con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đường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văn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Dường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như</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đó</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cũng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chính</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là</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con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đường</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thơ</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ca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Lò</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Ngân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75000"/>
                  </a:schemeClr>
                </a:solidFill>
                <a:latin typeface="Times New Roman" panose="02020603050405020304" pitchFamily="18" charset="0"/>
                <a:cs typeface="Times New Roman" panose="02020603050405020304" pitchFamily="18" charset="0"/>
              </a:rPr>
              <a:t>Sủn</a:t>
            </a:r>
            <a:r>
              <a:rPr lang="en-US" sz="2800" b="1" i="1"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2C8AF681-5E40-4E0E-8E74-45EE78A96382}"/>
              </a:ext>
            </a:extLst>
          </p:cNvPr>
          <p:cNvSpPr txBox="1"/>
          <p:nvPr/>
        </p:nvSpPr>
        <p:spPr>
          <a:xfrm>
            <a:off x="1339403" y="2970554"/>
            <a:ext cx="9350062" cy="1384995"/>
          </a:xfrm>
          <a:prstGeom prst="rect">
            <a:avLst/>
          </a:prstGeom>
          <a:noFill/>
        </p:spPr>
        <p:txBody>
          <a:bodyPr wrap="square">
            <a:spAutoFit/>
          </a:bodyPr>
          <a:lstStyle/>
          <a:p>
            <a:pPr algn="just"/>
            <a:r>
              <a:rPr lang="en-US" sz="2800" dirty="0" err="1"/>
              <a:t>Nghĩa</a:t>
            </a:r>
            <a:r>
              <a:rPr lang="en-US" sz="2800" dirty="0"/>
              <a:t> </a:t>
            </a:r>
            <a:r>
              <a:rPr lang="en-US" sz="2800" dirty="0" err="1"/>
              <a:t>của</a:t>
            </a:r>
            <a:r>
              <a:rPr lang="en-US" sz="2800" dirty="0"/>
              <a:t> </a:t>
            </a:r>
            <a:r>
              <a:rPr lang="en-US" sz="2800" dirty="0" err="1"/>
              <a:t>từ</a:t>
            </a:r>
            <a:r>
              <a:rPr lang="en-US" sz="2800" dirty="0"/>
              <a:t> “con </a:t>
            </a:r>
            <a:r>
              <a:rPr lang="en-US" sz="2800" dirty="0" err="1"/>
              <a:t>đường</a:t>
            </a:r>
            <a:r>
              <a:rPr lang="en-US" sz="2800" dirty="0"/>
              <a:t>” </a:t>
            </a:r>
            <a:r>
              <a:rPr lang="en-US" sz="2800" dirty="0" err="1"/>
              <a:t>trong</a:t>
            </a:r>
            <a:r>
              <a:rPr lang="en-US" sz="2800" dirty="0"/>
              <a:t> </a:t>
            </a:r>
            <a:r>
              <a:rPr lang="en-US" sz="2800" dirty="0" err="1"/>
              <a:t>câu</a:t>
            </a:r>
            <a:r>
              <a:rPr lang="en-US" sz="2800" dirty="0"/>
              <a:t> </a:t>
            </a:r>
            <a:r>
              <a:rPr lang="en-US" sz="2800" dirty="0" err="1"/>
              <a:t>văn</a:t>
            </a:r>
            <a:r>
              <a:rPr lang="en-US" sz="2800" dirty="0"/>
              <a:t>: “</a:t>
            </a:r>
            <a:r>
              <a:rPr lang="en-US" sz="2800" i="1" dirty="0" err="1"/>
              <a:t>Dường</a:t>
            </a:r>
            <a:r>
              <a:rPr lang="en-US" sz="2800" i="1" dirty="0"/>
              <a:t> </a:t>
            </a:r>
            <a:r>
              <a:rPr lang="en-US" sz="2800" i="1" dirty="0" err="1"/>
              <a:t>như</a:t>
            </a:r>
            <a:r>
              <a:rPr lang="en-US" sz="2800" i="1" dirty="0"/>
              <a:t> </a:t>
            </a:r>
            <a:r>
              <a:rPr lang="en-US" sz="2800" i="1" dirty="0" err="1"/>
              <a:t>đó</a:t>
            </a:r>
            <a:r>
              <a:rPr lang="en-US" sz="2800" i="1" dirty="0"/>
              <a:t> </a:t>
            </a:r>
            <a:r>
              <a:rPr lang="en-US" sz="2800" i="1" dirty="0" err="1"/>
              <a:t>cũng</a:t>
            </a:r>
            <a:r>
              <a:rPr lang="en-US" sz="2800" i="1" dirty="0"/>
              <a:t> </a:t>
            </a:r>
            <a:r>
              <a:rPr lang="en-US" sz="2800" i="1" dirty="0" err="1"/>
              <a:t>chính</a:t>
            </a:r>
            <a:r>
              <a:rPr lang="en-US" sz="2800" i="1" dirty="0"/>
              <a:t> </a:t>
            </a:r>
            <a:r>
              <a:rPr lang="en-US" sz="2800" i="1" dirty="0" err="1"/>
              <a:t>là</a:t>
            </a:r>
            <a:r>
              <a:rPr lang="en-US" sz="2800" i="1" dirty="0"/>
              <a:t> con </a:t>
            </a:r>
            <a:r>
              <a:rPr lang="en-US" sz="2800" i="1" dirty="0" err="1"/>
              <a:t>đường</a:t>
            </a:r>
            <a:r>
              <a:rPr lang="en-US" sz="2800" i="1" dirty="0"/>
              <a:t> </a:t>
            </a:r>
            <a:r>
              <a:rPr lang="en-US" sz="2800" i="1" dirty="0" err="1"/>
              <a:t>thơ</a:t>
            </a:r>
            <a:r>
              <a:rPr lang="en-US" sz="2800" i="1" dirty="0"/>
              <a:t> ca </a:t>
            </a:r>
            <a:r>
              <a:rPr lang="en-US" sz="2800" i="1" dirty="0" err="1"/>
              <a:t>của</a:t>
            </a:r>
            <a:r>
              <a:rPr lang="en-US" sz="2800" i="1" dirty="0"/>
              <a:t> </a:t>
            </a:r>
            <a:r>
              <a:rPr lang="en-US" sz="2800" i="1" dirty="0" err="1"/>
              <a:t>Lò</a:t>
            </a:r>
            <a:r>
              <a:rPr lang="en-US" sz="2800" i="1" dirty="0"/>
              <a:t> </a:t>
            </a:r>
            <a:r>
              <a:rPr lang="en-US" sz="2800" i="1" dirty="0" err="1"/>
              <a:t>Ngân</a:t>
            </a:r>
            <a:r>
              <a:rPr lang="en-US" sz="2800" i="1" dirty="0"/>
              <a:t> </a:t>
            </a:r>
            <a:r>
              <a:rPr lang="en-US" sz="2800" i="1" dirty="0" err="1"/>
              <a:t>Sủn</a:t>
            </a:r>
            <a:r>
              <a:rPr lang="en-US" sz="2800" i="1" dirty="0"/>
              <a:t>”</a:t>
            </a:r>
            <a:r>
              <a:rPr lang="en-US" sz="2800" dirty="0"/>
              <a:t> </a:t>
            </a:r>
            <a:r>
              <a:rPr lang="en-US" sz="2800" dirty="0" err="1"/>
              <a:t>không</a:t>
            </a:r>
            <a:r>
              <a:rPr lang="en-US" sz="2800" dirty="0"/>
              <a:t> </a:t>
            </a:r>
            <a:r>
              <a:rPr lang="en-US" sz="2800" dirty="0" err="1"/>
              <a:t>mang</a:t>
            </a:r>
            <a:r>
              <a:rPr lang="en-US" sz="2800" dirty="0"/>
              <a:t> </a:t>
            </a:r>
            <a:r>
              <a:rPr lang="en-US" sz="2800" dirty="0" err="1"/>
              <a:t>nghĩa</a:t>
            </a:r>
            <a:r>
              <a:rPr lang="en-US" sz="2800" dirty="0"/>
              <a:t> </a:t>
            </a:r>
            <a:r>
              <a:rPr lang="en-US" sz="2800" dirty="0" err="1"/>
              <a:t>gốc</a:t>
            </a:r>
            <a:r>
              <a:rPr lang="en-US" sz="2800" dirty="0"/>
              <a:t> </a:t>
            </a:r>
            <a:r>
              <a:rPr lang="en-US" sz="2800" dirty="0" err="1"/>
              <a:t>và</a:t>
            </a:r>
            <a:r>
              <a:rPr lang="en-US" sz="2800" dirty="0"/>
              <a:t> </a:t>
            </a:r>
            <a:r>
              <a:rPr lang="en-US" sz="2800" dirty="0" err="1"/>
              <a:t>cũng</a:t>
            </a:r>
            <a:r>
              <a:rPr lang="en-US" sz="2800" dirty="0"/>
              <a:t> </a:t>
            </a:r>
            <a:r>
              <a:rPr lang="en-US" sz="2800" dirty="0" err="1"/>
              <a:t>không</a:t>
            </a:r>
            <a:r>
              <a:rPr lang="en-US" sz="2800" dirty="0"/>
              <a:t> </a:t>
            </a:r>
            <a:r>
              <a:rPr lang="en-US" sz="2800" dirty="0" err="1"/>
              <a:t>phải</a:t>
            </a:r>
            <a:r>
              <a:rPr lang="en-US" sz="2800" dirty="0"/>
              <a:t> </a:t>
            </a:r>
            <a:r>
              <a:rPr lang="en-US" sz="2800" dirty="0" err="1"/>
              <a:t>là</a:t>
            </a:r>
            <a:r>
              <a:rPr lang="en-US" sz="2800" dirty="0"/>
              <a:t> </a:t>
            </a:r>
            <a:r>
              <a:rPr lang="en-US" sz="2800" dirty="0" err="1"/>
              <a:t>nghĩa</a:t>
            </a:r>
            <a:r>
              <a:rPr lang="en-US" sz="2800" dirty="0"/>
              <a:t> </a:t>
            </a:r>
            <a:r>
              <a:rPr lang="en-US" sz="2800" dirty="0" err="1"/>
              <a:t>thực</a:t>
            </a:r>
            <a:r>
              <a:rPr lang="en-US" sz="2800" dirty="0"/>
              <a:t> </a:t>
            </a:r>
            <a:r>
              <a:rPr lang="en-US" sz="2800" dirty="0" err="1"/>
              <a:t>mà</a:t>
            </a:r>
            <a:r>
              <a:rPr lang="en-US" sz="2800" dirty="0"/>
              <a:t> </a:t>
            </a:r>
            <a:r>
              <a:rPr lang="en-US" sz="2800" dirty="0" err="1"/>
              <a:t>mang</a:t>
            </a:r>
            <a:r>
              <a:rPr lang="en-US" sz="2800" dirty="0"/>
              <a:t> ý </a:t>
            </a:r>
            <a:r>
              <a:rPr lang="en-US" sz="2800" dirty="0" err="1"/>
              <a:t>nghĩa</a:t>
            </a:r>
            <a:r>
              <a:rPr lang="en-US" sz="2800" dirty="0"/>
              <a:t> </a:t>
            </a:r>
            <a:r>
              <a:rPr lang="en-US" sz="2800" dirty="0" err="1"/>
              <a:t>ẩn</a:t>
            </a:r>
            <a:r>
              <a:rPr lang="en-US" sz="2800" dirty="0"/>
              <a:t> </a:t>
            </a:r>
            <a:r>
              <a:rPr lang="en-US" sz="2800" dirty="0" err="1"/>
              <a:t>dụ</a:t>
            </a:r>
            <a:r>
              <a:rPr lang="en-US" sz="2800" dirty="0"/>
              <a:t>.</a:t>
            </a:r>
          </a:p>
        </p:txBody>
      </p:sp>
    </p:spTree>
    <p:extLst>
      <p:ext uri="{BB962C8B-B14F-4D97-AF65-F5344CB8AC3E}">
        <p14:creationId xmlns:p14="http://schemas.microsoft.com/office/powerpoint/2010/main" val="153013120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fr-FR" altLang="en-US" b="1">
              <a:solidFill>
                <a:srgbClr val="0066FF"/>
              </a:solidFill>
              <a:latin typeface=".VnArial" pitchFamily="34" charset="0"/>
            </a:endParaRPr>
          </a:p>
        </p:txBody>
      </p:sp>
      <p:sp>
        <p:nvSpPr>
          <p:cNvPr id="19461" name="Rectangle 5"/>
          <p:cNvSpPr>
            <a:spLocks noChangeArrowheads="1"/>
          </p:cNvSpPr>
          <p:nvPr/>
        </p:nvSpPr>
        <p:spPr bwMode="auto">
          <a:xfrm>
            <a:off x="612040" y="1312573"/>
            <a:ext cx="10967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en-US" sz="3200" b="1" i="1" dirty="0">
                <a:solidFill>
                  <a:schemeClr val="accent2">
                    <a:lumMod val="75000"/>
                  </a:schemeClr>
                </a:solidFill>
                <a:latin typeface="Times New Roman" panose="02020603050405020304" pitchFamily="18" charset="0"/>
                <a:cs typeface="Times New Roman" panose="02020603050405020304" pitchFamily="18" charset="0"/>
              </a:rPr>
              <a:t> 6: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cuối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cùng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có</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mối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hệ</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như</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thế</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nào</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mở</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3200" b="1" i="1" dirty="0">
                <a:solidFill>
                  <a:schemeClr val="accent2">
                    <a:lumMod val="75000"/>
                  </a:schemeClr>
                </a:solidFill>
                <a:latin typeface="Times New Roman" panose="02020603050405020304" pitchFamily="18" charset="0"/>
                <a:cs typeface="Times New Roman" panose="02020603050405020304" pitchFamily="18" charset="0"/>
              </a:rPr>
              <a:t>?</a:t>
            </a:r>
            <a:endParaRPr lang="en-US" altLang="en-US"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FB4483-D385-45CA-8B24-56D9C538AB70}"/>
              </a:ext>
            </a:extLst>
          </p:cNvPr>
          <p:cNvSpPr txBox="1"/>
          <p:nvPr/>
        </p:nvSpPr>
        <p:spPr>
          <a:xfrm>
            <a:off x="1249251" y="3109054"/>
            <a:ext cx="9775064" cy="1077218"/>
          </a:xfrm>
          <a:prstGeom prst="rect">
            <a:avLst/>
          </a:prstGeom>
          <a:noFill/>
        </p:spPr>
        <p:txBody>
          <a:bodyPr wrap="square">
            <a:spAutoFit/>
          </a:bodyPr>
          <a:lstStyle/>
          <a:p>
            <a:pPr algn="ctr"/>
            <a:r>
              <a:rPr lang="en-US" sz="3200" dirty="0" err="1"/>
              <a:t>Câu</a:t>
            </a:r>
            <a:r>
              <a:rPr lang="en-US" sz="3200" dirty="0"/>
              <a:t> </a:t>
            </a:r>
            <a:r>
              <a:rPr lang="en-US" sz="3200" dirty="0" err="1"/>
              <a:t>cuối</a:t>
            </a:r>
            <a:r>
              <a:rPr lang="en-US" sz="3200" dirty="0"/>
              <a:t> </a:t>
            </a:r>
            <a:r>
              <a:rPr lang="en-US" sz="3200" dirty="0" err="1"/>
              <a:t>cùng</a:t>
            </a:r>
            <a:r>
              <a:rPr lang="en-US" sz="3200" dirty="0"/>
              <a:t> </a:t>
            </a:r>
            <a:r>
              <a:rPr lang="en-US" sz="3200" dirty="0" err="1"/>
              <a:t>của</a:t>
            </a:r>
            <a:r>
              <a:rPr lang="en-US" sz="3200" dirty="0"/>
              <a:t> </a:t>
            </a:r>
            <a:r>
              <a:rPr lang="en-US" sz="3200" dirty="0" err="1"/>
              <a:t>bài</a:t>
            </a:r>
            <a:r>
              <a:rPr lang="en-US" sz="3200" dirty="0"/>
              <a:t> </a:t>
            </a:r>
            <a:r>
              <a:rPr lang="en-US" sz="3200" dirty="0" err="1"/>
              <a:t>viết</a:t>
            </a:r>
            <a:r>
              <a:rPr lang="en-US" sz="3200" dirty="0"/>
              <a:t> </a:t>
            </a:r>
            <a:r>
              <a:rPr lang="en-US" sz="3200" dirty="0" err="1"/>
              <a:t>giải</a:t>
            </a:r>
            <a:r>
              <a:rPr lang="en-US" sz="3200" dirty="0"/>
              <a:t> </a:t>
            </a:r>
            <a:r>
              <a:rPr lang="en-US" sz="3200" dirty="0" err="1"/>
              <a:t>thích</a:t>
            </a:r>
            <a:r>
              <a:rPr lang="en-US" sz="3200" dirty="0"/>
              <a:t> </a:t>
            </a:r>
            <a:r>
              <a:rPr lang="en-US" sz="3200" dirty="0" err="1"/>
              <a:t>lý</a:t>
            </a:r>
            <a:r>
              <a:rPr lang="en-US" sz="3200" dirty="0"/>
              <a:t> do </a:t>
            </a:r>
            <a:r>
              <a:rPr lang="en-US" sz="3200" dirty="0" err="1"/>
              <a:t>cho</a:t>
            </a:r>
            <a:r>
              <a:rPr lang="en-US" sz="3200" dirty="0"/>
              <a:t> </a:t>
            </a:r>
            <a:r>
              <a:rPr lang="en-US" sz="3200" dirty="0" err="1"/>
              <a:t>những</a:t>
            </a:r>
            <a:r>
              <a:rPr lang="en-US" sz="3200" dirty="0"/>
              <a:t> </a:t>
            </a:r>
            <a:r>
              <a:rPr lang="en-US" sz="3200" dirty="0" err="1"/>
              <a:t>câu</a:t>
            </a:r>
            <a:r>
              <a:rPr lang="en-US" sz="3200" dirty="0"/>
              <a:t> </a:t>
            </a:r>
            <a:r>
              <a:rPr lang="en-US" sz="3200" dirty="0" err="1"/>
              <a:t>mở</a:t>
            </a:r>
            <a:r>
              <a:rPr lang="en-US" sz="3200" dirty="0"/>
              <a:t> </a:t>
            </a:r>
            <a:r>
              <a:rPr lang="en-US" sz="3200" dirty="0" err="1"/>
              <a:t>đầu</a:t>
            </a:r>
            <a:r>
              <a:rPr lang="en-US" sz="3200" dirty="0"/>
              <a:t>.</a:t>
            </a:r>
          </a:p>
        </p:txBody>
      </p:sp>
    </p:spTree>
    <p:extLst>
      <p:ext uri="{BB962C8B-B14F-4D97-AF65-F5344CB8AC3E}">
        <p14:creationId xmlns:p14="http://schemas.microsoft.com/office/powerpoint/2010/main" val="118474780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747066"/>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477328"/>
          </a:xfrm>
          <a:prstGeom prst="rect">
            <a:avLst/>
          </a:prstGeom>
          <a:noFill/>
        </p:spPr>
        <p:txBody>
          <a:bodyPr>
            <a:spAutoFit/>
          </a:bodyPr>
          <a:lstStyle/>
          <a:p>
            <a:pPr algn="ctr" eaLnBrk="1" fontAlgn="auto" hangingPunct="1">
              <a:lnSpc>
                <a:spcPct val="150000"/>
              </a:lnSpc>
              <a:spcBef>
                <a:spcPts val="0"/>
              </a:spcBef>
              <a:spcAft>
                <a:spcPts val="0"/>
              </a:spcAft>
              <a:defRPr/>
            </a:pPr>
            <a:r>
              <a:rPr lang="en-US" sz="6000" b="1" dirty="0">
                <a:latin typeface="Times New Roman" pitchFamily="18" charset="0"/>
                <a:cs typeface="Times New Roman" pitchFamily="18" charset="0"/>
              </a:rPr>
              <a:t>Hẹn gặp lại</a:t>
            </a:r>
            <a:endParaRPr lang="zh-CN" altLang="en-US" sz="60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6799816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7AD2ED-B7EA-408E-9430-EA2F2CDE3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4369" y="853651"/>
            <a:ext cx="9055304" cy="5150698"/>
          </a:xfrm>
          <a:prstGeom prst="rect">
            <a:avLst/>
          </a:prstGeom>
          <a:noFill/>
          <a:ln>
            <a:noFill/>
          </a:ln>
        </p:spPr>
      </p:pic>
      <p:sp>
        <p:nvSpPr>
          <p:cNvPr id="7" name="TextBox 6">
            <a:extLst>
              <a:ext uri="{FF2B5EF4-FFF2-40B4-BE49-F238E27FC236}">
                <a16:creationId xmlns:a16="http://schemas.microsoft.com/office/drawing/2014/main" id="{CA513024-B8EA-4305-A0E7-7F81AF82C34B}"/>
              </a:ext>
            </a:extLst>
          </p:cNvPr>
          <p:cNvSpPr txBox="1"/>
          <p:nvPr/>
        </p:nvSpPr>
        <p:spPr>
          <a:xfrm>
            <a:off x="2912239" y="2678387"/>
            <a:ext cx="6899563" cy="2323713"/>
          </a:xfrm>
          <a:prstGeom prst="rect">
            <a:avLst/>
          </a:prstGeom>
          <a:noFill/>
        </p:spPr>
        <p:txBody>
          <a:bodyPr wrap="square">
            <a:spAutoFit/>
          </a:bodyPr>
          <a:lstStyle/>
          <a:p>
            <a:pPr algn="ctr">
              <a:spcAft>
                <a:spcPts val="600"/>
              </a:spcAft>
            </a:pPr>
            <a:r>
              <a:rPr lang="en-US" sz="2800" b="1" i="1" dirty="0">
                <a:solidFill>
                  <a:srgbClr val="FF0000"/>
                </a:solidFill>
              </a:rPr>
              <a:t>1. </a:t>
            </a:r>
            <a:r>
              <a:rPr lang="en-US" sz="2800" b="1" i="1" dirty="0" err="1">
                <a:solidFill>
                  <a:srgbClr val="FF0000"/>
                </a:solidFill>
              </a:rPr>
              <a:t>Văn</a:t>
            </a:r>
            <a:r>
              <a:rPr lang="en-US" sz="2800" b="1" i="1" dirty="0">
                <a:solidFill>
                  <a:srgbClr val="FF0000"/>
                </a:solidFill>
              </a:rPr>
              <a:t> </a:t>
            </a:r>
            <a:r>
              <a:rPr lang="en-US" sz="2800" b="1" i="1" dirty="0" err="1">
                <a:solidFill>
                  <a:srgbClr val="FF0000"/>
                </a:solidFill>
              </a:rPr>
              <a:t>bản</a:t>
            </a:r>
            <a:r>
              <a:rPr lang="en-US" sz="2800" b="1" i="1" dirty="0">
                <a:solidFill>
                  <a:srgbClr val="FF0000"/>
                </a:solidFill>
              </a:rPr>
              <a:t> </a:t>
            </a:r>
            <a:r>
              <a:rPr lang="en-US" sz="2800" b="1" i="1" dirty="0" err="1">
                <a:solidFill>
                  <a:srgbClr val="FF0000"/>
                </a:solidFill>
              </a:rPr>
              <a:t>Nghị</a:t>
            </a:r>
            <a:r>
              <a:rPr lang="en-US" sz="2800" b="1" i="1" dirty="0">
                <a:solidFill>
                  <a:srgbClr val="FF0000"/>
                </a:solidFill>
              </a:rPr>
              <a:t> </a:t>
            </a:r>
            <a:r>
              <a:rPr lang="en-US" sz="2800" b="1" i="1" dirty="0" err="1">
                <a:solidFill>
                  <a:srgbClr val="FF0000"/>
                </a:solidFill>
              </a:rPr>
              <a:t>luận</a:t>
            </a:r>
            <a:r>
              <a:rPr lang="en-US" sz="2800" b="1" i="1" dirty="0">
                <a:solidFill>
                  <a:srgbClr val="FF0000"/>
                </a:solidFill>
              </a:rPr>
              <a:t> </a:t>
            </a:r>
            <a:r>
              <a:rPr lang="en-US" sz="2800" b="1" i="1" dirty="0" err="1">
                <a:solidFill>
                  <a:srgbClr val="FF0000"/>
                </a:solidFill>
              </a:rPr>
              <a:t>văn</a:t>
            </a:r>
            <a:r>
              <a:rPr lang="en-US" sz="2800" b="1" i="1" dirty="0">
                <a:solidFill>
                  <a:srgbClr val="FF0000"/>
                </a:solidFill>
              </a:rPr>
              <a:t> </a:t>
            </a:r>
            <a:r>
              <a:rPr lang="en-US" sz="2800" b="1" i="1" dirty="0" err="1">
                <a:solidFill>
                  <a:srgbClr val="FF0000"/>
                </a:solidFill>
              </a:rPr>
              <a:t>học</a:t>
            </a:r>
            <a:endParaRPr lang="en-US" sz="2800" dirty="0">
              <a:solidFill>
                <a:srgbClr val="FF0000"/>
              </a:solidFill>
            </a:endParaRPr>
          </a:p>
          <a:p>
            <a:pPr algn="just"/>
            <a:r>
              <a:rPr lang="en-US" sz="2800" dirty="0"/>
              <a:t>NL </a:t>
            </a:r>
            <a:r>
              <a:rPr lang="en-US" sz="2800" dirty="0" err="1"/>
              <a:t>văn</a:t>
            </a:r>
            <a:r>
              <a:rPr lang="en-US" sz="2800" dirty="0"/>
              <a:t> </a:t>
            </a:r>
            <a:r>
              <a:rPr lang="en-US" sz="2800" dirty="0" err="1"/>
              <a:t>học</a:t>
            </a:r>
            <a:r>
              <a:rPr lang="en-US" sz="2800" dirty="0"/>
              <a:t> </a:t>
            </a:r>
            <a:r>
              <a:rPr lang="en-US" sz="2800" dirty="0" err="1"/>
              <a:t>là</a:t>
            </a:r>
            <a:r>
              <a:rPr lang="en-US" sz="2800" dirty="0"/>
              <a:t> </a:t>
            </a:r>
            <a:r>
              <a:rPr lang="en-US" sz="2800" dirty="0" err="1"/>
              <a:t>trình</a:t>
            </a:r>
            <a:r>
              <a:rPr lang="en-US" sz="2800" dirty="0"/>
              <a:t> </a:t>
            </a:r>
            <a:r>
              <a:rPr lang="en-US" sz="2800" dirty="0" err="1"/>
              <a:t>bày</a:t>
            </a:r>
            <a:r>
              <a:rPr lang="en-US" sz="2800" dirty="0"/>
              <a:t>, </a:t>
            </a:r>
            <a:r>
              <a:rPr lang="en-US" sz="2800" dirty="0" err="1"/>
              <a:t>nhận</a:t>
            </a:r>
            <a:r>
              <a:rPr lang="en-US" sz="2800" dirty="0"/>
              <a:t> </a:t>
            </a:r>
            <a:r>
              <a:rPr lang="en-US" sz="2800" dirty="0" err="1"/>
              <a:t>xét</a:t>
            </a:r>
            <a:r>
              <a:rPr lang="en-US" sz="2800" dirty="0"/>
              <a:t>, </a:t>
            </a:r>
            <a:r>
              <a:rPr lang="en-US" sz="2800" dirty="0" err="1"/>
              <a:t>đánh</a:t>
            </a:r>
            <a:r>
              <a:rPr lang="en-US" sz="2800" dirty="0"/>
              <a:t> </a:t>
            </a:r>
            <a:r>
              <a:rPr lang="en-US" sz="2800" dirty="0" err="1"/>
              <a:t>giá</a:t>
            </a:r>
            <a:r>
              <a:rPr lang="en-US" sz="2800" dirty="0"/>
              <a:t> </a:t>
            </a:r>
            <a:r>
              <a:rPr lang="en-US" sz="2800" dirty="0" err="1"/>
              <a:t>của</a:t>
            </a:r>
            <a:r>
              <a:rPr lang="en-US" sz="2800" dirty="0"/>
              <a:t> </a:t>
            </a:r>
            <a:r>
              <a:rPr lang="en-US" sz="2800" dirty="0" err="1"/>
              <a:t>người</a:t>
            </a:r>
            <a:r>
              <a:rPr lang="en-US" sz="2800" dirty="0"/>
              <a:t> </a:t>
            </a:r>
            <a:r>
              <a:rPr lang="en-US" sz="2800" dirty="0" err="1"/>
              <a:t>viết</a:t>
            </a:r>
            <a:r>
              <a:rPr lang="en-US" sz="2800" dirty="0"/>
              <a:t> </a:t>
            </a:r>
            <a:r>
              <a:rPr lang="en-US" sz="2800" dirty="0" err="1"/>
              <a:t>về</a:t>
            </a:r>
            <a:r>
              <a:rPr lang="en-US" sz="2800" dirty="0"/>
              <a:t> </a:t>
            </a:r>
            <a:r>
              <a:rPr lang="en-US" sz="2800" dirty="0" err="1"/>
              <a:t>vấn</a:t>
            </a:r>
            <a:r>
              <a:rPr lang="en-US" sz="2800" dirty="0"/>
              <a:t> </a:t>
            </a:r>
            <a:r>
              <a:rPr lang="en-US" sz="2800" dirty="0" err="1"/>
              <a:t>đề</a:t>
            </a:r>
            <a:r>
              <a:rPr lang="en-US" sz="2800" dirty="0"/>
              <a:t> </a:t>
            </a:r>
            <a:r>
              <a:rPr lang="en-US" sz="2800" dirty="0" err="1"/>
              <a:t>thuộc</a:t>
            </a:r>
            <a:r>
              <a:rPr lang="en-US" sz="2800" dirty="0"/>
              <a:t> </a:t>
            </a:r>
            <a:r>
              <a:rPr lang="en-US" sz="2800" dirty="0" err="1"/>
              <a:t>lĩnh</a:t>
            </a:r>
            <a:r>
              <a:rPr lang="en-US" sz="2800" dirty="0"/>
              <a:t> </a:t>
            </a:r>
            <a:r>
              <a:rPr lang="en-US" sz="2800" dirty="0" err="1"/>
              <a:t>vực</a:t>
            </a:r>
            <a:r>
              <a:rPr lang="en-US" sz="2800" dirty="0"/>
              <a:t> </a:t>
            </a:r>
            <a:r>
              <a:rPr lang="en-US" sz="2800" dirty="0" err="1"/>
              <a:t>văn</a:t>
            </a:r>
            <a:r>
              <a:rPr lang="en-US" sz="2800" dirty="0"/>
              <a:t> </a:t>
            </a:r>
            <a:r>
              <a:rPr lang="en-US" sz="2800" dirty="0" err="1"/>
              <a:t>học</a:t>
            </a:r>
            <a:r>
              <a:rPr lang="en-US" sz="2800" dirty="0"/>
              <a:t> </a:t>
            </a:r>
            <a:r>
              <a:rPr lang="en-US" sz="2800" dirty="0" err="1"/>
              <a:t>với</a:t>
            </a:r>
            <a:r>
              <a:rPr lang="en-US" sz="2800" dirty="0"/>
              <a:t> </a:t>
            </a:r>
            <a:r>
              <a:rPr lang="en-US" sz="2800" dirty="0" err="1"/>
              <a:t>cách</a:t>
            </a:r>
            <a:r>
              <a:rPr lang="en-US" sz="2800" dirty="0"/>
              <a:t> </a:t>
            </a:r>
            <a:r>
              <a:rPr lang="en-US" sz="2800" dirty="0" err="1"/>
              <a:t>lập</a:t>
            </a:r>
            <a:r>
              <a:rPr lang="en-US" sz="2800" dirty="0"/>
              <a:t> </a:t>
            </a:r>
            <a:r>
              <a:rPr lang="en-US" sz="2800" dirty="0" err="1"/>
              <a:t>luận</a:t>
            </a:r>
            <a:r>
              <a:rPr lang="en-US" sz="2800" dirty="0"/>
              <a:t> </a:t>
            </a:r>
            <a:r>
              <a:rPr lang="en-US" sz="2800" dirty="0" err="1"/>
              <a:t>chặt</a:t>
            </a:r>
            <a:r>
              <a:rPr lang="en-US" sz="2800" dirty="0"/>
              <a:t> </a:t>
            </a:r>
            <a:r>
              <a:rPr lang="en-US" sz="2800" dirty="0" err="1"/>
              <a:t>chẽ</a:t>
            </a:r>
            <a:r>
              <a:rPr lang="en-US" sz="2800" dirty="0"/>
              <a:t>, </a:t>
            </a:r>
            <a:r>
              <a:rPr lang="en-US" sz="2800" dirty="0" err="1"/>
              <a:t>dẫn</a:t>
            </a:r>
            <a:r>
              <a:rPr lang="en-US" sz="2800" dirty="0"/>
              <a:t> </a:t>
            </a:r>
            <a:r>
              <a:rPr lang="en-US" sz="2800" dirty="0" err="1"/>
              <a:t>chứng</a:t>
            </a:r>
            <a:r>
              <a:rPr lang="en-US" sz="2800" dirty="0"/>
              <a:t> </a:t>
            </a:r>
            <a:r>
              <a:rPr lang="en-US" sz="2800" dirty="0" err="1"/>
              <a:t>tiêu</a:t>
            </a:r>
            <a:r>
              <a:rPr lang="en-US" sz="2800" dirty="0"/>
              <a:t> </a:t>
            </a:r>
            <a:r>
              <a:rPr lang="en-US" sz="2800" dirty="0" err="1"/>
              <a:t>biểu</a:t>
            </a:r>
            <a:r>
              <a:rPr lang="en-US" sz="2800" dirty="0"/>
              <a:t>, </a:t>
            </a:r>
            <a:r>
              <a:rPr lang="en-US" sz="2800" dirty="0" err="1"/>
              <a:t>lời</a:t>
            </a:r>
            <a:r>
              <a:rPr lang="en-US" sz="2800" dirty="0"/>
              <a:t> </a:t>
            </a:r>
            <a:r>
              <a:rPr lang="en-US" sz="2800" dirty="0" err="1"/>
              <a:t>văn</a:t>
            </a:r>
            <a:r>
              <a:rPr lang="en-US" sz="2800" dirty="0"/>
              <a:t> </a:t>
            </a:r>
            <a:r>
              <a:rPr lang="en-US" sz="2800" dirty="0" err="1"/>
              <a:t>giàu</a:t>
            </a:r>
            <a:r>
              <a:rPr lang="en-US" sz="2800" dirty="0"/>
              <a:t> </a:t>
            </a:r>
            <a:r>
              <a:rPr lang="en-US" sz="2800" dirty="0" err="1"/>
              <a:t>hình</a:t>
            </a:r>
            <a:r>
              <a:rPr lang="en-US" sz="2800" dirty="0"/>
              <a:t> </a:t>
            </a:r>
            <a:r>
              <a:rPr lang="en-US" sz="2800" dirty="0" err="1"/>
              <a:t>ảnh</a:t>
            </a:r>
            <a:r>
              <a:rPr lang="en-US" sz="2800" dirty="0"/>
              <a:t>.</a:t>
            </a:r>
          </a:p>
        </p:txBody>
      </p:sp>
    </p:spTree>
    <p:extLst>
      <p:ext uri="{BB962C8B-B14F-4D97-AF65-F5344CB8AC3E}">
        <p14:creationId xmlns:p14="http://schemas.microsoft.com/office/powerpoint/2010/main" val="99899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377F93-0602-476E-A2C0-CE589E10FA46}"/>
              </a:ext>
            </a:extLst>
          </p:cNvPr>
          <p:cNvSpPr txBox="1"/>
          <p:nvPr/>
        </p:nvSpPr>
        <p:spPr>
          <a:xfrm>
            <a:off x="2142309" y="689942"/>
            <a:ext cx="8018243" cy="584775"/>
          </a:xfrm>
          <a:prstGeom prst="rect">
            <a:avLst/>
          </a:prstGeom>
          <a:noFill/>
        </p:spPr>
        <p:txBody>
          <a:bodyPr wrap="square">
            <a:spAutoFit/>
          </a:bodyPr>
          <a:lstStyle/>
          <a:p>
            <a:r>
              <a:rPr lang="pt-BR" sz="3200" b="1" dirty="0">
                <a:solidFill>
                  <a:srgbClr val="FF0000"/>
                </a:solidFill>
                <a:latin typeface="Times New Roman" pitchFamily="18" charset="0"/>
                <a:cs typeface="Times New Roman" pitchFamily="18" charset="0"/>
              </a:rPr>
              <a:t>2. Kĩ năng đọc văn bản nghị luận văn học</a:t>
            </a:r>
            <a:endParaRPr 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1018311" y="1900015"/>
            <a:ext cx="10685576" cy="3844129"/>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Nắm rõ tên văn bản, tác giả.</a:t>
            </a:r>
            <a:endParaRPr lang="en-US" sz="2800" dirty="0">
              <a:effectLst/>
              <a:latin typeface="Times New Roman" panose="02020603050405020304" pitchFamily="18" charset="0"/>
              <a:ea typeface="Times New Roman" panose="02020603050405020304" pitchFamily="18" charset="0"/>
              <a:cs typeface="Times New Roman" pitchFamily="18" charset="0"/>
            </a:endParaRPr>
          </a:p>
          <a:p>
            <a:pPr marL="342900" indent="-342900" algn="just">
              <a:lnSpc>
                <a:spcPct val="105000"/>
              </a:lnSpc>
              <a:spcAft>
                <a:spcPts val="1200"/>
              </a:spcAft>
              <a:buFont typeface="Wingdings" panose="05000000000000000000" pitchFamily="2" charset="2"/>
              <a:buChar char="Ø"/>
            </a:pPr>
            <a:r>
              <a:rPr lang="pt-BR" sz="2800" dirty="0">
                <a:latin typeface="Times New Roman" pitchFamily="18" charset="0"/>
                <a:cs typeface="Times New Roman" pitchFamily="18" charset="0"/>
              </a:rPr>
              <a:t>Đọc kĩ văn bản để:</a:t>
            </a:r>
          </a:p>
          <a:p>
            <a:pPr>
              <a:spcBef>
                <a:spcPts val="600"/>
              </a:spcBef>
              <a:spcAft>
                <a:spcPts val="600"/>
              </a:spcAft>
            </a:pPr>
            <a:r>
              <a:rPr lang="pt-BR" sz="2800" dirty="0">
                <a:latin typeface="Times New Roman" pitchFamily="18" charset="0"/>
                <a:cs typeface="Times New Roman" pitchFamily="18" charset="0"/>
              </a:rPr>
              <a:t>+ Nêu được vấn đề văn học mà văn bản bàn luận đến (tác phẩm, đoạn trích hay nhân vật văn học...)</a:t>
            </a:r>
            <a:endParaRPr lang="en-US" sz="2800" dirty="0">
              <a:latin typeface="Times New Roman" pitchFamily="18" charset="0"/>
              <a:cs typeface="Times New Roman" pitchFamily="18" charset="0"/>
            </a:endParaRPr>
          </a:p>
          <a:p>
            <a:pPr>
              <a:spcBef>
                <a:spcPts val="600"/>
              </a:spcBef>
              <a:spcAft>
                <a:spcPts val="600"/>
              </a:spcAft>
            </a:pPr>
            <a:r>
              <a:rPr lang="pt-BR" sz="2800" dirty="0">
                <a:latin typeface="Times New Roman" pitchFamily="18" charset="0"/>
                <a:cs typeface="Times New Roman" pitchFamily="18" charset="0"/>
              </a:rPr>
              <a:t>+ Nhận biết được ý kiến, lí lẽ và bằng chứng tiêu biểu trong văn bản.</a:t>
            </a:r>
            <a:endParaRPr lang="en-US" sz="2800" dirty="0">
              <a:latin typeface="Times New Roman" pitchFamily="18" charset="0"/>
              <a:cs typeface="Times New Roman" pitchFamily="18" charset="0"/>
            </a:endParaRPr>
          </a:p>
          <a:p>
            <a:pPr>
              <a:spcBef>
                <a:spcPts val="600"/>
              </a:spcBef>
              <a:spcAft>
                <a:spcPts val="600"/>
              </a:spcAft>
            </a:pPr>
            <a:r>
              <a:rPr lang="pt-BR" sz="2800" dirty="0">
                <a:latin typeface="Times New Roman" pitchFamily="18" charset="0"/>
                <a:cs typeface="Times New Roman" pitchFamily="18" charset="0"/>
              </a:rPr>
              <a:t>+ Chỉ rõ được những lí lẽ, bằng chứng nào được người viết sử dụng để phục vụ cho từng ý kiến. Mối quan hệ giữa các ý kiến, lí lẽ, bằng chứng.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586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377F93-0602-476E-A2C0-CE589E10FA46}"/>
              </a:ext>
            </a:extLst>
          </p:cNvPr>
          <p:cNvSpPr txBox="1"/>
          <p:nvPr/>
        </p:nvSpPr>
        <p:spPr>
          <a:xfrm>
            <a:off x="2306782" y="646019"/>
            <a:ext cx="7957679" cy="584775"/>
          </a:xfrm>
          <a:prstGeom prst="rect">
            <a:avLst/>
          </a:prstGeom>
          <a:noFill/>
        </p:spPr>
        <p:txBody>
          <a:bodyPr wrap="square">
            <a:spAutoFit/>
          </a:bodyPr>
          <a:lstStyle/>
          <a:p>
            <a:r>
              <a:rPr lang="pt-BR" sz="3200" b="1" dirty="0">
                <a:solidFill>
                  <a:srgbClr val="FF0000"/>
                </a:solidFill>
                <a:latin typeface="Times New Roman" pitchFamily="18" charset="0"/>
                <a:cs typeface="Times New Roman" pitchFamily="18" charset="0"/>
              </a:rPr>
              <a:t>2. Kĩ năng đọc văn bản nghị luận văn học</a:t>
            </a:r>
            <a:endParaRPr lang="en-US" sz="32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1143001" y="1690062"/>
            <a:ext cx="10344718" cy="4339650"/>
          </a:xfrm>
          <a:prstGeom prst="rect">
            <a:avLst/>
          </a:prstGeom>
          <a:noFill/>
        </p:spPr>
        <p:txBody>
          <a:bodyPr wrap="square" rtlCol="0">
            <a:spAutoFit/>
          </a:bodyPr>
          <a:lstStyle/>
          <a:p>
            <a:pPr algn="just">
              <a:spcBef>
                <a:spcPts val="600"/>
              </a:spcBef>
              <a:spcAft>
                <a:spcPts val="600"/>
              </a:spcAft>
            </a:pPr>
            <a:r>
              <a:rPr lang="pt-BR" sz="3200" dirty="0">
                <a:latin typeface="Times New Roman" pitchFamily="18" charset="0"/>
                <a:cs typeface="Times New Roman" pitchFamily="18" charset="0"/>
              </a:rPr>
              <a:t>+ Tóm tắt được các nội dung chính trong một văn bản nghị luận có nhiều đoạn.</a:t>
            </a:r>
            <a:endParaRPr lang="en-US" sz="3200" dirty="0">
              <a:latin typeface="Times New Roman" pitchFamily="18" charset="0"/>
              <a:cs typeface="Times New Roman" pitchFamily="18" charset="0"/>
            </a:endParaRPr>
          </a:p>
          <a:p>
            <a:pPr algn="just">
              <a:spcBef>
                <a:spcPts val="600"/>
              </a:spcBef>
              <a:spcAft>
                <a:spcPts val="600"/>
              </a:spcAft>
            </a:pPr>
            <a:r>
              <a:rPr lang="pt-BR" sz="3200" dirty="0">
                <a:latin typeface="Times New Roman" pitchFamily="18" charset="0"/>
                <a:cs typeface="Times New Roman" pitchFamily="18" charset="0"/>
              </a:rPr>
              <a:t>+ Chỉ rõ sức thuyết phục của văn bản qua bố cục, trình tự lô-gic, hợp lí, mạch lạc của ý kiến, lí lẽ, cách sử dụng các tác giả gửi gắm qua những từ ngữ trong văn bản.</a:t>
            </a:r>
            <a:endParaRPr lang="en-US" sz="3200" dirty="0">
              <a:latin typeface="Times New Roman" pitchFamily="18" charset="0"/>
              <a:cs typeface="Times New Roman" pitchFamily="18" charset="0"/>
            </a:endParaRPr>
          </a:p>
          <a:p>
            <a:pPr algn="just">
              <a:spcBef>
                <a:spcPts val="600"/>
              </a:spcBef>
              <a:spcAft>
                <a:spcPts val="600"/>
              </a:spcAft>
            </a:pPr>
            <a:r>
              <a:rPr lang="pt-BR" sz="3200" dirty="0">
                <a:latin typeface="Times New Roman" pitchFamily="18" charset="0"/>
                <a:cs typeface="Times New Roman" pitchFamily="18" charset="0"/>
              </a:rPr>
              <a:t>+ Từ văn bản, liên hệ với bản thân và cuộc sống sống xung quanh để thấy được ý nghĩa của văn bản đối với cuộc sống, con người</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808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3BA9910F-7031-4FAD-95FC-666F3D144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432" y="1453601"/>
            <a:ext cx="7969135" cy="4086026"/>
          </a:xfrm>
          <a:prstGeom prst="rect">
            <a:avLst/>
          </a:prstGeom>
        </p:spPr>
      </p:pic>
      <p:sp>
        <p:nvSpPr>
          <p:cNvPr id="12292" name="Title 1"/>
          <p:cNvSpPr>
            <a:spLocks noGrp="1" noChangeArrowheads="1"/>
          </p:cNvSpPr>
          <p:nvPr>
            <p:ph type="title"/>
          </p:nvPr>
        </p:nvSpPr>
        <p:spPr>
          <a:xfrm>
            <a:off x="3720711" y="3496614"/>
            <a:ext cx="5319380" cy="1143000"/>
          </a:xfrm>
        </p:spPr>
        <p:txBody>
          <a:bodyPr>
            <a:noAutofit/>
          </a:bodyPr>
          <a:lstStyle/>
          <a:p>
            <a:pPr algn="ctr"/>
            <a:r>
              <a:rPr lang="en-US" alt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Vận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br>
              <a:rPr lang="en-US" sz="3600" b="1" dirty="0">
                <a:latin typeface="Times New Roman" pitchFamily="18" charset="0"/>
                <a:cs typeface="Times New Roman" pitchFamily="18" charset="0"/>
              </a:rPr>
            </a:b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hiểu văn bản </a:t>
            </a:r>
            <a:r>
              <a:rPr lang="en-US" sz="3600" b="1" dirty="0" err="1">
                <a:latin typeface="Times New Roman" pitchFamily="18" charset="0"/>
                <a:cs typeface="Times New Roman" pitchFamily="18" charset="0"/>
              </a:rPr>
              <a:t>mở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03538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7036" y="408940"/>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solidFill>
                  <a:srgbClr val="002060"/>
                </a:solidFill>
                <a:latin typeface="Times New Roman" pitchFamily="18" charset="0"/>
                <a:cs typeface="Times New Roman" pitchFamily="18" charset="0"/>
              </a:rPr>
              <a:t>Bài tập 1: </a:t>
            </a:r>
            <a:r>
              <a:rPr lang="en-US" sz="2400" b="1" i="1" dirty="0">
                <a:solidFill>
                  <a:srgbClr val="002060"/>
                </a:solidFill>
                <a:latin typeface="Times New Roman" pitchFamily="18" charset="0"/>
                <a:cs typeface="Times New Roman" pitchFamily="18" charset="0"/>
              </a:rPr>
              <a:t>Đọc ngữ liệu sau và thực hiện các yêu cầu từ 1 đến 6</a:t>
            </a:r>
            <a:endParaRPr lang="en-US" sz="2400" dirty="0">
              <a:solidFill>
                <a:srgbClr val="002060"/>
              </a:solidFill>
              <a:latin typeface="Times New Roman" pitchFamily="18" charset="0"/>
              <a:cs typeface="Times New Roman" pitchFamily="18" charset="0"/>
            </a:endParaRPr>
          </a:p>
        </p:txBody>
      </p:sp>
      <p:sp>
        <p:nvSpPr>
          <p:cNvPr id="3" name="Rectangle 1"/>
          <p:cNvSpPr>
            <a:spLocks noChangeArrowheads="1"/>
          </p:cNvSpPr>
          <p:nvPr/>
        </p:nvSpPr>
        <p:spPr bwMode="auto">
          <a:xfrm>
            <a:off x="187036" y="1148745"/>
            <a:ext cx="11824855"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spcAft>
                <a:spcPts val="600"/>
              </a:spcAft>
            </a:pPr>
            <a:r>
              <a:rPr lang="en-US" sz="2400" b="1" dirty="0">
                <a:solidFill>
                  <a:srgbClr val="FF0000"/>
                </a:solidFill>
                <a:latin typeface="Times New Roman" pitchFamily="18" charset="0"/>
                <a:cs typeface="Times New Roman" pitchFamily="18" charset="0"/>
              </a:rPr>
              <a:t>BÀN VỀ NHÂN VẬT THÁNH GIÓNG</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Truyện Thánh Gióng là tác phẩm lớn đầu tiên về đề tài giữ nước chống xâm lược. Nhân vật Thánh Gióng được xây dựng rất đặc sắc, vừa là một anh hùng phi thường với vẻ đẹp lí tưởng, vừa là một con người trần thế với những vẻ đẹp giản dị, gần gũi.</a:t>
            </a:r>
          </a:p>
          <a:p>
            <a:pPr algn="just"/>
            <a:r>
              <a:rPr lang="en-US" sz="2400" dirty="0">
                <a:solidFill>
                  <a:srgbClr val="002060"/>
                </a:solidFill>
                <a:latin typeface="Times New Roman" pitchFamily="18" charset="0"/>
                <a:cs typeface="Times New Roman" pitchFamily="18" charset="0"/>
              </a:rPr>
              <a:t>       Trước hết, Thánh Gióng hội tụ những đặc điểm phi thường, thể hiện lý tưởng của nhân dân về người anh hùng đánh giặc cứu nước. sự phi thường của nhân vật phóng thể hiện qua những chi tiết về sự thụ thai, thần kỳ của bà mẹ Gióng (như bà bắt đầu mang thai Gióng sau khi bà muốn thử bàn chân mình vào vết chân khổng lồ, bà mang thai Gióng 12 tháng mới sinh…). Ở Gióng có cả sức mạnh của thể lực và sức mạnh của tinh thần, ý chí. Không có thể lực và ý chí chiến đấu phi thường, làm sao Thánh Gióng có thể nhổ từ bụi tre đằng ngà để tiếp tục truy kích và đánh tan quân xâm lược? Tất cả những chi tiết ấy đều nhằm mục đích đề cao người anh hùng, làm cho người anh hùng có nguồn gốc siêu nhiên, thần thánh khác thường.</a:t>
            </a:r>
          </a:p>
          <a:p>
            <a:pPr algn="just"/>
            <a:r>
              <a:rPr lang="en-US" sz="2400" dirty="0">
                <a:solidFill>
                  <a:srgbClr val="002060"/>
                </a:solidFill>
                <a:latin typeface="Times New Roman" pitchFamily="18" charset="0"/>
                <a:cs typeface="Times New Roman" pitchFamily="18" charset="0"/>
              </a:rPr>
              <a:t>        Nhìn chung những yếu tố kì diệu, khác thường trong nhân vật Gióng tuy khá nổi bật nhưng cũng không thể lấn át và thay thế được cái bình thường của con người trần thế.</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07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2623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solidFill>
                  <a:srgbClr val="002060"/>
                </a:solidFill>
                <a:latin typeface="Times New Roman" pitchFamily="18" charset="0"/>
                <a:cs typeface="Times New Roman" pitchFamily="18" charset="0"/>
              </a:rPr>
              <a:t>Bài tập 1: </a:t>
            </a:r>
            <a:r>
              <a:rPr lang="en-US" sz="2400" b="1" i="1" dirty="0">
                <a:solidFill>
                  <a:srgbClr val="002060"/>
                </a:solidFill>
                <a:latin typeface="Times New Roman" pitchFamily="18" charset="0"/>
                <a:cs typeface="Times New Roman" pitchFamily="18" charset="0"/>
              </a:rPr>
              <a:t>Đọc ngữ liệu sau và thực hiện các yêu cầu từ 1 đến 6</a:t>
            </a:r>
            <a:endParaRPr lang="en-US" sz="2400" dirty="0">
              <a:solidFill>
                <a:srgbClr val="002060"/>
              </a:solidFill>
              <a:latin typeface="Times New Roman" pitchFamily="18" charset="0"/>
              <a:cs typeface="Times New Roman" pitchFamily="18" charset="0"/>
            </a:endParaRPr>
          </a:p>
        </p:txBody>
      </p:sp>
      <p:sp>
        <p:nvSpPr>
          <p:cNvPr id="3" name="Rectangle 1"/>
          <p:cNvSpPr>
            <a:spLocks noChangeArrowheads="1"/>
          </p:cNvSpPr>
          <p:nvPr/>
        </p:nvSpPr>
        <p:spPr bwMode="auto">
          <a:xfrm>
            <a:off x="-9144" y="999457"/>
            <a:ext cx="1219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just"/>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Nguồn gốc lai lịch của Gióng thật rõ ràng, cụ thể và xác định. Căn bản và trước hết, Gióng là một con người, một người con của làng Phù Đổng, nước Văn Lang, đời Hùng Vương thứ sáu. Quá trình ra đời, trưởng thành và chiến thắng giặc ngoại xâm của Gióng đều gắn với những người dân bình dị. Dù có siêu nhiên kì ảo đến đâu, Gióng vẫn phải “nằm trong bụng mẹ” (dù là mười mấy tháng), vẫn thể “uống nước, ăn cơm với cà” (dù là mấy nong), vẫn phải mặc quần áo bằng vải của dân làng Phù Đổng (dù là cỡ rộng đến đâu). Và ngay cả ngựa sắt, roi sắt, áo giáp sắt của Gióng cũng là do vua Hùng tập hợp người thợ rèn tài giỏi nhất ở trong nước đúc nên. </a:t>
            </a:r>
          </a:p>
          <a:p>
            <a:pPr algn="just"/>
            <a:r>
              <a:rPr lang="en-US" sz="2400" dirty="0">
                <a:solidFill>
                  <a:srgbClr val="002060"/>
                </a:solidFill>
                <a:latin typeface="Times New Roman" pitchFamily="18" charset="0"/>
                <a:cs typeface="Times New Roman" pitchFamily="18" charset="0"/>
              </a:rPr>
              <a:t>        Nhân vật Thánh Gióng thể hiện sức mạnh của nhân dân trong công cuộc giữ nước. Lực lượng chống giặc ngoại xâm bảo vệ tổ quốc của dân tộc bình thường tiềm ẩn trong nhân dân, tương tự như chú bé làng Gióng nằm im không nói, không cười. Nhưng khi có giặc thì tiếng nói ấy đã tập hợp, thức tỉnh tất cả các lực lượng tiềm ẩn ấy của dân tộc và làm nên Thánh Gióng. </a:t>
            </a:r>
          </a:p>
          <a:p>
            <a:pPr algn="just"/>
            <a:r>
              <a:rPr lang="en-US" sz="2400" dirty="0">
                <a:solidFill>
                  <a:srgbClr val="002060"/>
                </a:solidFill>
                <a:latin typeface="Times New Roman" pitchFamily="18" charset="0"/>
                <a:cs typeface="Times New Roman" pitchFamily="18" charset="0"/>
              </a:rPr>
              <a:t>        Khi chưa có giặc, Gióng là đứa trẻ nằm im không biết nói. Khi nghe tiếng gọi của non sông, Gióng vụt lớn lên và cất lời nhận nhiệm vụ, đánh tan giặc Thánh Gióng bay về trời. Quá trình phát triển của nhân vật Thánh Gióng dồi dào ý nghĩa nhân sinh và nên thơ, nên họa biết bao!</a:t>
            </a:r>
          </a:p>
          <a:p>
            <a:r>
              <a:rPr lang="en-US" sz="2400" dirty="0">
                <a:solidFill>
                  <a:srgbClr val="002060"/>
                </a:solidFill>
                <a:latin typeface="Times New Roman" pitchFamily="18" charset="0"/>
                <a:cs typeface="Times New Roman" pitchFamily="18" charset="0"/>
              </a:rPr>
              <a:t>                                       </a:t>
            </a:r>
            <a:r>
              <a:rPr lang="en-US" sz="2400" i="1" dirty="0">
                <a:solidFill>
                  <a:srgbClr val="002060"/>
                </a:solidFill>
                <a:latin typeface="Times New Roman" pitchFamily="18" charset="0"/>
                <a:cs typeface="Times New Roman" pitchFamily="18" charset="0"/>
              </a:rPr>
              <a:t>(Theo Hoàng Tiến tựu, Bình giảng truyện dân gian, NXB Giáo dục 2003)</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4157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52B4D1-9DC1-4B38-AFE4-4A8CDBE1BD6D}"/>
              </a:ext>
            </a:extLst>
          </p:cNvPr>
          <p:cNvSpPr txBox="1"/>
          <p:nvPr/>
        </p:nvSpPr>
        <p:spPr>
          <a:xfrm>
            <a:off x="1087580" y="607034"/>
            <a:ext cx="10889672" cy="1008418"/>
          </a:xfrm>
          <a:prstGeom prst="rect">
            <a:avLst/>
          </a:prstGeom>
          <a:noFill/>
        </p:spPr>
        <p:txBody>
          <a:bodyPr wrap="square">
            <a:spAutoFit/>
          </a:bodyPr>
          <a:lstStyle/>
          <a:p>
            <a:pPr algn="just">
              <a:lnSpc>
                <a:spcPct val="102000"/>
              </a:lnSpc>
            </a:pPr>
            <a:r>
              <a:rPr lang="pt-BR" sz="3200" b="1" i="1" dirty="0">
                <a:solidFill>
                  <a:srgbClr val="00B050"/>
                </a:solidFill>
                <a:latin typeface="Times New Roman" panose="02020603050405020304" pitchFamily="18" charset="0"/>
                <a:ea typeface="Times New Roman" panose="02020603050405020304" pitchFamily="18" charset="0"/>
              </a:rPr>
              <a:t>Câu 1: </a:t>
            </a:r>
            <a:r>
              <a:rPr lang="en-US" sz="3200" b="1" i="1" dirty="0" err="1">
                <a:solidFill>
                  <a:srgbClr val="00B050"/>
                </a:solidFill>
                <a:latin typeface="Times New Roman" pitchFamily="18" charset="0"/>
                <a:cs typeface="Times New Roman" pitchFamily="18" charset="0"/>
              </a:rPr>
              <a:t>Tác</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giả</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đã</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nêu</a:t>
            </a:r>
            <a:r>
              <a:rPr lang="en-US" sz="3200" b="1" i="1" dirty="0">
                <a:solidFill>
                  <a:srgbClr val="00B050"/>
                </a:solidFill>
                <a:latin typeface="Times New Roman" pitchFamily="18" charset="0"/>
                <a:cs typeface="Times New Roman" pitchFamily="18" charset="0"/>
              </a:rPr>
              <a:t> ý </a:t>
            </a:r>
            <a:r>
              <a:rPr lang="en-US" sz="3200" b="1" i="1" dirty="0" err="1">
                <a:solidFill>
                  <a:srgbClr val="00B050"/>
                </a:solidFill>
                <a:latin typeface="Times New Roman" pitchFamily="18" charset="0"/>
                <a:cs typeface="Times New Roman" pitchFamily="18" charset="0"/>
              </a:rPr>
              <a:t>kiến</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gì</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về</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nhân</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vật</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Thánh</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Gióng</a:t>
            </a:r>
            <a:r>
              <a:rPr lang="en-US" sz="3200" b="1" i="1" dirty="0">
                <a:solidFill>
                  <a:srgbClr val="00B050"/>
                </a:solidFill>
                <a:latin typeface="Times New Roman" pitchFamily="18" charset="0"/>
                <a:cs typeface="Times New Roman" pitchFamily="18" charset="0"/>
              </a:rPr>
              <a:t>?</a:t>
            </a:r>
            <a:endParaRPr lang="en-US" sz="3200" b="1" i="1" dirty="0">
              <a:solidFill>
                <a:srgbClr val="00B050"/>
              </a:solidFill>
            </a:endParaRPr>
          </a:p>
          <a:p>
            <a:pPr marL="0" marR="0" algn="just">
              <a:lnSpc>
                <a:spcPct val="102000"/>
              </a:lnSpc>
              <a:spcBef>
                <a:spcPts val="0"/>
              </a:spcBef>
              <a:spcAft>
                <a:spcPts val="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FCC8C39-DE4E-4624-9A8D-ABCFEBF5E9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718" y="1615452"/>
            <a:ext cx="8042564" cy="4394710"/>
          </a:xfrm>
          <a:prstGeom prst="rect">
            <a:avLst/>
          </a:prstGeom>
          <a:noFill/>
          <a:ln>
            <a:noFill/>
          </a:ln>
        </p:spPr>
      </p:pic>
      <p:sp>
        <p:nvSpPr>
          <p:cNvPr id="6" name="TextBox 5">
            <a:extLst>
              <a:ext uri="{FF2B5EF4-FFF2-40B4-BE49-F238E27FC236}">
                <a16:creationId xmlns:a16="http://schemas.microsoft.com/office/drawing/2014/main" id="{BD24BC2C-82C1-4FCB-8248-4B08A7FD4E37}"/>
              </a:ext>
            </a:extLst>
          </p:cNvPr>
          <p:cNvSpPr txBox="1"/>
          <p:nvPr/>
        </p:nvSpPr>
        <p:spPr>
          <a:xfrm>
            <a:off x="3046927" y="2904866"/>
            <a:ext cx="6098146" cy="1815882"/>
          </a:xfrm>
          <a:prstGeom prst="rect">
            <a:avLst/>
          </a:prstGeom>
          <a:noFill/>
        </p:spPr>
        <p:txBody>
          <a:bodyPr wrap="square">
            <a:spAutoFit/>
          </a:bodyPr>
          <a:lstStyle/>
          <a:p>
            <a:pPr algn="ct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hùng</a:t>
            </a:r>
            <a:r>
              <a:rPr lang="en-US" sz="2800" dirty="0">
                <a:latin typeface="Times New Roman" pitchFamily="18" charset="0"/>
                <a:cs typeface="Times New Roman" pitchFamily="18" charset="0"/>
              </a:rPr>
              <a:t> phi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gũi</a:t>
            </a:r>
            <a:r>
              <a:rPr lang="en-US" sz="2800" dirty="0">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32825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2889</Words>
  <Application>Microsoft Office PowerPoint</Application>
  <PresentationFormat>Widescreen</PresentationFormat>
  <Paragraphs>117</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.VnArial</vt:lpstr>
      <vt:lpstr>Arial</vt:lpstr>
      <vt:lpstr>Calibri</vt:lpstr>
      <vt:lpstr>Calibri Light</vt:lpstr>
      <vt:lpstr>Montserrat</vt:lpstr>
      <vt:lpstr>Times New Roman</vt:lpstr>
      <vt:lpstr>Wingdings</vt:lpstr>
      <vt:lpstr>Office Theme</vt:lpstr>
      <vt:lpstr>PowerPoint Presentation</vt:lpstr>
      <vt:lpstr>I. Kiến thức Ngữ văn</vt:lpstr>
      <vt:lpstr>PowerPoint Presentation</vt:lpstr>
      <vt:lpstr>PowerPoint Presentation</vt:lpstr>
      <vt:lpstr>PowerPoint Presentation</vt:lpstr>
      <vt:lpstr>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4. Xác định ít nhất 03 từ mượn có trong văn bản trên.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Tran Huyen</cp:lastModifiedBy>
  <cp:revision>140</cp:revision>
  <dcterms:created xsi:type="dcterms:W3CDTF">2021-08-26T04:20:52Z</dcterms:created>
  <dcterms:modified xsi:type="dcterms:W3CDTF">2021-10-04T13:31:07Z</dcterms:modified>
</cp:coreProperties>
</file>