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87" r:id="rId2"/>
    <p:sldId id="288" r:id="rId3"/>
    <p:sldId id="268" r:id="rId4"/>
    <p:sldId id="289" r:id="rId5"/>
    <p:sldId id="267" r:id="rId6"/>
    <p:sldId id="269" r:id="rId7"/>
    <p:sldId id="270" r:id="rId8"/>
    <p:sldId id="290" r:id="rId9"/>
    <p:sldId id="291" r:id="rId10"/>
    <p:sldId id="292" r:id="rId11"/>
    <p:sldId id="293" r:id="rId12"/>
    <p:sldId id="294" r:id="rId13"/>
    <p:sldId id="295" r:id="rId14"/>
    <p:sldId id="296" r:id="rId15"/>
    <p:sldId id="297" r:id="rId16"/>
    <p:sldId id="282" r:id="rId17"/>
    <p:sldId id="310" r:id="rId18"/>
    <p:sldId id="298" r:id="rId19"/>
    <p:sldId id="320" r:id="rId20"/>
    <p:sldId id="301" r:id="rId21"/>
    <p:sldId id="302" r:id="rId22"/>
    <p:sldId id="303" r:id="rId23"/>
    <p:sldId id="311" r:id="rId24"/>
    <p:sldId id="304" r:id="rId25"/>
    <p:sldId id="306" r:id="rId26"/>
    <p:sldId id="307" r:id="rId27"/>
    <p:sldId id="308" r:id="rId28"/>
    <p:sldId id="309" r:id="rId29"/>
    <p:sldId id="312" r:id="rId30"/>
    <p:sldId id="313" r:id="rId31"/>
    <p:sldId id="314" r:id="rId32"/>
    <p:sldId id="315" r:id="rId33"/>
    <p:sldId id="316" r:id="rId34"/>
    <p:sldId id="317" r:id="rId35"/>
    <p:sldId id="318" r:id="rId36"/>
    <p:sldId id="31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122AA-64C9-4C57-BCDF-CDFF1F7E33E7}"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152CB-41D7-4E88-B317-08FE87831BE4}" type="slidenum">
              <a:rPr lang="en-US" smtClean="0"/>
              <a:t>‹#›</a:t>
            </a:fld>
            <a:endParaRPr lang="en-US"/>
          </a:p>
        </p:txBody>
      </p:sp>
    </p:spTree>
    <p:extLst>
      <p:ext uri="{BB962C8B-B14F-4D97-AF65-F5344CB8AC3E}">
        <p14:creationId xmlns:p14="http://schemas.microsoft.com/office/powerpoint/2010/main" val="33146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00F71F1C-1E15-40CA-B24A-20BDEAFE3239}" type="slidenum">
              <a:rPr lang="zh-CN" altLang="en-US" smtClean="0">
                <a:ea typeface="宋体" pitchFamily="2" charset="-122"/>
              </a:rPr>
              <a:pPr/>
              <a:t>36</a:t>
            </a:fld>
            <a:endParaRPr lang="zh-CN" altLang="en-US">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725225"/>
      </p:ext>
    </p:extLst>
  </p:cSld>
  <p:clrMapOvr>
    <a:masterClrMapping/>
  </p:clrMapOvr>
  <mc:AlternateContent xmlns:mc="http://schemas.openxmlformats.org/markup-compatibility/2006" xmlns:p14="http://schemas.microsoft.com/office/powerpoint/2010/main">
    <mc:Choice Requires="p14">
      <p:transition spd="slow" p14:dur="2500" advClick="0" advTm="5000">
        <p:fade/>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63" r="5319" b="11234"/>
          <a:stretch>
            <a:fillRect/>
          </a:stretch>
        </p:blipFill>
        <p:spPr>
          <a:xfrm>
            <a:off x="0" y="-228600"/>
            <a:ext cx="12192000" cy="7296150"/>
          </a:xfrm>
          <a:prstGeom prst="rect">
            <a:avLst/>
          </a:prstGeom>
        </p:spPr>
      </p:pic>
    </p:spTree>
    <p:extLst>
      <p:ext uri="{BB962C8B-B14F-4D97-AF65-F5344CB8AC3E}">
        <p14:creationId xmlns:p14="http://schemas.microsoft.com/office/powerpoint/2010/main" val="166777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AE55-395C-4D8D-917C-9E1F774F11E8}"/>
              </a:ext>
            </a:extLst>
          </p:cNvPr>
          <p:cNvSpPr>
            <a:spLocks noGrp="1"/>
          </p:cNvSpPr>
          <p:nvPr>
            <p:ph type="title"/>
          </p:nvPr>
        </p:nvSpPr>
        <p:spPr>
          <a:xfrm>
            <a:off x="838390" y="365781"/>
            <a:ext cx="10515223" cy="1324635"/>
          </a:xfrm>
          <a:prstGeom prst="rect">
            <a:avLst/>
          </a:prstGeom>
        </p:spPr>
        <p:txBody>
          <a:bodyPr lIns="121890" tIns="60945" rIns="121890" bIns="60945"/>
          <a:lstStyle/>
          <a:p>
            <a:r>
              <a:rPr lang="en-US"/>
              <a:t>Click to edit Master title style</a:t>
            </a:r>
          </a:p>
        </p:txBody>
      </p:sp>
      <p:sp>
        <p:nvSpPr>
          <p:cNvPr id="3" name="Content Placeholder 2">
            <a:extLst>
              <a:ext uri="{FF2B5EF4-FFF2-40B4-BE49-F238E27FC236}">
                <a16:creationId xmlns:a16="http://schemas.microsoft.com/office/drawing/2014/main" id="{553CBCF6-BFA6-4EFD-BA80-D89978CEF594}"/>
              </a:ext>
            </a:extLst>
          </p:cNvPr>
          <p:cNvSpPr>
            <a:spLocks noGrp="1"/>
          </p:cNvSpPr>
          <p:nvPr>
            <p:ph idx="1"/>
          </p:nvPr>
        </p:nvSpPr>
        <p:spPr>
          <a:xfrm>
            <a:off x="838390" y="1825891"/>
            <a:ext cx="10515223" cy="4351728"/>
          </a:xfrm>
          <a:prstGeom prst="rect">
            <a:avLst/>
          </a:prstGeom>
        </p:spPr>
        <p:txBody>
          <a:bodyPr lIns="121890" tIns="60945" rIns="121890" bIns="6094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39F25-4402-44D7-B47B-F01D56327E1D}"/>
              </a:ext>
            </a:extLst>
          </p:cNvPr>
          <p:cNvSpPr>
            <a:spLocks noGrp="1"/>
          </p:cNvSpPr>
          <p:nvPr>
            <p:ph type="dt" sz="half" idx="10"/>
          </p:nvPr>
        </p:nvSpPr>
        <p:spPr>
          <a:xfrm>
            <a:off x="838390" y="6356747"/>
            <a:ext cx="2742448" cy="364274"/>
          </a:xfrm>
          <a:prstGeom prst="rect">
            <a:avLst/>
          </a:prstGeom>
        </p:spPr>
        <p:txBody>
          <a:bodyPr lIns="121890" tIns="60945" rIns="121890" bIns="60945"/>
          <a:lstStyle/>
          <a:p>
            <a:fld id="{6B3CA27B-DDC3-42C0-B18D-836FEE95BBC3}" type="datetimeFigureOut">
              <a:rPr lang="en-US" smtClean="0"/>
              <a:t>4/5/2023</a:t>
            </a:fld>
            <a:endParaRPr lang="en-US"/>
          </a:p>
        </p:txBody>
      </p:sp>
      <p:sp>
        <p:nvSpPr>
          <p:cNvPr id="5" name="Footer Placeholder 4">
            <a:extLst>
              <a:ext uri="{FF2B5EF4-FFF2-40B4-BE49-F238E27FC236}">
                <a16:creationId xmlns:a16="http://schemas.microsoft.com/office/drawing/2014/main" id="{EF8BA1BF-11D8-4073-A031-01AF1DB7B406}"/>
              </a:ext>
            </a:extLst>
          </p:cNvPr>
          <p:cNvSpPr>
            <a:spLocks noGrp="1"/>
          </p:cNvSpPr>
          <p:nvPr>
            <p:ph type="ftr" sz="quarter" idx="11"/>
          </p:nvPr>
        </p:nvSpPr>
        <p:spPr>
          <a:xfrm>
            <a:off x="4038413" y="6356747"/>
            <a:ext cx="4115176" cy="364274"/>
          </a:xfrm>
          <a:prstGeom prst="rect">
            <a:avLst/>
          </a:prstGeom>
        </p:spPr>
        <p:txBody>
          <a:bodyPr lIns="121890" tIns="60945" rIns="121890" bIns="60945"/>
          <a:lstStyle/>
          <a:p>
            <a:endParaRPr lang="en-US"/>
          </a:p>
        </p:txBody>
      </p:sp>
      <p:sp>
        <p:nvSpPr>
          <p:cNvPr id="6" name="Slide Number Placeholder 5">
            <a:extLst>
              <a:ext uri="{FF2B5EF4-FFF2-40B4-BE49-F238E27FC236}">
                <a16:creationId xmlns:a16="http://schemas.microsoft.com/office/drawing/2014/main" id="{F55FF83A-244A-4C99-AEB4-A88288770E80}"/>
              </a:ext>
            </a:extLst>
          </p:cNvPr>
          <p:cNvSpPr>
            <a:spLocks noGrp="1"/>
          </p:cNvSpPr>
          <p:nvPr>
            <p:ph type="sldNum" sz="quarter" idx="12"/>
          </p:nvPr>
        </p:nvSpPr>
        <p:spPr>
          <a:xfrm>
            <a:off x="8611166" y="6356747"/>
            <a:ext cx="2742448" cy="364274"/>
          </a:xfrm>
          <a:prstGeom prst="rect">
            <a:avLst/>
          </a:prstGeom>
        </p:spPr>
        <p:txBody>
          <a:bodyPr lIns="121890" tIns="60945" rIns="121890" bIns="60945"/>
          <a:lstStyle/>
          <a:p>
            <a:fld id="{B89060EB-FFBF-4EB4-8455-17B8FCEAC136}" type="slidenum">
              <a:rPr lang="en-US" smtClean="0"/>
              <a:t>‹#›</a:t>
            </a:fld>
            <a:endParaRPr lang="en-US"/>
          </a:p>
        </p:txBody>
      </p:sp>
    </p:spTree>
    <p:extLst>
      <p:ext uri="{BB962C8B-B14F-4D97-AF65-F5344CB8AC3E}">
        <p14:creationId xmlns:p14="http://schemas.microsoft.com/office/powerpoint/2010/main" val="1197480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pic>
        <p:nvPicPr>
          <p:cNvPr id="3" name="图片 2">
            <a:extLst>
              <a:ext uri="{FF2B5EF4-FFF2-40B4-BE49-F238E27FC236}">
                <a16:creationId xmlns:a16="http://schemas.microsoft.com/office/drawing/2014/main" id="{371FB52B-4F7F-4137-9D14-A0EA2D5019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308645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2500" advClick="0" advTm="5000">
        <p:fade/>
      </p:transition>
    </mc:Choice>
    <mc:Fallback xmlns="">
      <p:transition spd="slow"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3"/>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40" y="-111104"/>
            <a:ext cx="1133810" cy="1691266"/>
          </a:xfrm>
          <a:prstGeom prst="rect">
            <a:avLst/>
          </a:prstGeom>
        </p:spPr>
      </p:pic>
      <p:sp>
        <p:nvSpPr>
          <p:cNvPr id="31" name="KSO_Shape"/>
          <p:cNvSpPr/>
          <p:nvPr/>
        </p:nvSpPr>
        <p:spPr bwMode="auto">
          <a:xfrm>
            <a:off x="1931811" y="371190"/>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lIns="91429" tIns="45715" rIns="91429" bIns="45715"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293">
              <a:defRPr/>
            </a:pPr>
            <a:endParaRPr lang="zh-CN" altLang="en-US" sz="1900" dirty="0">
              <a:solidFill>
                <a:srgbClr val="FFFFFF"/>
              </a:solidFill>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2" y="107887"/>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lIns="91429" tIns="45715" rIns="91429" bIns="45715"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293">
              <a:defRPr/>
            </a:pPr>
            <a:endParaRPr lang="zh-CN" altLang="en-US" sz="1900" dirty="0">
              <a:solidFill>
                <a:srgbClr val="FFFFFF"/>
              </a:solidFill>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60"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lIns="91429" tIns="45715" rIns="91429" bIns="45715"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293">
              <a:defRPr/>
            </a:pPr>
            <a:endParaRPr lang="zh-CN" altLang="en-US" sz="1900" dirty="0">
              <a:solidFill>
                <a:srgbClr val="FFFFFF"/>
              </a:solidFill>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1"/>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lIns="91429" tIns="45715" rIns="91429" bIns="45715"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293">
              <a:defRPr/>
            </a:pPr>
            <a:endParaRPr lang="zh-CN" altLang="en-US" sz="1900" dirty="0">
              <a:solidFill>
                <a:srgbClr val="FFFFFF"/>
              </a:solidFill>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lIns="91429" tIns="45715" rIns="91429" bIns="45715"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293">
              <a:defRPr/>
            </a:pPr>
            <a:endParaRPr lang="zh-CN" altLang="en-US" sz="1900" dirty="0">
              <a:solidFill>
                <a:srgbClr val="FFFFFF"/>
              </a:solidFill>
              <a:latin typeface="Montserrat" panose="00000500000000000000" charset="0"/>
              <a:ea typeface="Montserrat" panose="00000500000000000000" charset="0"/>
              <a:cs typeface="Montserrat" panose="00000500000000000000" charset="0"/>
            </a:endParaRPr>
          </a:p>
        </p:txBody>
      </p:sp>
      <p:sp>
        <p:nvSpPr>
          <p:cNvPr id="20" name="文本框 4"/>
          <p:cNvSpPr txBox="1"/>
          <p:nvPr/>
        </p:nvSpPr>
        <p:spPr>
          <a:xfrm>
            <a:off x="2684846" y="1394413"/>
            <a:ext cx="8190230" cy="2492235"/>
          </a:xfrm>
          <a:prstGeom prst="rect">
            <a:avLst/>
          </a:prstGeom>
          <a:noFill/>
        </p:spPr>
        <p:txBody>
          <a:bodyPr wrap="square" lIns="91429" tIns="45715" rIns="91429"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93">
              <a:defRPr/>
            </a:pPr>
            <a:r>
              <a:rPr lang="en-US" sz="6000" b="1" smtClean="0">
                <a:ln w="19050">
                  <a:solidFill>
                    <a:prstClr val="white"/>
                  </a:solidFill>
                </a:ln>
                <a:solidFill>
                  <a:srgbClr val="FF0000"/>
                </a:solidFill>
                <a:latin typeface="Times New Roman" panose="02020603050405020304" pitchFamily="18" charset="0"/>
                <a:ea typeface="Montserrat" panose="00000500000000000000" charset="0"/>
                <a:cs typeface="Times New Roman" panose="02020603050405020304" pitchFamily="18" charset="0"/>
              </a:rPr>
              <a:t>CHỦ </a:t>
            </a:r>
            <a:r>
              <a:rPr lang="en-US" sz="6000" b="1" dirty="0">
                <a:ln w="19050">
                  <a:solidFill>
                    <a:prstClr val="white"/>
                  </a:solidFill>
                </a:ln>
                <a:solidFill>
                  <a:srgbClr val="FF0000"/>
                </a:solidFill>
                <a:latin typeface="Times New Roman" panose="02020603050405020304" pitchFamily="18" charset="0"/>
                <a:ea typeface="Montserrat" panose="00000500000000000000" charset="0"/>
                <a:cs typeface="Times New Roman" panose="02020603050405020304" pitchFamily="18" charset="0"/>
              </a:rPr>
              <a:t>ĐỀ 2</a:t>
            </a:r>
            <a:r>
              <a:rPr lang="en-US" sz="6000" b="1" dirty="0" smtClean="0">
                <a:ln w="19050">
                  <a:solidFill>
                    <a:prstClr val="white"/>
                  </a:solidFill>
                </a:ln>
                <a:solidFill>
                  <a:srgbClr val="FF0000"/>
                </a:solidFill>
                <a:latin typeface="Times New Roman" panose="02020603050405020304" pitchFamily="18" charset="0"/>
                <a:ea typeface="Montserrat" panose="00000500000000000000" charset="0"/>
                <a:cs typeface="Times New Roman" panose="02020603050405020304" pitchFamily="18" charset="0"/>
              </a:rPr>
              <a:t>0</a:t>
            </a:r>
            <a:endParaRPr lang="en-US" sz="6000" b="1" dirty="0">
              <a:ln w="19050">
                <a:solidFill>
                  <a:prstClr val="white"/>
                </a:solidFill>
              </a:ln>
              <a:solidFill>
                <a:srgbClr val="FF0000"/>
              </a:solidFill>
              <a:latin typeface="Times New Roman" panose="02020603050405020304" pitchFamily="18" charset="0"/>
              <a:ea typeface="Montserrat" panose="00000500000000000000" charset="0"/>
              <a:cs typeface="Times New Roman" panose="02020603050405020304" pitchFamily="18" charset="0"/>
            </a:endParaRPr>
          </a:p>
          <a:p>
            <a:pPr algn="ctr"/>
            <a:r>
              <a:rPr lang="en-US" sz="4800" b="1" dirty="0">
                <a:solidFill>
                  <a:srgbClr val="8B2FC3"/>
                </a:solidFill>
                <a:latin typeface="Times New Roman" panose="02020603050405020304" pitchFamily="18" charset="0"/>
                <a:cs typeface="Times New Roman" panose="02020603050405020304" pitchFamily="18" charset="0"/>
              </a:rPr>
              <a:t>Viết bài văn biểu cảm về con người hoặc sự việc</a:t>
            </a:r>
            <a:endParaRPr lang="en-US" sz="4800" dirty="0">
              <a:solidFill>
                <a:srgbClr val="8B2FC3"/>
              </a:solidFill>
              <a:latin typeface="Times New Roman" panose="02020603050405020304" pitchFamily="18" charset="0"/>
              <a:cs typeface="Times New Roman" panose="02020603050405020304" pitchFamily="18"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32" y="1514351"/>
            <a:ext cx="1520515" cy="2268101"/>
          </a:xfrm>
          <a:prstGeom prst="rect">
            <a:avLst/>
          </a:prstGeom>
        </p:spPr>
      </p:pic>
      <p:pic>
        <p:nvPicPr>
          <p:cNvPr id="13" name="Picture 12">
            <a:extLst>
              <a:ext uri="{FF2B5EF4-FFF2-40B4-BE49-F238E27FC236}">
                <a16:creationId xmlns:a16="http://schemas.microsoft.com/office/drawing/2014/main" id="{129D60B0-3F74-4F36-A761-FD2E79E9E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121" y="353450"/>
            <a:ext cx="5602516" cy="6858000"/>
          </a:xfrm>
          <a:prstGeom prst="rect">
            <a:avLst/>
          </a:prstGeom>
        </p:spPr>
      </p:pic>
    </p:spTree>
    <p:extLst>
      <p:ext uri="{BB962C8B-B14F-4D97-AF65-F5344CB8AC3E}">
        <p14:creationId xmlns:p14="http://schemas.microsoft.com/office/powerpoint/2010/main" val="3638064216"/>
      </p:ext>
    </p:extLst>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A9C572-2A28-4331-8827-4BE38EB38202}"/>
              </a:ext>
            </a:extLst>
          </p:cNvPr>
          <p:cNvSpPr txBox="1"/>
          <p:nvPr/>
        </p:nvSpPr>
        <p:spPr>
          <a:xfrm>
            <a:off x="372055" y="278492"/>
            <a:ext cx="11468962" cy="6124754"/>
          </a:xfrm>
          <a:prstGeom prst="rect">
            <a:avLst/>
          </a:prstGeom>
          <a:noFill/>
        </p:spPr>
        <p:txBody>
          <a:bodyPr wrap="square">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a:solidFill>
                  <a:srgbClr val="002060"/>
                </a:solidFill>
                <a:latin typeface="Times New Roman" panose="02020603050405020304" pitchFamily="18" charset="0"/>
                <a:cs typeface="Times New Roman" panose="02020603050405020304" pitchFamily="18" charset="0"/>
              </a:rPr>
              <a:t>b. Lập dàn ý </a:t>
            </a:r>
          </a:p>
          <a:p>
            <a:r>
              <a:rPr lang="en-US" sz="2300" b="1" dirty="0">
                <a:solidFill>
                  <a:srgbClr val="002060"/>
                </a:solidFill>
                <a:latin typeface="Times New Roman" panose="02020603050405020304" pitchFamily="18" charset="0"/>
                <a:cs typeface="Times New Roman" panose="02020603050405020304" pitchFamily="18" charset="0"/>
              </a:rPr>
              <a:t>- Mở bài</a:t>
            </a:r>
            <a:endParaRPr lang="en-US" sz="2300" dirty="0">
              <a:solidFill>
                <a:srgbClr val="002060"/>
              </a:solidFill>
              <a:latin typeface="Times New Roman" panose="02020603050405020304" pitchFamily="18" charset="0"/>
              <a:cs typeface="Times New Roman" panose="02020603050405020304" pitchFamily="18" charset="0"/>
            </a:endParaRPr>
          </a:p>
          <a:p>
            <a:r>
              <a:rPr lang="en-US" sz="2300" dirty="0">
                <a:solidFill>
                  <a:srgbClr val="002060"/>
                </a:solidFill>
                <a:latin typeface="Times New Roman" panose="02020603050405020304" pitchFamily="18" charset="0"/>
                <a:cs typeface="Times New Roman" panose="02020603050405020304" pitchFamily="18" charset="0"/>
              </a:rPr>
              <a:t>+ Dẫn dắt, giới thiệu người hoặc sự việc biểu cảm.</a:t>
            </a:r>
          </a:p>
          <a:p>
            <a:r>
              <a:rPr lang="en-US" sz="2300" dirty="0">
                <a:solidFill>
                  <a:srgbClr val="002060"/>
                </a:solidFill>
                <a:latin typeface="Times New Roman" panose="02020603050405020304" pitchFamily="18" charset="0"/>
                <a:cs typeface="Times New Roman" panose="02020603050405020304" pitchFamily="18" charset="0"/>
              </a:rPr>
              <a:t>+ Nêu ấn tượng và cảm xúc chung về đối tượng biểu cảm.</a:t>
            </a:r>
          </a:p>
          <a:p>
            <a:r>
              <a:rPr lang="en-US" sz="2300" dirty="0">
                <a:solidFill>
                  <a:srgbClr val="002060"/>
                </a:solidFill>
                <a:latin typeface="Times New Roman" panose="02020603050405020304" pitchFamily="18" charset="0"/>
                <a:cs typeface="Times New Roman" panose="02020603050405020304" pitchFamily="18" charset="0"/>
              </a:rPr>
              <a:t>Có thể chọn cách mở bài trực tiếp hoặc gián tiếp.</a:t>
            </a:r>
          </a:p>
          <a:p>
            <a:r>
              <a:rPr lang="en-US" sz="2300" dirty="0">
                <a:solidFill>
                  <a:srgbClr val="002060"/>
                </a:solidFill>
                <a:latin typeface="Times New Roman" panose="02020603050405020304" pitchFamily="18" charset="0"/>
                <a:cs typeface="Times New Roman" panose="02020603050405020304" pitchFamily="18" charset="0"/>
              </a:rPr>
              <a:t>+ Mở bài trực tiếp: giới thiệu người hoặc sự việc định biểu cảm và bày tỏ cảm xúc về cảnh đó.</a:t>
            </a:r>
          </a:p>
          <a:p>
            <a:r>
              <a:rPr lang="en-US" sz="2300" dirty="0">
                <a:solidFill>
                  <a:srgbClr val="002060"/>
                </a:solidFill>
                <a:latin typeface="Times New Roman" panose="02020603050405020304" pitchFamily="18" charset="0"/>
                <a:cs typeface="Times New Roman" panose="02020603050405020304" pitchFamily="18" charset="0"/>
              </a:rPr>
              <a:t>+ Mở bài gián tiếp: </a:t>
            </a:r>
          </a:p>
          <a:p>
            <a:r>
              <a:rPr lang="en-US" sz="2300" dirty="0">
                <a:solidFill>
                  <a:srgbClr val="002060"/>
                </a:solidFill>
                <a:latin typeface="Times New Roman" panose="02020603050405020304" pitchFamily="18" charset="0"/>
                <a:cs typeface="Times New Roman" panose="02020603050405020304" pitchFamily="18" charset="0"/>
              </a:rPr>
              <a:t>C1: dẫn dắt từ câu thơ, câu văn hai câu nói của ai đó về đề tài mà em định biểu cảm, từ đó giới thiệu cảnh em định biểu cảm.</a:t>
            </a:r>
          </a:p>
          <a:p>
            <a:r>
              <a:rPr lang="en-US" sz="2300" dirty="0">
                <a:solidFill>
                  <a:srgbClr val="002060"/>
                </a:solidFill>
                <a:latin typeface="Times New Roman" panose="02020603050405020304" pitchFamily="18" charset="0"/>
                <a:cs typeface="Times New Roman" panose="02020603050405020304" pitchFamily="18" charset="0"/>
              </a:rPr>
              <a:t>C2: một hình ảnh, âm thanh nào đó trong cuộc sống gợi cho em nhớ về cảnh biểu cảm.</a:t>
            </a:r>
          </a:p>
          <a:p>
            <a:r>
              <a:rPr lang="en-US" sz="2300" b="1" dirty="0">
                <a:solidFill>
                  <a:srgbClr val="002060"/>
                </a:solidFill>
                <a:latin typeface="Times New Roman" panose="02020603050405020304" pitchFamily="18" charset="0"/>
                <a:cs typeface="Times New Roman" panose="02020603050405020304" pitchFamily="18" charset="0"/>
              </a:rPr>
              <a:t>- Thân bài</a:t>
            </a:r>
            <a:endParaRPr lang="en-US" sz="2300" dirty="0">
              <a:solidFill>
                <a:srgbClr val="002060"/>
              </a:solidFill>
              <a:latin typeface="Times New Roman" panose="02020603050405020304" pitchFamily="18" charset="0"/>
              <a:cs typeface="Times New Roman" panose="02020603050405020304" pitchFamily="18" charset="0"/>
            </a:endParaRPr>
          </a:p>
          <a:p>
            <a:r>
              <a:rPr lang="en-US" sz="2300" dirty="0">
                <a:solidFill>
                  <a:srgbClr val="002060"/>
                </a:solidFill>
                <a:latin typeface="Times New Roman" panose="02020603050405020304" pitchFamily="18" charset="0"/>
                <a:cs typeface="Times New Roman" panose="02020603050405020304" pitchFamily="18" charset="0"/>
              </a:rPr>
              <a:t>+ Nêu các biểu hiện cụ thể của tình cảm, suy nghĩ về đối tượng biểu cảm: đặc điểm, tính cách, kỉ niệm gắn với đối tượng biểu cảm. </a:t>
            </a:r>
          </a:p>
          <a:p>
            <a:r>
              <a:rPr lang="en-US" sz="2300" dirty="0">
                <a:solidFill>
                  <a:srgbClr val="002060"/>
                </a:solidFill>
                <a:latin typeface="Times New Roman" panose="02020603050405020304" pitchFamily="18" charset="0"/>
                <a:cs typeface="Times New Roman" panose="02020603050405020304" pitchFamily="18" charset="0"/>
              </a:rPr>
              <a:t>+ Bộc lộ, làm rõ cảm xúc bằng cách trực tiếp (sử dụng các cấu trúc câu nêu cảm xúc, suy nghĩ; các câu cảm thán; các thán từ) hoặc gián tiếp (thông qua các yếu tố miêu tả, tự sự, nghị luận).</a:t>
            </a:r>
          </a:p>
          <a:p>
            <a:r>
              <a:rPr lang="en-US" sz="2300" dirty="0">
                <a:solidFill>
                  <a:srgbClr val="002060"/>
                </a:solidFill>
                <a:latin typeface="Times New Roman" panose="02020603050405020304" pitchFamily="18" charset="0"/>
                <a:cs typeface="Times New Roman" panose="02020603050405020304" pitchFamily="18" charset="0"/>
              </a:rPr>
              <a:t>+ Có thể rút ra bài học từ đối tượng biểu cảm.</a:t>
            </a:r>
          </a:p>
          <a:p>
            <a:r>
              <a:rPr lang="en-US" sz="2300" b="1" dirty="0">
                <a:solidFill>
                  <a:srgbClr val="002060"/>
                </a:solidFill>
                <a:latin typeface="Times New Roman" panose="02020603050405020304" pitchFamily="18" charset="0"/>
                <a:cs typeface="Times New Roman" panose="02020603050405020304" pitchFamily="18" charset="0"/>
              </a:rPr>
              <a:t>- Kết bài:</a:t>
            </a:r>
            <a:r>
              <a:rPr lang="en-US" sz="2300" dirty="0">
                <a:solidFill>
                  <a:srgbClr val="002060"/>
                </a:solidFill>
                <a:latin typeface="Times New Roman" panose="02020603050405020304" pitchFamily="18" charset="0"/>
                <a:cs typeface="Times New Roman" panose="02020603050405020304" pitchFamily="18" charset="0"/>
              </a:rPr>
              <a:t> Khẳng định lại ấn tượng, cảm xúc, suy nghĩ của bản thân về đối tượng biểu cảm.</a:t>
            </a:r>
          </a:p>
        </p:txBody>
      </p:sp>
      <p:pic>
        <p:nvPicPr>
          <p:cNvPr id="9" name="图片 1">
            <a:extLst>
              <a:ext uri="{FF2B5EF4-FFF2-40B4-BE49-F238E27FC236}">
                <a16:creationId xmlns:a16="http://schemas.microsoft.com/office/drawing/2014/main" id="{1C57EE13-5415-431E-B855-258ADECF8D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3556474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arn(inVertical)">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A9C572-2A28-4331-8827-4BE38EB38202}"/>
              </a:ext>
            </a:extLst>
          </p:cNvPr>
          <p:cNvSpPr txBox="1"/>
          <p:nvPr/>
        </p:nvSpPr>
        <p:spPr>
          <a:xfrm>
            <a:off x="386366" y="315436"/>
            <a:ext cx="11346287" cy="3416320"/>
          </a:xfrm>
          <a:prstGeom prst="rect">
            <a:avLst/>
          </a:prstGeom>
          <a:noFill/>
        </p:spPr>
        <p:txBody>
          <a:bodyPr wrap="square">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b. Lập dàn ý </a:t>
            </a:r>
          </a:p>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Thân bài</a:t>
            </a:r>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 Nêu các biểu hiện cụ thể của tình cảm, suy nghĩ về đối tượng biểu cảm: đặc điểm, tính cách, kỉ niệm gắn với đối tượng biểu cảm. </a:t>
            </a:r>
          </a:p>
          <a:p>
            <a:r>
              <a:rPr lang="en-US" sz="2400" dirty="0">
                <a:solidFill>
                  <a:srgbClr val="002060"/>
                </a:solidFill>
                <a:latin typeface="Times New Roman" panose="02020603050405020304" pitchFamily="18" charset="0"/>
                <a:cs typeface="Times New Roman" panose="02020603050405020304" pitchFamily="18" charset="0"/>
              </a:rPr>
              <a:t>+ Bộc lộ, làm rõ cảm xúc bằng cách trực tiếp (sử dụng các cấu trúc câu nêu cảm xúc, suy nghĩ; các câu cảm thán; các thán từ) hoặc gián tiếp (thông qua các yếu tố miêu tả, tự sự, nghị luận).</a:t>
            </a:r>
          </a:p>
          <a:p>
            <a:r>
              <a:rPr lang="en-US" sz="2400" dirty="0">
                <a:solidFill>
                  <a:srgbClr val="002060"/>
                </a:solidFill>
                <a:latin typeface="Times New Roman" panose="02020603050405020304" pitchFamily="18" charset="0"/>
                <a:cs typeface="Times New Roman" panose="02020603050405020304" pitchFamily="18" charset="0"/>
              </a:rPr>
              <a:t>+ Có thể rút ra bài học từ đối tượng biểu cảm.</a:t>
            </a:r>
          </a:p>
          <a:p>
            <a:r>
              <a:rPr lang="en-US" sz="2400" b="1" dirty="0">
                <a:solidFill>
                  <a:srgbClr val="002060"/>
                </a:solidFill>
                <a:latin typeface="Times New Roman" panose="02020603050405020304" pitchFamily="18" charset="0"/>
                <a:cs typeface="Times New Roman" panose="02020603050405020304" pitchFamily="18" charset="0"/>
              </a:rPr>
              <a:t>- Kết bài:</a:t>
            </a:r>
            <a:r>
              <a:rPr lang="en-US" sz="2400" dirty="0">
                <a:solidFill>
                  <a:srgbClr val="002060"/>
                </a:solidFill>
                <a:latin typeface="Times New Roman" panose="02020603050405020304" pitchFamily="18" charset="0"/>
                <a:cs typeface="Times New Roman" panose="02020603050405020304" pitchFamily="18" charset="0"/>
              </a:rPr>
              <a:t> Khẳng định lại ấn tượng, cảm xúc, suy nghĩ của bản thân về đối tượng biểu cảm.</a:t>
            </a:r>
          </a:p>
        </p:txBody>
      </p:sp>
      <p:pic>
        <p:nvPicPr>
          <p:cNvPr id="6" name="图片 36">
            <a:extLst>
              <a:ext uri="{FF2B5EF4-FFF2-40B4-BE49-F238E27FC236}">
                <a16:creationId xmlns:a16="http://schemas.microsoft.com/office/drawing/2014/main" id="{FA572E8F-5A6C-4F60-9174-9A6505342E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flipH="1">
            <a:off x="-288868" y="4641400"/>
            <a:ext cx="2349386" cy="2318794"/>
          </a:xfrm>
          <a:prstGeom prst="rect">
            <a:avLst/>
          </a:prstGeom>
        </p:spPr>
      </p:pic>
      <p:pic>
        <p:nvPicPr>
          <p:cNvPr id="8" name="图片 36">
            <a:extLst>
              <a:ext uri="{FF2B5EF4-FFF2-40B4-BE49-F238E27FC236}">
                <a16:creationId xmlns:a16="http://schemas.microsoft.com/office/drawing/2014/main" id="{04DECDFD-37A9-4B28-8EF7-7D0BC7C98A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a:off x="10157662" y="4641400"/>
            <a:ext cx="2349386" cy="2318794"/>
          </a:xfrm>
          <a:prstGeom prst="rect">
            <a:avLst/>
          </a:prstGeom>
        </p:spPr>
      </p:pic>
      <p:pic>
        <p:nvPicPr>
          <p:cNvPr id="9" name="图片 1">
            <a:extLst>
              <a:ext uri="{FF2B5EF4-FFF2-40B4-BE49-F238E27FC236}">
                <a16:creationId xmlns:a16="http://schemas.microsoft.com/office/drawing/2014/main" id="{1C57EE13-5415-431E-B855-258ADECF8D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1147811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244" descr="23">
            <a:extLst>
              <a:ext uri="{FF2B5EF4-FFF2-40B4-BE49-F238E27FC236}">
                <a16:creationId xmlns:a16="http://schemas.microsoft.com/office/drawing/2014/main" id="{3E1B6486-9E83-1A46-A3EA-45A905FCD30A}"/>
              </a:ext>
            </a:extLst>
          </p:cNvPr>
          <p:cNvPicPr>
            <a:picLocks noChangeAspect="1"/>
          </p:cNvPicPr>
          <p:nvPr/>
        </p:nvPicPr>
        <p:blipFill>
          <a:blip r:embed="rId2"/>
          <a:stretch>
            <a:fillRect/>
          </a:stretch>
        </p:blipFill>
        <p:spPr>
          <a:xfrm>
            <a:off x="1695449" y="228600"/>
            <a:ext cx="8801101" cy="6189407"/>
          </a:xfrm>
          <a:prstGeom prst="rect">
            <a:avLst/>
          </a:prstGeom>
          <a:noFill/>
          <a:ln w="9525">
            <a:noFill/>
          </a:ln>
        </p:spPr>
      </p:pic>
      <p:sp>
        <p:nvSpPr>
          <p:cNvPr id="7" name="TextBox 6">
            <a:extLst>
              <a:ext uri="{FF2B5EF4-FFF2-40B4-BE49-F238E27FC236}">
                <a16:creationId xmlns:a16="http://schemas.microsoft.com/office/drawing/2014/main" id="{10B1BB82-EECB-4D94-A30D-27E7B266DCEB}"/>
              </a:ext>
            </a:extLst>
          </p:cNvPr>
          <p:cNvSpPr txBox="1"/>
          <p:nvPr/>
        </p:nvSpPr>
        <p:spPr>
          <a:xfrm>
            <a:off x="3048000" y="1805285"/>
            <a:ext cx="6096000" cy="461665"/>
          </a:xfrm>
          <a:prstGeom prst="rect">
            <a:avLst/>
          </a:prstGeom>
          <a:noFill/>
        </p:spPr>
        <p:txBody>
          <a:bodyPr wrap="square">
            <a:spAutoFit/>
          </a:bodyPr>
          <a:lstStyle/>
          <a:p>
            <a:pPr algn="ctr">
              <a:buNone/>
            </a:pPr>
            <a:r>
              <a:rPr lang="nl-NL" sz="2400" b="1" dirty="0" smtClean="0">
                <a:solidFill>
                  <a:srgbClr val="FFFF00"/>
                </a:solidFill>
                <a:latin typeface="Times New Roman" panose="02020603050405020304" pitchFamily="18" charset="0"/>
                <a:cs typeface="Times New Roman" panose="02020603050405020304" pitchFamily="18" charset="0"/>
              </a:rPr>
              <a:t>BƯỚC </a:t>
            </a:r>
            <a:r>
              <a:rPr lang="nl-NL" sz="2400" b="1" dirty="0" smtClean="0">
                <a:solidFill>
                  <a:srgbClr val="FFFF00"/>
                </a:solidFill>
                <a:latin typeface="Times New Roman" panose="02020603050405020304" pitchFamily="18" charset="0"/>
                <a:cs typeface="Times New Roman" panose="02020603050405020304" pitchFamily="18" charset="0"/>
              </a:rPr>
              <a:t>3: VIẾT BÀI</a:t>
            </a:r>
            <a:endParaRPr lang="en-US" sz="2400" dirty="0">
              <a:solidFill>
                <a:srgbClr val="FFFF00"/>
              </a:solidFill>
              <a:latin typeface="Times New Roman" panose="02020603050405020304" pitchFamily="18" charset="0"/>
              <a:cs typeface="Times New Roman" panose="02020603050405020304" pitchFamily="18" charset="0"/>
            </a:endParaRPr>
          </a:p>
        </p:txBody>
      </p:sp>
      <p:pic>
        <p:nvPicPr>
          <p:cNvPr id="4" name="图片 36">
            <a:extLst>
              <a:ext uri="{FF2B5EF4-FFF2-40B4-BE49-F238E27FC236}">
                <a16:creationId xmlns:a16="http://schemas.microsoft.com/office/drawing/2014/main" id="{B2A2C227-F2F3-426F-A1B2-AB9751AB64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80" t="61957" r="14050"/>
          <a:stretch/>
        </p:blipFill>
        <p:spPr>
          <a:xfrm flipH="1">
            <a:off x="-288868" y="4641400"/>
            <a:ext cx="2349386" cy="2318794"/>
          </a:xfrm>
          <a:prstGeom prst="rect">
            <a:avLst/>
          </a:prstGeom>
        </p:spPr>
      </p:pic>
      <p:pic>
        <p:nvPicPr>
          <p:cNvPr id="6" name="图片 1">
            <a:extLst>
              <a:ext uri="{FF2B5EF4-FFF2-40B4-BE49-F238E27FC236}">
                <a16:creationId xmlns:a16="http://schemas.microsoft.com/office/drawing/2014/main" id="{E8155315-F38D-4C05-935E-AABAFB1B2E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730761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A9C572-2A28-4331-8827-4BE38EB38202}"/>
              </a:ext>
            </a:extLst>
          </p:cNvPr>
          <p:cNvSpPr txBox="1"/>
          <p:nvPr/>
        </p:nvSpPr>
        <p:spPr>
          <a:xfrm>
            <a:off x="847725" y="1308812"/>
            <a:ext cx="9661436" cy="2308324"/>
          </a:xfrm>
          <a:prstGeom prst="rect">
            <a:avLst/>
          </a:prstGeom>
          <a:noFill/>
        </p:spPr>
        <p:txBody>
          <a:bodyPr wrap="square">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Từ dàn ý đã chuẩn bị, bám sát để viết thành bài văn theo yêu cầu, khi viết cần lưu ý như sau:</a:t>
            </a:r>
          </a:p>
          <a:p>
            <a:r>
              <a:rPr lang="en-US" sz="2400" dirty="0">
                <a:solidFill>
                  <a:srgbClr val="002060"/>
                </a:solidFill>
                <a:latin typeface="Times New Roman" panose="02020603050405020304" pitchFamily="18" charset="0"/>
                <a:cs typeface="Times New Roman" panose="02020603050405020304" pitchFamily="18" charset="0"/>
              </a:rPr>
              <a:t>- Nêu rõ cảm xúc khi biểu cảm. </a:t>
            </a:r>
          </a:p>
          <a:p>
            <a:r>
              <a:rPr lang="en-US" sz="2400" dirty="0">
                <a:solidFill>
                  <a:srgbClr val="002060"/>
                </a:solidFill>
                <a:latin typeface="Times New Roman" panose="02020603050405020304" pitchFamily="18" charset="0"/>
                <a:cs typeface="Times New Roman" panose="02020603050405020304" pitchFamily="18" charset="0"/>
              </a:rPr>
              <a:t>- Tránh sa vào liệt kê các đặc điểm của đối tượng mà qua những dặc điểm đó thể hiện được suy nghĩ và cảm xúc của mình.</a:t>
            </a:r>
          </a:p>
          <a:p>
            <a:r>
              <a:rPr lang="en-US" sz="2400" dirty="0">
                <a:solidFill>
                  <a:srgbClr val="002060"/>
                </a:solidFill>
                <a:latin typeface="Times New Roman" panose="02020603050405020304" pitchFamily="18" charset="0"/>
                <a:cs typeface="Times New Roman" panose="02020603050405020304" pitchFamily="18" charset="0"/>
              </a:rPr>
              <a:t>- Cảm xúc chân thành, không sáo rỗng.</a:t>
            </a:r>
          </a:p>
        </p:txBody>
      </p:sp>
      <p:sp>
        <p:nvSpPr>
          <p:cNvPr id="5" name="TextBox 4">
            <a:extLst>
              <a:ext uri="{FF2B5EF4-FFF2-40B4-BE49-F238E27FC236}">
                <a16:creationId xmlns:a16="http://schemas.microsoft.com/office/drawing/2014/main" id="{F9FBAC8A-7E54-49B5-BAA7-F9BC85E016EF}"/>
              </a:ext>
            </a:extLst>
          </p:cNvPr>
          <p:cNvSpPr txBox="1"/>
          <p:nvPr/>
        </p:nvSpPr>
        <p:spPr>
          <a:xfrm>
            <a:off x="847725" y="683210"/>
            <a:ext cx="6096000" cy="523220"/>
          </a:xfrm>
          <a:prstGeom prst="rect">
            <a:avLst/>
          </a:prstGeom>
          <a:noFill/>
        </p:spPr>
        <p:txBody>
          <a:bodyPr wrap="square">
            <a:spAutoFit/>
          </a:bodyPr>
          <a:lstStyle/>
          <a:p>
            <a:r>
              <a:rPr lang="en-US" sz="2800" b="1" i="1" dirty="0" smtClean="0">
                <a:solidFill>
                  <a:srgbClr val="002060"/>
                </a:solidFill>
                <a:latin typeface="Times New Roman" panose="02020603050405020304" pitchFamily="18" charset="0"/>
                <a:cs typeface="Times New Roman" panose="02020603050405020304" pitchFamily="18" charset="0"/>
              </a:rPr>
              <a:t>Viết bài</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6" name="图片 36">
            <a:extLst>
              <a:ext uri="{FF2B5EF4-FFF2-40B4-BE49-F238E27FC236}">
                <a16:creationId xmlns:a16="http://schemas.microsoft.com/office/drawing/2014/main" id="{FA572E8F-5A6C-4F60-9174-9A6505342E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flipH="1">
            <a:off x="-288868" y="4641400"/>
            <a:ext cx="2349386" cy="2318794"/>
          </a:xfrm>
          <a:prstGeom prst="rect">
            <a:avLst/>
          </a:prstGeom>
        </p:spPr>
      </p:pic>
      <p:pic>
        <p:nvPicPr>
          <p:cNvPr id="8" name="图片 36">
            <a:extLst>
              <a:ext uri="{FF2B5EF4-FFF2-40B4-BE49-F238E27FC236}">
                <a16:creationId xmlns:a16="http://schemas.microsoft.com/office/drawing/2014/main" id="{04DECDFD-37A9-4B28-8EF7-7D0BC7C98A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a:off x="10157662" y="4641400"/>
            <a:ext cx="2349386" cy="2318794"/>
          </a:xfrm>
          <a:prstGeom prst="rect">
            <a:avLst/>
          </a:prstGeom>
        </p:spPr>
      </p:pic>
      <p:pic>
        <p:nvPicPr>
          <p:cNvPr id="9" name="图片 1">
            <a:extLst>
              <a:ext uri="{FF2B5EF4-FFF2-40B4-BE49-F238E27FC236}">
                <a16:creationId xmlns:a16="http://schemas.microsoft.com/office/drawing/2014/main" id="{1C57EE13-5415-431E-B855-258ADECF8D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2846481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244" descr="23">
            <a:extLst>
              <a:ext uri="{FF2B5EF4-FFF2-40B4-BE49-F238E27FC236}">
                <a16:creationId xmlns:a16="http://schemas.microsoft.com/office/drawing/2014/main" id="{3E1B6486-9E83-1A46-A3EA-45A905FCD30A}"/>
              </a:ext>
            </a:extLst>
          </p:cNvPr>
          <p:cNvPicPr>
            <a:picLocks noChangeAspect="1"/>
          </p:cNvPicPr>
          <p:nvPr/>
        </p:nvPicPr>
        <p:blipFill>
          <a:blip r:embed="rId2"/>
          <a:stretch>
            <a:fillRect/>
          </a:stretch>
        </p:blipFill>
        <p:spPr>
          <a:xfrm>
            <a:off x="1695449" y="228600"/>
            <a:ext cx="8801101" cy="6189407"/>
          </a:xfrm>
          <a:prstGeom prst="rect">
            <a:avLst/>
          </a:prstGeom>
          <a:noFill/>
          <a:ln w="9525">
            <a:noFill/>
          </a:ln>
        </p:spPr>
      </p:pic>
      <p:sp>
        <p:nvSpPr>
          <p:cNvPr id="7" name="TextBox 6">
            <a:extLst>
              <a:ext uri="{FF2B5EF4-FFF2-40B4-BE49-F238E27FC236}">
                <a16:creationId xmlns:a16="http://schemas.microsoft.com/office/drawing/2014/main" id="{10B1BB82-EECB-4D94-A30D-27E7B266DCEB}"/>
              </a:ext>
            </a:extLst>
          </p:cNvPr>
          <p:cNvSpPr txBox="1"/>
          <p:nvPr/>
        </p:nvSpPr>
        <p:spPr>
          <a:xfrm>
            <a:off x="3048000" y="1805285"/>
            <a:ext cx="6096000" cy="461665"/>
          </a:xfrm>
          <a:prstGeom prst="rect">
            <a:avLst/>
          </a:prstGeom>
          <a:noFill/>
        </p:spPr>
        <p:txBody>
          <a:bodyPr wrap="square">
            <a:spAutoFit/>
          </a:bodyPr>
          <a:lstStyle/>
          <a:p>
            <a:pPr algn="ctr">
              <a:buNone/>
            </a:pPr>
            <a:r>
              <a:rPr lang="nl-NL" sz="2400" b="1" dirty="0" smtClean="0">
                <a:solidFill>
                  <a:srgbClr val="FFFF00"/>
                </a:solidFill>
                <a:latin typeface="Times New Roman" panose="02020603050405020304" pitchFamily="18" charset="0"/>
                <a:cs typeface="Times New Roman" panose="02020603050405020304" pitchFamily="18" charset="0"/>
              </a:rPr>
              <a:t>BƯỚC 4</a:t>
            </a:r>
            <a:endParaRPr lang="en-US" sz="2400" dirty="0">
              <a:solidFill>
                <a:srgbClr val="FFFF00"/>
              </a:solidFill>
              <a:latin typeface="Times New Roman" panose="02020603050405020304" pitchFamily="18" charset="0"/>
              <a:cs typeface="Times New Roman" panose="02020603050405020304" pitchFamily="18" charset="0"/>
            </a:endParaRPr>
          </a:p>
        </p:txBody>
      </p:sp>
      <p:pic>
        <p:nvPicPr>
          <p:cNvPr id="4" name="图片 36">
            <a:extLst>
              <a:ext uri="{FF2B5EF4-FFF2-40B4-BE49-F238E27FC236}">
                <a16:creationId xmlns:a16="http://schemas.microsoft.com/office/drawing/2014/main" id="{B2A2C227-F2F3-426F-A1B2-AB9751AB64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80" t="61957" r="14050"/>
          <a:stretch/>
        </p:blipFill>
        <p:spPr>
          <a:xfrm flipH="1">
            <a:off x="-288868" y="4641400"/>
            <a:ext cx="2349386" cy="2318794"/>
          </a:xfrm>
          <a:prstGeom prst="rect">
            <a:avLst/>
          </a:prstGeom>
        </p:spPr>
      </p:pic>
      <p:pic>
        <p:nvPicPr>
          <p:cNvPr id="6" name="图片 1">
            <a:extLst>
              <a:ext uri="{FF2B5EF4-FFF2-40B4-BE49-F238E27FC236}">
                <a16:creationId xmlns:a16="http://schemas.microsoft.com/office/drawing/2014/main" id="{E8155315-F38D-4C05-935E-AABAFB1B2E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353966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FBAC8A-7E54-49B5-BAA7-F9BC85E016EF}"/>
              </a:ext>
            </a:extLst>
          </p:cNvPr>
          <p:cNvSpPr txBox="1"/>
          <p:nvPr/>
        </p:nvSpPr>
        <p:spPr>
          <a:xfrm>
            <a:off x="2856849" y="309719"/>
            <a:ext cx="6096000" cy="523220"/>
          </a:xfrm>
          <a:prstGeom prst="rect">
            <a:avLst/>
          </a:prstGeom>
          <a:noFill/>
        </p:spPr>
        <p:txBody>
          <a:bodyPr wrap="square">
            <a:spAutoFit/>
          </a:bodyPr>
          <a:lstStyle/>
          <a:p>
            <a:r>
              <a:rPr lang="en-US" sz="2800" b="1" i="1" dirty="0">
                <a:solidFill>
                  <a:srgbClr val="002060"/>
                </a:solidFill>
                <a:latin typeface="Times New Roman" panose="02020603050405020304" pitchFamily="18" charset="0"/>
                <a:cs typeface="Times New Roman" panose="02020603050405020304" pitchFamily="18" charset="0"/>
              </a:rPr>
              <a:t>Tự đánh giá bài </a:t>
            </a:r>
            <a:r>
              <a:rPr lang="en-US" sz="2800" b="1" i="1" dirty="0" smtClean="0">
                <a:solidFill>
                  <a:srgbClr val="002060"/>
                </a:solidFill>
                <a:latin typeface="Times New Roman" panose="02020603050405020304" pitchFamily="18" charset="0"/>
                <a:cs typeface="Times New Roman" panose="02020603050405020304" pitchFamily="18" charset="0"/>
              </a:rPr>
              <a:t>viết theo bảng kiểm</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6" name="图片 36">
            <a:extLst>
              <a:ext uri="{FF2B5EF4-FFF2-40B4-BE49-F238E27FC236}">
                <a16:creationId xmlns:a16="http://schemas.microsoft.com/office/drawing/2014/main" id="{FA572E8F-5A6C-4F60-9174-9A6505342E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flipH="1">
            <a:off x="-288868" y="4641400"/>
            <a:ext cx="2349386" cy="2318794"/>
          </a:xfrm>
          <a:prstGeom prst="rect">
            <a:avLst/>
          </a:prstGeom>
        </p:spPr>
      </p:pic>
      <p:pic>
        <p:nvPicPr>
          <p:cNvPr id="8" name="图片 36">
            <a:extLst>
              <a:ext uri="{FF2B5EF4-FFF2-40B4-BE49-F238E27FC236}">
                <a16:creationId xmlns:a16="http://schemas.microsoft.com/office/drawing/2014/main" id="{04DECDFD-37A9-4B28-8EF7-7D0BC7C98A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a:off x="10157662" y="4641400"/>
            <a:ext cx="2349386" cy="2318794"/>
          </a:xfrm>
          <a:prstGeom prst="rect">
            <a:avLst/>
          </a:prstGeom>
        </p:spPr>
      </p:pic>
      <p:pic>
        <p:nvPicPr>
          <p:cNvPr id="9" name="图片 1">
            <a:extLst>
              <a:ext uri="{FF2B5EF4-FFF2-40B4-BE49-F238E27FC236}">
                <a16:creationId xmlns:a16="http://schemas.microsoft.com/office/drawing/2014/main" id="{1C57EE13-5415-431E-B855-258ADECF8D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09226607"/>
              </p:ext>
            </p:extLst>
          </p:nvPr>
        </p:nvGraphicFramePr>
        <p:xfrm>
          <a:off x="425003" y="1097919"/>
          <a:ext cx="11359167" cy="4933712"/>
        </p:xfrm>
        <a:graphic>
          <a:graphicData uri="http://schemas.openxmlformats.org/drawingml/2006/table">
            <a:tbl>
              <a:tblPr firstRow="1" firstCol="1" bandRow="1">
                <a:tableStyleId>{5C22544A-7EE6-4342-B048-85BDC9FD1C3A}</a:tableStyleId>
              </a:tblPr>
              <a:tblGrid>
                <a:gridCol w="6671256">
                  <a:extLst>
                    <a:ext uri="{9D8B030D-6E8A-4147-A177-3AD203B41FA5}">
                      <a16:colId xmlns:a16="http://schemas.microsoft.com/office/drawing/2014/main" val="20000"/>
                    </a:ext>
                  </a:extLst>
                </a:gridCol>
                <a:gridCol w="798490">
                  <a:extLst>
                    <a:ext uri="{9D8B030D-6E8A-4147-A177-3AD203B41FA5}">
                      <a16:colId xmlns:a16="http://schemas.microsoft.com/office/drawing/2014/main" val="20001"/>
                    </a:ext>
                  </a:extLst>
                </a:gridCol>
                <a:gridCol w="940158">
                  <a:extLst>
                    <a:ext uri="{9D8B030D-6E8A-4147-A177-3AD203B41FA5}">
                      <a16:colId xmlns:a16="http://schemas.microsoft.com/office/drawing/2014/main" val="20002"/>
                    </a:ext>
                  </a:extLst>
                </a:gridCol>
                <a:gridCol w="1210614">
                  <a:extLst>
                    <a:ext uri="{9D8B030D-6E8A-4147-A177-3AD203B41FA5}">
                      <a16:colId xmlns:a16="http://schemas.microsoft.com/office/drawing/2014/main" val="20003"/>
                    </a:ext>
                  </a:extLst>
                </a:gridCol>
                <a:gridCol w="1738649">
                  <a:extLst>
                    <a:ext uri="{9D8B030D-6E8A-4147-A177-3AD203B41FA5}">
                      <a16:colId xmlns:a16="http://schemas.microsoft.com/office/drawing/2014/main" val="20004"/>
                    </a:ext>
                  </a:extLst>
                </a:gridCol>
              </a:tblGrid>
              <a:tr h="377164">
                <a:tc gridSpan="5">
                  <a:txBody>
                    <a:bodyPr/>
                    <a:lstStyle/>
                    <a:p>
                      <a:pPr marL="91440" marR="182880" algn="ctr">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BẢNG KIỂM</a:t>
                      </a:r>
                    </a:p>
                    <a:p>
                      <a:pPr marL="91440" marR="182880" algn="ctr">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(Yêu cầu đối với bài văn biểu cảm)</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5745">
                <a:tc>
                  <a:txBody>
                    <a:bodyPr/>
                    <a:lstStyle/>
                    <a:p>
                      <a:pPr marL="0" marR="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Yêu cầu</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nchor="ctr"/>
                </a:tc>
                <a:tc>
                  <a:txBody>
                    <a:bodyPr/>
                    <a:lstStyle/>
                    <a:p>
                      <a:pPr marL="0" marR="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Tốt</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nchor="ctr"/>
                </a:tc>
                <a:tc>
                  <a:txBody>
                    <a:bodyPr/>
                    <a:lstStyle/>
                    <a:p>
                      <a:pPr marL="0" marR="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Đạt</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nchor="ctr"/>
                </a:tc>
                <a:tc>
                  <a:txBody>
                    <a:bodyPr/>
                    <a:lstStyle/>
                    <a:p>
                      <a:pPr marL="0" marR="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Chưa đạt</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nchor="ctr"/>
                </a:tc>
                <a:tc>
                  <a:txBody>
                    <a:bodyPr/>
                    <a:lstStyle/>
                    <a:p>
                      <a:pPr marL="0" marR="4445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Chỉnh sửa</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nchor="ctr"/>
                </a:tc>
                <a:extLst>
                  <a:ext uri="{0D108BD9-81ED-4DB2-BD59-A6C34878D82A}">
                    <a16:rowId xmlns:a16="http://schemas.microsoft.com/office/drawing/2014/main" val="10001"/>
                  </a:ext>
                </a:extLst>
              </a:tr>
              <a:tr h="377164">
                <a:tc>
                  <a:txBody>
                    <a:bodyPr/>
                    <a:lstStyle/>
                    <a:p>
                      <a:pPr marL="0" marR="0" algn="just">
                        <a:lnSpc>
                          <a:spcPct val="120000"/>
                        </a:lnSpc>
                        <a:spcBef>
                          <a:spcPts val="0"/>
                        </a:spcBef>
                        <a:spcAft>
                          <a:spcPts val="0"/>
                        </a:spcAft>
                      </a:pPr>
                      <a:r>
                        <a:rPr lang="en-US" sz="2200" spc="-30" dirty="0">
                          <a:effectLst/>
                          <a:latin typeface="Times New Roman" panose="02020603050405020304" pitchFamily="18" charset="0"/>
                          <a:cs typeface="Times New Roman" panose="02020603050405020304" pitchFamily="18" charset="0"/>
                        </a:rPr>
                        <a:t>1. Đảm bảo hình thức bài văn, bố cục rõ ràng</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extLst>
                  <a:ext uri="{0D108BD9-81ED-4DB2-BD59-A6C34878D82A}">
                    <a16:rowId xmlns:a16="http://schemas.microsoft.com/office/drawing/2014/main" val="10002"/>
                  </a:ext>
                </a:extLst>
              </a:tr>
              <a:tr h="377164">
                <a:tc>
                  <a:txBody>
                    <a:bodyPr/>
                    <a:lstStyle/>
                    <a:p>
                      <a:pPr marL="0" marR="0" algn="just">
                        <a:lnSpc>
                          <a:spcPct val="120000"/>
                        </a:lnSpc>
                        <a:spcBef>
                          <a:spcPts val="0"/>
                        </a:spcBef>
                        <a:spcAft>
                          <a:spcPts val="0"/>
                        </a:spcAft>
                      </a:pPr>
                      <a:r>
                        <a:rPr lang="en-US" sz="2200" spc="-30" dirty="0">
                          <a:effectLst/>
                          <a:latin typeface="Times New Roman" panose="02020603050405020304" pitchFamily="18" charset="0"/>
                          <a:cs typeface="Times New Roman" panose="02020603050405020304" pitchFamily="18" charset="0"/>
                        </a:rPr>
                        <a:t>2. Giới thiệu được đối tượng biểu cảm</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extLst>
                  <a:ext uri="{0D108BD9-81ED-4DB2-BD59-A6C34878D82A}">
                    <a16:rowId xmlns:a16="http://schemas.microsoft.com/office/drawing/2014/main" val="10003"/>
                  </a:ext>
                </a:extLst>
              </a:tr>
              <a:tr h="565745">
                <a:tc>
                  <a:txBody>
                    <a:bodyPr/>
                    <a:lstStyle/>
                    <a:p>
                      <a:pPr marL="0" marR="0" algn="just">
                        <a:lnSpc>
                          <a:spcPct val="120000"/>
                        </a:lnSpc>
                        <a:spcBef>
                          <a:spcPts val="0"/>
                        </a:spcBef>
                        <a:spcAft>
                          <a:spcPts val="0"/>
                        </a:spcAft>
                      </a:pPr>
                      <a:r>
                        <a:rPr lang="en-US" sz="2200" dirty="0" smtClean="0">
                          <a:effectLst/>
                          <a:latin typeface="Times New Roman" panose="02020603050405020304" pitchFamily="18" charset="0"/>
                          <a:cs typeface="Times New Roman" panose="02020603050405020304" pitchFamily="18" charset="0"/>
                        </a:rPr>
                        <a:t>3.</a:t>
                      </a:r>
                      <a:r>
                        <a:rPr lang="en-US" sz="2200" baseline="0" dirty="0" smtClean="0">
                          <a:effectLst/>
                          <a:latin typeface="Times New Roman" panose="02020603050405020304" pitchFamily="18" charset="0"/>
                          <a:cs typeface="Times New Roman" panose="02020603050405020304" pitchFamily="18" charset="0"/>
                        </a:rPr>
                        <a:t> </a:t>
                      </a:r>
                      <a:r>
                        <a:rPr lang="en-US" sz="2200" baseline="0" dirty="0" err="1" smtClean="0">
                          <a:effectLst/>
                          <a:latin typeface="Times New Roman" panose="02020603050405020304" pitchFamily="18" charset="0"/>
                          <a:cs typeface="Times New Roman" panose="02020603050405020304" pitchFamily="18" charset="0"/>
                        </a:rPr>
                        <a:t>Nêu</a:t>
                      </a:r>
                      <a:r>
                        <a:rPr lang="en-US" sz="2200" dirty="0" smtClean="0">
                          <a:effectLst/>
                          <a:latin typeface="Times New Roman" panose="02020603050405020304" pitchFamily="18" charset="0"/>
                          <a:cs typeface="Times New Roman" panose="02020603050405020304" pitchFamily="18" charset="0"/>
                        </a:rPr>
                        <a:t> </a:t>
                      </a:r>
                      <a:r>
                        <a:rPr lang="en-US" sz="2200" dirty="0">
                          <a:effectLst/>
                          <a:latin typeface="Times New Roman" panose="02020603050405020304" pitchFamily="18" charset="0"/>
                          <a:cs typeface="Times New Roman" panose="02020603050405020304" pitchFamily="18" charset="0"/>
                        </a:rPr>
                        <a:t>cảm xúc chung về đối tượng </a:t>
                      </a:r>
                      <a:r>
                        <a:rPr lang="en-US" sz="2200" dirty="0" err="1">
                          <a:effectLst/>
                          <a:latin typeface="Times New Roman" panose="02020603050405020304" pitchFamily="18" charset="0"/>
                          <a:cs typeface="Times New Roman" panose="02020603050405020304" pitchFamily="18" charset="0"/>
                        </a:rPr>
                        <a:t>biểu</a:t>
                      </a:r>
                      <a:r>
                        <a:rPr lang="en-US" sz="2200" dirty="0">
                          <a:effectLst/>
                          <a:latin typeface="Times New Roman" panose="02020603050405020304" pitchFamily="18" charset="0"/>
                          <a:cs typeface="Times New Roman" panose="02020603050405020304" pitchFamily="18" charset="0"/>
                        </a:rPr>
                        <a:t> </a:t>
                      </a:r>
                      <a:r>
                        <a:rPr lang="en-US" sz="2200" dirty="0" err="1" smtClean="0">
                          <a:effectLst/>
                          <a:latin typeface="Times New Roman" panose="02020603050405020304" pitchFamily="18" charset="0"/>
                          <a:cs typeface="Times New Roman" panose="02020603050405020304" pitchFamily="18" charset="0"/>
                        </a:rPr>
                        <a:t>cảm</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extLst>
                  <a:ext uri="{0D108BD9-81ED-4DB2-BD59-A6C34878D82A}">
                    <a16:rowId xmlns:a16="http://schemas.microsoft.com/office/drawing/2014/main" val="10004"/>
                  </a:ext>
                </a:extLst>
              </a:tr>
              <a:tr h="565745">
                <a:tc>
                  <a:txBody>
                    <a:bodyPr/>
                    <a:lstStyle/>
                    <a:p>
                      <a:pPr marL="0" marR="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4. Bộc lộ ít nhất hai tình cảm, cảm xúc sâu </a:t>
                      </a:r>
                      <a:r>
                        <a:rPr lang="en-US" sz="2200" dirty="0" err="1">
                          <a:effectLst/>
                          <a:latin typeface="Times New Roman" panose="02020603050405020304" pitchFamily="18" charset="0"/>
                          <a:cs typeface="Times New Roman" panose="02020603050405020304" pitchFamily="18" charset="0"/>
                        </a:rPr>
                        <a:t>sắc</a:t>
                      </a: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extLst>
                  <a:ext uri="{0D108BD9-81ED-4DB2-BD59-A6C34878D82A}">
                    <a16:rowId xmlns:a16="http://schemas.microsoft.com/office/drawing/2014/main" val="10005"/>
                  </a:ext>
                </a:extLst>
              </a:tr>
              <a:tr h="754327">
                <a:tc>
                  <a:txBody>
                    <a:bodyPr/>
                    <a:lstStyle/>
                    <a:p>
                      <a:pPr marL="0" marR="0" algn="just">
                        <a:lnSpc>
                          <a:spcPct val="120000"/>
                        </a:lnSpc>
                        <a:spcBef>
                          <a:spcPts val="0"/>
                        </a:spcBef>
                        <a:spcAft>
                          <a:spcPts val="0"/>
                        </a:spcAft>
                      </a:pPr>
                      <a:r>
                        <a:rPr lang="en-US" sz="2200" spc="-40" dirty="0">
                          <a:effectLst/>
                          <a:latin typeface="Times New Roman" panose="02020603050405020304" pitchFamily="18" charset="0"/>
                          <a:cs typeface="Times New Roman" panose="02020603050405020304" pitchFamily="18" charset="0"/>
                        </a:rPr>
                        <a:t>5. Kết hợp yếu tố miêu tả, tự sự để lí giải cho tình cảm, cảm xúc của người viết.</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extLst>
                  <a:ext uri="{0D108BD9-81ED-4DB2-BD59-A6C34878D82A}">
                    <a16:rowId xmlns:a16="http://schemas.microsoft.com/office/drawing/2014/main" val="10006"/>
                  </a:ext>
                </a:extLst>
              </a:tr>
              <a:tr h="942909">
                <a:tc>
                  <a:txBody>
                    <a:bodyPr/>
                    <a:lstStyle/>
                    <a:p>
                      <a:pPr marL="0" marR="0" algn="just">
                        <a:lnSpc>
                          <a:spcPct val="120000"/>
                        </a:lnSpc>
                        <a:spcBef>
                          <a:spcPts val="0"/>
                        </a:spcBef>
                        <a:spcAft>
                          <a:spcPts val="0"/>
                        </a:spcAft>
                      </a:pPr>
                      <a:r>
                        <a:rPr lang="en-US" sz="2200" spc="-30" dirty="0">
                          <a:effectLst/>
                          <a:latin typeface="Times New Roman" panose="02020603050405020304" pitchFamily="18" charset="0"/>
                          <a:cs typeface="Times New Roman" panose="02020603050405020304" pitchFamily="18" charset="0"/>
                        </a:rPr>
                        <a:t>6. Khẳng định được tình cảm, cảm xúc về đối tượng; Rút ra được điều đáng nhớ cho bản thân.</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tc>
                  <a:txBody>
                    <a:bodyPr/>
                    <a:lstStyle/>
                    <a:p>
                      <a:pPr marL="91440" marR="182880" algn="just">
                        <a:lnSpc>
                          <a:spcPct val="12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Calibri"/>
                        <a:cs typeface="Times New Roman" panose="02020603050405020304" pitchFamily="18" charset="0"/>
                      </a:endParaRPr>
                    </a:p>
                  </a:txBody>
                  <a:tcPr marL="58932" marR="58932"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3798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4" descr="图片包含 室内&#10;&#10;已生成高可信度的说明">
            <a:extLst>
              <a:ext uri="{FF2B5EF4-FFF2-40B4-BE49-F238E27FC236}">
                <a16:creationId xmlns:a16="http://schemas.microsoft.com/office/drawing/2014/main" id="{12552B51-7BE4-4DFD-9A28-F08D8DEFA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779" y="1891345"/>
            <a:ext cx="4853305" cy="3183861"/>
          </a:xfrm>
          <a:prstGeom prst="rect">
            <a:avLst/>
          </a:prstGeom>
        </p:spPr>
      </p:pic>
      <p:sp>
        <p:nvSpPr>
          <p:cNvPr id="3" name="TextBox 2">
            <a:extLst>
              <a:ext uri="{FF2B5EF4-FFF2-40B4-BE49-F238E27FC236}">
                <a16:creationId xmlns:a16="http://schemas.microsoft.com/office/drawing/2014/main" id="{8305FBCA-F353-4C28-8969-C0327F391991}"/>
              </a:ext>
            </a:extLst>
          </p:cNvPr>
          <p:cNvSpPr txBox="1"/>
          <p:nvPr/>
        </p:nvSpPr>
        <p:spPr>
          <a:xfrm>
            <a:off x="5193346" y="2780582"/>
            <a:ext cx="3638550" cy="707886"/>
          </a:xfrm>
          <a:prstGeom prst="rect">
            <a:avLst/>
          </a:prstGeom>
          <a:noFill/>
        </p:spPr>
        <p:txBody>
          <a:bodyPr wrap="square">
            <a:spAutoFit/>
          </a:bodyPr>
          <a:lstStyle/>
          <a:p>
            <a:pPr marL="0" marR="0" algn="ctr">
              <a:spcBef>
                <a:spcPts val="0"/>
              </a:spcBef>
              <a:spcAft>
                <a:spcPts val="0"/>
              </a:spcAft>
            </a:pPr>
            <a:r>
              <a:rPr lang="nl-NL" sz="4000" b="1" dirty="0" smtClean="0">
                <a:solidFill>
                  <a:srgbClr val="002060"/>
                </a:solidFill>
                <a:effectLst/>
                <a:latin typeface="Times New Roman" panose="02020603050405020304" pitchFamily="18" charset="0"/>
                <a:ea typeface="Times New Roman" panose="02020603050405020304" pitchFamily="18" charset="0"/>
              </a:rPr>
              <a:t>III. Vận </a:t>
            </a:r>
            <a:r>
              <a:rPr lang="nl-NL" sz="4000" b="1" dirty="0" smtClean="0">
                <a:solidFill>
                  <a:srgbClr val="002060"/>
                </a:solidFill>
                <a:effectLst/>
                <a:latin typeface="Times New Roman" panose="02020603050405020304" pitchFamily="18" charset="0"/>
                <a:ea typeface="Times New Roman" panose="02020603050405020304" pitchFamily="18" charset="0"/>
              </a:rPr>
              <a:t>dụng</a:t>
            </a:r>
            <a:endParaRPr lang="en-US" sz="3600" dirty="0">
              <a:solidFill>
                <a:srgbClr val="002060"/>
              </a:solidFill>
              <a:effectLst/>
              <a:latin typeface="Times New Roman" panose="02020603050405020304" pitchFamily="18" charset="0"/>
              <a:ea typeface="Times New Roman" panose="02020603050405020304" pitchFamily="18" charset="0"/>
            </a:endParaRPr>
          </a:p>
        </p:txBody>
      </p:sp>
      <p:pic>
        <p:nvPicPr>
          <p:cNvPr id="8" name="图片 20">
            <a:extLst>
              <a:ext uri="{FF2B5EF4-FFF2-40B4-BE49-F238E27FC236}">
                <a16:creationId xmlns:a16="http://schemas.microsoft.com/office/drawing/2014/main" id="{B7AA2A6E-859E-4B9A-9941-27472B1953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80"/>
          <a:stretch/>
        </p:blipFill>
        <p:spPr>
          <a:xfrm>
            <a:off x="8129560" y="762860"/>
            <a:ext cx="4062440" cy="6095140"/>
          </a:xfrm>
          <a:prstGeom prst="rect">
            <a:avLst/>
          </a:prstGeom>
        </p:spPr>
      </p:pic>
      <p:pic>
        <p:nvPicPr>
          <p:cNvPr id="9" name="Picture 8">
            <a:extLst>
              <a:ext uri="{FF2B5EF4-FFF2-40B4-BE49-F238E27FC236}">
                <a16:creationId xmlns:a16="http://schemas.microsoft.com/office/drawing/2014/main" id="{2E19AFAE-B3DB-4748-9C06-ACF2956F8416}"/>
              </a:ext>
            </a:extLst>
          </p:cNvPr>
          <p:cNvPicPr>
            <a:picLocks noChangeAspect="1"/>
          </p:cNvPicPr>
          <p:nvPr/>
        </p:nvPicPr>
        <p:blipFill>
          <a:blip r:embed="rId4" cstate="print"/>
          <a:stretch>
            <a:fillRect/>
          </a:stretch>
        </p:blipFill>
        <p:spPr>
          <a:xfrm flipH="1">
            <a:off x="-206609" y="1605455"/>
            <a:ext cx="5481253" cy="4997132"/>
          </a:xfrm>
          <a:prstGeom prst="rect">
            <a:avLst/>
          </a:prstGeom>
        </p:spPr>
      </p:pic>
      <p:pic>
        <p:nvPicPr>
          <p:cNvPr id="7" name="图片 36">
            <a:extLst>
              <a:ext uri="{FF2B5EF4-FFF2-40B4-BE49-F238E27FC236}">
                <a16:creationId xmlns:a16="http://schemas.microsoft.com/office/drawing/2014/main" id="{6D10F699-07CE-44DD-AAD4-FE2A26058E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680" t="61957" r="14050"/>
          <a:stretch/>
        </p:blipFill>
        <p:spPr>
          <a:xfrm>
            <a:off x="8986087" y="4679500"/>
            <a:ext cx="2349386" cy="2318794"/>
          </a:xfrm>
          <a:prstGeom prst="rect">
            <a:avLst/>
          </a:prstGeom>
        </p:spPr>
      </p:pic>
    </p:spTree>
    <p:extLst>
      <p:ext uri="{BB962C8B-B14F-4D97-AF65-F5344CB8AC3E}">
        <p14:creationId xmlns:p14="http://schemas.microsoft.com/office/powerpoint/2010/main" val="2149213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01CC39E8-FA23-4AA5-8C29-BC3858A65A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pic>
        <p:nvPicPr>
          <p:cNvPr id="7" name="图片 2">
            <a:extLst>
              <a:ext uri="{FF2B5EF4-FFF2-40B4-BE49-F238E27FC236}">
                <a16:creationId xmlns:a16="http://schemas.microsoft.com/office/drawing/2014/main" id="{96CA44AE-47DB-43B9-BD6C-B29612886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0" y="5196840"/>
            <a:ext cx="2204085" cy="1661160"/>
          </a:xfrm>
          <a:prstGeom prst="rect">
            <a:avLst/>
          </a:prstGeom>
        </p:spPr>
      </p:pic>
      <p:pic>
        <p:nvPicPr>
          <p:cNvPr id="8" name="图片 1">
            <a:extLst>
              <a:ext uri="{FF2B5EF4-FFF2-40B4-BE49-F238E27FC236}">
                <a16:creationId xmlns:a16="http://schemas.microsoft.com/office/drawing/2014/main" id="{A1BC1617-E0F8-48C5-90DA-97171A75FB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10241280" y="5106671"/>
            <a:ext cx="1950720" cy="1770380"/>
          </a:xfrm>
          <a:prstGeom prst="rect">
            <a:avLst/>
          </a:prstGeom>
        </p:spPr>
      </p:pic>
      <p:pic>
        <p:nvPicPr>
          <p:cNvPr id="9" name="Picture 8">
            <a:extLst>
              <a:ext uri="{FF2B5EF4-FFF2-40B4-BE49-F238E27FC236}">
                <a16:creationId xmlns:a16="http://schemas.microsoft.com/office/drawing/2014/main" id="{0C9E76B6-1F8A-4750-8506-C3011C2D15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486" y="227588"/>
            <a:ext cx="2873058" cy="2466000"/>
          </a:xfrm>
          <a:prstGeom prst="rect">
            <a:avLst/>
          </a:prstGeom>
          <a:noFill/>
          <a:ln>
            <a:noFill/>
          </a:ln>
        </p:spPr>
      </p:pic>
      <p:sp>
        <p:nvSpPr>
          <p:cNvPr id="5" name="TextBox 4">
            <a:extLst>
              <a:ext uri="{FF2B5EF4-FFF2-40B4-BE49-F238E27FC236}">
                <a16:creationId xmlns:a16="http://schemas.microsoft.com/office/drawing/2014/main" id="{CC2943C8-1787-4628-AFB9-5D3837F1DCD0}"/>
              </a:ext>
            </a:extLst>
          </p:cNvPr>
          <p:cNvSpPr txBox="1"/>
          <p:nvPr/>
        </p:nvSpPr>
        <p:spPr>
          <a:xfrm rot="20838954">
            <a:off x="575080" y="1520497"/>
            <a:ext cx="2319871" cy="461665"/>
          </a:xfrm>
          <a:prstGeom prst="rect">
            <a:avLst/>
          </a:prstGeom>
          <a:noFill/>
        </p:spPr>
        <p:txBody>
          <a:bodyPr wrap="square">
            <a:spAutoFit/>
          </a:bodyPr>
          <a:lstStyle/>
          <a:p>
            <a:pPr algn="ctr"/>
            <a:r>
              <a:rPr lang="pt-BR" sz="2400" dirty="0" smtClean="0">
                <a:solidFill>
                  <a:schemeClr val="bg1"/>
                </a:solidFill>
                <a:latin typeface="Times New Roman" panose="02020603050405020304" pitchFamily="18" charset="0"/>
              </a:rPr>
              <a:t>ĐỀ 1</a:t>
            </a:r>
            <a:endParaRPr lang="en-US" sz="2400" dirty="0">
              <a:solidFill>
                <a:schemeClr val="bg1"/>
              </a:solidFill>
            </a:endParaRPr>
          </a:p>
        </p:txBody>
      </p:sp>
      <p:sp>
        <p:nvSpPr>
          <p:cNvPr id="10" name="TextBox 9">
            <a:extLst>
              <a:ext uri="{FF2B5EF4-FFF2-40B4-BE49-F238E27FC236}">
                <a16:creationId xmlns:a16="http://schemas.microsoft.com/office/drawing/2014/main" id="{E2B4A426-7BA1-4F44-91BB-D217E076A1AC}"/>
              </a:ext>
            </a:extLst>
          </p:cNvPr>
          <p:cNvSpPr txBox="1"/>
          <p:nvPr/>
        </p:nvSpPr>
        <p:spPr>
          <a:xfrm>
            <a:off x="3425760" y="1751329"/>
            <a:ext cx="7794689"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dirty="0">
                <a:solidFill>
                  <a:schemeClr val="tx1"/>
                </a:solidFill>
                <a:latin typeface="Times New Roman" panose="02020603050405020304" pitchFamily="18" charset="0"/>
                <a:cs typeface="Times New Roman" panose="02020603050405020304" pitchFamily="18" charset="0"/>
              </a:rPr>
              <a:t>Em hãy thể hiện cảm xúc về lễ đón giao thừa trên quê hương của mình.</a:t>
            </a:r>
          </a:p>
        </p:txBody>
      </p:sp>
    </p:spTree>
    <p:extLst>
      <p:ext uri="{BB962C8B-B14F-4D97-AF65-F5344CB8AC3E}">
        <p14:creationId xmlns:p14="http://schemas.microsoft.com/office/powerpoint/2010/main" val="4038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B89CEF-0B40-4C8D-B9EA-2FB72452FF86}"/>
              </a:ext>
            </a:extLst>
          </p:cNvPr>
          <p:cNvSpPr txBox="1"/>
          <p:nvPr/>
        </p:nvSpPr>
        <p:spPr>
          <a:xfrm>
            <a:off x="804862" y="571311"/>
            <a:ext cx="10582276" cy="461665"/>
          </a:xfrm>
          <a:prstGeom prst="rect">
            <a:avLst/>
          </a:prstGeom>
          <a:noFill/>
        </p:spPr>
        <p:txBody>
          <a:bodyPr wrap="square">
            <a:spAutoFit/>
          </a:bodyPr>
          <a:lstStyle/>
          <a:p>
            <a:r>
              <a:rPr lang="en-US" sz="2400" dirty="0" smtClean="0">
                <a:solidFill>
                  <a:srgbClr val="002060"/>
                </a:solidFill>
                <a:latin typeface="Times New Roman" panose="02020603050405020304" pitchFamily="18" charset="0"/>
                <a:cs typeface="Times New Roman" panose="02020603050405020304" pitchFamily="18" charset="0"/>
              </a:rPr>
              <a:t>Em </a:t>
            </a:r>
            <a:r>
              <a:rPr lang="en-US" sz="2400" dirty="0">
                <a:solidFill>
                  <a:srgbClr val="002060"/>
                </a:solidFill>
                <a:latin typeface="Times New Roman" panose="02020603050405020304" pitchFamily="18" charset="0"/>
                <a:cs typeface="Times New Roman" panose="02020603050405020304" pitchFamily="18" charset="0"/>
              </a:rPr>
              <a:t>hãy thể hiện cảm xúc về lễ đón giao thừa trên quê hương của mình.</a:t>
            </a:r>
          </a:p>
        </p:txBody>
      </p:sp>
      <p:sp>
        <p:nvSpPr>
          <p:cNvPr id="5" name="TextBox 4">
            <a:extLst>
              <a:ext uri="{FF2B5EF4-FFF2-40B4-BE49-F238E27FC236}">
                <a16:creationId xmlns:a16="http://schemas.microsoft.com/office/drawing/2014/main" id="{FB0F7F0E-D5E2-4541-840B-6FBB490D90DF}"/>
              </a:ext>
            </a:extLst>
          </p:cNvPr>
          <p:cNvSpPr txBox="1"/>
          <p:nvPr/>
        </p:nvSpPr>
        <p:spPr>
          <a:xfrm>
            <a:off x="542925" y="305514"/>
            <a:ext cx="6096000" cy="447045"/>
          </a:xfrm>
          <a:prstGeom prst="rect">
            <a:avLst/>
          </a:prstGeom>
          <a:noFill/>
        </p:spPr>
        <p:txBody>
          <a:bodyPr wrap="square">
            <a:spAutoFit/>
          </a:bodyPr>
          <a:lstStyle/>
          <a:p>
            <a:pPr marL="0" marR="0" algn="just">
              <a:lnSpc>
                <a:spcPct val="102000"/>
              </a:lnSpc>
              <a:spcBef>
                <a:spcPts val="0"/>
              </a:spcBef>
              <a:spcAft>
                <a:spcPts val="0"/>
              </a:spcAft>
            </a:pPr>
            <a:r>
              <a:rPr lang="pt-BR" sz="24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Đề 1</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4EE5BA5-75C9-4816-8D1A-8A294BB4F024}"/>
              </a:ext>
            </a:extLst>
          </p:cNvPr>
          <p:cNvSpPr txBox="1"/>
          <p:nvPr/>
        </p:nvSpPr>
        <p:spPr>
          <a:xfrm>
            <a:off x="386366" y="1032976"/>
            <a:ext cx="11462197" cy="5946243"/>
          </a:xfrm>
          <a:prstGeom prst="rect">
            <a:avLst/>
          </a:prstGeom>
          <a:noFill/>
        </p:spPr>
        <p:txBody>
          <a:bodyPr wrap="square">
            <a:spAutoFit/>
          </a:bodyPr>
          <a:lstStyle/>
          <a:p>
            <a:r>
              <a:rPr lang="en-US" sz="2400" b="1" dirty="0">
                <a:solidFill>
                  <a:srgbClr val="002060"/>
                </a:solidFill>
                <a:latin typeface="Times New Roman" panose="02020603050405020304" pitchFamily="18" charset="0"/>
                <a:cs typeface="Times New Roman" panose="02020603050405020304" pitchFamily="18" charset="0"/>
              </a:rPr>
              <a:t>* Bước 1: Chuẩn bị</a:t>
            </a:r>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 Xác định yêu cầu: cảm xúc về lễ đón giao thừa trên quê hương.</a:t>
            </a:r>
          </a:p>
          <a:p>
            <a:r>
              <a:rPr lang="en-US" sz="2400" dirty="0" smtClean="0">
                <a:solidFill>
                  <a:srgbClr val="002060"/>
                </a:solidFill>
                <a:latin typeface="Times New Roman" panose="02020603050405020304" pitchFamily="18" charset="0"/>
                <a:cs typeface="Times New Roman" panose="02020603050405020304" pitchFamily="18" charset="0"/>
              </a:rPr>
              <a:t>- Thu </a:t>
            </a:r>
            <a:r>
              <a:rPr lang="en-US" sz="2400" dirty="0">
                <a:solidFill>
                  <a:srgbClr val="002060"/>
                </a:solidFill>
                <a:latin typeface="Times New Roman" panose="02020603050405020304" pitchFamily="18" charset="0"/>
                <a:cs typeface="Times New Roman" panose="02020603050405020304" pitchFamily="18" charset="0"/>
              </a:rPr>
              <a:t>thập tư liệu: xem lại các hình ảnh, video clip về ảnh đón giao thừa: Cảnh vật xung quanh; hình dung hồi tưởng lại những phút giây cả gia đình đầm ấm, hạnh phúc bên nhau</a:t>
            </a:r>
            <a:r>
              <a:rPr lang="en-US" sz="2400" dirty="0" smtClean="0">
                <a:solidFill>
                  <a:srgbClr val="002060"/>
                </a:solidFill>
                <a:latin typeface="Times New Roman" panose="02020603050405020304" pitchFamily="18" charset="0"/>
                <a:cs typeface="Times New Roman" panose="02020603050405020304" pitchFamily="18" charset="0"/>
              </a:rPr>
              <a:t>.</a:t>
            </a:r>
          </a:p>
          <a:p>
            <a:r>
              <a:rPr lang="en-US" sz="2400" b="1" dirty="0">
                <a:solidFill>
                  <a:srgbClr val="002060"/>
                </a:solidFill>
                <a:latin typeface="Times New Roman" panose="02020603050405020304" pitchFamily="18" charset="0"/>
                <a:cs typeface="Times New Roman" panose="02020603050405020304" pitchFamily="18" charset="0"/>
              </a:rPr>
              <a:t>* Bước 2: Tìm ý và lập dàn ý</a:t>
            </a:r>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a. Tìm ý: thực hiện tìm ý bằng cách sau:</a:t>
            </a:r>
          </a:p>
          <a:p>
            <a:r>
              <a:rPr lang="en-US" sz="2400" dirty="0">
                <a:solidFill>
                  <a:srgbClr val="002060"/>
                </a:solidFill>
                <a:latin typeface="Times New Roman" panose="02020603050405020304" pitchFamily="18" charset="0"/>
                <a:cs typeface="Times New Roman" panose="02020603050405020304" pitchFamily="18" charset="0"/>
              </a:rPr>
              <a:t>- Ghi những từ ngữ thể hiện cảm xúc, tình cảm trước sự việc chuẩn bị viết.</a:t>
            </a:r>
          </a:p>
          <a:p>
            <a:r>
              <a:rPr lang="en-US" sz="2400" dirty="0">
                <a:solidFill>
                  <a:srgbClr val="002060"/>
                </a:solidFill>
                <a:latin typeface="Times New Roman" panose="02020603050405020304" pitchFamily="18" charset="0"/>
                <a:cs typeface="Times New Roman" panose="02020603050405020304" pitchFamily="18" charset="0"/>
              </a:rPr>
              <a:t>- Lí giải vì sao mình lại có tình cảm đó.</a:t>
            </a:r>
          </a:p>
          <a:p>
            <a:r>
              <a:rPr lang="en-US" sz="2400" dirty="0">
                <a:solidFill>
                  <a:srgbClr val="002060"/>
                </a:solidFill>
                <a:latin typeface="Times New Roman" panose="02020603050405020304" pitchFamily="18" charset="0"/>
                <a:cs typeface="Times New Roman" panose="02020603050405020304" pitchFamily="18" charset="0"/>
              </a:rPr>
              <a:t>- Tìm một số yếu tố miêu tả và tự sự liện quan đến Lễ đón giao thừa để làm rõ tình cảm, cảm xúc.</a:t>
            </a:r>
          </a:p>
          <a:p>
            <a:r>
              <a:rPr lang="en-US" sz="2400" dirty="0">
                <a:solidFill>
                  <a:srgbClr val="002060"/>
                </a:solidFill>
                <a:latin typeface="Times New Roman" panose="02020603050405020304" pitchFamily="18" charset="0"/>
                <a:cs typeface="Times New Roman" panose="02020603050405020304" pitchFamily="18" charset="0"/>
              </a:rPr>
              <a:t>- Hành động, cử chỉ, lời nói, nét mặt, cảm xúc… của các thành viên trong gia đình có gì đặc biệt?</a:t>
            </a:r>
          </a:p>
          <a:p>
            <a:r>
              <a:rPr lang="en-US" sz="2400" dirty="0">
                <a:solidFill>
                  <a:srgbClr val="002060"/>
                </a:solidFill>
                <a:latin typeface="Times New Roman" panose="02020603050405020304" pitchFamily="18" charset="0"/>
                <a:cs typeface="Times New Roman" panose="02020603050405020304" pitchFamily="18" charset="0"/>
              </a:rPr>
              <a:t>- Cảm xúc của em khi được đón giao thừa cùng gia đình? Em có mong muốn/sẽ làm gì để gia đình giữ mãi được không khí đầm ấm, hạnh phúc như thời điểm đó?</a:t>
            </a:r>
          </a:p>
          <a:p>
            <a:endParaRPr lang="en-US" sz="2400" dirty="0">
              <a:latin typeface="Times New Roman" panose="02020603050405020304" pitchFamily="18" charset="0"/>
              <a:cs typeface="Times New Roman" panose="02020603050405020304" pitchFamily="18" charset="0"/>
            </a:endParaRPr>
          </a:p>
          <a:p>
            <a:pPr marL="0" marR="0" algn="just">
              <a:lnSpc>
                <a:spcPct val="102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图片 1">
            <a:extLst>
              <a:ext uri="{FF2B5EF4-FFF2-40B4-BE49-F238E27FC236}">
                <a16:creationId xmlns:a16="http://schemas.microsoft.com/office/drawing/2014/main" id="{B53E95B8-7647-426E-9AAF-2BC42255E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1178877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randombar(horizontal)">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randombar(horizontal)">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randombar(horizontal)">
                                      <p:cBhvr>
                                        <p:cTn id="5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B89CEF-0B40-4C8D-B9EA-2FB72452FF86}"/>
              </a:ext>
            </a:extLst>
          </p:cNvPr>
          <p:cNvSpPr txBox="1"/>
          <p:nvPr/>
        </p:nvSpPr>
        <p:spPr>
          <a:xfrm>
            <a:off x="804862" y="571311"/>
            <a:ext cx="10582276" cy="461665"/>
          </a:xfrm>
          <a:prstGeom prst="rect">
            <a:avLst/>
          </a:prstGeom>
          <a:noFill/>
        </p:spPr>
        <p:txBody>
          <a:bodyPr wrap="square">
            <a:spAutoFit/>
          </a:bodyPr>
          <a:lstStyle/>
          <a:p>
            <a:r>
              <a:rPr lang="en-US" sz="2400" dirty="0" smtClean="0">
                <a:solidFill>
                  <a:srgbClr val="002060"/>
                </a:solidFill>
                <a:latin typeface="Times New Roman" panose="02020603050405020304" pitchFamily="18" charset="0"/>
                <a:cs typeface="Times New Roman" panose="02020603050405020304" pitchFamily="18" charset="0"/>
              </a:rPr>
              <a:t>Em </a:t>
            </a:r>
            <a:r>
              <a:rPr lang="en-US" sz="2400" dirty="0">
                <a:solidFill>
                  <a:srgbClr val="002060"/>
                </a:solidFill>
                <a:latin typeface="Times New Roman" panose="02020603050405020304" pitchFamily="18" charset="0"/>
                <a:cs typeface="Times New Roman" panose="02020603050405020304" pitchFamily="18" charset="0"/>
              </a:rPr>
              <a:t>hãy thể hiện cảm xúc về lễ đón giao thừa trên quê hương của mình.</a:t>
            </a:r>
          </a:p>
        </p:txBody>
      </p:sp>
      <p:sp>
        <p:nvSpPr>
          <p:cNvPr id="5" name="TextBox 4">
            <a:extLst>
              <a:ext uri="{FF2B5EF4-FFF2-40B4-BE49-F238E27FC236}">
                <a16:creationId xmlns:a16="http://schemas.microsoft.com/office/drawing/2014/main" id="{FB0F7F0E-D5E2-4541-840B-6FBB490D90DF}"/>
              </a:ext>
            </a:extLst>
          </p:cNvPr>
          <p:cNvSpPr txBox="1"/>
          <p:nvPr/>
        </p:nvSpPr>
        <p:spPr>
          <a:xfrm>
            <a:off x="542925" y="305514"/>
            <a:ext cx="6096000" cy="447045"/>
          </a:xfrm>
          <a:prstGeom prst="rect">
            <a:avLst/>
          </a:prstGeom>
          <a:noFill/>
        </p:spPr>
        <p:txBody>
          <a:bodyPr wrap="square">
            <a:spAutoFit/>
          </a:bodyPr>
          <a:lstStyle/>
          <a:p>
            <a:pPr marL="0" marR="0" algn="just">
              <a:lnSpc>
                <a:spcPct val="102000"/>
              </a:lnSpc>
              <a:spcBef>
                <a:spcPts val="0"/>
              </a:spcBef>
              <a:spcAft>
                <a:spcPts val="0"/>
              </a:spcAft>
            </a:pPr>
            <a:r>
              <a:rPr lang="pt-BR" sz="2400" b="1" i="1" dirty="0" smtClean="0">
                <a:solidFill>
                  <a:srgbClr val="002060"/>
                </a:solidFill>
                <a:latin typeface="Times New Roman" panose="02020603050405020304" pitchFamily="18" charset="0"/>
                <a:ea typeface="Times New Roman" panose="02020603050405020304" pitchFamily="18" charset="0"/>
              </a:rPr>
              <a:t>Đề 1</a:t>
            </a:r>
            <a:endParaRPr lang="en-US" sz="2000" dirty="0">
              <a:solidFill>
                <a:srgbClr val="002060"/>
              </a:solidFill>
              <a:effectLst/>
              <a:latin typeface="Times New Roman" panose="02020603050405020304" pitchFamily="18" charset="0"/>
              <a:ea typeface="Times New Roman" panose="02020603050405020304" pitchFamily="18" charset="0"/>
            </a:endParaRPr>
          </a:p>
        </p:txBody>
      </p:sp>
      <p:pic>
        <p:nvPicPr>
          <p:cNvPr id="6" name="图片 1">
            <a:extLst>
              <a:ext uri="{FF2B5EF4-FFF2-40B4-BE49-F238E27FC236}">
                <a16:creationId xmlns:a16="http://schemas.microsoft.com/office/drawing/2014/main" id="{B53E95B8-7647-426E-9AAF-2BC42255E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
        <p:nvSpPr>
          <p:cNvPr id="8" name="TextBox 7">
            <a:extLst>
              <a:ext uri="{FF2B5EF4-FFF2-40B4-BE49-F238E27FC236}">
                <a16:creationId xmlns:a16="http://schemas.microsoft.com/office/drawing/2014/main" id="{74EE5BA5-75C9-4816-8D1A-8A294BB4F024}"/>
              </a:ext>
            </a:extLst>
          </p:cNvPr>
          <p:cNvSpPr txBox="1"/>
          <p:nvPr/>
        </p:nvSpPr>
        <p:spPr>
          <a:xfrm>
            <a:off x="321971" y="1123128"/>
            <a:ext cx="11462197" cy="5207579"/>
          </a:xfrm>
          <a:prstGeom prst="rect">
            <a:avLst/>
          </a:prstGeom>
          <a:noFill/>
        </p:spPr>
        <p:txBody>
          <a:bodyPr wrap="square">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Bước 2: Tìm ý và lập dàn ý</a:t>
            </a:r>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b. Lập dàn bài:</a:t>
            </a:r>
          </a:p>
          <a:p>
            <a:r>
              <a:rPr lang="en-US" sz="2400" dirty="0">
                <a:solidFill>
                  <a:srgbClr val="002060"/>
                </a:solidFill>
                <a:latin typeface="Times New Roman" panose="02020603050405020304" pitchFamily="18" charset="0"/>
                <a:cs typeface="Times New Roman" panose="02020603050405020304" pitchFamily="18" charset="0"/>
              </a:rPr>
              <a:t>A. Mở bài: </a:t>
            </a:r>
          </a:p>
          <a:p>
            <a:r>
              <a:rPr lang="en-US" sz="2400" dirty="0">
                <a:solidFill>
                  <a:srgbClr val="002060"/>
                </a:solidFill>
                <a:latin typeface="Times New Roman" panose="02020603050405020304" pitchFamily="18" charset="0"/>
                <a:cs typeface="Times New Roman" panose="02020603050405020304" pitchFamily="18" charset="0"/>
              </a:rPr>
              <a:t>- Dẫn dắt để giới thiệu lễ đón giao thừa cùng gia đình. </a:t>
            </a:r>
          </a:p>
          <a:p>
            <a:r>
              <a:rPr lang="en-US" sz="2400" dirty="0">
                <a:solidFill>
                  <a:srgbClr val="002060"/>
                </a:solidFill>
                <a:latin typeface="Times New Roman" panose="02020603050405020304" pitchFamily="18" charset="0"/>
                <a:cs typeface="Times New Roman" panose="02020603050405020304" pitchFamily="18" charset="0"/>
              </a:rPr>
              <a:t>- Bày tỏ cảm xúc chung của em (hạnh phúc, ấm áp, yêu thương…</a:t>
            </a:r>
          </a:p>
          <a:p>
            <a:r>
              <a:rPr lang="en-US" sz="2400" dirty="0">
                <a:solidFill>
                  <a:srgbClr val="002060"/>
                </a:solidFill>
                <a:latin typeface="Times New Roman" panose="02020603050405020304" pitchFamily="18" charset="0"/>
                <a:cs typeface="Times New Roman" panose="02020603050405020304" pitchFamily="18" charset="0"/>
              </a:rPr>
              <a:t>Ví dụ:</a:t>
            </a:r>
          </a:p>
          <a:p>
            <a:r>
              <a:rPr lang="en-US" sz="2400" dirty="0">
                <a:solidFill>
                  <a:srgbClr val="002060"/>
                </a:solidFill>
                <a:latin typeface="Times New Roman" panose="02020603050405020304" pitchFamily="18" charset="0"/>
                <a:cs typeface="Times New Roman" panose="02020603050405020304" pitchFamily="18" charset="0"/>
              </a:rPr>
              <a:t>+ MB trực tiếp: Sau một năm bận rộn, gia đình em lại quây quần sum họp bên nhau cùng chuẩn bị đón giao thừa, khoảnh khắc ấy đối với em thật hạnh phúc làm sao.</a:t>
            </a:r>
          </a:p>
          <a:p>
            <a:r>
              <a:rPr lang="en-US" sz="2400" dirty="0">
                <a:solidFill>
                  <a:srgbClr val="002060"/>
                </a:solidFill>
                <a:latin typeface="Times New Roman" panose="02020603050405020304" pitchFamily="18" charset="0"/>
                <a:cs typeface="Times New Roman" panose="02020603050405020304" pitchFamily="18" charset="0"/>
              </a:rPr>
              <a:t>+ MB gián tiếp: Gia đình - hai tiếng thiêng liêng ấy luôn vang lên trong tim mỗi người. Đó là nơi em được sinh ra và lớn lên trong tình yêu thương, che chở; đó cũng là nơi đoàn tụ ấm êm sau một năm sắp kết thúc. Từng giây phút sum vầy đó đều đọng lại trong em bao cảm xúc khó tả.</a:t>
            </a:r>
          </a:p>
          <a:p>
            <a:endParaRPr lang="en-US" sz="2400" dirty="0">
              <a:latin typeface="Times New Roman" panose="02020603050405020304" pitchFamily="18" charset="0"/>
              <a:cs typeface="Times New Roman" panose="02020603050405020304" pitchFamily="18" charset="0"/>
            </a:endParaRPr>
          </a:p>
          <a:p>
            <a:pPr marL="0" marR="0" algn="just">
              <a:lnSpc>
                <a:spcPct val="102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31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randombar(horizontal)">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randombar(horizontal)">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399"/>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024193" y="3367088"/>
            <a:ext cx="5611807" cy="1143000"/>
          </a:xfrm>
        </p:spPr>
        <p:txBody>
          <a:bodyPr>
            <a:noAutofit/>
          </a:bodyPr>
          <a:lstStyle/>
          <a:p>
            <a:r>
              <a:rPr lang="en-US" altLang="en-US" sz="4300" b="1" dirty="0">
                <a:solidFill>
                  <a:srgbClr val="002060"/>
                </a:solidFill>
                <a:latin typeface="Times New Roman" pitchFamily="18" charset="0"/>
                <a:cs typeface="Times New Roman" pitchFamily="18" charset="0"/>
              </a:rPr>
              <a:t>I. Kiến thức Ngữ văn</a:t>
            </a:r>
          </a:p>
        </p:txBody>
      </p:sp>
    </p:spTree>
    <p:extLst>
      <p:ext uri="{BB962C8B-B14F-4D97-AF65-F5344CB8AC3E}">
        <p14:creationId xmlns:p14="http://schemas.microsoft.com/office/powerpoint/2010/main" val="551965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1D2047-CE42-4A0F-BD0A-ADBDB05A0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11" y="2103400"/>
            <a:ext cx="4087664" cy="3556693"/>
          </a:xfrm>
          <a:prstGeom prst="rect">
            <a:avLst/>
          </a:prstGeom>
          <a:noFill/>
          <a:ln>
            <a:noFill/>
          </a:ln>
        </p:spPr>
      </p:pic>
      <p:pic>
        <p:nvPicPr>
          <p:cNvPr id="5" name="Picture 4">
            <a:extLst>
              <a:ext uri="{FF2B5EF4-FFF2-40B4-BE49-F238E27FC236}">
                <a16:creationId xmlns:a16="http://schemas.microsoft.com/office/drawing/2014/main" id="{36EB72AF-615A-4649-A438-739C425C92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959" y="2103400"/>
            <a:ext cx="5245082" cy="3911034"/>
          </a:xfrm>
          <a:prstGeom prst="rect">
            <a:avLst/>
          </a:prstGeom>
          <a:noFill/>
          <a:ln>
            <a:noFill/>
          </a:ln>
        </p:spPr>
      </p:pic>
      <p:sp>
        <p:nvSpPr>
          <p:cNvPr id="3" name="TextBox 2">
            <a:extLst>
              <a:ext uri="{FF2B5EF4-FFF2-40B4-BE49-F238E27FC236}">
                <a16:creationId xmlns:a16="http://schemas.microsoft.com/office/drawing/2014/main" id="{F9172183-F4AB-428D-8AF2-5B4F22D11337}"/>
              </a:ext>
            </a:extLst>
          </p:cNvPr>
          <p:cNvSpPr txBox="1"/>
          <p:nvPr/>
        </p:nvSpPr>
        <p:spPr>
          <a:xfrm>
            <a:off x="6452315" y="2817211"/>
            <a:ext cx="3206987" cy="1815882"/>
          </a:xfrm>
          <a:prstGeom prst="rect">
            <a:avLst/>
          </a:prstGeom>
          <a:noFill/>
        </p:spPr>
        <p:txBody>
          <a:bodyPr wrap="square">
            <a:spAutoFit/>
          </a:bodyPr>
          <a:lstStyle/>
          <a:p>
            <a:pPr algn="just"/>
            <a:r>
              <a:rPr lang="en-US" sz="2800" dirty="0">
                <a:solidFill>
                  <a:srgbClr val="002060"/>
                </a:solidFill>
                <a:latin typeface="Times New Roman" panose="02020603050405020304" pitchFamily="18" charset="0"/>
                <a:cs typeface="Times New Roman" panose="02020603050405020304" pitchFamily="18" charset="0"/>
              </a:rPr>
              <a:t>Em hãy thể hiện cảm xúc về lễ đón giao thừa trên quê hương của mình.</a:t>
            </a:r>
          </a:p>
        </p:txBody>
      </p:sp>
      <p:pic>
        <p:nvPicPr>
          <p:cNvPr id="6" name="Picture 5">
            <a:extLst>
              <a:ext uri="{FF2B5EF4-FFF2-40B4-BE49-F238E27FC236}">
                <a16:creationId xmlns:a16="http://schemas.microsoft.com/office/drawing/2014/main" id="{C2BE596B-139D-49A2-8629-F89DF7624E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0605" y="241580"/>
            <a:ext cx="7519670" cy="1861820"/>
          </a:xfrm>
          <a:prstGeom prst="rect">
            <a:avLst/>
          </a:prstGeom>
          <a:noFill/>
          <a:ln>
            <a:noFill/>
          </a:ln>
        </p:spPr>
      </p:pic>
      <p:sp>
        <p:nvSpPr>
          <p:cNvPr id="2" name="TextBox 1">
            <a:extLst>
              <a:ext uri="{FF2B5EF4-FFF2-40B4-BE49-F238E27FC236}">
                <a16:creationId xmlns:a16="http://schemas.microsoft.com/office/drawing/2014/main" id="{51184B60-EB46-4DAC-9F57-15798131521A}"/>
              </a:ext>
            </a:extLst>
          </p:cNvPr>
          <p:cNvSpPr txBox="1"/>
          <p:nvPr/>
        </p:nvSpPr>
        <p:spPr>
          <a:xfrm>
            <a:off x="3038475" y="990600"/>
            <a:ext cx="5467350" cy="523220"/>
          </a:xfrm>
          <a:prstGeom prst="rect">
            <a:avLst/>
          </a:prstGeom>
          <a:noFill/>
        </p:spPr>
        <p:txBody>
          <a:bodyPr wrap="square" rtlCol="0">
            <a:spAutoFit/>
          </a:bodyPr>
          <a:lstStyle/>
          <a:p>
            <a:pPr algn="ctr"/>
            <a:r>
              <a:rPr lang="en-US" sz="2800" dirty="0" smtClean="0">
                <a:solidFill>
                  <a:srgbClr val="002060"/>
                </a:solidFill>
              </a:rPr>
              <a:t>BÀI THAM KHẢO ĐỀ 1</a:t>
            </a:r>
            <a:endParaRPr lang="en-US" sz="2800" dirty="0">
              <a:solidFill>
                <a:srgbClr val="002060"/>
              </a:solidFill>
            </a:endParaRPr>
          </a:p>
        </p:txBody>
      </p:sp>
    </p:spTree>
    <p:extLst>
      <p:ext uri="{BB962C8B-B14F-4D97-AF65-F5344CB8AC3E}">
        <p14:creationId xmlns:p14="http://schemas.microsoft.com/office/powerpoint/2010/main" val="1000416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EE5BA5-75C9-4816-8D1A-8A294BB4F024}"/>
              </a:ext>
            </a:extLst>
          </p:cNvPr>
          <p:cNvSpPr txBox="1"/>
          <p:nvPr/>
        </p:nvSpPr>
        <p:spPr>
          <a:xfrm>
            <a:off x="386366" y="337510"/>
            <a:ext cx="11462197" cy="5189177"/>
          </a:xfrm>
          <a:prstGeom prst="rect">
            <a:avLst/>
          </a:prstGeom>
          <a:noFill/>
        </p:spPr>
        <p:txBody>
          <a:bodyPr wrap="square">
            <a:spAutoFit/>
          </a:bodyPr>
          <a:lstStyle/>
          <a:p>
            <a:pPr fontAlgn="base"/>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a:solidFill>
                  <a:srgbClr val="002060"/>
                </a:solidFill>
                <a:latin typeface="Times New Roman" panose="02020603050405020304" pitchFamily="18" charset="0"/>
                <a:cs typeface="Times New Roman" panose="02020603050405020304" pitchFamily="18" charset="0"/>
              </a:rPr>
              <a:t>Mùa xuân sang ta chúc nhau, bao ước muốn bao hi vọng..." Đó là lời bài hát quen thuộc bố em hay bật mỗi chiều ba mươi tết. Khoảnh khắc đón chờ giao thừa là khoảnh khắc để lại trong lòng em những ấn tượng vô cùng sâu sắc.</a:t>
            </a:r>
          </a:p>
          <a:p>
            <a:pPr fontAlgn="base"/>
            <a:r>
              <a:rPr lang="en-US" sz="2600" dirty="0">
                <a:solidFill>
                  <a:srgbClr val="002060"/>
                </a:solidFill>
                <a:latin typeface="Times New Roman" panose="02020603050405020304" pitchFamily="18" charset="0"/>
                <a:cs typeface="Times New Roman" panose="02020603050405020304" pitchFamily="18" charset="0"/>
              </a:rPr>
              <a:t>      Đêm giao thừa là thời điểm chuyển giao giữa năm cũ và năm mới, là lúc mọi người gác lại những bộp bề của năm cũ đón chào những điều tốt đẹp năm mới đang chào đón. Dưới bếp, mẹ và chị em đang chuẩn bị mâm cơm tất niên và mâm cỗ cũng giao thừa. Trên nhà em cùng với bố trang trí cây đào bố mới mua. Cây đào với những nụ hoa li ti như cũng đang phấn khởi trước thềm năm mới.</a:t>
            </a:r>
          </a:p>
          <a:p>
            <a:pPr fontAlgn="base"/>
            <a:r>
              <a:rPr lang="en-US" sz="2600" dirty="0">
                <a:solidFill>
                  <a:srgbClr val="002060"/>
                </a:solidFill>
                <a:latin typeface="Times New Roman" panose="02020603050405020304" pitchFamily="18" charset="0"/>
                <a:cs typeface="Times New Roman" panose="02020603050405020304" pitchFamily="18" charset="0"/>
              </a:rPr>
              <a:t>       Mâm cơm tất niên nhà em có rất nhiều món truyền thống như bánh chưng, gà luộc, thịt đông, giò xào, canh rau củ....những món ăn mà em rất thích. Ăn cơm xong, cả nhà em cùng ngồi xem Táo quân, ăn mứt tết. Thỉnh thoảng em lại ngước nhìn lên đồng hồ xem sắp tới giao thừa hay chưa.</a:t>
            </a:r>
          </a:p>
          <a:p>
            <a:pPr marL="0" marR="0" algn="just">
              <a:lnSpc>
                <a:spcPct val="102000"/>
              </a:lnSpc>
              <a:spcBef>
                <a:spcPts val="0"/>
              </a:spcBef>
              <a:spcAft>
                <a:spcPts val="0"/>
              </a:spcAft>
            </a:pP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图片 1">
            <a:extLst>
              <a:ext uri="{FF2B5EF4-FFF2-40B4-BE49-F238E27FC236}">
                <a16:creationId xmlns:a16="http://schemas.microsoft.com/office/drawing/2014/main" id="{B53E95B8-7647-426E-9AAF-2BC42255E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1084401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EE5BA5-75C9-4816-8D1A-8A294BB4F024}"/>
              </a:ext>
            </a:extLst>
          </p:cNvPr>
          <p:cNvSpPr txBox="1"/>
          <p:nvPr/>
        </p:nvSpPr>
        <p:spPr>
          <a:xfrm>
            <a:off x="386366" y="337510"/>
            <a:ext cx="11462197" cy="6438686"/>
          </a:xfrm>
          <a:prstGeom prst="rect">
            <a:avLst/>
          </a:prstGeom>
          <a:noFill/>
        </p:spPr>
        <p:txBody>
          <a:bodyPr wrap="square">
            <a:spAutoFit/>
          </a:bodyPr>
          <a:lstStyle/>
          <a:p>
            <a:pPr fontAlgn="base"/>
            <a:r>
              <a:rPr lang="en-US" sz="2600" dirty="0" smtClean="0">
                <a:solidFill>
                  <a:srgbClr val="002060"/>
                </a:solidFill>
                <a:latin typeface="Times New Roman" panose="02020603050405020304" pitchFamily="18" charset="0"/>
                <a:cs typeface="Times New Roman" panose="02020603050405020304" pitchFamily="18" charset="0"/>
              </a:rPr>
              <a:t>          </a:t>
            </a:r>
            <a:r>
              <a:rPr lang="en-US" sz="2800" dirty="0">
                <a:solidFill>
                  <a:srgbClr val="002060"/>
                </a:solidFill>
                <a:latin typeface="Times New Roman" panose="02020603050405020304" pitchFamily="18" charset="0"/>
                <a:cs typeface="Times New Roman" panose="02020603050405020304" pitchFamily="18" charset="0"/>
              </a:rPr>
              <a:t>"Bùm...bùm...." tiếng pháo nổ giòn dã, từng đợt pháo hoa được bắn lên trời. Em và chị chạy ra sân cùng ngắm từng đợt pháo nổ bung trên nền trời, những ánh sáng rực rỡ, chiếu sáng khắp mọi nơi, như những tia hi vọng về một năm mới bình an. Vậy là năm mới đã đến, em rất vui mừng phấn khởi với khoảnh khắc ấy. Khoảnh khắc chuyển giao của đất trời, khiến cho con người ta có thật nhiều cảm xúc, nhưng có lẽ cảm xúc nhiều nhất đó là hân hoan. Tất cả mọi người tặng nhau những lời chúc tốt đẹp, những cầu mong về một năm mới an khang thịnh vượng.</a:t>
            </a:r>
          </a:p>
          <a:p>
            <a:pPr fontAlgn="base"/>
            <a:r>
              <a:rPr lang="en-US" sz="2800" dirty="0">
                <a:solidFill>
                  <a:srgbClr val="002060"/>
                </a:solidFill>
                <a:latin typeface="Times New Roman" panose="02020603050405020304" pitchFamily="18" charset="0"/>
                <a:cs typeface="Times New Roman" panose="02020603050405020304" pitchFamily="18" charset="0"/>
              </a:rPr>
              <a:t>         Khoảnh khắc một năm có một lần ấy thật đặc biệt. Mỗi khi đón giao thừa, lòng em lại dâng lên những cảm xúc khó tả, mới mẻ như lần đầu.</a:t>
            </a:r>
          </a:p>
          <a:p>
            <a:r>
              <a:rPr lang="en-US" sz="2800" dirty="0">
                <a:solidFill>
                  <a:srgbClr val="002060"/>
                </a:solidFill>
                <a:latin typeface="Times New Roman" panose="02020603050405020304" pitchFamily="18" charset="0"/>
                <a:cs typeface="Times New Roman" panose="02020603050405020304" pitchFamily="18" charset="0"/>
              </a:rPr>
              <a:t>      Chờ cả một năm, khoảnh khắc giao thừa chỉ đến rồi đi trong thoáng chốc. Dù vậy, nó vẫn khiến em phải say mê. Có lẽ, chính bởi có ngóng chờ, mong đợi, dáo dác, thấp thỏm, thì khoảnh khắc đó mới vỡ òa, tuyệt vời đến thế.</a:t>
            </a:r>
          </a:p>
          <a:p>
            <a:r>
              <a:rPr lang="en-US" sz="2800" dirty="0">
                <a:solidFill>
                  <a:srgbClr val="002060"/>
                </a:solidFill>
                <a:latin typeface="Times New Roman" panose="02020603050405020304" pitchFamily="18" charset="0"/>
                <a:cs typeface="Times New Roman" panose="02020603050405020304" pitchFamily="18" charset="0"/>
              </a:rPr>
              <a:t>                                                                                             </a:t>
            </a:r>
            <a:r>
              <a:rPr lang="en-US" sz="2800" b="1" i="1" dirty="0">
                <a:solidFill>
                  <a:srgbClr val="002060"/>
                </a:solidFill>
                <a:latin typeface="Times New Roman" panose="02020603050405020304" pitchFamily="18" charset="0"/>
                <a:cs typeface="Times New Roman" panose="02020603050405020304" pitchFamily="18" charset="0"/>
              </a:rPr>
              <a:t>(Sưu tầm)</a:t>
            </a:r>
            <a:endParaRPr lang="en-US" sz="2800" dirty="0">
              <a:solidFill>
                <a:srgbClr val="002060"/>
              </a:solidFill>
              <a:latin typeface="Times New Roman" panose="02020603050405020304" pitchFamily="18" charset="0"/>
              <a:cs typeface="Times New Roman" panose="02020603050405020304" pitchFamily="18" charset="0"/>
            </a:endParaRPr>
          </a:p>
          <a:p>
            <a:pPr marL="0" marR="0" algn="just">
              <a:lnSpc>
                <a:spcPct val="102000"/>
              </a:lnSpc>
              <a:spcBef>
                <a:spcPts val="0"/>
              </a:spcBef>
              <a:spcAft>
                <a:spcPts val="0"/>
              </a:spcAft>
            </a:pP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图片 1">
            <a:extLst>
              <a:ext uri="{FF2B5EF4-FFF2-40B4-BE49-F238E27FC236}">
                <a16:creationId xmlns:a16="http://schemas.microsoft.com/office/drawing/2014/main" id="{B53E95B8-7647-426E-9AAF-2BC42255E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3984164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01CC39E8-FA23-4AA5-8C29-BC3858A65A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pic>
        <p:nvPicPr>
          <p:cNvPr id="7" name="图片 2">
            <a:extLst>
              <a:ext uri="{FF2B5EF4-FFF2-40B4-BE49-F238E27FC236}">
                <a16:creationId xmlns:a16="http://schemas.microsoft.com/office/drawing/2014/main" id="{96CA44AE-47DB-43B9-BD6C-B29612886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0" y="5196840"/>
            <a:ext cx="2204085" cy="1661160"/>
          </a:xfrm>
          <a:prstGeom prst="rect">
            <a:avLst/>
          </a:prstGeom>
        </p:spPr>
      </p:pic>
      <p:pic>
        <p:nvPicPr>
          <p:cNvPr id="8" name="图片 1">
            <a:extLst>
              <a:ext uri="{FF2B5EF4-FFF2-40B4-BE49-F238E27FC236}">
                <a16:creationId xmlns:a16="http://schemas.microsoft.com/office/drawing/2014/main" id="{A1BC1617-E0F8-48C5-90DA-97171A75FB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10241280" y="5106671"/>
            <a:ext cx="1950720" cy="1770380"/>
          </a:xfrm>
          <a:prstGeom prst="rect">
            <a:avLst/>
          </a:prstGeom>
        </p:spPr>
      </p:pic>
      <p:pic>
        <p:nvPicPr>
          <p:cNvPr id="9" name="Picture 8">
            <a:extLst>
              <a:ext uri="{FF2B5EF4-FFF2-40B4-BE49-F238E27FC236}">
                <a16:creationId xmlns:a16="http://schemas.microsoft.com/office/drawing/2014/main" id="{0C9E76B6-1F8A-4750-8506-C3011C2D15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486" y="227588"/>
            <a:ext cx="2873058" cy="2466000"/>
          </a:xfrm>
          <a:prstGeom prst="rect">
            <a:avLst/>
          </a:prstGeom>
          <a:noFill/>
          <a:ln>
            <a:noFill/>
          </a:ln>
        </p:spPr>
      </p:pic>
      <p:sp>
        <p:nvSpPr>
          <p:cNvPr id="5" name="TextBox 4">
            <a:extLst>
              <a:ext uri="{FF2B5EF4-FFF2-40B4-BE49-F238E27FC236}">
                <a16:creationId xmlns:a16="http://schemas.microsoft.com/office/drawing/2014/main" id="{CC2943C8-1787-4628-AFB9-5D3837F1DCD0}"/>
              </a:ext>
            </a:extLst>
          </p:cNvPr>
          <p:cNvSpPr txBox="1"/>
          <p:nvPr/>
        </p:nvSpPr>
        <p:spPr>
          <a:xfrm rot="20838954">
            <a:off x="575080" y="1520497"/>
            <a:ext cx="2319871" cy="461665"/>
          </a:xfrm>
          <a:prstGeom prst="rect">
            <a:avLst/>
          </a:prstGeom>
          <a:noFill/>
        </p:spPr>
        <p:txBody>
          <a:bodyPr wrap="square">
            <a:spAutoFit/>
          </a:bodyPr>
          <a:lstStyle/>
          <a:p>
            <a:pPr algn="ctr"/>
            <a:r>
              <a:rPr lang="pt-BR" sz="2400" dirty="0" smtClean="0">
                <a:solidFill>
                  <a:schemeClr val="bg1"/>
                </a:solidFill>
                <a:latin typeface="Times New Roman" panose="02020603050405020304" pitchFamily="18" charset="0"/>
              </a:rPr>
              <a:t>ĐỀ 2</a:t>
            </a:r>
            <a:endParaRPr lang="en-US" sz="2400" dirty="0">
              <a:solidFill>
                <a:schemeClr val="bg1"/>
              </a:solidFill>
            </a:endParaRPr>
          </a:p>
        </p:txBody>
      </p:sp>
      <p:sp>
        <p:nvSpPr>
          <p:cNvPr id="10" name="TextBox 9">
            <a:extLst>
              <a:ext uri="{FF2B5EF4-FFF2-40B4-BE49-F238E27FC236}">
                <a16:creationId xmlns:a16="http://schemas.microsoft.com/office/drawing/2014/main" id="{E2B4A426-7BA1-4F44-91BB-D217E076A1AC}"/>
              </a:ext>
            </a:extLst>
          </p:cNvPr>
          <p:cNvSpPr txBox="1"/>
          <p:nvPr/>
        </p:nvSpPr>
        <p:spPr>
          <a:xfrm>
            <a:off x="3171544" y="1751329"/>
            <a:ext cx="804890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b="1" i="1" dirty="0">
                <a:solidFill>
                  <a:schemeClr val="tx1"/>
                </a:solidFill>
                <a:latin typeface="Times New Roman" panose="02020603050405020304" pitchFamily="18" charset="0"/>
                <a:cs typeface="Times New Roman" panose="02020603050405020304" pitchFamily="18" charset="0"/>
              </a:rPr>
              <a:t>Em hãy biểu cảm về người cha trong gia đình.</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65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0F7F0E-D5E2-4541-840B-6FBB490D90DF}"/>
              </a:ext>
            </a:extLst>
          </p:cNvPr>
          <p:cNvSpPr txBox="1"/>
          <p:nvPr/>
        </p:nvSpPr>
        <p:spPr>
          <a:xfrm>
            <a:off x="542925" y="305514"/>
            <a:ext cx="6096000" cy="447045"/>
          </a:xfrm>
          <a:prstGeom prst="rect">
            <a:avLst/>
          </a:prstGeom>
          <a:noFill/>
        </p:spPr>
        <p:txBody>
          <a:bodyPr wrap="square">
            <a:spAutoFit/>
          </a:bodyPr>
          <a:lstStyle/>
          <a:p>
            <a:pPr marL="0" marR="0" algn="just">
              <a:lnSpc>
                <a:spcPct val="102000"/>
              </a:lnSpc>
              <a:spcBef>
                <a:spcPts val="0"/>
              </a:spcBef>
              <a:spcAft>
                <a:spcPts val="0"/>
              </a:spcAft>
            </a:pPr>
            <a:r>
              <a:rPr lang="pt-BR" sz="2400" b="1" i="1" dirty="0" smtClean="0">
                <a:solidFill>
                  <a:srgbClr val="002060"/>
                </a:solidFill>
                <a:latin typeface="Times New Roman" panose="02020603050405020304" pitchFamily="18" charset="0"/>
                <a:ea typeface="Times New Roman" panose="02020603050405020304" pitchFamily="18" charset="0"/>
              </a:rPr>
              <a:t>Đề 2</a:t>
            </a:r>
            <a:endParaRPr lang="en-US" sz="2000" dirty="0">
              <a:solidFill>
                <a:srgbClr val="00206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4EE5BA5-75C9-4816-8D1A-8A294BB4F024}"/>
              </a:ext>
            </a:extLst>
          </p:cNvPr>
          <p:cNvSpPr txBox="1"/>
          <p:nvPr/>
        </p:nvSpPr>
        <p:spPr>
          <a:xfrm>
            <a:off x="386366" y="1032976"/>
            <a:ext cx="11462197" cy="3360920"/>
          </a:xfrm>
          <a:prstGeom prst="rect">
            <a:avLst/>
          </a:prstGeom>
          <a:noFill/>
        </p:spPr>
        <p:txBody>
          <a:bodyPr wrap="square">
            <a:spAutoFit/>
          </a:bodyPr>
          <a:lstStyle/>
          <a:p>
            <a:r>
              <a:rPr lang="en-US" sz="2400" b="1" dirty="0">
                <a:solidFill>
                  <a:srgbClr val="002060"/>
                </a:solidFill>
                <a:latin typeface="Times New Roman" panose="02020603050405020304" pitchFamily="18" charset="0"/>
                <a:cs typeface="Times New Roman" panose="02020603050405020304" pitchFamily="18" charset="0"/>
              </a:rPr>
              <a:t>1. Tìm ý:</a:t>
            </a:r>
            <a:r>
              <a:rPr lang="en-US" sz="2400" dirty="0">
                <a:solidFill>
                  <a:srgbClr val="002060"/>
                </a:solidFill>
                <a:latin typeface="Times New Roman" panose="02020603050405020304" pitchFamily="18" charset="0"/>
                <a:cs typeface="Times New Roman" panose="02020603050405020304" pitchFamily="18" charset="0"/>
              </a:rPr>
              <a:t> Sau khi đã lựa chọn được đối tượng biểu cảm, cần tìm ý cho bài viết qua các ý sau.</a:t>
            </a:r>
          </a:p>
          <a:p>
            <a:r>
              <a:rPr lang="en-US" sz="2400" dirty="0">
                <a:solidFill>
                  <a:srgbClr val="002060"/>
                </a:solidFill>
                <a:latin typeface="Times New Roman" panose="02020603050405020304" pitchFamily="18" charset="0"/>
                <a:cs typeface="Times New Roman" panose="02020603050405020304" pitchFamily="18" charset="0"/>
              </a:rPr>
              <a:t>- Đối tượng biểu cảm là ai? Giới thiệu cảm xúc chung về đối tượng biểu cảm.</a:t>
            </a:r>
          </a:p>
          <a:p>
            <a:r>
              <a:rPr lang="en-US" sz="2400" dirty="0">
                <a:solidFill>
                  <a:srgbClr val="002060"/>
                </a:solidFill>
                <a:latin typeface="Times New Roman" panose="02020603050405020304" pitchFamily="18" charset="0"/>
                <a:cs typeface="Times New Roman" panose="02020603050405020304" pitchFamily="18" charset="0"/>
              </a:rPr>
              <a:t>- Em có những cảm xúc nào về đối tượng đó? Lí giải ?</a:t>
            </a:r>
          </a:p>
          <a:p>
            <a:r>
              <a:rPr lang="en-US" sz="2400" dirty="0">
                <a:solidFill>
                  <a:srgbClr val="002060"/>
                </a:solidFill>
                <a:latin typeface="Times New Roman" panose="02020603050405020304" pitchFamily="18" charset="0"/>
                <a:cs typeface="Times New Roman" panose="02020603050405020304" pitchFamily="18" charset="0"/>
              </a:rPr>
              <a:t>- Khẳng định được tình cảm, cảm xúc về đối tượng; Rút ra được điều đáng nhớ cho bản thân.</a:t>
            </a:r>
          </a:p>
          <a:p>
            <a:r>
              <a:rPr lang="en-US" sz="2400" dirty="0">
                <a:solidFill>
                  <a:srgbClr val="002060"/>
                </a:solidFill>
                <a:latin typeface="Times New Roman" panose="02020603050405020304" pitchFamily="18" charset="0"/>
                <a:cs typeface="Times New Roman" panose="02020603050405020304" pitchFamily="18" charset="0"/>
              </a:rPr>
              <a:t>- Kết hợp yếu tố miêu tả, tự sự để lí giải cho tình cảm, cảm xúc của người viết.</a:t>
            </a:r>
          </a:p>
          <a:p>
            <a:endParaRPr lang="en-US" sz="2400" dirty="0">
              <a:latin typeface="Times New Roman" panose="02020603050405020304" pitchFamily="18" charset="0"/>
              <a:cs typeface="Times New Roman" panose="02020603050405020304" pitchFamily="18" charset="0"/>
            </a:endParaRPr>
          </a:p>
          <a:p>
            <a:pPr marL="0" marR="0" algn="just">
              <a:lnSpc>
                <a:spcPct val="102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图片 1">
            <a:extLst>
              <a:ext uri="{FF2B5EF4-FFF2-40B4-BE49-F238E27FC236}">
                <a16:creationId xmlns:a16="http://schemas.microsoft.com/office/drawing/2014/main" id="{B53E95B8-7647-426E-9AAF-2BC42255E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3033714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0F7F0E-D5E2-4541-840B-6FBB490D90DF}"/>
              </a:ext>
            </a:extLst>
          </p:cNvPr>
          <p:cNvSpPr txBox="1"/>
          <p:nvPr/>
        </p:nvSpPr>
        <p:spPr>
          <a:xfrm>
            <a:off x="2925540" y="202482"/>
            <a:ext cx="6096000" cy="447045"/>
          </a:xfrm>
          <a:prstGeom prst="rect">
            <a:avLst/>
          </a:prstGeom>
          <a:noFill/>
        </p:spPr>
        <p:txBody>
          <a:bodyPr wrap="square">
            <a:spAutoFit/>
          </a:bodyPr>
          <a:lstStyle/>
          <a:p>
            <a:pPr marL="0" marR="0" algn="just">
              <a:lnSpc>
                <a:spcPct val="102000"/>
              </a:lnSpc>
              <a:spcBef>
                <a:spcPts val="0"/>
              </a:spcBef>
              <a:spcAft>
                <a:spcPts val="0"/>
              </a:spcAft>
            </a:pPr>
            <a:r>
              <a:rPr lang="pt-BR" sz="2400" b="1" i="1" dirty="0" smtClean="0">
                <a:solidFill>
                  <a:srgbClr val="002060"/>
                </a:solidFill>
                <a:latin typeface="Times New Roman" panose="02020603050405020304" pitchFamily="18" charset="0"/>
                <a:ea typeface="Times New Roman" panose="02020603050405020304" pitchFamily="18" charset="0"/>
              </a:rPr>
              <a:t>Đề 2</a:t>
            </a:r>
            <a:endParaRPr lang="en-US" sz="2000" dirty="0">
              <a:solidFill>
                <a:srgbClr val="00206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4EE5BA5-75C9-4816-8D1A-8A294BB4F024}"/>
              </a:ext>
            </a:extLst>
          </p:cNvPr>
          <p:cNvSpPr txBox="1"/>
          <p:nvPr/>
        </p:nvSpPr>
        <p:spPr>
          <a:xfrm>
            <a:off x="373487" y="324631"/>
            <a:ext cx="11631635" cy="7054239"/>
          </a:xfrm>
          <a:prstGeom prst="rect">
            <a:avLst/>
          </a:prstGeom>
          <a:noFill/>
        </p:spPr>
        <p:txBody>
          <a:bodyPr wrap="square">
            <a:spAutoFit/>
          </a:bodyPr>
          <a:lstStyle/>
          <a:p>
            <a:r>
              <a:rPr lang="en-US" sz="2400" dirty="0">
                <a:solidFill>
                  <a:srgbClr val="002060"/>
                </a:solidFill>
                <a:latin typeface="Times New Roman" panose="02020603050405020304" pitchFamily="18" charset="0"/>
                <a:cs typeface="Times New Roman" panose="02020603050405020304" pitchFamily="18" charset="0"/>
              </a:rPr>
              <a:t>a. Mở bài</a:t>
            </a:r>
          </a:p>
          <a:p>
            <a:r>
              <a:rPr lang="en-US" sz="2400" dirty="0">
                <a:solidFill>
                  <a:srgbClr val="002060"/>
                </a:solidFill>
                <a:latin typeface="Times New Roman" panose="02020603050405020304" pitchFamily="18" charset="0"/>
                <a:cs typeface="Times New Roman" panose="02020603050405020304" pitchFamily="18" charset="0"/>
              </a:rPr>
              <a:t>Giới thiệu về người bố, cũng như tình cảm dành cho bố của mình.</a:t>
            </a:r>
          </a:p>
          <a:p>
            <a:r>
              <a:rPr lang="en-US" sz="2400" dirty="0">
                <a:solidFill>
                  <a:srgbClr val="002060"/>
                </a:solidFill>
                <a:latin typeface="Times New Roman" panose="02020603050405020304" pitchFamily="18" charset="0"/>
                <a:cs typeface="Times New Roman" panose="02020603050405020304" pitchFamily="18" charset="0"/>
              </a:rPr>
              <a:t>b. Thân bài</a:t>
            </a:r>
          </a:p>
          <a:p>
            <a:r>
              <a:rPr lang="en-US" sz="2400" dirty="0">
                <a:solidFill>
                  <a:srgbClr val="002060"/>
                </a:solidFill>
                <a:latin typeface="Times New Roman" panose="02020603050405020304" pitchFamily="18" charset="0"/>
                <a:cs typeface="Times New Roman" panose="02020603050405020304" pitchFamily="18" charset="0"/>
              </a:rPr>
              <a:t>- Vai trò của bố đối với em</a:t>
            </a:r>
          </a:p>
          <a:p>
            <a:r>
              <a:rPr lang="en-US" sz="2400" dirty="0">
                <a:solidFill>
                  <a:srgbClr val="002060"/>
                </a:solidFill>
                <a:latin typeface="Times New Roman" panose="02020603050405020304" pitchFamily="18" charset="0"/>
                <a:cs typeface="Times New Roman" panose="02020603050405020304" pitchFamily="18" charset="0"/>
              </a:rPr>
              <a:t>+ Bố đóng vai trò trụ cột, thường quyết định những việc quan trọng trong gia đình; là chỗ dựa về vật chất lẫn tinh thần của gia đình.</a:t>
            </a:r>
          </a:p>
          <a:p>
            <a:r>
              <a:rPr lang="en-US" sz="2400" dirty="0">
                <a:solidFill>
                  <a:srgbClr val="002060"/>
                </a:solidFill>
                <a:latin typeface="Times New Roman" panose="02020603050405020304" pitchFamily="18" charset="0"/>
                <a:cs typeface="Times New Roman" panose="02020603050405020304" pitchFamily="18" charset="0"/>
              </a:rPr>
              <a:t>+ Bố kèm cặp, dạy dỗ, truyền kinh nghiệm sống và nâng đỡ các con trên bước đường tạo dựng sự nghiệp.</a:t>
            </a:r>
          </a:p>
          <a:p>
            <a:r>
              <a:rPr lang="en-US" sz="2400" dirty="0">
                <a:solidFill>
                  <a:srgbClr val="002060"/>
                </a:solidFill>
                <a:latin typeface="Times New Roman" panose="02020603050405020304" pitchFamily="18" charset="0"/>
                <a:cs typeface="Times New Roman" panose="02020603050405020304" pitchFamily="18" charset="0"/>
              </a:rPr>
              <a:t>- Cảm nghĩ của em về người bố thân yêu:</a:t>
            </a:r>
          </a:p>
          <a:p>
            <a:r>
              <a:rPr lang="en-US" sz="2400" dirty="0">
                <a:solidFill>
                  <a:srgbClr val="002060"/>
                </a:solidFill>
                <a:latin typeface="Times New Roman" panose="02020603050405020304" pitchFamily="18" charset="0"/>
                <a:cs typeface="Times New Roman" panose="02020603050405020304" pitchFamily="18" charset="0"/>
              </a:rPr>
              <a:t>+ Bố em chỉ là một viên chức, quanh năm vất vả với công việc. Đức tính nổi bật của cha là cần cù, chịu khó, hết lòng vì gia đình.</a:t>
            </a:r>
          </a:p>
          <a:p>
            <a:r>
              <a:rPr lang="en-US" sz="2400" dirty="0">
                <a:solidFill>
                  <a:srgbClr val="002060"/>
                </a:solidFill>
                <a:latin typeface="Times New Roman" panose="02020603050405020304" pitchFamily="18" charset="0"/>
                <a:cs typeface="Times New Roman" panose="02020603050405020304" pitchFamily="18" charset="0"/>
              </a:rPr>
              <a:t>+ Cách dạy con của bố rất giản dị: Nói ít làm nhiều, lấy lời nói, hành động của mình làm gương cho các con. Thái độ của bố cởi mở, dễ gần, bao dung nhưng cũng rất nghiêm khắc.</a:t>
            </a:r>
          </a:p>
          <a:p>
            <a:r>
              <a:rPr lang="en-US" sz="2400" dirty="0">
                <a:solidFill>
                  <a:srgbClr val="002060"/>
                </a:solidFill>
                <a:latin typeface="Times New Roman" panose="02020603050405020304" pitchFamily="18" charset="0"/>
                <a:cs typeface="Times New Roman" panose="02020603050405020304" pitchFamily="18" charset="0"/>
              </a:rPr>
              <a:t>+ Các con kính yêu, quý mến và tin tưởng bố, cố gắng chăm ngoan, học giỏi để cha vui lòng.</a:t>
            </a:r>
          </a:p>
          <a:p>
            <a:r>
              <a:rPr lang="en-US" sz="2400" dirty="0">
                <a:solidFill>
                  <a:srgbClr val="002060"/>
                </a:solidFill>
                <a:latin typeface="Times New Roman" panose="02020603050405020304" pitchFamily="18" charset="0"/>
                <a:cs typeface="Times New Roman" panose="02020603050405020304" pitchFamily="18" charset="0"/>
              </a:rPr>
              <a:t>- Kỉ niệm của bản thân đối với bố mình</a:t>
            </a:r>
          </a:p>
          <a:p>
            <a:r>
              <a:rPr lang="en-US" sz="2400" dirty="0">
                <a:solidFill>
                  <a:srgbClr val="002060"/>
                </a:solidFill>
                <a:latin typeface="Times New Roman" panose="02020603050405020304" pitchFamily="18" charset="0"/>
                <a:cs typeface="Times New Roman" panose="02020603050405020304" pitchFamily="18" charset="0"/>
              </a:rPr>
              <a:t>c. Kết bài</a:t>
            </a:r>
          </a:p>
          <a:p>
            <a:r>
              <a:rPr lang="en-US" sz="2400" dirty="0">
                <a:solidFill>
                  <a:srgbClr val="002060"/>
                </a:solidFill>
                <a:latin typeface="Times New Roman" panose="02020603050405020304" pitchFamily="18" charset="0"/>
                <a:cs typeface="Times New Roman" panose="02020603050405020304" pitchFamily="18" charset="0"/>
              </a:rPr>
              <a:t>Khẳng định lại tình cảm dành cho người bố, cũng như mong muốn của bản thân.</a:t>
            </a:r>
          </a:p>
          <a:p>
            <a:endParaRPr lang="en-US" sz="2400" dirty="0">
              <a:latin typeface="Times New Roman" panose="02020603050405020304" pitchFamily="18" charset="0"/>
              <a:cs typeface="Times New Roman" panose="02020603050405020304" pitchFamily="18" charset="0"/>
            </a:endParaRPr>
          </a:p>
          <a:p>
            <a:pPr marL="0" marR="0" algn="just">
              <a:lnSpc>
                <a:spcPct val="102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图片 1">
            <a:extLst>
              <a:ext uri="{FF2B5EF4-FFF2-40B4-BE49-F238E27FC236}">
                <a16:creationId xmlns:a16="http://schemas.microsoft.com/office/drawing/2014/main" id="{B53E95B8-7647-426E-9AAF-2BC42255E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212782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1D2047-CE42-4A0F-BD0A-ADBDB05A0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11" y="2103400"/>
            <a:ext cx="4087664" cy="3556693"/>
          </a:xfrm>
          <a:prstGeom prst="rect">
            <a:avLst/>
          </a:prstGeom>
          <a:noFill/>
          <a:ln>
            <a:noFill/>
          </a:ln>
        </p:spPr>
      </p:pic>
      <p:pic>
        <p:nvPicPr>
          <p:cNvPr id="5" name="Picture 4">
            <a:extLst>
              <a:ext uri="{FF2B5EF4-FFF2-40B4-BE49-F238E27FC236}">
                <a16:creationId xmlns:a16="http://schemas.microsoft.com/office/drawing/2014/main" id="{36EB72AF-615A-4649-A438-739C425C92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249" y="2103400"/>
            <a:ext cx="5245082" cy="3911034"/>
          </a:xfrm>
          <a:prstGeom prst="rect">
            <a:avLst/>
          </a:prstGeom>
          <a:noFill/>
          <a:ln>
            <a:noFill/>
          </a:ln>
        </p:spPr>
      </p:pic>
      <p:sp>
        <p:nvSpPr>
          <p:cNvPr id="3" name="TextBox 2">
            <a:extLst>
              <a:ext uri="{FF2B5EF4-FFF2-40B4-BE49-F238E27FC236}">
                <a16:creationId xmlns:a16="http://schemas.microsoft.com/office/drawing/2014/main" id="{F9172183-F4AB-428D-8AF2-5B4F22D11337}"/>
              </a:ext>
            </a:extLst>
          </p:cNvPr>
          <p:cNvSpPr txBox="1"/>
          <p:nvPr/>
        </p:nvSpPr>
        <p:spPr>
          <a:xfrm>
            <a:off x="6452315" y="2817211"/>
            <a:ext cx="3206987" cy="1384995"/>
          </a:xfrm>
          <a:prstGeom prst="rect">
            <a:avLst/>
          </a:prstGeom>
          <a:noFill/>
        </p:spPr>
        <p:txBody>
          <a:bodyPr wrap="square">
            <a:spAutoFit/>
          </a:bodyPr>
          <a:lstStyle/>
          <a:p>
            <a:r>
              <a:rPr lang="en-US" sz="2800" b="1" i="1" dirty="0">
                <a:solidFill>
                  <a:srgbClr val="002060"/>
                </a:solidFill>
              </a:rPr>
              <a:t>Em hãy biểu cảm về người cha trong gia đình.</a:t>
            </a:r>
            <a:endParaRPr lang="en-US" sz="2800" dirty="0">
              <a:solidFill>
                <a:srgbClr val="002060"/>
              </a:solidFill>
            </a:endParaRPr>
          </a:p>
        </p:txBody>
      </p:sp>
      <p:pic>
        <p:nvPicPr>
          <p:cNvPr id="6" name="Picture 5">
            <a:extLst>
              <a:ext uri="{FF2B5EF4-FFF2-40B4-BE49-F238E27FC236}">
                <a16:creationId xmlns:a16="http://schemas.microsoft.com/office/drawing/2014/main" id="{C2BE596B-139D-49A2-8629-F89DF7624E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0605" y="241580"/>
            <a:ext cx="7519670" cy="1861820"/>
          </a:xfrm>
          <a:prstGeom prst="rect">
            <a:avLst/>
          </a:prstGeom>
          <a:noFill/>
          <a:ln>
            <a:noFill/>
          </a:ln>
        </p:spPr>
      </p:pic>
      <p:sp>
        <p:nvSpPr>
          <p:cNvPr id="2" name="TextBox 1">
            <a:extLst>
              <a:ext uri="{FF2B5EF4-FFF2-40B4-BE49-F238E27FC236}">
                <a16:creationId xmlns:a16="http://schemas.microsoft.com/office/drawing/2014/main" id="{51184B60-EB46-4DAC-9F57-15798131521A}"/>
              </a:ext>
            </a:extLst>
          </p:cNvPr>
          <p:cNvSpPr txBox="1"/>
          <p:nvPr/>
        </p:nvSpPr>
        <p:spPr>
          <a:xfrm>
            <a:off x="3038475" y="990600"/>
            <a:ext cx="5467350" cy="523220"/>
          </a:xfrm>
          <a:prstGeom prst="rect">
            <a:avLst/>
          </a:prstGeom>
          <a:noFill/>
        </p:spPr>
        <p:txBody>
          <a:bodyPr wrap="square" rtlCol="0">
            <a:spAutoFit/>
          </a:bodyPr>
          <a:lstStyle/>
          <a:p>
            <a:pPr algn="ctr"/>
            <a:r>
              <a:rPr lang="en-US" sz="2800" dirty="0" smtClean="0">
                <a:solidFill>
                  <a:srgbClr val="002060"/>
                </a:solidFill>
              </a:rPr>
              <a:t>BÀI THAM KHẢO ĐỀ 2</a:t>
            </a:r>
            <a:endParaRPr lang="en-US" sz="2800" dirty="0">
              <a:solidFill>
                <a:srgbClr val="002060"/>
              </a:solidFill>
            </a:endParaRPr>
          </a:p>
        </p:txBody>
      </p:sp>
    </p:spTree>
    <p:extLst>
      <p:ext uri="{BB962C8B-B14F-4D97-AF65-F5344CB8AC3E}">
        <p14:creationId xmlns:p14="http://schemas.microsoft.com/office/powerpoint/2010/main" val="1353100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EE5BA5-75C9-4816-8D1A-8A294BB4F024}"/>
              </a:ext>
            </a:extLst>
          </p:cNvPr>
          <p:cNvSpPr txBox="1"/>
          <p:nvPr/>
        </p:nvSpPr>
        <p:spPr>
          <a:xfrm>
            <a:off x="386366" y="337510"/>
            <a:ext cx="11462197" cy="5576911"/>
          </a:xfrm>
          <a:prstGeom prst="rect">
            <a:avLst/>
          </a:prstGeom>
          <a:noFill/>
        </p:spPr>
        <p:txBody>
          <a:bodyPr wrap="square">
            <a:spAutoFit/>
          </a:bodyPr>
          <a:lstStyle/>
          <a:p>
            <a:pPr algn="ctr"/>
            <a:r>
              <a:rPr lang="en-US" sz="2800" i="1" dirty="0">
                <a:solidFill>
                  <a:srgbClr val="002060"/>
                </a:solidFill>
              </a:rPr>
              <a:t>“Công cha như núi Thái Sơn</a:t>
            </a:r>
            <a:r>
              <a:rPr lang="en-US" sz="2800" dirty="0">
                <a:solidFill>
                  <a:srgbClr val="002060"/>
                </a:solidFill>
              </a:rPr>
              <a:t/>
            </a:r>
            <a:br>
              <a:rPr lang="en-US" sz="2800" dirty="0">
                <a:solidFill>
                  <a:srgbClr val="002060"/>
                </a:solidFill>
              </a:rPr>
            </a:br>
            <a:r>
              <a:rPr lang="en-US" sz="2800" i="1" dirty="0">
                <a:solidFill>
                  <a:srgbClr val="002060"/>
                </a:solidFill>
              </a:rPr>
              <a:t>Nghĩa mẹ như nước trong nguồn chảy ra”</a:t>
            </a:r>
            <a:endParaRPr lang="en-US" sz="2800" dirty="0">
              <a:solidFill>
                <a:srgbClr val="002060"/>
              </a:solidFill>
            </a:endParaRPr>
          </a:p>
          <a:p>
            <a:r>
              <a:rPr lang="en-US" sz="2800" dirty="0">
                <a:solidFill>
                  <a:srgbClr val="002060"/>
                </a:solidFill>
              </a:rPr>
              <a:t>         Bên cạnh tình mẫu tử thiêng liêng, còn có tình phụ tử sâu nặng. Công cha không kém phần so với nghĩa mẹ. Người cha giống như một điểm tựa vững chắc của mỗi đứa con, với em cũng vậy.</a:t>
            </a:r>
          </a:p>
          <a:p>
            <a:r>
              <a:rPr lang="en-US" sz="2800" dirty="0">
                <a:solidFill>
                  <a:srgbClr val="002060"/>
                </a:solidFill>
              </a:rPr>
              <a:t>       Cha của em là một người cha tuyệt vời. Làn da của cha rám nắng bởi hàng ngày phải làm việc nhiều dưới ánh nắng mặt trời. Mọi người thường nói em rất giống cha ở khuôn mặt nhỏ nhắn, vầng trán cao, đôi mắt đen láy và hiền từ. Giọng nói của cha trầm và nụ cười ấm áp khiến em luôn cảm thấy hạnh phúc khi được gần bên cha. Đôi bàn tay của cha thô ráp, em biết đó là những dấu vết của thời gian, của bao vất vả cha đã hi sinh để lo lắng cho chúng em một cuộc sống đủ đầy hơn.</a:t>
            </a:r>
          </a:p>
          <a:p>
            <a:pPr marL="0" marR="0" algn="just">
              <a:lnSpc>
                <a:spcPct val="102000"/>
              </a:lnSpc>
              <a:spcBef>
                <a:spcPts val="0"/>
              </a:spcBef>
              <a:spcAft>
                <a:spcPts val="0"/>
              </a:spcAft>
            </a:pPr>
            <a:endParaRPr lang="en-US" sz="2000" dirty="0">
              <a:solidFill>
                <a:srgbClr val="002060"/>
              </a:solidFill>
              <a:effectLst/>
              <a:latin typeface="Times New Roman" panose="02020603050405020304" pitchFamily="18" charset="0"/>
              <a:ea typeface="Times New Roman" panose="02020603050405020304" pitchFamily="18" charset="0"/>
            </a:endParaRPr>
          </a:p>
        </p:txBody>
      </p:sp>
      <p:pic>
        <p:nvPicPr>
          <p:cNvPr id="6" name="图片 1">
            <a:extLst>
              <a:ext uri="{FF2B5EF4-FFF2-40B4-BE49-F238E27FC236}">
                <a16:creationId xmlns:a16="http://schemas.microsoft.com/office/drawing/2014/main" id="{B53E95B8-7647-426E-9AAF-2BC42255E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3559182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EE5BA5-75C9-4816-8D1A-8A294BB4F024}"/>
              </a:ext>
            </a:extLst>
          </p:cNvPr>
          <p:cNvSpPr txBox="1"/>
          <p:nvPr/>
        </p:nvSpPr>
        <p:spPr>
          <a:xfrm>
            <a:off x="386366" y="337510"/>
            <a:ext cx="11462197" cy="6093976"/>
          </a:xfrm>
          <a:prstGeom prst="rect">
            <a:avLst/>
          </a:prstGeom>
          <a:noFill/>
        </p:spPr>
        <p:txBody>
          <a:bodyPr wrap="square">
            <a:spAutoFit/>
          </a:bodyPr>
          <a:lstStyle/>
          <a:p>
            <a:pPr algn="just"/>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a:solidFill>
                  <a:srgbClr val="002060"/>
                </a:solidFill>
                <a:latin typeface="Times New Roman" panose="02020603050405020304" pitchFamily="18" charset="0"/>
                <a:cs typeface="Times New Roman" panose="02020603050405020304" pitchFamily="18" charset="0"/>
              </a:rPr>
              <a:t> Em thật thương cha vì công việc của cha là một lái xe chở hàng. Đó là một công việc vất vả, hay phải xe nhà. Bởi vậy mà khi có ngày nghỉ, cha lại dành thời gian ở bên gia đình. Cha luôn lo lắng và rất thương hai mẹ con em. Cha luôn dặn em phải chăm chỉ học hành, không được làm mẹ buồn và lo lắng. Mỗi lần đi xa về, cha đều tặng em những món quà nhỏ từ những miền đất nơi cha đã từng đi qua. Em rất thích thú khi được nghe cha kể về quê hương đất nước Việt Nam vô cùng tươi đẹp và rộng lớn. Câu chuyện mà cha kể giúp em có động lực để cố gắng hơn trong cuộc sống.</a:t>
            </a:r>
          </a:p>
          <a:p>
            <a:pPr algn="just"/>
            <a:r>
              <a:rPr lang="en-US" sz="2600" dirty="0">
                <a:solidFill>
                  <a:srgbClr val="002060"/>
                </a:solidFill>
                <a:latin typeface="Times New Roman" panose="02020603050405020304" pitchFamily="18" charset="0"/>
                <a:cs typeface="Times New Roman" panose="02020603050405020304" pitchFamily="18" charset="0"/>
              </a:rPr>
              <a:t>      Thỉnh thoảng, cha được nghỉ phép dài ngày. Lúc đó, cha sẽ đưa cả gia đình đi chơi. Những khoảnh khắc đó thật hạnh phúc. Cả nhà đầm ấm bên nhau sau bao ngày vất vả. </a:t>
            </a:r>
          </a:p>
          <a:p>
            <a:pPr algn="just"/>
            <a:r>
              <a:rPr lang="en-US" sz="2600" dirty="0">
                <a:solidFill>
                  <a:srgbClr val="002060"/>
                </a:solidFill>
                <a:latin typeface="Times New Roman" panose="02020603050405020304" pitchFamily="18" charset="0"/>
                <a:cs typeface="Times New Roman" panose="02020603050405020304" pitchFamily="18" charset="0"/>
              </a:rPr>
              <a:t>       Em cảm thấy rất hạnh phúc khi được ở bên cạnh cha mẹ. Không chỉ vậy, cha cũng dạy em rất nhiều điều hay lẽ phải trong cuộc sống. Cha của em giống như người thầy với những lời khuyên bổ ích, người cho em động lực và niềm tin để vượt qua mọi giây phút buồn vui</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i="1" dirty="0" smtClean="0">
                <a:solidFill>
                  <a:srgbClr val="002060"/>
                </a:solidFill>
                <a:latin typeface="Times New Roman" panose="02020603050405020304" pitchFamily="18" charset="0"/>
                <a:cs typeface="Times New Roman" panose="02020603050405020304" pitchFamily="18" charset="0"/>
              </a:rPr>
              <a:t>(</a:t>
            </a:r>
            <a:r>
              <a:rPr lang="en-US" sz="2600" i="1" dirty="0">
                <a:solidFill>
                  <a:srgbClr val="002060"/>
                </a:solidFill>
                <a:latin typeface="Times New Roman" panose="02020603050405020304" pitchFamily="18" charset="0"/>
                <a:cs typeface="Times New Roman" panose="02020603050405020304" pitchFamily="18" charset="0"/>
              </a:rPr>
              <a:t>Sưu tầm)</a:t>
            </a:r>
            <a:endParaRPr lang="en-US" sz="2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图片 1">
            <a:extLst>
              <a:ext uri="{FF2B5EF4-FFF2-40B4-BE49-F238E27FC236}">
                <a16:creationId xmlns:a16="http://schemas.microsoft.com/office/drawing/2014/main" id="{B53E95B8-7647-426E-9AAF-2BC42255E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3559182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01CC39E8-FA23-4AA5-8C29-BC3858A65A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pic>
        <p:nvPicPr>
          <p:cNvPr id="7" name="图片 2">
            <a:extLst>
              <a:ext uri="{FF2B5EF4-FFF2-40B4-BE49-F238E27FC236}">
                <a16:creationId xmlns:a16="http://schemas.microsoft.com/office/drawing/2014/main" id="{96CA44AE-47DB-43B9-BD6C-B29612886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0" y="5196840"/>
            <a:ext cx="2204085" cy="1661160"/>
          </a:xfrm>
          <a:prstGeom prst="rect">
            <a:avLst/>
          </a:prstGeom>
        </p:spPr>
      </p:pic>
      <p:pic>
        <p:nvPicPr>
          <p:cNvPr id="8" name="图片 1">
            <a:extLst>
              <a:ext uri="{FF2B5EF4-FFF2-40B4-BE49-F238E27FC236}">
                <a16:creationId xmlns:a16="http://schemas.microsoft.com/office/drawing/2014/main" id="{A1BC1617-E0F8-48C5-90DA-97171A75FB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10241280" y="5106671"/>
            <a:ext cx="1950720" cy="1770380"/>
          </a:xfrm>
          <a:prstGeom prst="rect">
            <a:avLst/>
          </a:prstGeom>
        </p:spPr>
      </p:pic>
      <p:pic>
        <p:nvPicPr>
          <p:cNvPr id="9" name="Picture 8">
            <a:extLst>
              <a:ext uri="{FF2B5EF4-FFF2-40B4-BE49-F238E27FC236}">
                <a16:creationId xmlns:a16="http://schemas.microsoft.com/office/drawing/2014/main" id="{0C9E76B6-1F8A-4750-8506-C3011C2D15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486" y="227588"/>
            <a:ext cx="2873058" cy="2466000"/>
          </a:xfrm>
          <a:prstGeom prst="rect">
            <a:avLst/>
          </a:prstGeom>
          <a:noFill/>
          <a:ln>
            <a:noFill/>
          </a:ln>
        </p:spPr>
      </p:pic>
      <p:sp>
        <p:nvSpPr>
          <p:cNvPr id="5" name="TextBox 4">
            <a:extLst>
              <a:ext uri="{FF2B5EF4-FFF2-40B4-BE49-F238E27FC236}">
                <a16:creationId xmlns:a16="http://schemas.microsoft.com/office/drawing/2014/main" id="{CC2943C8-1787-4628-AFB9-5D3837F1DCD0}"/>
              </a:ext>
            </a:extLst>
          </p:cNvPr>
          <p:cNvSpPr txBox="1"/>
          <p:nvPr/>
        </p:nvSpPr>
        <p:spPr>
          <a:xfrm rot="20838954">
            <a:off x="575080" y="1520497"/>
            <a:ext cx="2319871" cy="461665"/>
          </a:xfrm>
          <a:prstGeom prst="rect">
            <a:avLst/>
          </a:prstGeom>
          <a:noFill/>
        </p:spPr>
        <p:txBody>
          <a:bodyPr wrap="square">
            <a:spAutoFit/>
          </a:bodyPr>
          <a:lstStyle/>
          <a:p>
            <a:pPr algn="ctr"/>
            <a:r>
              <a:rPr lang="pt-BR" sz="2400" dirty="0" smtClean="0">
                <a:solidFill>
                  <a:schemeClr val="bg1"/>
                </a:solidFill>
                <a:latin typeface="Times New Roman" panose="02020603050405020304" pitchFamily="18" charset="0"/>
              </a:rPr>
              <a:t>ĐỀ 3</a:t>
            </a:r>
            <a:endParaRPr lang="en-US" sz="2400" dirty="0">
              <a:solidFill>
                <a:schemeClr val="bg1"/>
              </a:solidFill>
            </a:endParaRPr>
          </a:p>
        </p:txBody>
      </p:sp>
      <p:sp>
        <p:nvSpPr>
          <p:cNvPr id="10" name="TextBox 9">
            <a:extLst>
              <a:ext uri="{FF2B5EF4-FFF2-40B4-BE49-F238E27FC236}">
                <a16:creationId xmlns:a16="http://schemas.microsoft.com/office/drawing/2014/main" id="{E2B4A426-7BA1-4F44-91BB-D217E076A1AC}"/>
              </a:ext>
            </a:extLst>
          </p:cNvPr>
          <p:cNvSpPr txBox="1"/>
          <p:nvPr/>
        </p:nvSpPr>
        <p:spPr>
          <a:xfrm>
            <a:off x="3931612" y="1751329"/>
            <a:ext cx="728883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i="1" dirty="0"/>
              <a:t>Biểu cảm về nhân vật thầy Ha- men trong truyện “Buổi học cuối cùng” của nhà văn An-phông-xơ Đô-đê?</a:t>
            </a:r>
            <a:endParaRPr lang="en-US" sz="2400" dirty="0"/>
          </a:p>
        </p:txBody>
      </p:sp>
    </p:spTree>
    <p:extLst>
      <p:ext uri="{BB962C8B-B14F-4D97-AF65-F5344CB8AC3E}">
        <p14:creationId xmlns:p14="http://schemas.microsoft.com/office/powerpoint/2010/main" val="1724983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221FFB-9F25-423B-906F-8B165A04BE41}"/>
              </a:ext>
            </a:extLst>
          </p:cNvPr>
          <p:cNvSpPr txBox="1"/>
          <p:nvPr/>
        </p:nvSpPr>
        <p:spPr>
          <a:xfrm>
            <a:off x="1477818" y="1385455"/>
            <a:ext cx="8763461" cy="1384995"/>
          </a:xfrm>
          <a:prstGeom prst="rect">
            <a:avLst/>
          </a:prstGeom>
          <a:noFill/>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Biểu cảm về con người hoặc sự việc là nêu lên những tình cảm, cảm xúc, những suy nghĩ, thái độ (chủ quan) của người viết về con người hay sự việc đó.</a:t>
            </a:r>
          </a:p>
        </p:txBody>
      </p:sp>
      <p:sp>
        <p:nvSpPr>
          <p:cNvPr id="6" name="TextBox 5">
            <a:extLst>
              <a:ext uri="{FF2B5EF4-FFF2-40B4-BE49-F238E27FC236}">
                <a16:creationId xmlns:a16="http://schemas.microsoft.com/office/drawing/2014/main" id="{056EB1AB-2C3D-4554-96E5-D87D323A4ED5}"/>
              </a:ext>
            </a:extLst>
          </p:cNvPr>
          <p:cNvSpPr txBox="1"/>
          <p:nvPr/>
        </p:nvSpPr>
        <p:spPr>
          <a:xfrm>
            <a:off x="762000" y="663059"/>
            <a:ext cx="6096000" cy="523220"/>
          </a:xfrm>
          <a:prstGeom prst="rect">
            <a:avLst/>
          </a:prstGeom>
          <a:noFill/>
        </p:spPr>
        <p:txBody>
          <a:bodyPr wrap="square">
            <a:spAutoFit/>
          </a:bodyPr>
          <a:lstStyle/>
          <a:p>
            <a:r>
              <a:rPr lang="en-US" sz="2800" b="1" i="1" dirty="0">
                <a:solidFill>
                  <a:srgbClr val="002060"/>
                </a:solidFill>
                <a:latin typeface="Times New Roman" panose="02020603050405020304" pitchFamily="18" charset="0"/>
                <a:cs typeface="Times New Roman" panose="02020603050405020304" pitchFamily="18" charset="0"/>
              </a:rPr>
              <a:t>a. </a:t>
            </a:r>
            <a:r>
              <a:rPr lang="en-US" sz="2800" b="1" i="1" dirty="0" err="1">
                <a:solidFill>
                  <a:srgbClr val="002060"/>
                </a:solidFill>
                <a:latin typeface="Times New Roman" panose="02020603050405020304" pitchFamily="18" charset="0"/>
                <a:cs typeface="Times New Roman" panose="02020603050405020304" pitchFamily="18" charset="0"/>
              </a:rPr>
              <a:t>Khái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niệm</a:t>
            </a:r>
            <a:r>
              <a:rPr lang="en-US" sz="2800" b="1" i="1" dirty="0" smtClean="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图片 36">
            <a:extLst>
              <a:ext uri="{FF2B5EF4-FFF2-40B4-BE49-F238E27FC236}">
                <a16:creationId xmlns:a16="http://schemas.microsoft.com/office/drawing/2014/main" id="{AE4BC3FB-C353-4E9E-A3AE-AFB4E3DC69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a:off x="10157662" y="4641400"/>
            <a:ext cx="2349386" cy="2318794"/>
          </a:xfrm>
          <a:prstGeom prst="rect">
            <a:avLst/>
          </a:prstGeom>
        </p:spPr>
      </p:pic>
      <p:pic>
        <p:nvPicPr>
          <p:cNvPr id="9" name="图片 36">
            <a:extLst>
              <a:ext uri="{FF2B5EF4-FFF2-40B4-BE49-F238E27FC236}">
                <a16:creationId xmlns:a16="http://schemas.microsoft.com/office/drawing/2014/main" id="{9B16E62F-C17F-437B-8E34-90C3197C0D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flipH="1">
            <a:off x="-288868" y="4641400"/>
            <a:ext cx="2349386" cy="2318794"/>
          </a:xfrm>
          <a:prstGeom prst="rect">
            <a:avLst/>
          </a:prstGeom>
        </p:spPr>
      </p:pic>
      <p:pic>
        <p:nvPicPr>
          <p:cNvPr id="10" name="图片 1">
            <a:extLst>
              <a:ext uri="{FF2B5EF4-FFF2-40B4-BE49-F238E27FC236}">
                <a16:creationId xmlns:a16="http://schemas.microsoft.com/office/drawing/2014/main" id="{20789E85-2E56-4249-ACC8-B0B403EAE0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141252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0F7F0E-D5E2-4541-840B-6FBB490D90DF}"/>
              </a:ext>
            </a:extLst>
          </p:cNvPr>
          <p:cNvSpPr txBox="1"/>
          <p:nvPr/>
        </p:nvSpPr>
        <p:spPr>
          <a:xfrm>
            <a:off x="542925" y="305514"/>
            <a:ext cx="6096000" cy="447045"/>
          </a:xfrm>
          <a:prstGeom prst="rect">
            <a:avLst/>
          </a:prstGeom>
          <a:noFill/>
        </p:spPr>
        <p:txBody>
          <a:bodyPr wrap="square">
            <a:spAutoFit/>
          </a:bodyPr>
          <a:lstStyle/>
          <a:p>
            <a:pPr marL="0" marR="0" algn="just">
              <a:lnSpc>
                <a:spcPct val="102000"/>
              </a:lnSpc>
              <a:spcBef>
                <a:spcPts val="0"/>
              </a:spcBef>
              <a:spcAft>
                <a:spcPts val="0"/>
              </a:spcAft>
            </a:pPr>
            <a:r>
              <a:rPr lang="pt-BR" sz="2400" b="1" i="1" dirty="0" smtClean="0">
                <a:solidFill>
                  <a:srgbClr val="002060"/>
                </a:solidFill>
                <a:latin typeface="Times New Roman" panose="02020603050405020304" pitchFamily="18" charset="0"/>
                <a:ea typeface="Times New Roman" panose="02020603050405020304" pitchFamily="18" charset="0"/>
              </a:rPr>
              <a:t>Đề 3</a:t>
            </a:r>
            <a:endParaRPr lang="en-US" sz="2000" dirty="0">
              <a:solidFill>
                <a:srgbClr val="00206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4EE5BA5-75C9-4816-8D1A-8A294BB4F024}"/>
              </a:ext>
            </a:extLst>
          </p:cNvPr>
          <p:cNvSpPr txBox="1"/>
          <p:nvPr/>
        </p:nvSpPr>
        <p:spPr>
          <a:xfrm>
            <a:off x="386366" y="1032976"/>
            <a:ext cx="11462197" cy="2622256"/>
          </a:xfrm>
          <a:prstGeom prst="rect">
            <a:avLst/>
          </a:prstGeom>
          <a:noFill/>
        </p:spPr>
        <p:txBody>
          <a:bodyPr wrap="square">
            <a:spAutoFit/>
          </a:bodyPr>
          <a:lstStyle/>
          <a:p>
            <a:r>
              <a:rPr lang="en-US" sz="2400" b="1" dirty="0">
                <a:solidFill>
                  <a:srgbClr val="002060"/>
                </a:solidFill>
              </a:rPr>
              <a:t>1. Tìm ý: </a:t>
            </a:r>
            <a:r>
              <a:rPr lang="en-US" sz="2400" dirty="0">
                <a:solidFill>
                  <a:srgbClr val="002060"/>
                </a:solidFill>
              </a:rPr>
              <a:t>Đọc kĩ lại văn bản và trả lời các câu hỏi: </a:t>
            </a:r>
          </a:p>
          <a:p>
            <a:r>
              <a:rPr lang="en-US" sz="2400" dirty="0">
                <a:solidFill>
                  <a:srgbClr val="002060"/>
                </a:solidFill>
              </a:rPr>
              <a:t>- Đối tượng biểu cảm là ai? Giới thiệu cảm xúc chung về đối tượng biểu cảm.</a:t>
            </a:r>
          </a:p>
          <a:p>
            <a:r>
              <a:rPr lang="en-US" sz="2400" dirty="0">
                <a:solidFill>
                  <a:srgbClr val="002060"/>
                </a:solidFill>
              </a:rPr>
              <a:t>- Nhân vật đó để lại trong em những tình cảm, suy nghĩ gì? Lí giải ?</a:t>
            </a:r>
          </a:p>
          <a:p>
            <a:r>
              <a:rPr lang="en-US" sz="2400" dirty="0">
                <a:solidFill>
                  <a:srgbClr val="002060"/>
                </a:solidFill>
              </a:rPr>
              <a:t>- Khẳng định được tình cảm, cảm xúc về đối tượng; Rút ra được điều đáng nhớ cho bản thân.</a:t>
            </a:r>
          </a:p>
          <a:p>
            <a:r>
              <a:rPr lang="en-US" sz="2400" dirty="0">
                <a:solidFill>
                  <a:srgbClr val="002060"/>
                </a:solidFill>
              </a:rPr>
              <a:t>- Kết hợp yếu tố miêu tả, tự sự để lí giải cho tình cảm, cảm xúc của người viết.</a:t>
            </a:r>
          </a:p>
          <a:p>
            <a:pPr marL="0" marR="0" algn="just">
              <a:lnSpc>
                <a:spcPct val="102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pic>
        <p:nvPicPr>
          <p:cNvPr id="6" name="图片 1">
            <a:extLst>
              <a:ext uri="{FF2B5EF4-FFF2-40B4-BE49-F238E27FC236}">
                <a16:creationId xmlns:a16="http://schemas.microsoft.com/office/drawing/2014/main" id="{B53E95B8-7647-426E-9AAF-2BC42255E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1349775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0F7F0E-D5E2-4541-840B-6FBB490D90DF}"/>
              </a:ext>
            </a:extLst>
          </p:cNvPr>
          <p:cNvSpPr txBox="1"/>
          <p:nvPr/>
        </p:nvSpPr>
        <p:spPr>
          <a:xfrm>
            <a:off x="2925540" y="202482"/>
            <a:ext cx="6096000" cy="447045"/>
          </a:xfrm>
          <a:prstGeom prst="rect">
            <a:avLst/>
          </a:prstGeom>
          <a:noFill/>
        </p:spPr>
        <p:txBody>
          <a:bodyPr wrap="square">
            <a:spAutoFit/>
          </a:bodyPr>
          <a:lstStyle/>
          <a:p>
            <a:pPr marL="0" marR="0" algn="just">
              <a:lnSpc>
                <a:spcPct val="102000"/>
              </a:lnSpc>
              <a:spcBef>
                <a:spcPts val="0"/>
              </a:spcBef>
              <a:spcAft>
                <a:spcPts val="0"/>
              </a:spcAft>
            </a:pPr>
            <a:r>
              <a:rPr lang="pt-BR" sz="2400" b="1" i="1" dirty="0" smtClean="0">
                <a:solidFill>
                  <a:srgbClr val="002060"/>
                </a:solidFill>
                <a:latin typeface="Times New Roman" panose="02020603050405020304" pitchFamily="18" charset="0"/>
                <a:ea typeface="Times New Roman" panose="02020603050405020304" pitchFamily="18" charset="0"/>
              </a:rPr>
              <a:t>Đề 3</a:t>
            </a:r>
            <a:endParaRPr lang="en-US" sz="2000" dirty="0">
              <a:solidFill>
                <a:srgbClr val="00206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4EE5BA5-75C9-4816-8D1A-8A294BB4F024}"/>
              </a:ext>
            </a:extLst>
          </p:cNvPr>
          <p:cNvSpPr txBox="1"/>
          <p:nvPr/>
        </p:nvSpPr>
        <p:spPr>
          <a:xfrm>
            <a:off x="373487" y="762517"/>
            <a:ext cx="11631635" cy="5558509"/>
          </a:xfrm>
          <a:prstGeom prst="rect">
            <a:avLst/>
          </a:prstGeom>
          <a:noFill/>
        </p:spPr>
        <p:txBody>
          <a:bodyPr wrap="square">
            <a:spAutoFit/>
          </a:bodyPr>
          <a:lstStyle/>
          <a:p>
            <a:r>
              <a:rPr lang="en-US" sz="2400" dirty="0" smtClean="0">
                <a:solidFill>
                  <a:srgbClr val="002060"/>
                </a:solidFill>
                <a:latin typeface="Times New Roman" panose="02020603050405020304" pitchFamily="18" charset="0"/>
                <a:cs typeface="Times New Roman" panose="02020603050405020304" pitchFamily="18" charset="0"/>
              </a:rPr>
              <a:t>DÀN BÀI</a:t>
            </a:r>
          </a:p>
          <a:p>
            <a:r>
              <a:rPr lang="en-US" sz="2400" i="1" dirty="0" smtClean="0">
                <a:solidFill>
                  <a:srgbClr val="002060"/>
                </a:solidFill>
                <a:latin typeface="Times New Roman" panose="02020603050405020304" pitchFamily="18" charset="0"/>
                <a:cs typeface="Times New Roman" panose="02020603050405020304" pitchFamily="18" charset="0"/>
              </a:rPr>
              <a:t>a</a:t>
            </a:r>
            <a:r>
              <a:rPr lang="en-US" sz="2400" i="1" dirty="0">
                <a:solidFill>
                  <a:srgbClr val="002060"/>
                </a:solidFill>
                <a:latin typeface="Times New Roman" panose="02020603050405020304" pitchFamily="18" charset="0"/>
                <a:cs typeface="Times New Roman" panose="02020603050405020304" pitchFamily="18" charset="0"/>
              </a:rPr>
              <a:t>. Mở bài</a:t>
            </a:r>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Nêu ấn tượng chung về hình ảnh thầy Ha-men trong truyện “Buổi học cuối cùng” của nhà văn An-phông-xơ Đô-đê.</a:t>
            </a:r>
          </a:p>
          <a:p>
            <a:r>
              <a:rPr lang="en-US" sz="2400" i="1" dirty="0">
                <a:solidFill>
                  <a:srgbClr val="002060"/>
                </a:solidFill>
                <a:latin typeface="Times New Roman" panose="02020603050405020304" pitchFamily="18" charset="0"/>
                <a:cs typeface="Times New Roman" panose="02020603050405020304" pitchFamily="18" charset="0"/>
              </a:rPr>
              <a:t>b. Thân bài</a:t>
            </a:r>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 Tóm tắt câu chuyện, tập trung các sự kiện xung quanh nhân vật thầy Ha-men.</a:t>
            </a:r>
          </a:p>
          <a:p>
            <a:r>
              <a:rPr lang="en-US" sz="2400" dirty="0">
                <a:solidFill>
                  <a:srgbClr val="002060"/>
                </a:solidFill>
                <a:latin typeface="Times New Roman" panose="02020603050405020304" pitchFamily="18" charset="0"/>
                <a:cs typeface="Times New Roman" panose="02020603050405020304" pitchFamily="18" charset="0"/>
              </a:rPr>
              <a:t>- Phát biểu cảm xúc, tình cảm, thái độ của em trước tính cách và phẩm chất của thầy Ha-men.</a:t>
            </a:r>
          </a:p>
          <a:p>
            <a:r>
              <a:rPr lang="en-US" sz="2400" dirty="0">
                <a:solidFill>
                  <a:srgbClr val="002060"/>
                </a:solidFill>
                <a:latin typeface="Times New Roman" panose="02020603050405020304" pitchFamily="18" charset="0"/>
                <a:cs typeface="Times New Roman" panose="02020603050405020304" pitchFamily="18" charset="0"/>
              </a:rPr>
              <a:t>- Phát biểu suy nghĩ về lòng yêu tổ quốc qua lòng yêu tiếng mẹ đẻ và trách nhiệm của mọi người trong việc bảo vệ tổ quốc.</a:t>
            </a:r>
          </a:p>
          <a:p>
            <a:r>
              <a:rPr lang="en-US" sz="2400" dirty="0">
                <a:solidFill>
                  <a:srgbClr val="002060"/>
                </a:solidFill>
                <a:latin typeface="Times New Roman" panose="02020603050405020304" pitchFamily="18" charset="0"/>
                <a:cs typeface="Times New Roman" panose="02020603050405020304" pitchFamily="18" charset="0"/>
              </a:rPr>
              <a:t>c. Kết bài</a:t>
            </a:r>
          </a:p>
          <a:p>
            <a:r>
              <a:rPr lang="en-US" sz="2400" dirty="0">
                <a:solidFill>
                  <a:srgbClr val="002060"/>
                </a:solidFill>
                <a:latin typeface="Times New Roman" panose="02020603050405020304" pitchFamily="18" charset="0"/>
                <a:cs typeface="Times New Roman" panose="02020603050405020304" pitchFamily="18" charset="0"/>
              </a:rPr>
              <a:t>Nêu lên suy nghĩ về hình ảnh thầy Ha-men trong truyện “Buổi học cuối cùng” của nhà văn An-phông-xơ Đô-đê; bài học liên hệ của cá nhân em từ hình tượng nhân vật này.</a:t>
            </a:r>
          </a:p>
          <a:p>
            <a:r>
              <a:rPr lang="en-US" sz="2400" b="1"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marR="0" algn="just">
              <a:lnSpc>
                <a:spcPct val="102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图片 1">
            <a:extLst>
              <a:ext uri="{FF2B5EF4-FFF2-40B4-BE49-F238E27FC236}">
                <a16:creationId xmlns:a16="http://schemas.microsoft.com/office/drawing/2014/main" id="{B53E95B8-7647-426E-9AAF-2BC42255E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652633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1D2047-CE42-4A0F-BD0A-ADBDB05A0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11" y="2103400"/>
            <a:ext cx="4087664" cy="3556693"/>
          </a:xfrm>
          <a:prstGeom prst="rect">
            <a:avLst/>
          </a:prstGeom>
          <a:noFill/>
          <a:ln>
            <a:noFill/>
          </a:ln>
        </p:spPr>
      </p:pic>
      <p:pic>
        <p:nvPicPr>
          <p:cNvPr id="5" name="Picture 4">
            <a:extLst>
              <a:ext uri="{FF2B5EF4-FFF2-40B4-BE49-F238E27FC236}">
                <a16:creationId xmlns:a16="http://schemas.microsoft.com/office/drawing/2014/main" id="{36EB72AF-615A-4649-A438-739C425C92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249" y="2103400"/>
            <a:ext cx="5245082" cy="3911034"/>
          </a:xfrm>
          <a:prstGeom prst="rect">
            <a:avLst/>
          </a:prstGeom>
          <a:noFill/>
          <a:ln>
            <a:noFill/>
          </a:ln>
        </p:spPr>
      </p:pic>
      <p:sp>
        <p:nvSpPr>
          <p:cNvPr id="3" name="TextBox 2">
            <a:extLst>
              <a:ext uri="{FF2B5EF4-FFF2-40B4-BE49-F238E27FC236}">
                <a16:creationId xmlns:a16="http://schemas.microsoft.com/office/drawing/2014/main" id="{F9172183-F4AB-428D-8AF2-5B4F22D11337}"/>
              </a:ext>
            </a:extLst>
          </p:cNvPr>
          <p:cNvSpPr txBox="1"/>
          <p:nvPr/>
        </p:nvSpPr>
        <p:spPr>
          <a:xfrm>
            <a:off x="6349285" y="2720089"/>
            <a:ext cx="3310017" cy="2246769"/>
          </a:xfrm>
          <a:prstGeom prst="rect">
            <a:avLst/>
          </a:prstGeom>
          <a:noFill/>
        </p:spPr>
        <p:txBody>
          <a:bodyPr wrap="square">
            <a:spAutoFit/>
          </a:bodyPr>
          <a:lstStyle/>
          <a:p>
            <a:pPr algn="just"/>
            <a:r>
              <a:rPr lang="en-US" sz="2800" dirty="0">
                <a:solidFill>
                  <a:srgbClr val="002060"/>
                </a:solidFill>
              </a:rPr>
              <a:t>Biểu cảm về nhân vật thầy Ha- men trong truyện “Buổi học cuối cùng” của nhà văn An-phông-xơ Đô-đê?</a:t>
            </a:r>
          </a:p>
        </p:txBody>
      </p:sp>
      <p:pic>
        <p:nvPicPr>
          <p:cNvPr id="6" name="Picture 5">
            <a:extLst>
              <a:ext uri="{FF2B5EF4-FFF2-40B4-BE49-F238E27FC236}">
                <a16:creationId xmlns:a16="http://schemas.microsoft.com/office/drawing/2014/main" id="{C2BE596B-139D-49A2-8629-F89DF7624E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0605" y="241580"/>
            <a:ext cx="7519670" cy="1861820"/>
          </a:xfrm>
          <a:prstGeom prst="rect">
            <a:avLst/>
          </a:prstGeom>
          <a:noFill/>
          <a:ln>
            <a:noFill/>
          </a:ln>
        </p:spPr>
      </p:pic>
      <p:sp>
        <p:nvSpPr>
          <p:cNvPr id="2" name="TextBox 1">
            <a:extLst>
              <a:ext uri="{FF2B5EF4-FFF2-40B4-BE49-F238E27FC236}">
                <a16:creationId xmlns:a16="http://schemas.microsoft.com/office/drawing/2014/main" id="{51184B60-EB46-4DAC-9F57-15798131521A}"/>
              </a:ext>
            </a:extLst>
          </p:cNvPr>
          <p:cNvSpPr txBox="1"/>
          <p:nvPr/>
        </p:nvSpPr>
        <p:spPr>
          <a:xfrm>
            <a:off x="3038475" y="990600"/>
            <a:ext cx="5467350" cy="523220"/>
          </a:xfrm>
          <a:prstGeom prst="rect">
            <a:avLst/>
          </a:prstGeom>
          <a:noFill/>
        </p:spPr>
        <p:txBody>
          <a:bodyPr wrap="square" rtlCol="0">
            <a:spAutoFit/>
          </a:bodyPr>
          <a:lstStyle/>
          <a:p>
            <a:pPr algn="ctr"/>
            <a:r>
              <a:rPr lang="en-US" sz="2800" dirty="0" smtClean="0">
                <a:solidFill>
                  <a:srgbClr val="002060"/>
                </a:solidFill>
              </a:rPr>
              <a:t>BÀI THAM KHẢO ĐỀ 3</a:t>
            </a:r>
            <a:endParaRPr lang="en-US" sz="2800" dirty="0">
              <a:solidFill>
                <a:srgbClr val="002060"/>
              </a:solidFill>
            </a:endParaRPr>
          </a:p>
        </p:txBody>
      </p:sp>
    </p:spTree>
    <p:extLst>
      <p:ext uri="{BB962C8B-B14F-4D97-AF65-F5344CB8AC3E}">
        <p14:creationId xmlns:p14="http://schemas.microsoft.com/office/powerpoint/2010/main" val="4129000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EE5BA5-75C9-4816-8D1A-8A294BB4F024}"/>
              </a:ext>
            </a:extLst>
          </p:cNvPr>
          <p:cNvSpPr txBox="1"/>
          <p:nvPr/>
        </p:nvSpPr>
        <p:spPr>
          <a:xfrm>
            <a:off x="386366" y="337510"/>
            <a:ext cx="11462197" cy="6370975"/>
          </a:xfrm>
          <a:prstGeom prst="rect">
            <a:avLst/>
          </a:prstGeom>
          <a:noFill/>
        </p:spPr>
        <p:txBody>
          <a:bodyPr wrap="square">
            <a:spAutoFit/>
          </a:bodyPr>
          <a:lstStyle/>
          <a:p>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 Tình yêu đối với quê hương đất nước là đề tài vô cùng quen thuộc trên mảnh đất văn học màu mỡ, phong phú và đa dạng. Mỗi một nhà văn lại có những cách riêng để phản ánh và thể hiện tình cảm thiêng liêng đó. Nằm trong mạch chảy đó, tác phẩm “Buổi học cuối cùng” đã để lại trong lòng độc giả nhiều ấn tượng sâu sắc về tình yêu dân tộc qua diễn biến tâm trạng của các nhân vật, đặc biệt là qua những hành động và lời nói của nhân vật thầy giáo Ha- men.</a:t>
            </a:r>
          </a:p>
          <a:p>
            <a:r>
              <a:rPr lang="en-US" sz="2400" dirty="0">
                <a:solidFill>
                  <a:srgbClr val="002060"/>
                </a:solidFill>
                <a:latin typeface="Times New Roman" panose="02020603050405020304" pitchFamily="18" charset="0"/>
                <a:cs typeface="Times New Roman" panose="02020603050405020304" pitchFamily="18" charset="0"/>
              </a:rPr>
              <a:t> </a:t>
            </a:r>
          </a:p>
          <a:p>
            <a:r>
              <a:rPr lang="en-US" sz="2400" dirty="0">
                <a:solidFill>
                  <a:srgbClr val="002060"/>
                </a:solidFill>
                <a:latin typeface="Times New Roman" panose="02020603050405020304" pitchFamily="18" charset="0"/>
                <a:cs typeface="Times New Roman" panose="02020603050405020304" pitchFamily="18" charset="0"/>
              </a:rPr>
              <a:t>       Tuy được quan sát và miêu tả qua điểm nhìn của cậu học trò Phrăng nhưng bức chân dung của thầy giáo Ha-men đã được phác họa một cách chân thực và rõ rét. Hơn bất kì ai đang sinh sống trên mảnh đất An-dát, thầy giáo Ha-men là người rất mực trân trọng buổi học cuối cùng. Để tôn vinh buổi học này, thầy đã ăn mặc thật trang trọng: “mặc chiếc áo rơ-đanh-gốt màu xanh lục, diềm lá sen gấp nếp mịn và đội cái mũ tròn bằng lụa đen thêu mà thầy chỉ dùng vào những hôm có thanh tra hoặc phát phần thưởng”. Hình như thầy chuẩn bị cho cuộc tiễn đưa một điều lớn lao- đó không chỉ là buổi học cuối đối với những học trò thân yêu, đối với bục giảng thân quen mà còn là cuộc chia ly đối với ngôn ngữ mẹ đẻ đầy thiêng liêng.</a:t>
            </a:r>
          </a:p>
          <a:p>
            <a:r>
              <a:rPr lang="en-US" sz="2400"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图片 1">
            <a:extLst>
              <a:ext uri="{FF2B5EF4-FFF2-40B4-BE49-F238E27FC236}">
                <a16:creationId xmlns:a16="http://schemas.microsoft.com/office/drawing/2014/main" id="{B53E95B8-7647-426E-9AAF-2BC42255E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307371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EE5BA5-75C9-4816-8D1A-8A294BB4F024}"/>
              </a:ext>
            </a:extLst>
          </p:cNvPr>
          <p:cNvSpPr txBox="1"/>
          <p:nvPr/>
        </p:nvSpPr>
        <p:spPr>
          <a:xfrm>
            <a:off x="386366" y="337510"/>
            <a:ext cx="11462197" cy="5570756"/>
          </a:xfrm>
          <a:prstGeom prst="rect">
            <a:avLst/>
          </a:prstGeom>
          <a:noFill/>
        </p:spPr>
        <p:txBody>
          <a:bodyPr wrap="square">
            <a:spAutoFit/>
          </a:bodyPr>
          <a:lstStyle/>
          <a:p>
            <a:r>
              <a:rPr lang="en-US" sz="2600" dirty="0" smtClean="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Em thật xúc động trước thái độ của thầy đối với những học trò nhỏ cũng khác biệt hơn. Khác với thái độ nghiêm khắc hằng ngày, thầy đã ân cần nhẹ nhàng và không hề trách mắng khi cậu học trò Phrăng đi học muộn giống như thông thường. Trong buổi học này, thầy đã nói chuyện với những học trò thân yêu với lời nhắn nhủ đầy tâm tình mà trong đó chứa đựng cả sự ân hận của bản thân: “Cả thầy cũng không có gì đáng để trách mình ư? Thầy đã chẳng sai các con tưới vườn thay vì học hành đó sao? Và khi thầy muốn đi câu cá hương, thầy có ngại ngùng gì cho các con nghỉ học đâu?…”. Dòng tâm trạng như độc thoại nội tâm này không chỉ xuất phát từ tấm lòng của một người thầy tâm huyết với con chữ mà còn bắt nguồn từ tinh thần yêu nước của một công dân Pháp trước nỗi đau đất nước bị xâm lược.</a:t>
            </a:r>
          </a:p>
          <a:p>
            <a:r>
              <a:rPr lang="en-US" sz="2200" dirty="0">
                <a:solidFill>
                  <a:srgbClr val="002060"/>
                </a:solidFill>
                <a:latin typeface="Times New Roman" panose="02020603050405020304" pitchFamily="18" charset="0"/>
                <a:cs typeface="Times New Roman" panose="02020603050405020304" pitchFamily="18" charset="0"/>
              </a:rPr>
              <a:t>          Mỗi một hành động và lời nói của thầy Ha-men đã làm nổi bật lên vai trò, ý nghĩa cùng giá trị thiêng liêng của tiếng mẹ đẻ đối với việc bảo vệ chủ quyền dân tộc cũng như mối quan hệ giữa tình yêu tiếng nói dân tộc và lòng yêu nước. Thầy Ha–men đã truyền đạt một cách say mê về tiếng Pháp: “đó là ngôn ngữ hay nhất thế giới, trong sáng nhất, vững vàng nhất”. Tình yêu đối với ngôn ngữ mẹ đẻ là một trong những biểu hiện kết tinh cao độ của lòng yêu nước. Và thiêng liêng hơn, người thầy còn nêu bật giá trị của tiếng nói dân tộc: “…khi một dân tộc rơi vào vòng nô lệ, chừng nào họ vẫn giữ vững tiếng nói của mình thì chẳng khác gì nắm được chìa khóa chốn lao tù”.</a:t>
            </a:r>
          </a:p>
        </p:txBody>
      </p:sp>
    </p:spTree>
    <p:extLst>
      <p:ext uri="{BB962C8B-B14F-4D97-AF65-F5344CB8AC3E}">
        <p14:creationId xmlns:p14="http://schemas.microsoft.com/office/powerpoint/2010/main" val="307371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EE5BA5-75C9-4816-8D1A-8A294BB4F024}"/>
              </a:ext>
            </a:extLst>
          </p:cNvPr>
          <p:cNvSpPr txBox="1"/>
          <p:nvPr/>
        </p:nvSpPr>
        <p:spPr>
          <a:xfrm>
            <a:off x="386366" y="337510"/>
            <a:ext cx="11462197" cy="5262979"/>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Câu </a:t>
            </a:r>
            <a:r>
              <a:rPr lang="en-US" sz="2800" dirty="0">
                <a:solidFill>
                  <a:srgbClr val="002060"/>
                </a:solidFill>
                <a:latin typeface="Times New Roman" panose="02020603050405020304" pitchFamily="18" charset="0"/>
                <a:cs typeface="Times New Roman" panose="02020603050405020304" pitchFamily="18" charset="0"/>
              </a:rPr>
              <a:t>nói của thầy làm em nhớ mãi. Câu đó tưởng chừng như giản đơn nhưng lại chứa đựng một triết lý sâu sắc về con đường đấu tranh giải phóng dân tộc trong hoàn cảnh bị xâm lăng. Và rồi, trong giờ phút tưởng chừng như yếu đuối nhất- khi tiếng chuông cầu nguyện buổi trưa vang lên cũng là lúc tiếng kèn của bọn lính Phổ đi tập về vang lên ngoài cửa sổ, dù cho người tái nhợt và không đủ bình tĩnh để nói hết câu nhưng thầy vẫn cố gắng dằn mạnh viên phấn để viết lên bảng dòng chữ: “NƯỚC PHÁP MUÔN NĂM”. Đó chính là tiếng nói sâu sắc và tha thiết từ một trái tim yêu nước.</a:t>
            </a:r>
          </a:p>
          <a:p>
            <a:r>
              <a:rPr lang="en-US" sz="2800" dirty="0">
                <a:solidFill>
                  <a:srgbClr val="002060"/>
                </a:solidFill>
                <a:latin typeface="Times New Roman" panose="02020603050405020304" pitchFamily="18" charset="0"/>
                <a:cs typeface="Times New Roman" panose="02020603050405020304" pitchFamily="18" charset="0"/>
              </a:rPr>
              <a:t> </a:t>
            </a:r>
          </a:p>
          <a:p>
            <a:r>
              <a:rPr lang="en-US" sz="2800" dirty="0">
                <a:solidFill>
                  <a:srgbClr val="002060"/>
                </a:solidFill>
                <a:latin typeface="Times New Roman" panose="02020603050405020304" pitchFamily="18" charset="0"/>
                <a:cs typeface="Times New Roman" panose="02020603050405020304" pitchFamily="18" charset="0"/>
              </a:rPr>
              <a:t>            Như vậy, nhân vật người thầy giáo Ha- men đã để lại nhiều ấn tượng sâu sắc và nhiều bài học ý nghĩa về ngôn ngữ dân tộc cũng như tinh thần yêu nước.    </a:t>
            </a:r>
            <a:r>
              <a:rPr lang="en-US" sz="2800" i="1" dirty="0">
                <a:solidFill>
                  <a:srgbClr val="002060"/>
                </a:solidFill>
                <a:latin typeface="Times New Roman" panose="02020603050405020304" pitchFamily="18" charset="0"/>
                <a:cs typeface="Times New Roman" panose="02020603050405020304" pitchFamily="18" charset="0"/>
              </a:rPr>
              <a:t>(Sưu tầm)</a:t>
            </a:r>
            <a:endParaRPr lang="en-US"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874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0" y="2747067"/>
            <a:ext cx="12192000" cy="3263463"/>
          </a:xfrm>
          <a:prstGeom prst="round2DiagRect">
            <a:avLst/>
          </a:prstGeom>
          <a:solidFill>
            <a:srgbClr val="FBDA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44" y="0"/>
            <a:ext cx="3912626" cy="701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8" name="组合 37"/>
          <p:cNvGrpSpPr>
            <a:grpSpLocks/>
          </p:cNvGrpSpPr>
          <p:nvPr/>
        </p:nvGrpSpPr>
        <p:grpSpPr bwMode="auto">
          <a:xfrm>
            <a:off x="10764606" y="3279319"/>
            <a:ext cx="775755" cy="1200329"/>
            <a:chOff x="4246" y="3753"/>
            <a:chExt cx="1596" cy="2174"/>
          </a:xfrm>
          <a:solidFill>
            <a:srgbClr val="C8393B"/>
          </a:solidFill>
        </p:grpSpPr>
        <p:sp>
          <p:nvSpPr>
            <p:cNvPr id="7" name="MH_SubTitle_1"/>
            <p:cNvSpPr/>
            <p:nvPr/>
          </p:nvSpPr>
          <p:spPr>
            <a:xfrm>
              <a:off x="4246" y="3753"/>
              <a:ext cx="1596" cy="2174"/>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a:defRPr/>
              </a:pPr>
              <a:endParaRPr lang="zh-CN" altLang="en-US" dirty="0">
                <a:solidFill>
                  <a:schemeClr val="bg2">
                    <a:lumMod val="25000"/>
                  </a:schemeClr>
                </a:solidFill>
              </a:endParaRPr>
            </a:p>
          </p:txBody>
        </p:sp>
        <p:sp>
          <p:nvSpPr>
            <p:cNvPr id="12" name="Freeform 5"/>
            <p:cNvSpPr/>
            <p:nvPr/>
          </p:nvSpPr>
          <p:spPr bwMode="auto">
            <a:xfrm>
              <a:off x="4798" y="4281"/>
              <a:ext cx="447" cy="448"/>
            </a:xfrm>
            <a:custGeom>
              <a:avLst/>
              <a:gdLst>
                <a:gd name="T0" fmla="*/ 184 w 213"/>
                <a:gd name="T1" fmla="*/ 77 h 213"/>
                <a:gd name="T2" fmla="*/ 184 w 213"/>
                <a:gd name="T3" fmla="*/ 10 h 213"/>
                <a:gd name="T4" fmla="*/ 145 w 213"/>
                <a:gd name="T5" fmla="*/ 10 h 213"/>
                <a:gd name="T6" fmla="*/ 145 w 213"/>
                <a:gd name="T7" fmla="*/ 39 h 213"/>
                <a:gd name="T8" fmla="*/ 106 w 213"/>
                <a:gd name="T9" fmla="*/ 0 h 213"/>
                <a:gd name="T10" fmla="*/ 0 w 213"/>
                <a:gd name="T11" fmla="*/ 106 h 213"/>
                <a:gd name="T12" fmla="*/ 19 w 213"/>
                <a:gd name="T13" fmla="*/ 106 h 213"/>
                <a:gd name="T14" fmla="*/ 19 w 213"/>
                <a:gd name="T15" fmla="*/ 213 h 213"/>
                <a:gd name="T16" fmla="*/ 77 w 213"/>
                <a:gd name="T17" fmla="*/ 213 h 213"/>
                <a:gd name="T18" fmla="*/ 77 w 213"/>
                <a:gd name="T19" fmla="*/ 126 h 213"/>
                <a:gd name="T20" fmla="*/ 135 w 213"/>
                <a:gd name="T21" fmla="*/ 126 h 213"/>
                <a:gd name="T22" fmla="*/ 135 w 213"/>
                <a:gd name="T23" fmla="*/ 213 h 213"/>
                <a:gd name="T24" fmla="*/ 193 w 213"/>
                <a:gd name="T25" fmla="*/ 213 h 213"/>
                <a:gd name="T26" fmla="*/ 193 w 213"/>
                <a:gd name="T27" fmla="*/ 106 h 213"/>
                <a:gd name="T28" fmla="*/ 213 w 213"/>
                <a:gd name="T29" fmla="*/ 106 h 213"/>
                <a:gd name="T30" fmla="*/ 184 w 213"/>
                <a:gd name="T31" fmla="*/ 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184" y="77"/>
                  </a:moveTo>
                  <a:lnTo>
                    <a:pt x="184" y="10"/>
                  </a:lnTo>
                  <a:lnTo>
                    <a:pt x="145" y="10"/>
                  </a:lnTo>
                  <a:lnTo>
                    <a:pt x="145" y="39"/>
                  </a:lnTo>
                  <a:lnTo>
                    <a:pt x="106" y="0"/>
                  </a:lnTo>
                  <a:lnTo>
                    <a:pt x="0" y="106"/>
                  </a:lnTo>
                  <a:lnTo>
                    <a:pt x="19" y="106"/>
                  </a:lnTo>
                  <a:lnTo>
                    <a:pt x="19" y="213"/>
                  </a:lnTo>
                  <a:lnTo>
                    <a:pt x="77" y="213"/>
                  </a:lnTo>
                  <a:lnTo>
                    <a:pt x="77" y="126"/>
                  </a:lnTo>
                  <a:lnTo>
                    <a:pt x="135" y="126"/>
                  </a:lnTo>
                  <a:lnTo>
                    <a:pt x="135" y="213"/>
                  </a:lnTo>
                  <a:lnTo>
                    <a:pt x="193" y="213"/>
                  </a:lnTo>
                  <a:lnTo>
                    <a:pt x="193" y="106"/>
                  </a:lnTo>
                  <a:lnTo>
                    <a:pt x="213" y="106"/>
                  </a:lnTo>
                  <a:lnTo>
                    <a:pt x="184" y="77"/>
                  </a:lnTo>
                  <a:close/>
                </a:path>
              </a:pathLst>
            </a:custGeom>
            <a:grpFill/>
            <a:ln>
              <a:noFill/>
            </a:ln>
          </p:spPr>
          <p:txBody>
            <a:bodyPr/>
            <a:lstStyle/>
            <a:p>
              <a:pPr>
                <a:defRPr/>
              </a:pPr>
              <a:endParaRPr lang="zh-CN" altLang="en-US">
                <a:solidFill>
                  <a:schemeClr val="bg2">
                    <a:lumMod val="25000"/>
                  </a:schemeClr>
                </a:solidFill>
                <a:latin typeface="+mn-lt"/>
                <a:ea typeface="+mn-ea"/>
              </a:endParaRPr>
            </a:p>
          </p:txBody>
        </p:sp>
      </p:grpSp>
      <p:sp>
        <p:nvSpPr>
          <p:cNvPr id="34" name="文本框 33"/>
          <p:cNvSpPr txBox="1"/>
          <p:nvPr/>
        </p:nvSpPr>
        <p:spPr>
          <a:xfrm>
            <a:off x="5124450" y="3279775"/>
            <a:ext cx="5618163" cy="1477328"/>
          </a:xfrm>
          <a:prstGeom prst="rect">
            <a:avLst/>
          </a:prstGeom>
          <a:noFill/>
        </p:spPr>
        <p:txBody>
          <a:bodyPr lIns="91429" tIns="45715" rIns="91429" bIns="45715">
            <a:spAutoFit/>
          </a:bodyPr>
          <a:lstStyle/>
          <a:p>
            <a:pPr algn="ctr">
              <a:lnSpc>
                <a:spcPct val="150000"/>
              </a:lnSpc>
              <a:defRPr/>
            </a:pPr>
            <a:r>
              <a:rPr lang="en-US" sz="6000" b="1" dirty="0">
                <a:latin typeface="Times New Roman" pitchFamily="18" charset="0"/>
                <a:cs typeface="Times New Roman" pitchFamily="18" charset="0"/>
              </a:rPr>
              <a:t>Hẹn gặp lại</a:t>
            </a:r>
            <a:endParaRPr lang="zh-CN" altLang="en-US" sz="6000" b="1" dirty="0">
              <a:solidFill>
                <a:schemeClr val="tx1">
                  <a:lumMod val="65000"/>
                  <a:lumOff val="35000"/>
                </a:schemeClr>
              </a:solidFill>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112923845"/>
      </p:ext>
    </p:extLst>
  </p:cSld>
  <p:clrMapOvr>
    <a:masterClrMapping/>
  </p:clrMapOvr>
  <mc:AlternateContent xmlns:mc="http://schemas.openxmlformats.org/markup-compatibility/2006" xmlns:p14="http://schemas.microsoft.com/office/powerpoint/2010/main">
    <mc:Choice Requires="p14">
      <p:transition spd="slow" p14:dur="2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nodeType="afterGroup">
                            <p:stCondLst>
                              <p:cond delay="1000"/>
                            </p:stCondLst>
                            <p:childTnLst>
                              <p:par>
                                <p:cTn id="18" presetID="19" presetClass="entr" presetSubtype="1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1000" fill="hold"/>
                                        <p:tgtEl>
                                          <p:spTgt spid="38"/>
                                        </p:tgtEl>
                                        <p:attrNameLst>
                                          <p:attrName>ppt_w</p:attrName>
                                        </p:attrNameLst>
                                      </p:cBhvr>
                                      <p:tavLst>
                                        <p:tav tm="0" fmla="#ppt_w*sin(2.5*pi*$)">
                                          <p:val>
                                            <p:fltVal val="0"/>
                                          </p:val>
                                        </p:tav>
                                        <p:tav tm="100000">
                                          <p:val>
                                            <p:fltVal val="1"/>
                                          </p:val>
                                        </p:tav>
                                      </p:tavLst>
                                    </p:anim>
                                    <p:anim calcmode="lin" valueType="num">
                                      <p:cBhvr>
                                        <p:cTn id="21" dur="1000" fill="hold"/>
                                        <p:tgtEl>
                                          <p:spTgt spid="38"/>
                                        </p:tgtEl>
                                        <p:attrNameLst>
                                          <p:attrName>ppt_h</p:attrName>
                                        </p:attrNameLst>
                                      </p:cBhvr>
                                      <p:tavLst>
                                        <p:tav tm="0">
                                          <p:val>
                                            <p:strVal val="#ppt_h"/>
                                          </p:val>
                                        </p:tav>
                                        <p:tav tm="100000">
                                          <p:val>
                                            <p:strVal val="#ppt_h"/>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1000" fill="hold"/>
                                        <p:tgtEl>
                                          <p:spTgt spid="34"/>
                                        </p:tgtEl>
                                        <p:attrNameLst>
                                          <p:attrName>ppt_w</p:attrName>
                                        </p:attrNameLst>
                                      </p:cBhvr>
                                      <p:tavLst>
                                        <p:tav tm="0">
                                          <p:val>
                                            <p:fltVal val="0"/>
                                          </p:val>
                                        </p:tav>
                                        <p:tav tm="100000">
                                          <p:val>
                                            <p:strVal val="#ppt_w"/>
                                          </p:val>
                                        </p:tav>
                                      </p:tavLst>
                                    </p:anim>
                                    <p:anim calcmode="lin" valueType="num">
                                      <p:cBhvr>
                                        <p:cTn id="25" dur="1000" fill="hold"/>
                                        <p:tgtEl>
                                          <p:spTgt spid="34"/>
                                        </p:tgtEl>
                                        <p:attrNameLst>
                                          <p:attrName>ppt_h</p:attrName>
                                        </p:attrNameLst>
                                      </p:cBhvr>
                                      <p:tavLst>
                                        <p:tav tm="0">
                                          <p:val>
                                            <p:fltVal val="0"/>
                                          </p:val>
                                        </p:tav>
                                        <p:tav tm="100000">
                                          <p:val>
                                            <p:strVal val="#ppt_h"/>
                                          </p:val>
                                        </p:tav>
                                      </p:tavLst>
                                    </p:anim>
                                    <p:animEffect transition="in" filter="fade">
                                      <p:cBhvr>
                                        <p:cTn id="2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221FFB-9F25-423B-906F-8B165A04BE41}"/>
              </a:ext>
            </a:extLst>
          </p:cNvPr>
          <p:cNvSpPr txBox="1"/>
          <p:nvPr/>
        </p:nvSpPr>
        <p:spPr>
          <a:xfrm>
            <a:off x="785096" y="1246907"/>
            <a:ext cx="10455560" cy="4401205"/>
          </a:xfrm>
          <a:prstGeom prst="rect">
            <a:avLst/>
          </a:prstGeom>
          <a:noFill/>
        </p:spPr>
        <p:txBody>
          <a:bodyPr wrap="square">
            <a:spAutoFit/>
          </a:bodyPr>
          <a:lstStyle/>
          <a:p>
            <a:pPr algn="just"/>
            <a:r>
              <a:rPr lang="en-US" sz="2800" b="1" i="1" dirty="0">
                <a:solidFill>
                  <a:srgbClr val="002060"/>
                </a:solidFill>
                <a:latin typeface="Times New Roman" panose="02020603050405020304" pitchFamily="18" charset="0"/>
                <a:cs typeface="Times New Roman" panose="02020603050405020304" pitchFamily="18" charset="0"/>
              </a:rPr>
              <a:t>c.  Lưu ý</a:t>
            </a:r>
            <a:endParaRPr lang="en-US" sz="2800" dirty="0">
              <a:solidFill>
                <a:srgbClr val="002060"/>
              </a:solidFill>
              <a:latin typeface="Times New Roman" panose="02020603050405020304" pitchFamily="18" charset="0"/>
              <a:cs typeface="Times New Roman" panose="02020603050405020304" pitchFamily="18" charset="0"/>
            </a:endParaRPr>
          </a:p>
          <a:p>
            <a:pPr algn="just"/>
            <a:r>
              <a:rPr lang="en-US" sz="2800" dirty="0">
                <a:solidFill>
                  <a:srgbClr val="002060"/>
                </a:solidFill>
                <a:latin typeface="Times New Roman" panose="02020603050405020304" pitchFamily="18" charset="0"/>
                <a:cs typeface="Times New Roman" panose="02020603050405020304" pitchFamily="18" charset="0"/>
              </a:rPr>
              <a:t>- Xác định được con người và sự việc cần viết bài văn biểu cảm.</a:t>
            </a:r>
          </a:p>
          <a:p>
            <a:pPr algn="just"/>
            <a:r>
              <a:rPr lang="en-US" sz="2800" dirty="0">
                <a:solidFill>
                  <a:srgbClr val="002060"/>
                </a:solidFill>
                <a:latin typeface="Times New Roman" panose="02020603050405020304" pitchFamily="18" charset="0"/>
                <a:cs typeface="Times New Roman" panose="02020603050405020304" pitchFamily="18" charset="0"/>
              </a:rPr>
              <a:t>- Giới thiệu tóm tắt về con người hoặc sự việc định viết bài văn biểu cảm.</a:t>
            </a:r>
          </a:p>
          <a:p>
            <a:pPr algn="just"/>
            <a:r>
              <a:rPr lang="en-US" sz="2800" dirty="0">
                <a:solidFill>
                  <a:srgbClr val="002060"/>
                </a:solidFill>
                <a:latin typeface="Times New Roman" panose="02020603050405020304" pitchFamily="18" charset="0"/>
                <a:cs typeface="Times New Roman" panose="02020603050405020304" pitchFamily="18" charset="0"/>
              </a:rPr>
              <a:t>- Nêu và thể hiện cảm xúc, suy nghĩ chân thành của người viết về đối tượng biểu cảm 9 vui, buồn, trân trọng, căn giận, xót thương, kính phục, ngợi ca, phê phán...).</a:t>
            </a:r>
          </a:p>
          <a:p>
            <a:pPr algn="just"/>
            <a:r>
              <a:rPr lang="en-US" sz="2800" dirty="0">
                <a:solidFill>
                  <a:srgbClr val="002060"/>
                </a:solidFill>
                <a:latin typeface="Times New Roman" panose="02020603050405020304" pitchFamily="18" charset="0"/>
                <a:cs typeface="Times New Roman" panose="02020603050405020304" pitchFamily="18" charset="0"/>
              </a:rPr>
              <a:t> - Đảm bảo yêu cầu về chính tả, dùng từ, đặt câu, diễn đạt, liên kết. </a:t>
            </a:r>
          </a:p>
          <a:p>
            <a:pPr algn="just"/>
            <a:r>
              <a:rPr lang="en-US" sz="2800" b="1" i="1" dirty="0" smtClean="0">
                <a:solidFill>
                  <a:srgbClr val="002060"/>
                </a:solidFill>
                <a:latin typeface="Times New Roman" panose="02020603050405020304" pitchFamily="18" charset="0"/>
                <a:cs typeface="Times New Roman" panose="02020603050405020304" pitchFamily="18" charset="0"/>
              </a:rPr>
              <a:t>d. </a:t>
            </a:r>
            <a:r>
              <a:rPr lang="en-US" sz="2800" b="1" i="1" dirty="0">
                <a:solidFill>
                  <a:srgbClr val="002060"/>
                </a:solidFill>
                <a:latin typeface="Times New Roman" panose="02020603050405020304" pitchFamily="18" charset="0"/>
                <a:cs typeface="Times New Roman" panose="02020603050405020304" pitchFamily="18" charset="0"/>
              </a:rPr>
              <a:t>Sáng tạo:</a:t>
            </a:r>
            <a:r>
              <a:rPr lang="en-US" sz="2800" dirty="0">
                <a:solidFill>
                  <a:srgbClr val="002060"/>
                </a:solidFill>
                <a:latin typeface="Times New Roman" panose="02020603050405020304" pitchFamily="18" charset="0"/>
                <a:cs typeface="Times New Roman" panose="02020603050405020304" pitchFamily="18" charset="0"/>
              </a:rPr>
              <a:t> Văn phong trong sáng, tinh tế, giàu cảm xúc, sử dụng hiệu quả các phương tiện biểu cảm trực tiếp và gián tiếp.</a:t>
            </a:r>
          </a:p>
        </p:txBody>
      </p:sp>
      <p:sp>
        <p:nvSpPr>
          <p:cNvPr id="6" name="TextBox 5">
            <a:extLst>
              <a:ext uri="{FF2B5EF4-FFF2-40B4-BE49-F238E27FC236}">
                <a16:creationId xmlns:a16="http://schemas.microsoft.com/office/drawing/2014/main" id="{056EB1AB-2C3D-4554-96E5-D87D323A4ED5}"/>
              </a:ext>
            </a:extLst>
          </p:cNvPr>
          <p:cNvSpPr txBox="1"/>
          <p:nvPr/>
        </p:nvSpPr>
        <p:spPr>
          <a:xfrm>
            <a:off x="762000" y="663059"/>
            <a:ext cx="6096000" cy="954107"/>
          </a:xfrm>
          <a:prstGeom prst="rect">
            <a:avLst/>
          </a:prstGeom>
          <a:noFill/>
        </p:spPr>
        <p:txBody>
          <a:bodyPr wrap="square">
            <a:spAutoFit/>
          </a:bodyPr>
          <a:lstStyle/>
          <a:p>
            <a:r>
              <a:rPr lang="en-US" sz="2800" b="1" i="1" dirty="0">
                <a:solidFill>
                  <a:srgbClr val="002060"/>
                </a:solidFill>
                <a:latin typeface="Times New Roman" panose="02020603050405020304" pitchFamily="18" charset="0"/>
                <a:cs typeface="Times New Roman" panose="02020603050405020304" pitchFamily="18" charset="0"/>
              </a:rPr>
              <a:t>b. Bố cục: </a:t>
            </a:r>
            <a:r>
              <a:rPr lang="en-US" sz="2800" dirty="0">
                <a:solidFill>
                  <a:srgbClr val="002060"/>
                </a:solidFill>
                <a:latin typeface="Times New Roman" panose="02020603050405020304" pitchFamily="18" charset="0"/>
                <a:cs typeface="Times New Roman" panose="02020603050405020304" pitchFamily="18" charset="0"/>
              </a:rPr>
              <a:t>3 phần (MB - TB - KB)</a:t>
            </a:r>
          </a:p>
          <a:p>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图片 1">
            <a:extLst>
              <a:ext uri="{FF2B5EF4-FFF2-40B4-BE49-F238E27FC236}">
                <a16:creationId xmlns:a16="http://schemas.microsoft.com/office/drawing/2014/main" id="{20789E85-2E56-4249-ACC8-B0B403EAE0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1290305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05FBCA-F353-4C28-8969-C0327F391991}"/>
              </a:ext>
            </a:extLst>
          </p:cNvPr>
          <p:cNvSpPr txBox="1"/>
          <p:nvPr/>
        </p:nvSpPr>
        <p:spPr>
          <a:xfrm>
            <a:off x="4562764" y="2780582"/>
            <a:ext cx="4774320" cy="707886"/>
          </a:xfrm>
          <a:prstGeom prst="rect">
            <a:avLst/>
          </a:prstGeom>
          <a:noFill/>
        </p:spPr>
        <p:txBody>
          <a:bodyPr wrap="square">
            <a:spAutoFit/>
          </a:bodyPr>
          <a:lstStyle/>
          <a:p>
            <a:pPr marL="0" marR="0" algn="ctr">
              <a:spcBef>
                <a:spcPts val="0"/>
              </a:spcBef>
              <a:spcAft>
                <a:spcPts val="0"/>
              </a:spcAft>
            </a:pPr>
            <a:r>
              <a:rPr lang="nl-NL" sz="4000" b="1" dirty="0" smtClean="0">
                <a:effectLst/>
                <a:latin typeface="Times New Roman" panose="02020603050405020304" pitchFamily="18" charset="0"/>
                <a:ea typeface="Times New Roman" panose="02020603050405020304" pitchFamily="18" charset="0"/>
              </a:rPr>
              <a:t>II. Quy </a:t>
            </a:r>
            <a:r>
              <a:rPr lang="nl-NL" sz="4000" b="1" dirty="0" smtClean="0">
                <a:effectLst/>
                <a:latin typeface="Times New Roman" panose="02020603050405020304" pitchFamily="18" charset="0"/>
                <a:ea typeface="Times New Roman" panose="02020603050405020304" pitchFamily="18" charset="0"/>
              </a:rPr>
              <a:t>trình làm bài</a:t>
            </a:r>
            <a:endParaRPr lang="en-US" sz="3600" dirty="0">
              <a:effectLst/>
              <a:latin typeface="Times New Roman" panose="02020603050405020304" pitchFamily="18" charset="0"/>
              <a:ea typeface="Times New Roman" panose="02020603050405020304" pitchFamily="18" charset="0"/>
            </a:endParaRPr>
          </a:p>
        </p:txBody>
      </p:sp>
      <p:pic>
        <p:nvPicPr>
          <p:cNvPr id="4" name="PA_图片 4" descr="图片包含 室内&#10;&#10;已生成高可信度的说明">
            <a:extLst>
              <a:ext uri="{FF2B5EF4-FFF2-40B4-BE49-F238E27FC236}">
                <a16:creationId xmlns:a16="http://schemas.microsoft.com/office/drawing/2014/main" id="{12552B51-7BE4-4DFD-9A28-F08D8DEFA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779" y="1896537"/>
            <a:ext cx="4853305" cy="3183861"/>
          </a:xfrm>
          <a:prstGeom prst="rect">
            <a:avLst/>
          </a:prstGeom>
        </p:spPr>
      </p:pic>
      <p:pic>
        <p:nvPicPr>
          <p:cNvPr id="8" name="图片 20">
            <a:extLst>
              <a:ext uri="{FF2B5EF4-FFF2-40B4-BE49-F238E27FC236}">
                <a16:creationId xmlns:a16="http://schemas.microsoft.com/office/drawing/2014/main" id="{B7AA2A6E-859E-4B9A-9941-27472B1953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80"/>
          <a:stretch/>
        </p:blipFill>
        <p:spPr>
          <a:xfrm>
            <a:off x="8129560" y="762860"/>
            <a:ext cx="3523783" cy="5286958"/>
          </a:xfrm>
          <a:prstGeom prst="rect">
            <a:avLst/>
          </a:prstGeom>
        </p:spPr>
      </p:pic>
      <p:pic>
        <p:nvPicPr>
          <p:cNvPr id="9" name="Picture 8">
            <a:extLst>
              <a:ext uri="{FF2B5EF4-FFF2-40B4-BE49-F238E27FC236}">
                <a16:creationId xmlns:a16="http://schemas.microsoft.com/office/drawing/2014/main" id="{2E19AFAE-B3DB-4748-9C06-ACF2956F8416}"/>
              </a:ext>
            </a:extLst>
          </p:cNvPr>
          <p:cNvPicPr>
            <a:picLocks noChangeAspect="1"/>
          </p:cNvPicPr>
          <p:nvPr/>
        </p:nvPicPr>
        <p:blipFill>
          <a:blip r:embed="rId4" cstate="print"/>
          <a:stretch>
            <a:fillRect/>
          </a:stretch>
        </p:blipFill>
        <p:spPr>
          <a:xfrm flipH="1">
            <a:off x="-206609" y="1662545"/>
            <a:ext cx="5418632" cy="4940042"/>
          </a:xfrm>
          <a:prstGeom prst="rect">
            <a:avLst/>
          </a:prstGeom>
        </p:spPr>
      </p:pic>
    </p:spTree>
    <p:extLst>
      <p:ext uri="{BB962C8B-B14F-4D97-AF65-F5344CB8AC3E}">
        <p14:creationId xmlns:p14="http://schemas.microsoft.com/office/powerpoint/2010/main" val="4293061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244" descr="23">
            <a:extLst>
              <a:ext uri="{FF2B5EF4-FFF2-40B4-BE49-F238E27FC236}">
                <a16:creationId xmlns:a16="http://schemas.microsoft.com/office/drawing/2014/main" id="{3E1B6486-9E83-1A46-A3EA-45A905FCD30A}"/>
              </a:ext>
            </a:extLst>
          </p:cNvPr>
          <p:cNvPicPr>
            <a:picLocks noChangeAspect="1"/>
          </p:cNvPicPr>
          <p:nvPr/>
        </p:nvPicPr>
        <p:blipFill>
          <a:blip r:embed="rId2"/>
          <a:stretch>
            <a:fillRect/>
          </a:stretch>
        </p:blipFill>
        <p:spPr>
          <a:xfrm>
            <a:off x="1695449" y="228600"/>
            <a:ext cx="8801101" cy="6189407"/>
          </a:xfrm>
          <a:prstGeom prst="rect">
            <a:avLst/>
          </a:prstGeom>
          <a:noFill/>
          <a:ln w="9525">
            <a:noFill/>
          </a:ln>
        </p:spPr>
      </p:pic>
      <p:sp>
        <p:nvSpPr>
          <p:cNvPr id="7" name="TextBox 6">
            <a:extLst>
              <a:ext uri="{FF2B5EF4-FFF2-40B4-BE49-F238E27FC236}">
                <a16:creationId xmlns:a16="http://schemas.microsoft.com/office/drawing/2014/main" id="{10B1BB82-EECB-4D94-A30D-27E7B266DCEB}"/>
              </a:ext>
            </a:extLst>
          </p:cNvPr>
          <p:cNvSpPr txBox="1"/>
          <p:nvPr/>
        </p:nvSpPr>
        <p:spPr>
          <a:xfrm>
            <a:off x="3048000" y="1805285"/>
            <a:ext cx="6096000" cy="461665"/>
          </a:xfrm>
          <a:prstGeom prst="rect">
            <a:avLst/>
          </a:prstGeom>
          <a:noFill/>
        </p:spPr>
        <p:txBody>
          <a:bodyPr wrap="square">
            <a:spAutoFit/>
          </a:bodyPr>
          <a:lstStyle/>
          <a:p>
            <a:pPr algn="ctr">
              <a:buNone/>
            </a:pPr>
            <a:r>
              <a:rPr lang="nl-NL" sz="2400" b="1" dirty="0" smtClean="0">
                <a:solidFill>
                  <a:srgbClr val="FFFF00"/>
                </a:solidFill>
                <a:latin typeface="Times New Roman" panose="02020603050405020304" pitchFamily="18" charset="0"/>
                <a:cs typeface="Times New Roman" panose="02020603050405020304" pitchFamily="18" charset="0"/>
              </a:rPr>
              <a:t>BƯỚC 1</a:t>
            </a:r>
            <a:endParaRPr lang="en-US" sz="2400" dirty="0">
              <a:solidFill>
                <a:srgbClr val="FFFF00"/>
              </a:solidFill>
              <a:latin typeface="Times New Roman" panose="02020603050405020304" pitchFamily="18" charset="0"/>
              <a:cs typeface="Times New Roman" panose="02020603050405020304" pitchFamily="18" charset="0"/>
            </a:endParaRPr>
          </a:p>
        </p:txBody>
      </p:sp>
      <p:pic>
        <p:nvPicPr>
          <p:cNvPr id="4" name="图片 36">
            <a:extLst>
              <a:ext uri="{FF2B5EF4-FFF2-40B4-BE49-F238E27FC236}">
                <a16:creationId xmlns:a16="http://schemas.microsoft.com/office/drawing/2014/main" id="{B2A2C227-F2F3-426F-A1B2-AB9751AB64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80" t="61957" r="14050"/>
          <a:stretch/>
        </p:blipFill>
        <p:spPr>
          <a:xfrm flipH="1">
            <a:off x="-288868" y="4641400"/>
            <a:ext cx="2349386" cy="2318794"/>
          </a:xfrm>
          <a:prstGeom prst="rect">
            <a:avLst/>
          </a:prstGeom>
        </p:spPr>
      </p:pic>
      <p:pic>
        <p:nvPicPr>
          <p:cNvPr id="6" name="图片 1">
            <a:extLst>
              <a:ext uri="{FF2B5EF4-FFF2-40B4-BE49-F238E27FC236}">
                <a16:creationId xmlns:a16="http://schemas.microsoft.com/office/drawing/2014/main" id="{E8155315-F38D-4C05-935E-AABAFB1B2E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3449294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A9C572-2A28-4331-8827-4BE38EB38202}"/>
              </a:ext>
            </a:extLst>
          </p:cNvPr>
          <p:cNvSpPr txBox="1"/>
          <p:nvPr/>
        </p:nvSpPr>
        <p:spPr>
          <a:xfrm>
            <a:off x="847726" y="1348509"/>
            <a:ext cx="10134310" cy="1569660"/>
          </a:xfrm>
          <a:prstGeom prst="rect">
            <a:avLst/>
          </a:prstGeom>
          <a:noFill/>
        </p:spPr>
        <p:txBody>
          <a:bodyPr wrap="square">
            <a:spAutoFit/>
          </a:bodyPr>
          <a:lstStyle/>
          <a:p>
            <a:pPr algn="just"/>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 Đọc kỹ yêu cầu của đề bài và trả lời câu hỏi: đề bài yêu cầu biểu cảm con người hoặc sự việc  gì? ở đâu? vào thời điểm nào? Gạch chân và các từ khóa.</a:t>
            </a:r>
          </a:p>
          <a:p>
            <a:pPr algn="just"/>
            <a:r>
              <a:rPr lang="en-US" sz="2400" dirty="0">
                <a:solidFill>
                  <a:srgbClr val="002060"/>
                </a:solidFill>
                <a:latin typeface="Times New Roman" panose="02020603050405020304" pitchFamily="18" charset="0"/>
                <a:cs typeface="Times New Roman" panose="02020603050405020304" pitchFamily="18" charset="0"/>
              </a:rPr>
              <a:t>- Thu thập tư liệu về người và sự việc được tả bằng cách tìm xem lại các vật dụng, tranh ảnh, video, các đoạn ghi chép,… về người hoặc sự việc sẽ biểu cảm.</a:t>
            </a:r>
          </a:p>
        </p:txBody>
      </p:sp>
      <p:sp>
        <p:nvSpPr>
          <p:cNvPr id="5" name="TextBox 4">
            <a:extLst>
              <a:ext uri="{FF2B5EF4-FFF2-40B4-BE49-F238E27FC236}">
                <a16:creationId xmlns:a16="http://schemas.microsoft.com/office/drawing/2014/main" id="{F9FBAC8A-7E54-49B5-BAA7-F9BC85E016EF}"/>
              </a:ext>
            </a:extLst>
          </p:cNvPr>
          <p:cNvSpPr txBox="1"/>
          <p:nvPr/>
        </p:nvSpPr>
        <p:spPr>
          <a:xfrm>
            <a:off x="847725" y="683210"/>
            <a:ext cx="6096000" cy="523220"/>
          </a:xfrm>
          <a:prstGeom prst="rect">
            <a:avLst/>
          </a:prstGeom>
          <a:noFill/>
        </p:spPr>
        <p:txBody>
          <a:bodyPr wrap="square">
            <a:spAutoFit/>
          </a:bodyPr>
          <a:lstStyle/>
          <a:p>
            <a:r>
              <a:rPr lang="en-US" sz="2800" b="1" i="1" dirty="0" smtClean="0">
                <a:solidFill>
                  <a:srgbClr val="002060"/>
                </a:solidFill>
                <a:latin typeface="Times New Roman" panose="02020603050405020304" pitchFamily="18" charset="0"/>
                <a:cs typeface="Times New Roman" panose="02020603050405020304" pitchFamily="18" charset="0"/>
              </a:rPr>
              <a:t>Chuẩn </a:t>
            </a:r>
            <a:r>
              <a:rPr lang="en-US" sz="2800" b="1" i="1" dirty="0">
                <a:solidFill>
                  <a:srgbClr val="002060"/>
                </a:solidFill>
                <a:latin typeface="Times New Roman" panose="02020603050405020304" pitchFamily="18" charset="0"/>
                <a:cs typeface="Times New Roman" panose="02020603050405020304" pitchFamily="18" charset="0"/>
              </a:rPr>
              <a:t>bị</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6" name="图片 36">
            <a:extLst>
              <a:ext uri="{FF2B5EF4-FFF2-40B4-BE49-F238E27FC236}">
                <a16:creationId xmlns:a16="http://schemas.microsoft.com/office/drawing/2014/main" id="{FA572E8F-5A6C-4F60-9174-9A6505342E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flipH="1">
            <a:off x="-288868" y="4641400"/>
            <a:ext cx="2349386" cy="2318794"/>
          </a:xfrm>
          <a:prstGeom prst="rect">
            <a:avLst/>
          </a:prstGeom>
        </p:spPr>
      </p:pic>
      <p:pic>
        <p:nvPicPr>
          <p:cNvPr id="8" name="图片 36">
            <a:extLst>
              <a:ext uri="{FF2B5EF4-FFF2-40B4-BE49-F238E27FC236}">
                <a16:creationId xmlns:a16="http://schemas.microsoft.com/office/drawing/2014/main" id="{04DECDFD-37A9-4B28-8EF7-7D0BC7C98A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a:off x="10157662" y="4641400"/>
            <a:ext cx="2349386" cy="2318794"/>
          </a:xfrm>
          <a:prstGeom prst="rect">
            <a:avLst/>
          </a:prstGeom>
        </p:spPr>
      </p:pic>
      <p:pic>
        <p:nvPicPr>
          <p:cNvPr id="9" name="图片 1">
            <a:extLst>
              <a:ext uri="{FF2B5EF4-FFF2-40B4-BE49-F238E27FC236}">
                <a16:creationId xmlns:a16="http://schemas.microsoft.com/office/drawing/2014/main" id="{1C57EE13-5415-431E-B855-258ADECF8D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1504436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244" descr="23">
            <a:extLst>
              <a:ext uri="{FF2B5EF4-FFF2-40B4-BE49-F238E27FC236}">
                <a16:creationId xmlns:a16="http://schemas.microsoft.com/office/drawing/2014/main" id="{3E1B6486-9E83-1A46-A3EA-45A905FCD30A}"/>
              </a:ext>
            </a:extLst>
          </p:cNvPr>
          <p:cNvPicPr>
            <a:picLocks noChangeAspect="1"/>
          </p:cNvPicPr>
          <p:nvPr/>
        </p:nvPicPr>
        <p:blipFill>
          <a:blip r:embed="rId2"/>
          <a:stretch>
            <a:fillRect/>
          </a:stretch>
        </p:blipFill>
        <p:spPr>
          <a:xfrm>
            <a:off x="1695449" y="228600"/>
            <a:ext cx="8801101" cy="6189407"/>
          </a:xfrm>
          <a:prstGeom prst="rect">
            <a:avLst/>
          </a:prstGeom>
          <a:noFill/>
          <a:ln w="9525">
            <a:noFill/>
          </a:ln>
        </p:spPr>
      </p:pic>
      <p:sp>
        <p:nvSpPr>
          <p:cNvPr id="7" name="TextBox 6">
            <a:extLst>
              <a:ext uri="{FF2B5EF4-FFF2-40B4-BE49-F238E27FC236}">
                <a16:creationId xmlns:a16="http://schemas.microsoft.com/office/drawing/2014/main" id="{10B1BB82-EECB-4D94-A30D-27E7B266DCEB}"/>
              </a:ext>
            </a:extLst>
          </p:cNvPr>
          <p:cNvSpPr txBox="1"/>
          <p:nvPr/>
        </p:nvSpPr>
        <p:spPr>
          <a:xfrm>
            <a:off x="3048000" y="1805285"/>
            <a:ext cx="6096000" cy="461665"/>
          </a:xfrm>
          <a:prstGeom prst="rect">
            <a:avLst/>
          </a:prstGeom>
          <a:noFill/>
        </p:spPr>
        <p:txBody>
          <a:bodyPr wrap="square">
            <a:spAutoFit/>
          </a:bodyPr>
          <a:lstStyle/>
          <a:p>
            <a:pPr algn="ctr">
              <a:buNone/>
            </a:pPr>
            <a:r>
              <a:rPr lang="nl-NL" sz="2400" b="1" dirty="0" smtClean="0">
                <a:solidFill>
                  <a:srgbClr val="FFFF00"/>
                </a:solidFill>
                <a:latin typeface="Times New Roman" panose="02020603050405020304" pitchFamily="18" charset="0"/>
                <a:cs typeface="Times New Roman" panose="02020603050405020304" pitchFamily="18" charset="0"/>
              </a:rPr>
              <a:t>BƯỚC </a:t>
            </a:r>
            <a:r>
              <a:rPr lang="nl-NL" sz="2400" b="1" dirty="0" smtClean="0">
                <a:solidFill>
                  <a:srgbClr val="FFFF00"/>
                </a:solidFill>
                <a:latin typeface="Times New Roman" panose="02020603050405020304" pitchFamily="18" charset="0"/>
                <a:cs typeface="Times New Roman" panose="02020603050405020304" pitchFamily="18" charset="0"/>
              </a:rPr>
              <a:t>2: TÌM Ý VÀ LẬP DÀN </a:t>
            </a:r>
            <a:endParaRPr lang="en-US" sz="2400" dirty="0">
              <a:solidFill>
                <a:srgbClr val="FFFF00"/>
              </a:solidFill>
              <a:latin typeface="Times New Roman" panose="02020603050405020304" pitchFamily="18" charset="0"/>
              <a:cs typeface="Times New Roman" panose="02020603050405020304" pitchFamily="18" charset="0"/>
            </a:endParaRPr>
          </a:p>
        </p:txBody>
      </p:sp>
      <p:pic>
        <p:nvPicPr>
          <p:cNvPr id="4" name="图片 36">
            <a:extLst>
              <a:ext uri="{FF2B5EF4-FFF2-40B4-BE49-F238E27FC236}">
                <a16:creationId xmlns:a16="http://schemas.microsoft.com/office/drawing/2014/main" id="{B2A2C227-F2F3-426F-A1B2-AB9751AB64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80" t="61957" r="14050"/>
          <a:stretch/>
        </p:blipFill>
        <p:spPr>
          <a:xfrm flipH="1">
            <a:off x="-288868" y="4641400"/>
            <a:ext cx="2349386" cy="2318794"/>
          </a:xfrm>
          <a:prstGeom prst="rect">
            <a:avLst/>
          </a:prstGeom>
        </p:spPr>
      </p:pic>
      <p:pic>
        <p:nvPicPr>
          <p:cNvPr id="6" name="图片 1">
            <a:extLst>
              <a:ext uri="{FF2B5EF4-FFF2-40B4-BE49-F238E27FC236}">
                <a16:creationId xmlns:a16="http://schemas.microsoft.com/office/drawing/2014/main" id="{E8155315-F38D-4C05-935E-AABAFB1B2E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612188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A9C572-2A28-4331-8827-4BE38EB38202}"/>
              </a:ext>
            </a:extLst>
          </p:cNvPr>
          <p:cNvSpPr txBox="1"/>
          <p:nvPr/>
        </p:nvSpPr>
        <p:spPr>
          <a:xfrm>
            <a:off x="701964" y="1142559"/>
            <a:ext cx="10769600" cy="3416320"/>
          </a:xfrm>
          <a:prstGeom prst="rect">
            <a:avLst/>
          </a:prstGeom>
          <a:noFill/>
        </p:spPr>
        <p:txBody>
          <a:bodyPr wrap="square">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a. Tìm ý: </a:t>
            </a:r>
            <a:endParaRPr lang="en-US" sz="2400" b="1" dirty="0" smtClean="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Sau </a:t>
            </a:r>
            <a:r>
              <a:rPr lang="en-US" sz="2400" dirty="0">
                <a:solidFill>
                  <a:srgbClr val="002060"/>
                </a:solidFill>
                <a:latin typeface="Times New Roman" panose="02020603050405020304" pitchFamily="18" charset="0"/>
                <a:cs typeface="Times New Roman" panose="02020603050405020304" pitchFamily="18" charset="0"/>
              </a:rPr>
              <a:t>khi đã lựa chọn người hoặc sự việc biểu cảm, cần tìm ý bằng cách trả lời các câu hỏi sau</a:t>
            </a:r>
          </a:p>
          <a:p>
            <a:r>
              <a:rPr lang="en-US" sz="2400" dirty="0">
                <a:solidFill>
                  <a:srgbClr val="002060"/>
                </a:solidFill>
                <a:latin typeface="Times New Roman" panose="02020603050405020304" pitchFamily="18" charset="0"/>
                <a:cs typeface="Times New Roman" panose="02020603050405020304" pitchFamily="18" charset="0"/>
              </a:rPr>
              <a:t>- Sự việc em định biểu cảm là gì? Diễn ra ở đâu? Vào lúc nào? (Người định biểu cảm là ai? Người đó trong tác phẩm văn học hay trong cuộc sống? Có quan hệ với em như thế nào?)</a:t>
            </a:r>
          </a:p>
          <a:p>
            <a:r>
              <a:rPr lang="en-US" sz="2400" dirty="0">
                <a:solidFill>
                  <a:srgbClr val="002060"/>
                </a:solidFill>
                <a:latin typeface="Times New Roman" panose="02020603050405020304" pitchFamily="18" charset="0"/>
                <a:cs typeface="Times New Roman" panose="02020603050405020304" pitchFamily="18" charset="0"/>
              </a:rPr>
              <a:t>- Các biểu hiện cụ thể của tình cảm, suy nghĩ về đối tượng biểu cảm. </a:t>
            </a:r>
          </a:p>
          <a:p>
            <a:r>
              <a:rPr lang="en-US" sz="2400" dirty="0">
                <a:solidFill>
                  <a:srgbClr val="002060"/>
                </a:solidFill>
                <a:latin typeface="Times New Roman" panose="02020603050405020304" pitchFamily="18" charset="0"/>
                <a:cs typeface="Times New Roman" panose="02020603050405020304" pitchFamily="18" charset="0"/>
              </a:rPr>
              <a:t>- Em rút ra được bài học, suy nghĩ gì về  con người hoặc sự việc em đã biểu cảm? </a:t>
            </a:r>
          </a:p>
          <a:p>
            <a:r>
              <a:rPr lang="en-US" sz="2400" dirty="0">
                <a:solidFill>
                  <a:srgbClr val="002060"/>
                </a:solidFill>
                <a:latin typeface="Times New Roman" panose="02020603050405020304" pitchFamily="18" charset="0"/>
                <a:cs typeface="Times New Roman" panose="02020603050405020304" pitchFamily="18" charset="0"/>
              </a:rPr>
              <a:t>- Xác định một số yếu tố miêu tả và tự sự để làm rõ các tình cảm, cảm xúc.</a:t>
            </a:r>
          </a:p>
        </p:txBody>
      </p:sp>
      <p:sp>
        <p:nvSpPr>
          <p:cNvPr id="5" name="TextBox 4">
            <a:extLst>
              <a:ext uri="{FF2B5EF4-FFF2-40B4-BE49-F238E27FC236}">
                <a16:creationId xmlns:a16="http://schemas.microsoft.com/office/drawing/2014/main" id="{F9FBAC8A-7E54-49B5-BAA7-F9BC85E016EF}"/>
              </a:ext>
            </a:extLst>
          </p:cNvPr>
          <p:cNvSpPr txBox="1"/>
          <p:nvPr/>
        </p:nvSpPr>
        <p:spPr>
          <a:xfrm>
            <a:off x="847725" y="683210"/>
            <a:ext cx="6096000" cy="523220"/>
          </a:xfrm>
          <a:prstGeom prst="rect">
            <a:avLst/>
          </a:prstGeom>
          <a:noFill/>
        </p:spPr>
        <p:txBody>
          <a:bodyPr wrap="square">
            <a:spAutoFit/>
          </a:bodyPr>
          <a:lstStyle/>
          <a:p>
            <a:r>
              <a:rPr lang="en-US" sz="2800" b="1" i="1" dirty="0">
                <a:solidFill>
                  <a:srgbClr val="002060"/>
                </a:solidFill>
              </a:rPr>
              <a:t>Tìm ý và lập dàn ý</a:t>
            </a:r>
            <a:endParaRPr lang="en-US" sz="2800" dirty="0">
              <a:solidFill>
                <a:srgbClr val="002060"/>
              </a:solidFill>
            </a:endParaRPr>
          </a:p>
        </p:txBody>
      </p:sp>
      <p:pic>
        <p:nvPicPr>
          <p:cNvPr id="6" name="图片 36">
            <a:extLst>
              <a:ext uri="{FF2B5EF4-FFF2-40B4-BE49-F238E27FC236}">
                <a16:creationId xmlns:a16="http://schemas.microsoft.com/office/drawing/2014/main" id="{FA572E8F-5A6C-4F60-9174-9A6505342E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flipH="1">
            <a:off x="-288868" y="4641400"/>
            <a:ext cx="2349386" cy="2318794"/>
          </a:xfrm>
          <a:prstGeom prst="rect">
            <a:avLst/>
          </a:prstGeom>
        </p:spPr>
      </p:pic>
      <p:pic>
        <p:nvPicPr>
          <p:cNvPr id="8" name="图片 36">
            <a:extLst>
              <a:ext uri="{FF2B5EF4-FFF2-40B4-BE49-F238E27FC236}">
                <a16:creationId xmlns:a16="http://schemas.microsoft.com/office/drawing/2014/main" id="{04DECDFD-37A9-4B28-8EF7-7D0BC7C98A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80" t="61957" r="14050"/>
          <a:stretch/>
        </p:blipFill>
        <p:spPr>
          <a:xfrm>
            <a:off x="10157662" y="4641400"/>
            <a:ext cx="2349386" cy="2318794"/>
          </a:xfrm>
          <a:prstGeom prst="rect">
            <a:avLst/>
          </a:prstGeom>
        </p:spPr>
      </p:pic>
      <p:pic>
        <p:nvPicPr>
          <p:cNvPr id="9" name="图片 1">
            <a:extLst>
              <a:ext uri="{FF2B5EF4-FFF2-40B4-BE49-F238E27FC236}">
                <a16:creationId xmlns:a16="http://schemas.microsoft.com/office/drawing/2014/main" id="{1C57EE13-5415-431E-B855-258ADECF8D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19050"/>
            <a:ext cx="1950720" cy="1770380"/>
          </a:xfrm>
          <a:prstGeom prst="rect">
            <a:avLst/>
          </a:prstGeom>
        </p:spPr>
      </p:pic>
    </p:spTree>
    <p:extLst>
      <p:ext uri="{BB962C8B-B14F-4D97-AF65-F5344CB8AC3E}">
        <p14:creationId xmlns:p14="http://schemas.microsoft.com/office/powerpoint/2010/main" val="326775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2782</Words>
  <Application>Microsoft Office PowerPoint</Application>
  <PresentationFormat>Widescreen</PresentationFormat>
  <Paragraphs>188</Paragraphs>
  <Slides>36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微软雅黑</vt:lpstr>
      <vt:lpstr>宋体</vt:lpstr>
      <vt:lpstr>#9Slide07 SVNAdam Gorry</vt:lpstr>
      <vt:lpstr>Arial</vt:lpstr>
      <vt:lpstr>Calibri</vt:lpstr>
      <vt:lpstr>Calibri Light</vt:lpstr>
      <vt:lpstr>等线</vt:lpstr>
      <vt:lpstr>inpin heiti</vt:lpstr>
      <vt:lpstr>Montserrat</vt:lpstr>
      <vt:lpstr>Times New Roman</vt:lpstr>
      <vt:lpstr>1_Office Theme</vt:lpstr>
      <vt:lpstr>PowerPoint Presentation</vt:lpstr>
      <vt:lpstr>I. Kiến thức Ngữ văn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beo leo</dc:creator>
  <cp:lastModifiedBy>Laptop TCC</cp:lastModifiedBy>
  <cp:revision>50</cp:revision>
  <dcterms:created xsi:type="dcterms:W3CDTF">2021-11-19T13:54:19Z</dcterms:created>
  <dcterms:modified xsi:type="dcterms:W3CDTF">2023-04-05T07:52:43Z</dcterms:modified>
</cp:coreProperties>
</file>