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76" r:id="rId2"/>
    <p:sldId id="1848" r:id="rId3"/>
    <p:sldId id="1885" r:id="rId4"/>
    <p:sldId id="1849" r:id="rId5"/>
    <p:sldId id="1883" r:id="rId6"/>
    <p:sldId id="1850" r:id="rId7"/>
    <p:sldId id="1851" r:id="rId8"/>
    <p:sldId id="1846" r:id="rId9"/>
    <p:sldId id="1852" r:id="rId10"/>
    <p:sldId id="1853" r:id="rId11"/>
    <p:sldId id="1854" r:id="rId12"/>
    <p:sldId id="1855" r:id="rId13"/>
    <p:sldId id="1856" r:id="rId14"/>
    <p:sldId id="1857" r:id="rId15"/>
    <p:sldId id="1858" r:id="rId16"/>
    <p:sldId id="1859" r:id="rId17"/>
    <p:sldId id="1860" r:id="rId18"/>
    <p:sldId id="1861" r:id="rId19"/>
    <p:sldId id="1862" r:id="rId20"/>
    <p:sldId id="1863" r:id="rId21"/>
    <p:sldId id="1864" r:id="rId22"/>
    <p:sldId id="1865" r:id="rId23"/>
    <p:sldId id="1869" r:id="rId24"/>
    <p:sldId id="1866" r:id="rId25"/>
    <p:sldId id="1870" r:id="rId26"/>
    <p:sldId id="1871" r:id="rId27"/>
    <p:sldId id="1872" r:id="rId28"/>
    <p:sldId id="1873" r:id="rId29"/>
    <p:sldId id="1874" r:id="rId30"/>
    <p:sldId id="1875" r:id="rId31"/>
    <p:sldId id="1876" r:id="rId32"/>
    <p:sldId id="1877" r:id="rId33"/>
    <p:sldId id="1878" r:id="rId34"/>
    <p:sldId id="1879" r:id="rId35"/>
    <p:sldId id="1867" r:id="rId36"/>
    <p:sldId id="1868" r:id="rId37"/>
    <p:sldId id="1880" r:id="rId38"/>
    <p:sldId id="1881" r:id="rId39"/>
    <p:sldId id="1882" r:id="rId40"/>
  </p:sldIdLst>
  <p:sldSz cx="12192000" cy="6858000"/>
  <p:notesSz cx="6858000" cy="9144000"/>
  <p:embeddedFontLst>
    <p:embeddedFont>
      <p:font typeface="等线" panose="02010600030101010101" pitchFamily="2" charset="-122"/>
      <p:regular r:id="rId42"/>
    </p:embeddedFont>
    <p:embeddedFont>
      <p:font typeface="等线 Light" panose="02010600030101010101" pitchFamily="2" charset="-122"/>
      <p:regular r:id="rId43"/>
    </p:embeddedFont>
    <p:embeddedFont>
      <p:font typeface="#9Slide03 AllRoundGothic" panose="020B0703020202020104" pitchFamily="34" charset="0"/>
      <p:regular r:id="rId44"/>
    </p:embeddedFont>
    <p:embeddedFont>
      <p:font typeface="#9Slide03 Arima Madurai" panose="00000500000000000000" pitchFamily="2" charset="0"/>
      <p:regular r:id="rId45"/>
    </p:embeddedFont>
    <p:embeddedFont>
      <p:font typeface="#9Slide03 Arima Madurai Bold" panose="00000800000000000000" pitchFamily="2" charset="0"/>
      <p:bold r:id="rId46"/>
    </p:embeddedFont>
    <p:embeddedFont>
      <p:font typeface="#9Slide03 BoosterNextFYBlack" panose="02000A03000000020004" pitchFamily="2" charset="0"/>
      <p:regular r:id="rId47"/>
    </p:embeddedFont>
    <p:embeddedFont>
      <p:font typeface="#9Slide05 Great Vibes" panose="02000507080000020002" pitchFamily="2" charset="0"/>
      <p:regular r:id="rId48"/>
    </p:embeddedFont>
    <p:embeddedFont>
      <p:font typeface="#9Slide05 SVNSkill" panose="02000000000000000000" pitchFamily="2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8E98"/>
    <a:srgbClr val="F547E7"/>
    <a:srgbClr val="F3A8EB"/>
    <a:srgbClr val="F6CD59"/>
    <a:srgbClr val="B315A9"/>
    <a:srgbClr val="D1E7F4"/>
    <a:srgbClr val="ADD6EA"/>
    <a:srgbClr val="AED7E9"/>
    <a:srgbClr val="88CBBA"/>
    <a:srgbClr val="C5E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D53A2-ABDD-4056-8CE6-B98700659FA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F9B47-6DF8-4E1E-A7F4-FF1749D6F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642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757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74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60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855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380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59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882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60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073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2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474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22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56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17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5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48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273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15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Qua trò chơi vừa rồi, thì các em đã đc ôn lại phần đặc trưng của các thể loại chúng ta đã học ở hk1. </a:t>
            </a:r>
            <a:br>
              <a:rPr lang="en-US" altLang="zh-CN"/>
            </a:br>
            <a:r>
              <a:rPr lang="en-US" altLang="zh-CN"/>
              <a:t>Đó là Truyền thuyết- cổ tích - thơ lục bát - truyện đồng thoại - hồi kí </a:t>
            </a:r>
            <a:br>
              <a:rPr lang="en-US" altLang="zh-CN"/>
            </a:br>
            <a:r>
              <a:rPr lang="en-US" altLang="zh-CN"/>
              <a:t>Các em cũng có những thẻ thông tin tự thiết kế sau mỗi bài học rồi đúng không nào. </a:t>
            </a:r>
            <a:br>
              <a:rPr lang="en-US" altLang="zh-CN"/>
            </a:br>
            <a:r>
              <a:rPr lang="en-US" altLang="zh-CN"/>
              <a:t>Giờ đây, là lúc các em có thể kết các thẻ thông tin lại thành bộ sưu tầm được rồi đấy. </a:t>
            </a:r>
          </a:p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1ED5-B953-45A0-8397-5BA84D1397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3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C&#272;19.%20Ch&#7907;%20H&#224;%20N&#7897;i%20t&#236;m%20trong%20k&#237;%20&#7913;c.docx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30136" y="1576865"/>
            <a:ext cx="387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B050"/>
                </a:solidFill>
                <a:latin typeface="Chaucer" panose="02020500000000000000" charset="0"/>
                <a:ea typeface="Chaucer" panose="02020500000000000000" pitchFamily="18" charset="77"/>
                <a:cs typeface="Chaucer" panose="02020500000000000000" charset="0"/>
              </a:rPr>
              <a:t>CHUYÊN</a:t>
            </a:r>
            <a:r>
              <a:rPr lang="en-US" altLang="zh-CN" sz="3200" b="1" dirty="0">
                <a:solidFill>
                  <a:srgbClr val="00B050"/>
                </a:solidFill>
                <a:latin typeface="Chaucer" panose="02020500000000000000" charset="0"/>
                <a:ea typeface="Chaucer" panose="02020500000000000000" pitchFamily="18" charset="77"/>
                <a:cs typeface="Chaucer" panose="02020500000000000000" charset="0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Chaucer" panose="02020500000000000000" charset="0"/>
                <a:ea typeface="Chaucer" panose="02020500000000000000" pitchFamily="18" charset="77"/>
                <a:cs typeface="Chaucer" panose="02020500000000000000" charset="0"/>
              </a:rPr>
              <a:t>ĐỀ</a:t>
            </a:r>
            <a:r>
              <a:rPr lang="en-US" altLang="zh-CN" sz="3200" b="1" dirty="0">
                <a:solidFill>
                  <a:srgbClr val="00B050"/>
                </a:solidFill>
                <a:latin typeface="Chaucer" panose="02020500000000000000" charset="0"/>
                <a:ea typeface="Chaucer" panose="02020500000000000000" pitchFamily="18" charset="77"/>
                <a:cs typeface="Chaucer" panose="02020500000000000000" charset="0"/>
              </a:rPr>
              <a:t> 19</a:t>
            </a:r>
          </a:p>
        </p:txBody>
      </p:sp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sp>
        <p:nvSpPr>
          <p:cNvPr id="2" name="文本框 8">
            <a:extLst>
              <a:ext uri="{FF2B5EF4-FFF2-40B4-BE49-F238E27FC236}">
                <a16:creationId xmlns:a16="http://schemas.microsoft.com/office/drawing/2014/main" id="{5F12AF13-AC23-4EDF-81FD-F9EE54A4EB53}"/>
              </a:ext>
            </a:extLst>
          </p:cNvPr>
          <p:cNvSpPr txBox="1"/>
          <p:nvPr/>
        </p:nvSpPr>
        <p:spPr>
          <a:xfrm>
            <a:off x="3727767" y="2426901"/>
            <a:ext cx="8327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Đọc</a:t>
            </a:r>
            <a:r>
              <a:rPr lang="en-US" altLang="zh-CN" sz="8800" b="1" dirty="0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 </a:t>
            </a:r>
            <a:r>
              <a:rPr lang="en-US" altLang="zh-CN" sz="8800" b="1" dirty="0" err="1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hiểu</a:t>
            </a:r>
            <a:r>
              <a:rPr lang="en-US" altLang="zh-CN" sz="8800" b="1" dirty="0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 </a:t>
            </a:r>
            <a:r>
              <a:rPr lang="en-US" altLang="zh-CN" sz="8800" b="1" dirty="0" err="1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tùy</a:t>
            </a:r>
            <a:r>
              <a:rPr lang="en-US" altLang="zh-CN" sz="8800" b="1" dirty="0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 </a:t>
            </a:r>
            <a:r>
              <a:rPr lang="en-US" altLang="zh-CN" sz="8800" b="1" dirty="0" err="1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bút</a:t>
            </a:r>
            <a:r>
              <a:rPr lang="en-US" altLang="zh-CN" sz="8800" b="1" dirty="0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, </a:t>
            </a:r>
            <a:r>
              <a:rPr lang="en-US" altLang="zh-CN" sz="8800" b="1" dirty="0" err="1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tản</a:t>
            </a:r>
            <a:r>
              <a:rPr lang="en-US" altLang="zh-CN" sz="8800" b="1" dirty="0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 </a:t>
            </a:r>
            <a:r>
              <a:rPr lang="en-US" altLang="zh-CN" sz="8800" b="1" dirty="0" err="1">
                <a:solidFill>
                  <a:srgbClr val="00B050"/>
                </a:solidFill>
                <a:latin typeface="#9Slide05 SVNSkill" panose="02000000000000000000" pitchFamily="2" charset="0"/>
                <a:ea typeface="Chaucer" panose="02020500000000000000" pitchFamily="18" charset="77"/>
                <a:cs typeface="Chaucer" panose="02020500000000000000" charset="0"/>
              </a:rPr>
              <a:t>văn</a:t>
            </a:r>
            <a:endParaRPr lang="en-US" altLang="zh-CN" sz="8800" b="1" dirty="0">
              <a:solidFill>
                <a:srgbClr val="00B050"/>
              </a:solidFill>
              <a:latin typeface="#9Slide05 SVNSkill" panose="02000000000000000000" pitchFamily="2" charset="0"/>
              <a:ea typeface="Chaucer" panose="02020500000000000000" pitchFamily="18" charset="77"/>
              <a:cs typeface="Chaucer" panose="0202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52B8E-8DC1-D1CD-B581-21E4C2D5E2F9}"/>
              </a:ext>
            </a:extLst>
          </p:cNvPr>
          <p:cNvSpPr txBox="1"/>
          <p:nvPr/>
        </p:nvSpPr>
        <p:spPr>
          <a:xfrm>
            <a:off x="7647308" y="3504119"/>
            <a:ext cx="348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3H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3.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“ở </a:t>
            </a:r>
            <a:r>
              <a:rPr lang="en-US" dirty="0" err="1"/>
              <a:t>đâu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nứa</a:t>
            </a:r>
            <a:r>
              <a:rPr lang="en-US" dirty="0"/>
              <a:t>,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”?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3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301"/>
            <a:ext cx="6206319" cy="765793"/>
            <a:chOff x="6129009" y="2179505"/>
            <a:chExt cx="6208564" cy="766069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Vì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nứa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bạn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6"/>
            <a:ext cx="6182852" cy="685059"/>
            <a:chOff x="6151877" y="2147448"/>
            <a:chExt cx="6185089" cy="685306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Vì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nứa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xuất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hiện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nhiều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ở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Bắc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Điện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Biên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Phủ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5"/>
            <a:ext cx="6198649" cy="739318"/>
            <a:chOff x="6151877" y="2150181"/>
            <a:chExt cx="6200892" cy="739585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Vì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nứa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loài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cây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mật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ở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quê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văn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716553"/>
            <a:chOff x="6129009" y="2150180"/>
            <a:chExt cx="6286425" cy="716812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Vì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nứa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xuất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hiện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ở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hầu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khắp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mọi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miền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nước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chúng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ta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6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147964" y="1644475"/>
            <a:ext cx="420779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1400" dirty="0" err="1"/>
              <a:t>Câu</a:t>
            </a:r>
            <a:r>
              <a:rPr lang="en-US" sz="1400" dirty="0"/>
              <a:t> 4. </a:t>
            </a:r>
            <a:r>
              <a:rPr lang="en-US" sz="1400" dirty="0" err="1"/>
              <a:t>Phương</a:t>
            </a:r>
            <a:r>
              <a:rPr lang="en-US" sz="1400" dirty="0"/>
              <a:t> </a:t>
            </a:r>
            <a:r>
              <a:rPr lang="en-US" sz="1400" dirty="0" err="1"/>
              <a:t>án</a:t>
            </a:r>
            <a:r>
              <a:rPr lang="en-US" sz="1400" dirty="0"/>
              <a:t> </a:t>
            </a:r>
            <a:r>
              <a:rPr lang="en-US" sz="1400" dirty="0" err="1"/>
              <a:t>nào</a:t>
            </a:r>
            <a:r>
              <a:rPr lang="en-US" sz="1400" dirty="0"/>
              <a:t> </a:t>
            </a:r>
            <a:r>
              <a:rPr lang="en-US" sz="1400" dirty="0" err="1"/>
              <a:t>thể</a:t>
            </a:r>
            <a:r>
              <a:rPr lang="en-US" sz="1400" dirty="0"/>
              <a:t> </a:t>
            </a:r>
            <a:r>
              <a:rPr lang="en-US" sz="1400" dirty="0" err="1"/>
              <a:t>hiện</a:t>
            </a:r>
            <a:r>
              <a:rPr lang="en-US" sz="1400" dirty="0"/>
              <a:t> </a:t>
            </a:r>
            <a:r>
              <a:rPr lang="en-US" sz="1400" dirty="0" err="1"/>
              <a:t>đúng</a:t>
            </a:r>
            <a:r>
              <a:rPr lang="en-US" sz="1400" dirty="0"/>
              <a:t> </a:t>
            </a:r>
            <a:r>
              <a:rPr lang="en-US" sz="1400" dirty="0" err="1"/>
              <a:t>và</a:t>
            </a:r>
            <a:r>
              <a:rPr lang="en-US" sz="1400" dirty="0"/>
              <a:t> </a:t>
            </a:r>
            <a:r>
              <a:rPr lang="en-US" sz="1400" dirty="0" err="1"/>
              <a:t>đầy</a:t>
            </a:r>
            <a:r>
              <a:rPr lang="en-US" sz="1400" dirty="0"/>
              <a:t> </a:t>
            </a:r>
            <a:r>
              <a:rPr lang="en-US" sz="1400" dirty="0" err="1"/>
              <a:t>đủ</a:t>
            </a:r>
            <a:r>
              <a:rPr lang="en-US" sz="1400" dirty="0"/>
              <a:t> </a:t>
            </a:r>
            <a:r>
              <a:rPr lang="en-US" sz="1400" dirty="0" err="1"/>
              <a:t>nhất</a:t>
            </a:r>
            <a:r>
              <a:rPr lang="en-US" sz="1400" dirty="0"/>
              <a:t> </a:t>
            </a:r>
            <a:r>
              <a:rPr lang="en-US" sz="1400" dirty="0" err="1"/>
              <a:t>thể</a:t>
            </a:r>
            <a:r>
              <a:rPr lang="en-US" sz="1400" dirty="0"/>
              <a:t> </a:t>
            </a:r>
            <a:r>
              <a:rPr lang="en-US" sz="1400" dirty="0" err="1"/>
              <a:t>hiện</a:t>
            </a:r>
            <a:r>
              <a:rPr lang="en-US" sz="1400" dirty="0"/>
              <a:t> </a:t>
            </a:r>
            <a:r>
              <a:rPr lang="en-US" sz="1400" dirty="0" err="1"/>
              <a:t>sự</a:t>
            </a:r>
            <a:r>
              <a:rPr lang="en-US" sz="1400" dirty="0"/>
              <a:t> </a:t>
            </a:r>
            <a:r>
              <a:rPr lang="en-US" sz="1400" dirty="0" err="1"/>
              <a:t>gắn</a:t>
            </a:r>
            <a:r>
              <a:rPr lang="en-US" sz="1400" dirty="0"/>
              <a:t> </a:t>
            </a:r>
            <a:r>
              <a:rPr lang="en-US" sz="1400" dirty="0" err="1"/>
              <a:t>bó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</a:t>
            </a:r>
            <a:r>
              <a:rPr lang="en-US" sz="1400" dirty="0" err="1"/>
              <a:t>tre</a:t>
            </a:r>
            <a:r>
              <a:rPr lang="en-US" sz="1400" dirty="0"/>
              <a:t>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en-US" sz="1400" dirty="0" err="1"/>
              <a:t>cuộc</a:t>
            </a:r>
            <a:r>
              <a:rPr lang="en-US" sz="1400" dirty="0"/>
              <a:t> </a:t>
            </a:r>
            <a:r>
              <a:rPr lang="en-US" sz="1400" dirty="0" err="1"/>
              <a:t>sống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nông</a:t>
            </a:r>
            <a:r>
              <a:rPr lang="en-US" sz="1400" dirty="0"/>
              <a:t> </a:t>
            </a:r>
            <a:r>
              <a:rPr lang="en-US" sz="1400" dirty="0" err="1"/>
              <a:t>dân</a:t>
            </a:r>
            <a:r>
              <a:rPr lang="en-US" sz="1400" dirty="0"/>
              <a:t> </a:t>
            </a:r>
            <a:r>
              <a:rPr lang="en-US" sz="1400" dirty="0" err="1"/>
              <a:t>Việt</a:t>
            </a:r>
            <a:r>
              <a:rPr lang="en-US" sz="1400" dirty="0"/>
              <a:t> Nam ở </a:t>
            </a:r>
            <a:r>
              <a:rPr lang="en-US" sz="1400" dirty="0" err="1"/>
              <a:t>làng</a:t>
            </a:r>
            <a:r>
              <a:rPr lang="en-US" sz="1400" dirty="0"/>
              <a:t> </a:t>
            </a:r>
            <a:r>
              <a:rPr lang="en-US" sz="1400" dirty="0" err="1"/>
              <a:t>quê</a:t>
            </a:r>
            <a:r>
              <a:rPr lang="en-US" sz="1400" dirty="0"/>
              <a:t> (</a:t>
            </a:r>
            <a:r>
              <a:rPr lang="en-US" sz="1400" dirty="0" err="1"/>
              <a:t>đoạn</a:t>
            </a:r>
            <a:r>
              <a:rPr lang="en-US" sz="1400" dirty="0"/>
              <a:t> (2)? </a:t>
            </a:r>
          </a:p>
          <a:p>
            <a:pPr algn="l"/>
            <a:r>
              <a:rPr lang="en-US" sz="1400" dirty="0"/>
              <a:t>1. </a:t>
            </a:r>
            <a:r>
              <a:rPr lang="en-US" sz="1400" dirty="0" err="1"/>
              <a:t>Người</a:t>
            </a:r>
            <a:r>
              <a:rPr lang="en-US" sz="1400" dirty="0"/>
              <a:t> </a:t>
            </a:r>
            <a:r>
              <a:rPr lang="en-US" sz="1400" dirty="0" err="1"/>
              <a:t>Việt</a:t>
            </a:r>
            <a:r>
              <a:rPr lang="en-US" sz="1400" dirty="0"/>
              <a:t> Nam </a:t>
            </a:r>
            <a:r>
              <a:rPr lang="en-US" sz="1400" dirty="0" err="1"/>
              <a:t>dựng</a:t>
            </a:r>
            <a:r>
              <a:rPr lang="en-US" sz="1400" dirty="0"/>
              <a:t> </a:t>
            </a:r>
            <a:r>
              <a:rPr lang="en-US" sz="1400" dirty="0" err="1"/>
              <a:t>nhà</a:t>
            </a:r>
            <a:r>
              <a:rPr lang="en-US" sz="1400" dirty="0"/>
              <a:t> </a:t>
            </a:r>
            <a:r>
              <a:rPr lang="en-US" sz="1400" dirty="0" err="1"/>
              <a:t>dưới</a:t>
            </a:r>
            <a:r>
              <a:rPr lang="en-US" sz="1400" dirty="0"/>
              <a:t> </a:t>
            </a:r>
            <a:r>
              <a:rPr lang="en-US" sz="1400" dirty="0" err="1"/>
              <a:t>bóng</a:t>
            </a:r>
            <a:r>
              <a:rPr lang="en-US" sz="1400" dirty="0"/>
              <a:t> </a:t>
            </a:r>
          </a:p>
          <a:p>
            <a:pPr algn="l"/>
            <a:r>
              <a:rPr lang="en-US" sz="1400" dirty="0"/>
              <a:t>2. Tre </a:t>
            </a:r>
            <a:r>
              <a:rPr lang="en-US" sz="1400" dirty="0" err="1"/>
              <a:t>tham</a:t>
            </a:r>
            <a:r>
              <a:rPr lang="en-US" sz="1400" dirty="0"/>
              <a:t> </a:t>
            </a:r>
            <a:r>
              <a:rPr lang="en-US" sz="1400" dirty="0" err="1"/>
              <a:t>gia</a:t>
            </a:r>
            <a:r>
              <a:rPr lang="en-US" sz="1400" dirty="0"/>
              <a:t> “</a:t>
            </a:r>
            <a:r>
              <a:rPr lang="en-US" sz="1400" dirty="0" err="1"/>
              <a:t>khai</a:t>
            </a:r>
            <a:r>
              <a:rPr lang="en-US" sz="1400" dirty="0"/>
              <a:t> </a:t>
            </a:r>
            <a:r>
              <a:rPr lang="en-US" sz="1400" dirty="0" err="1"/>
              <a:t>hoá</a:t>
            </a:r>
            <a:r>
              <a:rPr lang="en-US" sz="1400" dirty="0"/>
              <a:t>”, “</a:t>
            </a:r>
            <a:r>
              <a:rPr lang="en-US" sz="1400" dirty="0" err="1"/>
              <a:t>văn</a:t>
            </a:r>
            <a:r>
              <a:rPr lang="en-US" sz="1400" dirty="0"/>
              <a:t> </a:t>
            </a:r>
            <a:r>
              <a:rPr lang="en-US" sz="1400" dirty="0" err="1"/>
              <a:t>minh</a:t>
            </a:r>
            <a:r>
              <a:rPr lang="en-US" sz="1400" dirty="0"/>
              <a:t>” </a:t>
            </a:r>
            <a:r>
              <a:rPr lang="en-US" sz="1400" dirty="0" err="1"/>
              <a:t>cho</a:t>
            </a:r>
            <a:r>
              <a:rPr lang="en-US" sz="1400" dirty="0"/>
              <a:t> </a:t>
            </a:r>
            <a:r>
              <a:rPr lang="en-US" sz="1400" dirty="0" err="1"/>
              <a:t>thực</a:t>
            </a:r>
            <a:r>
              <a:rPr lang="en-US" sz="1400" dirty="0"/>
              <a:t> </a:t>
            </a:r>
            <a:r>
              <a:rPr lang="en-US" sz="1400" dirty="0" err="1"/>
              <a:t>dân</a:t>
            </a:r>
            <a:r>
              <a:rPr lang="en-US" sz="1400" dirty="0"/>
              <a:t> </a:t>
            </a:r>
          </a:p>
          <a:p>
            <a:pPr algn="l"/>
            <a:r>
              <a:rPr lang="en-US" sz="1400" dirty="0"/>
              <a:t>3. </a:t>
            </a:r>
            <a:r>
              <a:rPr lang="en-US" sz="1400" dirty="0" err="1"/>
              <a:t>Tuổi</a:t>
            </a:r>
            <a:r>
              <a:rPr lang="en-US" sz="1400" dirty="0"/>
              <a:t> </a:t>
            </a:r>
            <a:r>
              <a:rPr lang="en-US" sz="1400" dirty="0" err="1"/>
              <a:t>thơ</a:t>
            </a:r>
            <a:r>
              <a:rPr lang="en-US" sz="1400" dirty="0"/>
              <a:t>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en-US" sz="1400" dirty="0" err="1"/>
              <a:t>những</a:t>
            </a:r>
            <a:r>
              <a:rPr lang="en-US" sz="1400" dirty="0"/>
              <a:t> </a:t>
            </a:r>
            <a:r>
              <a:rPr lang="en-US" sz="1400" dirty="0" err="1"/>
              <a:t>đồ</a:t>
            </a:r>
            <a:r>
              <a:rPr lang="en-US" sz="1400" dirty="0"/>
              <a:t> </a:t>
            </a:r>
            <a:r>
              <a:rPr lang="en-US" sz="1400" dirty="0" err="1"/>
              <a:t>chơi</a:t>
            </a:r>
            <a:r>
              <a:rPr lang="en-US" sz="1400" dirty="0"/>
              <a:t> </a:t>
            </a:r>
            <a:r>
              <a:rPr lang="en-US" sz="1400" dirty="0" err="1"/>
              <a:t>bằng</a:t>
            </a:r>
            <a:r>
              <a:rPr lang="en-US" sz="1400" dirty="0"/>
              <a:t> </a:t>
            </a:r>
            <a:r>
              <a:rPr lang="en-US" sz="1400" dirty="0" err="1"/>
              <a:t>tre</a:t>
            </a:r>
            <a:r>
              <a:rPr lang="en-US" sz="1400" dirty="0"/>
              <a:t> </a:t>
            </a:r>
          </a:p>
          <a:p>
            <a:pPr algn="l"/>
            <a:r>
              <a:rPr lang="en-US" sz="1400" dirty="0"/>
              <a:t>4. Ta </a:t>
            </a:r>
            <a:r>
              <a:rPr lang="en-US" sz="1400" dirty="0" err="1"/>
              <a:t>kháng</a:t>
            </a:r>
            <a:r>
              <a:rPr lang="en-US" sz="1400" dirty="0"/>
              <a:t> </a:t>
            </a:r>
            <a:r>
              <a:rPr lang="en-US" sz="1400" dirty="0" err="1"/>
              <a:t>chiến</a:t>
            </a:r>
            <a:r>
              <a:rPr lang="en-US" sz="1400" dirty="0"/>
              <a:t>, </a:t>
            </a:r>
            <a:r>
              <a:rPr lang="en-US" sz="1400" dirty="0" err="1"/>
              <a:t>tre</a:t>
            </a:r>
            <a:r>
              <a:rPr lang="en-US" sz="1400" dirty="0"/>
              <a:t> </a:t>
            </a:r>
            <a:r>
              <a:rPr lang="en-US" sz="1400" dirty="0" err="1"/>
              <a:t>là</a:t>
            </a:r>
            <a:r>
              <a:rPr lang="en-US" sz="1400" dirty="0"/>
              <a:t> </a:t>
            </a:r>
            <a:r>
              <a:rPr lang="en-US" sz="1400" dirty="0" err="1"/>
              <a:t>đồng</a:t>
            </a:r>
            <a:r>
              <a:rPr lang="en-US" sz="1400" dirty="0"/>
              <a:t> </a:t>
            </a:r>
            <a:r>
              <a:rPr lang="en-US" sz="1400" dirty="0" err="1"/>
              <a:t>chí</a:t>
            </a:r>
            <a:r>
              <a:rPr lang="en-US" sz="1400" dirty="0"/>
              <a:t> </a:t>
            </a:r>
            <a:r>
              <a:rPr lang="en-US" sz="1400" dirty="0" err="1"/>
              <a:t>chiến</a:t>
            </a:r>
            <a:r>
              <a:rPr lang="en-US" sz="1400" dirty="0"/>
              <a:t> </a:t>
            </a:r>
            <a:r>
              <a:rPr lang="en-US" sz="1400" dirty="0" err="1"/>
              <a:t>đấu</a:t>
            </a:r>
            <a:r>
              <a:rPr lang="en-US" sz="1400" dirty="0"/>
              <a:t> </a:t>
            </a:r>
            <a:r>
              <a:rPr lang="en-US" sz="1400" dirty="0" err="1"/>
              <a:t>của</a:t>
            </a:r>
            <a:r>
              <a:rPr lang="en-US" sz="1400" dirty="0"/>
              <a:t> ta </a:t>
            </a:r>
          </a:p>
          <a:p>
            <a:pPr algn="l"/>
            <a:r>
              <a:rPr lang="en-US" sz="1400" dirty="0"/>
              <a:t>5. </a:t>
            </a:r>
            <a:r>
              <a:rPr lang="en-US" sz="1400" dirty="0" err="1"/>
              <a:t>Tuổi</a:t>
            </a:r>
            <a:r>
              <a:rPr lang="en-US" sz="1400" dirty="0"/>
              <a:t> </a:t>
            </a:r>
            <a:r>
              <a:rPr lang="en-US" sz="1400" dirty="0" err="1"/>
              <a:t>già</a:t>
            </a:r>
            <a:r>
              <a:rPr lang="en-US" sz="1400" dirty="0"/>
              <a:t> </a:t>
            </a:r>
            <a:r>
              <a:rPr lang="en-US" sz="1400" dirty="0" err="1"/>
              <a:t>với</a:t>
            </a:r>
            <a:r>
              <a:rPr lang="en-US" sz="1400" dirty="0"/>
              <a:t> </a:t>
            </a:r>
            <a:r>
              <a:rPr lang="en-US" sz="1400" dirty="0" err="1"/>
              <a:t>chiếc</a:t>
            </a:r>
            <a:r>
              <a:rPr lang="en-US" sz="1400" dirty="0"/>
              <a:t> </a:t>
            </a:r>
            <a:r>
              <a:rPr lang="en-US" sz="1400" dirty="0" err="1"/>
              <a:t>điếu</a:t>
            </a:r>
            <a:r>
              <a:rPr lang="en-US" sz="1400" dirty="0"/>
              <a:t> </a:t>
            </a:r>
            <a:r>
              <a:rPr lang="en-US" sz="1400" dirty="0" err="1"/>
              <a:t>cày</a:t>
            </a:r>
            <a:r>
              <a:rPr lang="en-US" sz="1400" dirty="0"/>
              <a:t> </a:t>
            </a:r>
            <a:r>
              <a:rPr lang="en-US" sz="1400" dirty="0" err="1"/>
              <a:t>tre</a:t>
            </a:r>
            <a:r>
              <a:rPr lang="en-US" sz="1400" dirty="0"/>
              <a:t> </a:t>
            </a:r>
            <a:r>
              <a:rPr lang="en-US" sz="1400" dirty="0" err="1"/>
              <a:t>khoan</a:t>
            </a:r>
            <a:r>
              <a:rPr lang="en-US" sz="1400" dirty="0"/>
              <a:t> </a:t>
            </a:r>
            <a:r>
              <a:rPr lang="en-US" sz="1400" dirty="0" err="1"/>
              <a:t>khoái</a:t>
            </a:r>
            <a:r>
              <a:rPr lang="en-US" sz="1400" dirty="0"/>
              <a:t>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79" y="3659507"/>
            <a:ext cx="2292456" cy="2243550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4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5555696" cy="603164"/>
            <a:chOff x="6129009" y="2179505"/>
            <a:chExt cx="5557706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6556999" y="2235070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6858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1-2-4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4316"/>
            <a:ext cx="5532836" cy="603164"/>
            <a:chOff x="6151877" y="2150181"/>
            <a:chExt cx="5534838" cy="603382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6556999" y="224029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68580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2-4-5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5568345" cy="603164"/>
            <a:chOff x="6151877" y="2150181"/>
            <a:chExt cx="5570360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6592521" y="2251090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68580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1-3-5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6" y="4866987"/>
            <a:ext cx="5555696" cy="603165"/>
            <a:chOff x="6129009" y="2150180"/>
            <a:chExt cx="5557706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6556999" y="2226274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68580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3-4-5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89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5.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”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,...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5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301"/>
            <a:ext cx="6206319" cy="765793"/>
            <a:chOff x="6129009" y="2179505"/>
            <a:chExt cx="6208564" cy="766069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Sự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phụ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thuộc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hoàn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toàn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chống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lại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thực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6"/>
            <a:ext cx="6182852" cy="685059"/>
            <a:chOff x="6151877" y="2147448"/>
            <a:chExt cx="6185089" cy="685306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Tầm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ảnh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hưởng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trong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sống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vật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tinh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thần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5"/>
            <a:ext cx="6198649" cy="739318"/>
            <a:chOff x="6151877" y="2150181"/>
            <a:chExt cx="6200892" cy="739585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Tình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cảm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tin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yêu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muốn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gắn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với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716553"/>
            <a:chOff x="6129009" y="2150180"/>
            <a:chExt cx="6286425" cy="716812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Tình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cảm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yêu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thương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chở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với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0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1600" dirty="0" err="1"/>
              <a:t>Câu</a:t>
            </a:r>
            <a:r>
              <a:rPr lang="en-US" sz="1600" dirty="0"/>
              <a:t> 6. Theo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giả</a:t>
            </a:r>
            <a:r>
              <a:rPr lang="en-US" sz="1600" dirty="0"/>
              <a:t>, </a:t>
            </a:r>
            <a:r>
              <a:rPr lang="en-US" sz="1600" dirty="0" err="1"/>
              <a:t>tre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mặt</a:t>
            </a:r>
            <a:r>
              <a:rPr lang="en-US" sz="1600" dirty="0"/>
              <a:t> ở </a:t>
            </a:r>
            <a:r>
              <a:rPr lang="en-US" sz="1600" dirty="0" err="1"/>
              <a:t>giai</a:t>
            </a:r>
            <a:r>
              <a:rPr lang="en-US" sz="1600" dirty="0"/>
              <a:t> </a:t>
            </a:r>
            <a:r>
              <a:rPr lang="en-US" sz="1600" dirty="0" err="1"/>
              <a:t>đoạn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đời</a:t>
            </a:r>
            <a:r>
              <a:rPr lang="en-US" sz="1600" dirty="0"/>
              <a:t> </a:t>
            </a:r>
            <a:r>
              <a:rPr lang="en-US" sz="1600" dirty="0" err="1"/>
              <a:t>sống</a:t>
            </a:r>
            <a:r>
              <a:rPr lang="en-US" sz="1600" dirty="0"/>
              <a:t> con </a:t>
            </a:r>
            <a:r>
              <a:rPr lang="en-US" sz="1600" dirty="0" err="1"/>
              <a:t>người</a:t>
            </a:r>
            <a:r>
              <a:rPr lang="en-US" sz="1600" dirty="0"/>
              <a:t>? </a:t>
            </a:r>
          </a:p>
          <a:p>
            <a:pPr algn="l"/>
            <a:r>
              <a:rPr lang="en-US" sz="1600" dirty="0"/>
              <a:t>1. </a:t>
            </a:r>
            <a:r>
              <a:rPr lang="en-US" sz="1600" dirty="0" err="1"/>
              <a:t>Trẻ</a:t>
            </a:r>
            <a:r>
              <a:rPr lang="en-US" sz="1600" dirty="0"/>
              <a:t> </a:t>
            </a:r>
            <a:r>
              <a:rPr lang="en-US" sz="1600" dirty="0" err="1"/>
              <a:t>thơ</a:t>
            </a:r>
            <a:r>
              <a:rPr lang="en-US" sz="1600" dirty="0"/>
              <a:t> </a:t>
            </a:r>
          </a:p>
          <a:p>
            <a:pPr algn="l"/>
            <a:r>
              <a:rPr lang="en-US" sz="1600" dirty="0"/>
              <a:t>2. </a:t>
            </a:r>
            <a:r>
              <a:rPr lang="en-US" sz="1600" dirty="0" err="1"/>
              <a:t>Tuổi</a:t>
            </a:r>
            <a:r>
              <a:rPr lang="en-US" sz="1600" dirty="0"/>
              <a:t> </a:t>
            </a:r>
            <a:r>
              <a:rPr lang="en-US" sz="1600" dirty="0" err="1"/>
              <a:t>trẻ</a:t>
            </a:r>
            <a:r>
              <a:rPr lang="en-US" sz="1600" dirty="0"/>
              <a:t> </a:t>
            </a:r>
            <a:r>
              <a:rPr lang="en-US" sz="1600" dirty="0" err="1"/>
              <a:t>tình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</a:p>
          <a:p>
            <a:pPr algn="l"/>
            <a:r>
              <a:rPr lang="en-US" sz="1600" dirty="0"/>
              <a:t>3. </a:t>
            </a:r>
            <a:r>
              <a:rPr lang="en-US" sz="1600" dirty="0" err="1"/>
              <a:t>Cuộc</a:t>
            </a:r>
            <a:r>
              <a:rPr lang="en-US" sz="1600" dirty="0"/>
              <a:t> </a:t>
            </a:r>
            <a:r>
              <a:rPr lang="en-US" sz="1600" dirty="0" err="1"/>
              <a:t>sống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đình</a:t>
            </a:r>
            <a:r>
              <a:rPr lang="en-US" sz="1600" dirty="0"/>
              <a:t> </a:t>
            </a:r>
          </a:p>
          <a:p>
            <a:pPr algn="l"/>
            <a:r>
              <a:rPr lang="en-US" sz="1600" dirty="0"/>
              <a:t>4. </a:t>
            </a:r>
            <a:r>
              <a:rPr lang="en-US" sz="1600" dirty="0" err="1"/>
              <a:t>Tuổi</a:t>
            </a:r>
            <a:r>
              <a:rPr lang="en-US" sz="1600" dirty="0"/>
              <a:t> </a:t>
            </a:r>
            <a:r>
              <a:rPr lang="en-US" sz="1600" dirty="0" err="1"/>
              <a:t>già</a:t>
            </a:r>
            <a:r>
              <a:rPr lang="en-US" sz="1600" dirty="0"/>
              <a:t> </a:t>
            </a:r>
          </a:p>
          <a:p>
            <a:pPr algn="l"/>
            <a:r>
              <a:rPr lang="en-US" sz="1600" dirty="0"/>
              <a:t>5. </a:t>
            </a:r>
            <a:r>
              <a:rPr lang="en-US" sz="1600" dirty="0" err="1"/>
              <a:t>Lúc</a:t>
            </a:r>
            <a:r>
              <a:rPr lang="en-US" sz="1600" dirty="0"/>
              <a:t> </a:t>
            </a:r>
            <a:r>
              <a:rPr lang="en-US" sz="1600" dirty="0" err="1"/>
              <a:t>nhắm</a:t>
            </a:r>
            <a:r>
              <a:rPr lang="en-US" sz="1600" dirty="0"/>
              <a:t> </a:t>
            </a:r>
            <a:r>
              <a:rPr lang="en-US" sz="1600" dirty="0" err="1"/>
              <a:t>mắt</a:t>
            </a:r>
            <a:r>
              <a:rPr lang="en-US" sz="1600" dirty="0"/>
              <a:t> </a:t>
            </a:r>
            <a:r>
              <a:rPr lang="en-US" sz="1600" dirty="0" err="1"/>
              <a:t>xuôi</a:t>
            </a:r>
            <a:r>
              <a:rPr lang="en-US" sz="1600" dirty="0"/>
              <a:t> </a:t>
            </a:r>
            <a:r>
              <a:rPr lang="en-US" sz="1600" dirty="0" err="1"/>
              <a:t>tay</a:t>
            </a:r>
            <a:r>
              <a:rPr lang="en-US" sz="1600" dirty="0"/>
              <a:t>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61" y="3410621"/>
            <a:ext cx="2531109" cy="2477112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6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Chỉ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1-4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Chỉ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1-5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Chỉ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ở 1-2-4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1-2-3-4-5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31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800" dirty="0" err="1"/>
              <a:t>Câu</a:t>
            </a:r>
            <a:r>
              <a:rPr lang="en-US" sz="1800" dirty="0"/>
              <a:t> 7. Ở </a:t>
            </a:r>
            <a:r>
              <a:rPr lang="en-US" sz="1800" dirty="0" err="1"/>
              <a:t>đoạn</a:t>
            </a:r>
            <a:r>
              <a:rPr lang="en-US" sz="1800" dirty="0"/>
              <a:t> (3),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giả</a:t>
            </a:r>
            <a:r>
              <a:rPr lang="en-US" sz="1800" dirty="0"/>
              <a:t> </a:t>
            </a:r>
            <a:r>
              <a:rPr lang="en-US" sz="1800" dirty="0" err="1"/>
              <a:t>tập</a:t>
            </a:r>
            <a:r>
              <a:rPr lang="en-US" sz="1800" dirty="0"/>
              <a:t> </a:t>
            </a:r>
            <a:r>
              <a:rPr lang="en-US" sz="1800" dirty="0" err="1"/>
              <a:t>trung</a:t>
            </a:r>
            <a:r>
              <a:rPr lang="en-US" sz="1800" dirty="0"/>
              <a:t> </a:t>
            </a:r>
            <a:r>
              <a:rPr lang="en-US" sz="1800" dirty="0" err="1"/>
              <a:t>khắc</a:t>
            </a:r>
            <a:r>
              <a:rPr lang="en-US" sz="1800" dirty="0"/>
              <a:t> </a:t>
            </a:r>
            <a:r>
              <a:rPr lang="en-US" sz="1800" dirty="0" err="1"/>
              <a:t>hoạ</a:t>
            </a:r>
            <a:r>
              <a:rPr lang="en-US" sz="1800" dirty="0"/>
              <a:t> </a:t>
            </a:r>
            <a:r>
              <a:rPr lang="en-US" sz="1800" dirty="0" err="1"/>
              <a:t>vai</a:t>
            </a:r>
            <a:r>
              <a:rPr lang="en-US" sz="1800" dirty="0"/>
              <a:t> </a:t>
            </a:r>
            <a:r>
              <a:rPr lang="en-US" sz="1800" dirty="0" err="1"/>
              <a:t>trò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tre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đời</a:t>
            </a:r>
            <a:r>
              <a:rPr lang="en-US" sz="1800" dirty="0"/>
              <a:t> </a:t>
            </a:r>
            <a:r>
              <a:rPr lang="en-US" sz="1800" dirty="0" err="1"/>
              <a:t>sống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nhân</a:t>
            </a:r>
            <a:r>
              <a:rPr lang="en-US" sz="1800" dirty="0"/>
              <a:t> </a:t>
            </a:r>
            <a:r>
              <a:rPr lang="en-US" sz="1800" dirty="0" err="1"/>
              <a:t>dân</a:t>
            </a:r>
            <a:r>
              <a:rPr lang="en-US" sz="1800" dirty="0"/>
              <a:t> ta?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7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301"/>
            <a:ext cx="6206319" cy="765793"/>
            <a:chOff x="6129009" y="2179505"/>
            <a:chExt cx="6208564" cy="766069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cụ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trong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buổi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liên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hoan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biểu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diễn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văn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nghệ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6"/>
            <a:ext cx="6182852" cy="685059"/>
            <a:chOff x="6151877" y="2147448"/>
            <a:chExt cx="6185089" cy="685306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cụ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lao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động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sản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xuất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ở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quê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5"/>
            <a:ext cx="6198649" cy="739318"/>
            <a:chOff x="6151877" y="2150181"/>
            <a:chExt cx="6200892" cy="739585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Vũ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khí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chiến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đấu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trong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cuộc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kháng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chiến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bảo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vệ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Tổ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quốc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716553"/>
            <a:chOff x="6129009" y="2150180"/>
            <a:chExt cx="6286425" cy="716812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Phương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tiện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sinh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hoạt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trong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cuộc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sống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hằng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ngày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2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147964" y="1657004"/>
            <a:ext cx="405797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8.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Phương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đủ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  <a:p>
            <a:pPr algn="just">
              <a:spcBef>
                <a:spcPts val="600"/>
              </a:spcBef>
            </a:pP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Tre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xe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tăng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Tre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giữ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lúa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Tre hi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sinh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vệ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Tre,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lao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Tre,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anh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!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89" y="3535674"/>
            <a:ext cx="2424538" cy="2372814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54871" y="-19317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8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hóa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so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sánh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hoá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điệp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từ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Hoán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dụ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so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sánh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Ẩn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dụ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điệp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từ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2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9.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Nam?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9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Ngay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thẳng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Trung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thực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hậu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quan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7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147964" y="1657004"/>
            <a:ext cx="4057974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10.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khẳng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</a:t>
            </a:r>
            <a:r>
              <a:rPr lang="en-US" sz="16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algn="just">
              <a:spcBef>
                <a:spcPts val="600"/>
              </a:spcBef>
            </a:pP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mai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nước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sắt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thép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nhiều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hơn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nứa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trường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ta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dấn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bước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tre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bóng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mát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Tre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vẫn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khúc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hát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Tre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càng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chào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i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lợi</a:t>
            </a:r>
            <a:r>
              <a:rPr lang="en-US" sz="1600" i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6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27" y="3546362"/>
            <a:ext cx="2417160" cy="2365594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047016" y="1886557"/>
              <a:ext cx="1415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10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301"/>
            <a:ext cx="6206319" cy="765793"/>
            <a:chOff x="6129009" y="2179505"/>
            <a:chExt cx="6208564" cy="766069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sẽ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còn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vai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trò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quan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trọng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nữa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vì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sắt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thép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sẽ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ngày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nhiều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lên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6"/>
            <a:ext cx="6182852" cy="685059"/>
            <a:chOff x="6151877" y="2147448"/>
            <a:chExt cx="6185089" cy="685306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sẽ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vẫn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đóng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vai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trò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quan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trọng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trong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cuộc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sống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ta.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5"/>
            <a:ext cx="6198649" cy="739318"/>
            <a:chOff x="6151877" y="2150181"/>
            <a:chExt cx="6200892" cy="739585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sẽ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đem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lại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bóng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mát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chúng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ta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trong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những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ngày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lao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động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mỏi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716553"/>
            <a:chOff x="6129009" y="2150180"/>
            <a:chExt cx="6286425" cy="716812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sẽ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tiếp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tục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cụ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đem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lại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khúc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hát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tâm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tình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mọi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42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C22B56-D494-0D01-061C-0569CD1C400B}"/>
              </a:ext>
            </a:extLst>
          </p:cNvPr>
          <p:cNvSpPr txBox="1"/>
          <p:nvPr/>
        </p:nvSpPr>
        <p:spPr>
          <a:xfrm>
            <a:off x="877078" y="1408238"/>
            <a:ext cx="10375640" cy="455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2. </a:t>
            </a: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giúp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hiểu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rõ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định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Nam?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nói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3.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tích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đoạn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"Tre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nước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tranh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lúa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Tre hi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sinh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vệ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Tre,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anh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hùng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Tre,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anh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hùng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đấu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!".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5.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đoạn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khoảng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15 – 20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dòng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thiệu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dùng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/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bằng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9BBD36-1321-C778-E2BD-5B48D82AF436}"/>
              </a:ext>
            </a:extLst>
          </p:cNvPr>
          <p:cNvSpPr txBox="1"/>
          <p:nvPr/>
        </p:nvSpPr>
        <p:spPr>
          <a:xfrm>
            <a:off x="1605463" y="2036852"/>
            <a:ext cx="8981073" cy="246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HS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Dáng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vươn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mầm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nhũn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nhặn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Tre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ấy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dị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mọc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thẳng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con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chịu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khuất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phục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Tre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thẳng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thắn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khuất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nhũn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nhặn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ngay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thẳng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thuỷ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can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đảm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đức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hiền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quý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tộc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62" y="1316558"/>
            <a:ext cx="5667923" cy="3410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B8E5A-8BBC-A8AD-2251-262B4885F4E3}"/>
              </a:ext>
            </a:extLst>
          </p:cNvPr>
          <p:cNvSpPr txBox="1"/>
          <p:nvPr/>
        </p:nvSpPr>
        <p:spPr>
          <a:xfrm>
            <a:off x="5309118" y="2967335"/>
            <a:ext cx="390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308E98"/>
                </a:solidFill>
                <a:latin typeface="#9Slide05 SVNSkill" panose="02000000000000000000" pitchFamily="2" charset="0"/>
              </a:rPr>
              <a:t>I. </a:t>
            </a:r>
            <a:r>
              <a:rPr lang="en-US" sz="5400" dirty="0" err="1">
                <a:solidFill>
                  <a:srgbClr val="308E98"/>
                </a:solidFill>
                <a:latin typeface="#9Slide05 SVNSkill" panose="02000000000000000000" pitchFamily="2" charset="0"/>
              </a:rPr>
              <a:t>Kiến</a:t>
            </a:r>
            <a:r>
              <a:rPr lang="en-US" sz="5400" dirty="0">
                <a:solidFill>
                  <a:srgbClr val="308E98"/>
                </a:solidFill>
                <a:latin typeface="#9Slide05 SVNSkill" panose="02000000000000000000" pitchFamily="2" charset="0"/>
              </a:rPr>
              <a:t> </a:t>
            </a:r>
            <a:r>
              <a:rPr lang="en-US" sz="5400" dirty="0" err="1">
                <a:solidFill>
                  <a:srgbClr val="308E98"/>
                </a:solidFill>
                <a:latin typeface="#9Slide05 SVNSkill" panose="02000000000000000000" pitchFamily="2" charset="0"/>
              </a:rPr>
              <a:t>thức</a:t>
            </a:r>
            <a:r>
              <a:rPr lang="en-US" sz="5400" dirty="0">
                <a:solidFill>
                  <a:srgbClr val="308E98"/>
                </a:solidFill>
                <a:latin typeface="#9Slide05 SVNSkill" panose="02000000000000000000" pitchFamily="2" charset="0"/>
              </a:rPr>
              <a:t> </a:t>
            </a:r>
            <a:r>
              <a:rPr lang="en-US" sz="5400" dirty="0" err="1">
                <a:solidFill>
                  <a:srgbClr val="308E98"/>
                </a:solidFill>
                <a:latin typeface="#9Slide05 SVNSkill" panose="02000000000000000000" pitchFamily="2" charset="0"/>
              </a:rPr>
              <a:t>cần</a:t>
            </a:r>
            <a:r>
              <a:rPr lang="en-US" sz="5400" dirty="0">
                <a:solidFill>
                  <a:srgbClr val="308E98"/>
                </a:solidFill>
                <a:latin typeface="#9Slide05 SVNSkill" panose="02000000000000000000" pitchFamily="2" charset="0"/>
              </a:rPr>
              <a:t> </a:t>
            </a:r>
            <a:r>
              <a:rPr lang="en-US" sz="5400" dirty="0" err="1">
                <a:solidFill>
                  <a:srgbClr val="308E98"/>
                </a:solidFill>
                <a:latin typeface="#9Slide05 SVNSkill" panose="02000000000000000000" pitchFamily="2" charset="0"/>
              </a:rPr>
              <a:t>nhớ</a:t>
            </a:r>
            <a:endParaRPr lang="en-US" sz="5400" dirty="0">
              <a:solidFill>
                <a:srgbClr val="308E98"/>
              </a:solidFill>
              <a:latin typeface="#9Slide05 SVNSkil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2A8CA0-8CC1-4802-879C-BE639233B788}"/>
              </a:ext>
            </a:extLst>
          </p:cNvPr>
          <p:cNvSpPr txBox="1"/>
          <p:nvPr/>
        </p:nvSpPr>
        <p:spPr>
          <a:xfrm>
            <a:off x="1280462" y="1763178"/>
            <a:ext cx="9529219" cy="364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Vì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năng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gợi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vẽ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tâm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Dưới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bóng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thoáng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chùa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cổ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kính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'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nặng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nề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quay,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nghìn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nay,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nắm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thóc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Tuổi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hút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thuốc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Cối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Vở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điếu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khoan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khoái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...;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Diều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bay,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diều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bay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lưng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trúc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vang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lưng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...;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lồng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ruộng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mênh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hãy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hát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trúc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Măng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mọc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huy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ở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ngực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thiếu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Nam...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5" y="621578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6CFA5-6C1C-86AC-5441-9B8701BDC0D4}"/>
              </a:ext>
            </a:extLst>
          </p:cNvPr>
          <p:cNvSpPr txBox="1"/>
          <p:nvPr/>
        </p:nvSpPr>
        <p:spPr>
          <a:xfrm>
            <a:off x="1582366" y="2446082"/>
            <a:ext cx="9027268" cy="246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3.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đoạn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02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điệp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khắc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phẩm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trách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nhiệm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đức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hi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sinh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,...).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điệp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nhấn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mạnh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vị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vai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trò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hưởng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6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79814-257B-15BB-6867-F234785E49EA}"/>
              </a:ext>
            </a:extLst>
          </p:cNvPr>
          <p:cNvSpPr txBox="1"/>
          <p:nvPr/>
        </p:nvSpPr>
        <p:spPr>
          <a:xfrm>
            <a:off x="3359020" y="905617"/>
            <a:ext cx="7730443" cy="5560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4.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HS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Ví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tôi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luỹ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9271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sông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Tô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lịch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uốn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xóm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Chặt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bẫy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vót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chông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9271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 bao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nhiêu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thương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chồng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bấy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nhiêu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.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                                 (Ca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dao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Quê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hương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cầu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Mẹ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nón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nghiêng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 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Tre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bao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giờ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9271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Chuyện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xưa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bờ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Thân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gầy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guộc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mong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9271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luỹ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ơi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12700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                                 (Nguyễn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Duy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)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9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62" y="1316558"/>
            <a:ext cx="5667923" cy="3410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B8E5A-8BBC-A8AD-2251-262B4885F4E3}"/>
              </a:ext>
            </a:extLst>
          </p:cNvPr>
          <p:cNvSpPr txBox="1"/>
          <p:nvPr/>
        </p:nvSpPr>
        <p:spPr>
          <a:xfrm>
            <a:off x="5309118" y="2967335"/>
            <a:ext cx="390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III.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308E98"/>
              </a:solidFill>
              <a:effectLst/>
              <a:uLnTx/>
              <a:uFillTx/>
              <a:latin typeface="#9Slide05 SVNSkill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2301164" y="1768150"/>
            <a:ext cx="8550338" cy="332169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E01ACD-47E6-F190-E0CD-924295FC8066}"/>
              </a:ext>
            </a:extLst>
          </p:cNvPr>
          <p:cNvSpPr txBox="1"/>
          <p:nvPr/>
        </p:nvSpPr>
        <p:spPr>
          <a:xfrm>
            <a:off x="2301164" y="1997806"/>
            <a:ext cx="8205106" cy="28623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 sz="4800" b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5400" dirty="0" err="1"/>
              <a:t>Đề</a:t>
            </a:r>
            <a:r>
              <a:rPr lang="en-US" sz="5400" dirty="0"/>
              <a:t> </a:t>
            </a:r>
            <a:r>
              <a:rPr lang="en-US" sz="5400" dirty="0" err="1"/>
              <a:t>số</a:t>
            </a:r>
            <a:r>
              <a:rPr lang="en-US" sz="5400" dirty="0"/>
              <a:t> 2: </a:t>
            </a:r>
            <a:r>
              <a:rPr lang="en-US" sz="5400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văn</a:t>
            </a:r>
            <a:r>
              <a:rPr lang="en-US" sz="5400" dirty="0"/>
              <a:t> </a:t>
            </a:r>
            <a:r>
              <a:rPr lang="en-US" sz="5400" dirty="0" err="1"/>
              <a:t>bản</a:t>
            </a:r>
            <a:endParaRPr lang="en-US" sz="5400" dirty="0"/>
          </a:p>
          <a:p>
            <a:r>
              <a:rPr lang="en-US" sz="5400" dirty="0"/>
              <a:t>“</a:t>
            </a:r>
            <a:r>
              <a:rPr lang="en-US" sz="5400" dirty="0" err="1"/>
              <a:t>Chợ</a:t>
            </a:r>
            <a:r>
              <a:rPr lang="en-US" sz="5400" dirty="0"/>
              <a:t> </a:t>
            </a:r>
            <a:r>
              <a:rPr lang="en-US" sz="5400" dirty="0" err="1"/>
              <a:t>Hà</a:t>
            </a:r>
            <a:r>
              <a:rPr lang="en-US" sz="5400" dirty="0"/>
              <a:t> </a:t>
            </a:r>
            <a:r>
              <a:rPr lang="en-US" sz="5400" dirty="0" err="1"/>
              <a:t>Nội</a:t>
            </a:r>
            <a:r>
              <a:rPr lang="en-US" sz="5400" dirty="0"/>
              <a:t> – </a:t>
            </a:r>
            <a:r>
              <a:rPr lang="en-US" sz="5400" dirty="0" err="1"/>
              <a:t>tìm</a:t>
            </a:r>
            <a:r>
              <a:rPr lang="en-US" sz="5400" dirty="0"/>
              <a:t> </a:t>
            </a:r>
            <a:r>
              <a:rPr lang="en-US" sz="5400" dirty="0" err="1"/>
              <a:t>trong</a:t>
            </a:r>
            <a:r>
              <a:rPr lang="en-US" sz="5400" dirty="0"/>
              <a:t> </a:t>
            </a:r>
            <a:r>
              <a:rPr lang="en-US" sz="5400" dirty="0" err="1"/>
              <a:t>ký</a:t>
            </a:r>
            <a:r>
              <a:rPr lang="en-US" sz="5400" dirty="0"/>
              <a:t> </a:t>
            </a:r>
            <a:r>
              <a:rPr lang="en-US" sz="5400" dirty="0" err="1"/>
              <a:t>ức</a:t>
            </a:r>
            <a:r>
              <a:rPr lang="en-US" sz="5400" dirty="0"/>
              <a:t>”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thực</a:t>
            </a:r>
            <a:r>
              <a:rPr lang="en-US" sz="5400" dirty="0"/>
              <a:t> </a:t>
            </a:r>
            <a:r>
              <a:rPr lang="en-US" sz="5400" dirty="0" err="1"/>
              <a:t>hiện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yêu</a:t>
            </a:r>
            <a:r>
              <a:rPr lang="en-US" sz="5400" dirty="0"/>
              <a:t> </a:t>
            </a:r>
            <a:r>
              <a:rPr lang="en-US" sz="5400" dirty="0" err="1"/>
              <a:t>cầu</a:t>
            </a:r>
            <a:r>
              <a:rPr lang="en-US" sz="5400" dirty="0"/>
              <a:t> </a:t>
            </a:r>
            <a:r>
              <a:rPr lang="en-US" sz="5400" dirty="0" err="1"/>
              <a:t>sau</a:t>
            </a:r>
            <a:r>
              <a:rPr lang="en-US" sz="5400" dirty="0"/>
              <a:t>:</a:t>
            </a:r>
          </a:p>
        </p:txBody>
      </p:sp>
      <p:sp>
        <p:nvSpPr>
          <p:cNvPr id="5" name="TextBox 4">
            <a:hlinkClick r:id="rId3" action="ppaction://hlinkfile"/>
            <a:extLst>
              <a:ext uri="{FF2B5EF4-FFF2-40B4-BE49-F238E27FC236}">
                <a16:creationId xmlns:a16="http://schemas.microsoft.com/office/drawing/2014/main" id="{B6300846-CB32-C6E4-CA3D-729F50FD7249}"/>
              </a:ext>
            </a:extLst>
          </p:cNvPr>
          <p:cNvSpPr txBox="1"/>
          <p:nvPr/>
        </p:nvSpPr>
        <p:spPr>
          <a:xfrm>
            <a:off x="5253135" y="5319503"/>
            <a:ext cx="442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#9Slide03 AllRoundGothic" panose="020B0703020202020104" pitchFamily="34" charset="0"/>
              </a:rPr>
              <a:t>Văn </a:t>
            </a:r>
            <a:r>
              <a:rPr lang="en-US" dirty="0" err="1">
                <a:latin typeface="#9Slide03 AllRoundGothic" panose="020B0703020202020104" pitchFamily="34" charset="0"/>
              </a:rPr>
              <a:t>bản</a:t>
            </a:r>
            <a:r>
              <a:rPr lang="en-US" dirty="0">
                <a:latin typeface="#9Slide03 AllRoundGothic" panose="020B0703020202020104" pitchFamily="34" charset="0"/>
              </a:rPr>
              <a:t>: </a:t>
            </a:r>
            <a:r>
              <a:rPr lang="en-US" dirty="0" err="1">
                <a:latin typeface="#9Slide03 AllRoundGothic" panose="020B0703020202020104" pitchFamily="34" charset="0"/>
              </a:rPr>
              <a:t>Chợ</a:t>
            </a:r>
            <a:r>
              <a:rPr lang="en-US" dirty="0">
                <a:latin typeface="#9Slide03 AllRoundGothic" panose="020B0703020202020104" pitchFamily="34" charset="0"/>
              </a:rPr>
              <a:t> Hà </a:t>
            </a:r>
            <a:r>
              <a:rPr lang="en-US" dirty="0" err="1">
                <a:latin typeface="#9Slide03 AllRoundGothic" panose="020B0703020202020104" pitchFamily="34" charset="0"/>
              </a:rPr>
              <a:t>Nội</a:t>
            </a:r>
            <a:r>
              <a:rPr lang="en-US" dirty="0">
                <a:latin typeface="#9Slide03 AllRoundGothic" panose="020B0703020202020104" pitchFamily="34" charset="0"/>
              </a:rPr>
              <a:t> – </a:t>
            </a:r>
            <a:r>
              <a:rPr lang="en-US" dirty="0" err="1">
                <a:latin typeface="#9Slide03 AllRoundGothic" panose="020B0703020202020104" pitchFamily="34" charset="0"/>
              </a:rPr>
              <a:t>Tìm</a:t>
            </a:r>
            <a:r>
              <a:rPr lang="en-US" dirty="0"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latin typeface="#9Slide03 AllRoundGothic" panose="020B0703020202020104" pitchFamily="34" charset="0"/>
              </a:rPr>
              <a:t>trong</a:t>
            </a:r>
            <a:r>
              <a:rPr lang="en-US" dirty="0"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latin typeface="#9Slide03 AllRoundGothic" panose="020B0703020202020104" pitchFamily="34" charset="0"/>
              </a:rPr>
              <a:t>kí</a:t>
            </a:r>
            <a:r>
              <a:rPr lang="en-US" dirty="0">
                <a:latin typeface="#9Slide03 AllRoundGothic" panose="020B0703020202020104" pitchFamily="34" charset="0"/>
              </a:rPr>
              <a:t> </a:t>
            </a:r>
            <a:r>
              <a:rPr lang="en-US" dirty="0" err="1">
                <a:latin typeface="#9Slide03 AllRoundGothic" panose="020B0703020202020104" pitchFamily="34" charset="0"/>
              </a:rPr>
              <a:t>ức</a:t>
            </a:r>
            <a:endParaRPr lang="en-US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147963" y="1938237"/>
            <a:ext cx="42077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1.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tản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18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endParaRPr lang="en-US" sz="18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Thủ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đô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Nội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Nội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ngoại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thành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Nội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nội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thành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Nội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17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dirty="0" err="1"/>
              <a:t>Câu</a:t>
            </a:r>
            <a:r>
              <a:rPr lang="en-US" dirty="0"/>
              <a:t> 2. Theo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, </a:t>
            </a:r>
            <a:r>
              <a:rPr lang="en-US" dirty="0" err="1"/>
              <a:t>chợ</a:t>
            </a:r>
            <a:r>
              <a:rPr lang="en-US" dirty="0"/>
              <a:t> ở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phố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huyện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tỉnh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803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3.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chợ</a:t>
            </a:r>
            <a:r>
              <a:rPr lang="en-US" dirty="0"/>
              <a:t> ở </a:t>
            </a:r>
            <a:r>
              <a:rPr lang="en-US" dirty="0" err="1"/>
              <a:t>ngoại</a:t>
            </a:r>
            <a:r>
              <a:rPr lang="en-US" dirty="0"/>
              <a:t> tin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3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301"/>
            <a:ext cx="6206319" cy="765793"/>
            <a:chOff x="6129009" y="2179505"/>
            <a:chExt cx="6208564" cy="766069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thể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thức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kiến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trúc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cố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định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chỉ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những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dãy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lều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tiêu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điều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tạm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6"/>
            <a:ext cx="6182852" cy="685059"/>
            <a:chOff x="6151877" y="2147448"/>
            <a:chExt cx="6185089" cy="685306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685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Đủ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những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mặt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thiết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yếu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cuộc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sống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thường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nhật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cư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bản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địa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5"/>
            <a:ext cx="6198649" cy="739318"/>
            <a:chOff x="6151877" y="2150181"/>
            <a:chExt cx="6200892" cy="739585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Những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gian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một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tầng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kéo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dài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lợp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mái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tôn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rộng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một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bãi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gửi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xe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mênh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716553"/>
            <a:chOff x="6129009" y="2150180"/>
            <a:chExt cx="6286425" cy="716812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biết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rất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rõ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về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nhau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hiếm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lạ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Tuyệt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kẻ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cắp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677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600" dirty="0" err="1"/>
              <a:t>Câu</a:t>
            </a:r>
            <a:r>
              <a:rPr lang="en-US" sz="1600" dirty="0"/>
              <a:t> 4. Ở </a:t>
            </a:r>
            <a:r>
              <a:rPr lang="en-US" sz="1600" dirty="0" err="1"/>
              <a:t>chợ</a:t>
            </a:r>
            <a:r>
              <a:rPr lang="en-US" sz="1600" dirty="0"/>
              <a:t> </a:t>
            </a:r>
            <a:r>
              <a:rPr lang="en-US" sz="1600" dirty="0" err="1"/>
              <a:t>làng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bao </a:t>
            </a:r>
            <a:r>
              <a:rPr lang="en-US" sz="1600" dirty="0" err="1"/>
              <a:t>giờ</a:t>
            </a:r>
            <a:r>
              <a:rPr lang="en-US" sz="1600" dirty="0"/>
              <a:t> </a:t>
            </a:r>
            <a:r>
              <a:rPr lang="en-US" sz="1600" dirty="0" err="1"/>
              <a:t>nói</a:t>
            </a:r>
            <a:r>
              <a:rPr lang="en-US" sz="1600" dirty="0"/>
              <a:t> </a:t>
            </a:r>
            <a:r>
              <a:rPr lang="en-US" sz="1600" dirty="0" err="1"/>
              <a:t>thách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giá</a:t>
            </a:r>
            <a:r>
              <a:rPr lang="en-US" sz="1600" dirty="0"/>
              <a:t> </a:t>
            </a:r>
            <a:r>
              <a:rPr lang="en-US" sz="1600" dirty="0" err="1"/>
              <a:t>cả</a:t>
            </a:r>
            <a:r>
              <a:rPr lang="en-US" sz="1600" dirty="0"/>
              <a:t> </a:t>
            </a:r>
            <a:r>
              <a:rPr lang="en-US" sz="1600" dirty="0" err="1"/>
              <a:t>vì</a:t>
            </a:r>
            <a:r>
              <a:rPr lang="en-US" sz="1600" dirty="0"/>
              <a:t> </a:t>
            </a:r>
            <a:r>
              <a:rPr lang="en-US" sz="1600" dirty="0" err="1"/>
              <a:t>tất</a:t>
            </a:r>
            <a:r>
              <a:rPr lang="en-US" sz="1600" dirty="0"/>
              <a:t> </a:t>
            </a:r>
            <a:r>
              <a:rPr lang="en-US" sz="1600" dirty="0" err="1"/>
              <a:t>cả</a:t>
            </a:r>
            <a:r>
              <a:rPr lang="en-US" sz="1600" dirty="0"/>
              <a:t> </a:t>
            </a:r>
            <a:r>
              <a:rPr lang="en-US" sz="1600" dirty="0" err="1"/>
              <a:t>đều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người</a:t>
            </a:r>
            <a:r>
              <a:rPr lang="en-US" sz="1600" dirty="0"/>
              <a:t> </a:t>
            </a:r>
            <a:r>
              <a:rPr lang="en-US" sz="1600" dirty="0" err="1"/>
              <a:t>cùng</a:t>
            </a:r>
            <a:r>
              <a:rPr lang="en-US" sz="1600" dirty="0"/>
              <a:t> </a:t>
            </a:r>
            <a:r>
              <a:rPr lang="en-US" sz="1600" dirty="0" err="1"/>
              <a:t>một</a:t>
            </a:r>
            <a:r>
              <a:rPr lang="en-US" sz="1600" dirty="0"/>
              <a:t> </a:t>
            </a:r>
            <a:r>
              <a:rPr lang="en-US" sz="1600" dirty="0" err="1"/>
              <a:t>làng</a:t>
            </a:r>
            <a:r>
              <a:rPr lang="en-US" sz="1600" dirty="0"/>
              <a:t>, </a:t>
            </a:r>
            <a:r>
              <a:rPr lang="en-US" sz="1600" dirty="0" err="1"/>
              <a:t>đều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 </a:t>
            </a:r>
            <a:r>
              <a:rPr lang="en-US" sz="1600" dirty="0" err="1"/>
              <a:t>rất</a:t>
            </a:r>
            <a:r>
              <a:rPr lang="en-US" sz="1600" dirty="0"/>
              <a:t> </a:t>
            </a:r>
            <a:r>
              <a:rPr lang="en-US" sz="1600" dirty="0" err="1"/>
              <a:t>rõ</a:t>
            </a:r>
            <a:r>
              <a:rPr lang="en-US" sz="1600" dirty="0"/>
              <a:t> </a:t>
            </a:r>
            <a:r>
              <a:rPr lang="en-US" sz="1600" dirty="0" err="1"/>
              <a:t>về</a:t>
            </a:r>
            <a:r>
              <a:rPr lang="en-US" sz="1600" dirty="0"/>
              <a:t> </a:t>
            </a:r>
            <a:r>
              <a:rPr lang="en-US" sz="1600" dirty="0" err="1"/>
              <a:t>nhau</a:t>
            </a:r>
            <a:r>
              <a:rPr lang="en-US" sz="1600" dirty="0"/>
              <a:t>. </a:t>
            </a:r>
            <a:r>
              <a:rPr lang="en-US" sz="1600" dirty="0" err="1"/>
              <a:t>Khẳng</a:t>
            </a:r>
            <a:r>
              <a:rPr lang="en-US" sz="1600" dirty="0"/>
              <a:t> </a:t>
            </a:r>
            <a:r>
              <a:rPr lang="en-US" sz="1600" dirty="0" err="1"/>
              <a:t>định</a:t>
            </a:r>
            <a:r>
              <a:rPr lang="en-US" sz="1600" dirty="0"/>
              <a:t> </a:t>
            </a:r>
            <a:r>
              <a:rPr lang="en-US" sz="1600" dirty="0" err="1"/>
              <a:t>này</a:t>
            </a:r>
            <a:r>
              <a:rPr lang="en-US" sz="1600" dirty="0"/>
              <a:t> </a:t>
            </a:r>
            <a:r>
              <a:rPr lang="en-US" sz="1600" dirty="0" err="1"/>
              <a:t>là</a:t>
            </a:r>
            <a:r>
              <a:rPr lang="en-US" sz="1600" dirty="0"/>
              <a:t> </a:t>
            </a:r>
            <a:r>
              <a:rPr lang="en-US" sz="1600" dirty="0" err="1"/>
              <a:t>đúng</a:t>
            </a:r>
            <a:r>
              <a:rPr lang="en-US" sz="1600" dirty="0"/>
              <a:t> hay </a:t>
            </a:r>
            <a:r>
              <a:rPr lang="en-US" sz="1600" dirty="0" err="1"/>
              <a:t>sai</a:t>
            </a:r>
            <a:r>
              <a:rPr lang="en-US" sz="1600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2710225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Đúng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304354" y="3784376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Sai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1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800" dirty="0" err="1"/>
              <a:t>Câu</a:t>
            </a:r>
            <a:r>
              <a:rPr lang="en-US" sz="1800" dirty="0"/>
              <a:t> 5.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suy</a:t>
            </a:r>
            <a:r>
              <a:rPr lang="en-US" sz="1800" dirty="0"/>
              <a:t> </a:t>
            </a:r>
            <a:r>
              <a:rPr lang="en-US" sz="1800" dirty="0" err="1"/>
              <a:t>nghĩ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giả</a:t>
            </a:r>
            <a:r>
              <a:rPr lang="en-US" sz="1800" dirty="0"/>
              <a:t>, </a:t>
            </a:r>
            <a:r>
              <a:rPr lang="en-US" sz="1800" dirty="0" err="1"/>
              <a:t>chợ</a:t>
            </a:r>
            <a:r>
              <a:rPr lang="en-US" sz="1800" dirty="0"/>
              <a:t> ở </a:t>
            </a:r>
            <a:r>
              <a:rPr lang="en-US" sz="1800" dirty="0" err="1"/>
              <a:t>ngoại</a:t>
            </a:r>
            <a:r>
              <a:rPr lang="en-US" sz="1800" dirty="0"/>
              <a:t> </a:t>
            </a:r>
            <a:r>
              <a:rPr lang="en-US" sz="1800" dirty="0" err="1"/>
              <a:t>thành</a:t>
            </a:r>
            <a:r>
              <a:rPr lang="en-US" sz="1800" dirty="0"/>
              <a:t> </a:t>
            </a:r>
            <a:r>
              <a:rPr lang="en-US" sz="1800" dirty="0" err="1"/>
              <a:t>Hà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 </a:t>
            </a:r>
            <a:r>
              <a:rPr lang="en-US" sz="1800" dirty="0" err="1"/>
              <a:t>xưa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những</a:t>
            </a:r>
            <a:r>
              <a:rPr lang="en-US" sz="1800" dirty="0"/>
              <a:t> </a:t>
            </a:r>
            <a:r>
              <a:rPr lang="en-US" sz="1800" dirty="0" err="1"/>
              <a:t>nét</a:t>
            </a:r>
            <a:r>
              <a:rPr lang="en-US" sz="1800" dirty="0"/>
              <a:t> </a:t>
            </a:r>
            <a:r>
              <a:rPr lang="en-US" sz="1800" dirty="0" err="1"/>
              <a:t>đẹp</a:t>
            </a:r>
            <a:r>
              <a:rPr lang="en-US" sz="1800" dirty="0"/>
              <a:t> </a:t>
            </a:r>
            <a:r>
              <a:rPr lang="en-US" sz="1800" dirty="0" err="1"/>
              <a:t>nào</a:t>
            </a:r>
            <a:r>
              <a:rPr lang="en-US" sz="1800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5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buôn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may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bán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đắt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Không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có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ăn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mày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ăn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xin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Ăn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uống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tưng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bừng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náo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Yên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ả,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thanh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bình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,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hoá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đều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thật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7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7173F5-B926-829B-724B-CA340494FDE1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04860-0FAA-A979-C47F-915C359DD764}"/>
              </a:ext>
            </a:extLst>
          </p:cNvPr>
          <p:cNvSpPr txBox="1"/>
          <p:nvPr/>
        </p:nvSpPr>
        <p:spPr>
          <a:xfrm>
            <a:off x="1453244" y="2033154"/>
            <a:ext cx="8931728" cy="3828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i="1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Tùy</a:t>
            </a:r>
            <a:r>
              <a:rPr lang="en-US" sz="2400" i="1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kí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chép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chú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trọng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Tản</a:t>
            </a:r>
            <a:r>
              <a:rPr lang="en-US" sz="2400" i="1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xuôi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ngắn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gọn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dạng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trữ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nghị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miêu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,…),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bộc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lộ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trực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xúc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xã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hội</a:t>
            </a:r>
            <a:r>
              <a:rPr lang="en-US" sz="2400" dirty="0">
                <a:solidFill>
                  <a:schemeClr val="tx1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1130C9-5342-3ACF-17DA-7B96682B1EA4}"/>
              </a:ext>
            </a:extLst>
          </p:cNvPr>
          <p:cNvSpPr txBox="1"/>
          <p:nvPr/>
        </p:nvSpPr>
        <p:spPr>
          <a:xfrm>
            <a:off x="2996295" y="1246051"/>
            <a:ext cx="6097554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tản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6.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chợ</a:t>
            </a:r>
            <a:r>
              <a:rPr lang="en-US" dirty="0"/>
              <a:t> ở </a:t>
            </a:r>
            <a:r>
              <a:rPr lang="en-US" dirty="0" err="1"/>
              <a:t>ngoại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6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Cơn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lốc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đô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thị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hoá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hoá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thật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giả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lẫn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lộn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điêu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đếm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thiếu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Bán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mua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chao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chát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5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7. </a:t>
            </a:r>
            <a:r>
              <a:rPr lang="en-US" dirty="0" err="1"/>
              <a:t>Chợ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7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Bắc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Qua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Mơ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Hôm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Thanh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Trì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9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147964" y="1657004"/>
            <a:ext cx="4057974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8.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sau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đúng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đầy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đủ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đặc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chợ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Đồng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  <a:endParaRPr lang="en-US" sz="1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1. Do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endParaRPr lang="en-US" sz="1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2. Gian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chợ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rãi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mênh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mông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cao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ráo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3.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Chợ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phố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Bạch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Mai </a:t>
            </a:r>
          </a:p>
          <a:p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4.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Chợ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họp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phiên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4,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9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Âm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lịch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  <a:p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5.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Chợ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theo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kèo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thép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tán</a:t>
            </a:r>
            <a:r>
              <a:rPr lang="en-US" sz="15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đinh</a:t>
            </a:r>
            <a:endParaRPr lang="en-US" sz="1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9" y="3431376"/>
            <a:ext cx="2531109" cy="2477112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8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1-2-4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1-2-5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2-3-4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3-4-5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1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66445" y="1714446"/>
            <a:ext cx="38268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600" dirty="0" err="1"/>
              <a:t>Câu</a:t>
            </a:r>
            <a:r>
              <a:rPr lang="en-US" sz="1600" dirty="0"/>
              <a:t> 9. Theo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giả</a:t>
            </a:r>
            <a:r>
              <a:rPr lang="en-US" sz="1600" dirty="0"/>
              <a:t>,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chợ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</a:t>
            </a:r>
            <a:r>
              <a:rPr lang="en-US" sz="1600" dirty="0" err="1"/>
              <a:t>thành</a:t>
            </a:r>
            <a:r>
              <a:rPr lang="en-US" sz="1600" dirty="0"/>
              <a:t>, </a:t>
            </a:r>
            <a:r>
              <a:rPr lang="en-US" sz="1600" dirty="0" err="1"/>
              <a:t>chợ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giữ</a:t>
            </a:r>
            <a:r>
              <a:rPr lang="en-US" sz="1600" dirty="0"/>
              <a:t> </a:t>
            </a:r>
            <a:r>
              <a:rPr lang="en-US" sz="1600" dirty="0" err="1"/>
              <a:t>lại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</a:t>
            </a:r>
            <a:r>
              <a:rPr lang="en-US" sz="1600" dirty="0" err="1"/>
              <a:t>nhiều</a:t>
            </a:r>
            <a:r>
              <a:rPr lang="en-US" sz="1600" dirty="0"/>
              <a:t> </a:t>
            </a:r>
            <a:r>
              <a:rPr lang="en-US" sz="1600" dirty="0" err="1"/>
              <a:t>tác</a:t>
            </a:r>
            <a:r>
              <a:rPr lang="en-US" sz="1600" dirty="0"/>
              <a:t> </a:t>
            </a:r>
            <a:r>
              <a:rPr lang="en-US" sz="1600" dirty="0" err="1"/>
              <a:t>của</a:t>
            </a:r>
            <a:r>
              <a:rPr lang="en-US" sz="1600" dirty="0"/>
              <a:t> </a:t>
            </a:r>
            <a:r>
              <a:rPr lang="en-US" sz="1600" dirty="0" err="1"/>
              <a:t>trống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nội</a:t>
            </a:r>
            <a:r>
              <a:rPr lang="en-US" sz="1600" dirty="0"/>
              <a:t> </a:t>
            </a:r>
            <a:r>
              <a:rPr lang="en-US" sz="1600" dirty="0" err="1"/>
              <a:t>thành</a:t>
            </a:r>
            <a:r>
              <a:rPr lang="en-US" sz="1600" dirty="0"/>
              <a:t>, </a:t>
            </a:r>
            <a:r>
              <a:rPr lang="en-US" sz="1600" dirty="0" err="1"/>
              <a:t>cho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 </a:t>
            </a:r>
            <a:r>
              <a:rPr lang="en-US" sz="1600" dirty="0" err="1"/>
              <a:t>có</a:t>
            </a:r>
            <a:r>
              <a:rPr lang="en-US" sz="1600" dirty="0"/>
              <a:t> </a:t>
            </a:r>
            <a:r>
              <a:rPr lang="en-US" sz="1600" dirty="0" err="1"/>
              <a:t>nét</a:t>
            </a:r>
            <a:r>
              <a:rPr lang="en-US" sz="1600" dirty="0"/>
              <a:t> </a:t>
            </a:r>
            <a:r>
              <a:rPr lang="en-US" sz="1600" dirty="0" err="1"/>
              <a:t>xưa</a:t>
            </a:r>
            <a:r>
              <a:rPr lang="en-US" sz="1600" dirty="0"/>
              <a:t> </a:t>
            </a:r>
            <a:r>
              <a:rPr lang="en-US" sz="1600" dirty="0" err="1"/>
              <a:t>đáng</a:t>
            </a:r>
            <a:r>
              <a:rPr lang="en-US" sz="1600" dirty="0"/>
              <a:t> </a:t>
            </a:r>
            <a:r>
              <a:rPr lang="en-US" sz="1600" dirty="0" err="1"/>
              <a:t>quý</a:t>
            </a:r>
            <a:r>
              <a:rPr lang="en-US" sz="1600" dirty="0"/>
              <a:t> </a:t>
            </a:r>
            <a:r>
              <a:rPr lang="en-US" sz="1600" dirty="0" err="1"/>
              <a:t>nhất</a:t>
            </a:r>
            <a:r>
              <a:rPr lang="en-US" sz="1600" dirty="0"/>
              <a:t>?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9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Đồng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Xuân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Hàng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Da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Cửa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06319" cy="603165"/>
            <a:chOff x="6129009" y="2150180"/>
            <a:chExt cx="6208564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07857" y="2217466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Chợ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Bưởi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4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66445" y="1705911"/>
            <a:ext cx="38268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1800" dirty="0" err="1"/>
              <a:t>Câu</a:t>
            </a:r>
            <a:r>
              <a:rPr lang="en-US" sz="1800" dirty="0"/>
              <a:t> 10. </a:t>
            </a:r>
            <a:r>
              <a:rPr lang="en-US" sz="1800" dirty="0" err="1"/>
              <a:t>Tác</a:t>
            </a:r>
            <a:r>
              <a:rPr lang="en-US" sz="1800" dirty="0"/>
              <a:t> </a:t>
            </a:r>
            <a:r>
              <a:rPr lang="en-US" sz="1800" dirty="0" err="1"/>
              <a:t>giả</a:t>
            </a:r>
            <a:r>
              <a:rPr lang="en-US" sz="1800" dirty="0"/>
              <a:t> </a:t>
            </a:r>
            <a:r>
              <a:rPr lang="en-US" sz="1800" dirty="0" err="1"/>
              <a:t>đã</a:t>
            </a:r>
            <a:r>
              <a:rPr lang="en-US" sz="1800" dirty="0"/>
              <a:t> </a:t>
            </a:r>
            <a:r>
              <a:rPr lang="en-US" sz="1800" dirty="0" err="1"/>
              <a:t>bày</a:t>
            </a:r>
            <a:r>
              <a:rPr lang="en-US" sz="1800" dirty="0"/>
              <a:t> </a:t>
            </a:r>
            <a:r>
              <a:rPr lang="en-US" sz="1800" dirty="0" err="1"/>
              <a:t>tỏ</a:t>
            </a:r>
            <a:r>
              <a:rPr lang="en-US" sz="1800" dirty="0"/>
              <a:t> </a:t>
            </a:r>
            <a:r>
              <a:rPr lang="en-US" sz="1800" dirty="0" err="1"/>
              <a:t>cảm</a:t>
            </a:r>
            <a:r>
              <a:rPr lang="en-US" sz="1800" dirty="0"/>
              <a:t> </a:t>
            </a:r>
            <a:r>
              <a:rPr lang="en-US" sz="1800" dirty="0" err="1"/>
              <a:t>xúc</a:t>
            </a:r>
            <a:r>
              <a:rPr lang="en-US" sz="1800" dirty="0"/>
              <a:t> </a:t>
            </a:r>
            <a:r>
              <a:rPr lang="en-US" sz="1800" dirty="0" err="1"/>
              <a:t>gì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mình</a:t>
            </a:r>
            <a:r>
              <a:rPr lang="en-US" sz="1800" dirty="0"/>
              <a:t> </a:t>
            </a:r>
            <a:r>
              <a:rPr lang="en-US" sz="1800" dirty="0" err="1"/>
              <a:t>khi</a:t>
            </a:r>
            <a:r>
              <a:rPr lang="en-US" sz="1800" dirty="0"/>
              <a:t> </a:t>
            </a:r>
            <a:r>
              <a:rPr lang="en-US" sz="1800" dirty="0" err="1"/>
              <a:t>viết</a:t>
            </a:r>
            <a:r>
              <a:rPr lang="en-US" sz="1800" dirty="0"/>
              <a:t> </a:t>
            </a:r>
            <a:r>
              <a:rPr lang="en-US" sz="1800" dirty="0" err="1"/>
              <a:t>về</a:t>
            </a:r>
            <a:r>
              <a:rPr lang="en-US" sz="1800" dirty="0"/>
              <a:t> </a:t>
            </a:r>
            <a:r>
              <a:rPr lang="en-US" sz="1800" dirty="0" err="1"/>
              <a:t>chợ</a:t>
            </a:r>
            <a:r>
              <a:rPr lang="en-US" sz="1800" dirty="0"/>
              <a:t> </a:t>
            </a:r>
            <a:r>
              <a:rPr lang="en-US" sz="1800" dirty="0" err="1"/>
              <a:t>Hà</a:t>
            </a:r>
            <a:r>
              <a:rPr lang="en-US" sz="1800" dirty="0"/>
              <a:t> </a:t>
            </a:r>
            <a:r>
              <a:rPr lang="en-US" sz="1800" dirty="0" err="1"/>
              <a:t>Nội</a:t>
            </a:r>
            <a:r>
              <a:rPr lang="en-US" sz="1800" dirty="0"/>
              <a:t>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047016" y="1886557"/>
              <a:ext cx="14157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Câu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小麦体简" panose="00020600040101010101" pitchFamily="18" charset="-122"/>
                  <a:ea typeface="汉仪小麦体简" panose="00020600040101010101" pitchFamily="18" charset="-122"/>
                  <a:cs typeface="+mn-cs"/>
                </a:rPr>
                <a:t> 10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Vui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Buồn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Nhớ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等线" panose="02010600030101010101" pitchFamily="2" charset="-122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Thương</a:t>
              </a:r>
              <a:endParaRPr lang="en-US" sz="1800" dirty="0">
                <a:effectLst/>
                <a:latin typeface="#9Slide03 Arima Madurai Bold" panose="000008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51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78D188-2521-3B6A-1BFF-4E9834EEDB69}"/>
              </a:ext>
            </a:extLst>
          </p:cNvPr>
          <p:cNvSpPr txBox="1"/>
          <p:nvPr/>
        </p:nvSpPr>
        <p:spPr>
          <a:xfrm>
            <a:off x="811823" y="1010197"/>
            <a:ext cx="10568354" cy="5430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2. </a:t>
            </a: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1.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nghệ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thuật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nhiều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miêu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ví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ấy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2.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Hãy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xét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đoạn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chọi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giương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vây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óng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ánh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màu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thần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tiên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thướt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bộ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râu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đủng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đỉnh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bể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kính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mã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giáp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rực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đốm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hồng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tử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kì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veo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miếng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thạch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hồng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hoắng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huýt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bơi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kiếm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chu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sa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mắt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đỏ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hai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hòn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than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xíu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...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khuyên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lông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rượi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chuối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bóc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nhảy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ngừng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yểng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khể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khà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bắt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chước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giọng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rao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bán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rang.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mỏ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ngà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giọng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âm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vang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trên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vách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vọng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xuống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dẻ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lướt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thướt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đuôi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sặc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sỡ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Con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vẹt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đeo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xích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bạc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đứng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im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lìm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trên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cành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gỗ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lũa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pho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tượng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yến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chim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sơn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ca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cất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giọng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hót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tràng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dài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bất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tận</a:t>
            </a:r>
            <a:r>
              <a:rPr lang="en-US" sz="18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3.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thấy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giống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nhau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ngoại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xưa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4.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thấy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rõ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tình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yêu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mến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dành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nói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chung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nói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riêng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sz="14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r>
              <a:rPr lang="en-US" sz="18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18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5.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Hãy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viết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hoặc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vẽ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bức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tranh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ở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quê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18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A7BAF1-8317-4F16-6588-6C7CF3100116}"/>
              </a:ext>
            </a:extLst>
          </p:cNvPr>
          <p:cNvSpPr txBox="1"/>
          <p:nvPr/>
        </p:nvSpPr>
        <p:spPr>
          <a:xfrm>
            <a:off x="1119673" y="1472714"/>
            <a:ext cx="9526556" cy="4644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1.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liệt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kê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469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“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vực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thiếu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ngoại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dãy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ăn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uống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tưng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bừng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khói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bếp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Bánh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bánh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đúc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phở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canh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lòng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lợn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rượu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.”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indent="469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hay “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Bắc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thơm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nồng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khói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bếp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chả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bánh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phở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trộn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náo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nhiệt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dưới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mái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lợp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lá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thấp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lè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tè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rau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thịt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gạo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họp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phía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gần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cuối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Bên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phía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Khoai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bán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đan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lát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mây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Thúng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mủng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giần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sàng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nong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nia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bồ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lớn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đủ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Lồng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gà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quang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gánh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điều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cày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ống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chẻ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lạt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chiếc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lờ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buộc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túm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tụm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treo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trên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cao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lồng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đèn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mắt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.”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6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90611-81C8-CDEE-D7F9-D43D7CC91FAF}"/>
              </a:ext>
            </a:extLst>
          </p:cNvPr>
          <p:cNvSpPr txBox="1"/>
          <p:nvPr/>
        </p:nvSpPr>
        <p:spPr>
          <a:xfrm>
            <a:off x="1455576" y="2075730"/>
            <a:ext cx="9414587" cy="1673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2.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dụng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điểm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trạng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con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hợp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pháp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so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sánh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hoá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đoạn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miêu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sắc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thế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loài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ở “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khoảng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giữa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Đồng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Xuân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Bắc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Qua”.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86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6C0759-C6D8-8C09-B685-39CF42995A2D}"/>
              </a:ext>
            </a:extLst>
          </p:cNvPr>
          <p:cNvSpPr txBox="1"/>
          <p:nvPr/>
        </p:nvSpPr>
        <p:spPr>
          <a:xfrm>
            <a:off x="1679510" y="2039560"/>
            <a:ext cx="8397551" cy="227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3.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–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đều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phú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về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mặt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gắn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cầu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;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chao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chát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lẫn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lộn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–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ngoại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mô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xây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dựng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cố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khang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trang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rãi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477265" y="737119"/>
            <a:ext cx="11135613" cy="5756987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3F1FA-86FA-743D-8572-6CD869207C1B}"/>
              </a:ext>
            </a:extLst>
          </p:cNvPr>
          <p:cNvSpPr txBox="1"/>
          <p:nvPr/>
        </p:nvSpPr>
        <p:spPr>
          <a:xfrm>
            <a:off x="1375906" y="1388399"/>
            <a:ext cx="9177016" cy="445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b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4.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– Nay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thì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phần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lớn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nhiều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còn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với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nữa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Chẳng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vui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buồn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nhớ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!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–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ả,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thanh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tự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còn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nữa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–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góc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bé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ấy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thôi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an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lòng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bao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nhiêu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Nội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–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Cũng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như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Da,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Cửa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Mơ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nay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chỉ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còn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kí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ức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Ba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nổi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tiếng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thành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tâm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thương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vắng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đến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nao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lòng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04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7173F5-B926-829B-724B-CA340494FDE1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61A96-4CEA-AF4C-7C24-B6FDFDAEC3C8}"/>
              </a:ext>
            </a:extLst>
          </p:cNvPr>
          <p:cNvSpPr txBox="1"/>
          <p:nvPr/>
        </p:nvSpPr>
        <p:spPr>
          <a:xfrm>
            <a:off x="1342443" y="2241306"/>
            <a:ext cx="9405257" cy="3612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trữ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tình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tùy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suy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thiên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nhiên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tạo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nên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rung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thẩm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mỹ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đọc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tôi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tùy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yếu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tố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hiện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cảm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xúc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suy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nghĩ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riêng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bản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Thông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có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thể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biết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tôi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ấy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qua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các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xưng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thứ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0" marR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-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Ngôn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ngữ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tùy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bút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tản</a:t>
            </a:r>
            <a:r>
              <a:rPr lang="en-US" sz="2400" i="1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i="1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văn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thường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tinh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tế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động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mang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hơi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thở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sống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giàu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và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chất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trữ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tình</a:t>
            </a:r>
            <a:r>
              <a:rPr lang="en-US" sz="2400" dirty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AB3D9-21FA-ADA1-FB02-3050CFB3E132}"/>
              </a:ext>
            </a:extLst>
          </p:cNvPr>
          <p:cNvSpPr txBox="1"/>
          <p:nvPr/>
        </p:nvSpPr>
        <p:spPr>
          <a:xfrm>
            <a:off x="2996295" y="1246051"/>
            <a:ext cx="6097554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tản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7173F5-B926-829B-724B-CA340494FDE1}"/>
              </a:ext>
            </a:extLst>
          </p:cNvPr>
          <p:cNvSpPr/>
          <p:nvPr/>
        </p:nvSpPr>
        <p:spPr>
          <a:xfrm>
            <a:off x="477266" y="709127"/>
            <a:ext cx="11135613" cy="5756987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5B9C1-A348-7B74-5EA2-C1090E7BBFA4}"/>
              </a:ext>
            </a:extLst>
          </p:cNvPr>
          <p:cNvSpPr txBox="1"/>
          <p:nvPr/>
        </p:nvSpPr>
        <p:spPr>
          <a:xfrm>
            <a:off x="1424862" y="2624798"/>
            <a:ext cx="9342275" cy="2672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it-IT" sz="2400" dirty="0">
                <a:effectLst/>
                <a:latin typeface="#9Slide03 Arima Madurai Bold" panose="00000800000000000000" pitchFamily="2" charset="0"/>
                <a:ea typeface="ArialMT"/>
                <a:cs typeface="#9Slide03 Arima Madurai Bold" panose="00000800000000000000" pitchFamily="2" charset="0"/>
              </a:rPr>
              <a:t>- Nhận biết nội dung bài tùy bút, tản văn ghi chép về đối tượng nào?</a:t>
            </a:r>
            <a:endParaRPr lang="en-US" sz="24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36195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it-IT" sz="2400" dirty="0">
                <a:effectLst/>
                <a:latin typeface="#9Slide03 Arima Madurai Bold" panose="00000800000000000000" pitchFamily="2" charset="0"/>
                <a:ea typeface="ArialMT"/>
                <a:cs typeface="#9Slide03 Arima Madurai Bold" panose="00000800000000000000" pitchFamily="2" charset="0"/>
              </a:rPr>
              <a:t>- Hiểu được những suy nghĩ, cảm xúc nhận xét, đánh giá của tác giả bài tùy bút.</a:t>
            </a:r>
            <a:endParaRPr lang="en-US" sz="24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36195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it-IT" sz="2400" dirty="0">
                <a:effectLst/>
                <a:latin typeface="#9Slide03 Arima Madurai Bold" panose="00000800000000000000" pitchFamily="2" charset="0"/>
                <a:ea typeface="ArialMT"/>
                <a:cs typeface="#9Slide03 Arima Madurai Bold" panose="00000800000000000000" pitchFamily="2" charset="0"/>
              </a:rPr>
              <a:t>- Nhận biết ngôn ngữ giàu hình ảnh và chất thơ của bài tùy bút.</a:t>
            </a:r>
            <a:endParaRPr lang="en-US" sz="24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  <a:p>
            <a:pPr marL="0" marR="36195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it-IT" sz="2400" dirty="0">
                <a:effectLst/>
                <a:latin typeface="#9Slide03 Arima Madurai Bold" panose="00000800000000000000" pitchFamily="2" charset="0"/>
                <a:ea typeface="ArialMT"/>
                <a:cs typeface="#9Slide03 Arima Madurai Bold" panose="00000800000000000000" pitchFamily="2" charset="0"/>
              </a:rPr>
              <a:t>- Tìm hiểu ý nghĩa xã hội sâu sắc của nội dung bài tùy bút.</a:t>
            </a:r>
            <a:endParaRPr lang="en-US" sz="2400" dirty="0">
              <a:effectLst/>
              <a:latin typeface="#9Slide03 Arima Madurai Bold" panose="00000800000000000000" pitchFamily="2" charset="0"/>
              <a:ea typeface="Calibri" panose="020F0502020204030204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4EC4A-DEDC-6223-24C4-7C271FAD8337}"/>
              </a:ext>
            </a:extLst>
          </p:cNvPr>
          <p:cNvSpPr txBox="1"/>
          <p:nvPr/>
        </p:nvSpPr>
        <p:spPr>
          <a:xfrm>
            <a:off x="2424794" y="1560547"/>
            <a:ext cx="7240555" cy="458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0" algn="ctr"/>
              </a:tabLst>
            </a:pPr>
            <a:r>
              <a:rPr lang="pt-BR" sz="2400" b="1" dirty="0">
                <a:effectLst/>
                <a:latin typeface="#9Slide03 BoosterNextFYBlack" panose="02000A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Chiến lược đọc hiểu văn bản tùy bút, tản văn</a:t>
            </a:r>
            <a:endParaRPr lang="en-US" dirty="0">
              <a:effectLst/>
              <a:latin typeface="#9Slide03 BoosterNextFYBlack" panose="02000A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3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58" y="4431099"/>
            <a:ext cx="3172678" cy="4853802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62" y="1316558"/>
            <a:ext cx="5667923" cy="34109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1B8E5A-8BBC-A8AD-2251-262B4885F4E3}"/>
              </a:ext>
            </a:extLst>
          </p:cNvPr>
          <p:cNvSpPr txBox="1"/>
          <p:nvPr/>
        </p:nvSpPr>
        <p:spPr>
          <a:xfrm>
            <a:off x="5309118" y="2967335"/>
            <a:ext cx="3900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II.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308E98"/>
                </a:solidFill>
                <a:effectLst/>
                <a:uLnTx/>
                <a:uFillTx/>
                <a:latin typeface="#9Slide05 SVNSkill" panose="02000000000000000000" pitchFamily="2" charset="0"/>
                <a:ea typeface="+mn-ea"/>
                <a:cs typeface="+mn-cs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308E98"/>
              </a:solidFill>
              <a:effectLst/>
              <a:uLnTx/>
              <a:uFillTx/>
              <a:latin typeface="#9Slide05 SVNSkill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40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450D5D-8A82-0455-4963-3C620727B0C4}"/>
              </a:ext>
            </a:extLst>
          </p:cNvPr>
          <p:cNvSpPr/>
          <p:nvPr/>
        </p:nvSpPr>
        <p:spPr>
          <a:xfrm>
            <a:off x="2809920" y="1828800"/>
            <a:ext cx="7537730" cy="3200400"/>
          </a:xfrm>
          <a:prstGeom prst="round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B071BEA-CA5A-97B1-77CA-7429906DF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024" y="2446082"/>
            <a:ext cx="1801709" cy="4521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4C2CFD-3AD9-4030-6C8C-43A7647D5721}"/>
              </a:ext>
            </a:extLst>
          </p:cNvPr>
          <p:cNvSpPr txBox="1"/>
          <p:nvPr/>
        </p:nvSpPr>
        <p:spPr>
          <a:xfrm>
            <a:off x="3635443" y="2243367"/>
            <a:ext cx="6256174" cy="246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“Tre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Nam”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70C0"/>
                </a:solidFill>
                <a:effectLst/>
                <a:latin typeface="#9Slide05 Great Vibes" panose="0200050708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#9Slide05 Great Vibes" panose="0200050708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1. Ở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(1),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b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tre</a:t>
            </a:r>
            <a:r>
              <a:rPr lang="en-US" sz="2000" b="1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1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8"/>
            <a:ext cx="6206319" cy="765793"/>
            <a:chOff x="6129009" y="2179505"/>
            <a:chExt cx="6208564" cy="766070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loài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cây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đẹp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nước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Nam.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3"/>
            <a:ext cx="6182852" cy="685059"/>
            <a:chOff x="6151877" y="2147448"/>
            <a:chExt cx="6185089" cy="685307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loài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cây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thuộc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với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con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Nam.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5"/>
            <a:ext cx="6198649" cy="739318"/>
            <a:chOff x="6151877" y="2150181"/>
            <a:chExt cx="6200892" cy="739585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loài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cây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quý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hiếm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ở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đất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nước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Nam.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716553"/>
            <a:chOff x="6129009" y="2150180"/>
            <a:chExt cx="6286425" cy="716812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685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Tre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là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bạn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duy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nhất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của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người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nông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dân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Việt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Nam.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0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47963" y="1346285"/>
            <a:ext cx="4156391" cy="456220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66"/>
          <p:cNvSpPr txBox="1">
            <a:spLocks noChangeArrowheads="1"/>
          </p:cNvSpPr>
          <p:nvPr/>
        </p:nvSpPr>
        <p:spPr bwMode="auto">
          <a:xfrm>
            <a:off x="1379094" y="1657004"/>
            <a:ext cx="382684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1">
                <a:latin typeface="#9Slide03 Arima Madurai Bold" panose="00000800000000000000" pitchFamily="2" charset="0"/>
                <a:ea typeface="SimSun" panose="02010600030101010101" pitchFamily="2" charset="-122"/>
                <a:cs typeface="#9Slide03 Arima Madurai Bold" panose="00000800000000000000" pitchFamily="2" charset="0"/>
              </a:defRPr>
            </a:lvl1pPr>
            <a:lvl2pPr marL="742950" indent="-28575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dirty="0" err="1"/>
              <a:t>Câu</a:t>
            </a:r>
            <a:r>
              <a:rPr lang="en-US" dirty="0"/>
              <a:t> 2.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miêu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(1)? 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54" y="3011807"/>
            <a:ext cx="2959824" cy="2896681"/>
          </a:xfrm>
          <a:prstGeom prst="rect">
            <a:avLst/>
          </a:prstGeom>
        </p:spPr>
      </p:pic>
      <p:grpSp>
        <p:nvGrpSpPr>
          <p:cNvPr id="30" name="组合 10"/>
          <p:cNvGrpSpPr/>
          <p:nvPr/>
        </p:nvGrpSpPr>
        <p:grpSpPr>
          <a:xfrm>
            <a:off x="1892193" y="-62192"/>
            <a:ext cx="2110789" cy="1937657"/>
            <a:chOff x="5699508" y="1226174"/>
            <a:chExt cx="2110789" cy="1937657"/>
          </a:xfrm>
        </p:grpSpPr>
        <p:pic>
          <p:nvPicPr>
            <p:cNvPr id="31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9508" y="1226174"/>
              <a:ext cx="2110789" cy="1937657"/>
            </a:xfrm>
            <a:prstGeom prst="rect">
              <a:avLst/>
            </a:prstGeom>
          </p:spPr>
        </p:pic>
        <p:sp>
          <p:nvSpPr>
            <p:cNvPr id="32" name="矩形 12"/>
            <p:cNvSpPr/>
            <p:nvPr/>
          </p:nvSpPr>
          <p:spPr>
            <a:xfrm rot="20921340">
              <a:off x="6157623" y="1886557"/>
              <a:ext cx="119455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 err="1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Câu</a:t>
              </a:r>
              <a:r>
                <a:rPr lang="en-US" altLang="zh-CN" sz="2800" b="1" dirty="0">
                  <a:latin typeface="汉仪小麦体简" panose="00020600040101010101" pitchFamily="18" charset="-122"/>
                  <a:ea typeface="汉仪小麦体简" panose="00020600040101010101" pitchFamily="18" charset="-122"/>
                </a:rPr>
                <a:t> 2</a:t>
              </a:r>
              <a:endParaRPr lang="zh-CN" altLang="en-US" sz="2800" b="1" dirty="0">
                <a:latin typeface="汉仪小麦体简" panose="00020600040101010101" pitchFamily="18" charset="-122"/>
                <a:ea typeface="汉仪小麦体简" panose="00020600040101010101" pitchFamily="18" charset="-122"/>
              </a:endParaRPr>
            </a:p>
          </p:txBody>
        </p:sp>
      </p:grpSp>
      <p:grpSp>
        <p:nvGrpSpPr>
          <p:cNvPr id="37" name="组合 11">
            <a:extLst>
              <a:ext uri="{FF2B5EF4-FFF2-40B4-BE49-F238E27FC236}">
                <a16:creationId xmlns:a16="http://schemas.microsoft.com/office/drawing/2014/main" id="{47772F3F-8B80-3044-BD99-F8FAF84B53FD}"/>
              </a:ext>
            </a:extLst>
          </p:cNvPr>
          <p:cNvGrpSpPr/>
          <p:nvPr/>
        </p:nvGrpSpPr>
        <p:grpSpPr>
          <a:xfrm>
            <a:off x="5205937" y="1998299"/>
            <a:ext cx="6206319" cy="603164"/>
            <a:chOff x="6129009" y="2179505"/>
            <a:chExt cx="6208564" cy="603382"/>
          </a:xfrm>
        </p:grpSpPr>
        <p:grpSp>
          <p:nvGrpSpPr>
            <p:cNvPr id="38" name="组合 3">
              <a:extLst>
                <a:ext uri="{FF2B5EF4-FFF2-40B4-BE49-F238E27FC236}">
                  <a16:creationId xmlns:a16="http://schemas.microsoft.com/office/drawing/2014/main" id="{506DBB69-282A-924A-93F4-872A2D7159DC}"/>
                </a:ext>
              </a:extLst>
            </p:cNvPr>
            <p:cNvGrpSpPr/>
            <p:nvPr/>
          </p:nvGrpSpPr>
          <p:grpSpPr>
            <a:xfrm>
              <a:off x="6129009" y="2179505"/>
              <a:ext cx="1461759" cy="603382"/>
              <a:chOff x="1382533" y="1774136"/>
              <a:chExt cx="1461759" cy="603382"/>
            </a:xfrm>
          </p:grpSpPr>
          <p:sp>
            <p:nvSpPr>
              <p:cNvPr id="40" name="圆角矩形 4">
                <a:extLst>
                  <a:ext uri="{FF2B5EF4-FFF2-40B4-BE49-F238E27FC236}">
                    <a16:creationId xmlns:a16="http://schemas.microsoft.com/office/drawing/2014/main" id="{9258C273-6A96-7E41-AA7C-F28046570ABB}"/>
                  </a:ext>
                </a:extLst>
              </p:cNvPr>
              <p:cNvSpPr/>
              <p:nvPr/>
            </p:nvSpPr>
            <p:spPr>
              <a:xfrm>
                <a:off x="1816862" y="1774136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1" name="矩形 5">
                <a:extLst>
                  <a:ext uri="{FF2B5EF4-FFF2-40B4-BE49-F238E27FC236}">
                    <a16:creationId xmlns:a16="http://schemas.microsoft.com/office/drawing/2014/main" id="{682E604C-E213-C246-83BF-8F482F4BA338}"/>
                  </a:ext>
                </a:extLst>
              </p:cNvPr>
              <p:cNvSpPr/>
              <p:nvPr/>
            </p:nvSpPr>
            <p:spPr>
              <a:xfrm>
                <a:off x="1382533" y="180198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1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39" name="矩形 10">
              <a:extLst>
                <a:ext uri="{FF2B5EF4-FFF2-40B4-BE49-F238E27FC236}">
                  <a16:creationId xmlns:a16="http://schemas.microsoft.com/office/drawing/2014/main" id="{093CF3E4-D40A-0548-9746-68FDEB7471B3}"/>
                </a:ext>
              </a:extLst>
            </p:cNvPr>
            <p:cNvSpPr/>
            <p:nvPr/>
          </p:nvSpPr>
          <p:spPr>
            <a:xfrm>
              <a:off x="7207857" y="226026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A. Thanh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mảnh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2" name="组合 12">
            <a:extLst>
              <a:ext uri="{FF2B5EF4-FFF2-40B4-BE49-F238E27FC236}">
                <a16:creationId xmlns:a16="http://schemas.microsoft.com/office/drawing/2014/main" id="{D7BF92E8-2226-6241-96BF-6AB1B049DE80}"/>
              </a:ext>
            </a:extLst>
          </p:cNvPr>
          <p:cNvGrpSpPr/>
          <p:nvPr/>
        </p:nvGrpSpPr>
        <p:grpSpPr>
          <a:xfrm>
            <a:off x="5205937" y="2931584"/>
            <a:ext cx="6182852" cy="605896"/>
            <a:chOff x="6151877" y="2147448"/>
            <a:chExt cx="6185089" cy="606115"/>
          </a:xfrm>
        </p:grpSpPr>
        <p:grpSp>
          <p:nvGrpSpPr>
            <p:cNvPr id="43" name="组合 13">
              <a:extLst>
                <a:ext uri="{FF2B5EF4-FFF2-40B4-BE49-F238E27FC236}">
                  <a16:creationId xmlns:a16="http://schemas.microsoft.com/office/drawing/2014/main" id="{BFBF61A2-4769-E44A-83C8-A264895F0B7E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45" name="圆角矩形 15">
                <a:extLst>
                  <a:ext uri="{FF2B5EF4-FFF2-40B4-BE49-F238E27FC236}">
                    <a16:creationId xmlns:a16="http://schemas.microsoft.com/office/drawing/2014/main" id="{E5E8F851-2562-8241-8CBF-A592917A4BF8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46" name="矩形 16">
                <a:extLst>
                  <a:ext uri="{FF2B5EF4-FFF2-40B4-BE49-F238E27FC236}">
                    <a16:creationId xmlns:a16="http://schemas.microsoft.com/office/drawing/2014/main" id="{2BB78068-6CA0-F24E-A25B-F8E5661BFE14}"/>
                  </a:ext>
                </a:extLst>
              </p:cNvPr>
              <p:cNvSpPr/>
              <p:nvPr/>
            </p:nvSpPr>
            <p:spPr>
              <a:xfrm>
                <a:off x="1405401" y="1801982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2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4" name="矩形 14">
              <a:extLst>
                <a:ext uri="{FF2B5EF4-FFF2-40B4-BE49-F238E27FC236}">
                  <a16:creationId xmlns:a16="http://schemas.microsoft.com/office/drawing/2014/main" id="{FB48EF86-E2C8-0043-9A8A-CCF5DD5FD367}"/>
                </a:ext>
              </a:extLst>
            </p:cNvPr>
            <p:cNvSpPr/>
            <p:nvPr/>
          </p:nvSpPr>
          <p:spPr>
            <a:xfrm>
              <a:off x="7207250" y="2147448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B.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Dẻo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dai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47" name="组合 17">
            <a:extLst>
              <a:ext uri="{FF2B5EF4-FFF2-40B4-BE49-F238E27FC236}">
                <a16:creationId xmlns:a16="http://schemas.microsoft.com/office/drawing/2014/main" id="{DC65B67A-28E4-D649-95CB-FA0486A805E7}"/>
              </a:ext>
            </a:extLst>
          </p:cNvPr>
          <p:cNvGrpSpPr/>
          <p:nvPr/>
        </p:nvGrpSpPr>
        <p:grpSpPr>
          <a:xfrm>
            <a:off x="5193288" y="3886964"/>
            <a:ext cx="6198649" cy="603164"/>
            <a:chOff x="6151877" y="2150181"/>
            <a:chExt cx="6200892" cy="603382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B30BE7F0-402F-E54A-9967-8FFCAC71F330}"/>
                </a:ext>
              </a:extLst>
            </p:cNvPr>
            <p:cNvGrpSpPr/>
            <p:nvPr/>
          </p:nvGrpSpPr>
          <p:grpSpPr>
            <a:xfrm>
              <a:off x="6151877" y="2150181"/>
              <a:ext cx="1461759" cy="603382"/>
              <a:chOff x="1405401" y="1744812"/>
              <a:chExt cx="1461759" cy="603382"/>
            </a:xfrm>
          </p:grpSpPr>
          <p:sp>
            <p:nvSpPr>
              <p:cNvPr id="50" name="圆角矩形 20">
                <a:extLst>
                  <a:ext uri="{FF2B5EF4-FFF2-40B4-BE49-F238E27FC236}">
                    <a16:creationId xmlns:a16="http://schemas.microsoft.com/office/drawing/2014/main" id="{E41B50A9-BC16-E449-9920-6764720B1D43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AED7E9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1" name="矩形 21">
                <a:extLst>
                  <a:ext uri="{FF2B5EF4-FFF2-40B4-BE49-F238E27FC236}">
                    <a16:creationId xmlns:a16="http://schemas.microsoft.com/office/drawing/2014/main" id="{27950546-0E0D-7646-AE11-507CD58FF82B}"/>
                  </a:ext>
                </a:extLst>
              </p:cNvPr>
              <p:cNvSpPr/>
              <p:nvPr/>
            </p:nvSpPr>
            <p:spPr>
              <a:xfrm>
                <a:off x="1405401" y="1790548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3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49" name="矩形 19">
              <a:extLst>
                <a:ext uri="{FF2B5EF4-FFF2-40B4-BE49-F238E27FC236}">
                  <a16:creationId xmlns:a16="http://schemas.microsoft.com/office/drawing/2014/main" id="{08B1D19D-BFF7-144C-94BD-F8F352C6913D}"/>
                </a:ext>
              </a:extLst>
            </p:cNvPr>
            <p:cNvSpPr/>
            <p:nvPr/>
          </p:nvSpPr>
          <p:spPr>
            <a:xfrm>
              <a:off x="7223053" y="2204459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Mộc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mạc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  <p:grpSp>
        <p:nvGrpSpPr>
          <p:cNvPr id="52" name="组合 12">
            <a:extLst>
              <a:ext uri="{FF2B5EF4-FFF2-40B4-BE49-F238E27FC236}">
                <a16:creationId xmlns:a16="http://schemas.microsoft.com/office/drawing/2014/main" id="{523D7811-64EA-0A43-9FDD-A02677F71603}"/>
              </a:ext>
            </a:extLst>
          </p:cNvPr>
          <p:cNvGrpSpPr/>
          <p:nvPr/>
        </p:nvGrpSpPr>
        <p:grpSpPr>
          <a:xfrm>
            <a:off x="5205937" y="4866987"/>
            <a:ext cx="6284152" cy="603165"/>
            <a:chOff x="6129009" y="2150180"/>
            <a:chExt cx="6286425" cy="603383"/>
          </a:xfrm>
        </p:grpSpPr>
        <p:grpSp>
          <p:nvGrpSpPr>
            <p:cNvPr id="53" name="组合 13">
              <a:extLst>
                <a:ext uri="{FF2B5EF4-FFF2-40B4-BE49-F238E27FC236}">
                  <a16:creationId xmlns:a16="http://schemas.microsoft.com/office/drawing/2014/main" id="{9C60F4E4-E9A5-2844-A9DE-731997E13902}"/>
                </a:ext>
              </a:extLst>
            </p:cNvPr>
            <p:cNvGrpSpPr/>
            <p:nvPr/>
          </p:nvGrpSpPr>
          <p:grpSpPr>
            <a:xfrm>
              <a:off x="6129009" y="2150180"/>
              <a:ext cx="1461759" cy="603383"/>
              <a:chOff x="1382533" y="1744811"/>
              <a:chExt cx="1461759" cy="603383"/>
            </a:xfrm>
          </p:grpSpPr>
          <p:sp>
            <p:nvSpPr>
              <p:cNvPr id="55" name="圆角矩形 15">
                <a:extLst>
                  <a:ext uri="{FF2B5EF4-FFF2-40B4-BE49-F238E27FC236}">
                    <a16:creationId xmlns:a16="http://schemas.microsoft.com/office/drawing/2014/main" id="{1E5C722B-E5D4-4349-AA58-ED40AB31C200}"/>
                  </a:ext>
                </a:extLst>
              </p:cNvPr>
              <p:cNvSpPr/>
              <p:nvPr/>
            </p:nvSpPr>
            <p:spPr>
              <a:xfrm>
                <a:off x="1810523" y="1744812"/>
                <a:ext cx="593101" cy="603382"/>
              </a:xfrm>
              <a:prstGeom prst="roundRect">
                <a:avLst/>
              </a:prstGeom>
              <a:solidFill>
                <a:srgbClr val="88CBBA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endParaRPr>
              </a:p>
            </p:txBody>
          </p:sp>
          <p:sp>
            <p:nvSpPr>
              <p:cNvPr id="56" name="矩形 16">
                <a:extLst>
                  <a:ext uri="{FF2B5EF4-FFF2-40B4-BE49-F238E27FC236}">
                    <a16:creationId xmlns:a16="http://schemas.microsoft.com/office/drawing/2014/main" id="{1886F7D7-1E9F-7F4E-8C66-C49B13FBDF16}"/>
                  </a:ext>
                </a:extLst>
              </p:cNvPr>
              <p:cNvSpPr/>
              <p:nvPr/>
            </p:nvSpPr>
            <p:spPr>
              <a:xfrm>
                <a:off x="1382533" y="1744811"/>
                <a:ext cx="1461759" cy="5234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2800" b="1" spc="300" dirty="0">
                    <a:solidFill>
                      <a:schemeClr val="bg1"/>
                    </a:solidFill>
                    <a:latin typeface="#9Slide03 Arima Madurai Bold" panose="00000800000000000000" pitchFamily="2" charset="0"/>
                    <a:ea typeface="Microsoft YaHei" panose="020B0503020204020204" charset="-122"/>
                    <a:cs typeface="#9Slide03 Arima Madurai Bold" panose="00000800000000000000" pitchFamily="2" charset="0"/>
                  </a:rPr>
                  <a:t>4</a:t>
                </a:r>
                <a:endParaRPr lang="zh-CN" altLang="en-US" sz="2800" b="1" dirty="0">
                  <a:solidFill>
                    <a:schemeClr val="bg1"/>
                  </a:solidFill>
                  <a:latin typeface="#9Slide03 Arima Madurai Bold" panose="00000800000000000000" pitchFamily="2" charset="0"/>
                  <a:ea typeface="Microsoft YaHei" panose="020B0503020204020204" charset="-122"/>
                  <a:cs typeface="#9Slide03 Arima Madurai Bold" panose="00000800000000000000" pitchFamily="2" charset="0"/>
                </a:endParaRPr>
              </a:p>
            </p:txBody>
          </p:sp>
        </p:grpSp>
        <p:sp>
          <p:nvSpPr>
            <p:cNvPr id="54" name="矩形 14">
              <a:extLst>
                <a:ext uri="{FF2B5EF4-FFF2-40B4-BE49-F238E27FC236}">
                  <a16:creationId xmlns:a16="http://schemas.microsoft.com/office/drawing/2014/main" id="{8865872B-89AF-4745-9448-281EEBBDFE09}"/>
                </a:ext>
              </a:extLst>
            </p:cNvPr>
            <p:cNvSpPr/>
            <p:nvPr/>
          </p:nvSpPr>
          <p:spPr>
            <a:xfrm>
              <a:off x="7285718" y="2181685"/>
              <a:ext cx="5129716" cy="388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D.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Cứng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  <a:r>
                <a:rPr lang="en-US" sz="1800" dirty="0" err="1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cáp</a:t>
              </a:r>
              <a:r>
                <a:rPr lang="en-US" sz="1800" dirty="0">
                  <a:effectLst/>
                  <a:latin typeface="#9Slide03 Arima Madurai Bold" panose="00000800000000000000" pitchFamily="2" charset="0"/>
                  <a:ea typeface="Calibri" panose="020F0502020204030204" pitchFamily="34" charset="0"/>
                  <a:cs typeface="#9Slide03 Arima Madurai Bold" panose="0000080000000000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9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freeppt7.com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5035</Words>
  <Application>Microsoft Office PowerPoint</Application>
  <PresentationFormat>Widescreen</PresentationFormat>
  <Paragraphs>317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#9Slide03 BoosterNextFYBlack</vt:lpstr>
      <vt:lpstr>#9Slide03 Arima Madurai</vt:lpstr>
      <vt:lpstr>#9Slide05 Great Vibes</vt:lpstr>
      <vt:lpstr>Arial</vt:lpstr>
      <vt:lpstr>Chaucer</vt:lpstr>
      <vt:lpstr>等线</vt:lpstr>
      <vt:lpstr>等线 Light</vt:lpstr>
      <vt:lpstr>汉仪小麦体简</vt:lpstr>
      <vt:lpstr>#9Slide03 Arima Madurai Bold</vt:lpstr>
      <vt:lpstr>#9Slide03 AllRoundGothic</vt:lpstr>
      <vt:lpstr>Calibri</vt:lpstr>
      <vt:lpstr>#9Slide05 SVNSkill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beo leo</cp:lastModifiedBy>
  <cp:revision>55</cp:revision>
  <dcterms:created xsi:type="dcterms:W3CDTF">2017-09-29T09:51:00Z</dcterms:created>
  <dcterms:modified xsi:type="dcterms:W3CDTF">2023-04-06T07:32:16Z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0459A8C5E2834A2090C5617D0452BE89</vt:lpwstr>
  </property>
  <property fmtid="{D5CDD505-2E9C-101B-9397-08002B2CF9AE}" pid="3" name="KSOProductBuildVer">
    <vt:lpwstr>1033-11.2.0.10323</vt:lpwstr>
  </property>
</Properties>
</file>