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52" r:id="rId2"/>
    <p:sldId id="354" r:id="rId3"/>
    <p:sldId id="257" r:id="rId4"/>
    <p:sldId id="353" r:id="rId5"/>
    <p:sldId id="323" r:id="rId6"/>
    <p:sldId id="291" r:id="rId7"/>
    <p:sldId id="310" r:id="rId8"/>
    <p:sldId id="265" r:id="rId9"/>
    <p:sldId id="363" r:id="rId10"/>
    <p:sldId id="364" r:id="rId11"/>
    <p:sldId id="366" r:id="rId12"/>
    <p:sldId id="357" r:id="rId13"/>
    <p:sldId id="358" r:id="rId14"/>
    <p:sldId id="365" r:id="rId15"/>
    <p:sldId id="361" r:id="rId16"/>
    <p:sldId id="367" r:id="rId17"/>
    <p:sldId id="368" r:id="rId18"/>
    <p:sldId id="369" r:id="rId19"/>
    <p:sldId id="370" r:id="rId20"/>
    <p:sldId id="35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5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238A9B-0466-4A5E-A070-FF518C6EAC96}" type="datetimeFigureOut">
              <a:rPr lang="en-US" smtClean="0"/>
              <a:t>29/08/2022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958E5-08E5-4BD4-B023-46E35D3D0D0C}" type="slidenum">
              <a:rPr lang="en-US" smtClean="0"/>
              <a:t>‹#›</a:t>
            </a:fld>
            <a:endParaRPr lang="en-US"/>
          </a:p>
        </p:txBody>
      </p:sp>
    </p:spTree>
    <p:extLst>
      <p:ext uri="{BB962C8B-B14F-4D97-AF65-F5344CB8AC3E}">
        <p14:creationId xmlns:p14="http://schemas.microsoft.com/office/powerpoint/2010/main" val="3644310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baokefb"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ln/>
        </p:spPr>
      </p:sp>
      <p:sp>
        <p:nvSpPr>
          <p:cNvPr id="86019" name="文本占位符 860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a:t>
            </a:fld>
            <a:endParaRPr lang="zh-CN" sz="1200" dirty="0"/>
          </a:p>
        </p:txBody>
      </p:sp>
    </p:spTree>
    <p:extLst>
      <p:ext uri="{BB962C8B-B14F-4D97-AF65-F5344CB8AC3E}">
        <p14:creationId xmlns:p14="http://schemas.microsoft.com/office/powerpoint/2010/main" val="2382073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20481"/>
          <p:cNvSpPr>
            <a:spLocks noGrp="1" noRot="1" noChangeAspect="1" noTextEdit="1"/>
          </p:cNvSpPr>
          <p:nvPr>
            <p:ph type="sldImg"/>
          </p:nvPr>
        </p:nvSpPr>
        <p:spPr>
          <a:ln/>
        </p:spPr>
      </p:sp>
      <p:sp>
        <p:nvSpPr>
          <p:cNvPr id="20483" name="文本占位符 2048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20</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61935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54273"/>
          <p:cNvSpPr>
            <a:spLocks noGrp="1" noRot="1" noChangeAspect="1" noTextEdit="1"/>
          </p:cNvSpPr>
          <p:nvPr>
            <p:ph type="sldImg"/>
          </p:nvPr>
        </p:nvSpPr>
        <p:spPr>
          <a:ln/>
        </p:spPr>
      </p:sp>
      <p:sp>
        <p:nvSpPr>
          <p:cNvPr id="54275" name="文本占位符 542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3237464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r>
              <a:rPr lang="en-US" sz="1200" b="0" i="0" u="sng" kern="1200" baseline="0" dirty="0">
                <a:solidFill>
                  <a:schemeClr val="tx1"/>
                </a:solidFill>
                <a:effectLst/>
                <a:latin typeface="Arial" panose="020B0604020202020204" pitchFamily="34" charset="0"/>
                <a:ea typeface="宋体" panose="02010600030101010101" pitchFamily="2" charset="-122"/>
                <a:hlinkClick r:id="rId3"/>
              </a:rPr>
              <a:t>https://www.facebook.com/baokefb</a:t>
            </a:r>
            <a:r>
              <a:rPr lang="en-US" sz="1200" b="0" i="0" u="none" kern="1200" baseline="0" dirty="0">
                <a:solidFill>
                  <a:schemeClr val="tx1"/>
                </a:solidFill>
                <a:effectLst/>
                <a:latin typeface="Arial" panose="020B0604020202020204" pitchFamily="34" charset="0"/>
                <a:ea typeface="宋体" panose="02010600030101010101" pitchFamily="2" charset="-122"/>
              </a:rPr>
              <a:t>  - fb </a:t>
            </a:r>
            <a:r>
              <a:rPr lang="en-US" sz="1200" b="0" i="0" u="none" kern="1200" baseline="0" dirty="0" err="1">
                <a:solidFill>
                  <a:schemeClr val="tx1"/>
                </a:solidFill>
                <a:effectLst/>
                <a:latin typeface="Arial" panose="020B0604020202020204" pitchFamily="34" charset="0"/>
                <a:ea typeface="宋体" panose="02010600030101010101" pitchFamily="2" charset="-122"/>
              </a:rPr>
              <a:t>Nguyễn</a:t>
            </a:r>
            <a:r>
              <a:rPr lang="en-US" sz="1200" b="0" i="0" u="none" kern="1200" baseline="0" dirty="0">
                <a:solidFill>
                  <a:schemeClr val="tx1"/>
                </a:solidFill>
                <a:effectLst/>
                <a:latin typeface="Arial" panose="020B0604020202020204" pitchFamily="34" charset="0"/>
                <a:ea typeface="宋体" panose="02010600030101010101" pitchFamily="2" charset="-122"/>
              </a:rPr>
              <a:t> </a:t>
            </a:r>
            <a:r>
              <a:rPr lang="en-US" sz="1200" b="0" i="0" u="none" kern="1200" baseline="0" dirty="0" err="1">
                <a:solidFill>
                  <a:schemeClr val="tx1"/>
                </a:solidFill>
                <a:effectLst/>
                <a:latin typeface="Arial" panose="020B0604020202020204" pitchFamily="34" charset="0"/>
                <a:ea typeface="宋体" panose="02010600030101010101" pitchFamily="2" charset="-122"/>
              </a:rPr>
              <a:t>Nhâm</a:t>
            </a:r>
            <a:r>
              <a:rPr lang="en-US" sz="1200" b="0" i="0" u="none" kern="1200" baseline="0" dirty="0">
                <a:solidFill>
                  <a:schemeClr val="tx1"/>
                </a:solidFill>
                <a:effectLst/>
                <a:latin typeface="Arial" panose="020B0604020202020204" pitchFamily="34" charset="0"/>
                <a:ea typeface="宋体" panose="02010600030101010101" pitchFamily="2" charset="-122"/>
              </a:rPr>
              <a:t> -</a:t>
            </a:r>
            <a:r>
              <a:rPr lang="en-US" sz="1200" b="1" i="0" u="none" kern="1200" baseline="0" dirty="0">
                <a:solidFill>
                  <a:schemeClr val="tx1"/>
                </a:solidFill>
                <a:effectLst/>
                <a:latin typeface="Arial" panose="020B0604020202020204" pitchFamily="34" charset="0"/>
                <a:ea typeface="宋体" panose="02010600030101010101" pitchFamily="2" charset="-122"/>
              </a:rPr>
              <a:t>0981.713.891</a:t>
            </a:r>
            <a:endParaRPr lang="en-US" sz="1200" b="0" i="0" u="none" kern="1200" baseline="0" dirty="0">
              <a:solidFill>
                <a:schemeClr val="tx1"/>
              </a:solidFill>
              <a:effectLst/>
              <a:latin typeface="Arial" panose="020B0604020202020204" pitchFamily="34" charset="0"/>
              <a:ea typeface="宋体" panose="02010600030101010101" pitchFamily="2" charset="-122"/>
            </a:endParaRPr>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a:t>
            </a:fld>
            <a:endParaRPr lang="zh-CN" sz="1200" dirty="0"/>
          </a:p>
        </p:txBody>
      </p:sp>
    </p:spTree>
    <p:extLst>
      <p:ext uri="{BB962C8B-B14F-4D97-AF65-F5344CB8AC3E}">
        <p14:creationId xmlns:p14="http://schemas.microsoft.com/office/powerpoint/2010/main" val="3321564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a:ln/>
        </p:spPr>
      </p:sp>
      <p:sp>
        <p:nvSpPr>
          <p:cNvPr id="19459" name="文本占位符 194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4</a:t>
            </a:fld>
            <a:endParaRPr lang="zh-CN" sz="1200" dirty="0"/>
          </a:p>
        </p:txBody>
      </p:sp>
    </p:spTree>
    <p:extLst>
      <p:ext uri="{BB962C8B-B14F-4D97-AF65-F5344CB8AC3E}">
        <p14:creationId xmlns:p14="http://schemas.microsoft.com/office/powerpoint/2010/main" val="3022540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a:ln/>
        </p:spPr>
      </p:sp>
      <p:sp>
        <p:nvSpPr>
          <p:cNvPr id="68611" name="文本占位符 686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5</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405482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84993"/>
          <p:cNvSpPr>
            <a:spLocks noGrp="1" noRot="1" noChangeAspect="1" noTextEdit="1"/>
          </p:cNvSpPr>
          <p:nvPr>
            <p:ph type="sldImg"/>
          </p:nvPr>
        </p:nvSpPr>
        <p:spPr>
          <a:ln/>
        </p:spPr>
      </p:sp>
      <p:sp>
        <p:nvSpPr>
          <p:cNvPr id="84995" name="文本占位符 8499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6</a:t>
            </a:fld>
            <a:endParaRPr lang="zh-CN" sz="1200" dirty="0"/>
          </a:p>
        </p:txBody>
      </p:sp>
    </p:spTree>
    <p:extLst>
      <p:ext uri="{BB962C8B-B14F-4D97-AF65-F5344CB8AC3E}">
        <p14:creationId xmlns:p14="http://schemas.microsoft.com/office/powerpoint/2010/main" val="4175374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7</a:t>
            </a:fld>
            <a:endParaRPr lang="zh-CN" sz="1200" dirty="0"/>
          </a:p>
        </p:txBody>
      </p:sp>
    </p:spTree>
    <p:extLst>
      <p:ext uri="{BB962C8B-B14F-4D97-AF65-F5344CB8AC3E}">
        <p14:creationId xmlns:p14="http://schemas.microsoft.com/office/powerpoint/2010/main" val="1275158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26625"/>
          <p:cNvSpPr>
            <a:spLocks noGrp="1" noRot="1" noChangeAspect="1" noTextEdit="1"/>
          </p:cNvSpPr>
          <p:nvPr>
            <p:ph type="sldImg"/>
          </p:nvPr>
        </p:nvSpPr>
        <p:spPr>
          <a:ln/>
        </p:spPr>
      </p:sp>
      <p:sp>
        <p:nvSpPr>
          <p:cNvPr id="26627" name="文本占位符 2662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8</a:t>
            </a:fld>
            <a:endParaRPr lang="zh-CN" sz="1200" dirty="0"/>
          </a:p>
        </p:txBody>
      </p:sp>
    </p:spTree>
    <p:extLst>
      <p:ext uri="{BB962C8B-B14F-4D97-AF65-F5344CB8AC3E}">
        <p14:creationId xmlns:p14="http://schemas.microsoft.com/office/powerpoint/2010/main" val="425542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54273"/>
          <p:cNvSpPr>
            <a:spLocks noGrp="1" noRot="1" noChangeAspect="1" noTextEdit="1"/>
          </p:cNvSpPr>
          <p:nvPr>
            <p:ph type="sldImg"/>
          </p:nvPr>
        </p:nvSpPr>
        <p:spPr>
          <a:ln/>
        </p:spPr>
      </p:sp>
      <p:sp>
        <p:nvSpPr>
          <p:cNvPr id="54275" name="文本占位符 542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15</a:t>
            </a:fld>
            <a:endParaRPr lang="zh-CN" sz="1200" dirty="0"/>
          </a:p>
        </p:txBody>
      </p:sp>
    </p:spTree>
    <p:extLst>
      <p:ext uri="{BB962C8B-B14F-4D97-AF65-F5344CB8AC3E}">
        <p14:creationId xmlns:p14="http://schemas.microsoft.com/office/powerpoint/2010/main" val="3440925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F0EF5E-F635-4FC8-BAB7-70C8796693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60E2B18-1530-45E3-9F6F-3F37C43BFF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EF4DBB3-34CD-4BAD-B1F2-5529D48505B5}"/>
              </a:ext>
            </a:extLst>
          </p:cNvPr>
          <p:cNvSpPr>
            <a:spLocks noGrp="1"/>
          </p:cNvSpPr>
          <p:nvPr>
            <p:ph type="dt" sz="half" idx="10"/>
          </p:nvPr>
        </p:nvSpPr>
        <p:spPr/>
        <p:txBody>
          <a:bodyPr/>
          <a:lstStyle/>
          <a:p>
            <a:fld id="{43C4FE99-27B0-4243-BF1F-968CB98F14BA}" type="datetimeFigureOut">
              <a:rPr lang="en-US" smtClean="0"/>
              <a:t>29/08/2022</a:t>
            </a:fld>
            <a:endParaRPr lang="en-US"/>
          </a:p>
        </p:txBody>
      </p:sp>
      <p:sp>
        <p:nvSpPr>
          <p:cNvPr id="5" name="Footer Placeholder 4">
            <a:extLst>
              <a:ext uri="{FF2B5EF4-FFF2-40B4-BE49-F238E27FC236}">
                <a16:creationId xmlns="" xmlns:a16="http://schemas.microsoft.com/office/drawing/2014/main" id="{8385EA74-12A1-4696-BD0B-F7E3FA7F9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F04C745-33C5-4B30-8D19-C0929A99F120}"/>
              </a:ext>
            </a:extLst>
          </p:cNvPr>
          <p:cNvSpPr>
            <a:spLocks noGrp="1"/>
          </p:cNvSpPr>
          <p:nvPr>
            <p:ph type="sldNum" sz="quarter" idx="12"/>
          </p:nvPr>
        </p:nvSpPr>
        <p:spPr/>
        <p:txBody>
          <a:bodyPr/>
          <a:lstStyle/>
          <a:p>
            <a:fld id="{09B9A0AD-7475-4541-9FF0-F019EFD0E97A}" type="slidenum">
              <a:rPr lang="en-US" smtClean="0"/>
              <a:t>‹#›</a:t>
            </a:fld>
            <a:endParaRPr lang="en-US"/>
          </a:p>
        </p:txBody>
      </p:sp>
    </p:spTree>
    <p:extLst>
      <p:ext uri="{BB962C8B-B14F-4D97-AF65-F5344CB8AC3E}">
        <p14:creationId xmlns:p14="http://schemas.microsoft.com/office/powerpoint/2010/main" val="3828145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0FF8C3-8E89-437A-8E81-4C58E12B7E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9A0FB40-B9D0-4469-BC74-214922E58C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290863C-2956-4310-A6AD-2652C4E278B2}"/>
              </a:ext>
            </a:extLst>
          </p:cNvPr>
          <p:cNvSpPr>
            <a:spLocks noGrp="1"/>
          </p:cNvSpPr>
          <p:nvPr>
            <p:ph type="dt" sz="half" idx="10"/>
          </p:nvPr>
        </p:nvSpPr>
        <p:spPr/>
        <p:txBody>
          <a:bodyPr/>
          <a:lstStyle/>
          <a:p>
            <a:fld id="{43C4FE99-27B0-4243-BF1F-968CB98F14BA}" type="datetimeFigureOut">
              <a:rPr lang="en-US" smtClean="0"/>
              <a:t>29/08/2022</a:t>
            </a:fld>
            <a:endParaRPr lang="en-US"/>
          </a:p>
        </p:txBody>
      </p:sp>
      <p:sp>
        <p:nvSpPr>
          <p:cNvPr id="5" name="Footer Placeholder 4">
            <a:extLst>
              <a:ext uri="{FF2B5EF4-FFF2-40B4-BE49-F238E27FC236}">
                <a16:creationId xmlns="" xmlns:a16="http://schemas.microsoft.com/office/drawing/2014/main" id="{33F1C1A4-6BD2-461A-A04A-7BD1394E83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5B5EB3F-BA18-434E-B996-69BFFDEBD085}"/>
              </a:ext>
            </a:extLst>
          </p:cNvPr>
          <p:cNvSpPr>
            <a:spLocks noGrp="1"/>
          </p:cNvSpPr>
          <p:nvPr>
            <p:ph type="sldNum" sz="quarter" idx="12"/>
          </p:nvPr>
        </p:nvSpPr>
        <p:spPr/>
        <p:txBody>
          <a:bodyPr/>
          <a:lstStyle/>
          <a:p>
            <a:fld id="{09B9A0AD-7475-4541-9FF0-F019EFD0E97A}" type="slidenum">
              <a:rPr lang="en-US" smtClean="0"/>
              <a:t>‹#›</a:t>
            </a:fld>
            <a:endParaRPr lang="en-US"/>
          </a:p>
        </p:txBody>
      </p:sp>
    </p:spTree>
    <p:extLst>
      <p:ext uri="{BB962C8B-B14F-4D97-AF65-F5344CB8AC3E}">
        <p14:creationId xmlns:p14="http://schemas.microsoft.com/office/powerpoint/2010/main" val="483954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3EF82AD-BC0D-49D5-9790-BB6A240F13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AED426F4-4464-473F-9B7D-328CC304D0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73D15B9-632F-46A2-8A3C-5A3ED0DB6C38}"/>
              </a:ext>
            </a:extLst>
          </p:cNvPr>
          <p:cNvSpPr>
            <a:spLocks noGrp="1"/>
          </p:cNvSpPr>
          <p:nvPr>
            <p:ph type="dt" sz="half" idx="10"/>
          </p:nvPr>
        </p:nvSpPr>
        <p:spPr/>
        <p:txBody>
          <a:bodyPr/>
          <a:lstStyle/>
          <a:p>
            <a:fld id="{43C4FE99-27B0-4243-BF1F-968CB98F14BA}" type="datetimeFigureOut">
              <a:rPr lang="en-US" smtClean="0"/>
              <a:t>29/08/2022</a:t>
            </a:fld>
            <a:endParaRPr lang="en-US"/>
          </a:p>
        </p:txBody>
      </p:sp>
      <p:sp>
        <p:nvSpPr>
          <p:cNvPr id="5" name="Footer Placeholder 4">
            <a:extLst>
              <a:ext uri="{FF2B5EF4-FFF2-40B4-BE49-F238E27FC236}">
                <a16:creationId xmlns="" xmlns:a16="http://schemas.microsoft.com/office/drawing/2014/main" id="{35C14D91-1ABD-4DCD-AD9D-7520C6AB9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217B672-33AF-4624-B5B0-AFA5B8397844}"/>
              </a:ext>
            </a:extLst>
          </p:cNvPr>
          <p:cNvSpPr>
            <a:spLocks noGrp="1"/>
          </p:cNvSpPr>
          <p:nvPr>
            <p:ph type="sldNum" sz="quarter" idx="12"/>
          </p:nvPr>
        </p:nvSpPr>
        <p:spPr/>
        <p:txBody>
          <a:bodyPr/>
          <a:lstStyle/>
          <a:p>
            <a:fld id="{09B9A0AD-7475-4541-9FF0-F019EFD0E97A}" type="slidenum">
              <a:rPr lang="en-US" smtClean="0"/>
              <a:t>‹#›</a:t>
            </a:fld>
            <a:endParaRPr lang="en-US"/>
          </a:p>
        </p:txBody>
      </p:sp>
    </p:spTree>
    <p:extLst>
      <p:ext uri="{BB962C8B-B14F-4D97-AF65-F5344CB8AC3E}">
        <p14:creationId xmlns:p14="http://schemas.microsoft.com/office/powerpoint/2010/main" val="2364493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09ABF8-AF48-446B-98A8-0502FA413B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B1F6603-8E88-4062-BEA3-73147712EC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BF24B60-24AB-4657-8B59-EAB14FBEA4FF}"/>
              </a:ext>
            </a:extLst>
          </p:cNvPr>
          <p:cNvSpPr>
            <a:spLocks noGrp="1"/>
          </p:cNvSpPr>
          <p:nvPr>
            <p:ph type="dt" sz="half" idx="10"/>
          </p:nvPr>
        </p:nvSpPr>
        <p:spPr/>
        <p:txBody>
          <a:bodyPr/>
          <a:lstStyle/>
          <a:p>
            <a:fld id="{43C4FE99-27B0-4243-BF1F-968CB98F14BA}" type="datetimeFigureOut">
              <a:rPr lang="en-US" smtClean="0"/>
              <a:t>29/08/2022</a:t>
            </a:fld>
            <a:endParaRPr lang="en-US"/>
          </a:p>
        </p:txBody>
      </p:sp>
      <p:sp>
        <p:nvSpPr>
          <p:cNvPr id="5" name="Footer Placeholder 4">
            <a:extLst>
              <a:ext uri="{FF2B5EF4-FFF2-40B4-BE49-F238E27FC236}">
                <a16:creationId xmlns="" xmlns:a16="http://schemas.microsoft.com/office/drawing/2014/main" id="{C1206B5C-2717-4DED-B259-C93632C35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E033657-C958-4BDA-A3E4-51A93EE3658B}"/>
              </a:ext>
            </a:extLst>
          </p:cNvPr>
          <p:cNvSpPr>
            <a:spLocks noGrp="1"/>
          </p:cNvSpPr>
          <p:nvPr>
            <p:ph type="sldNum" sz="quarter" idx="12"/>
          </p:nvPr>
        </p:nvSpPr>
        <p:spPr/>
        <p:txBody>
          <a:bodyPr/>
          <a:lstStyle/>
          <a:p>
            <a:fld id="{09B9A0AD-7475-4541-9FF0-F019EFD0E97A}" type="slidenum">
              <a:rPr lang="en-US" smtClean="0"/>
              <a:t>‹#›</a:t>
            </a:fld>
            <a:endParaRPr lang="en-US"/>
          </a:p>
        </p:txBody>
      </p:sp>
    </p:spTree>
    <p:extLst>
      <p:ext uri="{BB962C8B-B14F-4D97-AF65-F5344CB8AC3E}">
        <p14:creationId xmlns:p14="http://schemas.microsoft.com/office/powerpoint/2010/main" val="1192075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B35A07-B867-4C48-BE8B-07641DFE15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85591ADC-E459-42B9-9A79-CC9C1F3E71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8DC0731-07A4-4A61-BF7B-63EF0481E3B3}"/>
              </a:ext>
            </a:extLst>
          </p:cNvPr>
          <p:cNvSpPr>
            <a:spLocks noGrp="1"/>
          </p:cNvSpPr>
          <p:nvPr>
            <p:ph type="dt" sz="half" idx="10"/>
          </p:nvPr>
        </p:nvSpPr>
        <p:spPr/>
        <p:txBody>
          <a:bodyPr/>
          <a:lstStyle/>
          <a:p>
            <a:fld id="{43C4FE99-27B0-4243-BF1F-968CB98F14BA}" type="datetimeFigureOut">
              <a:rPr lang="en-US" smtClean="0"/>
              <a:t>29/08/2022</a:t>
            </a:fld>
            <a:endParaRPr lang="en-US"/>
          </a:p>
        </p:txBody>
      </p:sp>
      <p:sp>
        <p:nvSpPr>
          <p:cNvPr id="5" name="Footer Placeholder 4">
            <a:extLst>
              <a:ext uri="{FF2B5EF4-FFF2-40B4-BE49-F238E27FC236}">
                <a16:creationId xmlns="" xmlns:a16="http://schemas.microsoft.com/office/drawing/2014/main" id="{B6FB9DB2-2A9C-4F63-9451-16337C2DE3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463D396-76DA-418D-888D-0E1B4651BE20}"/>
              </a:ext>
            </a:extLst>
          </p:cNvPr>
          <p:cNvSpPr>
            <a:spLocks noGrp="1"/>
          </p:cNvSpPr>
          <p:nvPr>
            <p:ph type="sldNum" sz="quarter" idx="12"/>
          </p:nvPr>
        </p:nvSpPr>
        <p:spPr/>
        <p:txBody>
          <a:bodyPr/>
          <a:lstStyle/>
          <a:p>
            <a:fld id="{09B9A0AD-7475-4541-9FF0-F019EFD0E97A}" type="slidenum">
              <a:rPr lang="en-US" smtClean="0"/>
              <a:t>‹#›</a:t>
            </a:fld>
            <a:endParaRPr lang="en-US"/>
          </a:p>
        </p:txBody>
      </p:sp>
    </p:spTree>
    <p:extLst>
      <p:ext uri="{BB962C8B-B14F-4D97-AF65-F5344CB8AC3E}">
        <p14:creationId xmlns:p14="http://schemas.microsoft.com/office/powerpoint/2010/main" val="47162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B0D36D-E1F3-46B7-BB89-D20C757D3C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076FC15-5023-4C40-A0F6-79AF4469AA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89DAE4B-85F1-4A0C-897F-80856F1E3F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D29F86C-D810-4928-B750-CB1B5DCB3717}"/>
              </a:ext>
            </a:extLst>
          </p:cNvPr>
          <p:cNvSpPr>
            <a:spLocks noGrp="1"/>
          </p:cNvSpPr>
          <p:nvPr>
            <p:ph type="dt" sz="half" idx="10"/>
          </p:nvPr>
        </p:nvSpPr>
        <p:spPr/>
        <p:txBody>
          <a:bodyPr/>
          <a:lstStyle/>
          <a:p>
            <a:fld id="{43C4FE99-27B0-4243-BF1F-968CB98F14BA}" type="datetimeFigureOut">
              <a:rPr lang="en-US" smtClean="0"/>
              <a:t>29/08/2022</a:t>
            </a:fld>
            <a:endParaRPr lang="en-US"/>
          </a:p>
        </p:txBody>
      </p:sp>
      <p:sp>
        <p:nvSpPr>
          <p:cNvPr id="6" name="Footer Placeholder 5">
            <a:extLst>
              <a:ext uri="{FF2B5EF4-FFF2-40B4-BE49-F238E27FC236}">
                <a16:creationId xmlns="" xmlns:a16="http://schemas.microsoft.com/office/drawing/2014/main" id="{80718699-AE9C-4D98-A272-F31812A02E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E93EABB-9046-439C-9D1A-471B89CA0280}"/>
              </a:ext>
            </a:extLst>
          </p:cNvPr>
          <p:cNvSpPr>
            <a:spLocks noGrp="1"/>
          </p:cNvSpPr>
          <p:nvPr>
            <p:ph type="sldNum" sz="quarter" idx="12"/>
          </p:nvPr>
        </p:nvSpPr>
        <p:spPr/>
        <p:txBody>
          <a:bodyPr/>
          <a:lstStyle/>
          <a:p>
            <a:fld id="{09B9A0AD-7475-4541-9FF0-F019EFD0E97A}" type="slidenum">
              <a:rPr lang="en-US" smtClean="0"/>
              <a:t>‹#›</a:t>
            </a:fld>
            <a:endParaRPr lang="en-US"/>
          </a:p>
        </p:txBody>
      </p:sp>
    </p:spTree>
    <p:extLst>
      <p:ext uri="{BB962C8B-B14F-4D97-AF65-F5344CB8AC3E}">
        <p14:creationId xmlns:p14="http://schemas.microsoft.com/office/powerpoint/2010/main" val="1443544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7B2BF8-696A-4122-ACE5-B8AD9C79E4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A5B6B78-FBE0-4867-BC47-9AD8C78556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3109DB8-E8E3-4A43-9069-791D8EEBC2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BD1619C-E651-4D2B-A129-C42EF07CD9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4610D55-47D0-4F28-92D4-E4882EB287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3ABD0D9-6E2E-42D4-82BE-D2DFE34D63F7}"/>
              </a:ext>
            </a:extLst>
          </p:cNvPr>
          <p:cNvSpPr>
            <a:spLocks noGrp="1"/>
          </p:cNvSpPr>
          <p:nvPr>
            <p:ph type="dt" sz="half" idx="10"/>
          </p:nvPr>
        </p:nvSpPr>
        <p:spPr/>
        <p:txBody>
          <a:bodyPr/>
          <a:lstStyle/>
          <a:p>
            <a:fld id="{43C4FE99-27B0-4243-BF1F-968CB98F14BA}" type="datetimeFigureOut">
              <a:rPr lang="en-US" smtClean="0"/>
              <a:t>29/08/2022</a:t>
            </a:fld>
            <a:endParaRPr lang="en-US"/>
          </a:p>
        </p:txBody>
      </p:sp>
      <p:sp>
        <p:nvSpPr>
          <p:cNvPr id="8" name="Footer Placeholder 7">
            <a:extLst>
              <a:ext uri="{FF2B5EF4-FFF2-40B4-BE49-F238E27FC236}">
                <a16:creationId xmlns="" xmlns:a16="http://schemas.microsoft.com/office/drawing/2014/main" id="{C8F7EFBC-5DCE-43A8-9C18-74B7AEA174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2C1BAE9C-C443-45C9-852E-78F7494B2F4E}"/>
              </a:ext>
            </a:extLst>
          </p:cNvPr>
          <p:cNvSpPr>
            <a:spLocks noGrp="1"/>
          </p:cNvSpPr>
          <p:nvPr>
            <p:ph type="sldNum" sz="quarter" idx="12"/>
          </p:nvPr>
        </p:nvSpPr>
        <p:spPr/>
        <p:txBody>
          <a:bodyPr/>
          <a:lstStyle/>
          <a:p>
            <a:fld id="{09B9A0AD-7475-4541-9FF0-F019EFD0E97A}" type="slidenum">
              <a:rPr lang="en-US" smtClean="0"/>
              <a:t>‹#›</a:t>
            </a:fld>
            <a:endParaRPr lang="en-US"/>
          </a:p>
        </p:txBody>
      </p:sp>
    </p:spTree>
    <p:extLst>
      <p:ext uri="{BB962C8B-B14F-4D97-AF65-F5344CB8AC3E}">
        <p14:creationId xmlns:p14="http://schemas.microsoft.com/office/powerpoint/2010/main" val="203270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EBDF4B-F273-4A58-8B8B-D36D31A95D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2CDAD29-50F4-41FE-8ED5-0D5BE87B7305}"/>
              </a:ext>
            </a:extLst>
          </p:cNvPr>
          <p:cNvSpPr>
            <a:spLocks noGrp="1"/>
          </p:cNvSpPr>
          <p:nvPr>
            <p:ph type="dt" sz="half" idx="10"/>
          </p:nvPr>
        </p:nvSpPr>
        <p:spPr/>
        <p:txBody>
          <a:bodyPr/>
          <a:lstStyle/>
          <a:p>
            <a:fld id="{43C4FE99-27B0-4243-BF1F-968CB98F14BA}" type="datetimeFigureOut">
              <a:rPr lang="en-US" smtClean="0"/>
              <a:t>29/08/2022</a:t>
            </a:fld>
            <a:endParaRPr lang="en-US"/>
          </a:p>
        </p:txBody>
      </p:sp>
      <p:sp>
        <p:nvSpPr>
          <p:cNvPr id="4" name="Footer Placeholder 3">
            <a:extLst>
              <a:ext uri="{FF2B5EF4-FFF2-40B4-BE49-F238E27FC236}">
                <a16:creationId xmlns="" xmlns:a16="http://schemas.microsoft.com/office/drawing/2014/main" id="{F5D06207-2484-49D0-AA73-2B622523DE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00D8ECF-FCC2-44E3-A42E-0B7C74D4D6C8}"/>
              </a:ext>
            </a:extLst>
          </p:cNvPr>
          <p:cNvSpPr>
            <a:spLocks noGrp="1"/>
          </p:cNvSpPr>
          <p:nvPr>
            <p:ph type="sldNum" sz="quarter" idx="12"/>
          </p:nvPr>
        </p:nvSpPr>
        <p:spPr/>
        <p:txBody>
          <a:bodyPr/>
          <a:lstStyle/>
          <a:p>
            <a:fld id="{09B9A0AD-7475-4541-9FF0-F019EFD0E97A}" type="slidenum">
              <a:rPr lang="en-US" smtClean="0"/>
              <a:t>‹#›</a:t>
            </a:fld>
            <a:endParaRPr lang="en-US"/>
          </a:p>
        </p:txBody>
      </p:sp>
    </p:spTree>
    <p:extLst>
      <p:ext uri="{BB962C8B-B14F-4D97-AF65-F5344CB8AC3E}">
        <p14:creationId xmlns:p14="http://schemas.microsoft.com/office/powerpoint/2010/main" val="1475905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1990B84-E218-4A3A-8502-6264FA8A5103}"/>
              </a:ext>
            </a:extLst>
          </p:cNvPr>
          <p:cNvSpPr>
            <a:spLocks noGrp="1"/>
          </p:cNvSpPr>
          <p:nvPr>
            <p:ph type="dt" sz="half" idx="10"/>
          </p:nvPr>
        </p:nvSpPr>
        <p:spPr/>
        <p:txBody>
          <a:bodyPr/>
          <a:lstStyle/>
          <a:p>
            <a:fld id="{43C4FE99-27B0-4243-BF1F-968CB98F14BA}" type="datetimeFigureOut">
              <a:rPr lang="en-US" smtClean="0"/>
              <a:t>29/08/2022</a:t>
            </a:fld>
            <a:endParaRPr lang="en-US"/>
          </a:p>
        </p:txBody>
      </p:sp>
      <p:sp>
        <p:nvSpPr>
          <p:cNvPr id="3" name="Footer Placeholder 2">
            <a:extLst>
              <a:ext uri="{FF2B5EF4-FFF2-40B4-BE49-F238E27FC236}">
                <a16:creationId xmlns="" xmlns:a16="http://schemas.microsoft.com/office/drawing/2014/main" id="{FD12CC98-EF47-42F0-BD33-AF8AEA634D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7C25861B-6880-4101-AE68-601E017E133C}"/>
              </a:ext>
            </a:extLst>
          </p:cNvPr>
          <p:cNvSpPr>
            <a:spLocks noGrp="1"/>
          </p:cNvSpPr>
          <p:nvPr>
            <p:ph type="sldNum" sz="quarter" idx="12"/>
          </p:nvPr>
        </p:nvSpPr>
        <p:spPr/>
        <p:txBody>
          <a:bodyPr/>
          <a:lstStyle/>
          <a:p>
            <a:fld id="{09B9A0AD-7475-4541-9FF0-F019EFD0E97A}" type="slidenum">
              <a:rPr lang="en-US" smtClean="0"/>
              <a:t>‹#›</a:t>
            </a:fld>
            <a:endParaRPr lang="en-US"/>
          </a:p>
        </p:txBody>
      </p:sp>
    </p:spTree>
    <p:extLst>
      <p:ext uri="{BB962C8B-B14F-4D97-AF65-F5344CB8AC3E}">
        <p14:creationId xmlns:p14="http://schemas.microsoft.com/office/powerpoint/2010/main" val="118534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56A8E6-F142-4199-AF76-860BCF0D8D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39C9BE7-EC02-4B94-A9D3-FC6C21CD61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693A54E-9AB8-4215-90C8-1BCB7BB01B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BE5DF0A-5DCB-45D9-A541-29767190EE62}"/>
              </a:ext>
            </a:extLst>
          </p:cNvPr>
          <p:cNvSpPr>
            <a:spLocks noGrp="1"/>
          </p:cNvSpPr>
          <p:nvPr>
            <p:ph type="dt" sz="half" idx="10"/>
          </p:nvPr>
        </p:nvSpPr>
        <p:spPr/>
        <p:txBody>
          <a:bodyPr/>
          <a:lstStyle/>
          <a:p>
            <a:fld id="{43C4FE99-27B0-4243-BF1F-968CB98F14BA}" type="datetimeFigureOut">
              <a:rPr lang="en-US" smtClean="0"/>
              <a:t>29/08/2022</a:t>
            </a:fld>
            <a:endParaRPr lang="en-US"/>
          </a:p>
        </p:txBody>
      </p:sp>
      <p:sp>
        <p:nvSpPr>
          <p:cNvPr id="6" name="Footer Placeholder 5">
            <a:extLst>
              <a:ext uri="{FF2B5EF4-FFF2-40B4-BE49-F238E27FC236}">
                <a16:creationId xmlns="" xmlns:a16="http://schemas.microsoft.com/office/drawing/2014/main" id="{AB8167AA-C7CA-4326-9E94-A21D36BC67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5038FED-7316-4477-9A0D-29DF102E5883}"/>
              </a:ext>
            </a:extLst>
          </p:cNvPr>
          <p:cNvSpPr>
            <a:spLocks noGrp="1"/>
          </p:cNvSpPr>
          <p:nvPr>
            <p:ph type="sldNum" sz="quarter" idx="12"/>
          </p:nvPr>
        </p:nvSpPr>
        <p:spPr/>
        <p:txBody>
          <a:bodyPr/>
          <a:lstStyle/>
          <a:p>
            <a:fld id="{09B9A0AD-7475-4541-9FF0-F019EFD0E97A}" type="slidenum">
              <a:rPr lang="en-US" smtClean="0"/>
              <a:t>‹#›</a:t>
            </a:fld>
            <a:endParaRPr lang="en-US"/>
          </a:p>
        </p:txBody>
      </p:sp>
    </p:spTree>
    <p:extLst>
      <p:ext uri="{BB962C8B-B14F-4D97-AF65-F5344CB8AC3E}">
        <p14:creationId xmlns:p14="http://schemas.microsoft.com/office/powerpoint/2010/main" val="174214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0A0D7C-90BF-4552-B0C4-AF3F744815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18F6218-24A1-4D6B-ADF8-5D738B4084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28D3C2C7-151F-4201-9CA8-1BE977873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A6ACFCA-8F65-4091-9CC0-ED9585692C65}"/>
              </a:ext>
            </a:extLst>
          </p:cNvPr>
          <p:cNvSpPr>
            <a:spLocks noGrp="1"/>
          </p:cNvSpPr>
          <p:nvPr>
            <p:ph type="dt" sz="half" idx="10"/>
          </p:nvPr>
        </p:nvSpPr>
        <p:spPr/>
        <p:txBody>
          <a:bodyPr/>
          <a:lstStyle/>
          <a:p>
            <a:fld id="{43C4FE99-27B0-4243-BF1F-968CB98F14BA}" type="datetimeFigureOut">
              <a:rPr lang="en-US" smtClean="0"/>
              <a:t>29/08/2022</a:t>
            </a:fld>
            <a:endParaRPr lang="en-US"/>
          </a:p>
        </p:txBody>
      </p:sp>
      <p:sp>
        <p:nvSpPr>
          <p:cNvPr id="6" name="Footer Placeholder 5">
            <a:extLst>
              <a:ext uri="{FF2B5EF4-FFF2-40B4-BE49-F238E27FC236}">
                <a16:creationId xmlns="" xmlns:a16="http://schemas.microsoft.com/office/drawing/2014/main" id="{89B46794-AE24-4F9B-9A10-957FE3535D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7368139-160D-4010-9A9F-468EDB4A2653}"/>
              </a:ext>
            </a:extLst>
          </p:cNvPr>
          <p:cNvSpPr>
            <a:spLocks noGrp="1"/>
          </p:cNvSpPr>
          <p:nvPr>
            <p:ph type="sldNum" sz="quarter" idx="12"/>
          </p:nvPr>
        </p:nvSpPr>
        <p:spPr/>
        <p:txBody>
          <a:bodyPr/>
          <a:lstStyle/>
          <a:p>
            <a:fld id="{09B9A0AD-7475-4541-9FF0-F019EFD0E97A}" type="slidenum">
              <a:rPr lang="en-US" smtClean="0"/>
              <a:t>‹#›</a:t>
            </a:fld>
            <a:endParaRPr lang="en-US"/>
          </a:p>
        </p:txBody>
      </p:sp>
    </p:spTree>
    <p:extLst>
      <p:ext uri="{BB962C8B-B14F-4D97-AF65-F5344CB8AC3E}">
        <p14:creationId xmlns:p14="http://schemas.microsoft.com/office/powerpoint/2010/main" val="392538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90">
          <a:fgClr>
            <a:schemeClr val="accent1">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A7572CD-6F87-4DF1-BF76-1F8292DE5B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AB6088A-1E48-4C4D-9C1E-C98ABB65DC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10603D2-098C-46B9-95B9-8C98F06674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4FE99-27B0-4243-BF1F-968CB98F14BA}" type="datetimeFigureOut">
              <a:rPr lang="en-US" smtClean="0"/>
              <a:t>29/08/2022</a:t>
            </a:fld>
            <a:endParaRPr lang="en-US"/>
          </a:p>
        </p:txBody>
      </p:sp>
      <p:sp>
        <p:nvSpPr>
          <p:cNvPr id="5" name="Footer Placeholder 4">
            <a:extLst>
              <a:ext uri="{FF2B5EF4-FFF2-40B4-BE49-F238E27FC236}">
                <a16:creationId xmlns="" xmlns:a16="http://schemas.microsoft.com/office/drawing/2014/main" id="{1A006BF2-2B13-4A11-B52A-C19EBE09E7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C02B7E8-3503-4D21-9AFF-AA11793949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9A0AD-7475-4541-9FF0-F019EFD0E97A}" type="slidenum">
              <a:rPr lang="en-US" smtClean="0"/>
              <a:t>‹#›</a:t>
            </a:fld>
            <a:endParaRPr lang="en-US"/>
          </a:p>
        </p:txBody>
      </p:sp>
    </p:spTree>
    <p:extLst>
      <p:ext uri="{BB962C8B-B14F-4D97-AF65-F5344CB8AC3E}">
        <p14:creationId xmlns:p14="http://schemas.microsoft.com/office/powerpoint/2010/main" val="214924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hyperlink" Target="&#272;&#7872;%201-%20&#212;N%20T&#7852;P%20KI%201.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431;&#7898;NG%20D&#7850;N%20CH&#7844;M%20&#272;&#7872;%201.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272;&#7872;%202-&#212;N%20T&#7852;P%20K&#204;%201.doc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431;&#7898;NG%20D&#7850;N%20CH&#7844;M-%20&#272;&#7872;%202.doc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3"/>
          <a:stretch>
            <a:fillRect/>
          </a:stretch>
        </p:blipFill>
        <p:spPr>
          <a:xfrm>
            <a:off x="24446" y="487955"/>
            <a:ext cx="12143107" cy="6380043"/>
          </a:xfrm>
          <a:prstGeom prst="rect">
            <a:avLst/>
          </a:prstGeom>
          <a:noFill/>
          <a:ln w="9525">
            <a:noFill/>
          </a:ln>
        </p:spPr>
      </p:pic>
      <p:sp>
        <p:nvSpPr>
          <p:cNvPr id="2" name="矩形 1"/>
          <p:cNvSpPr/>
          <p:nvPr/>
        </p:nvSpPr>
        <p:spPr>
          <a:xfrm>
            <a:off x="2679826" y="2419097"/>
            <a:ext cx="6274051" cy="1754326"/>
          </a:xfrm>
          <a:prstGeom prst="rect">
            <a:avLst/>
          </a:prstGeom>
        </p:spPr>
        <p:txBody>
          <a:bodyPr wrap="square">
            <a:spAutoFit/>
          </a:bodyPr>
          <a:lstStyle/>
          <a:p>
            <a:pPr algn="ctr"/>
            <a:r>
              <a:rPr lang="en-US" sz="5400" b="1" dirty="0">
                <a:solidFill>
                  <a:schemeClr val="accent6">
                    <a:lumMod val="75000"/>
                  </a:schemeClr>
                </a:solidFill>
                <a:latin typeface="Times New Roman" panose="02020603050405020304" pitchFamily="18" charset="0"/>
                <a:cs typeface="Times New Roman" panose="02020603050405020304" pitchFamily="18" charset="0"/>
              </a:rPr>
              <a:t>CHỦ ĐỀ 11</a:t>
            </a:r>
            <a:endParaRPr lang="en-US" sz="5400" dirty="0">
              <a:solidFill>
                <a:schemeClr val="accent6">
                  <a:lumMod val="75000"/>
                </a:schemeClr>
              </a:solidFill>
              <a:latin typeface="Times New Roman" panose="02020603050405020304" pitchFamily="18" charset="0"/>
              <a:cs typeface="Times New Roman" panose="02020603050405020304" pitchFamily="18" charset="0"/>
            </a:endParaRPr>
          </a:p>
          <a:p>
            <a:pPr algn="ctr"/>
            <a:r>
              <a:rPr lang="en-US" sz="5400" b="1" dirty="0">
                <a:solidFill>
                  <a:schemeClr val="accent6">
                    <a:lumMod val="75000"/>
                  </a:schemeClr>
                </a:solidFill>
                <a:latin typeface="Times New Roman" panose="02020603050405020304" pitchFamily="18" charset="0"/>
                <a:cs typeface="Times New Roman" panose="02020603050405020304" pitchFamily="18" charset="0"/>
              </a:rPr>
              <a:t> ÔN TẬP HỌC KÌ I </a:t>
            </a:r>
            <a:endParaRPr lang="zh-CN" altLang="en-US" sz="88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22592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6447" y="85061"/>
            <a:ext cx="11493795" cy="830997"/>
          </a:xfrm>
          <a:prstGeom prst="rect">
            <a:avLst/>
          </a:prstGeom>
          <a:solidFill>
            <a:srgbClr val="FFC000"/>
          </a:solidFill>
        </p:spPr>
        <p:txBody>
          <a:bodyPr wrap="square" rtlCol="0">
            <a:spAutoFit/>
          </a:bodyPr>
          <a:lstStyle/>
          <a:p>
            <a:r>
              <a:rPr lang="en-US" sz="2400" b="1" i="1">
                <a:latin typeface="Times New Roman" panose="02020603050405020304" pitchFamily="18" charset="0"/>
                <a:cs typeface="Times New Roman" panose="02020603050405020304" pitchFamily="18" charset="0"/>
              </a:rPr>
              <a:t>1. Hoàn thành thông tin đặc điểm của số từ, phó từ theo bảng mẫu sau:</a:t>
            </a:r>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223281" y="744282"/>
          <a:ext cx="11632019" cy="5858541"/>
        </p:xfrm>
        <a:graphic>
          <a:graphicData uri="http://schemas.openxmlformats.org/drawingml/2006/table">
            <a:tbl>
              <a:tblPr firstRow="1" firstCol="1" bandRow="1">
                <a:tableStyleId>{5C22544A-7EE6-4342-B048-85BDC9FD1C3A}</a:tableStyleId>
              </a:tblPr>
              <a:tblGrid>
                <a:gridCol w="1183269"/>
                <a:gridCol w="2636407"/>
                <a:gridCol w="2418436"/>
                <a:gridCol w="5393907"/>
              </a:tblGrid>
              <a:tr h="748686">
                <a:tc>
                  <a:txBody>
                    <a:bodyPr/>
                    <a:lstStyle/>
                    <a:p>
                      <a:pPr marR="28575" algn="ctr">
                        <a:lnSpc>
                          <a:spcPts val="1200"/>
                        </a:lnSpc>
                        <a:spcBef>
                          <a:spcPts val="300"/>
                        </a:spcBef>
                        <a:spcAft>
                          <a:spcPts val="300"/>
                        </a:spcAft>
                      </a:pPr>
                      <a:endParaRPr lang="en-US" sz="2000" spc="-30" smtClean="0">
                        <a:effectLst/>
                        <a:latin typeface="Times New Roman" panose="02020603050405020304" pitchFamily="18" charset="0"/>
                        <a:cs typeface="Times New Roman" panose="02020603050405020304" pitchFamily="18" charset="0"/>
                      </a:endParaRPr>
                    </a:p>
                    <a:p>
                      <a:pPr marR="28575" algn="ctr">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Từ </a:t>
                      </a:r>
                      <a:r>
                        <a:rPr lang="en-US" sz="2000" spc="-30">
                          <a:effectLst/>
                          <a:latin typeface="Times New Roman" panose="02020603050405020304" pitchFamily="18" charset="0"/>
                          <a:cs typeface="Times New Roman" panose="02020603050405020304" pitchFamily="18" charset="0"/>
                        </a:rPr>
                        <a:t>loại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R="28575" algn="ctr">
                        <a:lnSpc>
                          <a:spcPts val="1200"/>
                        </a:lnSpc>
                        <a:spcBef>
                          <a:spcPts val="300"/>
                        </a:spcBef>
                        <a:spcAft>
                          <a:spcPts val="300"/>
                        </a:spcAft>
                      </a:pPr>
                      <a:endParaRPr lang="en-US" sz="2000" spc="-30" smtClean="0">
                        <a:effectLst/>
                        <a:latin typeface="Times New Roman" panose="02020603050405020304" pitchFamily="18" charset="0"/>
                        <a:cs typeface="Times New Roman" panose="02020603050405020304" pitchFamily="18" charset="0"/>
                      </a:endParaRPr>
                    </a:p>
                    <a:p>
                      <a:pPr marR="28575" algn="ctr">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Ví </a:t>
                      </a:r>
                      <a:r>
                        <a:rPr lang="en-US" sz="2000" spc="-30">
                          <a:effectLst/>
                          <a:latin typeface="Times New Roman" panose="02020603050405020304" pitchFamily="18" charset="0"/>
                          <a:cs typeface="Times New Roman" panose="02020603050405020304" pitchFamily="18" charset="0"/>
                        </a:rPr>
                        <a:t>dụ</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R="28575" algn="ctr">
                        <a:lnSpc>
                          <a:spcPts val="1200"/>
                        </a:lnSpc>
                        <a:spcBef>
                          <a:spcPts val="300"/>
                        </a:spcBef>
                        <a:spcAft>
                          <a:spcPts val="300"/>
                        </a:spcAft>
                      </a:pPr>
                      <a:endParaRPr lang="en-US" sz="2000" spc="-30" smtClean="0">
                        <a:effectLst/>
                        <a:latin typeface="Times New Roman" panose="02020603050405020304" pitchFamily="18" charset="0"/>
                        <a:cs typeface="Times New Roman" panose="02020603050405020304" pitchFamily="18" charset="0"/>
                      </a:endParaRPr>
                    </a:p>
                    <a:p>
                      <a:pPr marR="28575" algn="ctr">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Kết </a:t>
                      </a:r>
                      <a:r>
                        <a:rPr lang="en-US" sz="2000" spc="-30">
                          <a:effectLst/>
                          <a:latin typeface="Times New Roman" panose="02020603050405020304" pitchFamily="18" charset="0"/>
                          <a:cs typeface="Times New Roman" panose="02020603050405020304" pitchFamily="18" charset="0"/>
                        </a:rPr>
                        <a:t>hợp với </a:t>
                      </a:r>
                      <a:r>
                        <a:rPr lang="en-US" sz="2000" spc="-30" smtClean="0">
                          <a:effectLst/>
                          <a:latin typeface="Times New Roman" panose="02020603050405020304" pitchFamily="18" charset="0"/>
                          <a:cs typeface="Times New Roman" panose="02020603050405020304" pitchFamily="18" charset="0"/>
                        </a:rPr>
                        <a:t>từ</a:t>
                      </a:r>
                    </a:p>
                    <a:p>
                      <a:pPr marR="28575" algn="ctr">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 </a:t>
                      </a:r>
                      <a:r>
                        <a:rPr lang="en-US" sz="2000" spc="-30">
                          <a:effectLst/>
                          <a:latin typeface="Times New Roman" panose="02020603050405020304" pitchFamily="18" charset="0"/>
                          <a:cs typeface="Times New Roman" panose="02020603050405020304" pitchFamily="18" charset="0"/>
                        </a:rPr>
                        <a:t>ngữ khác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R="28575" algn="ctr">
                        <a:lnSpc>
                          <a:spcPts val="1200"/>
                        </a:lnSpc>
                        <a:spcBef>
                          <a:spcPts val="300"/>
                        </a:spcBef>
                        <a:spcAft>
                          <a:spcPts val="300"/>
                        </a:spcAft>
                      </a:pPr>
                      <a:endParaRPr lang="en-US" sz="2000" spc="-30" smtClean="0">
                        <a:effectLst/>
                        <a:latin typeface="Times New Roman" panose="02020603050405020304" pitchFamily="18" charset="0"/>
                        <a:cs typeface="Times New Roman" panose="02020603050405020304" pitchFamily="18" charset="0"/>
                      </a:endParaRPr>
                    </a:p>
                    <a:p>
                      <a:pPr marR="28575" algn="ctr">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Biểu </a:t>
                      </a:r>
                      <a:r>
                        <a:rPr lang="en-US" sz="2000" spc="-30">
                          <a:effectLst/>
                          <a:latin typeface="Times New Roman" panose="02020603050405020304" pitchFamily="18" charset="0"/>
                          <a:cs typeface="Times New Roman" panose="02020603050405020304" pitchFamily="18" charset="0"/>
                        </a:rPr>
                        <a:t>đạt/Tác dụng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844000">
                <a:tc>
                  <a:txBody>
                    <a:bodyPr/>
                    <a:lstStyle/>
                    <a:p>
                      <a:pPr marR="28575" algn="ctr">
                        <a:lnSpc>
                          <a:spcPts val="1200"/>
                        </a:lnSpc>
                        <a:spcBef>
                          <a:spcPts val="300"/>
                        </a:spcBef>
                        <a:spcAft>
                          <a:spcPts val="300"/>
                        </a:spcAft>
                      </a:pPr>
                      <a:endParaRPr lang="en-US" sz="2000" spc="-30" smtClean="0">
                        <a:effectLst/>
                        <a:latin typeface="Times New Roman" panose="02020603050405020304" pitchFamily="18" charset="0"/>
                        <a:cs typeface="Times New Roman" panose="02020603050405020304" pitchFamily="18" charset="0"/>
                      </a:endParaRPr>
                    </a:p>
                    <a:p>
                      <a:pPr marR="28575" algn="ctr">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Số </a:t>
                      </a:r>
                      <a:r>
                        <a:rPr lang="en-US" sz="2000" spc="-30">
                          <a:effectLst/>
                          <a:latin typeface="Times New Roman" panose="02020603050405020304" pitchFamily="18" charset="0"/>
                          <a:cs typeface="Times New Roman" panose="02020603050405020304" pitchFamily="18" charset="0"/>
                        </a:rPr>
                        <a:t>từ</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R="28575" algn="just">
                        <a:lnSpc>
                          <a:spcPts val="1200"/>
                        </a:lnSpc>
                        <a:spcBef>
                          <a:spcPts val="300"/>
                        </a:spcBef>
                        <a:spcAft>
                          <a:spcPts val="300"/>
                        </a:spcAft>
                      </a:pPr>
                      <a:endParaRPr lang="en-US" sz="2000" spc="-30" smtClean="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 </a:t>
                      </a:r>
                      <a:r>
                        <a:rPr lang="en-US" sz="2000" spc="-30">
                          <a:effectLst/>
                          <a:latin typeface="Times New Roman" panose="02020603050405020304" pitchFamily="18" charset="0"/>
                          <a:cs typeface="Times New Roman" panose="02020603050405020304" pitchFamily="18" charset="0"/>
                        </a:rPr>
                        <a:t>ba tầng, năm canh</a:t>
                      </a:r>
                      <a:endParaRPr lang="en-US" sz="200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endParaRPr lang="en-US" sz="2000" spc="-30" smtClean="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 </a:t>
                      </a:r>
                      <a:r>
                        <a:rPr lang="en-US" sz="2000" spc="-30">
                          <a:effectLst/>
                          <a:latin typeface="Times New Roman" panose="02020603050405020304" pitchFamily="18" charset="0"/>
                          <a:cs typeface="Times New Roman" panose="02020603050405020304" pitchFamily="18" charset="0"/>
                        </a:rPr>
                        <a:t>tầng ba, canh năm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R="28575" algn="just">
                        <a:lnSpc>
                          <a:spcPts val="1200"/>
                        </a:lnSpc>
                        <a:spcBef>
                          <a:spcPts val="300"/>
                        </a:spcBef>
                        <a:spcAft>
                          <a:spcPts val="300"/>
                        </a:spcAft>
                      </a:pPr>
                      <a:endParaRPr lang="en-US" sz="2000" spc="-30" smtClean="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Đứng </a:t>
                      </a:r>
                      <a:r>
                        <a:rPr lang="en-US" sz="2000" spc="-30">
                          <a:effectLst/>
                          <a:latin typeface="Times New Roman" panose="02020603050405020304" pitchFamily="18" charset="0"/>
                          <a:cs typeface="Times New Roman" panose="02020603050405020304" pitchFamily="18" charset="0"/>
                        </a:rPr>
                        <a:t>trước hoặc </a:t>
                      </a:r>
                      <a:endParaRPr lang="en-US" sz="2000" spc="-30" smtClean="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endParaRPr lang="en-US" sz="2000" spc="-30" smtClean="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sau </a:t>
                      </a:r>
                      <a:r>
                        <a:rPr lang="en-US" sz="2000" spc="-30">
                          <a:effectLst/>
                          <a:latin typeface="Times New Roman" panose="02020603050405020304" pitchFamily="18" charset="0"/>
                          <a:cs typeface="Times New Roman" panose="02020603050405020304" pitchFamily="18" charset="0"/>
                        </a:rPr>
                        <a:t>danh từ</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R="28575" algn="just">
                        <a:lnSpc>
                          <a:spcPts val="1200"/>
                        </a:lnSpc>
                        <a:spcBef>
                          <a:spcPts val="300"/>
                        </a:spcBef>
                        <a:spcAft>
                          <a:spcPts val="300"/>
                        </a:spcAft>
                      </a:pPr>
                      <a:endParaRPr lang="en-US" sz="2000" spc="-30" smtClean="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 </a:t>
                      </a:r>
                      <a:r>
                        <a:rPr lang="en-US" sz="2000" spc="-30">
                          <a:effectLst/>
                          <a:latin typeface="Times New Roman" panose="02020603050405020304" pitchFamily="18" charset="0"/>
                          <a:cs typeface="Times New Roman" panose="02020603050405020304" pitchFamily="18" charset="0"/>
                        </a:rPr>
                        <a:t>Chỉ số lượng hoặc thứ tự của sự vật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265855">
                <a:tc>
                  <a:txBody>
                    <a:bodyPr/>
                    <a:lstStyle/>
                    <a:p>
                      <a:pPr marR="28575" algn="ctr">
                        <a:lnSpc>
                          <a:spcPts val="1200"/>
                        </a:lnSpc>
                        <a:spcBef>
                          <a:spcPts val="300"/>
                        </a:spcBef>
                        <a:spcAft>
                          <a:spcPts val="300"/>
                        </a:spcAft>
                      </a:pPr>
                      <a:endParaRPr lang="en-US" sz="2000" spc="-30" smtClean="0">
                        <a:effectLst/>
                        <a:latin typeface="Times New Roman" panose="02020603050405020304" pitchFamily="18" charset="0"/>
                        <a:cs typeface="Times New Roman" panose="02020603050405020304" pitchFamily="18" charset="0"/>
                      </a:endParaRPr>
                    </a:p>
                    <a:p>
                      <a:pPr marR="28575" algn="ctr">
                        <a:lnSpc>
                          <a:spcPts val="1200"/>
                        </a:lnSpc>
                        <a:spcBef>
                          <a:spcPts val="300"/>
                        </a:spcBef>
                        <a:spcAft>
                          <a:spcPts val="300"/>
                        </a:spcAft>
                      </a:pPr>
                      <a:endParaRPr lang="en-US" sz="2000" spc="-30" smtClean="0">
                        <a:effectLst/>
                        <a:latin typeface="Times New Roman" panose="02020603050405020304" pitchFamily="18" charset="0"/>
                        <a:cs typeface="Times New Roman" panose="02020603050405020304" pitchFamily="18" charset="0"/>
                      </a:endParaRPr>
                    </a:p>
                    <a:p>
                      <a:pPr marR="28575" algn="ctr">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Phó </a:t>
                      </a:r>
                      <a:r>
                        <a:rPr lang="en-US" sz="2000" spc="-30">
                          <a:effectLst/>
                          <a:latin typeface="Times New Roman" panose="02020603050405020304" pitchFamily="18" charset="0"/>
                          <a:cs typeface="Times New Roman" panose="02020603050405020304" pitchFamily="18" charset="0"/>
                        </a:rPr>
                        <a:t>từ</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R="28575" algn="just">
                        <a:lnSpc>
                          <a:spcPts val="1200"/>
                        </a:lnSpc>
                        <a:spcBef>
                          <a:spcPts val="300"/>
                        </a:spcBef>
                        <a:spcAft>
                          <a:spcPts val="300"/>
                        </a:spcAft>
                      </a:pPr>
                      <a:endParaRPr lang="en-US" sz="2000" spc="-30" smtClean="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 </a:t>
                      </a:r>
                      <a:r>
                        <a:rPr lang="en-US" sz="2000" spc="-30">
                          <a:effectLst/>
                          <a:latin typeface="Times New Roman" panose="02020603050405020304" pitchFamily="18" charset="0"/>
                          <a:cs typeface="Times New Roman" panose="02020603050405020304" pitchFamily="18" charset="0"/>
                        </a:rPr>
                        <a:t>mỗi, các, những...</a:t>
                      </a:r>
                      <a:endParaRPr lang="en-US" sz="200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endParaRPr lang="en-US" sz="2000" spc="-30" smtClean="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 </a:t>
                      </a:r>
                      <a:r>
                        <a:rPr lang="en-US" sz="2000" spc="-30">
                          <a:effectLst/>
                          <a:latin typeface="Times New Roman" panose="02020603050405020304" pitchFamily="18" charset="0"/>
                          <a:cs typeface="Times New Roman" panose="02020603050405020304" pitchFamily="18" charset="0"/>
                        </a:rPr>
                        <a:t>hãy, đừng....</a:t>
                      </a:r>
                      <a:endParaRPr lang="en-US" sz="200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endParaRPr lang="en-US" sz="2000" spc="-30" smtClean="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 </a:t>
                      </a:r>
                      <a:r>
                        <a:rPr lang="en-US" sz="2000" spc="-30">
                          <a:effectLst/>
                          <a:latin typeface="Times New Roman" panose="02020603050405020304" pitchFamily="18" charset="0"/>
                          <a:cs typeface="Times New Roman" panose="02020603050405020304" pitchFamily="18" charset="0"/>
                        </a:rPr>
                        <a:t>đang, đã...</a:t>
                      </a:r>
                      <a:endParaRPr lang="en-US" sz="200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endParaRPr lang="en-US" sz="2000" spc="-30" smtClean="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 </a:t>
                      </a:r>
                      <a:r>
                        <a:rPr lang="en-US" sz="2000" spc="-30">
                          <a:effectLst/>
                          <a:latin typeface="Times New Roman" panose="02020603050405020304" pitchFamily="18" charset="0"/>
                          <a:cs typeface="Times New Roman" panose="02020603050405020304" pitchFamily="18" charset="0"/>
                        </a:rPr>
                        <a:t>rất, hơi, lắm...</a:t>
                      </a:r>
                      <a:endParaRPr lang="en-US" sz="200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endParaRPr lang="en-US" sz="2000" spc="-30" smtClean="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 </a:t>
                      </a:r>
                      <a:r>
                        <a:rPr lang="en-US" sz="2000" spc="-30">
                          <a:effectLst/>
                          <a:latin typeface="Times New Roman" panose="02020603050405020304" pitchFamily="18" charset="0"/>
                          <a:cs typeface="Times New Roman" panose="02020603050405020304" pitchFamily="18" charset="0"/>
                        </a:rPr>
                        <a:t>vẫn, cứ, ..</a:t>
                      </a:r>
                      <a:endParaRPr lang="en-US" sz="200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endParaRPr lang="en-US" sz="2000" spc="-30" smtClean="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 </a:t>
                      </a:r>
                      <a:r>
                        <a:rPr lang="en-US" sz="2000" spc="-30">
                          <a:effectLst/>
                          <a:latin typeface="Times New Roman" panose="02020603050405020304" pitchFamily="18" charset="0"/>
                          <a:cs typeface="Times New Roman" panose="02020603050405020304" pitchFamily="18" charset="0"/>
                        </a:rPr>
                        <a:t>đều, cũng..</a:t>
                      </a:r>
                      <a:endParaRPr lang="en-US" sz="200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endParaRPr lang="en-US" sz="2000" spc="-30" smtClean="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 </a:t>
                      </a:r>
                      <a:r>
                        <a:rPr lang="en-US" sz="2000" spc="-30">
                          <a:effectLst/>
                          <a:latin typeface="Times New Roman" panose="02020603050405020304" pitchFamily="18" charset="0"/>
                          <a:cs typeface="Times New Roman" panose="02020603050405020304" pitchFamily="18" charset="0"/>
                        </a:rPr>
                        <a:t>không, chưa, chẳng</a:t>
                      </a:r>
                      <a:endParaRPr lang="en-US" sz="200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endParaRPr lang="en-US" sz="2000" spc="-30" smtClean="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 </a:t>
                      </a:r>
                      <a:r>
                        <a:rPr lang="en-US" sz="2000" spc="-30">
                          <a:effectLst/>
                          <a:latin typeface="Times New Roman" panose="02020603050405020304" pitchFamily="18" charset="0"/>
                          <a:cs typeface="Times New Roman" panose="02020603050405020304" pitchFamily="18" charset="0"/>
                        </a:rPr>
                        <a:t>thường, luôn, bỗng</a:t>
                      </a:r>
                      <a:endParaRPr lang="en-US" sz="200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r>
                        <a:rPr lang="en-US" sz="2000" spc="-30">
                          <a:effectLst/>
                          <a:latin typeface="Times New Roman" panose="02020603050405020304" pitchFamily="18" charset="0"/>
                          <a:cs typeface="Times New Roman" panose="02020603050405020304" pitchFamily="18" charset="0"/>
                        </a:rPr>
                        <a:t>- xong, rồi, ra</a:t>
                      </a:r>
                      <a:endParaRPr lang="en-US" sz="200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r>
                        <a:rPr lang="en-US" sz="2000" spc="-30">
                          <a:effectLst/>
                          <a:latin typeface="Times New Roman" panose="02020603050405020304" pitchFamily="18" charset="0"/>
                          <a:cs typeface="Times New Roman" panose="02020603050405020304" pitchFamily="18" charset="0"/>
                        </a:rPr>
                        <a:t>- lại, đi......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R="28575" algn="just">
                        <a:lnSpc>
                          <a:spcPts val="1200"/>
                        </a:lnSpc>
                        <a:spcBef>
                          <a:spcPts val="300"/>
                        </a:spcBef>
                        <a:spcAft>
                          <a:spcPts val="300"/>
                        </a:spcAft>
                      </a:pPr>
                      <a:endParaRPr lang="en-US" sz="2000" spc="-30" smtClean="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endParaRPr lang="en-US" sz="2000" spc="-30" smtClean="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Chuyên </a:t>
                      </a:r>
                      <a:r>
                        <a:rPr lang="en-US" sz="2000" spc="-30">
                          <a:effectLst/>
                          <a:latin typeface="Times New Roman" panose="02020603050405020304" pitchFamily="18" charset="0"/>
                          <a:cs typeface="Times New Roman" panose="02020603050405020304" pitchFamily="18" charset="0"/>
                        </a:rPr>
                        <a:t>đi </a:t>
                      </a:r>
                      <a:r>
                        <a:rPr lang="en-US" sz="2000" spc="-30" smtClean="0">
                          <a:effectLst/>
                          <a:latin typeface="Times New Roman" panose="02020603050405020304" pitchFamily="18" charset="0"/>
                          <a:cs typeface="Times New Roman" panose="02020603050405020304" pitchFamily="18" charset="0"/>
                        </a:rPr>
                        <a:t>kèm</a:t>
                      </a:r>
                    </a:p>
                    <a:p>
                      <a:pPr marR="28575" algn="just">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 </a:t>
                      </a:r>
                    </a:p>
                    <a:p>
                      <a:pPr marR="28575" algn="just">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danh </a:t>
                      </a:r>
                      <a:r>
                        <a:rPr lang="en-US" sz="2000" spc="-30">
                          <a:effectLst/>
                          <a:latin typeface="Times New Roman" panose="02020603050405020304" pitchFamily="18" charset="0"/>
                          <a:cs typeface="Times New Roman" panose="02020603050405020304" pitchFamily="18" charset="0"/>
                        </a:rPr>
                        <a:t>từ động </a:t>
                      </a:r>
                      <a:r>
                        <a:rPr lang="en-US" sz="2000" spc="-30" smtClean="0">
                          <a:effectLst/>
                          <a:latin typeface="Times New Roman" panose="02020603050405020304" pitchFamily="18" charset="0"/>
                          <a:cs typeface="Times New Roman" panose="02020603050405020304" pitchFamily="18" charset="0"/>
                        </a:rPr>
                        <a:t>từ</a:t>
                      </a:r>
                    </a:p>
                    <a:p>
                      <a:pPr marR="28575" algn="just">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 </a:t>
                      </a:r>
                    </a:p>
                    <a:p>
                      <a:pPr marR="28575" algn="just">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tính </a:t>
                      </a:r>
                      <a:r>
                        <a:rPr lang="en-US" sz="2000" spc="-30">
                          <a:effectLst/>
                          <a:latin typeface="Times New Roman" panose="02020603050405020304" pitchFamily="18" charset="0"/>
                          <a:cs typeface="Times New Roman" panose="02020603050405020304" pitchFamily="18" charset="0"/>
                        </a:rPr>
                        <a:t>từ hoặc đại từ</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R="28575" algn="just">
                        <a:lnSpc>
                          <a:spcPts val="1200"/>
                        </a:lnSpc>
                        <a:spcBef>
                          <a:spcPts val="300"/>
                        </a:spcBef>
                        <a:spcAft>
                          <a:spcPts val="300"/>
                        </a:spcAft>
                      </a:pPr>
                      <a:endParaRPr lang="en-US" sz="2000" spc="-30" smtClean="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 </a:t>
                      </a:r>
                      <a:r>
                        <a:rPr lang="en-US" sz="2000" spc="-30">
                          <a:effectLst/>
                          <a:latin typeface="Times New Roman" panose="02020603050405020304" pitchFamily="18" charset="0"/>
                          <a:cs typeface="Times New Roman" panose="02020603050405020304" pitchFamily="18" charset="0"/>
                        </a:rPr>
                        <a:t>Bổ sung các ý nghĩa:</a:t>
                      </a:r>
                      <a:endParaRPr lang="en-US" sz="200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endParaRPr lang="en-US" sz="2000" spc="-30" smtClean="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 </a:t>
                      </a:r>
                      <a:r>
                        <a:rPr lang="en-US" sz="2000" spc="-30">
                          <a:effectLst/>
                          <a:latin typeface="Times New Roman" panose="02020603050405020304" pitchFamily="18" charset="0"/>
                          <a:cs typeface="Times New Roman" panose="02020603050405020304" pitchFamily="18" charset="0"/>
                        </a:rPr>
                        <a:t>số ít hoặc số </a:t>
                      </a:r>
                      <a:r>
                        <a:rPr lang="en-US" sz="2000" spc="-30" smtClean="0">
                          <a:effectLst/>
                          <a:latin typeface="Times New Roman" panose="02020603050405020304" pitchFamily="18" charset="0"/>
                          <a:cs typeface="Times New Roman" panose="02020603050405020304" pitchFamily="18" charset="0"/>
                        </a:rPr>
                        <a:t>nhiều;</a:t>
                      </a:r>
                      <a:r>
                        <a:rPr lang="en-US" sz="2000" spc="-30" baseline="0" smtClean="0">
                          <a:effectLst/>
                          <a:latin typeface="Times New Roman" panose="02020603050405020304" pitchFamily="18" charset="0"/>
                          <a:cs typeface="Times New Roman" panose="02020603050405020304" pitchFamily="18" charset="0"/>
                        </a:rPr>
                        <a:t> +</a:t>
                      </a:r>
                      <a:r>
                        <a:rPr lang="en-US" sz="2000" spc="-30" smtClean="0">
                          <a:effectLst/>
                          <a:latin typeface="Times New Roman" panose="02020603050405020304" pitchFamily="18" charset="0"/>
                          <a:cs typeface="Times New Roman" panose="02020603050405020304" pitchFamily="18" charset="0"/>
                        </a:rPr>
                        <a:t> </a:t>
                      </a:r>
                      <a:r>
                        <a:rPr lang="en-US" sz="2000" spc="-30">
                          <a:effectLst/>
                          <a:latin typeface="Times New Roman" panose="02020603050405020304" pitchFamily="18" charset="0"/>
                          <a:cs typeface="Times New Roman" panose="02020603050405020304" pitchFamily="18" charset="0"/>
                        </a:rPr>
                        <a:t>cầu khiến </a:t>
                      </a:r>
                      <a:endParaRPr lang="en-US" sz="200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endParaRPr lang="en-US" sz="2000" spc="-30" smtClean="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 </a:t>
                      </a:r>
                      <a:r>
                        <a:rPr lang="en-US" sz="2000" spc="-30">
                          <a:effectLst/>
                          <a:latin typeface="Times New Roman" panose="02020603050405020304" pitchFamily="18" charset="0"/>
                          <a:cs typeface="Times New Roman" panose="02020603050405020304" pitchFamily="18" charset="0"/>
                        </a:rPr>
                        <a:t>thời gian </a:t>
                      </a:r>
                      <a:r>
                        <a:rPr lang="en-US" sz="2000" spc="0" smtClean="0">
                          <a:effectLst/>
                          <a:latin typeface="Times New Roman" panose="02020603050405020304" pitchFamily="18" charset="0"/>
                          <a:cs typeface="Times New Roman" panose="02020603050405020304" pitchFamily="18" charset="0"/>
                        </a:rPr>
                        <a:t>;</a:t>
                      </a:r>
                      <a:r>
                        <a:rPr lang="en-US" sz="2000" spc="0" baseline="0" smtClean="0">
                          <a:effectLst/>
                          <a:latin typeface="Times New Roman" panose="02020603050405020304" pitchFamily="18" charset="0"/>
                          <a:cs typeface="Times New Roman" panose="02020603050405020304" pitchFamily="18" charset="0"/>
                        </a:rPr>
                        <a:t> </a:t>
                      </a:r>
                      <a:r>
                        <a:rPr lang="en-US" sz="2000" spc="-30" smtClean="0">
                          <a:effectLst/>
                          <a:latin typeface="Times New Roman" panose="02020603050405020304" pitchFamily="18" charset="0"/>
                          <a:cs typeface="Times New Roman" panose="02020603050405020304" pitchFamily="18" charset="0"/>
                        </a:rPr>
                        <a:t>+ </a:t>
                      </a:r>
                      <a:r>
                        <a:rPr lang="en-US" sz="2000" spc="-30">
                          <a:effectLst/>
                          <a:latin typeface="Times New Roman" panose="02020603050405020304" pitchFamily="18" charset="0"/>
                          <a:cs typeface="Times New Roman" panose="02020603050405020304" pitchFamily="18" charset="0"/>
                        </a:rPr>
                        <a:t>mức độ </a:t>
                      </a:r>
                      <a:r>
                        <a:rPr lang="en-US" sz="2000" spc="0" smtClean="0">
                          <a:effectLst/>
                          <a:latin typeface="Times New Roman" panose="02020603050405020304" pitchFamily="18" charset="0"/>
                          <a:cs typeface="Times New Roman" panose="02020603050405020304" pitchFamily="18" charset="0"/>
                        </a:rPr>
                        <a:t>;</a:t>
                      </a:r>
                      <a:r>
                        <a:rPr lang="en-US" sz="2000" spc="0" baseline="0" smtClean="0">
                          <a:effectLst/>
                          <a:latin typeface="Times New Roman" panose="02020603050405020304" pitchFamily="18" charset="0"/>
                          <a:cs typeface="Times New Roman" panose="02020603050405020304" pitchFamily="18" charset="0"/>
                        </a:rPr>
                        <a:t> +</a:t>
                      </a:r>
                      <a:r>
                        <a:rPr lang="en-US" sz="2000" spc="-30" smtClean="0">
                          <a:effectLst/>
                          <a:latin typeface="Times New Roman" panose="02020603050405020304" pitchFamily="18" charset="0"/>
                          <a:cs typeface="Times New Roman" panose="02020603050405020304" pitchFamily="18" charset="0"/>
                        </a:rPr>
                        <a:t> </a:t>
                      </a:r>
                      <a:r>
                        <a:rPr lang="en-US" sz="2000" spc="-30">
                          <a:effectLst/>
                          <a:latin typeface="Times New Roman" panose="02020603050405020304" pitchFamily="18" charset="0"/>
                          <a:cs typeface="Times New Roman" panose="02020603050405020304" pitchFamily="18" charset="0"/>
                        </a:rPr>
                        <a:t>sự tiếp diễn </a:t>
                      </a:r>
                      <a:endParaRPr lang="en-US" sz="200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endParaRPr lang="en-US" sz="2000" spc="-30" smtClean="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 </a:t>
                      </a:r>
                      <a:r>
                        <a:rPr lang="en-US" sz="2000" spc="-30">
                          <a:effectLst/>
                          <a:latin typeface="Times New Roman" panose="02020603050405020304" pitchFamily="18" charset="0"/>
                          <a:cs typeface="Times New Roman" panose="02020603050405020304" pitchFamily="18" charset="0"/>
                        </a:rPr>
                        <a:t>sự tiếp diễn, đồng thời, tương tự </a:t>
                      </a:r>
                      <a:endParaRPr lang="en-US" sz="200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endParaRPr lang="en-US" sz="2000" spc="-30" smtClean="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 </a:t>
                      </a:r>
                      <a:r>
                        <a:rPr lang="en-US" sz="2000" spc="-30">
                          <a:effectLst/>
                          <a:latin typeface="Times New Roman" panose="02020603050405020304" pitchFamily="18" charset="0"/>
                          <a:cs typeface="Times New Roman" panose="02020603050405020304" pitchFamily="18" charset="0"/>
                        </a:rPr>
                        <a:t>sự phủ </a:t>
                      </a:r>
                      <a:r>
                        <a:rPr lang="en-US" sz="2000" spc="-30" smtClean="0">
                          <a:effectLst/>
                          <a:latin typeface="Times New Roman" panose="02020603050405020304" pitchFamily="18" charset="0"/>
                          <a:cs typeface="Times New Roman" panose="02020603050405020304" pitchFamily="18" charset="0"/>
                        </a:rPr>
                        <a:t>định</a:t>
                      </a:r>
                    </a:p>
                    <a:p>
                      <a:pPr marR="28575" algn="just">
                        <a:lnSpc>
                          <a:spcPts val="1200"/>
                        </a:lnSpc>
                        <a:spcBef>
                          <a:spcPts val="300"/>
                        </a:spcBef>
                        <a:spcAft>
                          <a:spcPts val="300"/>
                        </a:spcAft>
                      </a:pPr>
                      <a:endParaRPr lang="en-US" sz="200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r>
                        <a:rPr lang="en-US" sz="2000" spc="-30">
                          <a:effectLst/>
                          <a:latin typeface="Times New Roman" panose="02020603050405020304" pitchFamily="18" charset="0"/>
                          <a:cs typeface="Times New Roman" panose="02020603050405020304" pitchFamily="18" charset="0"/>
                        </a:rPr>
                        <a:t>+  tính thường xuyên, liên tục hay gián đoạn, bất </a:t>
                      </a:r>
                      <a:r>
                        <a:rPr lang="en-US" sz="2000" spc="-30" smtClean="0">
                          <a:effectLst/>
                          <a:latin typeface="Times New Roman" panose="02020603050405020304" pitchFamily="18" charset="0"/>
                          <a:cs typeface="Times New Roman" panose="02020603050405020304" pitchFamily="18" charset="0"/>
                        </a:rPr>
                        <a:t>ngờ.</a:t>
                      </a:r>
                      <a:endParaRPr lang="en-US" sz="200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endParaRPr lang="en-US" sz="2000" spc="-30" smtClean="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 </a:t>
                      </a:r>
                      <a:r>
                        <a:rPr lang="en-US" sz="2000" spc="-30">
                          <a:effectLst/>
                          <a:latin typeface="Times New Roman" panose="02020603050405020304" pitchFamily="18" charset="0"/>
                          <a:cs typeface="Times New Roman" panose="02020603050405020304" pitchFamily="18" charset="0"/>
                        </a:rPr>
                        <a:t>sự hoàn thành, kết quả </a:t>
                      </a:r>
                      <a:endParaRPr lang="en-US" sz="2000" spc="-30" smtClean="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endParaRPr lang="en-US" sz="2000">
                        <a:effectLst/>
                        <a:latin typeface="Times New Roman" panose="02020603050405020304" pitchFamily="18" charset="0"/>
                        <a:cs typeface="Times New Roman" panose="02020603050405020304" pitchFamily="18" charset="0"/>
                      </a:endParaRPr>
                    </a:p>
                    <a:p>
                      <a:pPr marR="28575" algn="just">
                        <a:lnSpc>
                          <a:spcPts val="1200"/>
                        </a:lnSpc>
                        <a:spcBef>
                          <a:spcPts val="300"/>
                        </a:spcBef>
                        <a:spcAft>
                          <a:spcPts val="300"/>
                        </a:spcAft>
                      </a:pPr>
                      <a:r>
                        <a:rPr lang="en-US" sz="2000" spc="-30">
                          <a:effectLst/>
                          <a:latin typeface="Times New Roman" panose="02020603050405020304" pitchFamily="18" charset="0"/>
                          <a:cs typeface="Times New Roman" panose="02020603050405020304" pitchFamily="18" charset="0"/>
                        </a:rPr>
                        <a:t>+ giữa lặp lại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029378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754" y="138224"/>
            <a:ext cx="11493795" cy="830997"/>
          </a:xfrm>
          <a:prstGeom prst="rect">
            <a:avLst/>
          </a:prstGeom>
          <a:solidFill>
            <a:srgbClr val="FFC000"/>
          </a:solidFill>
        </p:spPr>
        <p:txBody>
          <a:bodyPr wrap="square" rtlCol="0">
            <a:spAutoFit/>
          </a:bodyPr>
          <a:lstStyle/>
          <a:p>
            <a:r>
              <a:rPr lang="en-US" sz="2400" b="1" i="1">
                <a:latin typeface="Times New Roman" panose="02020603050405020304" pitchFamily="18" charset="0"/>
                <a:cs typeface="Times New Roman" panose="02020603050405020304" pitchFamily="18" charset="0"/>
              </a:rPr>
              <a:t>2</a:t>
            </a:r>
            <a:r>
              <a:rPr lang="en-US" sz="2400" b="1" i="1" smtClean="0">
                <a:latin typeface="Times New Roman" panose="02020603050405020304" pitchFamily="18" charset="0"/>
                <a:cs typeface="Times New Roman" panose="02020603050405020304" pitchFamily="18" charset="0"/>
              </a:rPr>
              <a:t>. Các </a:t>
            </a:r>
            <a:r>
              <a:rPr lang="en-US" sz="2400" b="1" i="1">
                <a:latin typeface="Times New Roman" panose="02020603050405020304" pitchFamily="18" charset="0"/>
                <a:cs typeface="Times New Roman" panose="02020603050405020304" pitchFamily="18" charset="0"/>
              </a:rPr>
              <a:t>cách mở rộng câu:</a:t>
            </a:r>
            <a:endParaRPr lang="en-US" sz="2400">
              <a:latin typeface="Times New Roman" panose="02020603050405020304" pitchFamily="18" charset="0"/>
              <a:cs typeface="Times New Roman" panose="02020603050405020304" pitchFamily="18" charset="0"/>
            </a:endParaRPr>
          </a:p>
          <a:p>
            <a:r>
              <a:rPr lang="en-US" sz="2400" b="1" i="1" smtClean="0">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p:txBody>
      </p:sp>
      <p:sp>
        <p:nvSpPr>
          <p:cNvPr id="22" name="Rounded Rectangle 21"/>
          <p:cNvSpPr/>
          <p:nvPr/>
        </p:nvSpPr>
        <p:spPr>
          <a:xfrm>
            <a:off x="3719154" y="930665"/>
            <a:ext cx="4957011" cy="16528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Các cách mở rộng câu bằng cụm từ hoặc cụm chủ vị</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p:cNvSpPr/>
          <p:nvPr/>
        </p:nvSpPr>
        <p:spPr>
          <a:xfrm>
            <a:off x="1339699" y="3230428"/>
            <a:ext cx="3700134" cy="979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Mở rộng thành phần chính của câu</a:t>
            </a:r>
          </a:p>
        </p:txBody>
      </p:sp>
      <p:sp>
        <p:nvSpPr>
          <p:cNvPr id="24" name="Rounded Rectangle 23"/>
          <p:cNvSpPr/>
          <p:nvPr/>
        </p:nvSpPr>
        <p:spPr>
          <a:xfrm>
            <a:off x="6673532" y="3204528"/>
            <a:ext cx="4830896" cy="1071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Mở rộng thành phần trạng ngữ</a:t>
            </a:r>
          </a:p>
        </p:txBody>
      </p:sp>
      <p:sp>
        <p:nvSpPr>
          <p:cNvPr id="25" name="Rounded Rectangle 24"/>
          <p:cNvSpPr/>
          <p:nvPr/>
        </p:nvSpPr>
        <p:spPr>
          <a:xfrm>
            <a:off x="318976" y="5233479"/>
            <a:ext cx="4582633" cy="1156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Mở rộng thành phần chủ ngữ</a:t>
            </a:r>
          </a:p>
        </p:txBody>
      </p:sp>
      <p:sp>
        <p:nvSpPr>
          <p:cNvPr id="26" name="Rounded Rectangle 25"/>
          <p:cNvSpPr/>
          <p:nvPr/>
        </p:nvSpPr>
        <p:spPr>
          <a:xfrm>
            <a:off x="5795138" y="5188688"/>
            <a:ext cx="4390854" cy="12227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Mở rộng thành phần vị ngữ</a:t>
            </a:r>
          </a:p>
        </p:txBody>
      </p:sp>
      <p:cxnSp>
        <p:nvCxnSpPr>
          <p:cNvPr id="27" name="Straight Arrow Connector 26"/>
          <p:cNvCxnSpPr/>
          <p:nvPr/>
        </p:nvCxnSpPr>
        <p:spPr>
          <a:xfrm flipH="1">
            <a:off x="2998382" y="2583498"/>
            <a:ext cx="2711302" cy="621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795137" y="2583498"/>
            <a:ext cx="3433923" cy="621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3" idx="2"/>
          </p:cNvCxnSpPr>
          <p:nvPr/>
        </p:nvCxnSpPr>
        <p:spPr>
          <a:xfrm flipH="1">
            <a:off x="2307265" y="4209840"/>
            <a:ext cx="882501" cy="978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279325" y="4222592"/>
            <a:ext cx="4205996" cy="966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783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90">
          <a:fgClr>
            <a:schemeClr val="accent1">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804B682-2C40-46B3-B94E-8867E8DB6916}"/>
              </a:ext>
            </a:extLst>
          </p:cNvPr>
          <p:cNvSpPr/>
          <p:nvPr/>
        </p:nvSpPr>
        <p:spPr>
          <a:xfrm>
            <a:off x="620486" y="543847"/>
            <a:ext cx="11196376" cy="5899155"/>
          </a:xfrm>
          <a:prstGeom prst="roundRect">
            <a:avLst/>
          </a:prstGeom>
          <a:solidFill>
            <a:schemeClr val="accent2">
              <a:lumMod val="40000"/>
              <a:lumOff val="60000"/>
            </a:schemeClr>
          </a:solidFill>
          <a:ln w="381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10FABD66-6694-4C15-A2A5-4BA9E0CD25DB}"/>
              </a:ext>
            </a:extLst>
          </p:cNvPr>
          <p:cNvSpPr txBox="1"/>
          <p:nvPr/>
        </p:nvSpPr>
        <p:spPr>
          <a:xfrm>
            <a:off x="1083212" y="751344"/>
            <a:ext cx="10488302" cy="5355312"/>
          </a:xfrm>
          <a:prstGeom prst="rect">
            <a:avLst/>
          </a:prstGeom>
          <a:noFill/>
        </p:spPr>
        <p:txBody>
          <a:bodyPr wrap="square">
            <a:spAutoFit/>
          </a:bodyPr>
          <a:lstStyle/>
          <a:p>
            <a:pPr marL="0" marR="30480" algn="just">
              <a:spcBef>
                <a:spcPts val="0"/>
              </a:spcBef>
              <a:spcAft>
                <a:spcPts val="0"/>
              </a:spcAft>
            </a:pPr>
            <a:r>
              <a:rPr lang="en-US" sz="1800" b="1" i="1" dirty="0">
                <a:solidFill>
                  <a:srgbClr val="000000"/>
                </a:solidFill>
                <a:effectLst/>
                <a:latin typeface="Times New Roman" panose="02020603050405020304" pitchFamily="18" charset="0"/>
                <a:ea typeface="Times New Roman" panose="02020603050405020304" pitchFamily="18" charset="0"/>
              </a:rPr>
              <a:t>3. </a:t>
            </a:r>
            <a:r>
              <a:rPr lang="en-US" sz="1800" b="1" i="1" dirty="0" err="1">
                <a:solidFill>
                  <a:srgbClr val="000000"/>
                </a:solidFill>
                <a:effectLst/>
                <a:latin typeface="Times New Roman" panose="02020603050405020304" pitchFamily="18" charset="0"/>
                <a:ea typeface="Times New Roman" panose="02020603050405020304" pitchFamily="18" charset="0"/>
              </a:rPr>
              <a:t>Quy</a:t>
            </a:r>
            <a:r>
              <a:rPr lang="en-US" sz="1800" b="1" i="1" dirty="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trình</a:t>
            </a:r>
            <a:r>
              <a:rPr lang="en-US" sz="1800" b="1" i="1" dirty="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thực</a:t>
            </a:r>
            <a:r>
              <a:rPr lang="en-US" sz="1800" b="1" i="1" dirty="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hiện</a:t>
            </a:r>
            <a:r>
              <a:rPr lang="en-US" sz="1800" b="1" i="1" dirty="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một</a:t>
            </a:r>
            <a:r>
              <a:rPr lang="en-US" sz="1800" b="1" i="1" dirty="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bài</a:t>
            </a:r>
            <a:r>
              <a:rPr lang="en-US" sz="1800" b="1" i="1" dirty="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viết</a:t>
            </a:r>
            <a:r>
              <a:rPr lang="en-US" sz="1800" b="1" i="1" dirty="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văn</a:t>
            </a:r>
            <a:r>
              <a:rPr lang="en-US" sz="1800" b="1" i="1" dirty="0">
                <a:solidFill>
                  <a:srgbClr val="000000"/>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30480" algn="just">
              <a:spcBef>
                <a:spcPts val="0"/>
              </a:spcBef>
              <a:spcAft>
                <a:spcPts val="0"/>
              </a:spcAft>
            </a:pPr>
            <a:r>
              <a:rPr lang="en-US" sz="1800" b="0" dirty="0">
                <a:solidFill>
                  <a:srgbClr val="000000"/>
                </a:solidFill>
                <a:effectLst/>
                <a:latin typeface="Times New Roman" panose="02020603050405020304" pitchFamily="18" charset="0"/>
                <a:ea typeface="Times New Roman" panose="02020603050405020304" pitchFamily="18" charset="0"/>
              </a:rPr>
              <a:t>a. </a:t>
            </a:r>
            <a:r>
              <a:rPr lang="en-US" sz="1800" b="0" dirty="0" err="1">
                <a:solidFill>
                  <a:srgbClr val="000000"/>
                </a:solidFill>
                <a:effectLst/>
                <a:latin typeface="Times New Roman" panose="02020603050405020304" pitchFamily="18" charset="0"/>
                <a:ea typeface="Times New Roman" panose="02020603050405020304" pitchFamily="18" charset="0"/>
              </a:rPr>
              <a:t>Bước</a:t>
            </a:r>
            <a:r>
              <a:rPr lang="en-US" sz="1800" b="0" dirty="0">
                <a:solidFill>
                  <a:srgbClr val="000000"/>
                </a:solidFill>
                <a:effectLst/>
                <a:latin typeface="Times New Roman" panose="02020603050405020304" pitchFamily="18" charset="0"/>
                <a:ea typeface="Times New Roman" panose="02020603050405020304" pitchFamily="18" charset="0"/>
              </a:rPr>
              <a:t> 1: </a:t>
            </a:r>
            <a:r>
              <a:rPr lang="en-US" sz="1800" b="0" dirty="0" err="1">
                <a:solidFill>
                  <a:srgbClr val="000000"/>
                </a:solidFill>
                <a:effectLst/>
                <a:latin typeface="Times New Roman" panose="02020603050405020304" pitchFamily="18" charset="0"/>
                <a:ea typeface="Times New Roman" panose="02020603050405020304" pitchFamily="18" charset="0"/>
              </a:rPr>
              <a:t>Chuẩn</a:t>
            </a:r>
            <a:r>
              <a:rPr lang="en-US" sz="1800" b="0" dirty="0">
                <a:solidFill>
                  <a:srgbClr val="000000"/>
                </a:solidFill>
                <a:effectLst/>
                <a:latin typeface="Times New Roman" panose="02020603050405020304" pitchFamily="18" charset="0"/>
                <a:ea typeface="Times New Roman" panose="02020603050405020304" pitchFamily="18" charset="0"/>
              </a:rPr>
              <a:t> </a:t>
            </a:r>
            <a:r>
              <a:rPr lang="en-US" sz="1800" b="0" dirty="0" err="1">
                <a:solidFill>
                  <a:srgbClr val="000000"/>
                </a:solidFill>
                <a:effectLst/>
                <a:latin typeface="Times New Roman" panose="02020603050405020304" pitchFamily="18" charset="0"/>
                <a:ea typeface="Times New Roman" panose="02020603050405020304" pitchFamily="18" charset="0"/>
              </a:rPr>
              <a:t>bị</a:t>
            </a:r>
            <a:endParaRPr lang="en-US" sz="1600" dirty="0">
              <a:effectLst/>
              <a:latin typeface="Times New Roman" panose="02020603050405020304" pitchFamily="18" charset="0"/>
              <a:ea typeface="Times New Roman" panose="02020603050405020304" pitchFamily="18" charset="0"/>
            </a:endParaRPr>
          </a:p>
          <a:p>
            <a:pPr marL="0" marR="30480" algn="just">
              <a:spcBef>
                <a:spcPts val="0"/>
              </a:spcBef>
              <a:spcAft>
                <a:spcPts val="0"/>
              </a:spcAft>
            </a:pPr>
            <a:r>
              <a:rPr lang="de-DE" sz="1800" dirty="0">
                <a:effectLst/>
                <a:latin typeface="Times New Roman" panose="02020603050405020304" pitchFamily="18" charset="0"/>
                <a:ea typeface="Times New Roman" panose="02020603050405020304" pitchFamily="18" charset="0"/>
              </a:rPr>
              <a:t>- Xác định đề tài.</a:t>
            </a:r>
            <a:endParaRPr lang="en-US" sz="1600" dirty="0">
              <a:effectLst/>
              <a:latin typeface="Times New Roman" panose="02020603050405020304" pitchFamily="18" charset="0"/>
              <a:ea typeface="Times New Roman" panose="02020603050405020304" pitchFamily="18" charset="0"/>
            </a:endParaRPr>
          </a:p>
          <a:p>
            <a:pPr marL="0" marR="30480" algn="just">
              <a:spcBef>
                <a:spcPts val="0"/>
              </a:spcBef>
              <a:spcAft>
                <a:spcPts val="0"/>
              </a:spcAft>
            </a:pPr>
            <a:r>
              <a:rPr lang="de-DE" sz="1800" dirty="0">
                <a:effectLst/>
                <a:latin typeface="Times New Roman" panose="02020603050405020304" pitchFamily="18" charset="0"/>
                <a:ea typeface="Times New Roman" panose="02020603050405020304" pitchFamily="18" charset="0"/>
              </a:rPr>
              <a:t>- Mục đích.</a:t>
            </a:r>
            <a:endParaRPr lang="en-US" sz="1600" dirty="0">
              <a:effectLst/>
              <a:latin typeface="Times New Roman" panose="02020603050405020304" pitchFamily="18" charset="0"/>
              <a:ea typeface="Times New Roman" panose="02020603050405020304" pitchFamily="18" charset="0"/>
            </a:endParaRPr>
          </a:p>
          <a:p>
            <a:pPr marL="0" marR="30480" algn="just">
              <a:spcBef>
                <a:spcPts val="0"/>
              </a:spcBef>
              <a:spcAft>
                <a:spcPts val="0"/>
              </a:spcAft>
            </a:pPr>
            <a:r>
              <a:rPr lang="de-DE" sz="1800" dirty="0">
                <a:effectLst/>
                <a:latin typeface="Times New Roman" panose="02020603050405020304" pitchFamily="18" charset="0"/>
                <a:ea typeface="Times New Roman" panose="02020603050405020304" pitchFamily="18" charset="0"/>
              </a:rPr>
              <a:t>- Người đọc.</a:t>
            </a:r>
            <a:endParaRPr lang="en-US" sz="1600" dirty="0">
              <a:effectLst/>
              <a:latin typeface="Times New Roman" panose="02020603050405020304" pitchFamily="18" charset="0"/>
              <a:ea typeface="Times New Roman" panose="02020603050405020304" pitchFamily="18" charset="0"/>
            </a:endParaRPr>
          </a:p>
          <a:p>
            <a:pPr marL="0" marR="30480" algn="just">
              <a:spcBef>
                <a:spcPts val="0"/>
              </a:spcBef>
              <a:spcAft>
                <a:spcPts val="0"/>
              </a:spcAft>
            </a:pPr>
            <a:r>
              <a:rPr lang="de-DE" sz="1800" dirty="0">
                <a:effectLst/>
                <a:latin typeface="Times New Roman" panose="02020603050405020304" pitchFamily="18" charset="0"/>
                <a:ea typeface="Times New Roman" panose="02020603050405020304" pitchFamily="18" charset="0"/>
              </a:rPr>
              <a:t>- Thu thập tư liệu.</a:t>
            </a:r>
            <a:endParaRPr lang="en-US" sz="1600" dirty="0">
              <a:effectLst/>
              <a:latin typeface="Times New Roman" panose="02020603050405020304" pitchFamily="18" charset="0"/>
              <a:ea typeface="Times New Roman" panose="02020603050405020304" pitchFamily="18" charset="0"/>
            </a:endParaRPr>
          </a:p>
          <a:p>
            <a:pPr marL="0" marR="30480" algn="just">
              <a:spcBef>
                <a:spcPts val="0"/>
              </a:spcBef>
              <a:spcAft>
                <a:spcPts val="0"/>
              </a:spcAft>
            </a:pPr>
            <a:r>
              <a:rPr lang="de-DE" sz="1800" dirty="0">
                <a:effectLst/>
                <a:latin typeface="Times New Roman" panose="02020603050405020304" pitchFamily="18" charset="0"/>
                <a:ea typeface="Times New Roman" panose="02020603050405020304" pitchFamily="18" charset="0"/>
                <a:sym typeface="Wingdings" panose="05000000000000000000" pitchFamily="2" charset="2"/>
              </a:rPr>
              <a:t></a:t>
            </a:r>
            <a:r>
              <a:rPr lang="de-DE" sz="1800" dirty="0">
                <a:effectLst/>
                <a:latin typeface="Times New Roman" panose="02020603050405020304" pitchFamily="18" charset="0"/>
                <a:ea typeface="Times New Roman" panose="02020603050405020304" pitchFamily="18" charset="0"/>
              </a:rPr>
              <a:t> Giúp người viết xác định được các thông tin cần thiết và định hướng viết chủ động, hợp lí, đạt hiệu quả.</a:t>
            </a:r>
            <a:endParaRPr lang="en-US" sz="1600" dirty="0">
              <a:effectLst/>
              <a:latin typeface="Times New Roman" panose="02020603050405020304" pitchFamily="18" charset="0"/>
              <a:ea typeface="Times New Roman" panose="02020603050405020304" pitchFamily="18" charset="0"/>
            </a:endParaRPr>
          </a:p>
          <a:p>
            <a:pPr marL="0" marR="30480" algn="just">
              <a:spcBef>
                <a:spcPts val="0"/>
              </a:spcBef>
              <a:spcAft>
                <a:spcPts val="0"/>
              </a:spcAft>
            </a:pPr>
            <a:r>
              <a:rPr lang="de-DE" sz="1800" dirty="0">
                <a:effectLst/>
                <a:latin typeface="Times New Roman" panose="02020603050405020304" pitchFamily="18" charset="0"/>
                <a:ea typeface="Times New Roman" panose="02020603050405020304" pitchFamily="18" charset="0"/>
              </a:rPr>
              <a:t>b. Bước 2: </a:t>
            </a:r>
            <a:endParaRPr lang="en-US" sz="1600" dirty="0">
              <a:effectLst/>
              <a:latin typeface="Times New Roman" panose="02020603050405020304" pitchFamily="18" charset="0"/>
              <a:ea typeface="Times New Roman" panose="02020603050405020304" pitchFamily="18" charset="0"/>
            </a:endParaRPr>
          </a:p>
          <a:p>
            <a:pPr marL="0" marR="30480" algn="just">
              <a:spcBef>
                <a:spcPts val="0"/>
              </a:spcBef>
              <a:spcAft>
                <a:spcPts val="0"/>
              </a:spcAft>
            </a:pPr>
            <a:r>
              <a:rPr lang="de-DE" sz="1800" dirty="0">
                <a:effectLst/>
                <a:latin typeface="Times New Roman" panose="02020603050405020304" pitchFamily="18" charset="0"/>
                <a:ea typeface="Times New Roman" panose="02020603050405020304" pitchFamily="18" charset="0"/>
              </a:rPr>
              <a:t>- Tìm ý: Tìm kiếm, liệt kê các ý tưởng hình thành theo đặc trưng kiểu bài.</a:t>
            </a:r>
            <a:endParaRPr lang="en-US" sz="1600" dirty="0">
              <a:effectLst/>
              <a:latin typeface="Times New Roman" panose="02020603050405020304" pitchFamily="18" charset="0"/>
              <a:ea typeface="Times New Roman" panose="02020603050405020304" pitchFamily="18" charset="0"/>
            </a:endParaRPr>
          </a:p>
          <a:p>
            <a:pPr marL="0" marR="30480" algn="just">
              <a:spcBef>
                <a:spcPts val="0"/>
              </a:spcBef>
              <a:spcAft>
                <a:spcPts val="0"/>
              </a:spcAft>
            </a:pPr>
            <a:r>
              <a:rPr lang="de-DE" sz="1800" dirty="0">
                <a:effectLst/>
                <a:latin typeface="Times New Roman" panose="02020603050405020304" pitchFamily="18" charset="0"/>
                <a:ea typeface="Times New Roman" panose="02020603050405020304" pitchFamily="18" charset="0"/>
              </a:rPr>
              <a:t>- Lập dàn ý: Lựa chọn, sắp xếp các ý tưởng theo bố cục bài viết (MB-TB-KB).</a:t>
            </a:r>
            <a:endParaRPr lang="en-US" sz="1600" dirty="0">
              <a:effectLst/>
              <a:latin typeface="Times New Roman" panose="02020603050405020304" pitchFamily="18" charset="0"/>
              <a:ea typeface="Times New Roman" panose="02020603050405020304" pitchFamily="18" charset="0"/>
            </a:endParaRPr>
          </a:p>
          <a:p>
            <a:pPr marL="0" marR="30480" algn="just">
              <a:spcBef>
                <a:spcPts val="0"/>
              </a:spcBef>
              <a:spcAft>
                <a:spcPts val="0"/>
              </a:spcAft>
            </a:pPr>
            <a:r>
              <a:rPr lang="de-DE" sz="1800" b="1" dirty="0">
                <a:effectLst/>
                <a:latin typeface="Times New Roman" panose="02020603050405020304" pitchFamily="18" charset="0"/>
                <a:ea typeface="Times New Roman" panose="02020603050405020304" pitchFamily="18" charset="0"/>
                <a:sym typeface="Wingdings" panose="05000000000000000000" pitchFamily="2" charset="2"/>
              </a:rPr>
              <a:t></a:t>
            </a:r>
            <a:r>
              <a:rPr lang="de-DE" sz="1800" b="1" dirty="0">
                <a:effectLst/>
                <a:latin typeface="Times New Roman" panose="02020603050405020304" pitchFamily="18" charset="0"/>
                <a:ea typeface="Times New Roman" panose="02020603050405020304" pitchFamily="18" charset="0"/>
              </a:rPr>
              <a:t> </a:t>
            </a:r>
            <a:r>
              <a:rPr lang="de-DE" sz="1800" dirty="0">
                <a:effectLst/>
                <a:latin typeface="Times New Roman" panose="02020603050405020304" pitchFamily="18" charset="0"/>
                <a:ea typeface="Times New Roman" panose="02020603050405020304" pitchFamily="18" charset="0"/>
              </a:rPr>
              <a:t> Huy động, lên ý tưởng cho bài viết; Sắp xếp ý tưởng theo trình tự hợp lí, logic đảm bảo đặc trưng kiểu bài và sáng tạo riêng của cá nhân; Bài viết đúng, trúng yêu cầu.</a:t>
            </a:r>
            <a:endParaRPr lang="en-US" sz="1600" dirty="0">
              <a:effectLst/>
              <a:latin typeface="Times New Roman" panose="02020603050405020304" pitchFamily="18" charset="0"/>
              <a:ea typeface="Times New Roman" panose="02020603050405020304" pitchFamily="18" charset="0"/>
            </a:endParaRPr>
          </a:p>
          <a:p>
            <a:pPr marL="0" marR="30480" algn="just">
              <a:spcBef>
                <a:spcPts val="0"/>
              </a:spcBef>
              <a:spcAft>
                <a:spcPts val="0"/>
              </a:spcAft>
            </a:pPr>
            <a:r>
              <a:rPr lang="de-DE" sz="1800" dirty="0">
                <a:effectLst/>
                <a:latin typeface="Times New Roman" panose="02020603050405020304" pitchFamily="18" charset="0"/>
                <a:ea typeface="Times New Roman" panose="02020603050405020304" pitchFamily="18" charset="0"/>
              </a:rPr>
              <a:t>c. Bước 3: </a:t>
            </a:r>
            <a:endParaRPr lang="en-US" sz="1600" dirty="0">
              <a:effectLst/>
              <a:latin typeface="Times New Roman" panose="02020603050405020304" pitchFamily="18" charset="0"/>
              <a:ea typeface="Times New Roman" panose="02020603050405020304" pitchFamily="18" charset="0"/>
            </a:endParaRPr>
          </a:p>
          <a:p>
            <a:pPr marL="0" marR="30480" algn="just">
              <a:spcBef>
                <a:spcPts val="0"/>
              </a:spcBef>
              <a:spcAft>
                <a:spcPts val="0"/>
              </a:spcAft>
            </a:pPr>
            <a:r>
              <a:rPr lang="de-DE" sz="1800" dirty="0">
                <a:effectLst/>
                <a:latin typeface="Times New Roman" panose="02020603050405020304" pitchFamily="18" charset="0"/>
                <a:ea typeface="Times New Roman" panose="02020603050405020304" pitchFamily="18" charset="0"/>
              </a:rPr>
              <a:t>Viết bài dựa trên dàn ý và các tiêu chí đánh giá.</a:t>
            </a:r>
            <a:endParaRPr lang="en-US" sz="1600" dirty="0">
              <a:effectLst/>
              <a:latin typeface="Times New Roman" panose="02020603050405020304" pitchFamily="18" charset="0"/>
              <a:ea typeface="Times New Roman" panose="02020603050405020304" pitchFamily="18" charset="0"/>
            </a:endParaRPr>
          </a:p>
          <a:p>
            <a:pPr marL="0" marR="30480" algn="just">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sym typeface="Wingdings" panose="05000000000000000000" pitchFamily="2" charset="2"/>
              </a:rPr>
              <a:t></a:t>
            </a:r>
            <a:r>
              <a:rPr lang="en-US" sz="1800" b="1" dirty="0">
                <a:solidFill>
                  <a:srgbClr val="000000"/>
                </a:solidFill>
                <a:effectLst/>
                <a:latin typeface="Times New Roman" panose="02020603050405020304" pitchFamily="18" charset="0"/>
                <a:ea typeface="Times New Roman" panose="02020603050405020304" pitchFamily="18" charset="0"/>
              </a:rPr>
              <a:t> </a:t>
            </a:r>
            <a:r>
              <a:rPr lang="de-DE" sz="1800" dirty="0">
                <a:effectLst/>
                <a:latin typeface="Times New Roman" panose="02020603050405020304" pitchFamily="18" charset="0"/>
                <a:ea typeface="Times New Roman" panose="02020603050405020304" pitchFamily="18" charset="0"/>
              </a:rPr>
              <a:t>Triển khai ý tưởng thành bài viết cụ thể, vận dụng các kiến thức, kĩ năng đã học tạo ra sản phẩm hoàn chỉnh.</a:t>
            </a:r>
            <a:endParaRPr lang="en-US" sz="1600" dirty="0">
              <a:effectLst/>
              <a:latin typeface="Times New Roman" panose="02020603050405020304" pitchFamily="18" charset="0"/>
              <a:ea typeface="Times New Roman" panose="02020603050405020304" pitchFamily="18" charset="0"/>
            </a:endParaRPr>
          </a:p>
          <a:p>
            <a:pPr marL="0" marR="30480" algn="just">
              <a:spcBef>
                <a:spcPts val="0"/>
              </a:spcBef>
              <a:spcAft>
                <a:spcPts val="0"/>
              </a:spcAft>
            </a:pPr>
            <a:r>
              <a:rPr lang="de-DE" sz="1800" dirty="0">
                <a:effectLst/>
                <a:latin typeface="Times New Roman" panose="02020603050405020304" pitchFamily="18" charset="0"/>
                <a:ea typeface="Times New Roman" panose="02020603050405020304" pitchFamily="18" charset="0"/>
              </a:rPr>
              <a:t>d. Bước 4: </a:t>
            </a:r>
            <a:endParaRPr lang="en-US" sz="1600" dirty="0">
              <a:effectLst/>
              <a:latin typeface="Times New Roman" panose="02020603050405020304" pitchFamily="18" charset="0"/>
              <a:ea typeface="Times New Roman" panose="02020603050405020304" pitchFamily="18" charset="0"/>
            </a:endParaRPr>
          </a:p>
          <a:p>
            <a:pPr marL="0" marR="30480" algn="just">
              <a:spcBef>
                <a:spcPts val="0"/>
              </a:spcBef>
              <a:spcAft>
                <a:spcPts val="0"/>
              </a:spcAft>
            </a:pPr>
            <a:r>
              <a:rPr lang="de-DE" sz="1800" dirty="0">
                <a:effectLst/>
                <a:latin typeface="Times New Roman" panose="02020603050405020304" pitchFamily="18" charset="0"/>
                <a:ea typeface="Times New Roman" panose="02020603050405020304" pitchFamily="18" charset="0"/>
              </a:rPr>
              <a:t>Dựa vào các tiêu chí để đánh giá và chỉnh sửa, hoàn thiện bài viết.</a:t>
            </a:r>
            <a:endParaRPr lang="en-US" sz="1600" dirty="0">
              <a:effectLst/>
              <a:latin typeface="Times New Roman" panose="02020603050405020304" pitchFamily="18" charset="0"/>
              <a:ea typeface="Times New Roman" panose="02020603050405020304" pitchFamily="18" charset="0"/>
            </a:endParaRPr>
          </a:p>
          <a:p>
            <a:pPr marL="0" marR="30480" algn="just">
              <a:spcBef>
                <a:spcPts val="0"/>
              </a:spcBef>
              <a:spcAft>
                <a:spcPts val="0"/>
              </a:spcAft>
            </a:pPr>
            <a:r>
              <a:rPr lang="de-DE" sz="1800" dirty="0">
                <a:effectLst/>
                <a:latin typeface="Times New Roman" panose="02020603050405020304" pitchFamily="18" charset="0"/>
                <a:ea typeface="Times New Roman" panose="02020603050405020304" pitchFamily="18" charset="0"/>
                <a:sym typeface="Wingdings" panose="05000000000000000000" pitchFamily="2" charset="2"/>
              </a:rPr>
              <a:t></a:t>
            </a:r>
            <a:r>
              <a:rPr lang="de-DE" sz="1800" dirty="0">
                <a:effectLst/>
                <a:latin typeface="Times New Roman" panose="02020603050405020304" pitchFamily="18" charset="0"/>
                <a:ea typeface="Times New Roman" panose="02020603050405020304" pitchFamily="18" charset="0"/>
              </a:rPr>
              <a:t> Đánh giá được kết quả học tập của bản thân và bạn, từ đó có những điều chỉnh, kinh nghiệm hoàn thiện hơn cho quá trình học tập của bản thân.</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275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wipe(down)">
                                      <p:cBhvr>
                                        <p:cTn id="13" dur="500"/>
                                        <p:tgtEl>
                                          <p:spTgt spid="5">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wipe(down)">
                                      <p:cBhvr>
                                        <p:cTn id="16" dur="500"/>
                                        <p:tgtEl>
                                          <p:spTgt spid="5">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wipe(down)">
                                      <p:cBhvr>
                                        <p:cTn id="19" dur="500"/>
                                        <p:tgtEl>
                                          <p:spTgt spid="5">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down)">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wipe(down)">
                                      <p:cBhvr>
                                        <p:cTn id="27" dur="500"/>
                                        <p:tgtEl>
                                          <p:spTgt spid="5">
                                            <p:txEl>
                                              <p:pRg st="7" end="7"/>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wipe(down)">
                                      <p:cBhvr>
                                        <p:cTn id="30" dur="500"/>
                                        <p:tgtEl>
                                          <p:spTgt spid="5">
                                            <p:txEl>
                                              <p:pRg st="8" end="8"/>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animEffect transition="in" filter="wipe(down)">
                                      <p:cBhvr>
                                        <p:cTn id="33" dur="500"/>
                                        <p:tgtEl>
                                          <p:spTgt spid="5">
                                            <p:txEl>
                                              <p:pRg st="9" end="9"/>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5">
                                            <p:txEl>
                                              <p:pRg st="10" end="10"/>
                                            </p:txEl>
                                          </p:spTgt>
                                        </p:tgtEl>
                                        <p:attrNameLst>
                                          <p:attrName>style.visibility</p:attrName>
                                        </p:attrNameLst>
                                      </p:cBhvr>
                                      <p:to>
                                        <p:strVal val="visible"/>
                                      </p:to>
                                    </p:set>
                                    <p:animEffect transition="in" filter="wipe(down)">
                                      <p:cBhvr>
                                        <p:cTn id="36" dur="500"/>
                                        <p:tgtEl>
                                          <p:spTgt spid="5">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5">
                                            <p:txEl>
                                              <p:pRg st="11" end="11"/>
                                            </p:txEl>
                                          </p:spTgt>
                                        </p:tgtEl>
                                        <p:attrNameLst>
                                          <p:attrName>style.visibility</p:attrName>
                                        </p:attrNameLst>
                                      </p:cBhvr>
                                      <p:to>
                                        <p:strVal val="visible"/>
                                      </p:to>
                                    </p:set>
                                    <p:animEffect transition="in" filter="wipe(down)">
                                      <p:cBhvr>
                                        <p:cTn id="41" dur="500"/>
                                        <p:tgtEl>
                                          <p:spTgt spid="5">
                                            <p:txEl>
                                              <p:pRg st="11" end="11"/>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5">
                                            <p:txEl>
                                              <p:pRg st="12" end="12"/>
                                            </p:txEl>
                                          </p:spTgt>
                                        </p:tgtEl>
                                        <p:attrNameLst>
                                          <p:attrName>style.visibility</p:attrName>
                                        </p:attrNameLst>
                                      </p:cBhvr>
                                      <p:to>
                                        <p:strVal val="visible"/>
                                      </p:to>
                                    </p:set>
                                    <p:animEffect transition="in" filter="wipe(down)">
                                      <p:cBhvr>
                                        <p:cTn id="44" dur="500"/>
                                        <p:tgtEl>
                                          <p:spTgt spid="5">
                                            <p:txEl>
                                              <p:pRg st="12" end="12"/>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5">
                                            <p:txEl>
                                              <p:pRg st="13" end="13"/>
                                            </p:txEl>
                                          </p:spTgt>
                                        </p:tgtEl>
                                        <p:attrNameLst>
                                          <p:attrName>style.visibility</p:attrName>
                                        </p:attrNameLst>
                                      </p:cBhvr>
                                      <p:to>
                                        <p:strVal val="visible"/>
                                      </p:to>
                                    </p:set>
                                    <p:animEffect transition="in" filter="wipe(down)">
                                      <p:cBhvr>
                                        <p:cTn id="47" dur="500"/>
                                        <p:tgtEl>
                                          <p:spTgt spid="5">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5">
                                            <p:txEl>
                                              <p:pRg st="14" end="14"/>
                                            </p:txEl>
                                          </p:spTgt>
                                        </p:tgtEl>
                                        <p:attrNameLst>
                                          <p:attrName>style.visibility</p:attrName>
                                        </p:attrNameLst>
                                      </p:cBhvr>
                                      <p:to>
                                        <p:strVal val="visible"/>
                                      </p:to>
                                    </p:set>
                                    <p:animEffect transition="in" filter="wipe(down)">
                                      <p:cBhvr>
                                        <p:cTn id="52" dur="500"/>
                                        <p:tgtEl>
                                          <p:spTgt spid="5">
                                            <p:txEl>
                                              <p:pRg st="14" end="14"/>
                                            </p:txEl>
                                          </p:spTgt>
                                        </p:tgtEl>
                                      </p:cBhvr>
                                    </p:animEffect>
                                  </p:childTnLst>
                                </p:cTn>
                              </p:par>
                              <p:par>
                                <p:cTn id="53" presetID="22" presetClass="entr" presetSubtype="4" fill="hold" nodeType="withEffect">
                                  <p:stCondLst>
                                    <p:cond delay="0"/>
                                  </p:stCondLst>
                                  <p:childTnLst>
                                    <p:set>
                                      <p:cBhvr>
                                        <p:cTn id="54" dur="1" fill="hold">
                                          <p:stCondLst>
                                            <p:cond delay="0"/>
                                          </p:stCondLst>
                                        </p:cTn>
                                        <p:tgtEl>
                                          <p:spTgt spid="5">
                                            <p:txEl>
                                              <p:pRg st="15" end="15"/>
                                            </p:txEl>
                                          </p:spTgt>
                                        </p:tgtEl>
                                        <p:attrNameLst>
                                          <p:attrName>style.visibility</p:attrName>
                                        </p:attrNameLst>
                                      </p:cBhvr>
                                      <p:to>
                                        <p:strVal val="visible"/>
                                      </p:to>
                                    </p:set>
                                    <p:animEffect transition="in" filter="wipe(down)">
                                      <p:cBhvr>
                                        <p:cTn id="55" dur="500"/>
                                        <p:tgtEl>
                                          <p:spTgt spid="5">
                                            <p:txEl>
                                              <p:pRg st="15" end="15"/>
                                            </p:txEl>
                                          </p:spTgt>
                                        </p:tgtEl>
                                      </p:cBhvr>
                                    </p:animEffect>
                                  </p:childTnLst>
                                </p:cTn>
                              </p:par>
                              <p:par>
                                <p:cTn id="56" presetID="22" presetClass="entr" presetSubtype="4" fill="hold" nodeType="withEffect">
                                  <p:stCondLst>
                                    <p:cond delay="0"/>
                                  </p:stCondLst>
                                  <p:childTnLst>
                                    <p:set>
                                      <p:cBhvr>
                                        <p:cTn id="57" dur="1" fill="hold">
                                          <p:stCondLst>
                                            <p:cond delay="0"/>
                                          </p:stCondLst>
                                        </p:cTn>
                                        <p:tgtEl>
                                          <p:spTgt spid="5">
                                            <p:txEl>
                                              <p:pRg st="16" end="16"/>
                                            </p:txEl>
                                          </p:spTgt>
                                        </p:tgtEl>
                                        <p:attrNameLst>
                                          <p:attrName>style.visibility</p:attrName>
                                        </p:attrNameLst>
                                      </p:cBhvr>
                                      <p:to>
                                        <p:strVal val="visible"/>
                                      </p:to>
                                    </p:set>
                                    <p:animEffect transition="in" filter="wipe(down)">
                                      <p:cBhvr>
                                        <p:cTn id="58" dur="500"/>
                                        <p:tgtEl>
                                          <p:spTgt spid="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90">
          <a:fgClr>
            <a:schemeClr val="accent1">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 xmlns:a16="http://schemas.microsoft.com/office/drawing/2014/main" id="{F712841F-FE22-4D74-AD4E-000C775DCCEA}"/>
              </a:ext>
            </a:extLst>
          </p:cNvPr>
          <p:cNvSpPr/>
          <p:nvPr/>
        </p:nvSpPr>
        <p:spPr>
          <a:xfrm>
            <a:off x="620486" y="543847"/>
            <a:ext cx="11196376" cy="5899155"/>
          </a:xfrm>
          <a:prstGeom prst="roundRect">
            <a:avLst/>
          </a:prstGeom>
          <a:solidFill>
            <a:schemeClr val="accent2">
              <a:lumMod val="40000"/>
              <a:lumOff val="60000"/>
            </a:schemeClr>
          </a:solidFill>
          <a:ln w="381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 xmlns:a16="http://schemas.microsoft.com/office/drawing/2014/main" id="{50E98BE9-9901-435B-BDB0-B2FA2FB7084F}"/>
              </a:ext>
            </a:extLst>
          </p:cNvPr>
          <p:cNvSpPr txBox="1"/>
          <p:nvPr/>
        </p:nvSpPr>
        <p:spPr>
          <a:xfrm>
            <a:off x="1026940" y="861951"/>
            <a:ext cx="10689269" cy="5134098"/>
          </a:xfrm>
          <a:prstGeom prst="rect">
            <a:avLst/>
          </a:prstGeom>
          <a:noFill/>
        </p:spPr>
        <p:txBody>
          <a:bodyPr wrap="square">
            <a:spAutoFit/>
          </a:bodyPr>
          <a:lstStyle/>
          <a:p>
            <a:pPr marL="0" marR="30480" algn="just">
              <a:spcBef>
                <a:spcPts val="0"/>
              </a:spcBef>
              <a:spcAft>
                <a:spcPts val="0"/>
              </a:spcAft>
            </a:pPr>
            <a:r>
              <a:rPr lang="en-US" sz="1800" b="1" i="1" dirty="0">
                <a:solidFill>
                  <a:srgbClr val="000000"/>
                </a:solidFill>
                <a:effectLst/>
                <a:latin typeface="Times New Roman" panose="02020603050405020304" pitchFamily="18" charset="0"/>
                <a:ea typeface="Times New Roman" panose="02020603050405020304" pitchFamily="18" charset="0"/>
              </a:rPr>
              <a:t>4.</a:t>
            </a:r>
            <a:r>
              <a:rPr lang="en-US" sz="1800" b="0" i="1" dirty="0">
                <a:solidFill>
                  <a:srgbClr val="000000"/>
                </a:solidFill>
                <a:effectLst/>
                <a:latin typeface="Times New Roman" panose="02020603050405020304" pitchFamily="18" charset="0"/>
                <a:ea typeface="Times New Roman" panose="02020603050405020304" pitchFamily="18" charset="0"/>
              </a:rPr>
              <a:t> </a:t>
            </a:r>
            <a:r>
              <a:rPr lang="de-DE" sz="1800" b="1" i="1" dirty="0">
                <a:effectLst/>
                <a:latin typeface="Times New Roman" panose="02020603050405020304" pitchFamily="18" charset="0"/>
                <a:ea typeface="Times New Roman" panose="02020603050405020304" pitchFamily="18" charset="0"/>
              </a:rPr>
              <a:t>Quy trình thực hiện bài nói:</a:t>
            </a:r>
            <a:endParaRPr lang="en-US" sz="16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de-DE" sz="1800" dirty="0">
                <a:effectLst/>
                <a:latin typeface="Times New Roman" panose="02020603050405020304" pitchFamily="18" charset="0"/>
                <a:ea typeface="Calibri" panose="020F0502020204030204" pitchFamily="34" charset="0"/>
                <a:cs typeface="Times New Roman" panose="02020603050405020304" pitchFamily="18" charset="0"/>
              </a:rPr>
              <a:t>a. Bước 1: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de-DE" sz="1800" dirty="0">
                <a:effectLst/>
                <a:latin typeface="Times New Roman" panose="02020603050405020304" pitchFamily="18" charset="0"/>
                <a:ea typeface="Calibri" panose="020F0502020204030204" pitchFamily="34" charset="0"/>
                <a:cs typeface="Times New Roman" panose="02020603050405020304" pitchFamily="18" charset="0"/>
              </a:rPr>
              <a:t>- Xác định đề tài;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de-DE" sz="1800" dirty="0">
                <a:effectLst/>
                <a:latin typeface="Times New Roman" panose="02020603050405020304" pitchFamily="18" charset="0"/>
                <a:ea typeface="Calibri" panose="020F0502020204030204" pitchFamily="34" charset="0"/>
                <a:cs typeface="Times New Roman" panose="02020603050405020304" pitchFamily="18" charset="0"/>
              </a:rPr>
              <a:t>- Thu thập tư liệu.</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30480" algn="just">
              <a:spcBef>
                <a:spcPts val="0"/>
              </a:spcBef>
              <a:spcAft>
                <a:spcPts val="0"/>
              </a:spcAft>
            </a:pPr>
            <a:r>
              <a:rPr lang="de-DE" sz="1800" dirty="0">
                <a:effectLst/>
                <a:latin typeface="Times New Roman" panose="02020603050405020304" pitchFamily="18" charset="0"/>
                <a:ea typeface="Times New Roman" panose="02020603050405020304" pitchFamily="18" charset="0"/>
                <a:sym typeface="Wingdings" panose="05000000000000000000" pitchFamily="2" charset="2"/>
              </a:rPr>
              <a:t></a:t>
            </a:r>
            <a:r>
              <a:rPr lang="de-DE" sz="1800" dirty="0">
                <a:effectLst/>
                <a:latin typeface="Times New Roman" panose="02020603050405020304" pitchFamily="18" charset="0"/>
                <a:ea typeface="Times New Roman" panose="02020603050405020304" pitchFamily="18" charset="0"/>
              </a:rPr>
              <a:t> Giúp người nói xác định đúng vấn đề, có thông tin cần thiết để chủ động chuẩn bị cho bài nói.</a:t>
            </a:r>
            <a:endParaRPr lang="en-US" sz="16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de-DE" sz="1800" dirty="0">
                <a:effectLst/>
                <a:latin typeface="Times New Roman" panose="02020603050405020304" pitchFamily="18" charset="0"/>
                <a:ea typeface="Calibri" panose="020F0502020204030204" pitchFamily="34" charset="0"/>
                <a:cs typeface="Times New Roman" panose="02020603050405020304" pitchFamily="18" charset="0"/>
              </a:rPr>
              <a:t>b. Bước 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3048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điều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sở</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địa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điểm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bày</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lnSpc>
                <a:spcPct val="107000"/>
              </a:lnSpc>
              <a:spcBef>
                <a:spcPts val="0"/>
              </a:spcBef>
              <a:spcAft>
                <a:spcPts val="800"/>
              </a:spcAft>
            </a:pPr>
            <a:r>
              <a:rPr lang="de-DE"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de-DE" sz="1800" dirty="0">
                <a:effectLst/>
                <a:latin typeface="Times New Roman" panose="02020603050405020304" pitchFamily="18" charset="0"/>
                <a:ea typeface="Calibri" panose="020F0502020204030204" pitchFamily="34" charset="0"/>
                <a:cs typeface="Times New Roman" panose="02020603050405020304" pitchFamily="18" charset="0"/>
              </a:rPr>
              <a:t> Xây dựng nội dung phù hợp với nhu cầu của người nghe, thời lượng.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30480" algn="just">
              <a:spcBef>
                <a:spcPts val="0"/>
              </a:spcBef>
              <a:spcAft>
                <a:spcPts val="0"/>
              </a:spcAft>
            </a:pPr>
            <a:r>
              <a:rPr lang="de-DE" sz="1800" dirty="0">
                <a:effectLst/>
                <a:latin typeface="Times New Roman" panose="02020603050405020304" pitchFamily="18" charset="0"/>
                <a:ea typeface="Times New Roman" panose="02020603050405020304" pitchFamily="18" charset="0"/>
              </a:rPr>
              <a:t>Lựa chọn cách thức trình bày phù hợp, đạt hiệu quả cao nhất.</a:t>
            </a:r>
            <a:endParaRPr lang="en-US" sz="1600" dirty="0">
              <a:effectLst/>
              <a:latin typeface="Times New Roman" panose="02020603050405020304" pitchFamily="18" charset="0"/>
              <a:ea typeface="Times New Roman" panose="02020603050405020304" pitchFamily="18" charset="0"/>
            </a:endParaRPr>
          </a:p>
          <a:p>
            <a:pPr marL="0" marR="30480" algn="just">
              <a:spcBef>
                <a:spcPts val="0"/>
              </a:spcBef>
              <a:spcAft>
                <a:spcPts val="0"/>
              </a:spcAft>
            </a:pPr>
            <a:r>
              <a:rPr lang="de-DE" sz="1800" dirty="0">
                <a:effectLst/>
                <a:latin typeface="Times New Roman" panose="02020603050405020304" pitchFamily="18" charset="0"/>
                <a:ea typeface="Times New Roman" panose="02020603050405020304" pitchFamily="18" charset="0"/>
              </a:rPr>
              <a:t>c. Bước 3: </a:t>
            </a:r>
            <a:r>
              <a:rPr lang="en-US" sz="1800" dirty="0" err="1">
                <a:effectLst/>
                <a:latin typeface="Times New Roman" panose="02020603050405020304" pitchFamily="18" charset="0"/>
                <a:ea typeface="Times New Roman" panose="02020603050405020304" pitchFamily="18" charset="0"/>
              </a:rPr>
              <a:t>Xây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dựng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rPr>
              <a:t> dung.</a:t>
            </a:r>
            <a:endParaRPr lang="en-US" sz="1600" dirty="0">
              <a:effectLst/>
              <a:latin typeface="Times New Roman" panose="02020603050405020304" pitchFamily="18" charset="0"/>
              <a:ea typeface="Times New Roman" panose="02020603050405020304" pitchFamily="18" charset="0"/>
            </a:endParaRPr>
          </a:p>
          <a:p>
            <a:pPr marL="0" marR="30480" algn="just">
              <a:spcBef>
                <a:spcPts val="0"/>
              </a:spcBef>
              <a:spcAft>
                <a:spcPts val="0"/>
              </a:spcAft>
            </a:pPr>
            <a:r>
              <a:rPr lang="en-US" sz="1800" dirty="0">
                <a:effectLst/>
                <a:latin typeface="Times New Roman" panose="02020603050405020304" pitchFamily="18" charset="0"/>
                <a:ea typeface="Times New Roman" panose="02020603050405020304" pitchFamily="18" charset="0"/>
                <a:sym typeface="Wingdings" panose="05000000000000000000" pitchFamily="2" charset="2"/>
              </a:rPr>
              <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Lựa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chọn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sắp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xếp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điểm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nhấn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nói</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30480" algn="just">
              <a:spcBef>
                <a:spcPts val="0"/>
              </a:spcBef>
              <a:spcAft>
                <a:spcPts val="0"/>
              </a:spcAft>
            </a:pPr>
            <a:r>
              <a:rPr lang="en-US" sz="1800" dirty="0" err="1">
                <a:effectLst/>
                <a:latin typeface="Times New Roman" panose="02020603050405020304" pitchFamily="18" charset="0"/>
                <a:ea typeface="Times New Roman" panose="02020603050405020304" pitchFamily="18" charset="0"/>
              </a:rPr>
              <a:t>Chủ</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thực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hành</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30480" algn="just">
              <a:spcBef>
                <a:spcPts val="0"/>
              </a:spcBef>
              <a:spcAft>
                <a:spcPts val="0"/>
              </a:spcAft>
            </a:pPr>
            <a:r>
              <a:rPr lang="de-DE" sz="1800" dirty="0">
                <a:effectLst/>
                <a:latin typeface="Times New Roman" panose="02020603050405020304" pitchFamily="18" charset="0"/>
                <a:ea typeface="Times New Roman" panose="02020603050405020304" pitchFamily="18" charset="0"/>
              </a:rPr>
              <a:t>d. Bước 4:  </a:t>
            </a:r>
            <a:r>
              <a:rPr lang="en-US" sz="1800" dirty="0" err="1">
                <a:effectLst/>
                <a:latin typeface="Times New Roman" panose="02020603050405020304" pitchFamily="18" charset="0"/>
                <a:ea typeface="Times New Roman" panose="02020603050405020304" pitchFamily="18" charset="0"/>
              </a:rPr>
              <a:t>Thiết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hỗ</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tranh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ảnh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đồ</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vật</a:t>
            </a:r>
            <a:r>
              <a:rPr lang="en-US" sz="1800" dirty="0">
                <a:effectLst/>
                <a:latin typeface="Times New Roman" panose="02020603050405020304" pitchFamily="18" charset="0"/>
                <a:ea typeface="Times New Roman" panose="02020603050405020304" pitchFamily="18" charset="0"/>
              </a:rPr>
              <a:t>, ppt </a:t>
            </a:r>
            <a:r>
              <a:rPr lang="en-US" sz="1800" dirty="0" err="1">
                <a:effectLst/>
                <a:latin typeface="Times New Roman" panose="02020603050405020304" pitchFamily="18" charset="0"/>
                <a:ea typeface="Times New Roman" panose="02020603050405020304" pitchFamily="18" charset="0"/>
              </a:rPr>
              <a:t>trình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chiếu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âm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thanh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phụ</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họa</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30480" algn="just">
              <a:spcBef>
                <a:spcPts val="0"/>
              </a:spcBef>
              <a:spcAft>
                <a:spcPts val="0"/>
              </a:spcAft>
            </a:pPr>
            <a:r>
              <a:rPr lang="en-US" sz="1800" dirty="0">
                <a:effectLst/>
                <a:latin typeface="Times New Roman" panose="02020603050405020304" pitchFamily="18" charset="0"/>
                <a:ea typeface="Times New Roman" panose="02020603050405020304" pitchFamily="18" charset="0"/>
                <a:sym typeface="Wingdings" panose="05000000000000000000" pitchFamily="2" charset="2"/>
              </a:rPr>
              <a:t></a:t>
            </a:r>
            <a:r>
              <a:rPr lang="en-US" sz="1800" dirty="0">
                <a:effectLst/>
                <a:latin typeface="Times New Roman" panose="02020603050405020304" pitchFamily="18" charset="0"/>
                <a:ea typeface="Times New Roman" panose="02020603050405020304" pitchFamily="18" charset="0"/>
              </a:rPr>
              <a:t> </a:t>
            </a:r>
            <a:r>
              <a:rPr lang="de-DE" sz="1800" dirty="0">
                <a:effectLst/>
                <a:latin typeface="Times New Roman" panose="02020603050405020304" pitchFamily="18" charset="0"/>
                <a:ea typeface="Times New Roman" panose="02020603050405020304" pitchFamily="18" charset="0"/>
              </a:rPr>
              <a:t>Hỗ trợ hiệu quả, tăng tính trực quan, sự hấp dẫn, thú vị, cảm xúc cho người nghe.</a:t>
            </a:r>
            <a:endParaRPr lang="en-US" sz="1600" dirty="0">
              <a:effectLst/>
              <a:latin typeface="Times New Roman" panose="02020603050405020304" pitchFamily="18" charset="0"/>
              <a:ea typeface="Times New Roman" panose="02020603050405020304" pitchFamily="18" charset="0"/>
            </a:endParaRPr>
          </a:p>
          <a:p>
            <a:pPr marL="0" marR="30480" algn="just">
              <a:spcBef>
                <a:spcPts val="0"/>
              </a:spcBef>
              <a:spcAft>
                <a:spcPts val="0"/>
              </a:spcAft>
            </a:pPr>
            <a:r>
              <a:rPr lang="de-DE" sz="1800" dirty="0">
                <a:effectLst/>
                <a:latin typeface="Times New Roman" panose="02020603050405020304" pitchFamily="18" charset="0"/>
                <a:ea typeface="Times New Roman" panose="02020603050405020304" pitchFamily="18" charset="0"/>
              </a:rPr>
              <a:t>e. Bước 5: </a:t>
            </a:r>
            <a:r>
              <a:rPr lang="en-US" sz="1800" dirty="0" err="1">
                <a:effectLst/>
                <a:latin typeface="Times New Roman" panose="02020603050405020304" pitchFamily="18" charset="0"/>
                <a:ea typeface="Times New Roman" panose="02020603050405020304" pitchFamily="18" charset="0"/>
              </a:rPr>
              <a:t>Luyện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tập</a:t>
            </a:r>
            <a:endParaRPr lang="en-US" sz="1600" dirty="0">
              <a:effectLst/>
              <a:latin typeface="Times New Roman" panose="02020603050405020304" pitchFamily="18" charset="0"/>
              <a:ea typeface="Times New Roman" panose="02020603050405020304" pitchFamily="18" charset="0"/>
            </a:endParaRPr>
          </a:p>
          <a:p>
            <a:pPr marL="0" marR="30480" algn="just">
              <a:spcBef>
                <a:spcPts val="0"/>
              </a:spcBef>
              <a:spcAft>
                <a:spcPts val="0"/>
              </a:spcAft>
            </a:pPr>
            <a:r>
              <a:rPr lang="de-DE" sz="1800" b="0" dirty="0">
                <a:effectLst/>
                <a:latin typeface="Times New Roman" panose="02020603050405020304" pitchFamily="18" charset="0"/>
                <a:ea typeface="Times New Roman" panose="02020603050405020304" pitchFamily="18" charset="0"/>
                <a:sym typeface="Wingdings" panose="05000000000000000000" pitchFamily="2" charset="2"/>
              </a:rPr>
              <a:t></a:t>
            </a:r>
            <a:r>
              <a:rPr lang="de-DE" sz="1800" b="0" dirty="0">
                <a:effectLst/>
                <a:latin typeface="Times New Roman" panose="02020603050405020304" pitchFamily="18" charset="0"/>
                <a:ea typeface="Times New Roman" panose="02020603050405020304" pitchFamily="18" charset="0"/>
              </a:rPr>
              <a:t> </a:t>
            </a:r>
            <a:r>
              <a:rPr lang="de-DE" sz="1800" dirty="0">
                <a:effectLst/>
                <a:latin typeface="Times New Roman" panose="02020603050405020304" pitchFamily="18" charset="0"/>
                <a:ea typeface="Times New Roman" panose="02020603050405020304" pitchFamily="18" charset="0"/>
              </a:rPr>
              <a:t>Nhuần nhuyễn các kĩ năng nói (ngôn ngữ nói, ngôn ngữ cơ thể, kết hợp sử dụng các phương tiện hỗ trợ).</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3438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down)">
                                      <p:cBhvr>
                                        <p:cTn id="10" dur="500"/>
                                        <p:tgtEl>
                                          <p:spTgt spid="4">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ipe(down)">
                                      <p:cBhvr>
                                        <p:cTn id="13" dur="500"/>
                                        <p:tgtEl>
                                          <p:spTgt spid="4">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down)">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wipe(down)">
                                      <p:cBhvr>
                                        <p:cTn id="21" dur="500"/>
                                        <p:tgtEl>
                                          <p:spTgt spid="4">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wipe(down)">
                                      <p:cBhvr>
                                        <p:cTn id="24" dur="500"/>
                                        <p:tgtEl>
                                          <p:spTgt spid="4">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wipe(down)">
                                      <p:cBhvr>
                                        <p:cTn id="27" dur="500"/>
                                        <p:tgtEl>
                                          <p:spTgt spid="4">
                                            <p:txEl>
                                              <p:pRg st="7" end="7"/>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wipe(down)">
                                      <p:cBhvr>
                                        <p:cTn id="30" dur="500"/>
                                        <p:tgtEl>
                                          <p:spTgt spid="4">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Effect transition="in" filter="wipe(down)">
                                      <p:cBhvr>
                                        <p:cTn id="35" dur="500"/>
                                        <p:tgtEl>
                                          <p:spTgt spid="4">
                                            <p:txEl>
                                              <p:pRg st="9" end="9"/>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4">
                                            <p:txEl>
                                              <p:pRg st="10" end="10"/>
                                            </p:txEl>
                                          </p:spTgt>
                                        </p:tgtEl>
                                        <p:attrNameLst>
                                          <p:attrName>style.visibility</p:attrName>
                                        </p:attrNameLst>
                                      </p:cBhvr>
                                      <p:to>
                                        <p:strVal val="visible"/>
                                      </p:to>
                                    </p:set>
                                    <p:animEffect transition="in" filter="wipe(down)">
                                      <p:cBhvr>
                                        <p:cTn id="38" dur="500"/>
                                        <p:tgtEl>
                                          <p:spTgt spid="4">
                                            <p:txEl>
                                              <p:pRg st="10" end="10"/>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animEffect transition="in" filter="wipe(down)">
                                      <p:cBhvr>
                                        <p:cTn id="41" dur="500"/>
                                        <p:tgtEl>
                                          <p:spTgt spid="4">
                                            <p:txEl>
                                              <p:pRg st="11" end="1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
                                            <p:txEl>
                                              <p:pRg st="12" end="12"/>
                                            </p:txEl>
                                          </p:spTgt>
                                        </p:tgtEl>
                                        <p:attrNameLst>
                                          <p:attrName>style.visibility</p:attrName>
                                        </p:attrNameLst>
                                      </p:cBhvr>
                                      <p:to>
                                        <p:strVal val="visible"/>
                                      </p:to>
                                    </p:set>
                                    <p:animEffect transition="in" filter="wipe(down)">
                                      <p:cBhvr>
                                        <p:cTn id="46" dur="500"/>
                                        <p:tgtEl>
                                          <p:spTgt spid="4">
                                            <p:txEl>
                                              <p:pRg st="12" end="12"/>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4">
                                            <p:txEl>
                                              <p:pRg st="13" end="13"/>
                                            </p:txEl>
                                          </p:spTgt>
                                        </p:tgtEl>
                                        <p:attrNameLst>
                                          <p:attrName>style.visibility</p:attrName>
                                        </p:attrNameLst>
                                      </p:cBhvr>
                                      <p:to>
                                        <p:strVal val="visible"/>
                                      </p:to>
                                    </p:set>
                                    <p:animEffect transition="in" filter="wipe(down)">
                                      <p:cBhvr>
                                        <p:cTn id="49" dur="500"/>
                                        <p:tgtEl>
                                          <p:spTgt spid="4">
                                            <p:txEl>
                                              <p:pRg st="13" end="1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
                                            <p:txEl>
                                              <p:pRg st="14" end="14"/>
                                            </p:txEl>
                                          </p:spTgt>
                                        </p:tgtEl>
                                        <p:attrNameLst>
                                          <p:attrName>style.visibility</p:attrName>
                                        </p:attrNameLst>
                                      </p:cBhvr>
                                      <p:to>
                                        <p:strVal val="visible"/>
                                      </p:to>
                                    </p:set>
                                    <p:animEffect transition="in" filter="wipe(down)">
                                      <p:cBhvr>
                                        <p:cTn id="54" dur="500"/>
                                        <p:tgtEl>
                                          <p:spTgt spid="4">
                                            <p:txEl>
                                              <p:pRg st="14" end="14"/>
                                            </p:txEl>
                                          </p:spTgt>
                                        </p:tgtEl>
                                      </p:cBhvr>
                                    </p:animEffect>
                                  </p:childTnLst>
                                </p:cTn>
                              </p:par>
                              <p:par>
                                <p:cTn id="55" presetID="22" presetClass="entr" presetSubtype="4" fill="hold" nodeType="withEffect">
                                  <p:stCondLst>
                                    <p:cond delay="0"/>
                                  </p:stCondLst>
                                  <p:childTnLst>
                                    <p:set>
                                      <p:cBhvr>
                                        <p:cTn id="56" dur="1" fill="hold">
                                          <p:stCondLst>
                                            <p:cond delay="0"/>
                                          </p:stCondLst>
                                        </p:cTn>
                                        <p:tgtEl>
                                          <p:spTgt spid="4">
                                            <p:txEl>
                                              <p:pRg st="15" end="15"/>
                                            </p:txEl>
                                          </p:spTgt>
                                        </p:tgtEl>
                                        <p:attrNameLst>
                                          <p:attrName>style.visibility</p:attrName>
                                        </p:attrNameLst>
                                      </p:cBhvr>
                                      <p:to>
                                        <p:strVal val="visible"/>
                                      </p:to>
                                    </p:set>
                                    <p:animEffect transition="in" filter="wipe(down)">
                                      <p:cBhvr>
                                        <p:cTn id="57"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50335" y="350872"/>
            <a:ext cx="8612372" cy="954107"/>
          </a:xfrm>
          <a:prstGeom prst="rect">
            <a:avLst/>
          </a:prstGeom>
          <a:solidFill>
            <a:srgbClr val="FFC000"/>
          </a:solidFill>
        </p:spPr>
        <p:txBody>
          <a:bodyPr wrap="square" rtlCol="0">
            <a:spAutoFit/>
          </a:bodyPr>
          <a:lstStyle/>
          <a:p>
            <a:r>
              <a:rPr lang="en-US" sz="2800" b="1" i="1">
                <a:latin typeface="Times New Roman" panose="02020603050405020304" pitchFamily="18" charset="0"/>
                <a:cs typeface="Times New Roman" panose="02020603050405020304" pitchFamily="18" charset="0"/>
              </a:rPr>
              <a:t>* Những yêu cầu đối với người nói và người nghe</a:t>
            </a:r>
            <a:endParaRPr lang="en-US" sz="2800" b="1">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015175757"/>
              </p:ext>
            </p:extLst>
          </p:nvPr>
        </p:nvGraphicFramePr>
        <p:xfrm>
          <a:off x="584792" y="1405226"/>
          <a:ext cx="11036594" cy="4887886"/>
        </p:xfrm>
        <a:graphic>
          <a:graphicData uri="http://schemas.openxmlformats.org/drawingml/2006/table">
            <a:tbl>
              <a:tblPr firstRow="1" firstCol="1" bandRow="1">
                <a:tableStyleId>{5C22544A-7EE6-4342-B048-85BDC9FD1C3A}</a:tableStyleId>
              </a:tblPr>
              <a:tblGrid>
                <a:gridCol w="5470824"/>
                <a:gridCol w="5565770"/>
              </a:tblGrid>
              <a:tr h="342531">
                <a:tc>
                  <a:txBody>
                    <a:bodyPr/>
                    <a:lstStyle/>
                    <a:p>
                      <a:pPr algn="ctr">
                        <a:lnSpc>
                          <a:spcPct val="107000"/>
                        </a:lnSpc>
                        <a:spcBef>
                          <a:spcPts val="600"/>
                        </a:spcBef>
                        <a:spcAft>
                          <a:spcPts val="600"/>
                        </a:spcAft>
                      </a:pPr>
                      <a:endParaRPr lang="en-US" sz="2400" b="1" smtClean="0">
                        <a:effectLst/>
                        <a:latin typeface="Times New Roman" panose="02020603050405020304" pitchFamily="18" charset="0"/>
                        <a:cs typeface="Times New Roman" panose="02020603050405020304" pitchFamily="18" charset="0"/>
                      </a:endParaRPr>
                    </a:p>
                    <a:p>
                      <a:pPr algn="ctr">
                        <a:lnSpc>
                          <a:spcPct val="107000"/>
                        </a:lnSpc>
                        <a:spcBef>
                          <a:spcPts val="600"/>
                        </a:spcBef>
                        <a:spcAft>
                          <a:spcPts val="600"/>
                        </a:spcAft>
                      </a:pPr>
                      <a:r>
                        <a:rPr lang="en-US" sz="2400" b="1" smtClean="0">
                          <a:effectLst/>
                          <a:latin typeface="Times New Roman" panose="02020603050405020304" pitchFamily="18" charset="0"/>
                          <a:cs typeface="Times New Roman" panose="02020603050405020304" pitchFamily="18" charset="0"/>
                        </a:rPr>
                        <a:t>Người nói</a:t>
                      </a:r>
                    </a:p>
                    <a:p>
                      <a:pPr algn="ctr">
                        <a:lnSpc>
                          <a:spcPct val="107000"/>
                        </a:lnSpc>
                        <a:spcBef>
                          <a:spcPts val="600"/>
                        </a:spcBef>
                        <a:spcAft>
                          <a:spcPts val="600"/>
                        </a:spcAft>
                      </a:pP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endParaRPr lang="en-US" sz="2400" b="1" smtClean="0">
                        <a:effectLst/>
                        <a:latin typeface="Times New Roman" panose="02020603050405020304" pitchFamily="18" charset="0"/>
                        <a:cs typeface="Times New Roman" panose="02020603050405020304" pitchFamily="18" charset="0"/>
                      </a:endParaRPr>
                    </a:p>
                    <a:p>
                      <a:pPr algn="ctr">
                        <a:lnSpc>
                          <a:spcPct val="107000"/>
                        </a:lnSpc>
                        <a:spcBef>
                          <a:spcPts val="600"/>
                        </a:spcBef>
                        <a:spcAft>
                          <a:spcPts val="600"/>
                        </a:spcAft>
                      </a:pPr>
                      <a:r>
                        <a:rPr lang="en-US" sz="2400" b="1" smtClean="0">
                          <a:effectLst/>
                          <a:latin typeface="Times New Roman" panose="02020603050405020304" pitchFamily="18" charset="0"/>
                          <a:cs typeface="Times New Roman" panose="02020603050405020304" pitchFamily="18" charset="0"/>
                        </a:rPr>
                        <a:t>Người </a:t>
                      </a:r>
                      <a:r>
                        <a:rPr lang="en-US" sz="2400" b="1">
                          <a:effectLst/>
                          <a:latin typeface="Times New Roman" panose="02020603050405020304" pitchFamily="18" charset="0"/>
                          <a:cs typeface="Times New Roman" panose="02020603050405020304" pitchFamily="18" charset="0"/>
                        </a:rPr>
                        <a:t>nghe</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409034">
                <a:tc>
                  <a:txBody>
                    <a:bodyPr/>
                    <a:lstStyle/>
                    <a:p>
                      <a:pPr algn="just">
                        <a:lnSpc>
                          <a:spcPct val="107000"/>
                        </a:lnSpc>
                        <a:spcBef>
                          <a:spcPts val="600"/>
                        </a:spcBef>
                        <a:spcAft>
                          <a:spcPts val="600"/>
                        </a:spcAft>
                      </a:pPr>
                      <a:r>
                        <a:rPr lang="en-US" sz="2400" b="1">
                          <a:effectLst/>
                          <a:latin typeface="Times New Roman" panose="02020603050405020304" pitchFamily="18" charset="0"/>
                          <a:cs typeface="Times New Roman" panose="02020603050405020304" pitchFamily="18" charset="0"/>
                        </a:rPr>
                        <a:t>- Thực hành nói theo các nội dung đã chuẩn bị, tập luyện.</a:t>
                      </a:r>
                    </a:p>
                    <a:p>
                      <a:pPr algn="just">
                        <a:lnSpc>
                          <a:spcPct val="107000"/>
                        </a:lnSpc>
                        <a:spcBef>
                          <a:spcPts val="600"/>
                        </a:spcBef>
                        <a:spcAft>
                          <a:spcPts val="600"/>
                        </a:spcAft>
                      </a:pPr>
                      <a:r>
                        <a:rPr lang="en-US" sz="2400" b="1">
                          <a:effectLst/>
                          <a:latin typeface="Times New Roman" panose="02020603050405020304" pitchFamily="18" charset="0"/>
                          <a:cs typeface="Times New Roman" panose="02020603050405020304" pitchFamily="18" charset="0"/>
                        </a:rPr>
                        <a:t>- Lắng nghe, ghi chép và trả lời các phản hồi của người nghe.</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en-US" sz="2400" b="1">
                          <a:effectLst/>
                          <a:latin typeface="Times New Roman" panose="02020603050405020304" pitchFamily="18" charset="0"/>
                          <a:cs typeface="Times New Roman" panose="02020603050405020304" pitchFamily="18" charset="0"/>
                        </a:rPr>
                        <a:t>- Tập trung chú ý theo dõi người nói, nắm được quy tắc, luật lệ của hoạt động hay trò chơi;</a:t>
                      </a:r>
                    </a:p>
                    <a:p>
                      <a:pPr algn="just">
                        <a:lnSpc>
                          <a:spcPct val="107000"/>
                        </a:lnSpc>
                        <a:spcBef>
                          <a:spcPts val="600"/>
                        </a:spcBef>
                        <a:spcAft>
                          <a:spcPts val="600"/>
                        </a:spcAft>
                      </a:pPr>
                      <a:r>
                        <a:rPr lang="en-US" sz="2400" b="1">
                          <a:effectLst/>
                          <a:latin typeface="Times New Roman" panose="02020603050405020304" pitchFamily="18" charset="0"/>
                          <a:cs typeface="Times New Roman" panose="02020603050405020304" pitchFamily="18" charset="0"/>
                        </a:rPr>
                        <a:t>- Nhận xét được điểm mạnh và hạn chế trong cách thức trình bày của người nói; </a:t>
                      </a:r>
                    </a:p>
                    <a:p>
                      <a:pPr algn="just">
                        <a:lnSpc>
                          <a:spcPct val="107000"/>
                        </a:lnSpc>
                        <a:spcBef>
                          <a:spcPts val="600"/>
                        </a:spcBef>
                        <a:spcAft>
                          <a:spcPts val="600"/>
                        </a:spcAft>
                      </a:pPr>
                      <a:r>
                        <a:rPr lang="en-US" sz="2400" b="1">
                          <a:effectLst/>
                          <a:latin typeface="Times New Roman" panose="02020603050405020304" pitchFamily="18" charset="0"/>
                          <a:cs typeface="Times New Roman" panose="02020603050405020304" pitchFamily="18" charset="0"/>
                        </a:rPr>
                        <a:t>- Đưa ra ý kiến để trao đổi, thảo luận. </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551289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8" name="图片 44037" descr="1-34"/>
          <p:cNvPicPr>
            <a:picLocks noChangeAspect="1"/>
          </p:cNvPicPr>
          <p:nvPr/>
        </p:nvPicPr>
        <p:blipFill>
          <a:blip r:embed="rId3"/>
          <a:stretch>
            <a:fillRect/>
          </a:stretch>
        </p:blipFill>
        <p:spPr>
          <a:xfrm>
            <a:off x="24447" y="2874639"/>
            <a:ext cx="3760468" cy="3983362"/>
          </a:xfrm>
          <a:prstGeom prst="rect">
            <a:avLst/>
          </a:prstGeom>
          <a:noFill/>
          <a:ln w="9525">
            <a:noFill/>
          </a:ln>
        </p:spPr>
      </p:pic>
      <p:pic>
        <p:nvPicPr>
          <p:cNvPr id="44039" name="图片 44038" descr="1-33"/>
          <p:cNvPicPr>
            <a:picLocks noChangeAspect="1"/>
          </p:cNvPicPr>
          <p:nvPr/>
        </p:nvPicPr>
        <p:blipFill>
          <a:blip r:embed="rId4"/>
          <a:stretch>
            <a:fillRect/>
          </a:stretch>
        </p:blipFill>
        <p:spPr>
          <a:xfrm rot="303119">
            <a:off x="8890788" y="8043"/>
            <a:ext cx="2805702" cy="6858000"/>
          </a:xfrm>
          <a:prstGeom prst="rect">
            <a:avLst/>
          </a:prstGeom>
          <a:noFill/>
          <a:ln w="9525">
            <a:noFill/>
          </a:ln>
        </p:spPr>
      </p:pic>
      <p:pic>
        <p:nvPicPr>
          <p:cNvPr id="44041" name="图片 44040" descr="11"/>
          <p:cNvPicPr>
            <a:picLocks noChangeAspect="1"/>
          </p:cNvPicPr>
          <p:nvPr/>
        </p:nvPicPr>
        <p:blipFill>
          <a:blip r:embed="rId5"/>
          <a:stretch>
            <a:fillRect/>
          </a:stretch>
        </p:blipFill>
        <p:spPr>
          <a:xfrm>
            <a:off x="2708362" y="363063"/>
            <a:ext cx="7348380" cy="6494937"/>
          </a:xfrm>
          <a:prstGeom prst="rect">
            <a:avLst/>
          </a:prstGeom>
          <a:noFill/>
          <a:ln w="9525">
            <a:noFill/>
          </a:ln>
        </p:spPr>
      </p:pic>
      <p:sp>
        <p:nvSpPr>
          <p:cNvPr id="8" name="TextBox 7">
            <a:extLst>
              <a:ext uri="{FF2B5EF4-FFF2-40B4-BE49-F238E27FC236}">
                <a16:creationId xmlns="" xmlns:a16="http://schemas.microsoft.com/office/drawing/2014/main" id="{491FE927-88A7-1346-AE87-4A15386CE425}"/>
              </a:ext>
            </a:extLst>
          </p:cNvPr>
          <p:cNvSpPr txBox="1"/>
          <p:nvPr/>
        </p:nvSpPr>
        <p:spPr>
          <a:xfrm>
            <a:off x="3514606" y="3102699"/>
            <a:ext cx="4273431" cy="1015663"/>
          </a:xfrm>
          <a:prstGeom prst="rect">
            <a:avLst/>
          </a:prstGeom>
          <a:noFill/>
        </p:spPr>
        <p:txBody>
          <a:bodyPr wrap="square" rtlCol="0">
            <a:spAutoFit/>
          </a:bodyPr>
          <a:lstStyle/>
          <a:p>
            <a:pPr algn="ctr"/>
            <a:r>
              <a:rPr lang="en-US" sz="6000" b="1" dirty="0">
                <a:solidFill>
                  <a:srgbClr val="C00000"/>
                </a:solidFill>
              </a:rPr>
              <a:t>II. </a:t>
            </a:r>
            <a:r>
              <a:rPr lang="en-US" sz="6000" b="1" dirty="0" err="1">
                <a:solidFill>
                  <a:srgbClr val="C00000"/>
                </a:solidFill>
              </a:rPr>
              <a:t>Vận</a:t>
            </a:r>
            <a:r>
              <a:rPr lang="en-US" sz="6000" b="1" dirty="0">
                <a:solidFill>
                  <a:srgbClr val="C00000"/>
                </a:solidFill>
              </a:rPr>
              <a:t> </a:t>
            </a:r>
            <a:r>
              <a:rPr lang="en-US" sz="6000" b="1" dirty="0" err="1">
                <a:solidFill>
                  <a:srgbClr val="C00000"/>
                </a:solidFill>
              </a:rPr>
              <a:t>dụng</a:t>
            </a:r>
            <a:r>
              <a:rPr lang="en-US" sz="6000" b="1" dirty="0">
                <a:solidFill>
                  <a:srgbClr val="C00000"/>
                </a:solidFill>
              </a:rPr>
              <a:t>:</a:t>
            </a:r>
            <a:r>
              <a:rPr lang="en-US" sz="6000" dirty="0">
                <a:solidFill>
                  <a:srgbClr val="C00000"/>
                </a:solidFill>
              </a:rPr>
              <a:t> </a:t>
            </a:r>
          </a:p>
        </p:txBody>
      </p:sp>
    </p:spTree>
    <p:extLst>
      <p:ext uri="{BB962C8B-B14F-4D97-AF65-F5344CB8AC3E}">
        <p14:creationId xmlns:p14="http://schemas.microsoft.com/office/powerpoint/2010/main" val="2961030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44039"/>
                                        </p:tgtEl>
                                        <p:attrNameLst>
                                          <p:attrName>style.visibility</p:attrName>
                                        </p:attrNameLst>
                                      </p:cBhvr>
                                      <p:to>
                                        <p:strVal val="visible"/>
                                      </p:to>
                                    </p:set>
                                    <p:animEffect transition="in" filter="barn(outHorizontal)">
                                      <p:cBhvr>
                                        <p:cTn id="7" dur="500"/>
                                        <p:tgtEl>
                                          <p:spTgt spid="44039"/>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44038"/>
                                        </p:tgtEl>
                                        <p:attrNameLst>
                                          <p:attrName>style.visibility</p:attrName>
                                        </p:attrNameLst>
                                      </p:cBhvr>
                                      <p:to>
                                        <p:strVal val="visible"/>
                                      </p:to>
                                    </p:set>
                                    <p:animEffect transition="in" filter="fade">
                                      <p:cBhvr>
                                        <p:cTn id="11" dur="1000"/>
                                        <p:tgtEl>
                                          <p:spTgt spid="44038"/>
                                        </p:tgtEl>
                                      </p:cBhvr>
                                    </p:animEffect>
                                    <p:anim calcmode="lin" valueType="num">
                                      <p:cBhvr>
                                        <p:cTn id="12" dur="1000" fill="hold"/>
                                        <p:tgtEl>
                                          <p:spTgt spid="44038"/>
                                        </p:tgtEl>
                                        <p:attrNameLst>
                                          <p:attrName>ppt_x</p:attrName>
                                        </p:attrNameLst>
                                      </p:cBhvr>
                                      <p:tavLst>
                                        <p:tav tm="0">
                                          <p:val>
                                            <p:strVal val="#ppt_x"/>
                                          </p:val>
                                        </p:tav>
                                        <p:tav tm="100000">
                                          <p:val>
                                            <p:strVal val="#ppt_x"/>
                                          </p:val>
                                        </p:tav>
                                      </p:tavLst>
                                    </p:anim>
                                    <p:anim calcmode="lin" valueType="num">
                                      <p:cBhvr>
                                        <p:cTn id="13" dur="1000" fill="hold"/>
                                        <p:tgtEl>
                                          <p:spTgt spid="4403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5" presetClass="entr" presetSubtype="0" fill="hold" nodeType="afterEffect">
                                  <p:stCondLst>
                                    <p:cond delay="0"/>
                                  </p:stCondLst>
                                  <p:childTnLst>
                                    <p:set>
                                      <p:cBhvr>
                                        <p:cTn id="16" dur="1" fill="hold">
                                          <p:stCondLst>
                                            <p:cond delay="0"/>
                                          </p:stCondLst>
                                        </p:cTn>
                                        <p:tgtEl>
                                          <p:spTgt spid="44041"/>
                                        </p:tgtEl>
                                        <p:attrNameLst>
                                          <p:attrName>style.visibility</p:attrName>
                                        </p:attrNameLst>
                                      </p:cBhvr>
                                      <p:to>
                                        <p:strVal val="visible"/>
                                      </p:to>
                                    </p:set>
                                    <p:anim calcmode="lin" valueType="num">
                                      <p:cBhvr>
                                        <p:cTn id="17" dur="1000" fill="hold"/>
                                        <p:tgtEl>
                                          <p:spTgt spid="44041"/>
                                        </p:tgtEl>
                                        <p:attrNameLst>
                                          <p:attrName>ppt_w</p:attrName>
                                        </p:attrNameLst>
                                      </p:cBhvr>
                                      <p:tavLst>
                                        <p:tav tm="0">
                                          <p:val>
                                            <p:fltVal val="0"/>
                                          </p:val>
                                        </p:tav>
                                        <p:tav tm="100000">
                                          <p:val>
                                            <p:strVal val="#ppt_w"/>
                                          </p:val>
                                        </p:tav>
                                      </p:tavLst>
                                    </p:anim>
                                    <p:anim calcmode="lin" valueType="num">
                                      <p:cBhvr>
                                        <p:cTn id="18" dur="1000" fill="hold"/>
                                        <p:tgtEl>
                                          <p:spTgt spid="44041"/>
                                        </p:tgtEl>
                                        <p:attrNameLst>
                                          <p:attrName>ppt_h</p:attrName>
                                        </p:attrNameLst>
                                      </p:cBhvr>
                                      <p:tavLst>
                                        <p:tav tm="0">
                                          <p:val>
                                            <p:fltVal val="0"/>
                                          </p:val>
                                        </p:tav>
                                        <p:tav tm="100000">
                                          <p:val>
                                            <p:strVal val="#ppt_h"/>
                                          </p:val>
                                        </p:tav>
                                      </p:tavLst>
                                    </p:anim>
                                    <p:anim calcmode="lin" valueType="num">
                                      <p:cBhvr>
                                        <p:cTn id="19" dur="1000" fill="hold"/>
                                        <p:tgtEl>
                                          <p:spTgt spid="44041"/>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4041"/>
                                        </p:tgtEl>
                                        <p:attrNameLst>
                                          <p:attrName>ppt_y</p:attrName>
                                        </p:attrNameLst>
                                      </p:cBhvr>
                                      <p:tavLst>
                                        <p:tav tm="0" fmla="#ppt_y+(sin(-2*pi*(1-$))*-#ppt_x+cos(-2*pi*(1-$))*(1-#ppt_y))*(1-$)">
                                          <p:val>
                                            <p:fltVal val="0"/>
                                          </p:val>
                                        </p:tav>
                                        <p:tav tm="100000">
                                          <p:val>
                                            <p:fltVal val="1"/>
                                          </p:val>
                                        </p:tav>
                                      </p:tavLst>
                                    </p:anim>
                                  </p:childTnLst>
                                </p:cTn>
                              </p:par>
                              <p:par>
                                <p:cTn id="21" presetID="3"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hlinkClick r:id="rId2" action="ppaction://hlinkfile"/>
              </a:rPr>
              <a:t>ĐỀ 1- ÔN TẬP KI 1.docx</a:t>
            </a:r>
            <a:endParaRPr lang="en-US"/>
          </a:p>
        </p:txBody>
      </p:sp>
      <p:sp>
        <p:nvSpPr>
          <p:cNvPr id="4" name="TextBox 3"/>
          <p:cNvSpPr txBox="1"/>
          <p:nvPr/>
        </p:nvSpPr>
        <p:spPr>
          <a:xfrm>
            <a:off x="1616149" y="478465"/>
            <a:ext cx="7102549" cy="523220"/>
          </a:xfrm>
          <a:prstGeom prst="rect">
            <a:avLst/>
          </a:prstGeom>
          <a:solidFill>
            <a:srgbClr val="FFC000"/>
          </a:solid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ĐỀ 1</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4522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vi-VN" smtClean="0">
                <a:hlinkClick r:id="rId2" action="ppaction://hlinkfile"/>
              </a:rPr>
              <a:t>HƯỚNG DẪN CHẤM ĐỀ 1.docx</a:t>
            </a:r>
            <a:endParaRPr lang="en-US"/>
          </a:p>
        </p:txBody>
      </p:sp>
      <p:sp>
        <p:nvSpPr>
          <p:cNvPr id="4" name="TextBox 3"/>
          <p:cNvSpPr txBox="1"/>
          <p:nvPr/>
        </p:nvSpPr>
        <p:spPr>
          <a:xfrm>
            <a:off x="1616149" y="478465"/>
            <a:ext cx="7102549" cy="523220"/>
          </a:xfrm>
          <a:prstGeom prst="rect">
            <a:avLst/>
          </a:prstGeom>
          <a:solidFill>
            <a:srgbClr val="FFC000"/>
          </a:solid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ĐỀ 1</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2159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mtClean="0">
                <a:hlinkClick r:id="rId2" action="ppaction://hlinkfile"/>
              </a:rPr>
              <a:t>ĐỀ 2-ÔN TẬP KÌ 1.docx</a:t>
            </a:r>
            <a:endParaRPr lang="en-US"/>
          </a:p>
        </p:txBody>
      </p:sp>
      <p:sp>
        <p:nvSpPr>
          <p:cNvPr id="4" name="TextBox 3"/>
          <p:cNvSpPr txBox="1"/>
          <p:nvPr/>
        </p:nvSpPr>
        <p:spPr>
          <a:xfrm>
            <a:off x="1616149" y="478465"/>
            <a:ext cx="7102549" cy="523220"/>
          </a:xfrm>
          <a:prstGeom prst="rect">
            <a:avLst/>
          </a:prstGeom>
          <a:solidFill>
            <a:srgbClr val="FFC000"/>
          </a:solid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ĐỀ 2</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8150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vi-VN" smtClean="0">
                <a:hlinkClick r:id="rId2" action="ppaction://hlinkfile"/>
              </a:rPr>
              <a:t>HƯỚNG DẪN CHẤM- ĐỀ 2.docx</a:t>
            </a:r>
            <a:endParaRPr lang="en-US"/>
          </a:p>
        </p:txBody>
      </p:sp>
      <p:sp>
        <p:nvSpPr>
          <p:cNvPr id="4" name="TextBox 3"/>
          <p:cNvSpPr txBox="1"/>
          <p:nvPr/>
        </p:nvSpPr>
        <p:spPr>
          <a:xfrm>
            <a:off x="1616149" y="478465"/>
            <a:ext cx="7102549" cy="523220"/>
          </a:xfrm>
          <a:prstGeom prst="rect">
            <a:avLst/>
          </a:prstGeom>
          <a:solidFill>
            <a:srgbClr val="FFC000"/>
          </a:solid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ĐỀ 2</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3171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8" name="图片 44037" descr="1-34"/>
          <p:cNvPicPr>
            <a:picLocks noChangeAspect="1"/>
          </p:cNvPicPr>
          <p:nvPr/>
        </p:nvPicPr>
        <p:blipFill>
          <a:blip r:embed="rId3"/>
          <a:stretch>
            <a:fillRect/>
          </a:stretch>
        </p:blipFill>
        <p:spPr>
          <a:xfrm>
            <a:off x="24447" y="2874639"/>
            <a:ext cx="3760468" cy="3983362"/>
          </a:xfrm>
          <a:prstGeom prst="rect">
            <a:avLst/>
          </a:prstGeom>
          <a:noFill/>
          <a:ln w="9525">
            <a:noFill/>
          </a:ln>
        </p:spPr>
      </p:pic>
      <p:pic>
        <p:nvPicPr>
          <p:cNvPr id="44039" name="图片 44038" descr="1-33"/>
          <p:cNvPicPr>
            <a:picLocks noChangeAspect="1"/>
          </p:cNvPicPr>
          <p:nvPr/>
        </p:nvPicPr>
        <p:blipFill>
          <a:blip r:embed="rId4"/>
          <a:stretch>
            <a:fillRect/>
          </a:stretch>
        </p:blipFill>
        <p:spPr>
          <a:xfrm rot="303119">
            <a:off x="8890788" y="8043"/>
            <a:ext cx="2805702" cy="6858000"/>
          </a:xfrm>
          <a:prstGeom prst="rect">
            <a:avLst/>
          </a:prstGeom>
          <a:noFill/>
          <a:ln w="9525">
            <a:noFill/>
          </a:ln>
        </p:spPr>
      </p:pic>
      <p:pic>
        <p:nvPicPr>
          <p:cNvPr id="44041" name="图片 44040" descr="11"/>
          <p:cNvPicPr>
            <a:picLocks noChangeAspect="1"/>
          </p:cNvPicPr>
          <p:nvPr/>
        </p:nvPicPr>
        <p:blipFill>
          <a:blip r:embed="rId5"/>
          <a:stretch>
            <a:fillRect/>
          </a:stretch>
        </p:blipFill>
        <p:spPr>
          <a:xfrm>
            <a:off x="2708362" y="363063"/>
            <a:ext cx="7348380" cy="6494937"/>
          </a:xfrm>
          <a:prstGeom prst="rect">
            <a:avLst/>
          </a:prstGeom>
          <a:noFill/>
          <a:ln w="9525">
            <a:noFill/>
          </a:ln>
        </p:spPr>
      </p:pic>
      <p:sp>
        <p:nvSpPr>
          <p:cNvPr id="8" name="TextBox 7">
            <a:extLst>
              <a:ext uri="{FF2B5EF4-FFF2-40B4-BE49-F238E27FC236}">
                <a16:creationId xmlns="" xmlns:a16="http://schemas.microsoft.com/office/drawing/2014/main" id="{491FE927-88A7-1346-AE87-4A15386CE425}"/>
              </a:ext>
            </a:extLst>
          </p:cNvPr>
          <p:cNvSpPr txBox="1"/>
          <p:nvPr/>
        </p:nvSpPr>
        <p:spPr>
          <a:xfrm>
            <a:off x="3297326" y="2431009"/>
            <a:ext cx="5366844" cy="2123658"/>
          </a:xfrm>
          <a:prstGeom prst="rect">
            <a:avLst/>
          </a:prstGeom>
          <a:noFill/>
        </p:spPr>
        <p:txBody>
          <a:bodyPr wrap="square" rtlCol="0">
            <a:spAutoFit/>
          </a:bodyPr>
          <a:lstStyle/>
          <a:p>
            <a:pPr algn="ctr"/>
            <a:r>
              <a:rPr lang="en-US" sz="6600" b="1" dirty="0">
                <a:solidFill>
                  <a:srgbClr val="C00000"/>
                </a:solidFill>
                <a:latin typeface="Times New Roman" panose="02020603050405020304" pitchFamily="18" charset="0"/>
                <a:cs typeface="Times New Roman" panose="02020603050405020304" pitchFamily="18" charset="0"/>
              </a:rPr>
              <a:t>I. </a:t>
            </a:r>
            <a:r>
              <a:rPr lang="en-US" sz="6600" b="1" dirty="0" err="1">
                <a:solidFill>
                  <a:srgbClr val="C00000"/>
                </a:solidFill>
                <a:latin typeface="Times New Roman" panose="02020603050405020304" pitchFamily="18" charset="0"/>
                <a:cs typeface="Times New Roman" panose="02020603050405020304" pitchFamily="18" charset="0"/>
              </a:rPr>
              <a:t>Kiến</a:t>
            </a:r>
            <a:r>
              <a:rPr lang="en-US" sz="6600" b="1" dirty="0">
                <a:solidFill>
                  <a:srgbClr val="C00000"/>
                </a:solidFill>
                <a:latin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cs typeface="Times New Roman" panose="02020603050405020304" pitchFamily="18" charset="0"/>
              </a:rPr>
              <a:t>thức</a:t>
            </a:r>
            <a:endParaRPr lang="en-US" sz="6600" b="1" dirty="0">
              <a:solidFill>
                <a:srgbClr val="C00000"/>
              </a:solidFill>
              <a:latin typeface="Times New Roman" panose="02020603050405020304" pitchFamily="18" charset="0"/>
              <a:cs typeface="Times New Roman" panose="02020603050405020304" pitchFamily="18" charset="0"/>
            </a:endParaRPr>
          </a:p>
          <a:p>
            <a:pPr algn="ctr"/>
            <a:r>
              <a:rPr lang="en-US" sz="6600" b="1" dirty="0" err="1">
                <a:solidFill>
                  <a:srgbClr val="C00000"/>
                </a:solidFill>
                <a:latin typeface="Times New Roman" panose="02020603050405020304" pitchFamily="18" charset="0"/>
                <a:cs typeface="Times New Roman" panose="02020603050405020304" pitchFamily="18" charset="0"/>
              </a:rPr>
              <a:t>cơ</a:t>
            </a:r>
            <a:r>
              <a:rPr lang="en-US" sz="6600" b="1" dirty="0">
                <a:solidFill>
                  <a:srgbClr val="C00000"/>
                </a:solidFill>
                <a:latin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cs typeface="Times New Roman" panose="02020603050405020304" pitchFamily="18" charset="0"/>
              </a:rPr>
              <a:t>bản</a:t>
            </a:r>
            <a:endParaRPr lang="en-US" sz="66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39310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44039"/>
                                        </p:tgtEl>
                                        <p:attrNameLst>
                                          <p:attrName>style.visibility</p:attrName>
                                        </p:attrNameLst>
                                      </p:cBhvr>
                                      <p:to>
                                        <p:strVal val="visible"/>
                                      </p:to>
                                    </p:set>
                                    <p:animEffect transition="in" filter="barn(outHorizontal)">
                                      <p:cBhvr>
                                        <p:cTn id="7" dur="500"/>
                                        <p:tgtEl>
                                          <p:spTgt spid="44039"/>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44038"/>
                                        </p:tgtEl>
                                        <p:attrNameLst>
                                          <p:attrName>style.visibility</p:attrName>
                                        </p:attrNameLst>
                                      </p:cBhvr>
                                      <p:to>
                                        <p:strVal val="visible"/>
                                      </p:to>
                                    </p:set>
                                    <p:animEffect transition="in" filter="fade">
                                      <p:cBhvr>
                                        <p:cTn id="11" dur="1000"/>
                                        <p:tgtEl>
                                          <p:spTgt spid="44038"/>
                                        </p:tgtEl>
                                      </p:cBhvr>
                                    </p:animEffect>
                                    <p:anim calcmode="lin" valueType="num">
                                      <p:cBhvr>
                                        <p:cTn id="12" dur="1000" fill="hold"/>
                                        <p:tgtEl>
                                          <p:spTgt spid="44038"/>
                                        </p:tgtEl>
                                        <p:attrNameLst>
                                          <p:attrName>ppt_x</p:attrName>
                                        </p:attrNameLst>
                                      </p:cBhvr>
                                      <p:tavLst>
                                        <p:tav tm="0">
                                          <p:val>
                                            <p:strVal val="#ppt_x"/>
                                          </p:val>
                                        </p:tav>
                                        <p:tav tm="100000">
                                          <p:val>
                                            <p:strVal val="#ppt_x"/>
                                          </p:val>
                                        </p:tav>
                                      </p:tavLst>
                                    </p:anim>
                                    <p:anim calcmode="lin" valueType="num">
                                      <p:cBhvr>
                                        <p:cTn id="13" dur="1000" fill="hold"/>
                                        <p:tgtEl>
                                          <p:spTgt spid="4403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5" presetClass="entr" presetSubtype="0" fill="hold" nodeType="afterEffect">
                                  <p:stCondLst>
                                    <p:cond delay="0"/>
                                  </p:stCondLst>
                                  <p:childTnLst>
                                    <p:set>
                                      <p:cBhvr>
                                        <p:cTn id="16" dur="1" fill="hold">
                                          <p:stCondLst>
                                            <p:cond delay="0"/>
                                          </p:stCondLst>
                                        </p:cTn>
                                        <p:tgtEl>
                                          <p:spTgt spid="44041"/>
                                        </p:tgtEl>
                                        <p:attrNameLst>
                                          <p:attrName>style.visibility</p:attrName>
                                        </p:attrNameLst>
                                      </p:cBhvr>
                                      <p:to>
                                        <p:strVal val="visible"/>
                                      </p:to>
                                    </p:set>
                                    <p:anim calcmode="lin" valueType="num">
                                      <p:cBhvr>
                                        <p:cTn id="17" dur="1000" fill="hold"/>
                                        <p:tgtEl>
                                          <p:spTgt spid="44041"/>
                                        </p:tgtEl>
                                        <p:attrNameLst>
                                          <p:attrName>ppt_w</p:attrName>
                                        </p:attrNameLst>
                                      </p:cBhvr>
                                      <p:tavLst>
                                        <p:tav tm="0">
                                          <p:val>
                                            <p:fltVal val="0"/>
                                          </p:val>
                                        </p:tav>
                                        <p:tav tm="100000">
                                          <p:val>
                                            <p:strVal val="#ppt_w"/>
                                          </p:val>
                                        </p:tav>
                                      </p:tavLst>
                                    </p:anim>
                                    <p:anim calcmode="lin" valueType="num">
                                      <p:cBhvr>
                                        <p:cTn id="18" dur="1000" fill="hold"/>
                                        <p:tgtEl>
                                          <p:spTgt spid="44041"/>
                                        </p:tgtEl>
                                        <p:attrNameLst>
                                          <p:attrName>ppt_h</p:attrName>
                                        </p:attrNameLst>
                                      </p:cBhvr>
                                      <p:tavLst>
                                        <p:tav tm="0">
                                          <p:val>
                                            <p:fltVal val="0"/>
                                          </p:val>
                                        </p:tav>
                                        <p:tav tm="100000">
                                          <p:val>
                                            <p:strVal val="#ppt_h"/>
                                          </p:val>
                                        </p:tav>
                                      </p:tavLst>
                                    </p:anim>
                                    <p:anim calcmode="lin" valueType="num">
                                      <p:cBhvr>
                                        <p:cTn id="19" dur="1000" fill="hold"/>
                                        <p:tgtEl>
                                          <p:spTgt spid="44041"/>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4041"/>
                                        </p:tgtEl>
                                        <p:attrNameLst>
                                          <p:attrName>ppt_y</p:attrName>
                                        </p:attrNameLst>
                                      </p:cBhvr>
                                      <p:tavLst>
                                        <p:tav tm="0" fmla="#ppt_y+(sin(-2*pi*(1-$))*-#ppt_x+cos(-2*pi*(1-$))*(1-#ppt_y))*(1-$)">
                                          <p:val>
                                            <p:fltVal val="0"/>
                                          </p:val>
                                        </p:tav>
                                        <p:tav tm="100000">
                                          <p:val>
                                            <p:fltVal val="1"/>
                                          </p:val>
                                        </p:tav>
                                      </p:tavLst>
                                    </p:anim>
                                  </p:childTnLst>
                                </p:cTn>
                              </p:par>
                              <p:par>
                                <p:cTn id="21" presetID="3"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图片 5125" descr="15"/>
          <p:cNvPicPr>
            <a:picLocks noChangeAspect="1"/>
          </p:cNvPicPr>
          <p:nvPr/>
        </p:nvPicPr>
        <p:blipFill>
          <a:blip r:embed="rId3"/>
          <a:stretch>
            <a:fillRect/>
          </a:stretch>
        </p:blipFill>
        <p:spPr>
          <a:xfrm>
            <a:off x="833671" y="411893"/>
            <a:ext cx="10266894" cy="6034213"/>
          </a:xfrm>
          <a:prstGeom prst="rect">
            <a:avLst/>
          </a:prstGeom>
          <a:noFill/>
          <a:ln w="9525">
            <a:noFill/>
          </a:ln>
        </p:spPr>
      </p:pic>
      <p:sp>
        <p:nvSpPr>
          <p:cNvPr id="7" name="TextBox 6">
            <a:extLst>
              <a:ext uri="{FF2B5EF4-FFF2-40B4-BE49-F238E27FC236}">
                <a16:creationId xmlns="" xmlns:a16="http://schemas.microsoft.com/office/drawing/2014/main" id="{AB5324E6-4F42-D342-B4C4-D5DD909EE73F}"/>
              </a:ext>
            </a:extLst>
          </p:cNvPr>
          <p:cNvSpPr txBox="1"/>
          <p:nvPr/>
        </p:nvSpPr>
        <p:spPr>
          <a:xfrm>
            <a:off x="2190306" y="1456660"/>
            <a:ext cx="7283303" cy="1800493"/>
          </a:xfrm>
          <a:prstGeom prst="rect">
            <a:avLst/>
          </a:prstGeom>
          <a:noFill/>
        </p:spPr>
        <p:txBody>
          <a:bodyPr wrap="square" rtlCol="0">
            <a:spAutoFit/>
          </a:bodyPr>
          <a:lstStyle/>
          <a:p>
            <a:pPr>
              <a:spcAft>
                <a:spcPts val="600"/>
              </a:spcAft>
            </a:pPr>
            <a:r>
              <a:rPr lang="en-US" sz="2400" b="1" smtClean="0">
                <a:solidFill>
                  <a:srgbClr val="002060"/>
                </a:solidFill>
                <a:latin typeface="Times New Roman" panose="02020603050405020304" pitchFamily="18" charset="0"/>
                <a:cs typeface="Times New Roman" panose="02020603050405020304" pitchFamily="18" charset="0"/>
              </a:rPr>
              <a:t>HDTH:</a:t>
            </a:r>
          </a:p>
          <a:p>
            <a:pPr>
              <a:spcAft>
                <a:spcPts val="600"/>
              </a:spcAft>
            </a:pPr>
            <a:r>
              <a:rPr lang="en-US" sz="2400" b="1" smtClean="0">
                <a:solidFill>
                  <a:srgbClr val="002060"/>
                </a:solidFill>
                <a:latin typeface="Times New Roman" panose="02020603050405020304" pitchFamily="18" charset="0"/>
                <a:cs typeface="Times New Roman" panose="02020603050405020304" pitchFamily="18" charset="0"/>
              </a:rPr>
              <a:t>TIẾP TỤC LUYỆN TẬP ĐỌC HIỂU CÁC KIỂU</a:t>
            </a:r>
          </a:p>
          <a:p>
            <a:pPr>
              <a:spcAft>
                <a:spcPts val="600"/>
              </a:spcAft>
            </a:pPr>
            <a:r>
              <a:rPr lang="en-US" sz="2400" b="1" smtClean="0">
                <a:solidFill>
                  <a:srgbClr val="002060"/>
                </a:solidFill>
                <a:latin typeface="Times New Roman" panose="02020603050405020304" pitchFamily="18" charset="0"/>
                <a:cs typeface="Times New Roman" panose="02020603050405020304" pitchFamily="18" charset="0"/>
              </a:rPr>
              <a:t> LOẠI VĂN BẢN ĐÃ HỌC TRONG HỌC KÌ 1 VÀ</a:t>
            </a:r>
          </a:p>
          <a:p>
            <a:pPr>
              <a:spcAft>
                <a:spcPts val="600"/>
              </a:spcAft>
            </a:pPr>
            <a:r>
              <a:rPr lang="en-US" sz="2400" b="1" smtClean="0">
                <a:solidFill>
                  <a:srgbClr val="002060"/>
                </a:solidFill>
                <a:latin typeface="Times New Roman" panose="02020603050405020304" pitchFamily="18" charset="0"/>
                <a:cs typeface="Times New Roman" panose="02020603050405020304" pitchFamily="18" charset="0"/>
              </a:rPr>
              <a:t> LUYỆN VIẾT CÁC ĐỀ TẬP LÀM VĂN </a:t>
            </a:r>
            <a:endParaRPr lang="en-US"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4276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p:cTn id="7" dur="1000" fill="hold"/>
                                        <p:tgtEl>
                                          <p:spTgt spid="5126"/>
                                        </p:tgtEl>
                                        <p:attrNameLst>
                                          <p:attrName>ppt_x</p:attrName>
                                        </p:attrNameLst>
                                      </p:cBhvr>
                                      <p:tavLst>
                                        <p:tav tm="0">
                                          <p:val>
                                            <p:strVal val="#ppt_x-.2"/>
                                          </p:val>
                                        </p:tav>
                                        <p:tav tm="100000">
                                          <p:val>
                                            <p:strVal val="#ppt_x"/>
                                          </p:val>
                                        </p:tav>
                                      </p:tavLst>
                                    </p:anim>
                                    <p:anim calcmode="lin" valueType="num">
                                      <p:cBhvr>
                                        <p:cTn id="8" dur="1000" fill="hold"/>
                                        <p:tgtEl>
                                          <p:spTgt spid="51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6"/>
                                        </p:tgtEl>
                                      </p:cBhvr>
                                    </p:animEffect>
                                  </p:childTnLst>
                                </p:cTn>
                              </p:par>
                              <p:par>
                                <p:cTn id="10" presetID="5" presetClass="entr" presetSubtype="1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675893" y="112596"/>
            <a:ext cx="10840213" cy="6535149"/>
          </a:xfrm>
          <a:prstGeom prst="rect">
            <a:avLst/>
          </a:prstGeom>
          <a:noFill/>
          <a:ln w="9525">
            <a:noFill/>
          </a:ln>
        </p:spPr>
      </p:pic>
      <p:pic>
        <p:nvPicPr>
          <p:cNvPr id="3097" name="图片 3096" descr="18"/>
          <p:cNvPicPr>
            <a:picLocks noChangeAspect="1"/>
          </p:cNvPicPr>
          <p:nvPr/>
        </p:nvPicPr>
        <p:blipFill>
          <a:blip r:embed="rId4"/>
          <a:stretch>
            <a:fillRect/>
          </a:stretch>
        </p:blipFill>
        <p:spPr>
          <a:xfrm>
            <a:off x="1822532" y="353873"/>
            <a:ext cx="7249040" cy="6293872"/>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8294274" y="3694057"/>
            <a:ext cx="3321316" cy="3163943"/>
          </a:xfrm>
          <a:prstGeom prst="rect">
            <a:avLst/>
          </a:prstGeom>
          <a:noFill/>
          <a:ln w="9525">
            <a:noFill/>
          </a:ln>
        </p:spPr>
      </p:pic>
      <p:sp>
        <p:nvSpPr>
          <p:cNvPr id="2" name="TextBox 1">
            <a:extLst>
              <a:ext uri="{FF2B5EF4-FFF2-40B4-BE49-F238E27FC236}">
                <a16:creationId xmlns="" xmlns:a16="http://schemas.microsoft.com/office/drawing/2014/main" id="{F24D182B-09C2-474C-B91C-31FD9B156F3F}"/>
              </a:ext>
            </a:extLst>
          </p:cNvPr>
          <p:cNvSpPr txBox="1"/>
          <p:nvPr/>
        </p:nvSpPr>
        <p:spPr>
          <a:xfrm>
            <a:off x="2761307" y="1439501"/>
            <a:ext cx="5433483" cy="4555734"/>
          </a:xfrm>
          <a:prstGeom prst="rect">
            <a:avLst/>
          </a:prstGeom>
          <a:noFill/>
        </p:spPr>
        <p:txBody>
          <a:bodyPr wrap="square" rtlCol="0">
            <a:spAutoFit/>
          </a:bodyPr>
          <a:lstStyle/>
          <a:p>
            <a:r>
              <a:rPr lang="en-US"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Truyện ngắn và tiểu thuyết</a:t>
            </a:r>
          </a:p>
          <a:p>
            <a:r>
              <a:rPr lang="vi-VN" sz="2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 đọc toàn văn tác phẩm để hiểu rõ vị trí và bối cảnh của đoạn trích.</a:t>
            </a:r>
          </a:p>
          <a:p>
            <a:r>
              <a:rPr lang="en-US" sz="2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Tóm tắt được trình tự diễn biến các sự kiện và mối quan hệ của các sự kiện ấy trong văn bản.</a:t>
            </a:r>
          </a:p>
          <a:p>
            <a:r>
              <a:rPr lang="en-US" sz="2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Nhận biết ngôi kể và tác dụng của ngôi kể.</a:t>
            </a:r>
          </a:p>
          <a:p>
            <a:r>
              <a:rPr lang="en-US" sz="2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Phân tích, nhận xét tính cách nhân vật qua các chi tiết miêu tả ngoại hình, hành động, lời nói, thái độ, cảm xúc của nhân vật.</a:t>
            </a:r>
          </a:p>
          <a:p>
            <a:r>
              <a:rPr lang="en-US" sz="2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Xác định được chủ đề, ý nghĩa của văn bản, liên hệ với cuộc sống hiện nay và bản thân.</a:t>
            </a:r>
          </a:p>
          <a:p>
            <a:pPr marL="0" marR="28575" algn="just">
              <a:lnSpc>
                <a:spcPct val="107000"/>
              </a:lnSpc>
              <a:spcBef>
                <a:spcPts val="300"/>
              </a:spcBef>
              <a:spcAft>
                <a:spcPts val="300"/>
              </a:spcAft>
            </a:pP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3097"/>
                                        </p:tgtEl>
                                        <p:attrNameLst>
                                          <p:attrName>style.visibility</p:attrName>
                                        </p:attrNameLst>
                                      </p:cBhvr>
                                      <p:to>
                                        <p:strVal val="visible"/>
                                      </p:to>
                                    </p:set>
                                    <p:anim calcmode="lin" valueType="num">
                                      <p:cBhvr>
                                        <p:cTn id="12" dur="1000" fill="hold"/>
                                        <p:tgtEl>
                                          <p:spTgt spid="3097"/>
                                        </p:tgtEl>
                                        <p:attrNameLst>
                                          <p:attrName>ppt_w</p:attrName>
                                        </p:attrNameLst>
                                      </p:cBhvr>
                                      <p:tavLst>
                                        <p:tav tm="0">
                                          <p:val>
                                            <p:fltVal val="0"/>
                                          </p:val>
                                        </p:tav>
                                        <p:tav tm="100000">
                                          <p:val>
                                            <p:strVal val="#ppt_w"/>
                                          </p:val>
                                        </p:tav>
                                      </p:tavLst>
                                    </p:anim>
                                    <p:anim calcmode="lin" valueType="num">
                                      <p:cBhvr>
                                        <p:cTn id="13" dur="1000" fill="hold"/>
                                        <p:tgtEl>
                                          <p:spTgt spid="3097"/>
                                        </p:tgtEl>
                                        <p:attrNameLst>
                                          <p:attrName>ppt_h</p:attrName>
                                        </p:attrNameLst>
                                      </p:cBhvr>
                                      <p:tavLst>
                                        <p:tav tm="0">
                                          <p:val>
                                            <p:fltVal val="0"/>
                                          </p:val>
                                        </p:tav>
                                        <p:tav tm="100000">
                                          <p:val>
                                            <p:strVal val="#ppt_h"/>
                                          </p:val>
                                        </p:tav>
                                      </p:tavLst>
                                    </p:anim>
                                    <p:anim calcmode="lin" valueType="num">
                                      <p:cBhvr>
                                        <p:cTn id="14" dur="1000" fill="hold"/>
                                        <p:tgtEl>
                                          <p:spTgt spid="309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09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093"/>
                                        </p:tgtEl>
                                        <p:attrNameLst>
                                          <p:attrName>style.visibility</p:attrName>
                                        </p:attrNameLst>
                                      </p:cBhvr>
                                      <p:to>
                                        <p:strVal val="visible"/>
                                      </p:to>
                                    </p:set>
                                    <p:anim calcmode="lin" valueType="num">
                                      <p:cBhvr>
                                        <p:cTn id="19" dur="500" fill="hold"/>
                                        <p:tgtEl>
                                          <p:spTgt spid="3093"/>
                                        </p:tgtEl>
                                        <p:attrNameLst>
                                          <p:attrName>ppt_w</p:attrName>
                                        </p:attrNameLst>
                                      </p:cBhvr>
                                      <p:tavLst>
                                        <p:tav tm="0">
                                          <p:val>
                                            <p:fltVal val="0"/>
                                          </p:val>
                                        </p:tav>
                                        <p:tav tm="100000">
                                          <p:val>
                                            <p:strVal val="#ppt_w"/>
                                          </p:val>
                                        </p:tav>
                                      </p:tavLst>
                                    </p:anim>
                                    <p:anim calcmode="lin" valueType="num">
                                      <p:cBhvr>
                                        <p:cTn id="20" dur="500" fill="hold"/>
                                        <p:tgtEl>
                                          <p:spTgt spid="3093"/>
                                        </p:tgtEl>
                                        <p:attrNameLst>
                                          <p:attrName>ppt_h</p:attrName>
                                        </p:attrNameLst>
                                      </p:cBhvr>
                                      <p:tavLst>
                                        <p:tav tm="0">
                                          <p:val>
                                            <p:fltVal val="0"/>
                                          </p:val>
                                        </p:tav>
                                        <p:tav tm="100000">
                                          <p:val>
                                            <p:strVal val="#ppt_h"/>
                                          </p:val>
                                        </p:tav>
                                      </p:tavLst>
                                    </p:anim>
                                    <p:animEffect transition="in" filter="fade">
                                      <p:cBhvr>
                                        <p:cTn id="21" dur="500"/>
                                        <p:tgtEl>
                                          <p:spTgt spid="3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图片 4111" descr="PPT素材-11"/>
          <p:cNvPicPr>
            <a:picLocks noChangeAspect="1"/>
          </p:cNvPicPr>
          <p:nvPr/>
        </p:nvPicPr>
        <p:blipFill>
          <a:blip r:embed="rId3"/>
          <a:stretch>
            <a:fillRect/>
          </a:stretch>
        </p:blipFill>
        <p:spPr>
          <a:xfrm>
            <a:off x="-731553" y="4013234"/>
            <a:ext cx="14071022" cy="2907957"/>
          </a:xfrm>
          <a:prstGeom prst="rect">
            <a:avLst/>
          </a:prstGeom>
          <a:noFill/>
          <a:ln w="9525">
            <a:noFill/>
          </a:ln>
        </p:spPr>
      </p:pic>
      <p:pic>
        <p:nvPicPr>
          <p:cNvPr id="4102" name="图片 4101" descr="13"/>
          <p:cNvPicPr>
            <a:picLocks noChangeAspect="1"/>
          </p:cNvPicPr>
          <p:nvPr/>
        </p:nvPicPr>
        <p:blipFill>
          <a:blip r:embed="rId4"/>
          <a:stretch>
            <a:fillRect/>
          </a:stretch>
        </p:blipFill>
        <p:spPr>
          <a:xfrm>
            <a:off x="2809523" y="-291542"/>
            <a:ext cx="9161047" cy="6855304"/>
          </a:xfrm>
          <a:prstGeom prst="rect">
            <a:avLst/>
          </a:prstGeom>
          <a:noFill/>
          <a:ln w="9525">
            <a:noFill/>
          </a:ln>
        </p:spPr>
      </p:pic>
      <p:pic>
        <p:nvPicPr>
          <p:cNvPr id="4109" name="图片 4108" descr="7"/>
          <p:cNvPicPr>
            <a:picLocks noChangeAspect="1"/>
          </p:cNvPicPr>
          <p:nvPr/>
        </p:nvPicPr>
        <p:blipFill>
          <a:blip r:embed="rId5"/>
          <a:stretch>
            <a:fillRect/>
          </a:stretch>
        </p:blipFill>
        <p:spPr>
          <a:xfrm>
            <a:off x="780447" y="1292554"/>
            <a:ext cx="1970426" cy="998425"/>
          </a:xfrm>
          <a:prstGeom prst="rect">
            <a:avLst/>
          </a:prstGeom>
          <a:noFill/>
          <a:ln w="9525">
            <a:noFill/>
          </a:ln>
        </p:spPr>
      </p:pic>
      <p:pic>
        <p:nvPicPr>
          <p:cNvPr id="4110" name="图片 4109" descr="封面2"/>
          <p:cNvPicPr>
            <a:picLocks noChangeAspect="1"/>
          </p:cNvPicPr>
          <p:nvPr/>
        </p:nvPicPr>
        <p:blipFill>
          <a:blip r:embed="rId6"/>
          <a:stretch>
            <a:fillRect/>
          </a:stretch>
        </p:blipFill>
        <p:spPr>
          <a:xfrm>
            <a:off x="-30272" y="4237022"/>
            <a:ext cx="3196642" cy="2169446"/>
          </a:xfrm>
          <a:prstGeom prst="rect">
            <a:avLst/>
          </a:prstGeom>
          <a:noFill/>
          <a:ln w="9525">
            <a:noFill/>
          </a:ln>
        </p:spPr>
      </p:pic>
      <p:pic>
        <p:nvPicPr>
          <p:cNvPr id="7" name="图片 40964" descr="1-40">
            <a:extLst>
              <a:ext uri="{FF2B5EF4-FFF2-40B4-BE49-F238E27FC236}">
                <a16:creationId xmlns="" xmlns:a16="http://schemas.microsoft.com/office/drawing/2014/main" id="{7085949C-DAE2-654C-AE9F-E94D00EC5D78}"/>
              </a:ext>
            </a:extLst>
          </p:cNvPr>
          <p:cNvPicPr>
            <a:picLocks noChangeAspect="1"/>
          </p:cNvPicPr>
          <p:nvPr/>
        </p:nvPicPr>
        <p:blipFill>
          <a:blip r:embed="rId7"/>
          <a:stretch>
            <a:fillRect/>
          </a:stretch>
        </p:blipFill>
        <p:spPr>
          <a:xfrm>
            <a:off x="9216424" y="4730665"/>
            <a:ext cx="3079616" cy="2265745"/>
          </a:xfrm>
          <a:prstGeom prst="rect">
            <a:avLst/>
          </a:prstGeom>
          <a:noFill/>
          <a:ln w="9525">
            <a:noFill/>
          </a:ln>
        </p:spPr>
      </p:pic>
      <p:sp>
        <p:nvSpPr>
          <p:cNvPr id="9" name="TextBox 8">
            <a:extLst>
              <a:ext uri="{FF2B5EF4-FFF2-40B4-BE49-F238E27FC236}">
                <a16:creationId xmlns="" xmlns:a16="http://schemas.microsoft.com/office/drawing/2014/main" id="{879EA4AB-B679-4C48-8A74-D1EED8D89DCE}"/>
              </a:ext>
            </a:extLst>
          </p:cNvPr>
          <p:cNvSpPr txBox="1"/>
          <p:nvPr/>
        </p:nvSpPr>
        <p:spPr>
          <a:xfrm>
            <a:off x="3440318" y="1702051"/>
            <a:ext cx="6690510" cy="4617867"/>
          </a:xfrm>
          <a:prstGeom prst="rect">
            <a:avLst/>
          </a:prstGeom>
          <a:noFill/>
        </p:spPr>
        <p:txBody>
          <a:bodyPr wrap="square" rtlCol="0">
            <a:spAutoFit/>
          </a:bodyPr>
          <a:lstStyle/>
          <a:p>
            <a:pPr marL="0" marR="28575" algn="just">
              <a:lnSpc>
                <a:spcPct val="107000"/>
              </a:lnSpc>
              <a:spcBef>
                <a:spcPts val="300"/>
              </a:spcBef>
              <a:spcAft>
                <a:spcPts val="30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Thơ bốn chữ, năm chữ</a:t>
            </a:r>
          </a:p>
          <a:p>
            <a:r>
              <a:rPr lang="en-US" sz="2200">
                <a:latin typeface="Times New Roman" panose="02020603050405020304" pitchFamily="18" charset="0"/>
                <a:cs typeface="Times New Roman" panose="02020603050405020304" pitchFamily="18" charset="0"/>
              </a:rPr>
              <a:t>- Đọc lướt văn bản xác định</a:t>
            </a:r>
            <a:r>
              <a:rPr lang="vi-VN" sz="2200">
                <a:latin typeface="Times New Roman" panose="02020603050405020304" pitchFamily="18" charset="0"/>
                <a:cs typeface="Times New Roman" panose="02020603050405020304" pitchFamily="18" charset="0"/>
              </a:rPr>
              <a:t> số lượng câu, chữ trong dòng thơ</a:t>
            </a:r>
            <a:r>
              <a:rPr lang="en-US" sz="2200">
                <a:latin typeface="Times New Roman" panose="02020603050405020304" pitchFamily="18" charset="0"/>
                <a:cs typeface="Times New Roman" panose="02020603050405020304" pitchFamily="18" charset="0"/>
              </a:rPr>
              <a:t>.</a:t>
            </a:r>
          </a:p>
          <a:p>
            <a:r>
              <a:rPr lang="en-US" sz="2200">
                <a:latin typeface="Times New Roman" panose="02020603050405020304" pitchFamily="18" charset="0"/>
                <a:cs typeface="Times New Roman" panose="02020603050405020304" pitchFamily="18" charset="0"/>
              </a:rPr>
              <a:t>- Đọc chi tiết, đánh dấu, ghi chép cách gieo vần, nhịp thơ, các biện pháp tu từ sử dụng trong các dòng thơ của bài.</a:t>
            </a:r>
          </a:p>
          <a:p>
            <a:r>
              <a:rPr lang="en-US" sz="2200">
                <a:latin typeface="Times New Roman" panose="02020603050405020304" pitchFamily="18" charset="0"/>
                <a:cs typeface="Times New Roman" panose="02020603050405020304" pitchFamily="18" charset="0"/>
              </a:rPr>
              <a:t>- </a:t>
            </a:r>
            <a:r>
              <a:rPr lang="vi-VN" sz="2200">
                <a:latin typeface="Times New Roman" panose="02020603050405020304" pitchFamily="18" charset="0"/>
                <a:cs typeface="Times New Roman" panose="02020603050405020304" pitchFamily="18" charset="0"/>
              </a:rPr>
              <a:t>Tìm hiểu ý nghĩa các từ ngữ</a:t>
            </a:r>
            <a:r>
              <a:rPr lang="en-US" sz="2200">
                <a:latin typeface="Times New Roman" panose="02020603050405020304" pitchFamily="18" charset="0"/>
                <a:cs typeface="Times New Roman" panose="02020603050405020304" pitchFamily="18" charset="0"/>
              </a:rPr>
              <a:t>, hình ảnh</a:t>
            </a:r>
            <a:r>
              <a:rPr lang="vi-VN" sz="2200">
                <a:latin typeface="Times New Roman" panose="02020603050405020304" pitchFamily="18" charset="0"/>
                <a:cs typeface="Times New Roman" panose="02020603050405020304" pitchFamily="18" charset="0"/>
              </a:rPr>
              <a:t>, tác dụng của các BPTT trong việc thể hiện tình cảm, cảm xúc của nhân vật trữ tình.</a:t>
            </a:r>
            <a:endParaRPr lang="en-US" sz="2200">
              <a:latin typeface="Times New Roman" panose="02020603050405020304" pitchFamily="18" charset="0"/>
              <a:cs typeface="Times New Roman" panose="02020603050405020304" pitchFamily="18" charset="0"/>
            </a:endParaRPr>
          </a:p>
          <a:p>
            <a:r>
              <a:rPr lang="en-US" sz="2200">
                <a:latin typeface="Times New Roman" panose="02020603050405020304" pitchFamily="18" charset="0"/>
                <a:cs typeface="Times New Roman" panose="02020603050405020304" pitchFamily="18" charset="0"/>
              </a:rPr>
              <a:t>- </a:t>
            </a:r>
            <a:r>
              <a:rPr lang="vi-VN" sz="2200">
                <a:latin typeface="Times New Roman" panose="02020603050405020304" pitchFamily="18" charset="0"/>
                <a:cs typeface="Times New Roman" panose="02020603050405020304" pitchFamily="18" charset="0"/>
              </a:rPr>
              <a:t>Vận dụng những trải nghiệm trong cuộc sống để đọc h</a:t>
            </a:r>
            <a:r>
              <a:rPr lang="en-US" sz="2200">
                <a:latin typeface="Times New Roman" panose="02020603050405020304" pitchFamily="18" charset="0"/>
                <a:cs typeface="Times New Roman" panose="02020603050405020304" pitchFamily="18" charset="0"/>
              </a:rPr>
              <a:t>iểu được nội dung, tư tưởng</a:t>
            </a:r>
            <a:r>
              <a:rPr lang="vi-VN" sz="2200">
                <a:latin typeface="Times New Roman" panose="02020603050405020304" pitchFamily="18" charset="0"/>
                <a:cs typeface="Times New Roman" panose="02020603050405020304" pitchFamily="18" charset="0"/>
              </a:rPr>
              <a:t>, thông điệp</a:t>
            </a:r>
            <a:r>
              <a:rPr lang="en-US" sz="2200">
                <a:latin typeface="Times New Roman" panose="02020603050405020304" pitchFamily="18" charset="0"/>
                <a:cs typeface="Times New Roman" panose="02020603050405020304" pitchFamily="18" charset="0"/>
              </a:rPr>
              <a:t> của bài thơ.</a:t>
            </a:r>
          </a:p>
          <a:p>
            <a:r>
              <a:rPr lang="en-US" sz="2200">
                <a:latin typeface="Times New Roman" panose="02020603050405020304" pitchFamily="18" charset="0"/>
                <a:cs typeface="Times New Roman" panose="02020603050405020304" pitchFamily="18" charset="0"/>
              </a:rPr>
              <a:t>- Liên hệ bài học cho bản thân về cách nghĩ, cách ứng xử từ </a:t>
            </a:r>
            <a:r>
              <a:rPr lang="vi-VN" sz="2200">
                <a:latin typeface="Times New Roman" panose="02020603050405020304" pitchFamily="18" charset="0"/>
                <a:cs typeface="Times New Roman" panose="02020603050405020304" pitchFamily="18" charset="0"/>
              </a:rPr>
              <a:t>chủ đề</a:t>
            </a:r>
            <a:r>
              <a:rPr lang="en-US" sz="2200">
                <a:latin typeface="Times New Roman" panose="02020603050405020304" pitchFamily="18" charset="0"/>
                <a:cs typeface="Times New Roman" panose="02020603050405020304" pitchFamily="18" charset="0"/>
              </a:rPr>
              <a:t> bài thơ gợi ra.</a:t>
            </a:r>
          </a:p>
          <a:p>
            <a:pPr marL="0" marR="28575" algn="just">
              <a:lnSpc>
                <a:spcPct val="107000"/>
              </a:lnSpc>
              <a:spcBef>
                <a:spcPts val="300"/>
              </a:spcBef>
              <a:spcAft>
                <a:spcPts val="30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5951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109"/>
                                        </p:tgtEl>
                                        <p:attrNameLst>
                                          <p:attrName>style.visibility</p:attrName>
                                        </p:attrNameLst>
                                      </p:cBhvr>
                                      <p:to>
                                        <p:strVal val="visible"/>
                                      </p:to>
                                    </p:set>
                                    <p:animEffect transition="in" filter="wipe(down)">
                                      <p:cBhvr>
                                        <p:cTn id="7" dur="290">
                                          <p:stCondLst>
                                            <p:cond delay="0"/>
                                          </p:stCondLst>
                                        </p:cTn>
                                        <p:tgtEl>
                                          <p:spTgt spid="4109"/>
                                        </p:tgtEl>
                                      </p:cBhvr>
                                    </p:animEffect>
                                    <p:anim calcmode="lin" valueType="num">
                                      <p:cBhvr>
                                        <p:cTn id="8" dur="911" tmFilter="0,0; 0.14,0.36; 0.43,0.73; 0.71,0.91; 1.0,1.0">
                                          <p:stCondLst>
                                            <p:cond delay="0"/>
                                          </p:stCondLst>
                                        </p:cTn>
                                        <p:tgtEl>
                                          <p:spTgt spid="410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10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10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10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109"/>
                                        </p:tgtEl>
                                        <p:attrNameLst>
                                          <p:attrName>ppt_y</p:attrName>
                                        </p:attrNameLst>
                                      </p:cBhvr>
                                      <p:tavLst>
                                        <p:tav tm="0" fmla="#ppt_y-sin(pi*$)/81">
                                          <p:val>
                                            <p:fltVal val="0"/>
                                          </p:val>
                                        </p:tav>
                                        <p:tav tm="100000">
                                          <p:val>
                                            <p:fltVal val="1"/>
                                          </p:val>
                                        </p:tav>
                                      </p:tavLst>
                                    </p:anim>
                                    <p:animScale>
                                      <p:cBhvr>
                                        <p:cTn id="13" dur="13">
                                          <p:stCondLst>
                                            <p:cond delay="325"/>
                                          </p:stCondLst>
                                        </p:cTn>
                                        <p:tgtEl>
                                          <p:spTgt spid="4109"/>
                                        </p:tgtEl>
                                      </p:cBhvr>
                                      <p:to x="100000" y="60000"/>
                                    </p:animScale>
                                    <p:animScale>
                                      <p:cBhvr>
                                        <p:cTn id="14" dur="83" decel="50000">
                                          <p:stCondLst>
                                            <p:cond delay="338"/>
                                          </p:stCondLst>
                                        </p:cTn>
                                        <p:tgtEl>
                                          <p:spTgt spid="4109"/>
                                        </p:tgtEl>
                                      </p:cBhvr>
                                      <p:to x="100000" y="100000"/>
                                    </p:animScale>
                                    <p:animScale>
                                      <p:cBhvr>
                                        <p:cTn id="15" dur="13">
                                          <p:stCondLst>
                                            <p:cond delay="656"/>
                                          </p:stCondLst>
                                        </p:cTn>
                                        <p:tgtEl>
                                          <p:spTgt spid="4109"/>
                                        </p:tgtEl>
                                      </p:cBhvr>
                                      <p:to x="100000" y="80000"/>
                                    </p:animScale>
                                    <p:animScale>
                                      <p:cBhvr>
                                        <p:cTn id="16" dur="83" decel="50000">
                                          <p:stCondLst>
                                            <p:cond delay="669"/>
                                          </p:stCondLst>
                                        </p:cTn>
                                        <p:tgtEl>
                                          <p:spTgt spid="4109"/>
                                        </p:tgtEl>
                                      </p:cBhvr>
                                      <p:to x="100000" y="100000"/>
                                    </p:animScale>
                                    <p:animScale>
                                      <p:cBhvr>
                                        <p:cTn id="17" dur="13">
                                          <p:stCondLst>
                                            <p:cond delay="821"/>
                                          </p:stCondLst>
                                        </p:cTn>
                                        <p:tgtEl>
                                          <p:spTgt spid="4109"/>
                                        </p:tgtEl>
                                      </p:cBhvr>
                                      <p:to x="100000" y="90000"/>
                                    </p:animScale>
                                    <p:animScale>
                                      <p:cBhvr>
                                        <p:cTn id="18" dur="83" decel="50000">
                                          <p:stCondLst>
                                            <p:cond delay="834"/>
                                          </p:stCondLst>
                                        </p:cTn>
                                        <p:tgtEl>
                                          <p:spTgt spid="4109"/>
                                        </p:tgtEl>
                                      </p:cBhvr>
                                      <p:to x="100000" y="100000"/>
                                    </p:animScale>
                                    <p:animScale>
                                      <p:cBhvr>
                                        <p:cTn id="19" dur="13">
                                          <p:stCondLst>
                                            <p:cond delay="904"/>
                                          </p:stCondLst>
                                        </p:cTn>
                                        <p:tgtEl>
                                          <p:spTgt spid="4109"/>
                                        </p:tgtEl>
                                      </p:cBhvr>
                                      <p:to x="100000" y="95000"/>
                                    </p:animScale>
                                    <p:animScale>
                                      <p:cBhvr>
                                        <p:cTn id="20" dur="83" decel="50000">
                                          <p:stCondLst>
                                            <p:cond delay="917"/>
                                          </p:stCondLst>
                                        </p:cTn>
                                        <p:tgtEl>
                                          <p:spTgt spid="4109"/>
                                        </p:tgtEl>
                                      </p:cBhvr>
                                      <p:to x="100000" y="100000"/>
                                    </p:animScale>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4102"/>
                                        </p:tgtEl>
                                        <p:attrNameLst>
                                          <p:attrName>style.visibility</p:attrName>
                                        </p:attrNameLst>
                                      </p:cBhvr>
                                      <p:to>
                                        <p:strVal val="visible"/>
                                      </p:to>
                                    </p:set>
                                    <p:anim calcmode="lin" valueType="num">
                                      <p:cBhvr>
                                        <p:cTn id="24" dur="500" fill="hold"/>
                                        <p:tgtEl>
                                          <p:spTgt spid="4102"/>
                                        </p:tgtEl>
                                        <p:attrNameLst>
                                          <p:attrName>ppt_w</p:attrName>
                                        </p:attrNameLst>
                                      </p:cBhvr>
                                      <p:tavLst>
                                        <p:tav tm="0">
                                          <p:val>
                                            <p:fltVal val="0"/>
                                          </p:val>
                                        </p:tav>
                                        <p:tav tm="100000">
                                          <p:val>
                                            <p:strVal val="#ppt_w"/>
                                          </p:val>
                                        </p:tav>
                                      </p:tavLst>
                                    </p:anim>
                                    <p:anim calcmode="lin" valueType="num">
                                      <p:cBhvr>
                                        <p:cTn id="25" dur="500" fill="hold"/>
                                        <p:tgtEl>
                                          <p:spTgt spid="4102"/>
                                        </p:tgtEl>
                                        <p:attrNameLst>
                                          <p:attrName>ppt_h</p:attrName>
                                        </p:attrNameLst>
                                      </p:cBhvr>
                                      <p:tavLst>
                                        <p:tav tm="0">
                                          <p:val>
                                            <p:fltVal val="0"/>
                                          </p:val>
                                        </p:tav>
                                        <p:tav tm="100000">
                                          <p:val>
                                            <p:strVal val="#ppt_h"/>
                                          </p:val>
                                        </p:tav>
                                      </p:tavLst>
                                    </p:anim>
                                    <p:animEffect transition="in" filter="fade">
                                      <p:cBhvr>
                                        <p:cTn id="26" dur="500"/>
                                        <p:tgtEl>
                                          <p:spTgt spid="4102"/>
                                        </p:tgtEl>
                                      </p:cBhvr>
                                    </p:animEffect>
                                  </p:childTnLst>
                                </p:cTn>
                              </p:par>
                            </p:childTnLst>
                          </p:cTn>
                        </p:par>
                        <p:par>
                          <p:cTn id="27" fill="hold">
                            <p:stCondLst>
                              <p:cond delay="1500"/>
                            </p:stCondLst>
                            <p:childTnLst>
                              <p:par>
                                <p:cTn id="28" presetID="47" presetClass="entr" presetSubtype="0" fill="hold" nodeType="afterEffect">
                                  <p:stCondLst>
                                    <p:cond delay="0"/>
                                  </p:stCondLst>
                                  <p:childTnLst>
                                    <p:set>
                                      <p:cBhvr>
                                        <p:cTn id="29" dur="1" fill="hold">
                                          <p:stCondLst>
                                            <p:cond delay="0"/>
                                          </p:stCondLst>
                                        </p:cTn>
                                        <p:tgtEl>
                                          <p:spTgt spid="4110"/>
                                        </p:tgtEl>
                                        <p:attrNameLst>
                                          <p:attrName>style.visibility</p:attrName>
                                        </p:attrNameLst>
                                      </p:cBhvr>
                                      <p:to>
                                        <p:strVal val="visible"/>
                                      </p:to>
                                    </p:set>
                                    <p:animEffect transition="in" filter="fade">
                                      <p:cBhvr>
                                        <p:cTn id="30" dur="1000"/>
                                        <p:tgtEl>
                                          <p:spTgt spid="4110"/>
                                        </p:tgtEl>
                                      </p:cBhvr>
                                    </p:animEffect>
                                    <p:anim calcmode="lin" valueType="num">
                                      <p:cBhvr>
                                        <p:cTn id="31" dur="1000" fill="hold"/>
                                        <p:tgtEl>
                                          <p:spTgt spid="4110"/>
                                        </p:tgtEl>
                                        <p:attrNameLst>
                                          <p:attrName>ppt_x</p:attrName>
                                        </p:attrNameLst>
                                      </p:cBhvr>
                                      <p:tavLst>
                                        <p:tav tm="0">
                                          <p:val>
                                            <p:strVal val="#ppt_x"/>
                                          </p:val>
                                        </p:tav>
                                        <p:tav tm="100000">
                                          <p:val>
                                            <p:strVal val="#ppt_x"/>
                                          </p:val>
                                        </p:tav>
                                      </p:tavLst>
                                    </p:anim>
                                    <p:anim calcmode="lin" valueType="num">
                                      <p:cBhvr>
                                        <p:cTn id="32" dur="1000" fill="hold"/>
                                        <p:tgtEl>
                                          <p:spTgt spid="4110"/>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5"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fltVal val="0"/>
                                          </p:val>
                                        </p:tav>
                                        <p:tav tm="100000">
                                          <p:val>
                                            <p:strVal val="#ppt_w"/>
                                          </p:val>
                                        </p:tav>
                                      </p:tavLst>
                                    </p:anim>
                                    <p:anim calcmode="lin" valueType="num">
                                      <p:cBhvr>
                                        <p:cTn id="37" dur="1000" fill="hold"/>
                                        <p:tgtEl>
                                          <p:spTgt spid="7"/>
                                        </p:tgtEl>
                                        <p:attrNameLst>
                                          <p:attrName>ppt_h</p:attrName>
                                        </p:attrNameLst>
                                      </p:cBhvr>
                                      <p:tavLst>
                                        <p:tav tm="0">
                                          <p:val>
                                            <p:fltVal val="0"/>
                                          </p:val>
                                        </p:tav>
                                        <p:tav tm="100000">
                                          <p:val>
                                            <p:strVal val="#ppt_h"/>
                                          </p:val>
                                        </p:tav>
                                      </p:tavLst>
                                    </p:anim>
                                    <p:anim calcmode="lin" valueType="num">
                                      <p:cBhvr>
                                        <p:cTn id="3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471893" y="250553"/>
            <a:ext cx="3831782" cy="4873707"/>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2009554" y="-427405"/>
            <a:ext cx="9740936" cy="7556554"/>
          </a:xfrm>
          <a:prstGeom prst="rect">
            <a:avLst/>
          </a:prstGeom>
          <a:noFill/>
          <a:ln w="9525">
            <a:noFill/>
          </a:ln>
        </p:spPr>
      </p:pic>
      <p:sp>
        <p:nvSpPr>
          <p:cNvPr id="7" name="TextBox 6">
            <a:extLst>
              <a:ext uri="{FF2B5EF4-FFF2-40B4-BE49-F238E27FC236}">
                <a16:creationId xmlns="" xmlns:a16="http://schemas.microsoft.com/office/drawing/2014/main" id="{B60CB934-EE38-44DA-A5C4-02A1A419BB32}"/>
              </a:ext>
            </a:extLst>
          </p:cNvPr>
          <p:cNvSpPr txBox="1"/>
          <p:nvPr/>
        </p:nvSpPr>
        <p:spPr>
          <a:xfrm>
            <a:off x="3593805" y="967563"/>
            <a:ext cx="7432158" cy="5209118"/>
          </a:xfrm>
          <a:prstGeom prst="rect">
            <a:avLst/>
          </a:prstGeom>
          <a:noFill/>
        </p:spPr>
        <p:txBody>
          <a:bodyPr wrap="square">
            <a:spAutoFit/>
          </a:bodyPr>
          <a:lstStyle/>
          <a:p>
            <a:r>
              <a:rPr lang="en-US"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a:latin typeface="Times New Roman" panose="02020603050405020304" pitchFamily="18" charset="0"/>
                <a:cs typeface="Times New Roman" panose="02020603050405020304" pitchFamily="18" charset="0"/>
              </a:rPr>
              <a:t>Văn bản truyện khoa học viễn tưởng</a:t>
            </a:r>
            <a:endParaRPr lang="en-US" sz="2200">
              <a:latin typeface="Times New Roman" panose="02020603050405020304" pitchFamily="18" charset="0"/>
              <a:cs typeface="Times New Roman" panose="02020603050405020304" pitchFamily="18" charset="0"/>
            </a:endParaRPr>
          </a:p>
          <a:p>
            <a:r>
              <a:rPr lang="en-US" sz="2200">
                <a:latin typeface="Times New Roman" panose="02020603050405020304" pitchFamily="18" charset="0"/>
                <a:cs typeface="Times New Roman" panose="02020603050405020304" pitchFamily="18" charset="0"/>
              </a:rPr>
              <a:t>- Tóm tắt được cốt truyện, qua đó thấy được sự ly kỳ cuốn hút của tác phẩm.</a:t>
            </a:r>
          </a:p>
          <a:p>
            <a:r>
              <a:rPr lang="en-US" sz="2200">
                <a:latin typeface="Times New Roman" panose="02020603050405020304" pitchFamily="18" charset="0"/>
                <a:cs typeface="Times New Roman" panose="02020603050405020304" pitchFamily="18" charset="0"/>
              </a:rPr>
              <a:t>- Phân tích được nhân vật, đặc biệt là nhân vật chính của tác phẩm.</a:t>
            </a:r>
          </a:p>
          <a:p>
            <a:r>
              <a:rPr lang="en-US" sz="2200">
                <a:latin typeface="Times New Roman" panose="02020603050405020304" pitchFamily="18" charset="0"/>
                <a:cs typeface="Times New Roman" panose="02020603050405020304" pitchFamily="18" charset="0"/>
              </a:rPr>
              <a:t>-  Tìm hiểu sự kiện tại thời điểm nhà văn viết tác phẩm đã có hay chưa? Sự kiện đó có khả năng đúng với hiện thực sau này hay không?</a:t>
            </a:r>
          </a:p>
          <a:p>
            <a:r>
              <a:rPr lang="en-US" sz="2200">
                <a:latin typeface="Times New Roman" panose="02020603050405020304" pitchFamily="18" charset="0"/>
                <a:cs typeface="Times New Roman" panose="02020603050405020304" pitchFamily="18" charset="0"/>
              </a:rPr>
              <a:t>- Hiểu được các chi tiết được nhà văn sử dụng để mô tả nhân vật hay sự kiện kỳ lạ trong tác phẩm.</a:t>
            </a:r>
          </a:p>
          <a:p>
            <a:r>
              <a:rPr lang="en-US" sz="2200">
                <a:latin typeface="Times New Roman" panose="02020603050405020304" pitchFamily="18" charset="0"/>
                <a:cs typeface="Times New Roman" panose="02020603050405020304" pitchFamily="18" charset="0"/>
              </a:rPr>
              <a:t>- Chỉ ra được sự hài hòa giữa yếu tố khoa học và nghệ thuật trong truyện khoa học viễn tưởng.</a:t>
            </a:r>
          </a:p>
          <a:p>
            <a:r>
              <a:rPr lang="en-US" sz="2200">
                <a:latin typeface="Times New Roman" panose="02020603050405020304" pitchFamily="18" charset="0"/>
                <a:cs typeface="Times New Roman" panose="02020603050405020304" pitchFamily="18" charset="0"/>
              </a:rPr>
              <a:t>- Đánh giá những giá trị mà truyện khoa học viễn tưởng đó mang lại cho người đọc.</a:t>
            </a:r>
          </a:p>
          <a:p>
            <a:pPr marL="0" marR="0" algn="just">
              <a:spcBef>
                <a:spcPts val="300"/>
              </a:spcBef>
              <a:spcAft>
                <a:spcPts val="300"/>
              </a:spcAft>
            </a:pP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0815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fltVal val="0"/>
                                          </p:val>
                                        </p:tav>
                                        <p:tav tm="100000">
                                          <p:val>
                                            <p:strVal val="#ppt_h"/>
                                          </p:val>
                                        </p:tav>
                                      </p:tavLst>
                                    </p:anim>
                                    <p:animEffect transition="in" filter="fade">
                                      <p:cBhvr>
                                        <p:cTn id="9" dur="500"/>
                                        <p:tgtEl>
                                          <p:spTgt spid="67592"/>
                                        </p:tgtEl>
                                      </p:cBhvr>
                                    </p:animEffect>
                                  </p:childTnLst>
                                </p:cTn>
                              </p:par>
                            </p:childTnLst>
                          </p:cTn>
                        </p:par>
                        <p:par>
                          <p:cTn id="10" fill="hold">
                            <p:stCondLst>
                              <p:cond delay="500"/>
                            </p:stCondLst>
                            <p:childTnLst>
                              <p:par>
                                <p:cTn id="11" presetID="29" presetClass="entr" presetSubtype="0" fill="hold" nodeType="afterEffect">
                                  <p:stCondLst>
                                    <p:cond delay="0"/>
                                  </p:stCondLst>
                                  <p:childTnLst>
                                    <p:set>
                                      <p:cBhvr>
                                        <p:cTn id="12" dur="1" fill="hold">
                                          <p:stCondLst>
                                            <p:cond delay="0"/>
                                          </p:stCondLst>
                                        </p:cTn>
                                        <p:tgtEl>
                                          <p:spTgt spid="67594"/>
                                        </p:tgtEl>
                                        <p:attrNameLst>
                                          <p:attrName>style.visibility</p:attrName>
                                        </p:attrNameLst>
                                      </p:cBhvr>
                                      <p:to>
                                        <p:strVal val="visible"/>
                                      </p:to>
                                    </p:set>
                                    <p:anim calcmode="lin" valueType="num">
                                      <p:cBhvr>
                                        <p:cTn id="13" dur="1000" fill="hold"/>
                                        <p:tgtEl>
                                          <p:spTgt spid="67594"/>
                                        </p:tgtEl>
                                        <p:attrNameLst>
                                          <p:attrName>ppt_x</p:attrName>
                                        </p:attrNameLst>
                                      </p:cBhvr>
                                      <p:tavLst>
                                        <p:tav tm="0">
                                          <p:val>
                                            <p:strVal val="#ppt_x-.2"/>
                                          </p:val>
                                        </p:tav>
                                        <p:tav tm="100000">
                                          <p:val>
                                            <p:strVal val="#ppt_x"/>
                                          </p:val>
                                        </p:tav>
                                      </p:tavLst>
                                    </p:anim>
                                    <p:anim calcmode="lin" valueType="num">
                                      <p:cBhvr>
                                        <p:cTn id="14"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7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724858" y="1"/>
            <a:ext cx="13155526" cy="6400798"/>
          </a:xfrm>
          <a:prstGeom prst="rect">
            <a:avLst/>
          </a:prstGeom>
          <a:noFill/>
          <a:ln w="9525">
            <a:noFill/>
          </a:ln>
        </p:spPr>
      </p:pic>
      <p:sp>
        <p:nvSpPr>
          <p:cNvPr id="7" name="TextBox 6">
            <a:extLst>
              <a:ext uri="{FF2B5EF4-FFF2-40B4-BE49-F238E27FC236}">
                <a16:creationId xmlns="" xmlns:a16="http://schemas.microsoft.com/office/drawing/2014/main" id="{BED8E6BC-7E4B-45AF-9C97-1670C18E8B72}"/>
              </a:ext>
            </a:extLst>
          </p:cNvPr>
          <p:cNvSpPr txBox="1"/>
          <p:nvPr/>
        </p:nvSpPr>
        <p:spPr>
          <a:xfrm>
            <a:off x="1318438" y="2277825"/>
            <a:ext cx="9177272" cy="3046988"/>
          </a:xfrm>
          <a:prstGeom prst="rect">
            <a:avLst/>
          </a:prstGeom>
          <a:noFill/>
        </p:spPr>
        <p:txBody>
          <a:bodyPr wrap="square">
            <a:spAutoFit/>
          </a:bodyPr>
          <a:lstStyle/>
          <a:p>
            <a:r>
              <a:rPr lang="en-US" sz="2400">
                <a:solidFill>
                  <a:schemeClr val="tx1"/>
                </a:solidFill>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Đọc </a:t>
            </a:r>
            <a:r>
              <a:rPr lang="en-US" sz="2400">
                <a:latin typeface="Times New Roman" panose="02020603050405020304" pitchFamily="18" charset="0"/>
                <a:cs typeface="Times New Roman" panose="02020603050405020304" pitchFamily="18" charset="0"/>
              </a:rPr>
              <a:t>lướt văn bản xác định thể loại, vấn đề trong văn bản.</a:t>
            </a:r>
          </a:p>
          <a:p>
            <a:r>
              <a:rPr lang="en-US" sz="2400">
                <a:latin typeface="Times New Roman" panose="02020603050405020304" pitchFamily="18" charset="0"/>
                <a:cs typeface="Times New Roman" panose="02020603050405020304" pitchFamily="18" charset="0"/>
              </a:rPr>
              <a:t>- Đọc chi tiết, đánh dấu, ghi chép lí lẽ, bằng chứng người viết thuyết phục người đọc.</a:t>
            </a:r>
          </a:p>
          <a:p>
            <a:r>
              <a:rPr lang="en-US" sz="2400">
                <a:latin typeface="Times New Roman" panose="02020603050405020304" pitchFamily="18" charset="0"/>
                <a:cs typeface="Times New Roman" panose="02020603050405020304" pitchFamily="18" charset="0"/>
              </a:rPr>
              <a:t>- Tìm hiểu cách tác giả triển khai, dẫn dắt, phân tích, chứng minh vấn đề.</a:t>
            </a:r>
          </a:p>
          <a:p>
            <a:r>
              <a:rPr lang="en-US" sz="2400">
                <a:latin typeface="Times New Roman" panose="02020603050405020304" pitchFamily="18" charset="0"/>
                <a:cs typeface="Times New Roman" panose="02020603050405020304" pitchFamily="18" charset="0"/>
              </a:rPr>
              <a:t>- Tìm hiểu quan điểm, tư tưởng, tình cảm của người viết qua văn bản.</a:t>
            </a:r>
          </a:p>
          <a:p>
            <a:r>
              <a:rPr lang="en-US" sz="2400">
                <a:latin typeface="Times New Roman" panose="02020603050405020304" pitchFamily="18" charset="0"/>
                <a:cs typeface="Times New Roman" panose="02020603050405020304" pitchFamily="18" charset="0"/>
              </a:rPr>
              <a:t>- Liên hệ bài học cho bản thân về suy nghĩ, tình cảm từ vấn đề đặt ra trong văn bản.</a:t>
            </a:r>
          </a:p>
          <a:p>
            <a:pPr>
              <a:spcAft>
                <a:spcPts val="600"/>
              </a:spcAft>
            </a:pP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5FA4BCBA-51F4-468B-9E2D-549B41467DB8}"/>
              </a:ext>
            </a:extLst>
          </p:cNvPr>
          <p:cNvSpPr txBox="1"/>
          <p:nvPr/>
        </p:nvSpPr>
        <p:spPr>
          <a:xfrm rot="19719538">
            <a:off x="639091" y="1159627"/>
            <a:ext cx="2489011" cy="830997"/>
          </a:xfrm>
          <a:prstGeom prst="rect">
            <a:avLst/>
          </a:prstGeom>
          <a:noFill/>
        </p:spPr>
        <p:txBody>
          <a:bodyPr wrap="square">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d</a:t>
            </a:r>
            <a:r>
              <a:rPr lang="en-US" sz="2400" b="1">
                <a:solidFill>
                  <a:srgbClr val="FF0000"/>
                </a:solidFill>
                <a:latin typeface="Times New Roman" panose="02020603050405020304" pitchFamily="18" charset="0"/>
                <a:cs typeface="Times New Roman" panose="02020603050405020304" pitchFamily="18" charset="0"/>
              </a:rPr>
              <a:t>. Văn bản nghị luận văn học </a:t>
            </a:r>
            <a:endParaRPr lang="en-US" sz="2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图片 31749" descr="1-19"/>
          <p:cNvPicPr>
            <a:picLocks noChangeAspect="1"/>
          </p:cNvPicPr>
          <p:nvPr/>
        </p:nvPicPr>
        <p:blipFill>
          <a:blip r:embed="rId3"/>
          <a:stretch>
            <a:fillRect/>
          </a:stretch>
        </p:blipFill>
        <p:spPr>
          <a:xfrm>
            <a:off x="819616" y="952016"/>
            <a:ext cx="11026517" cy="4870340"/>
          </a:xfrm>
          <a:prstGeom prst="rect">
            <a:avLst/>
          </a:prstGeom>
          <a:noFill/>
          <a:ln w="9525">
            <a:noFill/>
          </a:ln>
        </p:spPr>
      </p:pic>
      <p:pic>
        <p:nvPicPr>
          <p:cNvPr id="31749" name="图片 31748" descr="1-18"/>
          <p:cNvPicPr>
            <a:picLocks noChangeAspect="1"/>
          </p:cNvPicPr>
          <p:nvPr/>
        </p:nvPicPr>
        <p:blipFill>
          <a:blip r:embed="rId4"/>
          <a:stretch>
            <a:fillRect/>
          </a:stretch>
        </p:blipFill>
        <p:spPr>
          <a:xfrm>
            <a:off x="-33857" y="-19532"/>
            <a:ext cx="3180255" cy="6877532"/>
          </a:xfrm>
          <a:prstGeom prst="rect">
            <a:avLst/>
          </a:prstGeom>
          <a:noFill/>
          <a:ln w="9525">
            <a:noFill/>
          </a:ln>
        </p:spPr>
      </p:pic>
      <p:pic>
        <p:nvPicPr>
          <p:cNvPr id="31751" name="图片 31750" descr="1-16"/>
          <p:cNvPicPr>
            <a:picLocks noChangeAspect="1"/>
          </p:cNvPicPr>
          <p:nvPr/>
        </p:nvPicPr>
        <p:blipFill>
          <a:blip r:embed="rId5"/>
          <a:stretch>
            <a:fillRect/>
          </a:stretch>
        </p:blipFill>
        <p:spPr>
          <a:xfrm>
            <a:off x="9639894" y="823788"/>
            <a:ext cx="1412042" cy="657191"/>
          </a:xfrm>
          <a:prstGeom prst="rect">
            <a:avLst/>
          </a:prstGeom>
          <a:noFill/>
          <a:ln w="9525">
            <a:noFill/>
          </a:ln>
        </p:spPr>
      </p:pic>
      <p:pic>
        <p:nvPicPr>
          <p:cNvPr id="31752" name="图片 31751" descr="1-16"/>
          <p:cNvPicPr>
            <a:picLocks noChangeAspect="1"/>
          </p:cNvPicPr>
          <p:nvPr/>
        </p:nvPicPr>
        <p:blipFill>
          <a:blip r:embed="rId5"/>
          <a:stretch>
            <a:fillRect/>
          </a:stretch>
        </p:blipFill>
        <p:spPr>
          <a:xfrm>
            <a:off x="4167745" y="78859"/>
            <a:ext cx="3127404" cy="1455702"/>
          </a:xfrm>
          <a:prstGeom prst="rect">
            <a:avLst/>
          </a:prstGeom>
          <a:noFill/>
          <a:ln w="9525">
            <a:noFill/>
          </a:ln>
        </p:spPr>
      </p:pic>
      <p:pic>
        <p:nvPicPr>
          <p:cNvPr id="31759" name="图片 31758" descr="封面4"/>
          <p:cNvPicPr>
            <a:picLocks noChangeAspect="1"/>
          </p:cNvPicPr>
          <p:nvPr/>
        </p:nvPicPr>
        <p:blipFill>
          <a:blip r:embed="rId6"/>
          <a:stretch>
            <a:fillRect/>
          </a:stretch>
        </p:blipFill>
        <p:spPr>
          <a:xfrm>
            <a:off x="-255322" y="5037480"/>
            <a:ext cx="2359356" cy="1565967"/>
          </a:xfrm>
          <a:prstGeom prst="rect">
            <a:avLst/>
          </a:prstGeom>
          <a:noFill/>
          <a:ln w="9525">
            <a:noFill/>
          </a:ln>
        </p:spPr>
      </p:pic>
      <p:pic>
        <p:nvPicPr>
          <p:cNvPr id="31760" name="图片 31759" descr="封面3"/>
          <p:cNvPicPr>
            <a:picLocks noChangeAspect="1"/>
          </p:cNvPicPr>
          <p:nvPr/>
        </p:nvPicPr>
        <p:blipFill>
          <a:blip r:embed="rId7"/>
          <a:stretch>
            <a:fillRect/>
          </a:stretch>
        </p:blipFill>
        <p:spPr>
          <a:xfrm>
            <a:off x="10359990" y="-479106"/>
            <a:ext cx="2315107" cy="2605787"/>
          </a:xfrm>
          <a:prstGeom prst="rect">
            <a:avLst/>
          </a:prstGeom>
          <a:noFill/>
          <a:ln w="9525">
            <a:noFill/>
          </a:ln>
        </p:spPr>
      </p:pic>
      <p:sp>
        <p:nvSpPr>
          <p:cNvPr id="15" name="TextBox 14">
            <a:extLst>
              <a:ext uri="{FF2B5EF4-FFF2-40B4-BE49-F238E27FC236}">
                <a16:creationId xmlns="" xmlns:a16="http://schemas.microsoft.com/office/drawing/2014/main" id="{C25E1289-5CA1-3441-9736-5352F643B3E0}"/>
              </a:ext>
            </a:extLst>
          </p:cNvPr>
          <p:cNvSpPr txBox="1"/>
          <p:nvPr/>
        </p:nvSpPr>
        <p:spPr>
          <a:xfrm>
            <a:off x="2793321" y="4363086"/>
            <a:ext cx="7566669" cy="760529"/>
          </a:xfrm>
          <a:prstGeom prst="rect">
            <a:avLst/>
          </a:prstGeom>
          <a:noFill/>
        </p:spPr>
        <p:txBody>
          <a:bodyPr wrap="square" rtlCol="0">
            <a:spAutoFit/>
          </a:bodyPr>
          <a:lstStyle/>
          <a:p>
            <a:pPr algn="just"/>
            <a:r>
              <a:rPr lang="x-none" sz="4342" dirty="0">
                <a:latin typeface="Times New Roman" panose="02020603050405020304" pitchFamily="18" charset="0"/>
                <a:cs typeface="Times New Roman" panose="02020603050405020304" pitchFamily="18" charset="0"/>
              </a:rPr>
              <a:t> </a:t>
            </a:r>
          </a:p>
        </p:txBody>
      </p:sp>
      <p:sp>
        <p:nvSpPr>
          <p:cNvPr id="11" name="TextBox 10">
            <a:extLst>
              <a:ext uri="{FF2B5EF4-FFF2-40B4-BE49-F238E27FC236}">
                <a16:creationId xmlns="" xmlns:a16="http://schemas.microsoft.com/office/drawing/2014/main" id="{E24060E8-CC62-4571-BF2D-CCF0FA50EE0D}"/>
              </a:ext>
            </a:extLst>
          </p:cNvPr>
          <p:cNvSpPr txBox="1"/>
          <p:nvPr/>
        </p:nvSpPr>
        <p:spPr>
          <a:xfrm>
            <a:off x="1318436" y="1534561"/>
            <a:ext cx="9856383" cy="4243598"/>
          </a:xfrm>
          <a:prstGeom prst="rect">
            <a:avLst/>
          </a:prstGeom>
          <a:noFill/>
        </p:spPr>
        <p:txBody>
          <a:bodyPr wrap="square">
            <a:spAutoFit/>
          </a:bodyPr>
          <a:lstStyle/>
          <a:p>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 bản thông tin giới thiệu quy tắc, luật lệ của một </a:t>
            </a:r>
            <a:endParaRPr lang="en-US" sz="24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hoạt </a:t>
            </a: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 hay trò chơi</a:t>
            </a:r>
          </a:p>
          <a:p>
            <a:r>
              <a:rPr lang="en-US" sz="2000">
                <a:latin typeface="Times New Roman" panose="02020603050405020304" pitchFamily="18" charset="0"/>
                <a:cs typeface="Times New Roman" panose="02020603050405020304" pitchFamily="18" charset="0"/>
              </a:rPr>
              <a:t>- B1: Đọc tiêu đề của văn bản và xác định tên hoạt động/trò chơi.</a:t>
            </a:r>
          </a:p>
          <a:p>
            <a:r>
              <a:rPr lang="en-US" sz="2000">
                <a:latin typeface="Times New Roman" panose="02020603050405020304" pitchFamily="18" charset="0"/>
                <a:cs typeface="Times New Roman" panose="02020603050405020304" pitchFamily="18" charset="0"/>
              </a:rPr>
              <a:t>- B2: Xác định các yêu cầu cần thiết để tổ chức hoạt động/trò chơi.</a:t>
            </a:r>
          </a:p>
          <a:p>
            <a:r>
              <a:rPr lang="en-US" sz="2000">
                <a:latin typeface="Times New Roman" panose="02020603050405020304" pitchFamily="18" charset="0"/>
                <a:cs typeface="Times New Roman" panose="02020603050405020304" pitchFamily="18" charset="0"/>
              </a:rPr>
              <a:t>- B3: Xác định cách thức tổ chức thông tin của văn bản thuyết minh (theo thời gian, không gian, theo các đối tượng phân loại...)</a:t>
            </a:r>
          </a:p>
          <a:p>
            <a:r>
              <a:rPr lang="en-US" sz="2000">
                <a:latin typeface="Times New Roman" panose="02020603050405020304" pitchFamily="18" charset="0"/>
                <a:cs typeface="Times New Roman" panose="02020603050405020304" pitchFamily="18" charset="0"/>
              </a:rPr>
              <a:t>- B4: Từ việc xác định cách thức tổ chức thông tin, đọc lướt và phát hiện những thông tin chính/nổi bật của văn bản.</a:t>
            </a:r>
          </a:p>
          <a:p>
            <a:r>
              <a:rPr lang="en-US" sz="2000">
                <a:latin typeface="Times New Roman" panose="02020603050405020304" pitchFamily="18" charset="0"/>
                <a:cs typeface="Times New Roman" panose="02020603050405020304" pitchFamily="18" charset="0"/>
              </a:rPr>
              <a:t>- B5: Xem xét các tranh ảnh, sơ đồ, biểu bảng... để kết nối chúng với thông tin trong văn bản và xem tác dụng như thế nào?</a:t>
            </a:r>
          </a:p>
          <a:p>
            <a:r>
              <a:rPr lang="en-US" sz="2000">
                <a:latin typeface="Times New Roman" panose="02020603050405020304" pitchFamily="18" charset="0"/>
                <a:cs typeface="Times New Roman" panose="02020603050405020304" pitchFamily="18" charset="0"/>
              </a:rPr>
              <a:t>- B6: Từ vấn đề được trình bày trong văn bản, liên hệ với những trải nghiệm thực tế của bản thân hoặc thực tiễn trong cuộc sống.</a:t>
            </a:r>
          </a:p>
          <a:p>
            <a:pPr marL="0" marR="28575" algn="just">
              <a:lnSpc>
                <a:spcPct val="107000"/>
              </a:lnSpc>
              <a:spcBef>
                <a:spcPts val="300"/>
              </a:spcBef>
              <a:spcAft>
                <a:spcPts val="300"/>
              </a:spcAft>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926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1000" fill="hold"/>
                                        <p:tgtEl>
                                          <p:spTgt spid="31749"/>
                                        </p:tgtEl>
                                        <p:attrNameLst>
                                          <p:attrName>ppt_x</p:attrName>
                                        </p:attrNameLst>
                                      </p:cBhvr>
                                      <p:tavLst>
                                        <p:tav tm="0">
                                          <p:val>
                                            <p:strVal val="0-#ppt_w/2"/>
                                          </p:val>
                                        </p:tav>
                                        <p:tav tm="100000">
                                          <p:val>
                                            <p:strVal val="#ppt_x"/>
                                          </p:val>
                                        </p:tav>
                                      </p:tavLst>
                                    </p:anim>
                                    <p:anim calcmode="lin" valueType="num">
                                      <p:cBhvr additive="base">
                                        <p:cTn id="8" dur="1000" fill="hold"/>
                                        <p:tgtEl>
                                          <p:spTgt spid="3174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5" presetClass="entr" presetSubtype="0" fill="hold" nodeType="afterEffect">
                                  <p:stCondLst>
                                    <p:cond delay="0"/>
                                  </p:stCondLst>
                                  <p:childTnLst>
                                    <p:set>
                                      <p:cBhvr>
                                        <p:cTn id="11" dur="1" fill="hold">
                                          <p:stCondLst>
                                            <p:cond delay="0"/>
                                          </p:stCondLst>
                                        </p:cTn>
                                        <p:tgtEl>
                                          <p:spTgt spid="31760"/>
                                        </p:tgtEl>
                                        <p:attrNameLst>
                                          <p:attrName>style.visibility</p:attrName>
                                        </p:attrNameLst>
                                      </p:cBhvr>
                                      <p:to>
                                        <p:strVal val="visible"/>
                                      </p:to>
                                    </p:set>
                                    <p:anim calcmode="lin" valueType="num">
                                      <p:cBhvr>
                                        <p:cTn id="12" dur="2000" fill="hold"/>
                                        <p:tgtEl>
                                          <p:spTgt spid="31760"/>
                                        </p:tgtEl>
                                        <p:attrNameLst>
                                          <p:attrName>ppt_w</p:attrName>
                                        </p:attrNameLst>
                                      </p:cBhvr>
                                      <p:tavLst>
                                        <p:tav tm="0">
                                          <p:val>
                                            <p:fltVal val="0"/>
                                          </p:val>
                                        </p:tav>
                                        <p:tav tm="100000">
                                          <p:val>
                                            <p:strVal val="#ppt_w"/>
                                          </p:val>
                                        </p:tav>
                                      </p:tavLst>
                                    </p:anim>
                                    <p:anim calcmode="lin" valueType="num">
                                      <p:cBhvr>
                                        <p:cTn id="13" dur="2000" fill="hold"/>
                                        <p:tgtEl>
                                          <p:spTgt spid="31760"/>
                                        </p:tgtEl>
                                        <p:attrNameLst>
                                          <p:attrName>ppt_h</p:attrName>
                                        </p:attrNameLst>
                                      </p:cBhvr>
                                      <p:tavLst>
                                        <p:tav tm="0">
                                          <p:val>
                                            <p:fltVal val="0"/>
                                          </p:val>
                                        </p:tav>
                                        <p:tav tm="100000">
                                          <p:val>
                                            <p:strVal val="#ppt_h"/>
                                          </p:val>
                                        </p:tav>
                                      </p:tavLst>
                                    </p:anim>
                                    <p:anim calcmode="lin" valueType="num">
                                      <p:cBhvr>
                                        <p:cTn id="14" dur="2000" fill="hold"/>
                                        <p:tgtEl>
                                          <p:spTgt spid="31760"/>
                                        </p:tgtEl>
                                        <p:attrNameLst>
                                          <p:attrName>ppt_x</p:attrName>
                                        </p:attrNameLst>
                                      </p:cBhvr>
                                      <p:tavLst>
                                        <p:tav tm="0" fmla="#ppt_x+(cos(-2*pi*(1-$))*-#ppt_x-sin(-2*pi*(1-$))*(1-#ppt_y))*(1-$)">
                                          <p:val>
                                            <p:fltVal val="0"/>
                                          </p:val>
                                        </p:tav>
                                        <p:tav tm="100000">
                                          <p:val>
                                            <p:fltVal val="1"/>
                                          </p:val>
                                        </p:tav>
                                      </p:tavLst>
                                    </p:anim>
                                    <p:anim calcmode="lin" valueType="num">
                                      <p:cBhvr>
                                        <p:cTn id="15" dur="2000" fill="hold"/>
                                        <p:tgtEl>
                                          <p:spTgt spid="31760"/>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3000"/>
                            </p:stCondLst>
                            <p:childTnLst>
                              <p:par>
                                <p:cTn id="17" presetID="47" presetClass="entr" presetSubtype="0" fill="hold" nodeType="afterEffect">
                                  <p:stCondLst>
                                    <p:cond delay="0"/>
                                  </p:stCondLst>
                                  <p:childTnLst>
                                    <p:set>
                                      <p:cBhvr>
                                        <p:cTn id="18" dur="1" fill="hold">
                                          <p:stCondLst>
                                            <p:cond delay="0"/>
                                          </p:stCondLst>
                                        </p:cTn>
                                        <p:tgtEl>
                                          <p:spTgt spid="31759"/>
                                        </p:tgtEl>
                                        <p:attrNameLst>
                                          <p:attrName>style.visibility</p:attrName>
                                        </p:attrNameLst>
                                      </p:cBhvr>
                                      <p:to>
                                        <p:strVal val="visible"/>
                                      </p:to>
                                    </p:set>
                                    <p:animEffect transition="in" filter="fade">
                                      <p:cBhvr>
                                        <p:cTn id="19" dur="1000"/>
                                        <p:tgtEl>
                                          <p:spTgt spid="31759"/>
                                        </p:tgtEl>
                                      </p:cBhvr>
                                    </p:animEffect>
                                    <p:anim calcmode="lin" valueType="num">
                                      <p:cBhvr>
                                        <p:cTn id="20" dur="1000" fill="hold"/>
                                        <p:tgtEl>
                                          <p:spTgt spid="31759"/>
                                        </p:tgtEl>
                                        <p:attrNameLst>
                                          <p:attrName>ppt_x</p:attrName>
                                        </p:attrNameLst>
                                      </p:cBhvr>
                                      <p:tavLst>
                                        <p:tav tm="0">
                                          <p:val>
                                            <p:strVal val="#ppt_x"/>
                                          </p:val>
                                        </p:tav>
                                        <p:tav tm="100000">
                                          <p:val>
                                            <p:strVal val="#ppt_x"/>
                                          </p:val>
                                        </p:tav>
                                      </p:tavLst>
                                    </p:anim>
                                    <p:anim calcmode="lin" valueType="num">
                                      <p:cBhvr>
                                        <p:cTn id="21" dur="1000" fill="hold"/>
                                        <p:tgtEl>
                                          <p:spTgt spid="31759"/>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2" presetClass="entr" presetSubtype="8" fill="hold" nodeType="afterEffect">
                                  <p:stCondLst>
                                    <p:cond delay="0"/>
                                  </p:stCondLst>
                                  <p:childTnLst>
                                    <p:set>
                                      <p:cBhvr>
                                        <p:cTn id="24" dur="1" fill="hold">
                                          <p:stCondLst>
                                            <p:cond delay="0"/>
                                          </p:stCondLst>
                                        </p:cTn>
                                        <p:tgtEl>
                                          <p:spTgt spid="31750"/>
                                        </p:tgtEl>
                                        <p:attrNameLst>
                                          <p:attrName>style.visibility</p:attrName>
                                        </p:attrNameLst>
                                      </p:cBhvr>
                                      <p:to>
                                        <p:strVal val="visible"/>
                                      </p:to>
                                    </p:set>
                                    <p:anim calcmode="lin" valueType="num">
                                      <p:cBhvr additive="base">
                                        <p:cTn id="25" dur="1000" fill="hold"/>
                                        <p:tgtEl>
                                          <p:spTgt spid="31750"/>
                                        </p:tgtEl>
                                        <p:attrNameLst>
                                          <p:attrName>ppt_x</p:attrName>
                                        </p:attrNameLst>
                                      </p:cBhvr>
                                      <p:tavLst>
                                        <p:tav tm="0">
                                          <p:val>
                                            <p:strVal val="0-#ppt_w/2"/>
                                          </p:val>
                                        </p:tav>
                                        <p:tav tm="100000">
                                          <p:val>
                                            <p:strVal val="#ppt_x"/>
                                          </p:val>
                                        </p:tav>
                                      </p:tavLst>
                                    </p:anim>
                                    <p:anim calcmode="lin" valueType="num">
                                      <p:cBhvr additive="base">
                                        <p:cTn id="26" dur="1000" fill="hold"/>
                                        <p:tgtEl>
                                          <p:spTgt spid="31750"/>
                                        </p:tgtEl>
                                        <p:attrNameLst>
                                          <p:attrName>ppt_y</p:attrName>
                                        </p:attrNameLst>
                                      </p:cBhvr>
                                      <p:tavLst>
                                        <p:tav tm="0">
                                          <p:val>
                                            <p:strVal val="#ppt_y"/>
                                          </p:val>
                                        </p:tav>
                                        <p:tav tm="100000">
                                          <p:val>
                                            <p:strVal val="#ppt_y"/>
                                          </p:val>
                                        </p:tav>
                                      </p:tavLst>
                                    </p:anim>
                                  </p:childTnLst>
                                </p:cTn>
                              </p:par>
                            </p:childTnLst>
                          </p:cTn>
                        </p:par>
                        <p:par>
                          <p:cTn id="27" fill="hold">
                            <p:stCondLst>
                              <p:cond delay="5000"/>
                            </p:stCondLst>
                            <p:childTnLst>
                              <p:par>
                                <p:cTn id="28" presetID="47" presetClass="entr" presetSubtype="0" fill="hold" nodeType="afterEffect">
                                  <p:stCondLst>
                                    <p:cond delay="0"/>
                                  </p:stCondLst>
                                  <p:childTnLst>
                                    <p:set>
                                      <p:cBhvr>
                                        <p:cTn id="29" dur="1" fill="hold">
                                          <p:stCondLst>
                                            <p:cond delay="0"/>
                                          </p:stCondLst>
                                        </p:cTn>
                                        <p:tgtEl>
                                          <p:spTgt spid="31752"/>
                                        </p:tgtEl>
                                        <p:attrNameLst>
                                          <p:attrName>style.visibility</p:attrName>
                                        </p:attrNameLst>
                                      </p:cBhvr>
                                      <p:to>
                                        <p:strVal val="visible"/>
                                      </p:to>
                                    </p:set>
                                    <p:animEffect transition="in" filter="fade">
                                      <p:cBhvr>
                                        <p:cTn id="30" dur="1000"/>
                                        <p:tgtEl>
                                          <p:spTgt spid="31752"/>
                                        </p:tgtEl>
                                      </p:cBhvr>
                                    </p:animEffect>
                                    <p:anim calcmode="lin" valueType="num">
                                      <p:cBhvr>
                                        <p:cTn id="31" dur="1000" fill="hold"/>
                                        <p:tgtEl>
                                          <p:spTgt spid="31752"/>
                                        </p:tgtEl>
                                        <p:attrNameLst>
                                          <p:attrName>ppt_x</p:attrName>
                                        </p:attrNameLst>
                                      </p:cBhvr>
                                      <p:tavLst>
                                        <p:tav tm="0">
                                          <p:val>
                                            <p:strVal val="#ppt_x"/>
                                          </p:val>
                                        </p:tav>
                                        <p:tav tm="100000">
                                          <p:val>
                                            <p:strVal val="#ppt_x"/>
                                          </p:val>
                                        </p:tav>
                                      </p:tavLst>
                                    </p:anim>
                                    <p:anim calcmode="lin" valueType="num">
                                      <p:cBhvr>
                                        <p:cTn id="32" dur="1000" fill="hold"/>
                                        <p:tgtEl>
                                          <p:spTgt spid="31752"/>
                                        </p:tgtEl>
                                        <p:attrNameLst>
                                          <p:attrName>ppt_y</p:attrName>
                                        </p:attrNameLst>
                                      </p:cBhvr>
                                      <p:tavLst>
                                        <p:tav tm="0">
                                          <p:val>
                                            <p:strVal val="#ppt_y-.1"/>
                                          </p:val>
                                        </p:tav>
                                        <p:tav tm="100000">
                                          <p:val>
                                            <p:strVal val="#ppt_y"/>
                                          </p:val>
                                        </p:tav>
                                      </p:tavLst>
                                    </p:anim>
                                  </p:childTnLst>
                                </p:cTn>
                              </p:par>
                            </p:childTnLst>
                          </p:cTn>
                        </p:par>
                        <p:par>
                          <p:cTn id="33" fill="hold">
                            <p:stCondLst>
                              <p:cond delay="6000"/>
                            </p:stCondLst>
                            <p:childTnLst>
                              <p:par>
                                <p:cTn id="34" presetID="47" presetClass="entr" presetSubtype="0" fill="hold" nodeType="afterEffect">
                                  <p:stCondLst>
                                    <p:cond delay="0"/>
                                  </p:stCondLst>
                                  <p:childTnLst>
                                    <p:set>
                                      <p:cBhvr>
                                        <p:cTn id="35" dur="1" fill="hold">
                                          <p:stCondLst>
                                            <p:cond delay="0"/>
                                          </p:stCondLst>
                                        </p:cTn>
                                        <p:tgtEl>
                                          <p:spTgt spid="31751"/>
                                        </p:tgtEl>
                                        <p:attrNameLst>
                                          <p:attrName>style.visibility</p:attrName>
                                        </p:attrNameLst>
                                      </p:cBhvr>
                                      <p:to>
                                        <p:strVal val="visible"/>
                                      </p:to>
                                    </p:set>
                                    <p:animEffect transition="in" filter="fade">
                                      <p:cBhvr>
                                        <p:cTn id="36" dur="1000"/>
                                        <p:tgtEl>
                                          <p:spTgt spid="31751"/>
                                        </p:tgtEl>
                                      </p:cBhvr>
                                    </p:animEffect>
                                    <p:anim calcmode="lin" valueType="num">
                                      <p:cBhvr>
                                        <p:cTn id="37" dur="1000" fill="hold"/>
                                        <p:tgtEl>
                                          <p:spTgt spid="31751"/>
                                        </p:tgtEl>
                                        <p:attrNameLst>
                                          <p:attrName>ppt_x</p:attrName>
                                        </p:attrNameLst>
                                      </p:cBhvr>
                                      <p:tavLst>
                                        <p:tav tm="0">
                                          <p:val>
                                            <p:strVal val="#ppt_x"/>
                                          </p:val>
                                        </p:tav>
                                        <p:tav tm="100000">
                                          <p:val>
                                            <p:strVal val="#ppt_x"/>
                                          </p:val>
                                        </p:tav>
                                      </p:tavLst>
                                    </p:anim>
                                    <p:anim calcmode="lin" valueType="num">
                                      <p:cBhvr>
                                        <p:cTn id="38" dur="1000" fill="hold"/>
                                        <p:tgtEl>
                                          <p:spTgt spid="317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3"/>
          <a:stretch>
            <a:fillRect/>
          </a:stretch>
        </p:blipFill>
        <p:spPr>
          <a:xfrm>
            <a:off x="5262447" y="240128"/>
            <a:ext cx="6655787" cy="6617872"/>
          </a:xfrm>
          <a:prstGeom prst="rect">
            <a:avLst/>
          </a:prstGeom>
          <a:noFill/>
          <a:ln w="9525">
            <a:noFill/>
          </a:ln>
        </p:spPr>
      </p:pic>
      <p:pic>
        <p:nvPicPr>
          <p:cNvPr id="11270" name="图片 11269" descr="25"/>
          <p:cNvPicPr>
            <a:picLocks noChangeAspect="1"/>
          </p:cNvPicPr>
          <p:nvPr/>
        </p:nvPicPr>
        <p:blipFill>
          <a:blip r:embed="rId4"/>
          <a:stretch>
            <a:fillRect/>
          </a:stretch>
        </p:blipFill>
        <p:spPr>
          <a:xfrm>
            <a:off x="363384" y="3637532"/>
            <a:ext cx="5028893" cy="2469064"/>
          </a:xfrm>
          <a:prstGeom prst="rect">
            <a:avLst/>
          </a:prstGeom>
          <a:noFill/>
          <a:ln w="9525">
            <a:noFill/>
          </a:ln>
        </p:spPr>
      </p:pic>
      <p:sp>
        <p:nvSpPr>
          <p:cNvPr id="7" name="TextBox 6">
            <a:extLst>
              <a:ext uri="{FF2B5EF4-FFF2-40B4-BE49-F238E27FC236}">
                <a16:creationId xmlns="" xmlns:a16="http://schemas.microsoft.com/office/drawing/2014/main" id="{7021BD80-58F8-411C-AFDA-C624803C40FE}"/>
              </a:ext>
            </a:extLst>
          </p:cNvPr>
          <p:cNvSpPr txBox="1"/>
          <p:nvPr/>
        </p:nvSpPr>
        <p:spPr>
          <a:xfrm>
            <a:off x="5908936" y="3548625"/>
            <a:ext cx="5492639" cy="1323439"/>
          </a:xfrm>
          <a:prstGeom prst="rect">
            <a:avLst/>
          </a:prstGeom>
          <a:noFill/>
        </p:spPr>
        <p:txBody>
          <a:bodyPr wrap="square">
            <a:spAutoFit/>
          </a:bodyPr>
          <a:lstStyle/>
          <a:p>
            <a:pPr algn="ctr"/>
            <a:r>
              <a:rPr lang="en-US" sz="4000" b="1" i="1" dirty="0">
                <a:solidFill>
                  <a:srgbClr val="C00000"/>
                </a:solidFill>
              </a:rPr>
              <a:t>2. </a:t>
            </a:r>
            <a:r>
              <a:rPr lang="en-US" sz="4000" b="1" i="1" dirty="0" err="1">
                <a:solidFill>
                  <a:srgbClr val="C00000"/>
                </a:solidFill>
              </a:rPr>
              <a:t>Hệ</a:t>
            </a:r>
            <a:r>
              <a:rPr lang="en-US" sz="4000" b="1" i="1" dirty="0">
                <a:solidFill>
                  <a:srgbClr val="C00000"/>
                </a:solidFill>
              </a:rPr>
              <a:t> </a:t>
            </a:r>
            <a:r>
              <a:rPr lang="en-US" sz="4000" b="1" i="1" dirty="0" err="1">
                <a:solidFill>
                  <a:srgbClr val="C00000"/>
                </a:solidFill>
              </a:rPr>
              <a:t>thống</a:t>
            </a:r>
            <a:r>
              <a:rPr lang="en-US" sz="4000" b="1" i="1" dirty="0">
                <a:solidFill>
                  <a:srgbClr val="C00000"/>
                </a:solidFill>
              </a:rPr>
              <a:t> </a:t>
            </a:r>
            <a:r>
              <a:rPr lang="en-US" sz="4000" b="1" i="1" dirty="0" err="1">
                <a:solidFill>
                  <a:srgbClr val="C00000"/>
                </a:solidFill>
              </a:rPr>
              <a:t>kiến</a:t>
            </a:r>
            <a:r>
              <a:rPr lang="en-US" sz="4000" b="1" i="1" dirty="0">
                <a:solidFill>
                  <a:srgbClr val="C00000"/>
                </a:solidFill>
              </a:rPr>
              <a:t> </a:t>
            </a:r>
            <a:r>
              <a:rPr lang="en-US" sz="4000" b="1" i="1" dirty="0" err="1">
                <a:solidFill>
                  <a:srgbClr val="C00000"/>
                </a:solidFill>
              </a:rPr>
              <a:t>thức</a:t>
            </a:r>
            <a:r>
              <a:rPr lang="en-US" sz="4000" b="1" i="1" dirty="0">
                <a:solidFill>
                  <a:srgbClr val="C00000"/>
                </a:solidFill>
              </a:rPr>
              <a:t> </a:t>
            </a:r>
            <a:r>
              <a:rPr lang="en-US" sz="4000" b="1" i="1" dirty="0" err="1">
                <a:solidFill>
                  <a:srgbClr val="C00000"/>
                </a:solidFill>
              </a:rPr>
              <a:t>Tiếng</a:t>
            </a:r>
            <a:r>
              <a:rPr lang="en-US" sz="4000" b="1" i="1" dirty="0">
                <a:solidFill>
                  <a:srgbClr val="C00000"/>
                </a:solidFill>
              </a:rPr>
              <a:t> </a:t>
            </a:r>
            <a:r>
              <a:rPr lang="en-US" sz="4000" b="1" i="1" dirty="0" err="1">
                <a:solidFill>
                  <a:srgbClr val="C00000"/>
                </a:solidFill>
              </a:rPr>
              <a:t>Việt</a:t>
            </a:r>
            <a:endParaRPr lang="en-US" sz="4000"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6447" y="85061"/>
            <a:ext cx="11493795" cy="830997"/>
          </a:xfrm>
          <a:prstGeom prst="rect">
            <a:avLst/>
          </a:prstGeom>
          <a:solidFill>
            <a:srgbClr val="FFC000"/>
          </a:solidFill>
        </p:spPr>
        <p:txBody>
          <a:bodyPr wrap="square" rtlCol="0">
            <a:spAutoFit/>
          </a:bodyPr>
          <a:lstStyle/>
          <a:p>
            <a:r>
              <a:rPr lang="en-US" sz="2400" b="1" i="1">
                <a:latin typeface="Times New Roman" panose="02020603050405020304" pitchFamily="18" charset="0"/>
                <a:cs typeface="Times New Roman" panose="02020603050405020304" pitchFamily="18" charset="0"/>
              </a:rPr>
              <a:t>1. Hoàn thành thông tin đặc điểm của số từ, phó từ theo bảng mẫu sau:</a:t>
            </a:r>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3796190"/>
              </p:ext>
            </p:extLst>
          </p:nvPr>
        </p:nvGraphicFramePr>
        <p:xfrm>
          <a:off x="223281" y="744282"/>
          <a:ext cx="11632019" cy="5858541"/>
        </p:xfrm>
        <a:graphic>
          <a:graphicData uri="http://schemas.openxmlformats.org/drawingml/2006/table">
            <a:tbl>
              <a:tblPr firstRow="1" firstCol="1" bandRow="1">
                <a:tableStyleId>{5C22544A-7EE6-4342-B048-85BDC9FD1C3A}</a:tableStyleId>
              </a:tblPr>
              <a:tblGrid>
                <a:gridCol w="1183269"/>
                <a:gridCol w="2636407"/>
                <a:gridCol w="2418436"/>
                <a:gridCol w="5393907"/>
              </a:tblGrid>
              <a:tr h="748686">
                <a:tc>
                  <a:txBody>
                    <a:bodyPr/>
                    <a:lstStyle/>
                    <a:p>
                      <a:pPr marR="28575" algn="ctr">
                        <a:lnSpc>
                          <a:spcPts val="1200"/>
                        </a:lnSpc>
                        <a:spcBef>
                          <a:spcPts val="300"/>
                        </a:spcBef>
                        <a:spcAft>
                          <a:spcPts val="300"/>
                        </a:spcAft>
                      </a:pPr>
                      <a:endParaRPr lang="en-US" sz="2000" spc="-30" smtClean="0">
                        <a:effectLst/>
                        <a:latin typeface="Times New Roman" panose="02020603050405020304" pitchFamily="18" charset="0"/>
                        <a:cs typeface="Times New Roman" panose="02020603050405020304" pitchFamily="18" charset="0"/>
                      </a:endParaRPr>
                    </a:p>
                    <a:p>
                      <a:pPr marR="28575" algn="ctr">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Từ </a:t>
                      </a:r>
                      <a:r>
                        <a:rPr lang="en-US" sz="2000" spc="-30">
                          <a:effectLst/>
                          <a:latin typeface="Times New Roman" panose="02020603050405020304" pitchFamily="18" charset="0"/>
                          <a:cs typeface="Times New Roman" panose="02020603050405020304" pitchFamily="18" charset="0"/>
                        </a:rPr>
                        <a:t>loại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R="28575" algn="ctr">
                        <a:lnSpc>
                          <a:spcPts val="1200"/>
                        </a:lnSpc>
                        <a:spcBef>
                          <a:spcPts val="300"/>
                        </a:spcBef>
                        <a:spcAft>
                          <a:spcPts val="300"/>
                        </a:spcAft>
                      </a:pPr>
                      <a:endParaRPr lang="en-US" sz="2000" spc="-30" smtClean="0">
                        <a:effectLst/>
                        <a:latin typeface="Times New Roman" panose="02020603050405020304" pitchFamily="18" charset="0"/>
                        <a:cs typeface="Times New Roman" panose="02020603050405020304" pitchFamily="18" charset="0"/>
                      </a:endParaRPr>
                    </a:p>
                    <a:p>
                      <a:pPr marR="28575" algn="ctr">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Ví </a:t>
                      </a:r>
                      <a:r>
                        <a:rPr lang="en-US" sz="2000" spc="-30">
                          <a:effectLst/>
                          <a:latin typeface="Times New Roman" panose="02020603050405020304" pitchFamily="18" charset="0"/>
                          <a:cs typeface="Times New Roman" panose="02020603050405020304" pitchFamily="18" charset="0"/>
                        </a:rPr>
                        <a:t>dụ</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R="28575" algn="ctr">
                        <a:lnSpc>
                          <a:spcPts val="1200"/>
                        </a:lnSpc>
                        <a:spcBef>
                          <a:spcPts val="300"/>
                        </a:spcBef>
                        <a:spcAft>
                          <a:spcPts val="300"/>
                        </a:spcAft>
                      </a:pPr>
                      <a:endParaRPr lang="en-US" sz="2000" spc="-30" smtClean="0">
                        <a:effectLst/>
                        <a:latin typeface="Times New Roman" panose="02020603050405020304" pitchFamily="18" charset="0"/>
                        <a:cs typeface="Times New Roman" panose="02020603050405020304" pitchFamily="18" charset="0"/>
                      </a:endParaRPr>
                    </a:p>
                    <a:p>
                      <a:pPr marR="28575" algn="ctr">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Kết </a:t>
                      </a:r>
                      <a:r>
                        <a:rPr lang="en-US" sz="2000" spc="-30">
                          <a:effectLst/>
                          <a:latin typeface="Times New Roman" panose="02020603050405020304" pitchFamily="18" charset="0"/>
                          <a:cs typeface="Times New Roman" panose="02020603050405020304" pitchFamily="18" charset="0"/>
                        </a:rPr>
                        <a:t>hợp với </a:t>
                      </a:r>
                      <a:r>
                        <a:rPr lang="en-US" sz="2000" spc="-30" smtClean="0">
                          <a:effectLst/>
                          <a:latin typeface="Times New Roman" panose="02020603050405020304" pitchFamily="18" charset="0"/>
                          <a:cs typeface="Times New Roman" panose="02020603050405020304" pitchFamily="18" charset="0"/>
                        </a:rPr>
                        <a:t>từ</a:t>
                      </a:r>
                    </a:p>
                    <a:p>
                      <a:pPr marR="28575" algn="ctr">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 </a:t>
                      </a:r>
                      <a:r>
                        <a:rPr lang="en-US" sz="2000" spc="-30">
                          <a:effectLst/>
                          <a:latin typeface="Times New Roman" panose="02020603050405020304" pitchFamily="18" charset="0"/>
                          <a:cs typeface="Times New Roman" panose="02020603050405020304" pitchFamily="18" charset="0"/>
                        </a:rPr>
                        <a:t>ngữ khác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R="28575" algn="ctr">
                        <a:lnSpc>
                          <a:spcPts val="1200"/>
                        </a:lnSpc>
                        <a:spcBef>
                          <a:spcPts val="300"/>
                        </a:spcBef>
                        <a:spcAft>
                          <a:spcPts val="300"/>
                        </a:spcAft>
                      </a:pPr>
                      <a:endParaRPr lang="en-US" sz="2000" spc="-30" smtClean="0">
                        <a:effectLst/>
                        <a:latin typeface="Times New Roman" panose="02020603050405020304" pitchFamily="18" charset="0"/>
                        <a:cs typeface="Times New Roman" panose="02020603050405020304" pitchFamily="18" charset="0"/>
                      </a:endParaRPr>
                    </a:p>
                    <a:p>
                      <a:pPr marR="28575" algn="ctr">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Biểu </a:t>
                      </a:r>
                      <a:r>
                        <a:rPr lang="en-US" sz="2000" spc="-30">
                          <a:effectLst/>
                          <a:latin typeface="Times New Roman" panose="02020603050405020304" pitchFamily="18" charset="0"/>
                          <a:cs typeface="Times New Roman" panose="02020603050405020304" pitchFamily="18" charset="0"/>
                        </a:rPr>
                        <a:t>đạt/Tác dụng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844000">
                <a:tc>
                  <a:txBody>
                    <a:bodyPr/>
                    <a:lstStyle/>
                    <a:p>
                      <a:pPr marR="28575" algn="ctr">
                        <a:lnSpc>
                          <a:spcPts val="1200"/>
                        </a:lnSpc>
                        <a:spcBef>
                          <a:spcPts val="300"/>
                        </a:spcBef>
                        <a:spcAft>
                          <a:spcPts val="300"/>
                        </a:spcAft>
                      </a:pPr>
                      <a:endParaRPr lang="en-US" sz="2000" spc="-30" smtClean="0">
                        <a:effectLst/>
                        <a:latin typeface="Times New Roman" panose="02020603050405020304" pitchFamily="18" charset="0"/>
                        <a:cs typeface="Times New Roman" panose="02020603050405020304" pitchFamily="18" charset="0"/>
                      </a:endParaRPr>
                    </a:p>
                    <a:p>
                      <a:pPr marR="28575" algn="ctr">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Số </a:t>
                      </a:r>
                      <a:r>
                        <a:rPr lang="en-US" sz="2000" spc="-30">
                          <a:effectLst/>
                          <a:latin typeface="Times New Roman" panose="02020603050405020304" pitchFamily="18" charset="0"/>
                          <a:cs typeface="Times New Roman" panose="02020603050405020304" pitchFamily="18" charset="0"/>
                        </a:rPr>
                        <a:t>từ</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R="28575" algn="just">
                        <a:lnSpc>
                          <a:spcPts val="1200"/>
                        </a:lnSpc>
                        <a:spcBef>
                          <a:spcPts val="300"/>
                        </a:spcBef>
                        <a:spcAft>
                          <a:spcPts val="300"/>
                        </a:spcAft>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R="28575" algn="just">
                        <a:lnSpc>
                          <a:spcPts val="1200"/>
                        </a:lnSpc>
                        <a:spcBef>
                          <a:spcPts val="300"/>
                        </a:spcBef>
                        <a:spcAft>
                          <a:spcPts val="300"/>
                        </a:spcAft>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R="28575" algn="just">
                        <a:lnSpc>
                          <a:spcPts val="1200"/>
                        </a:lnSpc>
                        <a:spcBef>
                          <a:spcPts val="300"/>
                        </a:spcBef>
                        <a:spcAft>
                          <a:spcPts val="300"/>
                        </a:spcAft>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265855">
                <a:tc>
                  <a:txBody>
                    <a:bodyPr/>
                    <a:lstStyle/>
                    <a:p>
                      <a:pPr marR="28575" algn="ctr">
                        <a:lnSpc>
                          <a:spcPts val="1200"/>
                        </a:lnSpc>
                        <a:spcBef>
                          <a:spcPts val="300"/>
                        </a:spcBef>
                        <a:spcAft>
                          <a:spcPts val="300"/>
                        </a:spcAft>
                      </a:pPr>
                      <a:endParaRPr lang="en-US" sz="2000" spc="-30" smtClean="0">
                        <a:effectLst/>
                        <a:latin typeface="Times New Roman" panose="02020603050405020304" pitchFamily="18" charset="0"/>
                        <a:cs typeface="Times New Roman" panose="02020603050405020304" pitchFamily="18" charset="0"/>
                      </a:endParaRPr>
                    </a:p>
                    <a:p>
                      <a:pPr marR="28575" algn="ctr">
                        <a:lnSpc>
                          <a:spcPts val="1200"/>
                        </a:lnSpc>
                        <a:spcBef>
                          <a:spcPts val="300"/>
                        </a:spcBef>
                        <a:spcAft>
                          <a:spcPts val="300"/>
                        </a:spcAft>
                      </a:pPr>
                      <a:endParaRPr lang="en-US" sz="2000" spc="-30" smtClean="0">
                        <a:effectLst/>
                        <a:latin typeface="Times New Roman" panose="02020603050405020304" pitchFamily="18" charset="0"/>
                        <a:cs typeface="Times New Roman" panose="02020603050405020304" pitchFamily="18" charset="0"/>
                      </a:endParaRPr>
                    </a:p>
                    <a:p>
                      <a:pPr marR="28575" algn="ctr">
                        <a:lnSpc>
                          <a:spcPts val="1200"/>
                        </a:lnSpc>
                        <a:spcBef>
                          <a:spcPts val="300"/>
                        </a:spcBef>
                        <a:spcAft>
                          <a:spcPts val="300"/>
                        </a:spcAft>
                      </a:pPr>
                      <a:r>
                        <a:rPr lang="en-US" sz="2000" spc="-30" smtClean="0">
                          <a:effectLst/>
                          <a:latin typeface="Times New Roman" panose="02020603050405020304" pitchFamily="18" charset="0"/>
                          <a:cs typeface="Times New Roman" panose="02020603050405020304" pitchFamily="18" charset="0"/>
                        </a:rPr>
                        <a:t>Phó </a:t>
                      </a:r>
                      <a:r>
                        <a:rPr lang="en-US" sz="2000" spc="-30">
                          <a:effectLst/>
                          <a:latin typeface="Times New Roman" panose="02020603050405020304" pitchFamily="18" charset="0"/>
                          <a:cs typeface="Times New Roman" panose="02020603050405020304" pitchFamily="18" charset="0"/>
                        </a:rPr>
                        <a:t>từ</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R="28575" algn="just">
                        <a:lnSpc>
                          <a:spcPts val="1200"/>
                        </a:lnSpc>
                        <a:spcBef>
                          <a:spcPts val="300"/>
                        </a:spcBef>
                        <a:spcAft>
                          <a:spcPts val="300"/>
                        </a:spcAft>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R="28575" algn="just">
                        <a:lnSpc>
                          <a:spcPts val="1200"/>
                        </a:lnSpc>
                        <a:spcBef>
                          <a:spcPts val="300"/>
                        </a:spcBef>
                        <a:spcAft>
                          <a:spcPts val="300"/>
                        </a:spcAft>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R="28575" algn="just">
                        <a:lnSpc>
                          <a:spcPts val="1200"/>
                        </a:lnSpc>
                        <a:spcBef>
                          <a:spcPts val="300"/>
                        </a:spcBef>
                        <a:spcAft>
                          <a:spcPts val="300"/>
                        </a:spcAft>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883004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1669</Words>
  <Application>Microsoft Office PowerPoint</Application>
  <PresentationFormat>Widescreen</PresentationFormat>
  <Paragraphs>194</Paragraphs>
  <Slides>20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宋体</vt:lpstr>
      <vt:lpstr>Arial</vt:lpstr>
      <vt:lpstr>Calibri</vt:lpstr>
      <vt:lpstr>Calibri Light</vt:lpstr>
      <vt:lpstr>Times New Roman</vt:lpstr>
      <vt:lpstr>Wingdings</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Huyen</dc:creator>
  <cp:lastModifiedBy>BaoAnh</cp:lastModifiedBy>
  <cp:revision>42</cp:revision>
  <dcterms:created xsi:type="dcterms:W3CDTF">2021-10-04T08:17:25Z</dcterms:created>
  <dcterms:modified xsi:type="dcterms:W3CDTF">2022-08-29T07:59:29Z</dcterms:modified>
</cp:coreProperties>
</file>