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6">
  <p:sldMasterIdLst>
    <p:sldMasterId id="2147483648" r:id="rId1"/>
  </p:sldMasterIdLst>
  <p:notesMasterIdLst>
    <p:notesMasterId r:id="rId43"/>
  </p:notesMasterIdLst>
  <p:handoutMasterIdLst>
    <p:handoutMasterId r:id="rId44"/>
  </p:handoutMasterIdLst>
  <p:sldIdLst>
    <p:sldId id="270" r:id="rId2"/>
    <p:sldId id="272" r:id="rId3"/>
    <p:sldId id="276" r:id="rId4"/>
    <p:sldId id="278" r:id="rId5"/>
    <p:sldId id="277" r:id="rId6"/>
    <p:sldId id="282" r:id="rId7"/>
    <p:sldId id="281" r:id="rId8"/>
    <p:sldId id="280" r:id="rId9"/>
    <p:sldId id="296" r:id="rId10"/>
    <p:sldId id="275" r:id="rId11"/>
    <p:sldId id="295" r:id="rId12"/>
    <p:sldId id="297" r:id="rId13"/>
    <p:sldId id="298" r:id="rId14"/>
    <p:sldId id="299" r:id="rId15"/>
    <p:sldId id="300" r:id="rId16"/>
    <p:sldId id="301" r:id="rId17"/>
    <p:sldId id="306" r:id="rId18"/>
    <p:sldId id="307" r:id="rId19"/>
    <p:sldId id="308" r:id="rId20"/>
    <p:sldId id="309" r:id="rId21"/>
    <p:sldId id="302" r:id="rId22"/>
    <p:sldId id="303" r:id="rId23"/>
    <p:sldId id="304" r:id="rId24"/>
    <p:sldId id="305" r:id="rId25"/>
    <p:sldId id="310" r:id="rId26"/>
    <p:sldId id="311" r:id="rId27"/>
    <p:sldId id="312" r:id="rId28"/>
    <p:sldId id="313" r:id="rId29"/>
    <p:sldId id="314" r:id="rId30"/>
    <p:sldId id="315" r:id="rId31"/>
    <p:sldId id="316" r:id="rId32"/>
    <p:sldId id="317" r:id="rId33"/>
    <p:sldId id="318" r:id="rId34"/>
    <p:sldId id="319" r:id="rId35"/>
    <p:sldId id="327" r:id="rId36"/>
    <p:sldId id="320" r:id="rId37"/>
    <p:sldId id="321" r:id="rId38"/>
    <p:sldId id="322" r:id="rId39"/>
    <p:sldId id="323" r:id="rId40"/>
    <p:sldId id="324" r:id="rId41"/>
    <p:sldId id="28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0" d="100"/>
          <a:sy n="70" d="100"/>
        </p:scale>
        <p:origin x="4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73796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Tree>
    <p:extLst>
      <p:ext uri="{BB962C8B-B14F-4D97-AF65-F5344CB8AC3E}">
        <p14:creationId xmlns:p14="http://schemas.microsoft.com/office/powerpoint/2010/main" val="1534749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15</a:t>
            </a:r>
            <a:endParaRPr lang="zh-CN" altLang="en-US"/>
          </a:p>
        </p:txBody>
      </p:sp>
    </p:spTree>
    <p:extLst>
      <p:ext uri="{BB962C8B-B14F-4D97-AF65-F5344CB8AC3E}">
        <p14:creationId xmlns:p14="http://schemas.microsoft.com/office/powerpoint/2010/main" val="374250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3308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383397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327679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61966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95507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50035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339815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81856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45202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extLst>
      <p:ext uri="{BB962C8B-B14F-4D97-AF65-F5344CB8AC3E}">
        <p14:creationId xmlns:p14="http://schemas.microsoft.com/office/powerpoint/2010/main" val="148142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15</a:t>
            </a:r>
            <a:endParaRPr lang="zh-CN" altLang="en-US"/>
          </a:p>
        </p:txBody>
      </p:sp>
    </p:spTree>
    <p:extLst>
      <p:ext uri="{BB962C8B-B14F-4D97-AF65-F5344CB8AC3E}">
        <p14:creationId xmlns:p14="http://schemas.microsoft.com/office/powerpoint/2010/main" val="3721407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518009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72666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3323059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900055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343714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580617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4037534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738628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81515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4</a:t>
            </a:r>
            <a:endParaRPr lang="zh-CN" altLang="en-US"/>
          </a:p>
        </p:txBody>
      </p:sp>
    </p:spTree>
    <p:extLst>
      <p:ext uri="{BB962C8B-B14F-4D97-AF65-F5344CB8AC3E}">
        <p14:creationId xmlns:p14="http://schemas.microsoft.com/office/powerpoint/2010/main" val="1366202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3471128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57022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3578419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293407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867895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023940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130975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580406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2415749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04278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6</a:t>
            </a:r>
            <a:endParaRPr lang="zh-CN" altLang="en-US"/>
          </a:p>
        </p:txBody>
      </p:sp>
    </p:spTree>
    <p:extLst>
      <p:ext uri="{BB962C8B-B14F-4D97-AF65-F5344CB8AC3E}">
        <p14:creationId xmlns:p14="http://schemas.microsoft.com/office/powerpoint/2010/main" val="2840754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3686818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18</a:t>
            </a:r>
            <a:endParaRPr lang="zh-CN" altLang="en-US"/>
          </a:p>
        </p:txBody>
      </p:sp>
    </p:spTree>
    <p:extLst>
      <p:ext uri="{BB962C8B-B14F-4D97-AF65-F5344CB8AC3E}">
        <p14:creationId xmlns:p14="http://schemas.microsoft.com/office/powerpoint/2010/main" val="251981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5</a:t>
            </a:r>
            <a:endParaRPr lang="zh-CN" altLang="en-US"/>
          </a:p>
        </p:txBody>
      </p:sp>
    </p:spTree>
    <p:extLst>
      <p:ext uri="{BB962C8B-B14F-4D97-AF65-F5344CB8AC3E}">
        <p14:creationId xmlns:p14="http://schemas.microsoft.com/office/powerpoint/2010/main" val="375227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12</a:t>
            </a:r>
            <a:endParaRPr lang="zh-CN" altLang="en-US"/>
          </a:p>
        </p:txBody>
      </p:sp>
    </p:spTree>
    <p:extLst>
      <p:ext uri="{BB962C8B-B14F-4D97-AF65-F5344CB8AC3E}">
        <p14:creationId xmlns:p14="http://schemas.microsoft.com/office/powerpoint/2010/main" val="71679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10</a:t>
            </a:r>
            <a:endParaRPr lang="zh-CN" altLang="en-US"/>
          </a:p>
        </p:txBody>
      </p:sp>
    </p:spTree>
    <p:extLst>
      <p:ext uri="{BB962C8B-B14F-4D97-AF65-F5344CB8AC3E}">
        <p14:creationId xmlns:p14="http://schemas.microsoft.com/office/powerpoint/2010/main" val="192292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143272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extLst>
      <p:ext uri="{BB962C8B-B14F-4D97-AF65-F5344CB8AC3E}">
        <p14:creationId xmlns:p14="http://schemas.microsoft.com/office/powerpoint/2010/main" val="329650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2019/5/29</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10.emf"/><Relationship Id="rId5" Type="http://schemas.openxmlformats.org/officeDocument/2006/relationships/image" Target="../media/image3.emf"/><Relationship Id="rId10" Type="http://schemas.openxmlformats.org/officeDocument/2006/relationships/image" Target="../media/image9.emf"/><Relationship Id="rId4" Type="http://schemas.openxmlformats.org/officeDocument/2006/relationships/image" Target="../media/image2.emf"/><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10.emf"/><Relationship Id="rId5" Type="http://schemas.openxmlformats.org/officeDocument/2006/relationships/image" Target="../media/image3.emf"/><Relationship Id="rId10" Type="http://schemas.openxmlformats.org/officeDocument/2006/relationships/image" Target="../media/image9.emf"/><Relationship Id="rId4" Type="http://schemas.openxmlformats.org/officeDocument/2006/relationships/image" Target="../media/image2.emf"/><Relationship Id="rId9"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10.emf"/><Relationship Id="rId5" Type="http://schemas.openxmlformats.org/officeDocument/2006/relationships/image" Target="../media/image3.emf"/><Relationship Id="rId10" Type="http://schemas.openxmlformats.org/officeDocument/2006/relationships/image" Target="../media/image9.emf"/><Relationship Id="rId4" Type="http://schemas.openxmlformats.org/officeDocument/2006/relationships/image" Target="../media/image2.emf"/><Relationship Id="rId9" Type="http://schemas.openxmlformats.org/officeDocument/2006/relationships/image" Target="../media/image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emf"/><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sp>
        <p:nvSpPr>
          <p:cNvPr id="33" name="文本框 32"/>
          <p:cNvSpPr txBox="1"/>
          <p:nvPr/>
        </p:nvSpPr>
        <p:spPr>
          <a:xfrm>
            <a:off x="2192450" y="416456"/>
            <a:ext cx="7416596"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err="1">
                <a:ln w="28575">
                  <a:solidFill>
                    <a:prstClr val="white"/>
                  </a:solidFill>
                </a:ln>
                <a:solidFill>
                  <a:schemeClr val="accent3"/>
                </a:solidFill>
                <a:effectLst/>
                <a:uLnTx/>
                <a:uFillTx/>
                <a:latin typeface="UTM Cookies" panose="02040603050506020204" pitchFamily="18" charset="0"/>
                <a:ea typeface="微软雅黑" panose="020B0503020204020204" pitchFamily="34" charset="-122"/>
              </a:rPr>
              <a:t>Chủ</a:t>
            </a:r>
            <a:r>
              <a:rPr kumimoji="0" lang="en-US" altLang="zh-CN" sz="6000" b="1" i="0" u="none" strike="noStrike" kern="1200" cap="none" spc="0" normalizeH="0" baseline="0" noProof="0">
                <a:ln w="28575">
                  <a:solidFill>
                    <a:prstClr val="white"/>
                  </a:solidFill>
                </a:ln>
                <a:solidFill>
                  <a:schemeClr val="accent3"/>
                </a:solidFill>
                <a:effectLst/>
                <a:uLnTx/>
                <a:uFillTx/>
                <a:latin typeface="UTM Cookies" panose="02040603050506020204" pitchFamily="18" charset="0"/>
                <a:ea typeface="微软雅黑" panose="020B0503020204020204" pitchFamily="34" charset="-122"/>
              </a:rPr>
              <a:t> </a:t>
            </a:r>
            <a:r>
              <a:rPr kumimoji="0" lang="en-US" altLang="zh-CN" sz="6000" b="1" i="0" u="none" strike="noStrike" kern="1200" cap="none" spc="0" normalizeH="0" baseline="0" noProof="0" smtClean="0">
                <a:ln w="28575">
                  <a:solidFill>
                    <a:prstClr val="white"/>
                  </a:solidFill>
                </a:ln>
                <a:solidFill>
                  <a:schemeClr val="accent3"/>
                </a:solidFill>
                <a:effectLst/>
                <a:uLnTx/>
                <a:uFillTx/>
                <a:latin typeface="UTM Cookies" panose="02040603050506020204" pitchFamily="18" charset="0"/>
                <a:ea typeface="微软雅黑" panose="020B0503020204020204" pitchFamily="34" charset="-122"/>
              </a:rPr>
              <a:t>đề</a:t>
            </a:r>
            <a:r>
              <a:rPr lang="en-US" altLang="zh-CN" sz="6000" b="1">
                <a:ln w="28575">
                  <a:solidFill>
                    <a:prstClr val="white"/>
                  </a:solidFill>
                </a:ln>
                <a:solidFill>
                  <a:schemeClr val="accent3"/>
                </a:solidFill>
                <a:latin typeface="UTM Cookies" panose="02040603050506020204" pitchFamily="18" charset="0"/>
                <a:ea typeface="微软雅黑" panose="020B0503020204020204" pitchFamily="34" charset="-122"/>
              </a:rPr>
              <a:t> </a:t>
            </a:r>
            <a:r>
              <a:rPr lang="en-US" altLang="zh-CN" sz="6000" b="1" smtClean="0">
                <a:ln w="28575">
                  <a:solidFill>
                    <a:prstClr val="white"/>
                  </a:solidFill>
                </a:ln>
                <a:solidFill>
                  <a:schemeClr val="accent3"/>
                </a:solidFill>
                <a:latin typeface="UTM Cookies" panose="02040603050506020204" pitchFamily="18" charset="0"/>
                <a:ea typeface="微软雅黑" panose="020B0503020204020204" pitchFamily="34" charset="-122"/>
              </a:rPr>
              <a:t>1</a:t>
            </a:r>
            <a:r>
              <a:rPr kumimoji="0" lang="en-US" altLang="zh-CN" sz="6000" b="1" i="0" u="none" strike="noStrike" kern="1200" cap="none" spc="0" normalizeH="0" baseline="0" noProof="0" smtClean="0">
                <a:ln w="28575">
                  <a:solidFill>
                    <a:prstClr val="white"/>
                  </a:solidFill>
                </a:ln>
                <a:solidFill>
                  <a:schemeClr val="accent3"/>
                </a:solidFill>
                <a:effectLst/>
                <a:uLnTx/>
                <a:uFillTx/>
                <a:latin typeface="UTM Cookies" panose="02040603050506020204" pitchFamily="18" charset="0"/>
                <a:ea typeface="微软雅黑" panose="020B0503020204020204" pitchFamily="34" charset="-122"/>
              </a:rPr>
              <a:t> </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6000" b="1" smtClean="0">
                <a:ln w="28575">
                  <a:solidFill>
                    <a:prstClr val="white"/>
                  </a:solidFill>
                </a:ln>
                <a:solidFill>
                  <a:srgbClr val="E85A31"/>
                </a:solidFill>
                <a:latin typeface="UTM Cookies" panose="02040603050506020204" pitchFamily="18" charset="0"/>
                <a:ea typeface="微软雅黑" panose="020B0503020204020204" pitchFamily="34" charset="-122"/>
              </a:rPr>
              <a:t>TRUYỆN NGẮN </a:t>
            </a:r>
            <a:r>
              <a:rPr lang="en-US" altLang="zh-CN" sz="6000" b="1" smtClean="0">
                <a:ln w="28575">
                  <a:solidFill>
                    <a:prstClr val="white"/>
                  </a:solidFill>
                </a:ln>
                <a:solidFill>
                  <a:srgbClr val="E85A31"/>
                </a:solidFill>
                <a:latin typeface="UTM Cookies" panose="02040603050506020204" pitchFamily="18" charset="0"/>
                <a:ea typeface="微软雅黑" panose="020B0503020204020204" pitchFamily="34" charset="-122"/>
              </a:rPr>
              <a:t>VÀ TIỂU THUYẾT</a:t>
            </a:r>
            <a:endParaRPr kumimoji="0" lang="zh-CN" altLang="en-US" sz="6000" b="1" i="0" u="none" strike="noStrike" kern="1200" cap="none" spc="0" normalizeH="0" baseline="0" noProof="0" dirty="0">
              <a:ln w="28575">
                <a:solidFill>
                  <a:prstClr val="white"/>
                </a:solidFill>
              </a:ln>
              <a:solidFill>
                <a:srgbClr val="E85A31"/>
              </a:solidFill>
              <a:effectLst/>
              <a:uLnTx/>
              <a:uFillTx/>
              <a:latin typeface="UTM Cookies" panose="02040603050506020204" pitchFamily="18" charset="0"/>
              <a:ea typeface="微软雅黑" panose="020B0503020204020204" pitchFamily="34" charset="-122"/>
            </a:endParaRPr>
          </a:p>
        </p:txBody>
      </p:sp>
      <p:pic>
        <p:nvPicPr>
          <p:cNvPr id="49" name="图片 48"/>
          <p:cNvPicPr>
            <a:picLocks noChangeAspect="1"/>
          </p:cNvPicPr>
          <p:nvPr/>
        </p:nvPicPr>
        <p:blipFill>
          <a:blip r:embed="rId7"/>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1549104" y="166550"/>
            <a:ext cx="8802882"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34" name="图片 33"/>
          <p:cNvPicPr>
            <a:picLocks noChangeAspect="1"/>
          </p:cNvPicPr>
          <p:nvPr/>
        </p:nvPicPr>
        <p:blipFill>
          <a:blip r:embed="rId7"/>
          <a:stretch>
            <a:fillRect/>
          </a:stretch>
        </p:blipFill>
        <p:spPr>
          <a:xfrm>
            <a:off x="640767" y="470622"/>
            <a:ext cx="1104511" cy="971025"/>
          </a:xfrm>
          <a:prstGeom prst="rect">
            <a:avLst/>
          </a:prstGeom>
        </p:spPr>
      </p:pic>
      <p:pic>
        <p:nvPicPr>
          <p:cNvPr id="2" name="图形 1"/>
          <p:cNvPicPr>
            <a:picLocks noChangeAspect="1"/>
          </p:cNvPicPr>
          <p:nvPr/>
        </p:nvPicPr>
        <p:blipFill>
          <a:blip r:embed="rId8"/>
          <a:stretch>
            <a:fillRect/>
          </a:stretch>
        </p:blipFill>
        <p:spPr>
          <a:xfrm>
            <a:off x="5076793" y="3654094"/>
            <a:ext cx="2069540" cy="2716271"/>
          </a:xfrm>
          <a:prstGeom prst="rect">
            <a:avLst/>
          </a:prstGeom>
        </p:spPr>
      </p:pic>
      <p:pic>
        <p:nvPicPr>
          <p:cNvPr id="4" name="图片 3"/>
          <p:cNvPicPr>
            <a:picLocks noChangeAspect="1"/>
          </p:cNvPicPr>
          <p:nvPr/>
        </p:nvPicPr>
        <p:blipFill>
          <a:blip r:embed="rId9"/>
          <a:stretch>
            <a:fillRect/>
          </a:stretch>
        </p:blipFill>
        <p:spPr>
          <a:xfrm>
            <a:off x="6945241" y="3492434"/>
            <a:ext cx="2357806" cy="3072700"/>
          </a:xfrm>
          <a:prstGeom prst="rect">
            <a:avLst/>
          </a:prstGeom>
        </p:spPr>
      </p:pic>
      <p:pic>
        <p:nvPicPr>
          <p:cNvPr id="9" name="图片 8"/>
          <p:cNvPicPr>
            <a:picLocks noChangeAspect="1"/>
          </p:cNvPicPr>
          <p:nvPr/>
        </p:nvPicPr>
        <p:blipFill>
          <a:blip r:embed="rId10"/>
          <a:stretch>
            <a:fillRect/>
          </a:stretch>
        </p:blipFill>
        <p:spPr>
          <a:xfrm>
            <a:off x="8999600" y="3495730"/>
            <a:ext cx="1864204" cy="2912898"/>
          </a:xfrm>
          <a:prstGeom prst="rect">
            <a:avLst/>
          </a:prstGeom>
        </p:spPr>
      </p:pic>
      <p:pic>
        <p:nvPicPr>
          <p:cNvPr id="10" name="图片 9"/>
          <p:cNvPicPr>
            <a:picLocks noChangeAspect="1"/>
          </p:cNvPicPr>
          <p:nvPr/>
        </p:nvPicPr>
        <p:blipFill>
          <a:blip r:embed="rId11"/>
          <a:stretch>
            <a:fillRect/>
          </a:stretch>
        </p:blipFill>
        <p:spPr>
          <a:xfrm>
            <a:off x="10597715" y="369711"/>
            <a:ext cx="647842" cy="508125"/>
          </a:xfrm>
          <a:prstGeom prst="rect">
            <a:avLst/>
          </a:prstGeom>
        </p:spPr>
      </p:pic>
      <p:pic>
        <p:nvPicPr>
          <p:cNvPr id="50" name="图片 49"/>
          <p:cNvPicPr>
            <a:picLocks noChangeAspect="1"/>
          </p:cNvPicPr>
          <p:nvPr/>
        </p:nvPicPr>
        <p:blipFill>
          <a:blip r:embed="rId11"/>
          <a:stretch>
            <a:fillRect/>
          </a:stretch>
        </p:blipFill>
        <p:spPr>
          <a:xfrm>
            <a:off x="9704144" y="652931"/>
            <a:ext cx="647842" cy="508125"/>
          </a:xfrm>
          <a:prstGeom prst="rect">
            <a:avLst/>
          </a:prstGeom>
        </p:spPr>
      </p:pic>
      <p:pic>
        <p:nvPicPr>
          <p:cNvPr id="11" name="图片 10"/>
          <p:cNvPicPr>
            <a:picLocks noChangeAspect="1"/>
          </p:cNvPicPr>
          <p:nvPr/>
        </p:nvPicPr>
        <p:blipFill>
          <a:blip r:embed="rId12"/>
          <a:stretch>
            <a:fillRect/>
          </a:stretch>
        </p:blipFill>
        <p:spPr>
          <a:xfrm>
            <a:off x="1004162" y="3138779"/>
            <a:ext cx="4115497" cy="3190540"/>
          </a:xfrm>
          <a:prstGeom prst="rect">
            <a:avLst/>
          </a:prstGeom>
        </p:spPr>
      </p:pic>
      <p:sp>
        <p:nvSpPr>
          <p:cNvPr id="12" name="TextBox 11"/>
          <p:cNvSpPr txBox="1"/>
          <p:nvPr/>
        </p:nvSpPr>
        <p:spPr>
          <a:xfrm>
            <a:off x="2462543" y="1023041"/>
            <a:ext cx="8135172" cy="1754326"/>
          </a:xfrm>
          <a:prstGeom prst="rect">
            <a:avLst/>
          </a:prstGeom>
          <a:noFill/>
        </p:spPr>
        <p:txBody>
          <a:bodyPr wrap="square" rtlCol="0">
            <a:spAutoFit/>
          </a:bodyPr>
          <a:lstStyle/>
          <a:p>
            <a:pPr algn="ctr"/>
            <a:r>
              <a:rPr lang="en-US" sz="3600" b="1" i="1" smtClean="0">
                <a:solidFill>
                  <a:srgbClr val="00B050"/>
                </a:solidFill>
                <a:latin typeface="Times New Roman" panose="02020603050405020304" pitchFamily="18" charset="0"/>
                <a:cs typeface="Times New Roman" panose="02020603050405020304" pitchFamily="18" charset="0"/>
              </a:rPr>
              <a:t>II. Củng </a:t>
            </a:r>
            <a:r>
              <a:rPr lang="en-US" sz="3600" b="1" i="1">
                <a:solidFill>
                  <a:srgbClr val="00B050"/>
                </a:solidFill>
                <a:latin typeface="Times New Roman" panose="02020603050405020304" pitchFamily="18" charset="0"/>
                <a:cs typeface="Times New Roman" panose="02020603050405020304" pitchFamily="18" charset="0"/>
              </a:rPr>
              <a:t>cố, mở rộng kiến thức về văn bản truyện </a:t>
            </a:r>
            <a:r>
              <a:rPr lang="en-US" sz="3600" b="1" i="1">
                <a:solidFill>
                  <a:srgbClr val="00B050"/>
                </a:solidFill>
                <a:latin typeface="Times New Roman" panose="02020603050405020304" pitchFamily="18" charset="0"/>
                <a:cs typeface="Times New Roman" panose="02020603050405020304" pitchFamily="18" charset="0"/>
              </a:rPr>
              <a:t>đã </a:t>
            </a:r>
            <a:r>
              <a:rPr lang="en-US" sz="3600" b="1" i="1" smtClean="0">
                <a:solidFill>
                  <a:srgbClr val="00B050"/>
                </a:solidFill>
                <a:latin typeface="Times New Roman" panose="02020603050405020304" pitchFamily="18" charset="0"/>
                <a:cs typeface="Times New Roman" panose="02020603050405020304" pitchFamily="18" charset="0"/>
              </a:rPr>
              <a:t>học</a:t>
            </a:r>
            <a:endParaRPr lang="en-US" sz="3600">
              <a:solidFill>
                <a:srgbClr val="00B050"/>
              </a:solidFill>
              <a:latin typeface="Times New Roman" panose="02020603050405020304" pitchFamily="18" charset="0"/>
              <a:cs typeface="Times New Roman" panose="02020603050405020304" pitchFamily="18" charset="0"/>
            </a:endParaRPr>
          </a:p>
          <a:p>
            <a:pPr algn="ctr"/>
            <a:endParaRPr lang="en-US" sz="360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669956" y="506996"/>
            <a:ext cx="10701196" cy="954107"/>
          </a:xfrm>
          <a:prstGeom prst="rect">
            <a:avLst/>
          </a:prstGeom>
          <a:noFill/>
        </p:spPr>
        <p:txBody>
          <a:bodyPr wrap="square" rtlCol="0">
            <a:spAutoFit/>
          </a:bodyPr>
          <a:lstStyle/>
          <a:p>
            <a:pPr algn="ctr"/>
            <a:r>
              <a:rPr lang="en-US" sz="2800" b="1">
                <a:solidFill>
                  <a:srgbClr val="00B050"/>
                </a:solidFill>
                <a:latin typeface="Times New Roman" panose="02020603050405020304" pitchFamily="18" charset="0"/>
                <a:cs typeface="Times New Roman" panose="02020603050405020304" pitchFamily="18" charset="0"/>
              </a:rPr>
              <a:t>Đọc lại văn bản </a:t>
            </a:r>
            <a:r>
              <a:rPr lang="en-US" sz="2800" b="1" i="1">
                <a:solidFill>
                  <a:srgbClr val="00B050"/>
                </a:solidFill>
                <a:latin typeface="Times New Roman" panose="02020603050405020304" pitchFamily="18" charset="0"/>
                <a:cs typeface="Times New Roman" panose="02020603050405020304" pitchFamily="18" charset="0"/>
              </a:rPr>
              <a:t>"Buổi học cuối cùng"</a:t>
            </a:r>
            <a:r>
              <a:rPr lang="en-US" sz="2800" b="1">
                <a:solidFill>
                  <a:srgbClr val="00B050"/>
                </a:solidFill>
                <a:latin typeface="Times New Roman" panose="02020603050405020304" pitchFamily="18" charset="0"/>
                <a:cs typeface="Times New Roman" panose="02020603050405020304" pitchFamily="18" charset="0"/>
              </a:rPr>
              <a:t> của An-phông-xơ Đô đê (SGK-Tr21) và thực hiện các yêu cầu sau:</a:t>
            </a:r>
            <a:endParaRPr lang="en-US" sz="280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48964" y="1792585"/>
            <a:ext cx="9823010" cy="4154984"/>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A. Trắc </a:t>
            </a:r>
            <a:r>
              <a:rPr lang="en-US" sz="2400" b="1">
                <a:latin typeface="Times New Roman" panose="02020603050405020304" pitchFamily="18" charset="0"/>
                <a:cs typeface="Times New Roman" panose="02020603050405020304" pitchFamily="18" charset="0"/>
              </a:rPr>
              <a:t>nghiệm</a:t>
            </a:r>
            <a:r>
              <a:rPr lang="en-US" sz="2400" b="1" smtClean="0">
                <a:latin typeface="Times New Roman" panose="02020603050405020304" pitchFamily="18" charset="0"/>
                <a:cs typeface="Times New Roman" panose="02020603050405020304" pitchFamily="18" charset="0"/>
              </a:rPr>
              <a:t>: </a:t>
            </a:r>
            <a:r>
              <a:rPr lang="en-US" sz="2400" b="1" i="1" smtClean="0">
                <a:latin typeface="Times New Roman" panose="02020603050405020304" pitchFamily="18" charset="0"/>
                <a:cs typeface="Times New Roman" panose="02020603050405020304" pitchFamily="18" charset="0"/>
              </a:rPr>
              <a:t>Chọn đáp án đúng nhất</a:t>
            </a:r>
            <a:endParaRPr lang="en-US" sz="2400" b="1" i="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1:</a:t>
            </a:r>
            <a:r>
              <a:rPr lang="en-US" sz="2400">
                <a:latin typeface="Times New Roman" panose="02020603050405020304" pitchFamily="18" charset="0"/>
                <a:cs typeface="Times New Roman" panose="02020603050405020304" pitchFamily="18" charset="0"/>
              </a:rPr>
              <a:t> Văn bản </a:t>
            </a:r>
            <a:r>
              <a:rPr lang="en-US" sz="2400" i="1">
                <a:latin typeface="Times New Roman" panose="02020603050405020304" pitchFamily="18" charset="0"/>
                <a:cs typeface="Times New Roman" panose="02020603050405020304" pitchFamily="18" charset="0"/>
              </a:rPr>
              <a:t>Buổi học cuối cùng</a:t>
            </a:r>
            <a:r>
              <a:rPr lang="en-US" sz="2400">
                <a:latin typeface="Times New Roman" panose="02020603050405020304" pitchFamily="18" charset="0"/>
                <a:cs typeface="Times New Roman" panose="02020603050405020304" pitchFamily="18" charset="0"/>
              </a:rPr>
              <a:t> có sự kết hợp giữa những phương thức biểu đạt nào?</a:t>
            </a:r>
          </a:p>
          <a:p>
            <a:r>
              <a:rPr lang="en-US" sz="2400">
                <a:latin typeface="Times New Roman" panose="02020603050405020304" pitchFamily="18" charset="0"/>
                <a:cs typeface="Times New Roman" panose="02020603050405020304" pitchFamily="18" charset="0"/>
              </a:rPr>
              <a:t>A. Tự sự, miêu tả, biểu cảm </a:t>
            </a:r>
          </a:p>
          <a:p>
            <a:r>
              <a:rPr lang="en-US" sz="2400">
                <a:latin typeface="Times New Roman" panose="02020603050405020304" pitchFamily="18" charset="0"/>
                <a:cs typeface="Times New Roman" panose="02020603050405020304" pitchFamily="18" charset="0"/>
              </a:rPr>
              <a:t>B. Tự sự, biểu cảm, thuyết minh </a:t>
            </a:r>
          </a:p>
          <a:p>
            <a:r>
              <a:rPr lang="en-US" sz="2400">
                <a:latin typeface="Times New Roman" panose="02020603050405020304" pitchFamily="18" charset="0"/>
                <a:cs typeface="Times New Roman" panose="02020603050405020304" pitchFamily="18" charset="0"/>
              </a:rPr>
              <a:t>C. Miêu tả, biểu cảm, nghị luận</a:t>
            </a:r>
          </a:p>
          <a:p>
            <a:r>
              <a:rPr lang="en-US" sz="2400">
                <a:latin typeface="Times New Roman" panose="02020603050405020304" pitchFamily="18" charset="0"/>
                <a:cs typeface="Times New Roman" panose="02020603050405020304" pitchFamily="18" charset="0"/>
              </a:rPr>
              <a:t>D. Miêu tả, nghị luận, </a:t>
            </a:r>
            <a:r>
              <a:rPr lang="en-US" sz="2400">
                <a:latin typeface="Times New Roman" panose="02020603050405020304" pitchFamily="18" charset="0"/>
                <a:cs typeface="Times New Roman" panose="02020603050405020304" pitchFamily="18" charset="0"/>
              </a:rPr>
              <a:t>thuyết </a:t>
            </a:r>
            <a:r>
              <a:rPr lang="en-US" sz="2400" smtClean="0">
                <a:latin typeface="Times New Roman" panose="02020603050405020304" pitchFamily="18" charset="0"/>
                <a:cs typeface="Times New Roman" panose="02020603050405020304" pitchFamily="18" charset="0"/>
              </a:rPr>
              <a:t>minh</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2:</a:t>
            </a:r>
            <a:r>
              <a:rPr lang="en-US" sz="2400">
                <a:latin typeface="Times New Roman" panose="02020603050405020304" pitchFamily="18" charset="0"/>
                <a:cs typeface="Times New Roman" panose="02020603050405020304" pitchFamily="18" charset="0"/>
              </a:rPr>
              <a:t> Người kể chuyện trong văn bản </a:t>
            </a:r>
            <a:r>
              <a:rPr lang="en-US" sz="2400" i="1">
                <a:latin typeface="Times New Roman" panose="02020603050405020304" pitchFamily="18" charset="0"/>
                <a:cs typeface="Times New Roman" panose="02020603050405020304" pitchFamily="18" charset="0"/>
              </a:rPr>
              <a:t>Buổi học cuối cùng</a:t>
            </a:r>
            <a:r>
              <a:rPr lang="en-US" sz="2400">
                <a:latin typeface="Times New Roman" panose="02020603050405020304" pitchFamily="18" charset="0"/>
                <a:cs typeface="Times New Roman" panose="02020603050405020304" pitchFamily="18" charset="0"/>
              </a:rPr>
              <a:t> là:</a:t>
            </a:r>
          </a:p>
          <a:p>
            <a:r>
              <a:rPr lang="en-US" sz="2400">
                <a:latin typeface="Times New Roman" panose="02020603050405020304" pitchFamily="18" charset="0"/>
                <a:cs typeface="Times New Roman" panose="02020603050405020304" pitchFamily="18" charset="0"/>
              </a:rPr>
              <a:t>A. thầy Ha-men               B. chú bé Phrăng</a:t>
            </a:r>
          </a:p>
          <a:p>
            <a:r>
              <a:rPr lang="en-US" sz="2400">
                <a:latin typeface="Times New Roman" panose="02020603050405020304" pitchFamily="18" charset="0"/>
                <a:cs typeface="Times New Roman" panose="02020603050405020304" pitchFamily="18" charset="0"/>
              </a:rPr>
              <a:t>C. bác phó rèn Oát-stơ     D. tác giả A.Đô-đê</a:t>
            </a:r>
          </a:p>
        </p:txBody>
      </p:sp>
    </p:spTree>
    <p:extLst>
      <p:ext uri="{BB962C8B-B14F-4D97-AF65-F5344CB8AC3E}">
        <p14:creationId xmlns:p14="http://schemas.microsoft.com/office/powerpoint/2010/main" val="3749061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1050202" y="606579"/>
            <a:ext cx="10040293" cy="5632311"/>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3:</a:t>
            </a:r>
            <a:r>
              <a:rPr lang="en-US" sz="2400">
                <a:latin typeface="Times New Roman" panose="02020603050405020304" pitchFamily="18" charset="0"/>
                <a:cs typeface="Times New Roman" panose="02020603050405020304" pitchFamily="18" charset="0"/>
              </a:rPr>
              <a:t> Tác dụng của việc sử dụng ngôi kể trong văn bản </a:t>
            </a:r>
            <a:r>
              <a:rPr lang="en-US" sz="2400" i="1">
                <a:latin typeface="Times New Roman" panose="02020603050405020304" pitchFamily="18" charset="0"/>
                <a:cs typeface="Times New Roman" panose="02020603050405020304" pitchFamily="18" charset="0"/>
              </a:rPr>
              <a:t>Buổi học cuối cùng</a:t>
            </a:r>
            <a:r>
              <a:rPr lang="en-US" sz="2400">
                <a:latin typeface="Times New Roman" panose="02020603050405020304" pitchFamily="18" charset="0"/>
                <a:cs typeface="Times New Roman" panose="02020603050405020304" pitchFamily="18" charset="0"/>
              </a:rPr>
              <a:t> là gì?</a:t>
            </a:r>
          </a:p>
          <a:p>
            <a:r>
              <a:rPr lang="en-US" sz="2400">
                <a:latin typeface="Times New Roman" panose="02020603050405020304" pitchFamily="18" charset="0"/>
                <a:cs typeface="Times New Roman" panose="02020603050405020304" pitchFamily="18" charset="0"/>
              </a:rPr>
              <a:t>A. Giúp cho câu chuyện được kể diễn ra một cách khách quan, chân thực nhất.</a:t>
            </a:r>
          </a:p>
          <a:p>
            <a:r>
              <a:rPr lang="en-US" sz="2400">
                <a:latin typeface="Times New Roman" panose="02020603050405020304" pitchFamily="18" charset="0"/>
                <a:cs typeface="Times New Roman" panose="02020603050405020304" pitchFamily="18" charset="0"/>
              </a:rPr>
              <a:t>B. Giúp cho người kể bộc lộ được những thái độ, suy nghĩ, cảm xúc của mình về cảnh vật và con người trong truyện.</a:t>
            </a:r>
          </a:p>
          <a:p>
            <a:r>
              <a:rPr lang="en-US" sz="2400">
                <a:latin typeface="Times New Roman" panose="02020603050405020304" pitchFamily="18" charset="0"/>
                <a:cs typeface="Times New Roman" panose="02020603050405020304" pitchFamily="18" charset="0"/>
              </a:rPr>
              <a:t>C. Giúp cho câu chuyện có nội dung phong phú và cách kể linh hoạt hơn.</a:t>
            </a:r>
          </a:p>
          <a:p>
            <a:r>
              <a:rPr lang="en-US" sz="2400">
                <a:latin typeface="Times New Roman" panose="02020603050405020304" pitchFamily="18" charset="0"/>
                <a:cs typeface="Times New Roman" panose="02020603050405020304" pitchFamily="18" charset="0"/>
              </a:rPr>
              <a:t>D. Giúp người kể vừa kể vừa bộc lộ được những thái độ suy nghĩ cảm xúc của mình về những gì mình chứng kiến và tham </a:t>
            </a:r>
            <a:r>
              <a:rPr lang="en-US" sz="2400">
                <a:latin typeface="Times New Roman" panose="02020603050405020304" pitchFamily="18" charset="0"/>
                <a:cs typeface="Times New Roman" panose="02020603050405020304" pitchFamily="18" charset="0"/>
              </a:rPr>
              <a:t>gia</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Phẩm chất của thầy Ha men </a:t>
            </a:r>
            <a:r>
              <a:rPr lang="en-US" sz="2400" b="1">
                <a:latin typeface="Times New Roman" panose="02020603050405020304" pitchFamily="18" charset="0"/>
                <a:cs typeface="Times New Roman" panose="02020603050405020304" pitchFamily="18" charset="0"/>
              </a:rPr>
              <a:t>không</a:t>
            </a:r>
            <a:r>
              <a:rPr lang="en-US" sz="2400">
                <a:latin typeface="Times New Roman" panose="02020603050405020304" pitchFamily="18" charset="0"/>
                <a:cs typeface="Times New Roman" panose="02020603050405020304" pitchFamily="18" charset="0"/>
              </a:rPr>
              <a:t> được khắc họa ở phương diện nào?</a:t>
            </a:r>
          </a:p>
          <a:p>
            <a:r>
              <a:rPr lang="en-US" sz="2400">
                <a:latin typeface="Times New Roman" panose="02020603050405020304" pitchFamily="18" charset="0"/>
                <a:cs typeface="Times New Roman" panose="02020603050405020304" pitchFamily="18" charset="0"/>
              </a:rPr>
              <a:t>A. Trang phục của thầy</a:t>
            </a:r>
          </a:p>
          <a:p>
            <a:r>
              <a:rPr lang="en-US" sz="2400">
                <a:latin typeface="Times New Roman" panose="02020603050405020304" pitchFamily="18" charset="0"/>
                <a:cs typeface="Times New Roman" panose="02020603050405020304" pitchFamily="18" charset="0"/>
              </a:rPr>
              <a:t>B. Thái độ của thầy đối với học sinh</a:t>
            </a:r>
          </a:p>
          <a:p>
            <a:r>
              <a:rPr lang="en-US" sz="2400">
                <a:latin typeface="Times New Roman" panose="02020603050405020304" pitchFamily="18" charset="0"/>
                <a:cs typeface="Times New Roman" panose="02020603050405020304" pitchFamily="18" charset="0"/>
              </a:rPr>
              <a:t>C. Tình yêu của thầy đối với tiếng Pháp</a:t>
            </a:r>
          </a:p>
          <a:p>
            <a:r>
              <a:rPr lang="en-US" sz="2400">
                <a:latin typeface="Times New Roman" panose="02020603050405020304" pitchFamily="18" charset="0"/>
                <a:cs typeface="Times New Roman" panose="02020603050405020304" pitchFamily="18" charset="0"/>
              </a:rPr>
              <a:t>D. Lời nói của thầy đối với Phrăng</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726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796705" y="751438"/>
            <a:ext cx="10520127" cy="5632311"/>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5:</a:t>
            </a:r>
            <a:r>
              <a:rPr lang="en-US" sz="2400">
                <a:latin typeface="Times New Roman" panose="02020603050405020304" pitchFamily="18" charset="0"/>
                <a:cs typeface="Times New Roman" panose="02020603050405020304" pitchFamily="18" charset="0"/>
              </a:rPr>
              <a:t> Điều tâm niệm mà thầy Ha-men muốn nói với học sinh và mọi người trong người dân vùng An-dát là gì?</a:t>
            </a:r>
          </a:p>
          <a:p>
            <a:r>
              <a:rPr lang="en-US" sz="2400">
                <a:latin typeface="Times New Roman" panose="02020603050405020304" pitchFamily="18" charset="0"/>
                <a:cs typeface="Times New Roman" panose="02020603050405020304" pitchFamily="18" charset="0"/>
              </a:rPr>
              <a:t>A. Thầy được tiếp tục đứng trên bục giảng để dạy tiếng Pháp cho học sinh vùng An-dát.</a:t>
            </a:r>
          </a:p>
          <a:p>
            <a:r>
              <a:rPr lang="en-US" sz="2400">
                <a:latin typeface="Times New Roman" panose="02020603050405020304" pitchFamily="18" charset="0"/>
                <a:cs typeface="Times New Roman" panose="02020603050405020304" pitchFamily="18" charset="0"/>
              </a:rPr>
              <a:t>B. Mọi người hãy yêu quý giữ gìn và chau dồi cho mình vốn ngôn ngữ của dân tộc.</a:t>
            </a:r>
          </a:p>
          <a:p>
            <a:r>
              <a:rPr lang="en-US" sz="2400">
                <a:latin typeface="Times New Roman" panose="02020603050405020304" pitchFamily="18" charset="0"/>
                <a:cs typeface="Times New Roman" panose="02020603050405020304" pitchFamily="18" charset="0"/>
              </a:rPr>
              <a:t>C. Mọi người hãy dùng ngôn ngữ như một thứ vũ khí để chống lại kẻ thù xâm lược.</a:t>
            </a:r>
          </a:p>
          <a:p>
            <a:r>
              <a:rPr lang="en-US" sz="2400">
                <a:latin typeface="Times New Roman" panose="02020603050405020304" pitchFamily="18" charset="0"/>
                <a:cs typeface="Times New Roman" panose="02020603050405020304" pitchFamily="18" charset="0"/>
              </a:rPr>
              <a:t>D. Bằng mọi cách phải đứng lên để chống lại kẻ thù xâm lược, bảo vệ Tổ </a:t>
            </a:r>
            <a:r>
              <a:rPr lang="en-US" sz="2400">
                <a:latin typeface="Times New Roman" panose="02020603050405020304" pitchFamily="18" charset="0"/>
                <a:cs typeface="Times New Roman" panose="02020603050405020304" pitchFamily="18" charset="0"/>
              </a:rPr>
              <a:t>quốc</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6:</a:t>
            </a:r>
            <a:r>
              <a:rPr lang="en-US" sz="2400">
                <a:latin typeface="Times New Roman" panose="02020603050405020304" pitchFamily="18" charset="0"/>
                <a:cs typeface="Times New Roman" panose="02020603050405020304" pitchFamily="18" charset="0"/>
              </a:rPr>
              <a:t> Tác giả khắc họa tâm trạng nào của thầy Ha-men ở những giây phút cuối cùng của buổi học?</a:t>
            </a:r>
          </a:p>
          <a:p>
            <a:r>
              <a:rPr lang="en-US" sz="2400">
                <a:latin typeface="Times New Roman" panose="02020603050405020304" pitchFamily="18" charset="0"/>
                <a:cs typeface="Times New Roman" panose="02020603050405020304" pitchFamily="18" charset="0"/>
              </a:rPr>
              <a:t>A. Nỗi buồn bã và lo lắng lên đến cực điểm</a:t>
            </a:r>
          </a:p>
          <a:p>
            <a:r>
              <a:rPr lang="en-US" sz="2400">
                <a:latin typeface="Times New Roman" panose="02020603050405020304" pitchFamily="18" charset="0"/>
                <a:cs typeface="Times New Roman" panose="02020603050405020304" pitchFamily="18" charset="0"/>
              </a:rPr>
              <a:t>B. Nỗi sợ hãi và căm giận lên đến cực điểm</a:t>
            </a:r>
          </a:p>
          <a:p>
            <a:r>
              <a:rPr lang="en-US" sz="2400">
                <a:latin typeface="Times New Roman" panose="02020603050405020304" pitchFamily="18" charset="0"/>
                <a:cs typeface="Times New Roman" panose="02020603050405020304" pitchFamily="18" charset="0"/>
              </a:rPr>
              <a:t>C. Nỗi đau đớn và xúc động lên đến cực điểm</a:t>
            </a:r>
          </a:p>
          <a:p>
            <a:r>
              <a:rPr lang="en-US" sz="2400">
                <a:latin typeface="Times New Roman" panose="02020603050405020304" pitchFamily="18" charset="0"/>
                <a:cs typeface="Times New Roman" panose="02020603050405020304" pitchFamily="18" charset="0"/>
              </a:rPr>
              <a:t>D. Nỗi ân hận và tiếc nuối lên đến cực điểm</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332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1475715" y="905348"/>
            <a:ext cx="9650994"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Câu 7: </a:t>
            </a:r>
            <a:r>
              <a:rPr lang="en-US" sz="2800">
                <a:latin typeface="Times New Roman" panose="02020603050405020304" pitchFamily="18" charset="0"/>
                <a:cs typeface="Times New Roman" panose="02020603050405020304" pitchFamily="18" charset="0"/>
              </a:rPr>
              <a:t>Diễn biến tâm trạng của nhân vật Phrăng trong "buổi học cuối cùng" </a:t>
            </a:r>
            <a:r>
              <a:rPr lang="en-US" sz="2800" b="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được thể hiện ở thời điểm nào?</a:t>
            </a:r>
          </a:p>
          <a:p>
            <a:r>
              <a:rPr lang="en-US" sz="2800">
                <a:latin typeface="Times New Roman" panose="02020603050405020304" pitchFamily="18" charset="0"/>
                <a:cs typeface="Times New Roman" panose="02020603050405020304" pitchFamily="18" charset="0"/>
              </a:rPr>
              <a:t>A. Trước buổi </a:t>
            </a:r>
            <a:r>
              <a:rPr lang="en-US" sz="2800">
                <a:latin typeface="Times New Roman" panose="02020603050405020304" pitchFamily="18" charset="0"/>
                <a:cs typeface="Times New Roman" panose="02020603050405020304" pitchFamily="18" charset="0"/>
              </a:rPr>
              <a:t>học                             </a:t>
            </a:r>
            <a:r>
              <a:rPr lang="en-US" sz="2800" smtClean="0">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Trên đường đến trường</a:t>
            </a:r>
          </a:p>
          <a:p>
            <a:r>
              <a:rPr lang="en-US" sz="2800">
                <a:latin typeface="Times New Roman" panose="02020603050405020304" pitchFamily="18" charset="0"/>
                <a:cs typeface="Times New Roman" panose="02020603050405020304" pitchFamily="18" charset="0"/>
              </a:rPr>
              <a:t>C. Trong buổi </a:t>
            </a:r>
            <a:r>
              <a:rPr lang="en-US" sz="2800">
                <a:latin typeface="Times New Roman" panose="02020603050405020304" pitchFamily="18" charset="0"/>
                <a:cs typeface="Times New Roman" panose="02020603050405020304" pitchFamily="18" charset="0"/>
              </a:rPr>
              <a:t>học                            </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D. Sau </a:t>
            </a:r>
            <a:r>
              <a:rPr lang="en-US" sz="2800">
                <a:latin typeface="Times New Roman" panose="02020603050405020304" pitchFamily="18" charset="0"/>
                <a:cs typeface="Times New Roman" panose="02020603050405020304" pitchFamily="18" charset="0"/>
              </a:rPr>
              <a:t>buổi </a:t>
            </a:r>
            <a:r>
              <a:rPr lang="en-US" sz="2800" smtClean="0">
                <a:latin typeface="Times New Roman" panose="02020603050405020304" pitchFamily="18" charset="0"/>
                <a:cs typeface="Times New Roman" panose="02020603050405020304" pitchFamily="18" charset="0"/>
              </a:rPr>
              <a:t>học</a:t>
            </a:r>
          </a:p>
          <a:p>
            <a:endParaRPr lang="en-US" sz="280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Câu 8: </a:t>
            </a:r>
            <a:r>
              <a:rPr lang="en-US" sz="2800">
                <a:latin typeface="Times New Roman" panose="02020603050405020304" pitchFamily="18" charset="0"/>
                <a:cs typeface="Times New Roman" panose="02020603050405020304" pitchFamily="18" charset="0"/>
              </a:rPr>
              <a:t>Tình cảm lớn nhất mà văn bản </a:t>
            </a:r>
            <a:r>
              <a:rPr lang="en-US" sz="2800" i="1">
                <a:latin typeface="Times New Roman" panose="02020603050405020304" pitchFamily="18" charset="0"/>
                <a:cs typeface="Times New Roman" panose="02020603050405020304" pitchFamily="18" charset="0"/>
              </a:rPr>
              <a:t>Buổi học cuối cùng</a:t>
            </a:r>
            <a:r>
              <a:rPr lang="en-US" sz="2800">
                <a:latin typeface="Times New Roman" panose="02020603050405020304" pitchFamily="18" charset="0"/>
                <a:cs typeface="Times New Roman" panose="02020603050405020304" pitchFamily="18" charset="0"/>
              </a:rPr>
              <a:t> muốn bồi đắp cho người đọc là gì?</a:t>
            </a:r>
          </a:p>
          <a:p>
            <a:r>
              <a:rPr lang="en-US" sz="2800">
                <a:latin typeface="Times New Roman" panose="02020603050405020304" pitchFamily="18" charset="0"/>
                <a:cs typeface="Times New Roman" panose="02020603050405020304" pitchFamily="18" charset="0"/>
              </a:rPr>
              <a:t>A. Lòng căm thù giặc</a:t>
            </a:r>
          </a:p>
          <a:p>
            <a:r>
              <a:rPr lang="en-US" sz="2800">
                <a:latin typeface="Times New Roman" panose="02020603050405020304" pitchFamily="18" charset="0"/>
                <a:cs typeface="Times New Roman" panose="02020603050405020304" pitchFamily="18" charset="0"/>
              </a:rPr>
              <a:t>B. Lòng yêu nước</a:t>
            </a:r>
          </a:p>
          <a:p>
            <a:r>
              <a:rPr lang="en-US" sz="2800">
                <a:latin typeface="Times New Roman" panose="02020603050405020304" pitchFamily="18" charset="0"/>
                <a:cs typeface="Times New Roman" panose="02020603050405020304" pitchFamily="18" charset="0"/>
              </a:rPr>
              <a:t>C. Lòng yêu chuộng hòa</a:t>
            </a:r>
          </a:p>
          <a:p>
            <a:r>
              <a:rPr lang="en-US" sz="2800">
                <a:latin typeface="Times New Roman" panose="02020603050405020304" pitchFamily="18" charset="0"/>
                <a:cs typeface="Times New Roman" panose="02020603050405020304" pitchFamily="18" charset="0"/>
              </a:rPr>
              <a:t>D. Coi trọng việc học hành</a:t>
            </a:r>
          </a:p>
          <a:p>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920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1140738" y="977774"/>
            <a:ext cx="10004078" cy="5262979"/>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 Tự luận:</a:t>
            </a:r>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1:</a:t>
            </a:r>
            <a:r>
              <a:rPr lang="en-US" sz="2400">
                <a:latin typeface="Times New Roman" panose="02020603050405020304" pitchFamily="18" charset="0"/>
                <a:cs typeface="Times New Roman" panose="02020603050405020304" pitchFamily="18" charset="0"/>
              </a:rPr>
              <a:t> Thầy Ha-men trong văn bản </a:t>
            </a:r>
            <a:r>
              <a:rPr lang="en-US" sz="2400" i="1">
                <a:latin typeface="Times New Roman" panose="02020603050405020304" pitchFamily="18" charset="0"/>
                <a:cs typeface="Times New Roman" panose="02020603050405020304" pitchFamily="18" charset="0"/>
              </a:rPr>
              <a:t>Buổi học cuối cùng</a:t>
            </a:r>
            <a:r>
              <a:rPr lang="en-US" sz="2400">
                <a:latin typeface="Times New Roman" panose="02020603050405020304" pitchFamily="18" charset="0"/>
                <a:cs typeface="Times New Roman" panose="02020603050405020304" pitchFamily="18" charset="0"/>
              </a:rPr>
              <a:t> được khắc họa qua những chi tiết nào? Nhận xét về ý nghĩa của các chi tiết </a:t>
            </a:r>
            <a:r>
              <a:rPr lang="en-US" sz="2400">
                <a:latin typeface="Times New Roman" panose="02020603050405020304" pitchFamily="18" charset="0"/>
                <a:cs typeface="Times New Roman" panose="02020603050405020304" pitchFamily="18" charset="0"/>
              </a:rPr>
              <a:t>đó</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2: </a:t>
            </a:r>
            <a:r>
              <a:rPr lang="en-US" sz="2400">
                <a:latin typeface="Times New Roman" panose="02020603050405020304" pitchFamily="18" charset="0"/>
                <a:cs typeface="Times New Roman" panose="02020603050405020304" pitchFamily="18" charset="0"/>
              </a:rPr>
              <a:t>Nhận thức và tâm trạng của nhân vật cậu bé Phrăng được thay đổi như thế nào trong thời điểm trước và trong buổi học? Hãy tìm những chi tiết thể </a:t>
            </a:r>
            <a:r>
              <a:rPr lang="en-US" sz="2400">
                <a:latin typeface="Times New Roman" panose="02020603050405020304" pitchFamily="18" charset="0"/>
                <a:cs typeface="Times New Roman" panose="02020603050405020304" pitchFamily="18" charset="0"/>
              </a:rPr>
              <a:t>hiện</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3: </a:t>
            </a:r>
            <a:r>
              <a:rPr lang="en-US" sz="2400">
                <a:latin typeface="Times New Roman" panose="02020603050405020304" pitchFamily="18" charset="0"/>
                <a:cs typeface="Times New Roman" panose="02020603050405020304" pitchFamily="18" charset="0"/>
              </a:rPr>
              <a:t>Nêu những nét đặc sắc trong nghệ thuật kể chuyện của tác giả trong văn bản </a:t>
            </a:r>
            <a:r>
              <a:rPr lang="en-US" sz="2400" i="1">
                <a:latin typeface="Times New Roman" panose="02020603050405020304" pitchFamily="18" charset="0"/>
                <a:cs typeface="Times New Roman" panose="02020603050405020304" pitchFamily="18" charset="0"/>
              </a:rPr>
              <a:t>Buổi học cuối cùng</a:t>
            </a:r>
            <a:r>
              <a:rPr 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có</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Văn bản </a:t>
            </a:r>
            <a:r>
              <a:rPr lang="en-US" sz="2400" i="1">
                <a:latin typeface="Times New Roman" panose="02020603050405020304" pitchFamily="18" charset="0"/>
                <a:cs typeface="Times New Roman" panose="02020603050405020304" pitchFamily="18" charset="0"/>
              </a:rPr>
              <a:t>Buổi học cuối cùng</a:t>
            </a:r>
            <a:r>
              <a:rPr lang="en-US" sz="2400">
                <a:latin typeface="Times New Roman" panose="02020603050405020304" pitchFamily="18" charset="0"/>
                <a:cs typeface="Times New Roman" panose="02020603050405020304" pitchFamily="18" charset="0"/>
              </a:rPr>
              <a:t> để lại cho em những cảm xúc, suy nghĩ nào? Vì sao?</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020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aphicFrame>
        <p:nvGraphicFramePr>
          <p:cNvPr id="14" name="Table 13"/>
          <p:cNvGraphicFramePr>
            <a:graphicFrameLocks noGrp="1"/>
          </p:cNvGraphicFramePr>
          <p:nvPr>
            <p:extLst>
              <p:ext uri="{D42A27DB-BD31-4B8C-83A1-F6EECF244321}">
                <p14:modId xmlns:p14="http://schemas.microsoft.com/office/powerpoint/2010/main" val="1211485365"/>
              </p:ext>
            </p:extLst>
          </p:nvPr>
        </p:nvGraphicFramePr>
        <p:xfrm>
          <a:off x="823864" y="1379454"/>
          <a:ext cx="10637820" cy="1672760"/>
        </p:xfrm>
        <a:graphic>
          <a:graphicData uri="http://schemas.openxmlformats.org/drawingml/2006/table">
            <a:tbl>
              <a:tblPr firstRow="1" firstCol="1" bandRow="1">
                <a:tableStyleId>{5C22544A-7EE6-4342-B048-85BDC9FD1C3A}</a:tableStyleId>
              </a:tblPr>
              <a:tblGrid>
                <a:gridCol w="1140738"/>
                <a:gridCol w="1223222"/>
                <a:gridCol w="1181980"/>
                <a:gridCol w="1181980"/>
                <a:gridCol w="1181980"/>
                <a:gridCol w="1181980"/>
                <a:gridCol w="1181980"/>
                <a:gridCol w="1181980"/>
                <a:gridCol w="1181980"/>
              </a:tblGrid>
              <a:tr h="587655">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Câu</a:t>
                      </a:r>
                    </a:p>
                    <a:p>
                      <a:pPr algn="ctr">
                        <a:lnSpc>
                          <a:spcPts val="1650"/>
                        </a:lnSpc>
                        <a:spcAft>
                          <a:spcPts val="0"/>
                        </a:spcAft>
                      </a:pP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50"/>
                        </a:lnSpc>
                        <a:spcAft>
                          <a:spcPts val="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91697">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Đáp </a:t>
                      </a:r>
                      <a:r>
                        <a:rPr lang="en-US" sz="2400">
                          <a:effectLst/>
                          <a:latin typeface="Times New Roman" panose="02020603050405020304" pitchFamily="18" charset="0"/>
                          <a:cs typeface="Times New Roman" panose="02020603050405020304" pitchFamily="18" charset="0"/>
                        </a:rPr>
                        <a:t>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50"/>
                        </a:lnSpc>
                        <a:spcAft>
                          <a:spcPts val="0"/>
                        </a:spcAft>
                      </a:pPr>
                      <a:endParaRPr lang="en-US" sz="2400" smtClean="0">
                        <a:effectLst/>
                        <a:latin typeface="Times New Roman" panose="02020603050405020304" pitchFamily="18" charset="0"/>
                        <a:cs typeface="Times New Roman" panose="02020603050405020304" pitchFamily="18" charset="0"/>
                      </a:endParaRPr>
                    </a:p>
                    <a:p>
                      <a:pPr algn="ctr">
                        <a:lnSpc>
                          <a:spcPts val="1650"/>
                        </a:lnSpc>
                        <a:spcAft>
                          <a:spcPts val="0"/>
                        </a:spcAft>
                      </a:pPr>
                      <a:r>
                        <a:rPr lang="en-US" sz="2400" smtClean="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5" name="TextBox 14"/>
          <p:cNvSpPr txBox="1"/>
          <p:nvPr/>
        </p:nvSpPr>
        <p:spPr>
          <a:xfrm>
            <a:off x="2000816" y="407409"/>
            <a:ext cx="5142368" cy="954107"/>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                           ĐÁP ÁN</a:t>
            </a:r>
          </a:p>
          <a:p>
            <a:r>
              <a:rPr lang="en-US" sz="2800" b="1" smtClean="0">
                <a:solidFill>
                  <a:srgbClr val="00B050"/>
                </a:solidFill>
                <a:latin typeface="Times New Roman" panose="02020603050405020304" pitchFamily="18" charset="0"/>
                <a:cs typeface="Times New Roman" panose="02020603050405020304" pitchFamily="18" charset="0"/>
              </a:rPr>
              <a:t>I. Trắc nghiệm</a:t>
            </a:r>
            <a:endParaRPr lang="en-US" sz="2800" b="1">
              <a:solidFill>
                <a:srgbClr val="00B05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02876" y="3241141"/>
            <a:ext cx="3458424"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II. Tự luận</a:t>
            </a:r>
            <a:endParaRPr lang="en-US" sz="28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665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5" name="TextBox 14"/>
          <p:cNvSpPr txBox="1"/>
          <p:nvPr/>
        </p:nvSpPr>
        <p:spPr>
          <a:xfrm>
            <a:off x="2000816" y="407409"/>
            <a:ext cx="5142368"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                           ĐÁP ÁN</a:t>
            </a:r>
          </a:p>
        </p:txBody>
      </p:sp>
      <p:sp>
        <p:nvSpPr>
          <p:cNvPr id="16" name="TextBox 15"/>
          <p:cNvSpPr txBox="1"/>
          <p:nvPr/>
        </p:nvSpPr>
        <p:spPr>
          <a:xfrm>
            <a:off x="914401" y="861681"/>
            <a:ext cx="3458424"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II. Tự luận</a:t>
            </a:r>
            <a:endParaRPr lang="en-US" sz="2800" b="1">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86828" y="2209046"/>
            <a:ext cx="6418907" cy="2553077"/>
          </a:xfrm>
          <a:prstGeom prst="rect">
            <a:avLst/>
          </a:prstGeom>
          <a:noFill/>
        </p:spPr>
        <p:txBody>
          <a:bodyPr wrap="square" rtlCol="0">
            <a:spAutoFit/>
          </a:bodyPr>
          <a:lstStyle/>
          <a:p>
            <a:endParaRPr lang="en-US"/>
          </a:p>
        </p:txBody>
      </p:sp>
      <p:sp>
        <p:nvSpPr>
          <p:cNvPr id="8" name="TextBox 7"/>
          <p:cNvSpPr txBox="1"/>
          <p:nvPr/>
        </p:nvSpPr>
        <p:spPr>
          <a:xfrm>
            <a:off x="615637" y="1326764"/>
            <a:ext cx="10927532" cy="5632311"/>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1.</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Trong văn bản nhân vật thầy Ha-men được khắc họa qua các phương diện: trang phục, thái độ đối với học sinh, điều tâm niệm thầy nói trong buổi học cuối cùng và tâm trạng của thầy ở giây phút cuối buổi học.</a:t>
            </a:r>
          </a:p>
          <a:p>
            <a:r>
              <a:rPr lang="en-US" sz="2400">
                <a:latin typeface="Times New Roman" panose="02020603050405020304" pitchFamily="18" charset="0"/>
                <a:cs typeface="Times New Roman" panose="02020603050405020304" pitchFamily="18" charset="0"/>
              </a:rPr>
              <a:t>- Qua trang phục của thầy Ha-men trong buổi học cuối cùng đã cho thấy ý nghĩa hệ trọng của buổi học này và sự trân trọng của thầy đối với buổi học này.</a:t>
            </a:r>
          </a:p>
          <a:p>
            <a:r>
              <a:rPr lang="en-US" sz="2400">
                <a:latin typeface="Times New Roman" panose="02020603050405020304" pitchFamily="18" charset="0"/>
                <a:cs typeface="Times New Roman" panose="02020603050405020304" pitchFamily="18" charset="0"/>
              </a:rPr>
              <a:t>- Thái độ của thầy đối với học sinh trong buổi học cuối cùng cho thấy sự nhiệt tình và kiên nhẫn giảng bài như muốn chuyển hết mọi hiểu biết của mình cho học sinh.</a:t>
            </a:r>
          </a:p>
          <a:p>
            <a:r>
              <a:rPr lang="en-US" sz="2400">
                <a:latin typeface="Times New Roman" panose="02020603050405020304" pitchFamily="18" charset="0"/>
                <a:cs typeface="Times New Roman" panose="02020603050405020304" pitchFamily="18" charset="0"/>
              </a:rPr>
              <a:t>- Điều tâm niệm mà thầy muốn nói với học sinh và mọi người dân vùng An-dát cho thấy tình yêu đặc biệt của thầy đối với tiếng. Đó cũng là biểu hiện của lòng yêu nước.</a:t>
            </a:r>
          </a:p>
          <a:p>
            <a:r>
              <a:rPr lang="en-US" sz="2400">
                <a:latin typeface="Times New Roman" panose="02020603050405020304" pitchFamily="18" charset="0"/>
                <a:cs typeface="Times New Roman" panose="02020603050405020304" pitchFamily="18" charset="0"/>
              </a:rPr>
              <a:t>- Tâm trạng của thầy ở những giây phút cuối cùng của buổi học cho thấy nỗi đau đớn, sự xúc động trong lòng thầy đã lên đến cực điểm và được bộc lộ qua những cử chỉ hành động khác thường. Thầy như muốn khẳng định nước Pháp không thể sụp đổ tiếng Pháp không thể mất, hành động ấy là sự thể hiện một cách sâu sắc nhất, tình yêu tổ quốc, tha thiết và sâu lắng của thầy Ha-men.</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1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5" name="TextBox 14"/>
          <p:cNvSpPr txBox="1"/>
          <p:nvPr/>
        </p:nvSpPr>
        <p:spPr>
          <a:xfrm>
            <a:off x="2000816" y="235396"/>
            <a:ext cx="5142368"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                           ĐÁP ÁN</a:t>
            </a:r>
          </a:p>
        </p:txBody>
      </p:sp>
      <p:sp>
        <p:nvSpPr>
          <p:cNvPr id="16" name="TextBox 15"/>
          <p:cNvSpPr txBox="1"/>
          <p:nvPr/>
        </p:nvSpPr>
        <p:spPr>
          <a:xfrm>
            <a:off x="814815" y="418066"/>
            <a:ext cx="3458424"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II. Tự luận</a:t>
            </a:r>
            <a:endParaRPr lang="en-US" sz="2800" b="1">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86828" y="2209046"/>
            <a:ext cx="6418907" cy="2553077"/>
          </a:xfrm>
          <a:prstGeom prst="rect">
            <a:avLst/>
          </a:prstGeom>
          <a:noFill/>
        </p:spPr>
        <p:txBody>
          <a:bodyPr wrap="square" rtlCol="0">
            <a:spAutoFit/>
          </a:bodyPr>
          <a:lstStyle/>
          <a:p>
            <a:endParaRPr lang="en-US"/>
          </a:p>
        </p:txBody>
      </p:sp>
      <p:sp>
        <p:nvSpPr>
          <p:cNvPr id="8" name="TextBox 7"/>
          <p:cNvSpPr txBox="1"/>
          <p:nvPr/>
        </p:nvSpPr>
        <p:spPr>
          <a:xfrm>
            <a:off x="787656" y="955573"/>
            <a:ext cx="10927532" cy="5632311"/>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Câu 2. </a:t>
            </a:r>
            <a:r>
              <a:rPr lang="en-US" sz="2000">
                <a:latin typeface="Times New Roman" panose="02020603050405020304" pitchFamily="18" charset="0"/>
                <a:cs typeface="Times New Roman" panose="02020603050405020304" pitchFamily="18" charset="0"/>
              </a:rPr>
              <a:t>Trong văn bản buổi học cuối cùng tác giả khắc họa tâm trạng của cụ đang ở các thời điểm trước buổi học trên đường đến trường và trong giờ học cuối cùng.</a:t>
            </a:r>
          </a:p>
          <a:p>
            <a:r>
              <a:rPr lang="en-US" sz="2000">
                <a:latin typeface="Times New Roman" panose="02020603050405020304" pitchFamily="18" charset="0"/>
                <a:cs typeface="Times New Roman" panose="02020603050405020304" pitchFamily="18" charset="0"/>
              </a:rPr>
              <a:t>- Trước buổi học Phrăng cảm thấy chán học, không tha thiết với buổi học, thậm chí còn muốn trốn học đi chơi.</a:t>
            </a:r>
          </a:p>
          <a:p>
            <a:r>
              <a:rPr lang="en-US" sz="2000">
                <a:latin typeface="Times New Roman" panose="02020603050405020304" pitchFamily="18" charset="0"/>
                <a:cs typeface="Times New Roman" panose="02020603050405020304" pitchFamily="18" charset="0"/>
              </a:rPr>
              <a:t>- Nhưng trong giờ học tâm trạng của Phrăng đã được thay đổi rất nhiều:</a:t>
            </a:r>
          </a:p>
          <a:p>
            <a:r>
              <a:rPr lang="en-US" sz="2000">
                <a:latin typeface="Times New Roman" panose="02020603050405020304" pitchFamily="18" charset="0"/>
                <a:cs typeface="Times New Roman" panose="02020603050405020304" pitchFamily="18" charset="0"/>
              </a:rPr>
              <a:t>+ Khi được thầy Ha-men thông báo đây là buổi học cuối cùng bằng tiếng Pháp và cậu thấy thấy choáng váng, sững sờ và cậu hiểu ra nguyên nhân của mọi sự khác lạ trong buổi sáng hôm nay tại trụ sở xã, lớp học và trang phục của thầy.</a:t>
            </a:r>
          </a:p>
          <a:p>
            <a:r>
              <a:rPr lang="en-US" sz="2000">
                <a:latin typeface="Times New Roman" panose="02020603050405020304" pitchFamily="18" charset="0"/>
                <a:cs typeface="Times New Roman" panose="02020603050405020304" pitchFamily="18" charset="0"/>
              </a:rPr>
              <a:t>+ Phrăng cảm thấy nuối tiếc và ân hận vì sự lười nhác ham chơi của mình bấy lâu nay. Sự ân hận của cậu còn lớn hơn khi đến lượt mình đọc bài mà cậu không thuộc chút nào về quy tắc phân từ, sau đó nó đã trở thành nỗi xấu hổ, tự giận mình.</a:t>
            </a:r>
          </a:p>
          <a:p>
            <a:r>
              <a:rPr lang="en-US" sz="2000">
                <a:latin typeface="Times New Roman" panose="02020603050405020304" pitchFamily="18" charset="0"/>
                <a:cs typeface="Times New Roman" panose="02020603050405020304" pitchFamily="18" charset="0"/>
              </a:rPr>
              <a:t>+ Chính tâm trạng ấy khiến cho cậu khi nghe thầy giáo giảng kể ngữ pháp đã thấy thật rõ ràng, dễ hiểu.</a:t>
            </a:r>
          </a:p>
          <a:p>
            <a:r>
              <a:rPr lang="en-US" sz="2000">
                <a:latin typeface="Times New Roman" panose="02020603050405020304" pitchFamily="18" charset="0"/>
                <a:cs typeface="Times New Roman" panose="02020603050405020304" pitchFamily="18" charset="0"/>
              </a:rPr>
              <a:t>+ Ngoài ra, được chứng kiến những hình ảnh rất cảm động của các cụ già đến dự buổi học cuối cùng, nghe và hiểu được những lời nhắc nhở tha thiết của thầy Ha-men,  và qua tất cả những gì diễn ra trong buổi học ấy nhận thức và tâm trạng của đang đã có những biến đổi sâu sắc. Cậu đã hiểu được ý nghĩa thiêng liêng của việc học tiếng Pháp và tha thiết muốn được trao đổi học tập, nhưng đã không còn cơ hội để tiếp tục học tiếng Pháp ở trường.</a:t>
            </a:r>
          </a:p>
          <a:p>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4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down)">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down)">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5" name="TextBox 14"/>
          <p:cNvSpPr txBox="1"/>
          <p:nvPr/>
        </p:nvSpPr>
        <p:spPr>
          <a:xfrm>
            <a:off x="2000816" y="561318"/>
            <a:ext cx="5142368"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                           ĐÁP ÁN</a:t>
            </a:r>
          </a:p>
        </p:txBody>
      </p:sp>
      <p:sp>
        <p:nvSpPr>
          <p:cNvPr id="16" name="TextBox 15"/>
          <p:cNvSpPr txBox="1"/>
          <p:nvPr/>
        </p:nvSpPr>
        <p:spPr>
          <a:xfrm>
            <a:off x="624697" y="943164"/>
            <a:ext cx="3458424" cy="523220"/>
          </a:xfrm>
          <a:prstGeom prst="rect">
            <a:avLst/>
          </a:prstGeom>
          <a:noFill/>
        </p:spPr>
        <p:txBody>
          <a:bodyPr wrap="square" rtlCol="0">
            <a:spAutoFit/>
          </a:bodyPr>
          <a:lstStyle/>
          <a:p>
            <a:r>
              <a:rPr lang="en-US" sz="2800" b="1" smtClean="0">
                <a:solidFill>
                  <a:srgbClr val="00B050"/>
                </a:solidFill>
                <a:latin typeface="Times New Roman" panose="02020603050405020304" pitchFamily="18" charset="0"/>
                <a:cs typeface="Times New Roman" panose="02020603050405020304" pitchFamily="18" charset="0"/>
              </a:rPr>
              <a:t>II. Tự luận</a:t>
            </a:r>
            <a:endParaRPr lang="en-US" sz="2800" b="1">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86828" y="2209046"/>
            <a:ext cx="6418907" cy="2553077"/>
          </a:xfrm>
          <a:prstGeom prst="rect">
            <a:avLst/>
          </a:prstGeom>
          <a:noFill/>
        </p:spPr>
        <p:txBody>
          <a:bodyPr wrap="square" rtlCol="0">
            <a:spAutoFit/>
          </a:bodyPr>
          <a:lstStyle/>
          <a:p>
            <a:endParaRPr lang="en-US"/>
          </a:p>
        </p:txBody>
      </p:sp>
      <p:sp>
        <p:nvSpPr>
          <p:cNvPr id="8" name="TextBox 7"/>
          <p:cNvSpPr txBox="1"/>
          <p:nvPr/>
        </p:nvSpPr>
        <p:spPr>
          <a:xfrm>
            <a:off x="615637" y="1417300"/>
            <a:ext cx="10538232" cy="2677656"/>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3. </a:t>
            </a:r>
            <a:r>
              <a:rPr lang="en-US" sz="2400" smtClean="0">
                <a:latin typeface="Times New Roman" panose="02020603050405020304" pitchFamily="18" charset="0"/>
                <a:cs typeface="Times New Roman" panose="02020603050405020304" pitchFamily="18" charset="0"/>
              </a:rPr>
              <a:t>Trong </a:t>
            </a:r>
            <a:r>
              <a:rPr lang="en-US" sz="2400">
                <a:latin typeface="Times New Roman" panose="02020603050405020304" pitchFamily="18" charset="0"/>
                <a:cs typeface="Times New Roman" panose="02020603050405020304" pitchFamily="18" charset="0"/>
              </a:rPr>
              <a:t>văn bản, tác giả đã tạo dựng cốt truyện đặc sắc, tình huống độc đáo, xây dựng nhân vật qua nhiều phương diện khác nhau, sử dụng ngôi kể thứ nhất, vừa kể vừa bộc lộ cảm xúc, sử dụng lời đối thoại sẽ dẫn độc </a:t>
            </a:r>
            <a:r>
              <a:rPr lang="en-US" sz="2400">
                <a:latin typeface="Times New Roman" panose="02020603050405020304" pitchFamily="18" charset="0"/>
                <a:cs typeface="Times New Roman" panose="02020603050405020304" pitchFamily="18" charset="0"/>
              </a:rPr>
              <a:t>thoại</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4:</a:t>
            </a:r>
            <a:r>
              <a:rPr lang="en-US" sz="2400">
                <a:latin typeface="Times New Roman" panose="02020603050405020304" pitchFamily="18" charset="0"/>
                <a:cs typeface="Times New Roman" panose="02020603050405020304" pitchFamily="18" charset="0"/>
              </a:rPr>
              <a:t> Học sinh có thể nêu lên những cảm xúc suy nghĩ về thông điệp được rút ra từ văn bản (việc học tiếng mẹ đẻ, ngôn ngữ dân tộc, tình yêu quê hương đất nước...) hoặc về hai nhân vật là thầy Ha-men và cậu bé Phrăng.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99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1549104" y="166550"/>
            <a:ext cx="8802882"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34" name="图片 33"/>
          <p:cNvPicPr>
            <a:picLocks noChangeAspect="1"/>
          </p:cNvPicPr>
          <p:nvPr/>
        </p:nvPicPr>
        <p:blipFill>
          <a:blip r:embed="rId7"/>
          <a:stretch>
            <a:fillRect/>
          </a:stretch>
        </p:blipFill>
        <p:spPr>
          <a:xfrm>
            <a:off x="640767" y="470622"/>
            <a:ext cx="1104511" cy="971025"/>
          </a:xfrm>
          <a:prstGeom prst="rect">
            <a:avLst/>
          </a:prstGeom>
        </p:spPr>
      </p:pic>
      <p:pic>
        <p:nvPicPr>
          <p:cNvPr id="2" name="图形 1"/>
          <p:cNvPicPr>
            <a:picLocks noChangeAspect="1"/>
          </p:cNvPicPr>
          <p:nvPr/>
        </p:nvPicPr>
        <p:blipFill>
          <a:blip r:embed="rId8"/>
          <a:stretch>
            <a:fillRect/>
          </a:stretch>
        </p:blipFill>
        <p:spPr>
          <a:xfrm>
            <a:off x="5076793" y="3654094"/>
            <a:ext cx="2069540" cy="2716271"/>
          </a:xfrm>
          <a:prstGeom prst="rect">
            <a:avLst/>
          </a:prstGeom>
        </p:spPr>
      </p:pic>
      <p:pic>
        <p:nvPicPr>
          <p:cNvPr id="4" name="图片 3"/>
          <p:cNvPicPr>
            <a:picLocks noChangeAspect="1"/>
          </p:cNvPicPr>
          <p:nvPr/>
        </p:nvPicPr>
        <p:blipFill>
          <a:blip r:embed="rId9"/>
          <a:stretch>
            <a:fillRect/>
          </a:stretch>
        </p:blipFill>
        <p:spPr>
          <a:xfrm>
            <a:off x="6945241" y="3492434"/>
            <a:ext cx="2357806" cy="3072700"/>
          </a:xfrm>
          <a:prstGeom prst="rect">
            <a:avLst/>
          </a:prstGeom>
        </p:spPr>
      </p:pic>
      <p:pic>
        <p:nvPicPr>
          <p:cNvPr id="9" name="图片 8"/>
          <p:cNvPicPr>
            <a:picLocks noChangeAspect="1"/>
          </p:cNvPicPr>
          <p:nvPr/>
        </p:nvPicPr>
        <p:blipFill>
          <a:blip r:embed="rId10"/>
          <a:stretch>
            <a:fillRect/>
          </a:stretch>
        </p:blipFill>
        <p:spPr>
          <a:xfrm>
            <a:off x="8999600" y="3495730"/>
            <a:ext cx="1864204" cy="2912898"/>
          </a:xfrm>
          <a:prstGeom prst="rect">
            <a:avLst/>
          </a:prstGeom>
        </p:spPr>
      </p:pic>
      <p:pic>
        <p:nvPicPr>
          <p:cNvPr id="10" name="图片 9"/>
          <p:cNvPicPr>
            <a:picLocks noChangeAspect="1"/>
          </p:cNvPicPr>
          <p:nvPr/>
        </p:nvPicPr>
        <p:blipFill>
          <a:blip r:embed="rId11"/>
          <a:stretch>
            <a:fillRect/>
          </a:stretch>
        </p:blipFill>
        <p:spPr>
          <a:xfrm>
            <a:off x="10597715" y="369711"/>
            <a:ext cx="647842" cy="508125"/>
          </a:xfrm>
          <a:prstGeom prst="rect">
            <a:avLst/>
          </a:prstGeom>
        </p:spPr>
      </p:pic>
      <p:pic>
        <p:nvPicPr>
          <p:cNvPr id="50" name="图片 49"/>
          <p:cNvPicPr>
            <a:picLocks noChangeAspect="1"/>
          </p:cNvPicPr>
          <p:nvPr/>
        </p:nvPicPr>
        <p:blipFill>
          <a:blip r:embed="rId11"/>
          <a:stretch>
            <a:fillRect/>
          </a:stretch>
        </p:blipFill>
        <p:spPr>
          <a:xfrm>
            <a:off x="9704144" y="652931"/>
            <a:ext cx="647842" cy="508125"/>
          </a:xfrm>
          <a:prstGeom prst="rect">
            <a:avLst/>
          </a:prstGeom>
        </p:spPr>
      </p:pic>
      <p:pic>
        <p:nvPicPr>
          <p:cNvPr id="11" name="图片 10"/>
          <p:cNvPicPr>
            <a:picLocks noChangeAspect="1"/>
          </p:cNvPicPr>
          <p:nvPr/>
        </p:nvPicPr>
        <p:blipFill>
          <a:blip r:embed="rId12"/>
          <a:stretch>
            <a:fillRect/>
          </a:stretch>
        </p:blipFill>
        <p:spPr>
          <a:xfrm>
            <a:off x="1004162" y="3138779"/>
            <a:ext cx="4115497" cy="3190540"/>
          </a:xfrm>
          <a:prstGeom prst="rect">
            <a:avLst/>
          </a:prstGeom>
        </p:spPr>
      </p:pic>
      <p:sp>
        <p:nvSpPr>
          <p:cNvPr id="35" name="文本框 34"/>
          <p:cNvSpPr txBox="1"/>
          <p:nvPr/>
        </p:nvSpPr>
        <p:spPr>
          <a:xfrm>
            <a:off x="3838664" y="1802718"/>
            <a:ext cx="4801112" cy="646331"/>
          </a:xfrm>
          <a:prstGeom prst="rect">
            <a:avLst/>
          </a:prstGeom>
          <a:noFill/>
        </p:spPr>
        <p:txBody>
          <a:bodyPr wrap="square" rtlCol="0">
            <a:spAutoFit/>
          </a:bodyPr>
          <a:lstStyle/>
          <a:p>
            <a:pPr algn="dist"/>
            <a:r>
              <a:rPr lang="en-US" altLang="zh-CN" sz="3600" b="1"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1. Kiến thức Ngữ văn</a:t>
            </a:r>
            <a:endParaRPr lang="zh-CN" altLang="en-US" sz="36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1549104" y="166550"/>
            <a:ext cx="8802882"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34" name="图片 33"/>
          <p:cNvPicPr>
            <a:picLocks noChangeAspect="1"/>
          </p:cNvPicPr>
          <p:nvPr/>
        </p:nvPicPr>
        <p:blipFill>
          <a:blip r:embed="rId7"/>
          <a:stretch>
            <a:fillRect/>
          </a:stretch>
        </p:blipFill>
        <p:spPr>
          <a:xfrm>
            <a:off x="640767" y="470622"/>
            <a:ext cx="1104511" cy="971025"/>
          </a:xfrm>
          <a:prstGeom prst="rect">
            <a:avLst/>
          </a:prstGeom>
        </p:spPr>
      </p:pic>
      <p:pic>
        <p:nvPicPr>
          <p:cNvPr id="2" name="图形 1"/>
          <p:cNvPicPr>
            <a:picLocks noChangeAspect="1"/>
          </p:cNvPicPr>
          <p:nvPr/>
        </p:nvPicPr>
        <p:blipFill>
          <a:blip r:embed="rId8"/>
          <a:stretch>
            <a:fillRect/>
          </a:stretch>
        </p:blipFill>
        <p:spPr>
          <a:xfrm>
            <a:off x="5076793" y="3654094"/>
            <a:ext cx="2069540" cy="2716271"/>
          </a:xfrm>
          <a:prstGeom prst="rect">
            <a:avLst/>
          </a:prstGeom>
        </p:spPr>
      </p:pic>
      <p:pic>
        <p:nvPicPr>
          <p:cNvPr id="4" name="图片 3"/>
          <p:cNvPicPr>
            <a:picLocks noChangeAspect="1"/>
          </p:cNvPicPr>
          <p:nvPr/>
        </p:nvPicPr>
        <p:blipFill>
          <a:blip r:embed="rId9"/>
          <a:stretch>
            <a:fillRect/>
          </a:stretch>
        </p:blipFill>
        <p:spPr>
          <a:xfrm>
            <a:off x="6945241" y="3492434"/>
            <a:ext cx="2357806" cy="3072700"/>
          </a:xfrm>
          <a:prstGeom prst="rect">
            <a:avLst/>
          </a:prstGeom>
        </p:spPr>
      </p:pic>
      <p:pic>
        <p:nvPicPr>
          <p:cNvPr id="9" name="图片 8"/>
          <p:cNvPicPr>
            <a:picLocks noChangeAspect="1"/>
          </p:cNvPicPr>
          <p:nvPr/>
        </p:nvPicPr>
        <p:blipFill>
          <a:blip r:embed="rId10"/>
          <a:stretch>
            <a:fillRect/>
          </a:stretch>
        </p:blipFill>
        <p:spPr>
          <a:xfrm>
            <a:off x="8999600" y="3495730"/>
            <a:ext cx="1864204" cy="2912898"/>
          </a:xfrm>
          <a:prstGeom prst="rect">
            <a:avLst/>
          </a:prstGeom>
        </p:spPr>
      </p:pic>
      <p:pic>
        <p:nvPicPr>
          <p:cNvPr id="10" name="图片 9"/>
          <p:cNvPicPr>
            <a:picLocks noChangeAspect="1"/>
          </p:cNvPicPr>
          <p:nvPr/>
        </p:nvPicPr>
        <p:blipFill>
          <a:blip r:embed="rId11"/>
          <a:stretch>
            <a:fillRect/>
          </a:stretch>
        </p:blipFill>
        <p:spPr>
          <a:xfrm>
            <a:off x="10597715" y="369711"/>
            <a:ext cx="647842" cy="508125"/>
          </a:xfrm>
          <a:prstGeom prst="rect">
            <a:avLst/>
          </a:prstGeom>
        </p:spPr>
      </p:pic>
      <p:pic>
        <p:nvPicPr>
          <p:cNvPr id="50" name="图片 49"/>
          <p:cNvPicPr>
            <a:picLocks noChangeAspect="1"/>
          </p:cNvPicPr>
          <p:nvPr/>
        </p:nvPicPr>
        <p:blipFill>
          <a:blip r:embed="rId11"/>
          <a:stretch>
            <a:fillRect/>
          </a:stretch>
        </p:blipFill>
        <p:spPr>
          <a:xfrm>
            <a:off x="9704144" y="652931"/>
            <a:ext cx="647842" cy="508125"/>
          </a:xfrm>
          <a:prstGeom prst="rect">
            <a:avLst/>
          </a:prstGeom>
        </p:spPr>
      </p:pic>
      <p:pic>
        <p:nvPicPr>
          <p:cNvPr id="11" name="图片 10"/>
          <p:cNvPicPr>
            <a:picLocks noChangeAspect="1"/>
          </p:cNvPicPr>
          <p:nvPr/>
        </p:nvPicPr>
        <p:blipFill>
          <a:blip r:embed="rId12"/>
          <a:stretch>
            <a:fillRect/>
          </a:stretch>
        </p:blipFill>
        <p:spPr>
          <a:xfrm>
            <a:off x="1004162" y="3138779"/>
            <a:ext cx="4115497" cy="3190540"/>
          </a:xfrm>
          <a:prstGeom prst="rect">
            <a:avLst/>
          </a:prstGeom>
        </p:spPr>
      </p:pic>
      <p:sp>
        <p:nvSpPr>
          <p:cNvPr id="12" name="TextBox 11"/>
          <p:cNvSpPr txBox="1"/>
          <p:nvPr/>
        </p:nvSpPr>
        <p:spPr>
          <a:xfrm>
            <a:off x="2462543" y="2091347"/>
            <a:ext cx="8135172" cy="646331"/>
          </a:xfrm>
          <a:prstGeom prst="rect">
            <a:avLst/>
          </a:prstGeom>
          <a:noFill/>
        </p:spPr>
        <p:txBody>
          <a:bodyPr wrap="square" rtlCol="0">
            <a:spAutoFit/>
          </a:bodyPr>
          <a:lstStyle/>
          <a:p>
            <a:pPr algn="ctr"/>
            <a:r>
              <a:rPr lang="en-US" sz="3600" b="1" i="1" smtClean="0">
                <a:solidFill>
                  <a:srgbClr val="00B050"/>
                </a:solidFill>
                <a:latin typeface="Times New Roman" panose="02020603050405020304" pitchFamily="18" charset="0"/>
                <a:cs typeface="Times New Roman" panose="02020603050405020304" pitchFamily="18" charset="0"/>
              </a:rPr>
              <a:t>III. Vận dụng đọc hiểu văn bản mở rộng </a:t>
            </a:r>
            <a:endParaRPr lang="en-US" sz="36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3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570368" y="425513"/>
            <a:ext cx="10628769" cy="6524863"/>
          </a:xfrm>
          <a:prstGeom prst="rect">
            <a:avLst/>
          </a:prstGeom>
          <a:noFill/>
        </p:spPr>
        <p:txBody>
          <a:bodyPr wrap="square" rtlCol="0">
            <a:spAutoFit/>
          </a:bodyPr>
          <a:lstStyle/>
          <a:p>
            <a:r>
              <a:rPr lang="en-US" sz="2400" b="1">
                <a:solidFill>
                  <a:srgbClr val="00B050"/>
                </a:solidFill>
                <a:latin typeface="Times New Roman" panose="02020603050405020304" pitchFamily="18" charset="0"/>
                <a:cs typeface="Times New Roman" panose="02020603050405020304" pitchFamily="18" charset="0"/>
              </a:rPr>
              <a:t>* Bài 1: Đọc văn bản sau và thực hiện các yêu cầu bên dưới</a:t>
            </a:r>
            <a:endParaRPr lang="en-US" sz="2400">
              <a:solidFill>
                <a:srgbClr val="00B050"/>
              </a:solidFill>
              <a:latin typeface="Times New Roman" panose="02020603050405020304" pitchFamily="18" charset="0"/>
              <a:cs typeface="Times New Roman" panose="02020603050405020304" pitchFamily="18" charset="0"/>
            </a:endParaRPr>
          </a:p>
          <a:p>
            <a:pPr algn="ctr"/>
            <a:endParaRPr lang="en-US" sz="2200" b="1" smtClean="0">
              <a:latin typeface="Times New Roman" panose="02020603050405020304" pitchFamily="18" charset="0"/>
              <a:cs typeface="Times New Roman" panose="02020603050405020304" pitchFamily="18" charset="0"/>
            </a:endParaRPr>
          </a:p>
          <a:p>
            <a:pPr algn="ctr"/>
            <a:r>
              <a:rPr lang="en-US" sz="2200" b="1" smtClean="0">
                <a:latin typeface="Times New Roman" panose="02020603050405020304" pitchFamily="18" charset="0"/>
                <a:cs typeface="Times New Roman" panose="02020603050405020304" pitchFamily="18" charset="0"/>
              </a:rPr>
              <a:t>BÀN VIỆC CỨU NƯỚC</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Chôn cất bà ngoại xong, Côn được cha dẫn đi thăm các bạn thân trước ngày ông phải vào kinh đô nhận chức. Cũng dịp này, Phan Bội Châu đã lập Duy Tân Hội (5-1904).</a:t>
            </a:r>
          </a:p>
          <a:p>
            <a:r>
              <a:rPr lang="en-US" sz="2200">
                <a:latin typeface="Times New Roman" panose="02020603050405020304" pitchFamily="18" charset="0"/>
                <a:cs typeface="Times New Roman" panose="02020603050405020304" pitchFamily="18" charset="0"/>
              </a:rPr>
              <a:t>     Những người đề xướng, sáng lập ra Duy Tân Hội có Phan Bội Châu, Tăng Bạt Hổ, Đặng Tử Kính, Đặng Thái Thân, Nguyễn Hàm, Nam Xưng, Lê Võ... Các nhà sáng lập Duy Tân Hội đã mời Cường Đế làm hội trưởng để rồi đưa sang Nhật cầu viện.</a:t>
            </a:r>
          </a:p>
          <a:p>
            <a:r>
              <a:rPr lang="en-US" sz="2200">
                <a:latin typeface="Times New Roman" panose="02020603050405020304" pitchFamily="18" charset="0"/>
                <a:cs typeface="Times New Roman" panose="02020603050405020304" pitchFamily="18" charset="0"/>
              </a:rPr>
              <a:t>      Trong một thời gian ngắn, ảnh hưởng của Duy Tân Hội đã phát triển rất rộng lớn trong nước. Hầu hết các nhà danh nho, các nhà hằng tâm hằng sản cổ tinh thần yêu nước đều tham gia vào Hội, hoặc ủng hộ Hội tiền của để hoạt động.</a:t>
            </a:r>
          </a:p>
          <a:p>
            <a:r>
              <a:rPr lang="en-US" sz="2200">
                <a:latin typeface="Times New Roman" panose="02020603050405020304" pitchFamily="18" charset="0"/>
                <a:cs typeface="Times New Roman" panose="02020603050405020304" pitchFamily="18" charset="0"/>
              </a:rPr>
              <a:t>    Quan phó bảng Sắc là bạn chí thân của Phan Bội Châu, nhưng ông không tham gia Duy Tân Bội. Ông không tỏ thái độ tán thành mà cũng không phản đối con đường của Phan Bội Châu. Ông thường trao đổi với Phan Bội Châu, Vương Thúc Quý về những nỗi đau mất nước. Ông quan niệm: </a:t>
            </a:r>
            <a:r>
              <a:rPr lang="en-US" sz="2200" i="1">
                <a:latin typeface="Times New Roman" panose="02020603050405020304" pitchFamily="18" charset="0"/>
                <a:cs typeface="Times New Roman" panose="02020603050405020304" pitchFamily="18" charset="0"/>
              </a:rPr>
              <a:t>Cơ trời vận nước bao dâu bể, một chí càn khôn khó chuyển vần. </a:t>
            </a:r>
            <a:r>
              <a:rPr lang="en-US" sz="2200">
                <a:latin typeface="Times New Roman" panose="02020603050405020304" pitchFamily="18" charset="0"/>
                <a:cs typeface="Times New Roman" panose="02020603050405020304" pitchFamily="18" charset="0"/>
              </a:rPr>
              <a:t>Sự nghiệp </a:t>
            </a:r>
            <a:r>
              <a:rPr lang="en-US" sz="2200" i="1">
                <a:latin typeface="Times New Roman" panose="02020603050405020304" pitchFamily="18" charset="0"/>
                <a:cs typeface="Times New Roman" panose="02020603050405020304" pitchFamily="18" charset="0"/>
              </a:rPr>
              <a:t>thượng y y quốc, </a:t>
            </a:r>
            <a:r>
              <a:rPr lang="en-US" sz="2200">
                <a:latin typeface="Times New Roman" panose="02020603050405020304" pitchFamily="18" charset="0"/>
                <a:cs typeface="Times New Roman" panose="02020603050405020304" pitchFamily="18" charset="0"/>
              </a:rPr>
              <a:t>lớp người hiện thời như ông chưa thực hiện được mà phải thế hệ sau, con cháu mới có thể gánh vác được công việc lớn lao ấy. Cho nên, ông chỉ có thể làm phần việc </a:t>
            </a:r>
            <a:r>
              <a:rPr lang="en-US" sz="2200" i="1">
                <a:latin typeface="Times New Roman" panose="02020603050405020304" pitchFamily="18" charset="0"/>
                <a:cs typeface="Times New Roman" panose="02020603050405020304" pitchFamily="18" charset="0"/>
              </a:rPr>
              <a:t>trung </a:t>
            </a:r>
            <a:r>
              <a:rPr lang="en-US" sz="2200" i="1" smtClean="0">
                <a:latin typeface="Times New Roman" panose="02020603050405020304" pitchFamily="18" charset="0"/>
                <a:cs typeface="Times New Roman" panose="02020603050405020304" pitchFamily="18" charset="0"/>
              </a:rPr>
              <a:t>y </a:t>
            </a:r>
            <a:r>
              <a:rPr lang="en-US" sz="2200" i="1">
                <a:latin typeface="Times New Roman" panose="02020603050405020304" pitchFamily="18" charset="0"/>
                <a:cs typeface="Times New Roman" panose="02020603050405020304" pitchFamily="18" charset="0"/>
              </a:rPr>
              <a:t>dân.</a:t>
            </a:r>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171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642797" y="488889"/>
            <a:ext cx="10818890" cy="5847755"/>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Côn thường được nghe cha đàm đạo những quan niệm ấy với Phan Bội Châu, Vương Thúc Quý. Côn còn làm cái công việc liên lạc giữa Phan Bội Châu với những bạn đồng tâm đồng chí của ông và với cha mình. Có lần Côn nghe cha hỏi ông Phan:</a:t>
            </a:r>
          </a:p>
          <a:p>
            <a:r>
              <a:rPr lang="en-US" sz="2200">
                <a:latin typeface="Times New Roman" panose="02020603050405020304" pitchFamily="18" charset="0"/>
                <a:cs typeface="Times New Roman" panose="02020603050405020304" pitchFamily="18" charset="0"/>
              </a:rPr>
              <a:t>- Mục đích của Hội Duy Tân là gì?</a:t>
            </a:r>
          </a:p>
          <a:p>
            <a:r>
              <a:rPr lang="en-US" sz="2200">
                <a:latin typeface="Times New Roman" panose="02020603050405020304" pitchFamily="18" charset="0"/>
                <a:cs typeface="Times New Roman" panose="02020603050405020304" pitchFamily="18" charset="0"/>
              </a:rPr>
              <a:t>- Cái đích lớn của chúng ta là: Quét sạch bọn Tây dương ra khỏi bờ cõi. Có làm được như vậy ta mới có cơ hội xây đắp nên một nước Việt Nam mới, ngang hàng với các nước trên hoàn cầu.</a:t>
            </a:r>
          </a:p>
          <a:p>
            <a:r>
              <a:rPr lang="en-US" sz="2200">
                <a:latin typeface="Times New Roman" panose="02020603050405020304" pitchFamily="18" charset="0"/>
                <a:cs typeface="Times New Roman" panose="02020603050405020304" pitchFamily="18" charset="0"/>
              </a:rPr>
              <a:t>- Đó là nguyện vọng của hai mươi triệu con cháu Lạc Hồng chúng ta. Nhưng lấy cái gì, dựa vào đâu để cái mục đích ấy thành đạt được?</a:t>
            </a:r>
          </a:p>
          <a:p>
            <a:r>
              <a:rPr lang="en-US" sz="2200">
                <a:latin typeface="Times New Roman" panose="02020603050405020304" pitchFamily="18" charset="0"/>
                <a:cs typeface="Times New Roman" panose="02020603050405020304" pitchFamily="18" charset="0"/>
              </a:rPr>
              <a:t>- Chúng ta nhờ nước Nhật tân tiến giúp đỡ.</a:t>
            </a:r>
          </a:p>
          <a:p>
            <a:r>
              <a:rPr lang="en-US" sz="2200">
                <a:latin typeface="Times New Roman" panose="02020603050405020304" pitchFamily="18" charset="0"/>
                <a:cs typeface="Times New Roman" panose="02020603050405020304" pitchFamily="18" charset="0"/>
              </a:rPr>
              <a:t>- Không phải đâu anh San ạ. Vọng ngoại tất vong. </a:t>
            </a:r>
          </a:p>
          <a:p>
            <a:r>
              <a:rPr lang="en-US" sz="2200">
                <a:latin typeface="Times New Roman" panose="02020603050405020304" pitchFamily="18" charset="0"/>
                <a:cs typeface="Times New Roman" panose="02020603050405020304" pitchFamily="18" charset="0"/>
              </a:rPr>
              <a:t>- Dù mục đích của bước đường tranh đấu không thành đạt, thì ta cũng phải dấn thân... Sinh vi nam tử yếu hy kỳ, khẳng hứa càn khôn tự chuyển di... Giang sơn tử hĩ sinh đồ nhuế, hiền thánh liêu nhiên tụng diệc si...  </a:t>
            </a:r>
          </a:p>
          <a:p>
            <a:r>
              <a:rPr lang="en-US" sz="2200">
                <a:latin typeface="Times New Roman" panose="02020603050405020304" pitchFamily="18" charset="0"/>
                <a:cs typeface="Times New Roman" panose="02020603050405020304" pitchFamily="18" charset="0"/>
              </a:rPr>
              <a:t>      Sau cuộc bàn luận giữa cha và Phan Bội Châu, Côn trăn trở nghĩ về những điều đã nghe...</a:t>
            </a:r>
          </a:p>
          <a:p>
            <a:r>
              <a:rPr lang="en-US" sz="2200">
                <a:latin typeface="Times New Roman" panose="02020603050405020304" pitchFamily="18" charset="0"/>
                <a:cs typeface="Times New Roman" panose="02020603050405020304" pitchFamily="18" charset="0"/>
              </a:rPr>
              <a:t>Nhân lúc trên đường cùng cha đi tiễn Phan Bội Châu, Côn "chiết tự” về mục đích của Hội Duy Tân mà Phan Bội Châu đã nói với cha. Côn viết lên bàn tay chữ “Vương” biến ra chữ "Tam", chữ "Tây" biến ra chữ "Tứ</a:t>
            </a:r>
            <a:r>
              <a:rPr lang="en-US" sz="2200">
                <a:latin typeface="Times New Roman" panose="02020603050405020304" pitchFamily="18" charset="0"/>
                <a:cs typeface="Times New Roman" panose="02020603050405020304" pitchFamily="18" charset="0"/>
              </a:rPr>
              <a:t>". </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345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679010" y="606582"/>
            <a:ext cx="10465806" cy="5170646"/>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Quan phó bảng Sắc đọc những chữ đó trên tay con, nhưng chưa rõ là ý làm sao, hỏi:</a:t>
            </a:r>
          </a:p>
          <a:p>
            <a:r>
              <a:rPr lang="en-US" sz="2200">
                <a:latin typeface="Times New Roman" panose="02020603050405020304" pitchFamily="18" charset="0"/>
                <a:cs typeface="Times New Roman" panose="02020603050405020304" pitchFamily="18" charset="0"/>
              </a:rPr>
              <a:t>- Con muốn nói gì về cách chiết tự này?</a:t>
            </a:r>
          </a:p>
          <a:p>
            <a:r>
              <a:rPr lang="en-US" sz="2200">
                <a:latin typeface="Times New Roman" panose="02020603050405020304" pitchFamily="18" charset="0"/>
                <a:cs typeface="Times New Roman" panose="02020603050405020304" pitchFamily="18" charset="0"/>
              </a:rPr>
              <a:t>- Dạ thưa cha, con nghe chú giải San nói chuyện với cha về công việc "hội kín", trong đầu con bỗng lóe lên cái trò chiết tự, với nghĩa của nó là: Rút ruột vua (bỏ nét sổ), tam dân bình đẳng. Chém đầu Tây (bỏ nét đầu) tứ chủng giai huynh.  </a:t>
            </a:r>
          </a:p>
          <a:p>
            <a:r>
              <a:rPr lang="en-US" sz="2200">
                <a:latin typeface="Times New Roman" panose="02020603050405020304" pitchFamily="18" charset="0"/>
                <a:cs typeface="Times New Roman" panose="02020603050405020304" pitchFamily="18" charset="0"/>
              </a:rPr>
              <a:t>Quan phó bảng Sắc sửng sốt nhìn con. Ông ngập ngừng giây lát, hỏi:</a:t>
            </a:r>
          </a:p>
          <a:p>
            <a:r>
              <a:rPr lang="en-US" sz="2200">
                <a:latin typeface="Times New Roman" panose="02020603050405020304" pitchFamily="18" charset="0"/>
                <a:cs typeface="Times New Roman" panose="02020603050405020304" pitchFamily="18" charset="0"/>
              </a:rPr>
              <a:t>- Con có nghe ông giải San bàn việc đi cầu viện người Phù Tang (Nhật Bản) không?</a:t>
            </a:r>
          </a:p>
          <a:p>
            <a:r>
              <a:rPr lang="en-US" sz="2200">
                <a:latin typeface="Times New Roman" panose="02020603050405020304" pitchFamily="18" charset="0"/>
                <a:cs typeface="Times New Roman" panose="02020603050405020304" pitchFamily="18" charset="0"/>
              </a:rPr>
              <a:t>- Dạ con có nghe và con cũng ngẫm nghĩ nhiều cái điều ấy cha ạ.</a:t>
            </a:r>
          </a:p>
          <a:p>
            <a:r>
              <a:rPr lang="en-US" sz="2200">
                <a:latin typeface="Times New Roman" panose="02020603050405020304" pitchFamily="18" charset="0"/>
                <a:cs typeface="Times New Roman" panose="02020603050405020304" pitchFamily="18" charset="0"/>
              </a:rPr>
              <a:t>- Con thấy sao?</a:t>
            </a:r>
          </a:p>
          <a:p>
            <a:r>
              <a:rPr lang="en-US" sz="2200">
                <a:latin typeface="Times New Roman" panose="02020603050405020304" pitchFamily="18" charset="0"/>
                <a:cs typeface="Times New Roman" panose="02020603050405020304" pitchFamily="18" charset="0"/>
              </a:rPr>
              <a:t>- Mưu phương, tầm kế cứu nước là vô cùng trọng đại. Đó là công việc của những người tai mắt, của các đấng trượng phu, của người lớn tuổi. Con còn non trẻ, chưa dám nghĩ tới những việc hệ trọng ấy. Nhưng con được nghe lỏm những lời bàn của cha, của các bác, các chú, con lại trộm nghĩ:</a:t>
            </a:r>
            <a:r>
              <a:rPr lang="en-US" sz="2200" i="1">
                <a:latin typeface="Times New Roman" panose="02020603050405020304" pitchFamily="18" charset="0"/>
                <a:cs typeface="Times New Roman" panose="02020603050405020304" pitchFamily="18" charset="0"/>
              </a:rPr>
              <a:t> Lòng yêu nước không phân biệt người đó xuất thân là gì; đã có chí anh hùng thì chẳng phải tính đến tuổi nhỏ làm gì.</a:t>
            </a:r>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528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706170" y="362139"/>
            <a:ext cx="10755517" cy="6678751"/>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Từ đó, con gẫm về lịch sử của nước nhà, con thấy cậu bé làng Phù Đổng còn đang tuổi nhi đồng mà đã đứng ra gánh vác việc đánh giặc Ân, cứu nước. Trần Quốc Toản đang tuổi thiếu niên, trộm nghe các bậc cha chú họp đại triều bàn việc chống giặc Nguyên, Toản đã tự mình tập hợp một đạo quân, hợp lực với chư tướng chư quân dưới cờ "Sát Thát” của Hưng Đạo Vương. Con chẳng dám sánh mình với những gương trung nghĩa tự ngàn xưa. Mà chỉ nghĩ mình đã biết cầm đũa lùa cơm ăn, cầm bút viết chữ đọc thì con phải suy xét việc mất, còn của nước mình, của dân mình.        Cho nên, cái mục đích của hội kín mà chú giải San nói tới, con rất ưng ý. Nhưng lại dựa ngoại viện để cứu nước nhà, và chỗ dựa ấy là nước Phù Tang thì con chưa có đủ sự hiểu biết mà bàn tới, cha ạ.</a:t>
            </a:r>
          </a:p>
          <a:p>
            <a:r>
              <a:rPr lang="en-US" sz="2200">
                <a:latin typeface="Times New Roman" panose="02020603050405020304" pitchFamily="18" charset="0"/>
                <a:cs typeface="Times New Roman" panose="02020603050405020304" pitchFamily="18" charset="0"/>
              </a:rPr>
              <a:t>Trời mưa lất phất. Quan phó bảng Sắc nghiêng cái ô về phía bên trái che mưa cho con. Nhưng Côn sải bước hơi dài, vượt lên trước cha một chút, đầu Côn đội cái khăn vành rế đã không còn ở dưới chiếc ô của cha nữa. Ông Sắc dấn bước theo con nói bằng một giọng thân mật:</a:t>
            </a:r>
          </a:p>
          <a:p>
            <a:r>
              <a:rPr lang="en-US" sz="2200">
                <a:latin typeface="Times New Roman" panose="02020603050405020304" pitchFamily="18" charset="0"/>
                <a:cs typeface="Times New Roman" panose="02020603050405020304" pitchFamily="18" charset="0"/>
              </a:rPr>
              <a:t>- Hôm nay hai cha con mình đi tiễn ông giải San lên đường tính việc Đông du. Sự suy nghĩ của con cũng giống sự suy nghĩ của cha về công cuộc cứu nước cứu dân của ông giải </a:t>
            </a:r>
            <a:r>
              <a:rPr lang="en-US" sz="2200">
                <a:latin typeface="Times New Roman" panose="02020603050405020304" pitchFamily="18" charset="0"/>
                <a:cs typeface="Times New Roman" panose="02020603050405020304" pitchFamily="18" charset="0"/>
              </a:rPr>
              <a:t>San</a:t>
            </a:r>
            <a:r>
              <a:rPr lang="en-US" sz="2200" smtClean="0">
                <a:latin typeface="Times New Roman" panose="02020603050405020304" pitchFamily="18" charset="0"/>
                <a:cs typeface="Times New Roman" panose="02020603050405020304" pitchFamily="18" charset="0"/>
              </a:rPr>
              <a:t>.</a:t>
            </a:r>
            <a:r>
              <a:rPr lang="en-US" sz="2400"/>
              <a:t> </a:t>
            </a:r>
            <a:r>
              <a:rPr lang="en-US" sz="2200">
                <a:latin typeface="Times New Roman" panose="02020603050405020304" pitchFamily="18" charset="0"/>
                <a:cs typeface="Times New Roman" panose="02020603050405020304" pitchFamily="18" charset="0"/>
              </a:rPr>
              <a:t>Hai cha con quan phó bảng Sắc thở dài, lặng lẽ bước trên con đường mưa bụi.</a:t>
            </a:r>
          </a:p>
          <a:p>
            <a:r>
              <a:rPr lang="en-US" sz="2200">
                <a:latin typeface="Times New Roman" panose="02020603050405020304" pitchFamily="18" charset="0"/>
                <a:cs typeface="Times New Roman" panose="02020603050405020304" pitchFamily="18" charset="0"/>
              </a:rPr>
              <a:t>Từ Đan Nhiễm (quê Phan Bội Châu) ra đường cái quan rợp bóng tre làng. Những giọt mưa bụi đọng trên ngọn cây rơi lộp độp xuống ô quan phó bảng Sắc, ô ông giải San. Côn đi dưới bóng ô của thầy Vương Thúc Quý. </a:t>
            </a: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952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588475" y="425514"/>
            <a:ext cx="10873212" cy="624786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Nghe tiếng giọt nước cành cây điểm xuống ô, Côn thầm cảm một âm thanh của thời khắc buổi tiễn đưa</a:t>
            </a:r>
          </a:p>
          <a:p>
            <a:r>
              <a:rPr lang="en-US" sz="2000">
                <a:latin typeface="Times New Roman" panose="02020603050405020304" pitchFamily="18" charset="0"/>
                <a:cs typeface="Times New Roman" panose="02020603050405020304" pitchFamily="18" charset="0"/>
              </a:rPr>
              <a:t>Con đường cái quan từ thị trấn Sa Nam xuống thành Vinh như ngắn lại. Hòn núi Độc Lôi sừng sững bên đường đượm vẻ trầm tư và như đứng chào. Làn gió luôn theo núi quét nhè nhẹ lên hàng cây ven sông, xõa ngọn xuống cầu Hữu Biệt. Phan Bội Châu dừng chân bên núi. Chiếc ô trên tay ông nặng trĩu những giọt mưa rơi và lảo đảo trước ngọn gió lồng. Giọng ông hơi nghẹn ngào:</a:t>
            </a:r>
          </a:p>
          <a:p>
            <a:r>
              <a:rPr lang="en-US" sz="2000">
                <a:latin typeface="Times New Roman" panose="02020603050405020304" pitchFamily="18" charset="0"/>
                <a:cs typeface="Times New Roman" panose="02020603050405020304" pitchFamily="18" charset="0"/>
              </a:rPr>
              <a:t>- Chư huynh (các anh) đi với tôi một đoạn đường đã khá dài. Đây là cầu Hữu Biệt, chứng ta tạm biệt tại đây. Và núi Độc Lôi chứng giám cho tình bằng hữu của chúng ta...</a:t>
            </a:r>
          </a:p>
          <a:p>
            <a:r>
              <a:rPr lang="en-US" sz="2000">
                <a:latin typeface="Times New Roman" panose="02020603050405020304" pitchFamily="18" charset="0"/>
                <a:cs typeface="Times New Roman" panose="02020603050405020304" pitchFamily="18" charset="0"/>
              </a:rPr>
              <a:t>Ông cầm lấy bàn tay Côn, nói:</a:t>
            </a:r>
          </a:p>
          <a:p>
            <a:r>
              <a:rPr lang="en-US" sz="2000">
                <a:latin typeface="Times New Roman" panose="02020603050405020304" pitchFamily="18" charset="0"/>
                <a:cs typeface="Times New Roman" panose="02020603050405020304" pitchFamily="18" charset="0"/>
              </a:rPr>
              <a:t>- Cháu ơi! Hậu sinh khả úy. Chú tin cháu sẽ làm được việc lớn</a:t>
            </a:r>
          </a:p>
          <a:p>
            <a:r>
              <a:rPr lang="en-US" sz="2000">
                <a:latin typeface="Times New Roman" panose="02020603050405020304" pitchFamily="18" charset="0"/>
                <a:cs typeface="Times New Roman" panose="02020603050405020304" pitchFamily="18" charset="0"/>
              </a:rPr>
              <a:t>Chú cảm ơn cháu đã tiễn đưa chú. Chú hy vọng sẽ được gặp cháu trên con đường vì nghĩa lớn...</a:t>
            </a:r>
          </a:p>
          <a:p>
            <a:r>
              <a:rPr lang="en-US" sz="2000">
                <a:latin typeface="Times New Roman" panose="02020603050405020304" pitchFamily="18" charset="0"/>
                <a:cs typeface="Times New Roman" panose="02020603050405020304" pitchFamily="18" charset="0"/>
              </a:rPr>
              <a:t>Côn hơi bối rối:</a:t>
            </a:r>
          </a:p>
          <a:p>
            <a:r>
              <a:rPr lang="en-US" sz="2000">
                <a:latin typeface="Times New Roman" panose="02020603050405020304" pitchFamily="18" charset="0"/>
                <a:cs typeface="Times New Roman" panose="02020603050405020304" pitchFamily="18" charset="0"/>
              </a:rPr>
              <a:t>- Cháu...</a:t>
            </a:r>
            <a:r>
              <a:rPr lang="en-US" sz="2000" i="1">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Cháu cảm ơn chú đã trao gửi cho cháu những tình cảm và niềm tin cao cả ấy. Cháu rất thích bài thơ "Chơi xuân" của chú mà mê nhất là hai câu:</a:t>
            </a:r>
          </a:p>
          <a:p>
            <a:r>
              <a:rPr lang="en-US" sz="2000" i="1">
                <a:latin typeface="Times New Roman" panose="02020603050405020304" pitchFamily="18" charset="0"/>
                <a:cs typeface="Times New Roman" panose="02020603050405020304" pitchFamily="18" charset="0"/>
              </a:rPr>
              <a:t>Nước non Hồng Lạc còn đây mãi,</a:t>
            </a:r>
            <a:endParaRPr lang="en-US" sz="2000">
              <a:latin typeface="Times New Roman" panose="02020603050405020304" pitchFamily="18" charset="0"/>
              <a:cs typeface="Times New Roman" panose="02020603050405020304" pitchFamily="18" charset="0"/>
            </a:endParaRPr>
          </a:p>
          <a:p>
            <a:r>
              <a:rPr lang="en-US" sz="2000" i="1">
                <a:latin typeface="Times New Roman" panose="02020603050405020304" pitchFamily="18" charset="0"/>
                <a:cs typeface="Times New Roman" panose="02020603050405020304" pitchFamily="18" charset="0"/>
              </a:rPr>
              <a:t>Mặt mũi anh hùng há chịu ri </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Phan Bội Châu ôm choàng Nguyễn Sinh Côn, chiếc ô chao qua chao lại trên vai, giọt mưa chảy dài xuống áo hai chú cháu.</a:t>
            </a:r>
          </a:p>
          <a:p>
            <a:r>
              <a:rPr lang="en-US" sz="2000" smtClean="0">
                <a:latin typeface="Times New Roman" panose="02020603050405020304" pitchFamily="18" charset="0"/>
                <a:cs typeface="Times New Roman" panose="02020603050405020304" pitchFamily="18" charset="0"/>
              </a:rPr>
              <a:t> </a:t>
            </a:r>
          </a:p>
          <a:p>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Trích: Sơn Tùng, </a:t>
            </a:r>
            <a:r>
              <a:rPr lang="en-US" sz="2000" i="1">
                <a:latin typeface="Times New Roman" panose="02020603050405020304" pitchFamily="18" charset="0"/>
                <a:cs typeface="Times New Roman" panose="02020603050405020304" pitchFamily="18" charset="0"/>
              </a:rPr>
              <a:t>Búp sen xanh</a:t>
            </a:r>
            <a:r>
              <a:rPr lang="en-US" sz="2000">
                <a:latin typeface="Times New Roman" panose="02020603050405020304" pitchFamily="18" charset="0"/>
                <a:cs typeface="Times New Roman" panose="02020603050405020304" pitchFamily="18" charset="0"/>
              </a:rPr>
              <a:t>, Chương 11,12-Phần 1, NXB Kim Đồng, Hà Nội, 2005)</a:t>
            </a:r>
          </a:p>
          <a:p>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88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814811" y="280660"/>
            <a:ext cx="10655929" cy="6524863"/>
          </a:xfrm>
          <a:prstGeom prst="rect">
            <a:avLst/>
          </a:prstGeom>
          <a:noFill/>
        </p:spPr>
        <p:txBody>
          <a:bodyPr wrap="square" rtlCol="0">
            <a:spAutoFit/>
          </a:bodyPr>
          <a:lstStyle/>
          <a:p>
            <a:r>
              <a:rPr lang="en-US" sz="2200" b="1">
                <a:latin typeface="Times New Roman" panose="02020603050405020304" pitchFamily="18" charset="0"/>
                <a:cs typeface="Times New Roman" panose="02020603050405020304" pitchFamily="18" charset="0"/>
              </a:rPr>
              <a:t>I. Trắc nghiệm: </a:t>
            </a:r>
            <a:r>
              <a:rPr lang="en-US" sz="2200" b="1" i="1">
                <a:latin typeface="Times New Roman" panose="02020603050405020304" pitchFamily="18" charset="0"/>
                <a:cs typeface="Times New Roman" panose="02020603050405020304" pitchFamily="18" charset="0"/>
              </a:rPr>
              <a:t>Khoanh tròn vào đáp án đúng</a:t>
            </a:r>
            <a:endParaRPr lang="en-US" sz="2200">
              <a:latin typeface="Times New Roman" panose="02020603050405020304" pitchFamily="18" charset="0"/>
              <a:cs typeface="Times New Roman" panose="02020603050405020304" pitchFamily="18" charset="0"/>
            </a:endParaRPr>
          </a:p>
          <a:p>
            <a:r>
              <a:rPr lang="en-US" sz="2200" b="1">
                <a:latin typeface="Times New Roman" panose="02020603050405020304" pitchFamily="18" charset="0"/>
                <a:cs typeface="Times New Roman" panose="02020603050405020304" pitchFamily="18" charset="0"/>
              </a:rPr>
              <a:t>Câu 1: </a:t>
            </a:r>
            <a:r>
              <a:rPr lang="en-US" sz="2200">
                <a:latin typeface="Times New Roman" panose="02020603050405020304" pitchFamily="18" charset="0"/>
                <a:cs typeface="Times New Roman" panose="02020603050405020304" pitchFamily="18" charset="0"/>
              </a:rPr>
              <a:t>Ngôi kể của văn bản </a:t>
            </a:r>
            <a:r>
              <a:rPr lang="en-US" sz="2200">
                <a:latin typeface="Times New Roman" panose="02020603050405020304" pitchFamily="18" charset="0"/>
                <a:cs typeface="Times New Roman" panose="02020603050405020304" pitchFamily="18" charset="0"/>
              </a:rPr>
              <a:t>trên </a:t>
            </a:r>
            <a:r>
              <a:rPr lang="en-US" sz="2200" smtClean="0">
                <a:latin typeface="Times New Roman" panose="02020603050405020304" pitchFamily="18" charset="0"/>
                <a:cs typeface="Times New Roman" panose="02020603050405020304" pitchFamily="18" charset="0"/>
              </a:rPr>
              <a:t>là:</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A. ngôi thứ nhất, người kể chuyện xưng "tôi"</a:t>
            </a:r>
          </a:p>
          <a:p>
            <a:r>
              <a:rPr lang="en-US" sz="2200">
                <a:latin typeface="Times New Roman" panose="02020603050405020304" pitchFamily="18" charset="0"/>
                <a:cs typeface="Times New Roman" panose="02020603050405020304" pitchFamily="18" charset="0"/>
              </a:rPr>
              <a:t>B. ngôi thứ nhất người kể chuyện xưng "chúng tôi"</a:t>
            </a:r>
          </a:p>
          <a:p>
            <a:r>
              <a:rPr lang="en-US" sz="2200">
                <a:latin typeface="Times New Roman" panose="02020603050405020304" pitchFamily="18" charset="0"/>
                <a:cs typeface="Times New Roman" panose="02020603050405020304" pitchFamily="18" charset="0"/>
              </a:rPr>
              <a:t>C. ngôi thứ ba</a:t>
            </a:r>
          </a:p>
          <a:p>
            <a:r>
              <a:rPr lang="en-US" sz="2200">
                <a:latin typeface="Times New Roman" panose="02020603050405020304" pitchFamily="18" charset="0"/>
                <a:cs typeface="Times New Roman" panose="02020603050405020304" pitchFamily="18" charset="0"/>
              </a:rPr>
              <a:t>D. kết hợp ngôi thứ nhất và ngôi </a:t>
            </a:r>
            <a:r>
              <a:rPr lang="en-US" sz="2200">
                <a:latin typeface="Times New Roman" panose="02020603050405020304" pitchFamily="18" charset="0"/>
                <a:cs typeface="Times New Roman" panose="02020603050405020304" pitchFamily="18" charset="0"/>
              </a:rPr>
              <a:t>thứ </a:t>
            </a:r>
            <a:r>
              <a:rPr lang="en-US" sz="2200" smtClean="0">
                <a:latin typeface="Times New Roman" panose="02020603050405020304" pitchFamily="18" charset="0"/>
                <a:cs typeface="Times New Roman" panose="02020603050405020304" pitchFamily="18" charset="0"/>
              </a:rPr>
              <a:t>ba</a:t>
            </a:r>
          </a:p>
          <a:p>
            <a:endParaRPr lang="en-US" sz="2200">
              <a:latin typeface="Times New Roman" panose="02020603050405020304" pitchFamily="18" charset="0"/>
              <a:cs typeface="Times New Roman" panose="02020603050405020304" pitchFamily="18" charset="0"/>
            </a:endParaRPr>
          </a:p>
          <a:p>
            <a:r>
              <a:rPr lang="en-US" sz="2200" b="1">
                <a:latin typeface="Times New Roman" panose="02020603050405020304" pitchFamily="18" charset="0"/>
                <a:cs typeface="Times New Roman" panose="02020603050405020304" pitchFamily="18" charset="0"/>
              </a:rPr>
              <a:t>Câu 2: </a:t>
            </a:r>
            <a:r>
              <a:rPr lang="en-US" sz="2200">
                <a:latin typeface="Times New Roman" panose="02020603050405020304" pitchFamily="18" charset="0"/>
                <a:cs typeface="Times New Roman" panose="02020603050405020304" pitchFamily="18" charset="0"/>
              </a:rPr>
              <a:t>Bối cảnh của câu chuyện được kể diễn ra vào khoảng thời gian nào?</a:t>
            </a:r>
          </a:p>
          <a:p>
            <a:r>
              <a:rPr lang="en-US" sz="2200">
                <a:latin typeface="Times New Roman" panose="02020603050405020304" pitchFamily="18" charset="0"/>
                <a:cs typeface="Times New Roman" panose="02020603050405020304" pitchFamily="18" charset="0"/>
              </a:rPr>
              <a:t>A. Đầu thế kỷ XIX </a:t>
            </a:r>
          </a:p>
          <a:p>
            <a:r>
              <a:rPr lang="en-US" sz="2200">
                <a:latin typeface="Times New Roman" panose="02020603050405020304" pitchFamily="18" charset="0"/>
                <a:cs typeface="Times New Roman" panose="02020603050405020304" pitchFamily="18" charset="0"/>
              </a:rPr>
              <a:t>B. Giữa thế kỷ XIX</a:t>
            </a:r>
          </a:p>
          <a:p>
            <a:r>
              <a:rPr lang="en-US" sz="2200">
                <a:latin typeface="Times New Roman" panose="02020603050405020304" pitchFamily="18" charset="0"/>
                <a:cs typeface="Times New Roman" panose="02020603050405020304" pitchFamily="18" charset="0"/>
              </a:rPr>
              <a:t>C. Cuối thế kỷ XIX</a:t>
            </a:r>
          </a:p>
          <a:p>
            <a:r>
              <a:rPr lang="en-US" sz="2200">
                <a:latin typeface="Times New Roman" panose="02020603050405020304" pitchFamily="18" charset="0"/>
                <a:cs typeface="Times New Roman" panose="02020603050405020304" pitchFamily="18" charset="0"/>
              </a:rPr>
              <a:t>D. Đầu thế </a:t>
            </a:r>
            <a:r>
              <a:rPr lang="en-US" sz="2200">
                <a:latin typeface="Times New Roman" panose="02020603050405020304" pitchFamily="18" charset="0"/>
                <a:cs typeface="Times New Roman" panose="02020603050405020304" pitchFamily="18" charset="0"/>
              </a:rPr>
              <a:t>kỷ </a:t>
            </a:r>
            <a:r>
              <a:rPr lang="en-US" sz="2200" smtClean="0">
                <a:latin typeface="Times New Roman" panose="02020603050405020304" pitchFamily="18" charset="0"/>
                <a:cs typeface="Times New Roman" panose="02020603050405020304" pitchFamily="18" charset="0"/>
              </a:rPr>
              <a:t>XX</a:t>
            </a:r>
          </a:p>
          <a:p>
            <a:endParaRPr lang="en-US" sz="2200">
              <a:latin typeface="Times New Roman" panose="02020603050405020304" pitchFamily="18" charset="0"/>
              <a:cs typeface="Times New Roman" panose="02020603050405020304" pitchFamily="18" charset="0"/>
            </a:endParaRPr>
          </a:p>
          <a:p>
            <a:r>
              <a:rPr lang="en-US" sz="2200" b="1">
                <a:latin typeface="Times New Roman" panose="02020603050405020304" pitchFamily="18" charset="0"/>
                <a:cs typeface="Times New Roman" panose="02020603050405020304" pitchFamily="18" charset="0"/>
              </a:rPr>
              <a:t>Câu 3:</a:t>
            </a:r>
            <a:r>
              <a:rPr lang="en-US" sz="2200">
                <a:latin typeface="Times New Roman" panose="02020603050405020304" pitchFamily="18" charset="0"/>
                <a:cs typeface="Times New Roman" panose="02020603050405020304" pitchFamily="18" charset="0"/>
              </a:rPr>
              <a:t> Nhận định nào dưới đây là đúng về các nhân vật được nhắc đến trong văn bản?</a:t>
            </a:r>
          </a:p>
          <a:p>
            <a:r>
              <a:rPr lang="en-US" sz="2200">
                <a:latin typeface="Times New Roman" panose="02020603050405020304" pitchFamily="18" charset="0"/>
                <a:cs typeface="Times New Roman" panose="02020603050405020304" pitchFamily="18" charset="0"/>
              </a:rPr>
              <a:t>A. Là những nhân vật lịch sử có thật</a:t>
            </a:r>
          </a:p>
          <a:p>
            <a:r>
              <a:rPr lang="en-US" sz="2200">
                <a:latin typeface="Times New Roman" panose="02020603050405020304" pitchFamily="18" charset="0"/>
                <a:cs typeface="Times New Roman" panose="02020603050405020304" pitchFamily="18" charset="0"/>
              </a:rPr>
              <a:t>B. Là những nhân vật do tác giả nghĩ ra </a:t>
            </a:r>
          </a:p>
          <a:p>
            <a:r>
              <a:rPr lang="en-US" sz="2200">
                <a:latin typeface="Times New Roman" panose="02020603050405020304" pitchFamily="18" charset="0"/>
                <a:cs typeface="Times New Roman" panose="02020603050405020304" pitchFamily="18" charset="0"/>
              </a:rPr>
              <a:t>C. Là những nhân vật trong truyền thuyết</a:t>
            </a:r>
          </a:p>
          <a:p>
            <a:r>
              <a:rPr lang="en-US" sz="2200">
                <a:latin typeface="Times New Roman" panose="02020603050405020304" pitchFamily="18" charset="0"/>
                <a:cs typeface="Times New Roman" panose="02020603050405020304" pitchFamily="18" charset="0"/>
              </a:rPr>
              <a:t>D. Vừa là những con người có thật vừa do tác giả hư cấu</a:t>
            </a: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975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878186" y="416463"/>
            <a:ext cx="10565394" cy="637097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Nhân vật chú bé Côn </a:t>
            </a:r>
            <a:r>
              <a:rPr lang="en-US" sz="2400" b="1">
                <a:latin typeface="Times New Roman" panose="02020603050405020304" pitchFamily="18" charset="0"/>
                <a:cs typeface="Times New Roman" panose="02020603050405020304" pitchFamily="18" charset="0"/>
              </a:rPr>
              <a:t>không</a:t>
            </a:r>
            <a:r>
              <a:rPr lang="en-US" sz="2400">
                <a:latin typeface="Times New Roman" panose="02020603050405020304" pitchFamily="18" charset="0"/>
                <a:cs typeface="Times New Roman" panose="02020603050405020304" pitchFamily="18" charset="0"/>
              </a:rPr>
              <a:t> được khắc họa ở khía cạnh nào?</a:t>
            </a:r>
          </a:p>
          <a:p>
            <a:r>
              <a:rPr lang="en-US" sz="2400">
                <a:latin typeface="Times New Roman" panose="02020603050405020304" pitchFamily="18" charset="0"/>
                <a:cs typeface="Times New Roman" panose="02020603050405020304" pitchFamily="18" charset="0"/>
              </a:rPr>
              <a:t>A. Hành động</a:t>
            </a:r>
          </a:p>
          <a:p>
            <a:r>
              <a:rPr lang="en-US" sz="2400">
                <a:latin typeface="Times New Roman" panose="02020603050405020304" pitchFamily="18" charset="0"/>
                <a:cs typeface="Times New Roman" panose="02020603050405020304" pitchFamily="18" charset="0"/>
              </a:rPr>
              <a:t>B. Lời nói</a:t>
            </a:r>
          </a:p>
          <a:p>
            <a:r>
              <a:rPr lang="en-US" sz="2400">
                <a:latin typeface="Times New Roman" panose="02020603050405020304" pitchFamily="18" charset="0"/>
                <a:cs typeface="Times New Roman" panose="02020603050405020304" pitchFamily="18" charset="0"/>
              </a:rPr>
              <a:t>C. Suy nghĩ</a:t>
            </a:r>
          </a:p>
          <a:p>
            <a:r>
              <a:rPr lang="en-US" sz="2400">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Ngoại </a:t>
            </a:r>
            <a:r>
              <a:rPr lang="en-US" sz="2400" smtClean="0">
                <a:latin typeface="Times New Roman" panose="02020603050405020304" pitchFamily="18" charset="0"/>
                <a:cs typeface="Times New Roman" panose="02020603050405020304" pitchFamily="18" charset="0"/>
              </a:rPr>
              <a:t>hình</a:t>
            </a:r>
          </a:p>
          <a:p>
            <a:endParaRPr lang="en-US" sz="240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Câu 5: </a:t>
            </a:r>
            <a:r>
              <a:rPr lang="en-US" sz="2400">
                <a:latin typeface="Times New Roman" panose="02020603050405020304" pitchFamily="18" charset="0"/>
                <a:cs typeface="Times New Roman" panose="02020603050405020304" pitchFamily="18" charset="0"/>
              </a:rPr>
              <a:t>Những chi tiết sau cho thấy điều gì ở chú bé Côn?</a:t>
            </a:r>
          </a:p>
          <a:p>
            <a:r>
              <a:rPr lang="en-US" sz="2400" i="1">
                <a:latin typeface="Times New Roman" panose="02020603050405020304" pitchFamily="18" charset="0"/>
                <a:cs typeface="Times New Roman" panose="02020603050405020304" pitchFamily="18" charset="0"/>
              </a:rPr>
              <a:t>- Côn còn làm cái công việc liên lạc giữa Phan Bội Châu với những bạn đồng tâm đồng chí của ông và với cha mình.</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Sau cuộc bàn luận giữa cha và Phan Bội Châu, Côn trăn trở nghĩ về những điều đã nghe...</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...Con có nghe và con cũng ngẫm nghĩ nhiều cái điều ấy cha 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 Yêu nước và căm thù giặc sâu sắc</a:t>
            </a:r>
          </a:p>
          <a:p>
            <a:r>
              <a:rPr lang="en-US" sz="2400">
                <a:latin typeface="Times New Roman" panose="02020603050405020304" pitchFamily="18" charset="0"/>
                <a:cs typeface="Times New Roman" panose="02020603050405020304" pitchFamily="18" charset="0"/>
              </a:rPr>
              <a:t>B. Muốn làm những việc lớn lao</a:t>
            </a:r>
          </a:p>
          <a:p>
            <a:r>
              <a:rPr lang="en-US" sz="2400">
                <a:latin typeface="Times New Roman" panose="02020603050405020304" pitchFamily="18" charset="0"/>
                <a:cs typeface="Times New Roman" panose="02020603050405020304" pitchFamily="18" charset="0"/>
              </a:rPr>
              <a:t>C. Quan tâm trăn trở về chính sự</a:t>
            </a:r>
          </a:p>
          <a:p>
            <a:r>
              <a:rPr lang="en-US" sz="2400">
                <a:latin typeface="Times New Roman" panose="02020603050405020304" pitchFamily="18" charset="0"/>
                <a:cs typeface="Times New Roman" panose="02020603050405020304" pitchFamily="18" charset="0"/>
              </a:rPr>
              <a:t>D. Tò mò, thích nghe chuyện của cha</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036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588475" y="443620"/>
            <a:ext cx="10728357" cy="5847755"/>
          </a:xfrm>
          <a:prstGeom prst="rect">
            <a:avLst/>
          </a:prstGeom>
          <a:noFill/>
        </p:spPr>
        <p:txBody>
          <a:bodyPr wrap="square" rtlCol="0">
            <a:spAutoFit/>
          </a:bodyPr>
          <a:lstStyle/>
          <a:p>
            <a:r>
              <a:rPr lang="en-US" sz="2200" b="1">
                <a:latin typeface="Times New Roman" panose="02020603050405020304" pitchFamily="18" charset="0"/>
                <a:cs typeface="Times New Roman" panose="02020603050405020304" pitchFamily="18" charset="0"/>
              </a:rPr>
              <a:t>Câu 6:</a:t>
            </a:r>
            <a:r>
              <a:rPr lang="en-US" sz="2200">
                <a:latin typeface="Times New Roman" panose="02020603050405020304" pitchFamily="18" charset="0"/>
                <a:cs typeface="Times New Roman" panose="02020603050405020304" pitchFamily="18" charset="0"/>
              </a:rPr>
              <a:t> Những chi tiết sau đã hé mở suy nghĩ nào về chú bé Côn?</a:t>
            </a:r>
          </a:p>
          <a:p>
            <a:r>
              <a:rPr lang="en-US" sz="2200" i="1">
                <a:latin typeface="Times New Roman" panose="02020603050405020304" pitchFamily="18" charset="0"/>
                <a:cs typeface="Times New Roman" panose="02020603050405020304" pitchFamily="18" charset="0"/>
              </a:rPr>
              <a:t>- Côn viết lên bàn tay chữ "Vương" biến ra chữ "Tam" chữ "Tây" biến ra chữ "Tứ"</a:t>
            </a:r>
            <a:endParaRPr lang="en-US" sz="2200">
              <a:latin typeface="Times New Roman" panose="02020603050405020304" pitchFamily="18" charset="0"/>
              <a:cs typeface="Times New Roman" panose="02020603050405020304" pitchFamily="18" charset="0"/>
            </a:endParaRPr>
          </a:p>
          <a:p>
            <a:r>
              <a:rPr lang="en-US" sz="2200" i="1">
                <a:latin typeface="Times New Roman" panose="02020603050405020304" pitchFamily="18" charset="0"/>
                <a:cs typeface="Times New Roman" panose="02020603050405020304" pitchFamily="18" charset="0"/>
              </a:rPr>
              <a:t>- Dạ thưa cha, con nghe chú giải San nói chuyện với cha về công việc "hội kín",  trong đầu con bỗng loé lên cái trò triết tự, với nghĩa của nó là: rút ruột vua (bỏ nét sổ), tam dân bình đẳng. Chém đầu Tây (bỏ nét đầu) tứ chủng giai huynh.</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A. Cần phải học chữ Hán một cách linh hoạt và sáng tạo</a:t>
            </a:r>
          </a:p>
          <a:p>
            <a:r>
              <a:rPr lang="en-US" sz="2200">
                <a:latin typeface="Times New Roman" panose="02020603050405020304" pitchFamily="18" charset="0"/>
                <a:cs typeface="Times New Roman" panose="02020603050405020304" pitchFamily="18" charset="0"/>
              </a:rPr>
              <a:t>B. Để cứu nước, phải lật đổ chế độ phong kiến và đánh đuổi giặc Tây</a:t>
            </a:r>
          </a:p>
          <a:p>
            <a:r>
              <a:rPr lang="en-US" sz="2200">
                <a:latin typeface="Times New Roman" panose="02020603050405020304" pitchFamily="18" charset="0"/>
                <a:cs typeface="Times New Roman" panose="02020603050405020304" pitchFamily="18" charset="0"/>
              </a:rPr>
              <a:t>C. Bắt chước "chú San" để góp phần vào việc giải phóng dân tộc</a:t>
            </a:r>
          </a:p>
          <a:p>
            <a:r>
              <a:rPr lang="en-US" sz="2200">
                <a:latin typeface="Times New Roman" panose="02020603050405020304" pitchFamily="18" charset="0"/>
                <a:cs typeface="Times New Roman" panose="02020603050405020304" pitchFamily="18" charset="0"/>
              </a:rPr>
              <a:t>D. Muốn cùng "chú San" lập nên sự nghiệp lớn </a:t>
            </a:r>
            <a:r>
              <a:rPr lang="en-US" sz="2200">
                <a:latin typeface="Times New Roman" panose="02020603050405020304" pitchFamily="18" charset="0"/>
                <a:cs typeface="Times New Roman" panose="02020603050405020304" pitchFamily="18" charset="0"/>
              </a:rPr>
              <a:t>lao</a:t>
            </a:r>
            <a:r>
              <a:rPr lang="en-US" sz="2200" smtClean="0">
                <a:latin typeface="Times New Roman" panose="02020603050405020304" pitchFamily="18" charset="0"/>
                <a:cs typeface="Times New Roman" panose="02020603050405020304" pitchFamily="18" charset="0"/>
              </a:rPr>
              <a:t>.</a:t>
            </a:r>
          </a:p>
          <a:p>
            <a:endParaRPr lang="en-US" sz="2200">
              <a:latin typeface="Times New Roman" panose="02020603050405020304" pitchFamily="18" charset="0"/>
              <a:cs typeface="Times New Roman" panose="02020603050405020304" pitchFamily="18" charset="0"/>
            </a:endParaRPr>
          </a:p>
          <a:p>
            <a:r>
              <a:rPr lang="en-US" sz="2200" b="1">
                <a:latin typeface="Times New Roman" panose="02020603050405020304" pitchFamily="18" charset="0"/>
                <a:cs typeface="Times New Roman" panose="02020603050405020304" pitchFamily="18" charset="0"/>
              </a:rPr>
              <a:t>Câu 7:</a:t>
            </a:r>
            <a:r>
              <a:rPr lang="en-US" sz="2200">
                <a:latin typeface="Times New Roman" panose="02020603050405020304" pitchFamily="18" charset="0"/>
                <a:cs typeface="Times New Roman" panose="02020603050405020304" pitchFamily="18" charset="0"/>
              </a:rPr>
              <a:t> Lời nói trong đoạn: "Mưu phương, tầm kế... mà bàn tới, cha ạ" cho thấy mong muốn gì của chú bé Côn?</a:t>
            </a:r>
          </a:p>
          <a:p>
            <a:r>
              <a:rPr lang="en-US" sz="2200">
                <a:latin typeface="Times New Roman" panose="02020603050405020304" pitchFamily="18" charset="0"/>
                <a:cs typeface="Times New Roman" panose="02020603050405020304" pitchFamily="18" charset="0"/>
              </a:rPr>
              <a:t>A. Muốn trở thành đấng trượng phu làm việc hệ trọng</a:t>
            </a:r>
          </a:p>
          <a:p>
            <a:r>
              <a:rPr lang="en-US" sz="2200">
                <a:latin typeface="Times New Roman" panose="02020603050405020304" pitchFamily="18" charset="0"/>
                <a:cs typeface="Times New Roman" panose="02020603050405020304" pitchFamily="18" charset="0"/>
              </a:rPr>
              <a:t>B. Muốn sánh ngang với Thánh Gióng hoặc Trần Quốc Toản</a:t>
            </a:r>
          </a:p>
          <a:p>
            <a:r>
              <a:rPr lang="en-US" sz="2200">
                <a:latin typeface="Times New Roman" panose="02020603050405020304" pitchFamily="18" charset="0"/>
                <a:cs typeface="Times New Roman" panose="02020603050405020304" pitchFamily="18" charset="0"/>
              </a:rPr>
              <a:t>C. Muốn sánh mình với những gương trung nghĩa từ ngàn xưa</a:t>
            </a:r>
          </a:p>
          <a:p>
            <a:r>
              <a:rPr lang="en-US" sz="2200">
                <a:latin typeface="Times New Roman" panose="02020603050405020304" pitchFamily="18" charset="0"/>
                <a:cs typeface="Times New Roman" panose="02020603050405020304" pitchFamily="18" charset="0"/>
              </a:rPr>
              <a:t>D. Yêu nước và muốn được góp công sức vào việc cứu nước</a:t>
            </a: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517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751438" y="398358"/>
            <a:ext cx="10293790" cy="6186309"/>
          </a:xfrm>
          <a:prstGeom prst="rect">
            <a:avLst/>
          </a:prstGeom>
          <a:noFill/>
        </p:spPr>
        <p:txBody>
          <a:bodyPr wrap="square" rtlCol="0">
            <a:spAutoFit/>
          </a:bodyPr>
          <a:lstStyle/>
          <a:p>
            <a:r>
              <a:rPr lang="en-US" sz="2200" b="1">
                <a:latin typeface="Times New Roman" panose="02020603050405020304" pitchFamily="18" charset="0"/>
                <a:cs typeface="Times New Roman" panose="02020603050405020304" pitchFamily="18" charset="0"/>
              </a:rPr>
              <a:t>Câu 8: </a:t>
            </a:r>
            <a:r>
              <a:rPr lang="en-US" sz="2200">
                <a:latin typeface="Times New Roman" panose="02020603050405020304" pitchFamily="18" charset="0"/>
                <a:cs typeface="Times New Roman" panose="02020603050405020304" pitchFamily="18" charset="0"/>
              </a:rPr>
              <a:t>Câu nói ở cuối văn bản của Phan Bội Châu thể hiện điều gì dành cho chú bé Côn?</a:t>
            </a:r>
          </a:p>
          <a:p>
            <a:r>
              <a:rPr lang="en-US" sz="2200">
                <a:latin typeface="Times New Roman" panose="02020603050405020304" pitchFamily="18" charset="0"/>
                <a:cs typeface="Times New Roman" panose="02020603050405020304" pitchFamily="18" charset="0"/>
              </a:rPr>
              <a:t>A. Khen ngợi sự thông minh của chú bé.</a:t>
            </a:r>
          </a:p>
          <a:p>
            <a:r>
              <a:rPr lang="en-US" sz="2200">
                <a:latin typeface="Times New Roman" panose="02020603050405020304" pitchFamily="18" charset="0"/>
                <a:cs typeface="Times New Roman" panose="02020603050405020304" pitchFamily="18" charset="0"/>
              </a:rPr>
              <a:t>B. Muốn gửi lời cảm ơn đến chú bé</a:t>
            </a:r>
          </a:p>
          <a:p>
            <a:r>
              <a:rPr lang="en-US" sz="2200">
                <a:latin typeface="Times New Roman" panose="02020603050405020304" pitchFamily="18" charset="0"/>
                <a:cs typeface="Times New Roman" panose="02020603050405020304" pitchFamily="18" charset="0"/>
              </a:rPr>
              <a:t>C. Tin tưởng và hy vọng chú bé sẽ làm được việc lớn</a:t>
            </a:r>
          </a:p>
          <a:p>
            <a:r>
              <a:rPr lang="en-US" sz="2200">
                <a:latin typeface="Times New Roman" panose="02020603050405020304" pitchFamily="18" charset="0"/>
                <a:cs typeface="Times New Roman" panose="02020603050405020304" pitchFamily="18" charset="0"/>
              </a:rPr>
              <a:t>D. Lo lắng cho tương lai của chú bé</a:t>
            </a:r>
          </a:p>
          <a:p>
            <a:r>
              <a:rPr lang="en-US" sz="2200" b="1">
                <a:latin typeface="Times New Roman" panose="02020603050405020304" pitchFamily="18" charset="0"/>
                <a:cs typeface="Times New Roman" panose="02020603050405020304" pitchFamily="18" charset="0"/>
              </a:rPr>
              <a:t>Câu 9: </a:t>
            </a:r>
            <a:r>
              <a:rPr lang="en-US" sz="2200">
                <a:latin typeface="Times New Roman" panose="02020603050405020304" pitchFamily="18" charset="0"/>
                <a:cs typeface="Times New Roman" panose="02020603050405020304" pitchFamily="18" charset="0"/>
              </a:rPr>
              <a:t>Em hiểu nghĩa của từ ngữ vùng miền được in đậm trong hai câu thơ sau như thế nào?</a:t>
            </a:r>
          </a:p>
          <a:p>
            <a:r>
              <a:rPr lang="en-US" sz="2200" i="1">
                <a:latin typeface="Times New Roman" panose="02020603050405020304" pitchFamily="18" charset="0"/>
                <a:cs typeface="Times New Roman" panose="02020603050405020304" pitchFamily="18" charset="0"/>
              </a:rPr>
              <a:t>Nước non Hồng Lạc còn đây mãi,</a:t>
            </a:r>
            <a:endParaRPr lang="en-US" sz="2200">
              <a:latin typeface="Times New Roman" panose="02020603050405020304" pitchFamily="18" charset="0"/>
              <a:cs typeface="Times New Roman" panose="02020603050405020304" pitchFamily="18" charset="0"/>
            </a:endParaRPr>
          </a:p>
          <a:p>
            <a:r>
              <a:rPr lang="en-US" sz="2200" i="1">
                <a:latin typeface="Times New Roman" panose="02020603050405020304" pitchFamily="18" charset="0"/>
                <a:cs typeface="Times New Roman" panose="02020603050405020304" pitchFamily="18" charset="0"/>
              </a:rPr>
              <a:t>Mặt mũi anh hùng há chịu</a:t>
            </a:r>
            <a:r>
              <a:rPr lang="en-US" sz="2200" b="1" i="1" u="sng">
                <a:latin typeface="Times New Roman" panose="02020603050405020304" pitchFamily="18" charset="0"/>
                <a:cs typeface="Times New Roman" panose="02020603050405020304" pitchFamily="18" charset="0"/>
              </a:rPr>
              <a:t> ri</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A</a:t>
            </a:r>
            <a:r>
              <a:rPr lang="en-US" sz="2200">
                <a:latin typeface="Times New Roman" panose="02020603050405020304" pitchFamily="18" charset="0"/>
                <a:cs typeface="Times New Roman" panose="02020603050405020304" pitchFamily="18" charset="0"/>
              </a:rPr>
              <a:t>. Thế này                                                          B. Phải chăng</a:t>
            </a:r>
          </a:p>
          <a:p>
            <a:r>
              <a:rPr lang="en-US" sz="2200">
                <a:latin typeface="Times New Roman" panose="02020603050405020304" pitchFamily="18" charset="0"/>
                <a:cs typeface="Times New Roman" panose="02020603050405020304" pitchFamily="18" charset="0"/>
              </a:rPr>
              <a:t>C. Tại sao                                                            D. Như vậy</a:t>
            </a:r>
          </a:p>
          <a:p>
            <a:r>
              <a:rPr lang="en-US" sz="2200" b="1">
                <a:latin typeface="Times New Roman" panose="02020603050405020304" pitchFamily="18" charset="0"/>
                <a:cs typeface="Times New Roman" panose="02020603050405020304" pitchFamily="18" charset="0"/>
              </a:rPr>
              <a:t>Câu 10: </a:t>
            </a:r>
            <a:r>
              <a:rPr lang="en-US" sz="2200">
                <a:latin typeface="Times New Roman" panose="02020603050405020304" pitchFamily="18" charset="0"/>
                <a:cs typeface="Times New Roman" panose="02020603050405020304" pitchFamily="18" charset="0"/>
              </a:rPr>
              <a:t>Theo em, văn bản "Bàn việc cứu nước" có ý nghĩa?</a:t>
            </a:r>
          </a:p>
          <a:p>
            <a:r>
              <a:rPr lang="en-US" sz="2200">
                <a:latin typeface="Times New Roman" panose="02020603050405020304" pitchFamily="18" charset="0"/>
                <a:cs typeface="Times New Roman" panose="02020603050405020304" pitchFamily="18" charset="0"/>
              </a:rPr>
              <a:t>A. Ca ngợi lòng yêu nước và tư tưởng duy tân của ông Phan Bội Châu</a:t>
            </a:r>
          </a:p>
          <a:p>
            <a:r>
              <a:rPr lang="en-US" sz="2200">
                <a:latin typeface="Times New Roman" panose="02020603050405020304" pitchFamily="18" charset="0"/>
                <a:cs typeface="Times New Roman" panose="02020603050405020304" pitchFamily="18" charset="0"/>
              </a:rPr>
              <a:t>B. Ca ngợi lòng yêu nước và sự cẩn thận, sâu sắc của Quan phó bản Sắc</a:t>
            </a:r>
          </a:p>
          <a:p>
            <a:r>
              <a:rPr lang="en-US" sz="2200">
                <a:latin typeface="Times New Roman" panose="02020603050405020304" pitchFamily="18" charset="0"/>
                <a:cs typeface="Times New Roman" panose="02020603050405020304" pitchFamily="18" charset="0"/>
              </a:rPr>
              <a:t>C. Ca ngợi lòng yêu nước và sự thông minh, quan tâm đến công cuộc cứu nước, cứu dân của chú bé  Côn.</a:t>
            </a:r>
          </a:p>
          <a:p>
            <a:r>
              <a:rPr lang="en-US" sz="2200">
                <a:latin typeface="Times New Roman" panose="02020603050405020304" pitchFamily="18" charset="0"/>
                <a:cs typeface="Times New Roman" panose="02020603050405020304" pitchFamily="18" charset="0"/>
              </a:rPr>
              <a:t>D. Ca ngợi tình cha con sâu nặng, thắm thiết của quan Phó bảng Sắc và chú bé Côn.</a:t>
            </a: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64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1525378" y="1044074"/>
            <a:ext cx="2005613" cy="2005613"/>
            <a:chOff x="1525378" y="1913206"/>
            <a:chExt cx="2216628" cy="2216628"/>
          </a:xfrm>
        </p:grpSpPr>
        <p:sp>
          <p:nvSpPr>
            <p:cNvPr id="18" name="矩形 17"/>
            <p:cNvSpPr/>
            <p:nvPr/>
          </p:nvSpPr>
          <p:spPr>
            <a:xfrm>
              <a:off x="1525378" y="1913206"/>
              <a:ext cx="2216628" cy="2216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803699" y="2191527"/>
              <a:ext cx="1659987" cy="165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3903922" y="1044074"/>
            <a:ext cx="2005613" cy="2005613"/>
            <a:chOff x="1525378" y="1913206"/>
            <a:chExt cx="2216628" cy="2216628"/>
          </a:xfrm>
        </p:grpSpPr>
        <p:sp>
          <p:nvSpPr>
            <p:cNvPr id="48" name="矩形 47"/>
            <p:cNvSpPr/>
            <p:nvPr/>
          </p:nvSpPr>
          <p:spPr>
            <a:xfrm>
              <a:off x="1525378" y="1913206"/>
              <a:ext cx="2216628" cy="2216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803699" y="2191527"/>
              <a:ext cx="1659987" cy="165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282466" y="1044074"/>
            <a:ext cx="2005613" cy="2005613"/>
            <a:chOff x="1525378" y="1913206"/>
            <a:chExt cx="2216628" cy="2216628"/>
          </a:xfrm>
        </p:grpSpPr>
        <p:sp>
          <p:nvSpPr>
            <p:cNvPr id="51" name="矩形 50"/>
            <p:cNvSpPr/>
            <p:nvPr/>
          </p:nvSpPr>
          <p:spPr>
            <a:xfrm>
              <a:off x="1525378" y="1913206"/>
              <a:ext cx="2216628" cy="22166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803699" y="2191527"/>
              <a:ext cx="1659987" cy="165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8661010" y="1044074"/>
            <a:ext cx="2005613" cy="2005613"/>
            <a:chOff x="1525378" y="1913206"/>
            <a:chExt cx="2216628" cy="2216628"/>
          </a:xfrm>
        </p:grpSpPr>
        <p:sp>
          <p:nvSpPr>
            <p:cNvPr id="54" name="矩形 53"/>
            <p:cNvSpPr/>
            <p:nvPr/>
          </p:nvSpPr>
          <p:spPr>
            <a:xfrm>
              <a:off x="1525378" y="1913206"/>
              <a:ext cx="2216628" cy="2216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803699" y="2191527"/>
              <a:ext cx="1659987" cy="165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片 30"/>
          <p:cNvPicPr>
            <a:picLocks noChangeAspect="1"/>
          </p:cNvPicPr>
          <p:nvPr/>
        </p:nvPicPr>
        <p:blipFill>
          <a:blip r:embed="rId3"/>
          <a:stretch>
            <a:fillRect/>
          </a:stretch>
        </p:blipFill>
        <p:spPr>
          <a:xfrm>
            <a:off x="2072877" y="1363901"/>
            <a:ext cx="910614" cy="1365958"/>
          </a:xfrm>
          <a:prstGeom prst="rect">
            <a:avLst/>
          </a:prstGeom>
        </p:spPr>
      </p:pic>
      <p:pic>
        <p:nvPicPr>
          <p:cNvPr id="56" name="图片 55"/>
          <p:cNvPicPr>
            <a:picLocks noChangeAspect="1"/>
          </p:cNvPicPr>
          <p:nvPr/>
        </p:nvPicPr>
        <p:blipFill>
          <a:blip r:embed="rId4"/>
          <a:stretch>
            <a:fillRect/>
          </a:stretch>
        </p:blipFill>
        <p:spPr>
          <a:xfrm>
            <a:off x="4516577" y="1408173"/>
            <a:ext cx="1042276" cy="1321685"/>
          </a:xfrm>
          <a:prstGeom prst="rect">
            <a:avLst/>
          </a:prstGeom>
        </p:spPr>
      </p:pic>
      <p:pic>
        <p:nvPicPr>
          <p:cNvPr id="57" name="图片 56"/>
          <p:cNvPicPr>
            <a:picLocks noChangeAspect="1"/>
          </p:cNvPicPr>
          <p:nvPr/>
        </p:nvPicPr>
        <p:blipFill>
          <a:blip r:embed="rId5"/>
          <a:stretch>
            <a:fillRect/>
          </a:stretch>
        </p:blipFill>
        <p:spPr>
          <a:xfrm>
            <a:off x="6572020" y="1408173"/>
            <a:ext cx="1284068" cy="1382879"/>
          </a:xfrm>
          <a:prstGeom prst="rect">
            <a:avLst/>
          </a:prstGeom>
        </p:spPr>
      </p:pic>
      <p:pic>
        <p:nvPicPr>
          <p:cNvPr id="58" name="图片 57"/>
          <p:cNvPicPr>
            <a:picLocks noChangeAspect="1"/>
          </p:cNvPicPr>
          <p:nvPr/>
        </p:nvPicPr>
        <p:blipFill>
          <a:blip r:embed="rId6"/>
          <a:stretch>
            <a:fillRect/>
          </a:stretch>
        </p:blipFill>
        <p:spPr>
          <a:xfrm>
            <a:off x="9246142" y="1405834"/>
            <a:ext cx="1023588" cy="1324024"/>
          </a:xfrm>
          <a:prstGeom prst="rect">
            <a:avLst/>
          </a:prstGeom>
        </p:spPr>
      </p:pic>
      <p:cxnSp>
        <p:nvCxnSpPr>
          <p:cNvPr id="61" name="直接连接符 60"/>
          <p:cNvCxnSpPr/>
          <p:nvPr/>
        </p:nvCxnSpPr>
        <p:spPr>
          <a:xfrm>
            <a:off x="2396948" y="3476421"/>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1276540" y="3527951"/>
            <a:ext cx="2254452" cy="830997"/>
          </a:xfrm>
          <a:prstGeom prst="rect">
            <a:avLst/>
          </a:prstGeom>
        </p:spPr>
        <p:txBody>
          <a:bodyPr wrap="square">
            <a:spAutoFit/>
          </a:bodyPr>
          <a:lstStyle/>
          <a:p>
            <a:pPr algn="ctr">
              <a:lnSpc>
                <a:spcPct val="120000"/>
              </a:lnSpc>
            </a:pPr>
            <a:r>
              <a:rPr lang="en-US" sz="2000" b="1">
                <a:latin typeface="Times New Roman" panose="02020603050405020304" pitchFamily="18" charset="0"/>
                <a:cs typeface="Times New Roman" panose="02020603050405020304" pitchFamily="18" charset="0"/>
              </a:rPr>
              <a:t>Nhắc lại khái niệm truyện ngắn?</a:t>
            </a:r>
            <a:endParaRPr lang="zh-CN" altLang="en-US" sz="2000"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3" name="文本框 62"/>
          <p:cNvSpPr txBox="1"/>
          <p:nvPr/>
        </p:nvSpPr>
        <p:spPr>
          <a:xfrm>
            <a:off x="1944055" y="3114997"/>
            <a:ext cx="1321244" cy="400110"/>
          </a:xfrm>
          <a:prstGeom prst="rect">
            <a:avLst/>
          </a:prstGeom>
          <a:noFill/>
        </p:spPr>
        <p:txBody>
          <a:bodyPr wrap="square" rtlCol="0">
            <a:spAutoFit/>
          </a:bodyPr>
          <a:lstStyle/>
          <a:p>
            <a:pPr algn="ctr"/>
            <a:r>
              <a:rPr lang="en-US" altLang="zh-CN" sz="2000" smtClean="0">
                <a:solidFill>
                  <a:schemeClr val="tx1">
                    <a:lumMod val="75000"/>
                    <a:lumOff val="25000"/>
                  </a:schemeClr>
                </a:solidFill>
                <a:latin typeface="华文细黑" panose="02010600040101010101" pitchFamily="2" charset="-122"/>
                <a:ea typeface="华文细黑" panose="02010600040101010101" pitchFamily="2" charset="-122"/>
              </a:rPr>
              <a:t>01</a:t>
            </a:r>
            <a:endPar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endParaRPr>
          </a:p>
        </p:txBody>
      </p:sp>
      <p:cxnSp>
        <p:nvCxnSpPr>
          <p:cNvPr id="64" name="直接连接符 63"/>
          <p:cNvCxnSpPr/>
          <p:nvPr/>
        </p:nvCxnSpPr>
        <p:spPr>
          <a:xfrm>
            <a:off x="4655829" y="3512626"/>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786019" y="3555115"/>
            <a:ext cx="2406551" cy="2677656"/>
          </a:xfrm>
          <a:prstGeom prst="rect">
            <a:avLst/>
          </a:prstGeom>
        </p:spPr>
        <p:txBody>
          <a:bodyPr wrap="square">
            <a:spAutoFit/>
          </a:bodyPr>
          <a:lstStyle/>
          <a:p>
            <a:pPr algn="just">
              <a:lnSpc>
                <a:spcPct val="120000"/>
              </a:lnSpc>
            </a:pPr>
            <a:r>
              <a:rPr lang="en-US" sz="2000" smtClean="0"/>
              <a:t> </a:t>
            </a:r>
            <a:r>
              <a:rPr lang="en-US" sz="2000" b="1">
                <a:latin typeface="Times New Roman" panose="02020603050405020304" pitchFamily="18" charset="0"/>
                <a:cs typeface="Times New Roman" panose="02020603050405020304" pitchFamily="18" charset="0"/>
              </a:rPr>
              <a:t>Nêu rõ một số đặc điểm: về tính cách nhân vật và bối cảnh; ngôi kể và sự thay đổi ngôi kể trong truyện </a:t>
            </a:r>
            <a:r>
              <a:rPr lang="en-US" sz="2000" b="1" smtClean="0">
                <a:latin typeface="Times New Roman" panose="02020603050405020304" pitchFamily="18" charset="0"/>
                <a:cs typeface="Times New Roman" panose="02020603050405020304" pitchFamily="18" charset="0"/>
              </a:rPr>
              <a:t>ngắn?</a:t>
            </a:r>
            <a:endParaRPr lang="en-US" sz="2000" b="1">
              <a:latin typeface="Times New Roman" panose="02020603050405020304" pitchFamily="18" charset="0"/>
              <a:cs typeface="Times New Roman" panose="02020603050405020304" pitchFamily="18" charset="0"/>
            </a:endParaRPr>
          </a:p>
          <a:p>
            <a:pPr algn="ctr">
              <a:lnSpc>
                <a:spcPct val="120000"/>
              </a:lnSpc>
            </a:pPr>
            <a:endPar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endParaRPr>
          </a:p>
        </p:txBody>
      </p:sp>
      <p:cxnSp>
        <p:nvCxnSpPr>
          <p:cNvPr id="67" name="直接连接符 66"/>
          <p:cNvCxnSpPr/>
          <p:nvPr/>
        </p:nvCxnSpPr>
        <p:spPr>
          <a:xfrm>
            <a:off x="7050508" y="3431145"/>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9379742" y="3476408"/>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69949" y="398356"/>
            <a:ext cx="7386145"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Thực hiện độc lập các yêu cầu sau:</a:t>
            </a:r>
            <a:endParaRPr lang="en-US" sz="3600">
              <a:latin typeface="Times New Roman" panose="02020603050405020304" pitchFamily="18" charset="0"/>
              <a:cs typeface="Times New Roman" panose="02020603050405020304" pitchFamily="18" charset="0"/>
            </a:endParaRPr>
          </a:p>
        </p:txBody>
      </p:sp>
      <p:sp>
        <p:nvSpPr>
          <p:cNvPr id="42" name="文本框 62"/>
          <p:cNvSpPr txBox="1"/>
          <p:nvPr/>
        </p:nvSpPr>
        <p:spPr>
          <a:xfrm>
            <a:off x="4237609" y="3146737"/>
            <a:ext cx="1321244" cy="400110"/>
          </a:xfrm>
          <a:prstGeom prst="rect">
            <a:avLst/>
          </a:prstGeom>
          <a:noFill/>
        </p:spPr>
        <p:txBody>
          <a:bodyPr wrap="square" rtlCol="0">
            <a:spAutoFit/>
          </a:bodyPr>
          <a:lstStyle/>
          <a:p>
            <a:pPr algn="ctr"/>
            <a:r>
              <a:rPr lang="en-US" altLang="zh-CN" sz="2000" smtClean="0">
                <a:solidFill>
                  <a:schemeClr val="tx1">
                    <a:lumMod val="75000"/>
                    <a:lumOff val="25000"/>
                  </a:schemeClr>
                </a:solidFill>
                <a:latin typeface="华文细黑" panose="02010600040101010101" pitchFamily="2" charset="-122"/>
                <a:ea typeface="华文细黑" panose="02010600040101010101" pitchFamily="2" charset="-122"/>
              </a:rPr>
              <a:t>02</a:t>
            </a:r>
            <a:endPar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43" name="文本框 62"/>
          <p:cNvSpPr txBox="1"/>
          <p:nvPr/>
        </p:nvSpPr>
        <p:spPr>
          <a:xfrm>
            <a:off x="6626217" y="3090913"/>
            <a:ext cx="1321244" cy="400110"/>
          </a:xfrm>
          <a:prstGeom prst="rect">
            <a:avLst/>
          </a:prstGeom>
          <a:noFill/>
        </p:spPr>
        <p:txBody>
          <a:bodyPr wrap="square" rtlCol="0">
            <a:spAutoFit/>
          </a:bodyPr>
          <a:lstStyle/>
          <a:p>
            <a:pPr algn="ctr"/>
            <a:r>
              <a:rPr lang="en-US" altLang="zh-CN" sz="2000" smtClean="0">
                <a:solidFill>
                  <a:schemeClr val="tx1">
                    <a:lumMod val="75000"/>
                    <a:lumOff val="25000"/>
                  </a:schemeClr>
                </a:solidFill>
                <a:latin typeface="华文细黑" panose="02010600040101010101" pitchFamily="2" charset="-122"/>
                <a:ea typeface="华文细黑" panose="02010600040101010101" pitchFamily="2" charset="-122"/>
              </a:rPr>
              <a:t>03</a:t>
            </a:r>
            <a:endPar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44" name="文本框 62"/>
          <p:cNvSpPr txBox="1"/>
          <p:nvPr/>
        </p:nvSpPr>
        <p:spPr>
          <a:xfrm>
            <a:off x="8934850" y="3099971"/>
            <a:ext cx="1321244" cy="400110"/>
          </a:xfrm>
          <a:prstGeom prst="rect">
            <a:avLst/>
          </a:prstGeom>
          <a:noFill/>
        </p:spPr>
        <p:txBody>
          <a:bodyPr wrap="square" rtlCol="0">
            <a:spAutoFit/>
          </a:bodyPr>
          <a:lstStyle/>
          <a:p>
            <a:pPr algn="ctr"/>
            <a:r>
              <a:rPr lang="en-US" altLang="zh-CN" sz="2000" smtClean="0">
                <a:solidFill>
                  <a:schemeClr val="tx1">
                    <a:lumMod val="75000"/>
                    <a:lumOff val="25000"/>
                  </a:schemeClr>
                </a:solidFill>
                <a:latin typeface="华文细黑" panose="02010600040101010101" pitchFamily="2" charset="-122"/>
                <a:ea typeface="华文细黑" panose="02010600040101010101" pitchFamily="2" charset="-122"/>
              </a:rPr>
              <a:t>04</a:t>
            </a:r>
            <a:endParaRPr lang="zh-CN" altLang="en-US" sz="2000" dirty="0">
              <a:solidFill>
                <a:schemeClr val="tx1">
                  <a:lumMod val="75000"/>
                  <a:lumOff val="25000"/>
                </a:schemeClr>
              </a:solidFill>
              <a:latin typeface="华文细黑" panose="02010600040101010101" pitchFamily="2" charset="-122"/>
              <a:ea typeface="华文细黑" panose="02010600040101010101" pitchFamily="2" charset="-122"/>
            </a:endParaRPr>
          </a:p>
        </p:txBody>
      </p:sp>
      <p:sp>
        <p:nvSpPr>
          <p:cNvPr id="45" name="矩形 64"/>
          <p:cNvSpPr/>
          <p:nvPr/>
        </p:nvSpPr>
        <p:spPr>
          <a:xfrm>
            <a:off x="6447597" y="3508348"/>
            <a:ext cx="1840482" cy="1938992"/>
          </a:xfrm>
          <a:prstGeom prst="rect">
            <a:avLst/>
          </a:prstGeom>
        </p:spPr>
        <p:txBody>
          <a:bodyPr wrap="square">
            <a:spAutoFit/>
          </a:bodyPr>
          <a:lstStyle/>
          <a:p>
            <a:pPr algn="just">
              <a:lnSpc>
                <a:spcPct val="120000"/>
              </a:lnSpc>
            </a:pPr>
            <a:r>
              <a:rPr lang="en-US" sz="2000" b="1" smtClean="0">
                <a:latin typeface="Times New Roman" panose="02020603050405020304" pitchFamily="18" charset="0"/>
                <a:cs typeface="Times New Roman" panose="02020603050405020304" pitchFamily="18" charset="0"/>
              </a:rPr>
              <a:t> Trình bày chiến </a:t>
            </a:r>
            <a:r>
              <a:rPr lang="en-US" sz="2000" b="1">
                <a:latin typeface="Times New Roman" panose="02020603050405020304" pitchFamily="18" charset="0"/>
                <a:cs typeface="Times New Roman" panose="02020603050405020304" pitchFamily="18" charset="0"/>
              </a:rPr>
              <a:t>lược đọc hiểu văn bản truyện ngắn</a:t>
            </a:r>
          </a:p>
          <a:p>
            <a:pPr algn="just">
              <a:lnSpc>
                <a:spcPct val="120000"/>
              </a:lnSpc>
            </a:pPr>
            <a:endParaRPr lang="zh-CN" altLang="en-US" sz="20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6" name="矩形 64"/>
          <p:cNvSpPr/>
          <p:nvPr/>
        </p:nvSpPr>
        <p:spPr>
          <a:xfrm>
            <a:off x="8646235" y="3508349"/>
            <a:ext cx="2326566" cy="2677656"/>
          </a:xfrm>
          <a:prstGeom prst="rect">
            <a:avLst/>
          </a:prstGeom>
        </p:spPr>
        <p:txBody>
          <a:bodyPr wrap="square">
            <a:spAutoFit/>
          </a:bodyPr>
          <a:lstStyle/>
          <a:p>
            <a:pPr algn="just">
              <a:lnSpc>
                <a:spcPct val="120000"/>
              </a:lnSpc>
            </a:pPr>
            <a:r>
              <a:rPr lang="en-US" sz="2000" b="1" smtClean="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Sự khác nhau trong ngôn ngữ các miền </a:t>
            </a:r>
            <a:r>
              <a:rPr lang="en-US" sz="2000" b="1" smtClean="0">
                <a:latin typeface="Times New Roman" panose="02020603050405020304" pitchFamily="18" charset="0"/>
                <a:cs typeface="Times New Roman" panose="02020603050405020304" pitchFamily="18" charset="0"/>
              </a:rPr>
              <a:t>Bắc - Trung - Nam về </a:t>
            </a:r>
            <a:r>
              <a:rPr lang="en-US" sz="2000" b="1">
                <a:latin typeface="Times New Roman" panose="02020603050405020304" pitchFamily="18" charset="0"/>
                <a:cs typeface="Times New Roman" panose="02020603050405020304" pitchFamily="18" charset="0"/>
              </a:rPr>
              <a:t>cách phát âm; sự độc đáo về từ vựng?</a:t>
            </a:r>
          </a:p>
          <a:p>
            <a:pPr algn="just">
              <a:lnSpc>
                <a:spcPct val="120000"/>
              </a:lnSpc>
            </a:pPr>
            <a:endParaRPr lang="zh-CN" altLang="en-US" sz="2000" b="1"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814812" y="633743"/>
            <a:ext cx="10683089" cy="489364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B. Tự luận</a:t>
            </a:r>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1: </a:t>
            </a:r>
            <a:r>
              <a:rPr lang="en-US" sz="2400">
                <a:latin typeface="Times New Roman" panose="02020603050405020304" pitchFamily="18" charset="0"/>
                <a:cs typeface="Times New Roman" panose="02020603050405020304" pitchFamily="18" charset="0"/>
              </a:rPr>
              <a:t>Tóm tắt nội dung chính của văn bản </a:t>
            </a:r>
            <a:r>
              <a:rPr lang="en-US" sz="2400" i="1">
                <a:latin typeface="Times New Roman" panose="02020603050405020304" pitchFamily="18" charset="0"/>
                <a:cs typeface="Times New Roman" panose="02020603050405020304" pitchFamily="18" charset="0"/>
              </a:rPr>
              <a:t>Bàn việc cứu nước</a:t>
            </a:r>
            <a:r>
              <a:rPr lang="en-US" sz="2400">
                <a:latin typeface="Times New Roman" panose="02020603050405020304" pitchFamily="18" charset="0"/>
                <a:cs typeface="Times New Roman" panose="02020603050405020304" pitchFamily="18" charset="0"/>
              </a:rPr>
              <a:t> trong khoảng 7 </a:t>
            </a:r>
            <a:r>
              <a:rPr lang="en-US" sz="2400">
                <a:latin typeface="Times New Roman" panose="02020603050405020304" pitchFamily="18" charset="0"/>
                <a:cs typeface="Times New Roman" panose="02020603050405020304" pitchFamily="18" charset="0"/>
              </a:rPr>
              <a:t>đến </a:t>
            </a:r>
            <a:endParaRPr lang="en-US"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10 </a:t>
            </a:r>
            <a:r>
              <a:rPr lang="en-US" sz="2400">
                <a:latin typeface="Times New Roman" panose="02020603050405020304" pitchFamily="18" charset="0"/>
                <a:cs typeface="Times New Roman" panose="02020603050405020304" pitchFamily="18" charset="0"/>
              </a:rPr>
              <a:t>dòng</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2: </a:t>
            </a:r>
            <a:r>
              <a:rPr lang="en-US" sz="2400">
                <a:latin typeface="Times New Roman" panose="02020603050405020304" pitchFamily="18" charset="0"/>
                <a:cs typeface="Times New Roman" panose="02020603050405020304" pitchFamily="18" charset="0"/>
              </a:rPr>
              <a:t>Nêu những đặc điểm của chú bé Côn trong văn bản. Nêu một vài chi tiết thể hiện đặc </a:t>
            </a:r>
            <a:r>
              <a:rPr lang="en-US" sz="2400">
                <a:latin typeface="Times New Roman" panose="02020603050405020304" pitchFamily="18" charset="0"/>
                <a:cs typeface="Times New Roman" panose="02020603050405020304" pitchFamily="18" charset="0"/>
              </a:rPr>
              <a:t>điểm</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3: </a:t>
            </a:r>
            <a:r>
              <a:rPr lang="en-US" sz="2400">
                <a:latin typeface="Times New Roman" panose="02020603050405020304" pitchFamily="18" charset="0"/>
                <a:cs typeface="Times New Roman" panose="02020603050405020304" pitchFamily="18" charset="0"/>
              </a:rPr>
              <a:t>Em cảm nhận được tình cảm nào của tác giả dành cho nhân vật chú bé </a:t>
            </a:r>
            <a:r>
              <a:rPr lang="en-US" sz="2400">
                <a:latin typeface="Times New Roman" panose="02020603050405020304" pitchFamily="18" charset="0"/>
                <a:cs typeface="Times New Roman" panose="02020603050405020304" pitchFamily="18" charset="0"/>
              </a:rPr>
              <a:t>Côn</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Nghệ thuật kể chuyện của nhà văn trong văn bản có nét đặc sắc </a:t>
            </a:r>
            <a:r>
              <a:rPr lang="en-US" sz="2400">
                <a:latin typeface="Times New Roman" panose="02020603050405020304" pitchFamily="18" charset="0"/>
                <a:cs typeface="Times New Roman" panose="02020603050405020304" pitchFamily="18" charset="0"/>
              </a:rPr>
              <a:t>nào</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5: </a:t>
            </a:r>
            <a:r>
              <a:rPr lang="en-US" sz="2400">
                <a:latin typeface="Times New Roman" panose="02020603050405020304" pitchFamily="18" charset="0"/>
                <a:cs typeface="Times New Roman" panose="02020603050405020304" pitchFamily="18" charset="0"/>
              </a:rPr>
              <a:t>Văn bản gợi cho em suy nghĩ như thế nào về vai trò trách nhiệm của thế hệ trẻ đối với đất nước?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662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1077362" y="461727"/>
            <a:ext cx="10683089" cy="2062103"/>
          </a:xfrm>
          <a:prstGeom prst="rect">
            <a:avLst/>
          </a:prstGeom>
          <a:noFill/>
        </p:spPr>
        <p:txBody>
          <a:bodyPr wrap="square" rtlCol="0">
            <a:spAutoFit/>
          </a:bodyPr>
          <a:lstStyle/>
          <a:p>
            <a:pPr algn="ctr"/>
            <a:r>
              <a:rPr lang="en-US" sz="3200" b="1" smtClean="0">
                <a:solidFill>
                  <a:srgbClr val="00B050"/>
                </a:solidFill>
                <a:latin typeface="Times New Roman" panose="02020603050405020304" pitchFamily="18" charset="0"/>
                <a:cs typeface="Times New Roman" panose="02020603050405020304" pitchFamily="18" charset="0"/>
              </a:rPr>
              <a:t>Đáp án</a:t>
            </a:r>
            <a:endParaRPr lang="en-US" sz="2400" b="1">
              <a:solidFill>
                <a:srgbClr val="00B050"/>
              </a:solidFill>
              <a:latin typeface="Times New Roman" panose="02020603050405020304" pitchFamily="18" charset="0"/>
              <a:cs typeface="Times New Roman" panose="02020603050405020304" pitchFamily="18" charset="0"/>
            </a:endParaRPr>
          </a:p>
          <a:p>
            <a:r>
              <a:rPr lang="en-US" sz="2400" b="1" smtClean="0">
                <a:solidFill>
                  <a:srgbClr val="00B050"/>
                </a:solidFill>
                <a:latin typeface="Times New Roman" panose="02020603050405020304" pitchFamily="18" charset="0"/>
                <a:cs typeface="Times New Roman" panose="02020603050405020304" pitchFamily="18" charset="0"/>
              </a:rPr>
              <a:t>A. Trắc nghiệm</a:t>
            </a:r>
          </a:p>
          <a:p>
            <a:endParaRPr lang="en-US" sz="2400" b="1" smtClean="0">
              <a:solidFill>
                <a:srgbClr val="00B050"/>
              </a:solidFill>
              <a:latin typeface="Times New Roman" panose="02020603050405020304" pitchFamily="18" charset="0"/>
              <a:cs typeface="Times New Roman" panose="02020603050405020304" pitchFamily="18" charset="0"/>
            </a:endParaRPr>
          </a:p>
          <a:p>
            <a:endParaRPr lang="en-US" sz="2400" b="1" smtClean="0">
              <a:solidFill>
                <a:srgbClr val="00B050"/>
              </a:solidFill>
              <a:latin typeface="Times New Roman" panose="02020603050405020304" pitchFamily="18" charset="0"/>
              <a:cs typeface="Times New Roman" panose="02020603050405020304" pitchFamily="18" charset="0"/>
            </a:endParaRPr>
          </a:p>
          <a:p>
            <a:endParaRPr lang="en-US" sz="2400">
              <a:solidFill>
                <a:srgbClr val="00B05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73212496"/>
              </p:ext>
            </p:extLst>
          </p:nvPr>
        </p:nvGraphicFramePr>
        <p:xfrm>
          <a:off x="1077363" y="1530039"/>
          <a:ext cx="9379388" cy="1041148"/>
        </p:xfrm>
        <a:graphic>
          <a:graphicData uri="http://schemas.openxmlformats.org/drawingml/2006/table">
            <a:tbl>
              <a:tblPr firstRow="1" firstCol="1" bandRow="1">
                <a:tableStyleId>{5C22544A-7EE6-4342-B048-85BDC9FD1C3A}</a:tableStyleId>
              </a:tblPr>
              <a:tblGrid>
                <a:gridCol w="1543484"/>
                <a:gridCol w="775066"/>
                <a:gridCol w="785030"/>
                <a:gridCol w="785030"/>
                <a:gridCol w="783922"/>
                <a:gridCol w="785030"/>
                <a:gridCol w="785030"/>
                <a:gridCol w="785030"/>
                <a:gridCol w="783922"/>
                <a:gridCol w="783922"/>
                <a:gridCol w="783922"/>
              </a:tblGrid>
              <a:tr h="520574">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Câu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520574">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Đáp 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B</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30480" algn="ctr">
                        <a:spcAft>
                          <a:spcPts val="0"/>
                        </a:spcAft>
                      </a:pPr>
                      <a:r>
                        <a:rPr lang="en-US" sz="2400">
                          <a:effectLst/>
                          <a:latin typeface="Times New Roman" panose="02020603050405020304" pitchFamily="18" charset="0"/>
                          <a:cs typeface="Times New Roman" panose="02020603050405020304" pitchFamily="18" charset="0"/>
                        </a:rPr>
                        <a:t>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 name="TextBox 10"/>
          <p:cNvSpPr txBox="1"/>
          <p:nvPr/>
        </p:nvSpPr>
        <p:spPr>
          <a:xfrm>
            <a:off x="597529" y="2706986"/>
            <a:ext cx="10728355" cy="3785652"/>
          </a:xfrm>
          <a:prstGeom prst="rect">
            <a:avLst/>
          </a:prstGeom>
          <a:noFill/>
        </p:spPr>
        <p:txBody>
          <a:bodyPr wrap="square" rtlCol="0">
            <a:spAutoFit/>
          </a:bodyPr>
          <a:lstStyle/>
          <a:p>
            <a:r>
              <a:rPr lang="en-US" sz="2400" b="1">
                <a:solidFill>
                  <a:srgbClr val="00B050"/>
                </a:solidFill>
                <a:latin typeface="Times New Roman" panose="02020603050405020304" pitchFamily="18" charset="0"/>
                <a:cs typeface="Times New Roman" panose="02020603050405020304" pitchFamily="18" charset="0"/>
              </a:rPr>
              <a:t>B. Tự luận:</a:t>
            </a:r>
            <a:endParaRPr lang="en-US" sz="2400">
              <a:solidFill>
                <a:srgbClr val="00B050"/>
              </a:solidFill>
              <a:latin typeface="Times New Roman" panose="02020603050405020304" pitchFamily="18" charset="0"/>
              <a:cs typeface="Times New Roman" panose="02020603050405020304" pitchFamily="18" charset="0"/>
            </a:endParaRPr>
          </a:p>
          <a:p>
            <a:pPr algn="just"/>
            <a:r>
              <a:rPr lang="en-US" sz="2400" b="1">
                <a:solidFill>
                  <a:srgbClr val="0070C0"/>
                </a:solidFill>
                <a:latin typeface="Times New Roman" panose="02020603050405020304" pitchFamily="18" charset="0"/>
                <a:cs typeface="Times New Roman" panose="02020603050405020304" pitchFamily="18" charset="0"/>
              </a:rPr>
              <a:t>Câu 1: </a:t>
            </a:r>
            <a:r>
              <a:rPr lang="en-US" sz="2400">
                <a:latin typeface="Times New Roman" panose="02020603050405020304" pitchFamily="18" charset="0"/>
                <a:cs typeface="Times New Roman" panose="02020603050405020304" pitchFamily="18" charset="0"/>
              </a:rPr>
              <a:t>Câu chuyện tập trung kể lại cuộc nói chuyện giữa cậu bé Côn với cha của mình là Quan phó bảng Sắc. Khi được nghe chuyện đàm đạo của cha mình và Phan Bội Châu , cậu bé đã thể hiện là người rất quan tâm và trăn trở về việc chính sự đất nước. Đồng thời, cậu bé Côn đã nói với cha những suy nghĩ về cách để cứu dân, cứu nước và bày tỏ mong muốn được góp công sức vào việc cứu nước. Cuối chuyện là cuộc gặp gỡ của hai cha con chú bé Côn và Phan Bội Châu, qua quan sát và đối thoại, Phan Bội Châu đã đánh giá về cậu bé Côn với niềm tin tưởng và hy vọng cậu sẽ làm được việc.</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2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down)">
                                      <p:cBhvr>
                                        <p:cTn id="1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814812" y="470784"/>
            <a:ext cx="10683089" cy="6001643"/>
          </a:xfrm>
          <a:prstGeom prst="rect">
            <a:avLst/>
          </a:prstGeom>
          <a:noFill/>
        </p:spPr>
        <p:txBody>
          <a:bodyPr wrap="square" rtlCol="0">
            <a:spAutoFit/>
          </a:bodyPr>
          <a:lstStyle/>
          <a:p>
            <a:r>
              <a:rPr lang="en-US" sz="2400" b="1">
                <a:solidFill>
                  <a:srgbClr val="00B050"/>
                </a:solidFill>
                <a:latin typeface="Times New Roman" panose="02020603050405020304" pitchFamily="18" charset="0"/>
                <a:cs typeface="Times New Roman" panose="02020603050405020304" pitchFamily="18" charset="0"/>
              </a:rPr>
              <a:t>Câu 2: </a:t>
            </a:r>
          </a:p>
          <a:p>
            <a:r>
              <a:rPr lang="en-US" sz="2400">
                <a:latin typeface="Times New Roman" panose="02020603050405020304" pitchFamily="18" charset="0"/>
                <a:cs typeface="Times New Roman" panose="02020603050405020304" pitchFamily="18" charset="0"/>
              </a:rPr>
              <a:t>- Cậu bé Côn trong đoạn trích là một cậu bé biết quan tâm và trăn trở về chuyện chính sự của đất nước, có lòng yêu nước và mong muốn được góp công sức vào việc cứu nước. Đồng thời, cậu cũng đã có những suy nghĩ rất thông minh những quan điểm rất riêng trong việc cứu dân, cứu nước nhưng cũng rất khiêm tốn.</a:t>
            </a:r>
          </a:p>
          <a:p>
            <a:r>
              <a:rPr lang="en-US" sz="2400">
                <a:latin typeface="Times New Roman" panose="02020603050405020304" pitchFamily="18" charset="0"/>
                <a:cs typeface="Times New Roman" panose="02020603050405020304" pitchFamily="18" charset="0"/>
              </a:rPr>
              <a:t>- Các chi tiết thể hiện: </a:t>
            </a:r>
          </a:p>
          <a:p>
            <a:r>
              <a:rPr lang="en-US" sz="2400" i="1">
                <a:latin typeface="Times New Roman" panose="02020603050405020304" pitchFamily="18" charset="0"/>
                <a:cs typeface="Times New Roman" panose="02020603050405020304" pitchFamily="18" charset="0"/>
              </a:rPr>
              <a:t>+ Sau cuộc bàn luận giữa cha và Phan Bội Châu, Côn trăn trở nghĩ về những điều đã nghe.</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Côn viết lên bàn tay chữ "Vương" biến ra chữ "Tam" chữ "Tây" biến ra chữ "Tứ"</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Mưu phương tâm kế cứu nước là vô cùng trọng đại. Đó là công việc của những người tai mắt, của các đấng trượng phu, của người lớn tuổi. Con còn non trẻ chưa dám nghĩ đến những việc hệ trọng ấy....</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 Con chẳng dám sánh mình với những gương trung nghĩa thời xưa. Mà chỉ nghĩ mình biết cầm đũa lùa cơm, cầm bút viết chữ đọc thì con phải suy xét việc mất, còn của nước mình, của dân mình....</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9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down)">
                                      <p:cBhvr>
                                        <p:cTn id="15" dur="500"/>
                                        <p:tgtEl>
                                          <p:spTgt spid="7">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wipe(down)">
                                      <p:cBhvr>
                                        <p:cTn id="18" dur="500"/>
                                        <p:tgtEl>
                                          <p:spTgt spid="7">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wipe(down)">
                                      <p:cBhvr>
                                        <p:cTn id="21" dur="500"/>
                                        <p:tgtEl>
                                          <p:spTgt spid="7">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wipe(down)">
                                      <p:cBhvr>
                                        <p:cTn id="2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 name="TextBox 7"/>
          <p:cNvSpPr txBox="1"/>
          <p:nvPr/>
        </p:nvSpPr>
        <p:spPr>
          <a:xfrm>
            <a:off x="1004935" y="579422"/>
            <a:ext cx="10157988" cy="4893647"/>
          </a:xfrm>
          <a:prstGeom prst="rect">
            <a:avLst/>
          </a:prstGeom>
          <a:noFill/>
        </p:spPr>
        <p:txBody>
          <a:bodyPr wrap="square" rtlCol="0">
            <a:spAutoFit/>
          </a:bodyPr>
          <a:lstStyle/>
          <a:p>
            <a:pPr algn="just"/>
            <a:r>
              <a:rPr lang="en-US" sz="2400" b="1">
                <a:solidFill>
                  <a:srgbClr val="00B050"/>
                </a:solidFill>
                <a:latin typeface="Times New Roman" panose="02020603050405020304" pitchFamily="18" charset="0"/>
                <a:cs typeface="Times New Roman" panose="02020603050405020304" pitchFamily="18" charset="0"/>
              </a:rPr>
              <a:t>Câu 3: </a:t>
            </a:r>
            <a:r>
              <a:rPr lang="en-US" sz="2400">
                <a:latin typeface="Times New Roman" panose="02020603050405020304" pitchFamily="18" charset="0"/>
                <a:cs typeface="Times New Roman" panose="02020603050405020304" pitchFamily="18" charset="0"/>
              </a:rPr>
              <a:t>Trong văn bản, tác giả dành cho chú bé con sự ngưỡng mộ, trân trọng và ca ngợi sự thông minh, lòng yêu nước, tinh thần trách nhiệm của chú bé đối với đất nước khi có giặc ngoại xâm; sự khiêm tốn của chú bé khi biết mình còn nhỏ phải học hỏi thêm </a:t>
            </a:r>
            <a:r>
              <a:rPr lang="en-US" sz="2400">
                <a:latin typeface="Times New Roman" panose="02020603050405020304" pitchFamily="18" charset="0"/>
                <a:cs typeface="Times New Roman" panose="02020603050405020304" pitchFamily="18" charset="0"/>
              </a:rPr>
              <a:t>nhiều</a:t>
            </a:r>
            <a:r>
              <a:rPr lang="en-US" sz="2400" smtClean="0">
                <a:latin typeface="Times New Roman" panose="02020603050405020304" pitchFamily="18" charset="0"/>
                <a:cs typeface="Times New Roman" panose="02020603050405020304" pitchFamily="18" charset="0"/>
              </a:rPr>
              <a:t>.</a:t>
            </a:r>
          </a:p>
          <a:p>
            <a:pPr algn="just"/>
            <a:endParaRPr lang="en-US" sz="2400">
              <a:latin typeface="Times New Roman" panose="02020603050405020304" pitchFamily="18" charset="0"/>
              <a:cs typeface="Times New Roman" panose="02020603050405020304" pitchFamily="18" charset="0"/>
            </a:endParaRPr>
          </a:p>
          <a:p>
            <a:pPr algn="just"/>
            <a:r>
              <a:rPr lang="en-US" sz="2400" b="1">
                <a:solidFill>
                  <a:srgbClr val="00B050"/>
                </a:solidFill>
                <a:latin typeface="Times New Roman" panose="02020603050405020304" pitchFamily="18" charset="0"/>
                <a:cs typeface="Times New Roman" panose="02020603050405020304" pitchFamily="18" charset="0"/>
              </a:rPr>
              <a:t>Câu 4:</a:t>
            </a:r>
            <a:r>
              <a:rPr lang="en-US" sz="2400">
                <a:solidFill>
                  <a:srgbClr val="00B050"/>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Học sinh nêu được một số đặc sắc về nghệ thuật của văn bản như: kể chuyện theo ngôi thứ ba; đưa vào văn bản nhiều nhân vật và sự kiện lịch sử; khắc họa nhân vật chủ yếu qua lời nói, suy nghĩ, hành động; sử dụng nhiều câu thơ, câu nói bằng chữ Hán, làm tăng tính hàm súc và gợi nên bối cảnh của câu </a:t>
            </a:r>
            <a:r>
              <a:rPr lang="en-US" sz="2400">
                <a:latin typeface="Times New Roman" panose="02020603050405020304" pitchFamily="18" charset="0"/>
                <a:cs typeface="Times New Roman" panose="02020603050405020304" pitchFamily="18" charset="0"/>
              </a:rPr>
              <a:t>chuyện</a:t>
            </a:r>
            <a:r>
              <a:rPr lang="en-US" sz="2400" smtClean="0">
                <a:latin typeface="Times New Roman" panose="02020603050405020304" pitchFamily="18" charset="0"/>
                <a:cs typeface="Times New Roman" panose="02020603050405020304" pitchFamily="18" charset="0"/>
              </a:rPr>
              <a:t>;...</a:t>
            </a:r>
          </a:p>
          <a:p>
            <a:pPr algn="just"/>
            <a:endParaRPr lang="en-US" sz="2400">
              <a:latin typeface="Times New Roman" panose="02020603050405020304" pitchFamily="18" charset="0"/>
              <a:cs typeface="Times New Roman" panose="02020603050405020304" pitchFamily="18" charset="0"/>
            </a:endParaRPr>
          </a:p>
          <a:p>
            <a:pPr algn="just"/>
            <a:r>
              <a:rPr lang="en-US" sz="2400" b="1">
                <a:solidFill>
                  <a:srgbClr val="00B050"/>
                </a:solidFill>
                <a:latin typeface="Times New Roman" panose="02020603050405020304" pitchFamily="18" charset="0"/>
                <a:cs typeface="Times New Roman" panose="02020603050405020304" pitchFamily="18" charset="0"/>
              </a:rPr>
              <a:t>Câu 5:</a:t>
            </a:r>
            <a:r>
              <a:rPr lang="en-US" sz="2400" b="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Học sinh nêu suy nghĩ riêng xong cần nhấn mạnh được tinh thần trách nhiệm, ý thức công dân của thế hệ trẻ đối với đất nước.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2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814812" y="380249"/>
            <a:ext cx="10683089" cy="6617196"/>
          </a:xfrm>
          <a:prstGeom prst="rect">
            <a:avLst/>
          </a:prstGeom>
          <a:noFill/>
        </p:spPr>
        <p:txBody>
          <a:bodyPr wrap="square" rtlCol="0">
            <a:spAutoFit/>
          </a:bodyPr>
          <a:lstStyle/>
          <a:p>
            <a:r>
              <a:rPr lang="en-US" sz="2800" b="1">
                <a:solidFill>
                  <a:srgbClr val="00B050"/>
                </a:solidFill>
                <a:latin typeface="Times New Roman" panose="02020603050405020304" pitchFamily="18" charset="0"/>
                <a:cs typeface="Times New Roman" panose="02020603050405020304" pitchFamily="18" charset="0"/>
              </a:rPr>
              <a:t>* Bài 2: Đọc văn bản sau và thực hiện các yêu cầu </a:t>
            </a:r>
            <a:r>
              <a:rPr lang="en-US" sz="2800" b="1">
                <a:solidFill>
                  <a:srgbClr val="00B050"/>
                </a:solidFill>
                <a:latin typeface="Times New Roman" panose="02020603050405020304" pitchFamily="18" charset="0"/>
                <a:cs typeface="Times New Roman" panose="02020603050405020304" pitchFamily="18" charset="0"/>
              </a:rPr>
              <a:t>bên </a:t>
            </a:r>
            <a:r>
              <a:rPr lang="en-US" sz="2800" b="1" smtClean="0">
                <a:solidFill>
                  <a:srgbClr val="00B050"/>
                </a:solidFill>
                <a:latin typeface="Times New Roman" panose="02020603050405020304" pitchFamily="18" charset="0"/>
                <a:cs typeface="Times New Roman" panose="02020603050405020304" pitchFamily="18" charset="0"/>
              </a:rPr>
              <a:t>dưới</a:t>
            </a:r>
            <a:endParaRPr lang="en-US" sz="2200" b="1" smtClean="0">
              <a:latin typeface="Times New Roman" panose="02020603050405020304" pitchFamily="18" charset="0"/>
              <a:cs typeface="Times New Roman" panose="02020603050405020304" pitchFamily="18" charset="0"/>
            </a:endParaRPr>
          </a:p>
          <a:p>
            <a:pPr algn="ctr"/>
            <a:r>
              <a:rPr lang="en-US" sz="2200" b="1" smtClean="0">
                <a:latin typeface="Times New Roman" panose="02020603050405020304" pitchFamily="18" charset="0"/>
                <a:cs typeface="Times New Roman" panose="02020603050405020304" pitchFamily="18" charset="0"/>
              </a:rPr>
              <a:t>ÁO TẾT</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a:t>
            </a:r>
            <a:r>
              <a:rPr lang="en-US" sz="2200" b="1">
                <a:latin typeface="Times New Roman" panose="02020603050405020304" pitchFamily="18" charset="0"/>
                <a:cs typeface="Times New Roman" panose="02020603050405020304" pitchFamily="18" charset="0"/>
              </a:rPr>
              <a:t>- Nguyễn Ngọc Tư - </a:t>
            </a:r>
            <a:endParaRPr lang="en-US"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         Con </a:t>
            </a:r>
            <a:r>
              <a:rPr lang="en-US" sz="2200">
                <a:latin typeface="Times New Roman" panose="02020603050405020304" pitchFamily="18" charset="0"/>
                <a:cs typeface="Times New Roman" panose="02020603050405020304" pitchFamily="18" charset="0"/>
              </a:rPr>
              <a:t>bé Em cười tủm tỉm khi nghĩ tới cái áo đầm màu hồng mà má nó mới mua cho:</a:t>
            </a:r>
          </a:p>
          <a:p>
            <a:r>
              <a:rPr lang="en-US" sz="2200" smtClean="0">
                <a:latin typeface="Times New Roman" panose="02020603050405020304" pitchFamily="18" charset="0"/>
                <a:cs typeface="Times New Roman" panose="02020603050405020304" pitchFamily="18" charset="0"/>
              </a:rPr>
              <a:t>- Tết </a:t>
            </a:r>
            <a:r>
              <a:rPr lang="en-US" sz="2200">
                <a:latin typeface="Times New Roman" panose="02020603050405020304" pitchFamily="18" charset="0"/>
                <a:cs typeface="Times New Roman" panose="02020603050405020304" pitchFamily="18" charset="0"/>
              </a:rPr>
              <a:t>này, mình mà mặc cái áo đó đi chơi, đẹp như tiên cho mà coi.</a:t>
            </a:r>
          </a:p>
          <a:p>
            <a:r>
              <a:rPr lang="en-US" sz="2200">
                <a:latin typeface="Times New Roman" panose="02020603050405020304" pitchFamily="18" charset="0"/>
                <a:cs typeface="Times New Roman" panose="02020603050405020304" pitchFamily="18" charset="0"/>
              </a:rPr>
              <a:t>Nó nghĩ và nó muốn chia sẽ với con Bích, bạn nó.</a:t>
            </a:r>
          </a:p>
          <a:p>
            <a:r>
              <a:rPr lang="en-US" sz="2200">
                <a:latin typeface="Times New Roman" panose="02020603050405020304" pitchFamily="18" charset="0"/>
                <a:cs typeface="Times New Roman" panose="02020603050405020304" pitchFamily="18" charset="0"/>
              </a:rPr>
              <a:t>Con Bích ở trong hẻm, nhà nó nghèo, má nó đi bán bắp nướng ngoài đầu hẻm, con bé Em thích con Bích vì nó hiền, với lại ngồi kế nhau từ lớp một tới lớp năm, làm sao mà không thân cho được. Hôm hai mươi sáu, học buổi cuối năm, hai đứa nôn Tết quá quá trời nên tính trước, nếu mùng một con bé Em đi về Ngoại thì mùng Hai hai đứa đi tới nhà cô giáo. Bây giờ con bé Em tính trong đầu, tới bữa đó chắc nhiều bạn nữa, cho nên nó sẽ mặc cái áo đầm mới thắt nơ, bâu viền kim tuyến cho tụi bạn lé con mắt </a:t>
            </a:r>
            <a:r>
              <a:rPr lang="en-US" sz="2200">
                <a:latin typeface="Times New Roman" panose="02020603050405020304" pitchFamily="18" charset="0"/>
                <a:cs typeface="Times New Roman" panose="02020603050405020304" pitchFamily="18" charset="0"/>
              </a:rPr>
              <a:t>luôn</a:t>
            </a:r>
            <a:r>
              <a:rPr lang="en-US" sz="2200" smtClean="0">
                <a:latin typeface="Times New Roman" panose="02020603050405020304" pitchFamily="18" charset="0"/>
                <a:cs typeface="Times New Roman" panose="02020603050405020304" pitchFamily="18" charset="0"/>
              </a:rPr>
              <a:t>.</a:t>
            </a:r>
          </a:p>
          <a:p>
            <a:r>
              <a:rPr lang="en-US" sz="2200">
                <a:latin typeface="Times New Roman" panose="02020603050405020304" pitchFamily="18" charset="0"/>
                <a:cs typeface="Times New Roman" panose="02020603050405020304" pitchFamily="18" charset="0"/>
              </a:rPr>
              <a:t>Con Bích đang ngồi nướng bắp thế cho má nó đi sách cặn cho heo. Bé Em muốn khoe liền nhưng bày đặt nói gièm:</a:t>
            </a:r>
          </a:p>
          <a:p>
            <a:r>
              <a:rPr lang="en-US" sz="2200">
                <a:latin typeface="Times New Roman" panose="02020603050405020304" pitchFamily="18" charset="0"/>
                <a:cs typeface="Times New Roman" panose="02020603050405020304" pitchFamily="18" charset="0"/>
              </a:rPr>
              <a:t>- Còn mấy ngày nữa Tết rồi hen, mầy có đồ mới chưa?</a:t>
            </a:r>
          </a:p>
          <a:p>
            <a:r>
              <a:rPr lang="en-US" sz="2200">
                <a:latin typeface="Times New Roman" panose="02020603050405020304" pitchFamily="18" charset="0"/>
                <a:cs typeface="Times New Roman" panose="02020603050405020304" pitchFamily="18" charset="0"/>
              </a:rPr>
              <a:t>- Có, má tao đưa vải cho cô Ba thợ cắt rồi, má tao nói gần Tết đồ nhiều, dồn đống, chắc tới hai mươi tám mới </a:t>
            </a:r>
            <a:r>
              <a:rPr lang="en-US" sz="2200">
                <a:latin typeface="Times New Roman" panose="02020603050405020304" pitchFamily="18" charset="0"/>
                <a:cs typeface="Times New Roman" panose="02020603050405020304" pitchFamily="18" charset="0"/>
              </a:rPr>
              <a:t>lấy </a:t>
            </a:r>
            <a:r>
              <a:rPr lang="en-US" sz="2200" smtClean="0">
                <a:latin typeface="Times New Roman" panose="02020603050405020304" pitchFamily="18" charset="0"/>
                <a:cs typeface="Times New Roman" panose="02020603050405020304" pitchFamily="18" charset="0"/>
              </a:rPr>
              <a:t>được.</a:t>
            </a:r>
            <a:endParaRPr lang="en-US" sz="2400"/>
          </a:p>
          <a:p>
            <a:endParaRPr lang="en-US" sz="2200">
              <a:latin typeface="Times New Roman" panose="02020603050405020304" pitchFamily="18" charset="0"/>
              <a:cs typeface="Times New Roman" panose="02020603050405020304" pitchFamily="18" charset="0"/>
            </a:endParaRPr>
          </a:p>
          <a:p>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756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452674" y="860080"/>
            <a:ext cx="10882265" cy="4524315"/>
          </a:xfrm>
          <a:prstGeom prst="rect">
            <a:avLst/>
          </a:prstGeom>
          <a:noFill/>
        </p:spPr>
        <p:txBody>
          <a:bodyPr wrap="square" rtlCol="0">
            <a:spAutoFit/>
          </a:bodyPr>
          <a:lstStyle/>
          <a:p>
            <a:pPr algn="just"/>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Vậy mầy được mấy bộ?</a:t>
            </a:r>
          </a:p>
          <a:p>
            <a:pPr algn="just"/>
            <a:r>
              <a:rPr lang="en-US" sz="2400">
                <a:latin typeface="Times New Roman" panose="02020603050405020304" pitchFamily="18" charset="0"/>
                <a:cs typeface="Times New Roman" panose="02020603050405020304" pitchFamily="18" charset="0"/>
              </a:rPr>
              <a:t>- Có một bộ hà.</a:t>
            </a:r>
          </a:p>
          <a:p>
            <a:pPr algn="just"/>
            <a:r>
              <a:rPr lang="en-US" sz="2400">
                <a:latin typeface="Times New Roman" panose="02020603050405020304" pitchFamily="18" charset="0"/>
                <a:cs typeface="Times New Roman" panose="02020603050405020304" pitchFamily="18" charset="0"/>
              </a:rPr>
              <a:t>Con bé Em trợn mắt:</a:t>
            </a:r>
          </a:p>
          <a:p>
            <a:pPr algn="just"/>
            <a:r>
              <a:rPr lang="en-US" sz="2400">
                <a:latin typeface="Times New Roman" panose="02020603050405020304" pitchFamily="18" charset="0"/>
                <a:cs typeface="Times New Roman" panose="02020603050405020304" pitchFamily="18" charset="0"/>
              </a:rPr>
              <a:t>- Ít quá vậy?</a:t>
            </a:r>
          </a:p>
          <a:p>
            <a:pPr algn="just"/>
            <a:r>
              <a:rPr lang="en-US" sz="2400">
                <a:latin typeface="Times New Roman" panose="02020603050405020304" pitchFamily="18" charset="0"/>
                <a:cs typeface="Times New Roman" panose="02020603050405020304" pitchFamily="18" charset="0"/>
              </a:rPr>
              <a:t>- Con Út Mót với Con Út Hết được hai bộ. Tao lớn rồi, nhường cho tụi nó.</a:t>
            </a:r>
          </a:p>
          <a:p>
            <a:pPr algn="just"/>
            <a:r>
              <a:rPr lang="en-US" sz="2400">
                <a:latin typeface="Times New Roman" panose="02020603050405020304" pitchFamily="18" charset="0"/>
                <a:cs typeface="Times New Roman" panose="02020603050405020304" pitchFamily="18" charset="0"/>
              </a:rPr>
              <a:t>- Vậy à?</a:t>
            </a:r>
          </a:p>
          <a:p>
            <a:pPr algn="just"/>
            <a:r>
              <a:rPr lang="en-US" sz="2400">
                <a:latin typeface="Times New Roman" panose="02020603050405020304" pitchFamily="18" charset="0"/>
                <a:cs typeface="Times New Roman" panose="02020603050405020304" pitchFamily="18" charset="0"/>
              </a:rPr>
              <a:t>Bé Em mất hứng hẳn, nó lựng khựng nửa muốn khoe, nửa muốn không.</a:t>
            </a:r>
          </a:p>
          <a:p>
            <a:pPr algn="just"/>
            <a:r>
              <a:rPr lang="en-US" sz="2400">
                <a:latin typeface="Times New Roman" panose="02020603050405020304" pitchFamily="18" charset="0"/>
                <a:cs typeface="Times New Roman" panose="02020603050405020304" pitchFamily="18" charset="0"/>
              </a:rPr>
              <a:t>Nhưng rõ ràng là con Bích không quên nó:</a:t>
            </a:r>
          </a:p>
          <a:p>
            <a:pPr algn="just"/>
            <a:r>
              <a:rPr lang="en-US" sz="2400">
                <a:latin typeface="Times New Roman" panose="02020603050405020304" pitchFamily="18" charset="0"/>
                <a:cs typeface="Times New Roman" panose="02020603050405020304" pitchFamily="18" charset="0"/>
              </a:rPr>
              <a:t>- Còn mầy?</a:t>
            </a:r>
          </a:p>
          <a:p>
            <a:pPr algn="just"/>
            <a:r>
              <a:rPr lang="en-US" sz="2400">
                <a:latin typeface="Times New Roman" panose="02020603050405020304" pitchFamily="18" charset="0"/>
                <a:cs typeface="Times New Roman" panose="02020603050405020304" pitchFamily="18" charset="0"/>
              </a:rPr>
              <a:t>- Bốn bộ. Má tao mua cho đủ mặc từ mùng Một tới mùng Bốn, bữa nào cũng mặc đồ mới hết trơn. Trong đó có bộ đầm hồng nổi lắm, hết sẩy luôn.</a:t>
            </a:r>
          </a:p>
          <a:p>
            <a:pPr algn="just"/>
            <a:r>
              <a:rPr lang="en-US" sz="2400">
                <a:latin typeface="Times New Roman" panose="02020603050405020304" pitchFamily="18" charset="0"/>
                <a:cs typeface="Times New Roman" panose="02020603050405020304" pitchFamily="18" charset="0"/>
              </a:rPr>
              <a:t>- Mầy sướng </a:t>
            </a:r>
            <a:r>
              <a:rPr lang="en-US" sz="2400">
                <a:latin typeface="Times New Roman" panose="02020603050405020304" pitchFamily="18" charset="0"/>
                <a:cs typeface="Times New Roman" panose="02020603050405020304" pitchFamily="18" charset="0"/>
              </a:rPr>
              <a:t>rồi</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987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688063" y="452677"/>
            <a:ext cx="10646876" cy="5509200"/>
          </a:xfrm>
          <a:prstGeom prst="rect">
            <a:avLst/>
          </a:prstGeom>
          <a:noFill/>
        </p:spPr>
        <p:txBody>
          <a:bodyPr wrap="square" rtlCol="0">
            <a:spAutoFit/>
          </a:bodyPr>
          <a:lstStyle/>
          <a:p>
            <a:pPr algn="just"/>
            <a:r>
              <a:rPr lang="en-US" sz="2200" smtClean="0">
                <a:latin typeface="Times New Roman" panose="02020603050405020304" pitchFamily="18" charset="0"/>
                <a:cs typeface="Times New Roman" panose="02020603050405020304" pitchFamily="18" charset="0"/>
              </a:rPr>
              <a:t>Con </a:t>
            </a:r>
            <a:r>
              <a:rPr lang="en-US" sz="2200">
                <a:latin typeface="Times New Roman" panose="02020603050405020304" pitchFamily="18" charset="0"/>
                <a:cs typeface="Times New Roman" panose="02020603050405020304" pitchFamily="18" charset="0"/>
              </a:rPr>
              <a:t>Bích nói xong vẫn cười nhưng mắt nó xịu xuống, buồn hẳn. Nhà nó nghèo, sao bì được với nhà con bé Em. Hồi nhỏ nó chuyên mặc áo con trai của anh Hai nó để lại. Áo nó thì chuyền cho mấy đứa em, tới con Út Hết là đồ đã cũ mèm, mỏng tang, kéo nhẹ cũng rách. Được cái mấy chị em nó biết thân, lo học chớ không so đo chuyện cũ mới, má nó nói hoài, “Nhà mình nghèo quá hà, ráng vài năm nữa, khá giả rồi má sắm cho”. Con bé Em nhìn con Bích lom lom rồi cúi xuống, trở trở trái bắp nướng:</a:t>
            </a:r>
          </a:p>
          <a:p>
            <a:pPr algn="just"/>
            <a:r>
              <a:rPr lang="en-US" sz="2200">
                <a:latin typeface="Times New Roman" panose="02020603050405020304" pitchFamily="18" charset="0"/>
                <a:cs typeface="Times New Roman" panose="02020603050405020304" pitchFamily="18" charset="0"/>
              </a:rPr>
              <a:t>- Bộ đồ mầy mai chắc đẹp lắm, bữa mùng Hai mầy mặc bộ đó đi nhà cô hen?</a:t>
            </a:r>
          </a:p>
          <a:p>
            <a:pPr algn="just"/>
            <a:r>
              <a:rPr lang="en-US" sz="2200">
                <a:latin typeface="Times New Roman" panose="02020603050405020304" pitchFamily="18" charset="0"/>
                <a:cs typeface="Times New Roman" panose="02020603050405020304" pitchFamily="18" charset="0"/>
              </a:rPr>
              <a:t>Rồi tới mùng một, mùng hai, bé Em lại rủ con Bích đi chơi. Hai đứa mặc đồ hơi giống nhau, chỉ khác là con Bích mặc áo trắng bâu sen, con bé Em thì mặc áo thun có in hình mèo bự. Cô giáo tụi nó khen:</a:t>
            </a:r>
          </a:p>
          <a:p>
            <a:pPr algn="just"/>
            <a:r>
              <a:rPr lang="en-US" sz="2200">
                <a:latin typeface="Times New Roman" panose="02020603050405020304" pitchFamily="18" charset="0"/>
                <a:cs typeface="Times New Roman" panose="02020603050405020304" pitchFamily="18" charset="0"/>
              </a:rPr>
              <a:t>- Coi hai đứa lớn hết trơn rồi, cao nhòng.</a:t>
            </a:r>
          </a:p>
          <a:p>
            <a:pPr algn="just"/>
            <a:r>
              <a:rPr lang="en-US" sz="2200">
                <a:latin typeface="Times New Roman" panose="02020603050405020304" pitchFamily="18" charset="0"/>
                <a:cs typeface="Times New Roman" panose="02020603050405020304" pitchFamily="18" charset="0"/>
              </a:rPr>
              <a:t>Hai đứa cười. Lúc đó con bé Em nghĩ thầm, mình mà mặc bộ đầm hồng, thế nào cũng mất vui. Bạn bè phải vậy chớ. Đứa mặc áo đẹp, đứa mặc áo xấu coi gì được, vậy sao coi là bạn thân. Nhưng Bích lại nghĩ khác, bé Em thương bạn như vậy, tốt như vậy, Có mặc áo gì Bích vẫn quý bé Em. Thiệt đó.</a:t>
            </a:r>
          </a:p>
          <a:p>
            <a:pPr algn="just"/>
            <a:r>
              <a:rPr lang="en-US" sz="2200">
                <a:latin typeface="Times New Roman" panose="02020603050405020304" pitchFamily="18" charset="0"/>
                <a:cs typeface="Times New Roman" panose="02020603050405020304" pitchFamily="18" charset="0"/>
              </a:rPr>
              <a:t>                                                   (In trong tập </a:t>
            </a:r>
            <a:r>
              <a:rPr lang="en-US" sz="2200" i="1">
                <a:latin typeface="Times New Roman" panose="02020603050405020304" pitchFamily="18" charset="0"/>
                <a:cs typeface="Times New Roman" panose="02020603050405020304" pitchFamily="18" charset="0"/>
              </a:rPr>
              <a:t>Xa xóm núi</a:t>
            </a:r>
            <a:r>
              <a:rPr lang="en-US" sz="2200">
                <a:latin typeface="Times New Roman" panose="02020603050405020304" pitchFamily="18" charset="0"/>
                <a:cs typeface="Times New Roman" panose="02020603050405020304" pitchFamily="18" charset="0"/>
              </a:rPr>
              <a:t>, NXB Kim </a:t>
            </a:r>
            <a:r>
              <a:rPr lang="en-US" sz="2200">
                <a:latin typeface="Times New Roman" panose="02020603050405020304" pitchFamily="18" charset="0"/>
                <a:cs typeface="Times New Roman" panose="02020603050405020304" pitchFamily="18" charset="0"/>
              </a:rPr>
              <a:t>Đồng</a:t>
            </a:r>
            <a:r>
              <a:rPr lang="en-US" sz="2200" smtClean="0">
                <a:latin typeface="Times New Roman" panose="02020603050405020304" pitchFamily="18" charset="0"/>
                <a:cs typeface="Times New Roman" panose="02020603050405020304" pitchFamily="18" charset="0"/>
              </a:rPr>
              <a:t>, 2016</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382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696398" y="434566"/>
            <a:ext cx="10683089" cy="5632311"/>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Câu </a:t>
            </a:r>
            <a:r>
              <a:rPr lang="en-US" sz="2400" b="1">
                <a:solidFill>
                  <a:srgbClr val="0070C0"/>
                </a:solidFill>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Xác định ngôi kể trong văn </a:t>
            </a:r>
            <a:r>
              <a:rPr lang="en-US" sz="2400">
                <a:latin typeface="Times New Roman" panose="02020603050405020304" pitchFamily="18" charset="0"/>
                <a:cs typeface="Times New Roman" panose="02020603050405020304" pitchFamily="18" charset="0"/>
              </a:rPr>
              <a:t>bản</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2. </a:t>
            </a:r>
            <a:r>
              <a:rPr lang="en-US" sz="2400">
                <a:latin typeface="Times New Roman" panose="02020603050405020304" pitchFamily="18" charset="0"/>
                <a:cs typeface="Times New Roman" panose="02020603050405020304" pitchFamily="18" charset="0"/>
              </a:rPr>
              <a:t>Hãy tìm những chi tiết miêu tả cảm xúc và tính cách của nhân vật Em </a:t>
            </a:r>
            <a:r>
              <a:rPr lang="en-US" sz="2400">
                <a:latin typeface="Times New Roman" panose="02020603050405020304" pitchFamily="18" charset="0"/>
                <a:cs typeface="Times New Roman" panose="02020603050405020304" pitchFamily="18" charset="0"/>
              </a:rPr>
              <a:t>và </a:t>
            </a:r>
            <a:r>
              <a:rPr lang="en-US" sz="2400" smtClean="0">
                <a:latin typeface="Times New Roman" panose="02020603050405020304" pitchFamily="18" charset="0"/>
                <a:cs typeface="Times New Roman" panose="02020603050405020304" pitchFamily="18" charset="0"/>
              </a:rPr>
              <a:t>Bích.</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3.</a:t>
            </a:r>
            <a:r>
              <a:rPr lang="en-US" sz="2400">
                <a:latin typeface="Times New Roman" panose="02020603050405020304" pitchFamily="18" charset="0"/>
                <a:cs typeface="Times New Roman" panose="02020603050405020304" pitchFamily="18" charset="0"/>
              </a:rPr>
              <a:t> Vẻ đẹp của Bích được biểu hiện như thế nào qua suy nghĩ hành động và lời nói của bé Em? Em có nhận xét gì về tình bạn giữa bé Em và Bích trong câu </a:t>
            </a:r>
            <a:r>
              <a:rPr lang="en-US" sz="2400">
                <a:latin typeface="Times New Roman" panose="02020603050405020304" pitchFamily="18" charset="0"/>
                <a:cs typeface="Times New Roman" panose="02020603050405020304" pitchFamily="18" charset="0"/>
              </a:rPr>
              <a:t>chuyện</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Hãy chỉ ra ít nhất 03 từ ngữ địa phương có trong văn bản? Các từ ngữ ấy có tác dụng như thế nào trong nghệ thuật kể chuyện của tác </a:t>
            </a:r>
            <a:r>
              <a:rPr lang="en-US" sz="2400">
                <a:latin typeface="Times New Roman" panose="02020603050405020304" pitchFamily="18" charset="0"/>
                <a:cs typeface="Times New Roman" panose="02020603050405020304" pitchFamily="18" charset="0"/>
              </a:rPr>
              <a:t>giả</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5. </a:t>
            </a:r>
            <a:r>
              <a:rPr lang="en-US" sz="2400">
                <a:latin typeface="Times New Roman" panose="02020603050405020304" pitchFamily="18" charset="0"/>
                <a:cs typeface="Times New Roman" panose="02020603050405020304" pitchFamily="18" charset="0"/>
              </a:rPr>
              <a:t>Qua đoạn văn kết thúc truyện ngắn </a:t>
            </a:r>
            <a:r>
              <a:rPr lang="en-US" sz="2400" i="1">
                <a:latin typeface="Times New Roman" panose="02020603050405020304" pitchFamily="18" charset="0"/>
                <a:cs typeface="Times New Roman" panose="02020603050405020304" pitchFamily="18" charset="0"/>
              </a:rPr>
              <a:t>Áo tết</a:t>
            </a:r>
            <a:r>
              <a:rPr lang="en-US" sz="2400">
                <a:latin typeface="Times New Roman" panose="02020603050405020304" pitchFamily="18" charset="0"/>
                <a:cs typeface="Times New Roman" panose="02020603050405020304" pitchFamily="18" charset="0"/>
              </a:rPr>
              <a:t>, hãy phát biểu chủ đề của </a:t>
            </a:r>
            <a:r>
              <a:rPr lang="en-US" sz="2400">
                <a:latin typeface="Times New Roman" panose="02020603050405020304" pitchFamily="18" charset="0"/>
                <a:cs typeface="Times New Roman" panose="02020603050405020304" pitchFamily="18" charset="0"/>
              </a:rPr>
              <a:t>truyện</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70C0"/>
                </a:solidFill>
                <a:latin typeface="Times New Roman" panose="02020603050405020304" pitchFamily="18" charset="0"/>
                <a:cs typeface="Times New Roman" panose="02020603050405020304" pitchFamily="18" charset="0"/>
              </a:rPr>
              <a:t>Câu 6. </a:t>
            </a:r>
            <a:r>
              <a:rPr lang="en-US" sz="2400">
                <a:latin typeface="Times New Roman" panose="02020603050405020304" pitchFamily="18" charset="0"/>
                <a:cs typeface="Times New Roman" panose="02020603050405020304" pitchFamily="18" charset="0"/>
              </a:rPr>
              <a:t>Theo em, việc thấu hiểu và chia sẻ có ý nghĩa như thế nào trong tình bạn và trong cuộc sống?(trình bày thành đoạn văn 5-7 dòng)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196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 name="TextBox 7"/>
          <p:cNvSpPr txBox="1"/>
          <p:nvPr/>
        </p:nvSpPr>
        <p:spPr>
          <a:xfrm>
            <a:off x="669956" y="660903"/>
            <a:ext cx="10529181" cy="5262979"/>
          </a:xfrm>
          <a:prstGeom prst="rect">
            <a:avLst/>
          </a:prstGeom>
          <a:noFill/>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Câu </a:t>
            </a:r>
            <a:r>
              <a:rPr lang="en-US" sz="2400" b="1">
                <a:solidFill>
                  <a:srgbClr val="00B050"/>
                </a:solidFill>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Người kể chuyện trong tác phẩm thuộc ngôi thứ </a:t>
            </a:r>
            <a:r>
              <a:rPr lang="en-US" sz="2400">
                <a:latin typeface="Times New Roman" panose="02020603050405020304" pitchFamily="18" charset="0"/>
                <a:cs typeface="Times New Roman" panose="02020603050405020304" pitchFamily="18" charset="0"/>
              </a:rPr>
              <a:t>ba</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b="1">
                <a:solidFill>
                  <a:srgbClr val="00B050"/>
                </a:solidFill>
                <a:latin typeface="Times New Roman" panose="02020603050405020304" pitchFamily="18" charset="0"/>
                <a:cs typeface="Times New Roman" panose="02020603050405020304" pitchFamily="18" charset="0"/>
              </a:rPr>
              <a:t>Câu 2:</a:t>
            </a:r>
            <a:r>
              <a:rPr lang="en-US" sz="2400">
                <a:latin typeface="Times New Roman" panose="02020603050405020304" pitchFamily="18" charset="0"/>
                <a:cs typeface="Times New Roman" panose="02020603050405020304" pitchFamily="18" charset="0"/>
              </a:rPr>
              <a:t> Những chi tiết miêu tả cảm xúc, tính cách của nhân vật bé Em và Bích</a:t>
            </a:r>
          </a:p>
          <a:p>
            <a:r>
              <a:rPr lang="en-US" sz="2400">
                <a:latin typeface="Times New Roman" panose="02020603050405020304" pitchFamily="18" charset="0"/>
                <a:cs typeface="Times New Roman" panose="02020603050405020304" pitchFamily="18" charset="0"/>
              </a:rPr>
              <a:t>- Những chi tiết miêu tả cảm xúc tính cách của bé Em: Vui "cười tủm tỉm", nó "muốn chia sẻ",  ngần ngại "muốn khoe liền nhưng bày đặt nói gièm", mất hứng hẳn "lựng khựng nửa muốn khoe, nửa muốn không", cười khi được cô giáo khen, "bé Em thương bạn như vậy, tốt như vậy".</a:t>
            </a:r>
          </a:p>
          <a:p>
            <a:r>
              <a:rPr lang="en-US" sz="2400">
                <a:latin typeface="Times New Roman" panose="02020603050405020304" pitchFamily="18" charset="0"/>
                <a:cs typeface="Times New Roman" panose="02020603050405020304" pitchFamily="18" charset="0"/>
              </a:rPr>
              <a:t>- Những chi tiết miêu tả cảm xúc, tính cách của Bích: "bé Em thích con Bích vì nó hiền",  chăm chỉ giúp đỡ gia đình "Bích đang ngồi nướng bắp thế cho má", chia sẻ, nhường nhịn cho các em "Con Út Mót với con Út Hết được hai bộ. Tao lớn rồi, nhường cho tụi nó". Quan tâm tới bạn dù biết bạn sống sung sướng hơn mình: "Nhưng rõ ràng là con Bích không quên nó". Cười vui khi được cô giáo khen. Suy nghĩ thánh thiện "Có mặc áo gì Bích vẫn quý bé Em".</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9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697118" y="461727"/>
            <a:ext cx="10800784" cy="6370975"/>
          </a:xfrm>
          <a:prstGeom prst="rect">
            <a:avLst/>
          </a:prstGeom>
          <a:noFill/>
        </p:spPr>
        <p:txBody>
          <a:bodyPr wrap="square" rtlCol="0">
            <a:spAutoFit/>
          </a:bodyPr>
          <a:lstStyle/>
          <a:p>
            <a:pPr algn="just"/>
            <a:r>
              <a:rPr lang="en-US" sz="2400" b="1">
                <a:solidFill>
                  <a:srgbClr val="00B050"/>
                </a:solidFill>
                <a:latin typeface="Times New Roman" panose="02020603050405020304" pitchFamily="18" charset="0"/>
                <a:cs typeface="Times New Roman" panose="02020603050405020304" pitchFamily="18" charset="0"/>
              </a:rPr>
              <a:t>Câu 3: </a:t>
            </a:r>
          </a:p>
          <a:p>
            <a:pPr algn="just"/>
            <a:r>
              <a:rPr lang="en-US" sz="2400">
                <a:latin typeface="Times New Roman" panose="02020603050405020304" pitchFamily="18" charset="0"/>
                <a:cs typeface="Times New Roman" panose="02020603050405020304" pitchFamily="18" charset="0"/>
              </a:rPr>
              <a:t>- Vẻ đẹp của Bích được biểu hiện qua suy nghĩ, hành động và lời nói của bé Em. Bích tỏa sáng trong truyện ngắn bởi vẻ đẹp của cô bé mới lớn hiền lành, có tâm hồn trong sáng, bình dị, luôn biết quan tâm tới người khác, luôn trân trọng những điều tốt đẹp trong cuộc sống, trong tình bạn, vẻ đẹp đó được biểu hiện cụ </a:t>
            </a:r>
            <a:r>
              <a:rPr lang="en-US" sz="2400">
                <a:latin typeface="Times New Roman" panose="02020603050405020304" pitchFamily="18" charset="0"/>
                <a:cs typeface="Times New Roman" panose="02020603050405020304" pitchFamily="18" charset="0"/>
              </a:rPr>
              <a:t>thể</a:t>
            </a:r>
            <a:r>
              <a:rPr lang="en-US" sz="2400" smtClean="0">
                <a:latin typeface="Times New Roman" panose="02020603050405020304" pitchFamily="18" charset="0"/>
                <a:cs typeface="Times New Roman" panose="02020603050405020304" pitchFamily="18" charset="0"/>
              </a:rPr>
              <a:t>:</a:t>
            </a:r>
          </a:p>
          <a:p>
            <a:pPr algn="just"/>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Con nhà nghèo xong được bạn (bé Em) rất quý "vì hiền"</a:t>
            </a:r>
          </a:p>
          <a:p>
            <a:pPr algn="just"/>
            <a:r>
              <a:rPr lang="en-US" sz="2400">
                <a:latin typeface="Times New Roman" panose="02020603050405020304" pitchFamily="18" charset="0"/>
                <a:cs typeface="Times New Roman" panose="02020603050405020304" pitchFamily="18" charset="0"/>
              </a:rPr>
              <a:t>+ Là người con luôn biết yêu thương, chia sẻ công việc với mẹ.</a:t>
            </a:r>
          </a:p>
          <a:p>
            <a:pPr algn="just"/>
            <a:r>
              <a:rPr lang="en-US" sz="2400">
                <a:latin typeface="Times New Roman" panose="02020603050405020304" pitchFamily="18" charset="0"/>
                <a:cs typeface="Times New Roman" panose="02020603050405020304" pitchFamily="18" charset="0"/>
              </a:rPr>
              <a:t>+ Là người chị luôn biết người nghiện chịu thiệt về mình, dành phần hơn cho các em.</a:t>
            </a:r>
          </a:p>
          <a:p>
            <a:pPr algn="just"/>
            <a:r>
              <a:rPr lang="en-US" sz="2400">
                <a:latin typeface="Times New Roman" panose="02020603050405020304" pitchFamily="18" charset="0"/>
                <a:cs typeface="Times New Roman" panose="02020603050405020304" pitchFamily="18" charset="0"/>
              </a:rPr>
              <a:t>+ Là một chị cả đảm đang, có nghị lực trong học tập cũng như trong cuộc sống.</a:t>
            </a:r>
          </a:p>
          <a:p>
            <a:pPr algn="just"/>
            <a:r>
              <a:rPr lang="en-US" sz="2400">
                <a:latin typeface="Times New Roman" panose="02020603050405020304" pitchFamily="18" charset="0"/>
                <a:cs typeface="Times New Roman" panose="02020603050405020304" pitchFamily="18" charset="0"/>
              </a:rPr>
              <a:t>+ Biết quan tâm và chia sẻ với bạn bè, đồng thời cũng luôn trân trọng, yêu quý tình cảm của bạn dành cho. </a:t>
            </a:r>
          </a:p>
          <a:p>
            <a:pPr algn="just"/>
            <a:r>
              <a:rPr lang="en-US" sz="2400">
                <a:latin typeface="Times New Roman" panose="02020603050405020304" pitchFamily="18" charset="0"/>
                <a:cs typeface="Times New Roman" panose="02020603050405020304" pitchFamily="18" charset="0"/>
              </a:rPr>
              <a:t>(HS có thể lấy các chi tiết truyện để làm rõ vẻ đẹp của </a:t>
            </a:r>
            <a:r>
              <a:rPr lang="en-US" sz="2400">
                <a:latin typeface="Times New Roman" panose="02020603050405020304" pitchFamily="18" charset="0"/>
                <a:cs typeface="Times New Roman" panose="02020603050405020304" pitchFamily="18" charset="0"/>
              </a:rPr>
              <a:t>Bích</a:t>
            </a:r>
            <a:r>
              <a:rPr lang="en-US" sz="2400" smtClean="0">
                <a:latin typeface="Times New Roman" panose="02020603050405020304" pitchFamily="18" charset="0"/>
                <a:cs typeface="Times New Roman" panose="02020603050405020304" pitchFamily="18" charset="0"/>
              </a:rPr>
              <a:t>)</a:t>
            </a:r>
          </a:p>
          <a:p>
            <a:pPr algn="just"/>
            <a:endParaRPr lang="en-US" sz="2400">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 Nhận xét: tình bạn của bé Em và Bích trong câu chuyện thật trong sáng, hồn nhiên, được xây dựng từ lòng cảm thông, sự chia sẻ, quan tâm và yêu thương, thấu hiểu lẫn nhau.</a:t>
            </a:r>
          </a:p>
          <a:p>
            <a:pPr algn="just"/>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4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1077365" y="1129078"/>
            <a:ext cx="10341127" cy="4782839"/>
            <a:chOff x="958509" y="1886857"/>
            <a:chExt cx="10341127" cy="4782839"/>
          </a:xfrm>
        </p:grpSpPr>
        <p:sp>
          <p:nvSpPr>
            <p:cNvPr id="15" name="矩形 14"/>
            <p:cNvSpPr/>
            <p:nvPr/>
          </p:nvSpPr>
          <p:spPr>
            <a:xfrm>
              <a:off x="4679482" y="1886857"/>
              <a:ext cx="2806574" cy="899886"/>
            </a:xfrm>
            <a:prstGeom prst="rect">
              <a:avLst/>
            </a:prstGeom>
            <a:solidFill>
              <a:srgbClr val="F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latin typeface="华文细黑" panose="02010600040101010101" pitchFamily="2" charset="-122"/>
                <a:ea typeface="华文细黑" panose="02010600040101010101" pitchFamily="2" charset="-122"/>
              </a:endParaRPr>
            </a:p>
          </p:txBody>
        </p:sp>
        <p:cxnSp>
          <p:nvCxnSpPr>
            <p:cNvPr id="16" name="直接连接符 15"/>
            <p:cNvCxnSpPr/>
            <p:nvPr/>
          </p:nvCxnSpPr>
          <p:spPr>
            <a:xfrm flipV="1">
              <a:off x="2522806" y="3251926"/>
              <a:ext cx="7724556" cy="3"/>
            </a:xfrm>
            <a:prstGeom prst="line">
              <a:avLst/>
            </a:prstGeom>
            <a:ln>
              <a:solidFill>
                <a:srgbClr val="FF5426"/>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096000" y="2786743"/>
              <a:ext cx="4876" cy="499662"/>
            </a:xfrm>
            <a:prstGeom prst="line">
              <a:avLst/>
            </a:prstGeom>
            <a:ln>
              <a:solidFill>
                <a:srgbClr val="FF542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22806" y="3251926"/>
              <a:ext cx="7257" cy="597990"/>
            </a:xfrm>
            <a:prstGeom prst="line">
              <a:avLst/>
            </a:prstGeom>
            <a:ln>
              <a:solidFill>
                <a:srgbClr val="FF542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247362" y="3251926"/>
              <a:ext cx="0" cy="520657"/>
            </a:xfrm>
            <a:prstGeom prst="line">
              <a:avLst/>
            </a:prstGeom>
            <a:ln>
              <a:solidFill>
                <a:srgbClr val="E0A855"/>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96000" y="3286405"/>
              <a:ext cx="0" cy="563511"/>
            </a:xfrm>
            <a:prstGeom prst="line">
              <a:avLst/>
            </a:prstGeom>
            <a:ln>
              <a:solidFill>
                <a:srgbClr val="22B37A"/>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58509" y="3854631"/>
              <a:ext cx="2888054" cy="2815065"/>
            </a:xfrm>
            <a:prstGeom prst="rect">
              <a:avLst/>
            </a:prstGeom>
            <a:solidFill>
              <a:srgbClr val="F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a:latin typeface="Times New Roman" panose="02020603050405020304" pitchFamily="18" charset="0"/>
                  <a:cs typeface="Times New Roman" panose="02020603050405020304" pitchFamily="18" charset="0"/>
                </a:rPr>
                <a:t>Truyện ngắn là một thể loại văn học, trong đó thường là các câu chuyện kể bằng văn xuôi có xu hướng ngắn gọn, súc tích và hàm nghĩa hơn truyện dài, tiểu thuyết.</a:t>
              </a:r>
            </a:p>
            <a:p>
              <a:pPr algn="just"/>
              <a:endParaRPr lang="zh-CN" altLang="en-US" sz="2000" b="1" dirty="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5" name="矩形 24"/>
            <p:cNvSpPr/>
            <p:nvPr/>
          </p:nvSpPr>
          <p:spPr>
            <a:xfrm>
              <a:off x="4101618" y="3864203"/>
              <a:ext cx="4045340" cy="2773890"/>
            </a:xfrm>
            <a:prstGeom prst="rect">
              <a:avLst/>
            </a:prstGeom>
            <a:solidFill>
              <a:srgbClr val="22B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华文细黑" panose="02010600040101010101" pitchFamily="2" charset="-122"/>
                <a:ea typeface="华文细黑" panose="02010600040101010101" pitchFamily="2" charset="-122"/>
              </a:endParaRPr>
            </a:p>
          </p:txBody>
        </p:sp>
        <p:sp>
          <p:nvSpPr>
            <p:cNvPr id="26" name="矩形 25"/>
            <p:cNvSpPr/>
            <p:nvPr/>
          </p:nvSpPr>
          <p:spPr>
            <a:xfrm>
              <a:off x="8509097" y="3777491"/>
              <a:ext cx="2790539" cy="2887933"/>
            </a:xfrm>
            <a:prstGeom prst="rect">
              <a:avLst/>
            </a:prstGeom>
            <a:solidFill>
              <a:srgbClr val="E0A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华文细黑" panose="02010600040101010101" pitchFamily="2" charset="-122"/>
                <a:ea typeface="华文细黑" panose="02010600040101010101" pitchFamily="2" charset="-122"/>
              </a:endParaRPr>
            </a:p>
          </p:txBody>
        </p:sp>
      </p:grpSp>
      <p:sp>
        <p:nvSpPr>
          <p:cNvPr id="31" name="TextBox 30"/>
          <p:cNvSpPr txBox="1"/>
          <p:nvPr/>
        </p:nvSpPr>
        <p:spPr>
          <a:xfrm>
            <a:off x="2227152" y="389309"/>
            <a:ext cx="6862527" cy="584775"/>
          </a:xfrm>
          <a:prstGeom prst="rect">
            <a:avLst/>
          </a:prstGeom>
          <a:noFill/>
        </p:spPr>
        <p:txBody>
          <a:bodyPr wrap="square" rtlCol="0">
            <a:spAutoFit/>
          </a:bodyPr>
          <a:lstStyle/>
          <a:p>
            <a:pPr algn="ctr"/>
            <a:r>
              <a:rPr lang="en-US" sz="3200" smtClean="0">
                <a:latin typeface="Times New Roman" panose="02020603050405020304" pitchFamily="18" charset="0"/>
                <a:cs typeface="Times New Roman" panose="02020603050405020304" pitchFamily="18" charset="0"/>
              </a:rPr>
              <a:t>I. Kiến thức Ngữ văn</a:t>
            </a:r>
            <a:endParaRPr lang="en-US" sz="3200">
              <a:latin typeface="Times New Roman" panose="02020603050405020304" pitchFamily="18" charset="0"/>
              <a:cs typeface="Times New Roman" panose="02020603050405020304" pitchFamily="18" charset="0"/>
            </a:endParaRPr>
          </a:p>
        </p:txBody>
      </p:sp>
      <p:sp>
        <p:nvSpPr>
          <p:cNvPr id="32" name="Rectangle 31"/>
          <p:cNvSpPr/>
          <p:nvPr/>
        </p:nvSpPr>
        <p:spPr>
          <a:xfrm>
            <a:off x="5227621" y="1286001"/>
            <a:ext cx="2078526" cy="461665"/>
          </a:xfrm>
          <a:prstGeom prst="rect">
            <a:avLst/>
          </a:prstGeom>
          <a:solidFill>
            <a:schemeClr val="bg1"/>
          </a:solidFill>
        </p:spPr>
        <p:txBody>
          <a:bodyPr wrap="square">
            <a:spAutoFit/>
          </a:bodyPr>
          <a:lstStyle/>
          <a:p>
            <a:pPr algn="ctr"/>
            <a:r>
              <a:rPr lang="en-US" sz="2400" b="1">
                <a:latin typeface="Times New Roman" panose="02020603050405020304" pitchFamily="18" charset="0"/>
                <a:cs typeface="Times New Roman" panose="02020603050405020304" pitchFamily="18" charset="0"/>
              </a:rPr>
              <a:t>Truyện ngắn</a:t>
            </a:r>
          </a:p>
        </p:txBody>
      </p:sp>
      <p:sp>
        <p:nvSpPr>
          <p:cNvPr id="35" name="Rectangle 34"/>
          <p:cNvSpPr/>
          <p:nvPr/>
        </p:nvSpPr>
        <p:spPr>
          <a:xfrm>
            <a:off x="4327557" y="3180745"/>
            <a:ext cx="3839810" cy="2726900"/>
          </a:xfrm>
          <a:prstGeom prst="rect">
            <a:avLst/>
          </a:prstGeom>
        </p:spPr>
        <p:txBody>
          <a:bodyPr wrap="square">
            <a:spAutoFit/>
          </a:bodyPr>
          <a:lstStyle/>
          <a:p>
            <a:pPr algn="just">
              <a:lnSpc>
                <a:spcPct val="107000"/>
              </a:lnSpc>
              <a:spcAft>
                <a:spcPts val="800"/>
              </a:spcAft>
            </a:pPr>
            <a:r>
              <a:rPr lang="en-US" sz="2000" b="1">
                <a:solidFill>
                  <a:schemeClr val="lt1"/>
                </a:solidFill>
                <a:latin typeface="Times New Roman" panose="02020603050405020304" pitchFamily="18" charset="0"/>
                <a:cs typeface="Times New Roman" panose="02020603050405020304" pitchFamily="18" charset="0"/>
              </a:rPr>
              <a:t>Truyện ngắn thường chỉ tập trung vào một tình huống, một chủ đề nhất định. Do đó, truyện ngắn thưởng hết sức hạn chế về nhân vật, thời gian và không gian. Đôi khi truyện ngắn chỉ là một khoảnh khắc, một lát cắt của cuộc sống.</a:t>
            </a:r>
          </a:p>
        </p:txBody>
      </p:sp>
      <p:sp>
        <p:nvSpPr>
          <p:cNvPr id="39" name="Rectangle 38"/>
          <p:cNvSpPr/>
          <p:nvPr/>
        </p:nvSpPr>
        <p:spPr>
          <a:xfrm>
            <a:off x="8627952" y="3092137"/>
            <a:ext cx="2743201" cy="2799383"/>
          </a:xfrm>
          <a:prstGeom prst="rect">
            <a:avLst/>
          </a:prstGeom>
        </p:spPr>
        <p:txBody>
          <a:bodyPr wrap="square">
            <a:spAutoFit/>
          </a:bodyPr>
          <a:lstStyle/>
          <a:p>
            <a:pPr algn="just">
              <a:lnSpc>
                <a:spcPct val="107000"/>
              </a:lnSpc>
              <a:spcAft>
                <a:spcPts val="800"/>
              </a:spcAft>
            </a:pPr>
            <a:r>
              <a:rPr lang="en-US" sz="2000" b="1">
                <a:solidFill>
                  <a:schemeClr val="lt1"/>
                </a:solidFill>
                <a:latin typeface="Times New Roman" panose="02020603050405020304" pitchFamily="18" charset="0"/>
                <a:cs typeface="Times New Roman" panose="02020603050405020304" pitchFamily="18" charset="0"/>
              </a:rPr>
              <a:t>Nội dung của truyện ngắn bao trùm hầu hết các phương diện đời sống của con người và xã hội: đời tư, thế sự,... nhưng cái độc đáo của nó là ngắn để tiếp thu liền một mạch.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16114" y="-675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814813" y="633743"/>
            <a:ext cx="10456752" cy="4524315"/>
          </a:xfrm>
          <a:prstGeom prst="rect">
            <a:avLst/>
          </a:prstGeom>
          <a:noFill/>
        </p:spPr>
        <p:txBody>
          <a:bodyPr wrap="square" rtlCol="0">
            <a:spAutoFit/>
          </a:bodyPr>
          <a:lstStyle/>
          <a:p>
            <a:pPr algn="just"/>
            <a:r>
              <a:rPr lang="en-US" sz="2400" b="1">
                <a:solidFill>
                  <a:srgbClr val="00B050"/>
                </a:solidFill>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HS có thể chỉ ra các từ ngữ địa phương, ví dụ: má, bắp, mầy, </a:t>
            </a:r>
            <a:r>
              <a:rPr lang="en-US" sz="2400" u="sng">
                <a:latin typeface="Times New Roman" panose="02020603050405020304" pitchFamily="18" charset="0"/>
                <a:cs typeface="Times New Roman" panose="02020603050405020304" pitchFamily="18" charset="0"/>
              </a:rPr>
              <a:t>bữa</a:t>
            </a:r>
            <a:r>
              <a:rPr lang="en-US" sz="2400">
                <a:latin typeface="Times New Roman" panose="02020603050405020304" pitchFamily="18" charset="0"/>
                <a:cs typeface="Times New Roman" panose="02020603050405020304" pitchFamily="18" charset="0"/>
              </a:rPr>
              <a:t> mùng Hai, thiệt đó...các từ ngữ địa phương mang tính chất vùng miền đã giúp cho việc kể truyện của tác giả thêm chân thực, tô đậm màu sắc Nam Bộ cho </a:t>
            </a:r>
            <a:r>
              <a:rPr lang="en-US" sz="2400">
                <a:latin typeface="Times New Roman" panose="02020603050405020304" pitchFamily="18" charset="0"/>
                <a:cs typeface="Times New Roman" panose="02020603050405020304" pitchFamily="18" charset="0"/>
              </a:rPr>
              <a:t>câu </a:t>
            </a:r>
            <a:r>
              <a:rPr lang="en-US" sz="2400" smtClean="0">
                <a:latin typeface="Times New Roman" panose="02020603050405020304" pitchFamily="18" charset="0"/>
                <a:cs typeface="Times New Roman" panose="02020603050405020304" pitchFamily="18" charset="0"/>
              </a:rPr>
              <a:t>chuyện.</a:t>
            </a:r>
          </a:p>
          <a:p>
            <a:pPr algn="just"/>
            <a:endParaRPr lang="en-US" sz="2400">
              <a:latin typeface="Times New Roman" panose="02020603050405020304" pitchFamily="18" charset="0"/>
              <a:cs typeface="Times New Roman" panose="02020603050405020304" pitchFamily="18" charset="0"/>
            </a:endParaRPr>
          </a:p>
          <a:p>
            <a:pPr algn="just"/>
            <a:r>
              <a:rPr lang="en-US" sz="2400" b="1">
                <a:solidFill>
                  <a:srgbClr val="00B050"/>
                </a:solidFill>
                <a:latin typeface="Times New Roman" panose="02020603050405020304" pitchFamily="18" charset="0"/>
                <a:cs typeface="Times New Roman" panose="02020603050405020304" pitchFamily="18" charset="0"/>
              </a:rPr>
              <a:t>Câu 5: </a:t>
            </a:r>
            <a:r>
              <a:rPr lang="en-US" sz="2400">
                <a:latin typeface="Times New Roman" panose="02020603050405020304" pitchFamily="18" charset="0"/>
                <a:cs typeface="Times New Roman" panose="02020603050405020304" pitchFamily="18" charset="0"/>
              </a:rPr>
              <a:t>Chủ đề của truyện ngắn </a:t>
            </a:r>
            <a:r>
              <a:rPr lang="en-US" sz="2400" i="1">
                <a:latin typeface="Times New Roman" panose="02020603050405020304" pitchFamily="18" charset="0"/>
                <a:cs typeface="Times New Roman" panose="02020603050405020304" pitchFamily="18" charset="0"/>
              </a:rPr>
              <a:t>Áo Tết</a:t>
            </a:r>
            <a:r>
              <a:rPr lang="en-US" sz="2400">
                <a:latin typeface="Times New Roman" panose="02020603050405020304" pitchFamily="18" charset="0"/>
                <a:cs typeface="Times New Roman" panose="02020603050405020304" pitchFamily="18" charset="0"/>
              </a:rPr>
              <a:t> câu chuyện ca ngợi tình bạn trong trẻo, hồn nhiên của những đứa trẻ biết thấu hiểu, cảm thông, chia sẻ và yêu thương nhau trong cuộc </a:t>
            </a:r>
            <a:r>
              <a:rPr lang="en-US" sz="2400">
                <a:latin typeface="Times New Roman" panose="02020603050405020304" pitchFamily="18" charset="0"/>
                <a:cs typeface="Times New Roman" panose="02020603050405020304" pitchFamily="18" charset="0"/>
              </a:rPr>
              <a:t>sống</a:t>
            </a:r>
            <a:r>
              <a:rPr lang="en-US" sz="2400" smtClean="0">
                <a:latin typeface="Times New Roman" panose="02020603050405020304" pitchFamily="18" charset="0"/>
                <a:cs typeface="Times New Roman" panose="02020603050405020304" pitchFamily="18" charset="0"/>
              </a:rPr>
              <a:t>.</a:t>
            </a:r>
          </a:p>
          <a:p>
            <a:pPr algn="just"/>
            <a:endParaRPr lang="en-US" sz="2400">
              <a:latin typeface="Times New Roman" panose="02020603050405020304" pitchFamily="18" charset="0"/>
              <a:cs typeface="Times New Roman" panose="02020603050405020304" pitchFamily="18" charset="0"/>
            </a:endParaRPr>
          </a:p>
          <a:p>
            <a:pPr algn="just"/>
            <a:r>
              <a:rPr lang="en-US" sz="2400" b="1">
                <a:solidFill>
                  <a:srgbClr val="00B050"/>
                </a:solidFill>
                <a:latin typeface="Times New Roman" panose="02020603050405020304" pitchFamily="18" charset="0"/>
                <a:cs typeface="Times New Roman" panose="02020603050405020304" pitchFamily="18" charset="0"/>
              </a:rPr>
              <a:t>Câu 6: </a:t>
            </a:r>
            <a:r>
              <a:rPr lang="en-US" sz="2400">
                <a:latin typeface="Times New Roman" panose="02020603050405020304" pitchFamily="18" charset="0"/>
                <a:cs typeface="Times New Roman" panose="02020603050405020304" pitchFamily="18" charset="0"/>
              </a:rPr>
              <a:t>Học sinh có thể viết đoạn văn theo nội dung sau.</a:t>
            </a:r>
          </a:p>
          <a:p>
            <a:pPr algn="just"/>
            <a:r>
              <a:rPr lang="en-US" sz="2400">
                <a:latin typeface="Times New Roman" panose="02020603050405020304" pitchFamily="18" charset="0"/>
                <a:cs typeface="Times New Roman" panose="02020603050405020304" pitchFamily="18" charset="0"/>
              </a:rPr>
              <a:t>     Biết thấu hiểu, sẻ chia có ý nghĩa rất quan trọng trong tình bạn cũng như trong cuộc sống: thấu hiểu, chia sẻ sẽ tạo nên niềm vui  và tình yêu thương; là thấu hiểu, chia sẻ cơ sở tạo nên tình bạn chân chính....</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9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down)">
                                      <p:cBhvr>
                                        <p:cTn id="17" dur="500"/>
                                        <p:tgtEl>
                                          <p:spTgt spid="7">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wipe(down)">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sp>
        <p:nvSpPr>
          <p:cNvPr id="33" name="文本框 32"/>
          <p:cNvSpPr txBox="1"/>
          <p:nvPr/>
        </p:nvSpPr>
        <p:spPr>
          <a:xfrm>
            <a:off x="1836413" y="742195"/>
            <a:ext cx="9254682" cy="3477875"/>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smtClean="0">
                <a:ln w="28575">
                  <a:solidFill>
                    <a:prstClr val="white"/>
                  </a:solid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HDTH: Tìm</a:t>
            </a:r>
            <a:r>
              <a:rPr kumimoji="0" lang="en-US" altLang="zh-CN" sz="4400" b="1" i="0" u="none" strike="noStrike" kern="1200" cap="none" spc="0" normalizeH="0" noProof="0" smtClean="0">
                <a:ln w="28575">
                  <a:solidFill>
                    <a:prstClr val="white"/>
                  </a:solid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đọc các truyện ngắn và tiểu thuyết dành cho thiều nhi và ghi chép lại nội dung đọc hiểu vào sổ tay văn học của mình.</a:t>
            </a:r>
          </a:p>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noProof="0" smtClean="0">
                <a:ln w="28575">
                  <a:solidFill>
                    <a:prstClr val="white"/>
                  </a:solid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1" i="0" u="none" strike="noStrike" kern="1200" cap="none" spc="0" normalizeH="0" baseline="0" noProof="0" dirty="0">
              <a:ln w="28575">
                <a:solidFill>
                  <a:prstClr val="white"/>
                </a:solid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9" name="图片 48"/>
          <p:cNvPicPr>
            <a:picLocks noChangeAspect="1"/>
          </p:cNvPicPr>
          <p:nvPr/>
        </p:nvPicPr>
        <p:blipFill>
          <a:blip r:embed="rId7"/>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grpSp>
        <p:nvGrpSpPr>
          <p:cNvPr id="24" name="组合 23"/>
          <p:cNvGrpSpPr/>
          <p:nvPr/>
        </p:nvGrpSpPr>
        <p:grpSpPr>
          <a:xfrm>
            <a:off x="3147712" y="2536276"/>
            <a:ext cx="5896577" cy="0"/>
            <a:chOff x="3263704" y="2536276"/>
            <a:chExt cx="5896577" cy="0"/>
          </a:xfrm>
        </p:grpSpPr>
        <p:cxnSp>
          <p:nvCxnSpPr>
            <p:cNvPr id="20" name="直接连接符 19"/>
            <p:cNvCxnSpPr/>
            <p:nvPr/>
          </p:nvCxnSpPr>
          <p:spPr>
            <a:xfrm>
              <a:off x="3263704" y="2536276"/>
              <a:ext cx="10410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119271" y="2536276"/>
              <a:ext cx="104101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14" name="图片 13"/>
          <p:cNvPicPr>
            <a:picLocks noChangeAspect="1"/>
          </p:cNvPicPr>
          <p:nvPr/>
        </p:nvPicPr>
        <p:blipFill rotWithShape="1">
          <a:blip r:embed="rId3"/>
          <a:srcRect t="14632"/>
          <a:stretch>
            <a:fillRect/>
          </a:stretch>
        </p:blipFill>
        <p:spPr>
          <a:xfrm>
            <a:off x="839333" y="1173940"/>
            <a:ext cx="3359418" cy="1964726"/>
          </a:xfrm>
          <a:prstGeom prst="rect">
            <a:avLst/>
          </a:prstGeom>
        </p:spPr>
      </p:pic>
      <p:pic>
        <p:nvPicPr>
          <p:cNvPr id="16" name="图片 15"/>
          <p:cNvPicPr>
            <a:picLocks noChangeAspect="1"/>
          </p:cNvPicPr>
          <p:nvPr/>
        </p:nvPicPr>
        <p:blipFill rotWithShape="1">
          <a:blip r:embed="rId4"/>
          <a:srcRect t="16631"/>
          <a:stretch>
            <a:fillRect/>
          </a:stretch>
        </p:blipFill>
        <p:spPr>
          <a:xfrm>
            <a:off x="8200857" y="1047938"/>
            <a:ext cx="2907746" cy="1955156"/>
          </a:xfrm>
          <a:prstGeom prst="rect">
            <a:avLst/>
          </a:prstGeom>
        </p:spPr>
      </p:pic>
      <p:sp>
        <p:nvSpPr>
          <p:cNvPr id="15" name="矩形 14"/>
          <p:cNvSpPr/>
          <p:nvPr/>
        </p:nvSpPr>
        <p:spPr>
          <a:xfrm>
            <a:off x="4271261" y="1115202"/>
            <a:ext cx="3918457" cy="1994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矩形 16"/>
          <p:cNvSpPr/>
          <p:nvPr/>
        </p:nvSpPr>
        <p:spPr>
          <a:xfrm>
            <a:off x="839333" y="3131137"/>
            <a:ext cx="3614235" cy="32334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a:latin typeface="Times New Roman" panose="02020603050405020304" pitchFamily="18" charset="0"/>
                <a:cs typeface="Times New Roman" panose="02020603050405020304" pitchFamily="18" charset="0"/>
              </a:rPr>
              <a:t>Tính cách nhân vật là kết quả của quá trình nhà văn quan sát, phân tích và khái quát hóa đời sống rồi đưa vào tác phẩm. Qua tác phẩm văn học, qua nhân vật văn học, người đọc có thể nhận ra quan điểm, cách nhìn của người viết về con người và lĩnh vực đời sống mà họ phản ánh.</a:t>
            </a:r>
            <a:endParaRPr lang="zh-CN" altLang="en-US" sz="2000" b="1">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rotWithShape="1">
          <a:blip r:embed="rId5" cstate="print">
            <a:extLst>
              <a:ext uri="{28A0092B-C50C-407E-A947-70E740481C1C}">
                <a14:useLocalDpi xmlns:a14="http://schemas.microsoft.com/office/drawing/2010/main" val="0"/>
              </a:ext>
            </a:extLst>
          </a:blip>
          <a:srcRect t="14632"/>
          <a:stretch>
            <a:fillRect/>
          </a:stretch>
        </p:blipFill>
        <p:spPr>
          <a:xfrm>
            <a:off x="4453569" y="3134219"/>
            <a:ext cx="3328568" cy="2038638"/>
          </a:xfrm>
          <a:prstGeom prst="rect">
            <a:avLst/>
          </a:prstGeom>
        </p:spPr>
      </p:pic>
      <p:sp>
        <p:nvSpPr>
          <p:cNvPr id="20" name="矩形 19"/>
          <p:cNvSpPr/>
          <p:nvPr/>
        </p:nvSpPr>
        <p:spPr>
          <a:xfrm>
            <a:off x="7835705" y="3040414"/>
            <a:ext cx="3536555" cy="22505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a:t>Bối cảnh là địa điểm, thời gian, quang cảnh cụ thể (hoàn cảnh xã hội, </a:t>
            </a:r>
            <a:r>
              <a:rPr lang="en-US" sz="2000" b="1">
                <a:latin typeface="Times New Roman" panose="02020603050405020304" pitchFamily="18" charset="0"/>
                <a:cs typeface="Times New Roman" panose="02020603050405020304" pitchFamily="18" charset="0"/>
              </a:rPr>
              <a:t>thời</a:t>
            </a:r>
            <a:r>
              <a:rPr lang="en-US" sz="2000" b="1"/>
              <a:t> kỳ lịch sử) xảy ra câu chuyện. Nó làm nổi bật và hỗ trợ cho cốt truyện phát triển và góp phần biểu hiện tính cách nhân vật.</a:t>
            </a:r>
          </a:p>
        </p:txBody>
      </p:sp>
      <p:grpSp>
        <p:nvGrpSpPr>
          <p:cNvPr id="24" name="组合 23"/>
          <p:cNvGrpSpPr/>
          <p:nvPr/>
        </p:nvGrpSpPr>
        <p:grpSpPr>
          <a:xfrm>
            <a:off x="4271261" y="1173940"/>
            <a:ext cx="3918457" cy="1631216"/>
            <a:chOff x="3909123" y="2043064"/>
            <a:chExt cx="3918457" cy="4210625"/>
          </a:xfrm>
        </p:grpSpPr>
        <p:sp>
          <p:nvSpPr>
            <p:cNvPr id="21" name="文本框 20"/>
            <p:cNvSpPr txBox="1"/>
            <p:nvPr/>
          </p:nvSpPr>
          <p:spPr>
            <a:xfrm>
              <a:off x="3909123" y="2043064"/>
              <a:ext cx="3918457" cy="4210625"/>
            </a:xfrm>
            <a:prstGeom prst="rect">
              <a:avLst/>
            </a:prstGeom>
            <a:noFill/>
          </p:spPr>
          <p:txBody>
            <a:bodyPr wrap="square" rtlCol="0">
              <a:spAutoFit/>
            </a:bodyPr>
            <a:lstStyle/>
            <a:p>
              <a:pPr algn="just"/>
              <a:r>
                <a:rPr lang="en-US" sz="2000" b="1">
                  <a:solidFill>
                    <a:schemeClr val="lt1"/>
                  </a:solidFill>
                  <a:latin typeface="Times New Roman" panose="02020603050405020304" pitchFamily="18" charset="0"/>
                  <a:cs typeface="Times New Roman" panose="02020603050405020304" pitchFamily="18" charset="0"/>
                </a:rPr>
                <a:t>Tính cách là những đặc điểm riêng về cách hành động, cách nói năng, cách ứng xử của nhân vật đối với các nhân vật khác và đối với cuộc sống.</a:t>
              </a:r>
            </a:p>
          </p:txBody>
        </p:sp>
        <p:sp>
          <p:nvSpPr>
            <p:cNvPr id="23" name="矩形 22"/>
            <p:cNvSpPr/>
            <p:nvPr/>
          </p:nvSpPr>
          <p:spPr>
            <a:xfrm>
              <a:off x="5128673" y="2631090"/>
              <a:ext cx="2546941" cy="810346"/>
            </a:xfrm>
            <a:prstGeom prst="rect">
              <a:avLst/>
            </a:prstGeom>
          </p:spPr>
          <p:txBody>
            <a:bodyPr wrap="square">
              <a:spAutoFit/>
            </a:bodyPr>
            <a:lstStyle/>
            <a:p>
              <a:pPr algn="just">
                <a:lnSpc>
                  <a:spcPct val="120000"/>
                </a:lnSpc>
              </a:pPr>
              <a:endParaRPr lang="zh-CN" altLang="en-US" sz="1200" dirty="0">
                <a:solidFill>
                  <a:schemeClr val="bg1"/>
                </a:solidFill>
                <a:latin typeface="Times New Roman" panose="02020603050405020304" pitchFamily="18" charset="0"/>
                <a:ea typeface="华文细黑" panose="02010600040101010101" pitchFamily="2" charset="-122"/>
                <a:cs typeface="Times New Roman" panose="02020603050405020304" pitchFamily="18" charset="0"/>
              </a:endParaRPr>
            </a:p>
          </p:txBody>
        </p:sp>
      </p:grpSp>
      <p:sp>
        <p:nvSpPr>
          <p:cNvPr id="18" name="TextBox 17"/>
          <p:cNvSpPr txBox="1"/>
          <p:nvPr/>
        </p:nvSpPr>
        <p:spPr>
          <a:xfrm>
            <a:off x="3485584" y="398358"/>
            <a:ext cx="5911913" cy="584775"/>
          </a:xfrm>
          <a:prstGeom prst="rect">
            <a:avLst/>
          </a:prstGeom>
          <a:noFill/>
        </p:spPr>
        <p:txBody>
          <a:bodyPr wrap="square" rtlCol="0">
            <a:spAutoFit/>
          </a:bodyPr>
          <a:lstStyle/>
          <a:p>
            <a:r>
              <a:rPr lang="en-US" sz="3200" b="1" smtClean="0">
                <a:solidFill>
                  <a:srgbClr val="7030A0"/>
                </a:solidFill>
                <a:latin typeface="Times New Roman" panose="02020603050405020304" pitchFamily="18" charset="0"/>
                <a:cs typeface="Times New Roman" panose="02020603050405020304" pitchFamily="18" charset="0"/>
              </a:rPr>
              <a:t>Tính cách nhân vật và bối cảnh</a:t>
            </a:r>
            <a:endParaRPr lang="en-US" sz="3200" b="1">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3630438" y="403114"/>
            <a:ext cx="5576936"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smtClean="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Ngôi</a:t>
            </a:r>
            <a:r>
              <a:rPr kumimoji="0" lang="en-US" altLang="zh-CN" sz="2800" b="1" i="0" u="none" strike="noStrike" kern="1200" cap="none" spc="0" normalizeH="0" noProof="0" smtClean="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kể và việc thay đổi ngôi kể</a:t>
            </a: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5"/>
          <p:cNvGrpSpPr/>
          <p:nvPr/>
        </p:nvGrpSpPr>
        <p:grpSpPr>
          <a:xfrm>
            <a:off x="700880" y="1232112"/>
            <a:ext cx="1416476" cy="1416476"/>
            <a:chOff x="1322364" y="1983546"/>
            <a:chExt cx="1416476" cy="1416476"/>
          </a:xfrm>
        </p:grpSpPr>
        <p:sp>
          <p:nvSpPr>
            <p:cNvPr id="14" name="椭圆 13"/>
            <p:cNvSpPr/>
            <p:nvPr/>
          </p:nvSpPr>
          <p:spPr>
            <a:xfrm>
              <a:off x="1322364" y="1983546"/>
              <a:ext cx="1416476" cy="14164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a:stretch>
              <a:fillRect/>
            </a:stretch>
          </p:blipFill>
          <p:spPr>
            <a:xfrm>
              <a:off x="1674308" y="2157328"/>
              <a:ext cx="712589" cy="1068913"/>
            </a:xfrm>
            <a:prstGeom prst="rect">
              <a:avLst/>
            </a:prstGeom>
          </p:spPr>
        </p:pic>
      </p:grpSp>
      <p:grpSp>
        <p:nvGrpSpPr>
          <p:cNvPr id="27" name="组合 26"/>
          <p:cNvGrpSpPr/>
          <p:nvPr/>
        </p:nvGrpSpPr>
        <p:grpSpPr>
          <a:xfrm>
            <a:off x="556031" y="4039848"/>
            <a:ext cx="1416476" cy="1416476"/>
            <a:chOff x="1322364" y="4202810"/>
            <a:chExt cx="1416476" cy="1416476"/>
          </a:xfrm>
        </p:grpSpPr>
        <p:sp>
          <p:nvSpPr>
            <p:cNvPr id="16" name="椭圆 15"/>
            <p:cNvSpPr/>
            <p:nvPr/>
          </p:nvSpPr>
          <p:spPr>
            <a:xfrm>
              <a:off x="1322364" y="4202810"/>
              <a:ext cx="1416476" cy="14164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4"/>
            <a:stretch>
              <a:fillRect/>
            </a:stretch>
          </p:blipFill>
          <p:spPr>
            <a:xfrm>
              <a:off x="1622792" y="4393914"/>
              <a:ext cx="815620" cy="1034268"/>
            </a:xfrm>
            <a:prstGeom prst="rect">
              <a:avLst/>
            </a:prstGeom>
          </p:spPr>
        </p:pic>
      </p:grpSp>
      <p:grpSp>
        <p:nvGrpSpPr>
          <p:cNvPr id="28" name="组合 27"/>
          <p:cNvGrpSpPr/>
          <p:nvPr/>
        </p:nvGrpSpPr>
        <p:grpSpPr>
          <a:xfrm>
            <a:off x="5441138" y="1331698"/>
            <a:ext cx="1304913" cy="1416476"/>
            <a:chOff x="6297696" y="1983546"/>
            <a:chExt cx="1416476" cy="1416476"/>
          </a:xfrm>
        </p:grpSpPr>
        <p:sp>
          <p:nvSpPr>
            <p:cNvPr id="15" name="椭圆 14"/>
            <p:cNvSpPr/>
            <p:nvPr/>
          </p:nvSpPr>
          <p:spPr>
            <a:xfrm>
              <a:off x="6297696" y="1983546"/>
              <a:ext cx="1416476" cy="14164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5"/>
            <a:stretch>
              <a:fillRect/>
            </a:stretch>
          </p:blipFill>
          <p:spPr>
            <a:xfrm>
              <a:off x="6503519" y="2150707"/>
              <a:ext cx="1004831" cy="1082154"/>
            </a:xfrm>
            <a:prstGeom prst="rect">
              <a:avLst/>
            </a:prstGeom>
          </p:spPr>
        </p:pic>
      </p:grpSp>
      <p:grpSp>
        <p:nvGrpSpPr>
          <p:cNvPr id="29" name="组合 28"/>
          <p:cNvGrpSpPr/>
          <p:nvPr/>
        </p:nvGrpSpPr>
        <p:grpSpPr>
          <a:xfrm>
            <a:off x="6108170" y="4492511"/>
            <a:ext cx="1416476" cy="1416476"/>
            <a:chOff x="6419230" y="4202810"/>
            <a:chExt cx="1416476" cy="1416476"/>
          </a:xfrm>
        </p:grpSpPr>
        <p:sp>
          <p:nvSpPr>
            <p:cNvPr id="17" name="椭圆 16"/>
            <p:cNvSpPr/>
            <p:nvPr/>
          </p:nvSpPr>
          <p:spPr>
            <a:xfrm>
              <a:off x="6419230" y="4202810"/>
              <a:ext cx="1416476" cy="14164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6"/>
            <a:stretch>
              <a:fillRect/>
            </a:stretch>
          </p:blipFill>
          <p:spPr>
            <a:xfrm>
              <a:off x="6726970" y="4392999"/>
              <a:ext cx="800996" cy="1036098"/>
            </a:xfrm>
            <a:prstGeom prst="rect">
              <a:avLst/>
            </a:prstGeom>
          </p:spPr>
        </p:pic>
      </p:grpSp>
      <p:sp>
        <p:nvSpPr>
          <p:cNvPr id="38" name="矩形 33"/>
          <p:cNvSpPr/>
          <p:nvPr/>
        </p:nvSpPr>
        <p:spPr>
          <a:xfrm>
            <a:off x="6757190" y="858912"/>
            <a:ext cx="4577750" cy="3307059"/>
          </a:xfrm>
          <a:prstGeom prst="rect">
            <a:avLst/>
          </a:prstGeom>
          <a:ln>
            <a:solidFill>
              <a:srgbClr val="00B0F0"/>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sz="2200">
                <a:latin typeface="Times New Roman" panose="02020603050405020304" pitchFamily="18" charset="0"/>
                <a:cs typeface="Times New Roman" panose="02020603050405020304" pitchFamily="18" charset="0"/>
              </a:rPr>
              <a:t>Kể theo ngôi thứ ba, người kể tự giấu mình đi và gọi tên các nhân vật. Cách kể này giúp người kể có thể kể chuyện một cách linh hoạt, bao quát các sự việc trong phạm vi rộng, thể hiện tính khách quan trong phản ánh sự việc và nhân vật, cuộc sống.</a:t>
            </a:r>
          </a:p>
          <a:p>
            <a:pPr algn="just">
              <a:lnSpc>
                <a:spcPct val="120000"/>
              </a:lnSpc>
            </a:pPr>
            <a:endParaRPr lang="zh-CN" altLang="en-US" sz="2200"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0" name="Rectangle 19"/>
          <p:cNvSpPr/>
          <p:nvPr/>
        </p:nvSpPr>
        <p:spPr>
          <a:xfrm>
            <a:off x="1972508" y="4142602"/>
            <a:ext cx="3982508" cy="2248180"/>
          </a:xfrm>
          <a:prstGeom prst="rect">
            <a:avLst/>
          </a:prstGeom>
          <a:ln>
            <a:solidFill>
              <a:srgbClr val="00B0F0"/>
            </a:solidFill>
          </a:ln>
        </p:spPr>
        <p:txBody>
          <a:bodyPr wrap="square">
            <a:spAutoFit/>
          </a:bodyPr>
          <a:lstStyle/>
          <a:p>
            <a:pPr algn="just">
              <a:lnSpc>
                <a:spcPct val="107000"/>
              </a:lnSpc>
              <a:spcAft>
                <a:spcPts val="800"/>
              </a:spcAft>
            </a:pPr>
            <a:r>
              <a:rPr lang="en-US" sz="2200">
                <a:latin typeface="Times New Roman" panose="02020603050405020304" pitchFamily="18" charset="0"/>
                <a:ea typeface="Calibri" panose="020F0502020204030204" pitchFamily="34" charset="0"/>
                <a:cs typeface="Times New Roman" panose="02020603050405020304" pitchFamily="18" charset="0"/>
              </a:rPr>
              <a:t>Để tránh lối kể chuyện từ một điểm nhìn, các tác giả còn có cách làm mới hơn phương thức kể: kết hợp ngôi thứ nhất với ngôi thứ ba, tức là thay đổi điểm nhìn trần thuật.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2110381" y="1070920"/>
            <a:ext cx="3077255" cy="2800767"/>
          </a:xfrm>
          <a:prstGeom prst="rect">
            <a:avLst/>
          </a:prstGeom>
          <a:noFill/>
          <a:ln>
            <a:solidFill>
              <a:srgbClr val="00B0F0"/>
            </a:solidFill>
          </a:ln>
        </p:spPr>
        <p:txBody>
          <a:bodyPr wrap="square" rtlCol="0">
            <a:spAutoFit/>
          </a:bodyPr>
          <a:lstStyle/>
          <a:p>
            <a:pPr algn="just"/>
            <a:r>
              <a:rPr lang="en-US" sz="2200">
                <a:latin typeface="Times New Roman" panose="02020603050405020304" pitchFamily="18" charset="0"/>
                <a:cs typeface="Times New Roman" panose="02020603050405020304" pitchFamily="18" charset="0"/>
              </a:rPr>
              <a:t>Kể chuyện ở ngôi thứ nhất,người kể thường xưng "tôi" theo điểm nhìn, ý thức bản thân. Người kể chuyện không phải chỉ kể chuyện mà còn kể tâm trạng.</a:t>
            </a:r>
          </a:p>
          <a:p>
            <a:pPr algn="just"/>
            <a:endParaRPr lang="en-US" sz="2200">
              <a:latin typeface="Times New Roman" panose="02020603050405020304" pitchFamily="18" charset="0"/>
              <a:cs typeface="Times New Roman" panose="02020603050405020304" pitchFamily="18" charset="0"/>
            </a:endParaRPr>
          </a:p>
        </p:txBody>
      </p:sp>
      <p:sp>
        <p:nvSpPr>
          <p:cNvPr id="41" name="TextBox 40"/>
          <p:cNvSpPr txBox="1"/>
          <p:nvPr/>
        </p:nvSpPr>
        <p:spPr>
          <a:xfrm>
            <a:off x="7559645" y="4246083"/>
            <a:ext cx="3938256" cy="2462213"/>
          </a:xfrm>
          <a:prstGeom prst="rect">
            <a:avLst/>
          </a:prstGeom>
          <a:noFill/>
          <a:ln>
            <a:solidFill>
              <a:srgbClr val="00B0F0"/>
            </a:solidFill>
          </a:ln>
        </p:spPr>
        <p:txBody>
          <a:bodyPr wrap="square" rtlCol="0">
            <a:spAutoFit/>
          </a:bodyPr>
          <a:lstStyle/>
          <a:p>
            <a:r>
              <a:rPr lang="en-US" sz="2200">
                <a:latin typeface="Times New Roman" panose="02020603050405020304" pitchFamily="18" charset="0"/>
                <a:cs typeface="Times New Roman" panose="02020603050405020304" pitchFamily="18" charset="0"/>
              </a:rPr>
              <a:t>Thay đổi ngôi kể, người kể sẽ khiến cho việc kể được linh hoạt, uyển chuyển hơn. Việc thay đổi ngôi kể trong truyện xuất phát từ ý đồ nghệ thuật của nhà văn và ưu điểm của từng ngôi kể.</a:t>
            </a:r>
          </a:p>
          <a:p>
            <a:endParaRPr lang="en-US"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 calcmode="lin" valueType="num">
                                      <p:cBhvr additive="base">
                                        <p:cTn id="1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xEl>
                                              <p:pRg st="0" end="0"/>
                                            </p:txEl>
                                          </p:spTgt>
                                        </p:tgtEl>
                                        <p:attrNameLst>
                                          <p:attrName>style.visibility</p:attrName>
                                        </p:attrNameLst>
                                      </p:cBhvr>
                                      <p:to>
                                        <p:strVal val="visible"/>
                                      </p:to>
                                    </p:set>
                                    <p:anim calcmode="lin" valueType="num">
                                      <p:cBhvr additive="base">
                                        <p:cTn id="2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5435378" y="3022998"/>
            <a:ext cx="1321244" cy="527964"/>
            <a:chOff x="5741522" y="2043064"/>
            <a:chExt cx="1321244" cy="527964"/>
          </a:xfrm>
        </p:grpSpPr>
        <p:sp>
          <p:nvSpPr>
            <p:cNvPr id="17" name="文本框 16"/>
            <p:cNvSpPr txBox="1"/>
            <p:nvPr/>
          </p:nvSpPr>
          <p:spPr>
            <a:xfrm>
              <a:off x="5741522" y="2043064"/>
              <a:ext cx="1321244" cy="400110"/>
            </a:xfrm>
            <a:prstGeom prst="rect">
              <a:avLst/>
            </a:prstGeom>
            <a:noFill/>
          </p:spPr>
          <p:txBody>
            <a:bodyPr wrap="square" rtlCol="0">
              <a:spAutoFit/>
            </a:bodyPr>
            <a:lstStyle/>
            <a:p>
              <a:pPr algn="dist"/>
              <a:r>
                <a:rPr lang="zh-CN" altLang="en-US" sz="2000">
                  <a:solidFill>
                    <a:schemeClr val="bg1"/>
                  </a:solidFill>
                  <a:latin typeface="华文细黑" panose="02010600040101010101" pitchFamily="2" charset="-122"/>
                  <a:ea typeface="华文细黑" panose="02010600040101010101" pitchFamily="2" charset="-122"/>
                </a:rPr>
                <a:t>儿童教育</a:t>
              </a:r>
              <a:endParaRPr lang="zh-CN" altLang="en-US" sz="2000" dirty="0">
                <a:solidFill>
                  <a:schemeClr val="bg1"/>
                </a:solidFill>
                <a:latin typeface="华文细黑" panose="02010600040101010101" pitchFamily="2" charset="-122"/>
                <a:ea typeface="华文细黑" panose="02010600040101010101" pitchFamily="2" charset="-122"/>
              </a:endParaRPr>
            </a:p>
          </p:txBody>
        </p:sp>
        <p:cxnSp>
          <p:nvCxnSpPr>
            <p:cNvPr id="18" name="直接连接符 17"/>
            <p:cNvCxnSpPr/>
            <p:nvPr/>
          </p:nvCxnSpPr>
          <p:spPr>
            <a:xfrm>
              <a:off x="6171322" y="2571028"/>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356212" y="5276140"/>
            <a:ext cx="2158156" cy="515719"/>
          </a:xfrm>
          <a:prstGeom prst="rect">
            <a:avLst/>
          </a:prstGeom>
        </p:spPr>
        <p:txBody>
          <a:bodyPr wrap="square">
            <a:spAutoFit/>
          </a:bodyPr>
          <a:lstStyle/>
          <a:p>
            <a:pPr algn="ctr">
              <a:lnSpc>
                <a:spcPct val="120000"/>
              </a:lnSpc>
            </a:pPr>
            <a:r>
              <a:rPr lang="en-US" altLang="zh-CN" sz="1200">
                <a:solidFill>
                  <a:schemeClr val="bg1"/>
                </a:solidFill>
                <a:latin typeface="华文细黑" panose="02010600040101010101" pitchFamily="2" charset="-122"/>
                <a:ea typeface="华文细黑" panose="02010600040101010101" pitchFamily="2" charset="-122"/>
              </a:rPr>
              <a:t>This PPT template for the rice husk designer pencil</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34" name="矩形 33"/>
          <p:cNvSpPr/>
          <p:nvPr/>
        </p:nvSpPr>
        <p:spPr>
          <a:xfrm>
            <a:off x="3796685" y="5276140"/>
            <a:ext cx="2158156" cy="515719"/>
          </a:xfrm>
          <a:prstGeom prst="rect">
            <a:avLst/>
          </a:prstGeom>
        </p:spPr>
        <p:txBody>
          <a:bodyPr wrap="square">
            <a:spAutoFit/>
          </a:bodyPr>
          <a:lstStyle/>
          <a:p>
            <a:pPr algn="ctr">
              <a:lnSpc>
                <a:spcPct val="120000"/>
              </a:lnSpc>
            </a:pPr>
            <a:r>
              <a:rPr lang="en-US" altLang="zh-CN" sz="1200">
                <a:solidFill>
                  <a:schemeClr val="bg1"/>
                </a:solidFill>
                <a:latin typeface="华文细黑" panose="02010600040101010101" pitchFamily="2" charset="-122"/>
                <a:ea typeface="华文细黑" panose="02010600040101010101" pitchFamily="2" charset="-122"/>
              </a:rPr>
              <a:t>This PPT template for the rice husk designer pencil</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35" name="矩形 34"/>
          <p:cNvSpPr/>
          <p:nvPr/>
        </p:nvSpPr>
        <p:spPr>
          <a:xfrm>
            <a:off x="6235178" y="5276140"/>
            <a:ext cx="2158156" cy="515719"/>
          </a:xfrm>
          <a:prstGeom prst="rect">
            <a:avLst/>
          </a:prstGeom>
        </p:spPr>
        <p:txBody>
          <a:bodyPr wrap="square">
            <a:spAutoFit/>
          </a:bodyPr>
          <a:lstStyle/>
          <a:p>
            <a:pPr algn="ctr">
              <a:lnSpc>
                <a:spcPct val="120000"/>
              </a:lnSpc>
            </a:pPr>
            <a:r>
              <a:rPr lang="en-US" altLang="zh-CN" sz="1200">
                <a:solidFill>
                  <a:schemeClr val="bg1"/>
                </a:solidFill>
                <a:latin typeface="华文细黑" panose="02010600040101010101" pitchFamily="2" charset="-122"/>
                <a:ea typeface="华文细黑" panose="02010600040101010101" pitchFamily="2" charset="-122"/>
              </a:rPr>
              <a:t>This PPT template for the rice husk designer pencil</a:t>
            </a:r>
            <a:endParaRPr lang="zh-CN" altLang="en-US" sz="1200" dirty="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8677632" y="5276140"/>
            <a:ext cx="2158156" cy="515719"/>
          </a:xfrm>
          <a:prstGeom prst="rect">
            <a:avLst/>
          </a:prstGeom>
        </p:spPr>
        <p:txBody>
          <a:bodyPr wrap="square">
            <a:spAutoFit/>
          </a:bodyPr>
          <a:lstStyle/>
          <a:p>
            <a:pPr algn="ctr">
              <a:lnSpc>
                <a:spcPct val="120000"/>
              </a:lnSpc>
            </a:pPr>
            <a:r>
              <a:rPr lang="en-US" altLang="zh-CN" sz="1200">
                <a:solidFill>
                  <a:schemeClr val="bg1"/>
                </a:solidFill>
                <a:latin typeface="华文细黑" panose="02010600040101010101" pitchFamily="2" charset="-122"/>
                <a:ea typeface="华文细黑" panose="02010600040101010101" pitchFamily="2" charset="-122"/>
              </a:rPr>
              <a:t>This PPT template for the rice husk designer pencil</a:t>
            </a:r>
            <a:endParaRPr lang="zh-CN" altLang="en-US" sz="1200" dirty="0">
              <a:solidFill>
                <a:schemeClr val="bg1"/>
              </a:solidFill>
              <a:latin typeface="华文细黑" panose="02010600040101010101" pitchFamily="2" charset="-122"/>
              <a:ea typeface="华文细黑" panose="02010600040101010101" pitchFamily="2" charset="-122"/>
            </a:endParaRPr>
          </a:p>
        </p:txBody>
      </p:sp>
      <p:graphicFrame>
        <p:nvGraphicFramePr>
          <p:cNvPr id="19" name="Table 18"/>
          <p:cNvGraphicFramePr>
            <a:graphicFrameLocks noGrp="1"/>
          </p:cNvGraphicFramePr>
          <p:nvPr>
            <p:extLst>
              <p:ext uri="{D42A27DB-BD31-4B8C-83A1-F6EECF244321}">
                <p14:modId xmlns:p14="http://schemas.microsoft.com/office/powerpoint/2010/main" val="3770073979"/>
              </p:ext>
            </p:extLst>
          </p:nvPr>
        </p:nvGraphicFramePr>
        <p:xfrm>
          <a:off x="1285593" y="1446489"/>
          <a:ext cx="9759637" cy="4775581"/>
        </p:xfrm>
        <a:graphic>
          <a:graphicData uri="http://schemas.openxmlformats.org/drawingml/2006/table">
            <a:tbl>
              <a:tblPr firstRow="1" firstCol="1" bandRow="1">
                <a:tableStyleId>{5C22544A-7EE6-4342-B048-85BDC9FD1C3A}</a:tableStyleId>
              </a:tblPr>
              <a:tblGrid>
                <a:gridCol w="2045937"/>
                <a:gridCol w="3856850"/>
                <a:gridCol w="3856850"/>
              </a:tblGrid>
              <a:tr h="354283">
                <a:tc>
                  <a:txBody>
                    <a:bodyPr/>
                    <a:lstStyle/>
                    <a:p>
                      <a:pPr algn="ctr">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Yếu tố</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Truyện ngắn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Tiểu thuyết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3552">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Quy mô</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Nhỏ</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Lớn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56686">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Bối cảnh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Không gian nhỏ, khoảng thời gian nhất định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Không gian rộng lớn, thời gian kéo dài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506388">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Nhân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Thường có ít nhân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Nhiều tuyến nhân vật với quan hệ chồng chéo, diễn biến tâm lí phức tạp, đa dạng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23552">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Cốt truyện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Đơn giản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Phức tạp, đa chiều</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073253">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Sự kiện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Ít sự kiện, chi tiết (tập trung vào một lát cắt trong cuộc đời nhân vật).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600"/>
                        </a:spcBef>
                        <a:spcAft>
                          <a:spcPts val="600"/>
                        </a:spcAft>
                      </a:pPr>
                      <a:r>
                        <a:rPr lang="pt-BR" sz="2400">
                          <a:effectLst/>
                          <a:latin typeface="Times New Roman" panose="02020603050405020304" pitchFamily="18" charset="0"/>
                          <a:cs typeface="Times New Roman" panose="02020603050405020304" pitchFamily="18" charset="0"/>
                        </a:rPr>
                        <a:t>Nhiều sự kiện, chi tiết đan xen, chồng chéo.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4" name="TextBox 23"/>
          <p:cNvSpPr txBox="1"/>
          <p:nvPr/>
        </p:nvSpPr>
        <p:spPr>
          <a:xfrm>
            <a:off x="1964602" y="660903"/>
            <a:ext cx="8871186"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Sự khác nhau giữa truyện ngắn và tiểu thuyết</a:t>
            </a:r>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713282" y="1088748"/>
            <a:ext cx="989521" cy="830587"/>
            <a:chOff x="2035461" y="1842868"/>
            <a:chExt cx="2588456" cy="2588456"/>
          </a:xfrm>
        </p:grpSpPr>
        <p:sp>
          <p:nvSpPr>
            <p:cNvPr id="30" name="菱形 29"/>
            <p:cNvSpPr/>
            <p:nvPr/>
          </p:nvSpPr>
          <p:spPr>
            <a:xfrm>
              <a:off x="2035461" y="1842868"/>
              <a:ext cx="2588456" cy="258845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2232409" y="2039816"/>
              <a:ext cx="2194560" cy="21945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0</a:t>
              </a:r>
              <a:endParaRPr lang="zh-CN" altLang="en-US"/>
            </a:p>
          </p:txBody>
        </p:sp>
      </p:grpSp>
      <p:grpSp>
        <p:nvGrpSpPr>
          <p:cNvPr id="33" name="组合 32"/>
          <p:cNvGrpSpPr/>
          <p:nvPr/>
        </p:nvGrpSpPr>
        <p:grpSpPr>
          <a:xfrm>
            <a:off x="680693" y="2174520"/>
            <a:ext cx="1048519" cy="851025"/>
            <a:chOff x="2035461" y="1842868"/>
            <a:chExt cx="2588456" cy="2588456"/>
          </a:xfrm>
        </p:grpSpPr>
        <p:sp>
          <p:nvSpPr>
            <p:cNvPr id="34" name="菱形 33"/>
            <p:cNvSpPr/>
            <p:nvPr/>
          </p:nvSpPr>
          <p:spPr>
            <a:xfrm>
              <a:off x="2035461" y="1842868"/>
              <a:ext cx="2588456" cy="258845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菱形 34"/>
            <p:cNvSpPr/>
            <p:nvPr/>
          </p:nvSpPr>
          <p:spPr>
            <a:xfrm>
              <a:off x="2232409" y="2039816"/>
              <a:ext cx="2194560" cy="21945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91518" y="4337789"/>
            <a:ext cx="954337" cy="764525"/>
            <a:chOff x="2035461" y="1842868"/>
            <a:chExt cx="2588456" cy="2588456"/>
          </a:xfrm>
        </p:grpSpPr>
        <p:sp>
          <p:nvSpPr>
            <p:cNvPr id="40" name="菱形 39"/>
            <p:cNvSpPr/>
            <p:nvPr/>
          </p:nvSpPr>
          <p:spPr>
            <a:xfrm>
              <a:off x="2035461" y="1842868"/>
              <a:ext cx="2588456" cy="258845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菱形 40"/>
            <p:cNvSpPr/>
            <p:nvPr/>
          </p:nvSpPr>
          <p:spPr>
            <a:xfrm>
              <a:off x="2232409" y="2039816"/>
              <a:ext cx="2194560" cy="21945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2227151" y="488887"/>
            <a:ext cx="7441949" cy="1077218"/>
          </a:xfrm>
          <a:prstGeom prst="rect">
            <a:avLst/>
          </a:prstGeom>
          <a:noFill/>
        </p:spPr>
        <p:txBody>
          <a:bodyPr wrap="square" rtlCol="0">
            <a:spAutoFit/>
          </a:bodyPr>
          <a:lstStyle/>
          <a:p>
            <a:r>
              <a:rPr lang="pt-BR" sz="3200" b="1" i="1">
                <a:solidFill>
                  <a:srgbClr val="00B050"/>
                </a:solidFill>
                <a:latin typeface="Times New Roman" panose="02020603050405020304" pitchFamily="18" charset="0"/>
                <a:cs typeface="Times New Roman" panose="02020603050405020304" pitchFamily="18" charset="0"/>
              </a:rPr>
              <a:t>Chiến lược đọc hiểu văn bản truyện ngắn</a:t>
            </a:r>
            <a:endParaRPr lang="en-US" sz="3200">
              <a:solidFill>
                <a:srgbClr val="00B050"/>
              </a:solidFill>
              <a:latin typeface="Times New Roman" panose="02020603050405020304" pitchFamily="18" charset="0"/>
              <a:cs typeface="Times New Roman" panose="02020603050405020304" pitchFamily="18" charset="0"/>
            </a:endParaRPr>
          </a:p>
          <a:p>
            <a:endParaRPr lang="en-US" sz="3200">
              <a:solidFill>
                <a:srgbClr val="00B050"/>
              </a:solidFill>
              <a:latin typeface="Times New Roman" panose="02020603050405020304" pitchFamily="18" charset="0"/>
              <a:cs typeface="Times New Roman" panose="02020603050405020304" pitchFamily="18" charset="0"/>
            </a:endParaRPr>
          </a:p>
        </p:txBody>
      </p:sp>
      <p:grpSp>
        <p:nvGrpSpPr>
          <p:cNvPr id="42" name="组合 35"/>
          <p:cNvGrpSpPr/>
          <p:nvPr/>
        </p:nvGrpSpPr>
        <p:grpSpPr>
          <a:xfrm>
            <a:off x="742332" y="3340988"/>
            <a:ext cx="986880" cy="770331"/>
            <a:chOff x="2035461" y="1842868"/>
            <a:chExt cx="2588456" cy="2588456"/>
          </a:xfrm>
        </p:grpSpPr>
        <p:sp>
          <p:nvSpPr>
            <p:cNvPr id="55" name="菱形 36"/>
            <p:cNvSpPr/>
            <p:nvPr/>
          </p:nvSpPr>
          <p:spPr>
            <a:xfrm>
              <a:off x="2035461" y="1842868"/>
              <a:ext cx="2588456" cy="258845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菱形 37"/>
            <p:cNvSpPr/>
            <p:nvPr/>
          </p:nvSpPr>
          <p:spPr>
            <a:xfrm>
              <a:off x="2232409" y="2039816"/>
              <a:ext cx="2194560" cy="219456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1982709" y="1394231"/>
            <a:ext cx="9008199" cy="954107"/>
          </a:xfrm>
          <a:prstGeom prst="rect">
            <a:avLst/>
          </a:prstGeom>
          <a:noFill/>
        </p:spPr>
        <p:txBody>
          <a:bodyPr wrap="square" rtlCol="0">
            <a:spAutoFit/>
          </a:bodyPr>
          <a:lstStyle/>
          <a:p>
            <a:r>
              <a:rPr lang="pt-BR" sz="2800">
                <a:latin typeface="Times New Roman" panose="02020603050405020304" pitchFamily="18" charset="0"/>
                <a:cs typeface="Times New Roman" panose="02020603050405020304" pitchFamily="18" charset="0"/>
              </a:rPr>
              <a:t>Đọc nhan đề của văn bản, nhận diện được đề tài của văn bản.</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57" name="TextBox 56"/>
          <p:cNvSpPr txBox="1"/>
          <p:nvPr/>
        </p:nvSpPr>
        <p:spPr>
          <a:xfrm>
            <a:off x="2027227" y="2269927"/>
            <a:ext cx="8292976" cy="954107"/>
          </a:xfrm>
          <a:prstGeom prst="rect">
            <a:avLst/>
          </a:prstGeom>
          <a:noFill/>
        </p:spPr>
        <p:txBody>
          <a:bodyPr wrap="square" rtlCol="0">
            <a:spAutoFit/>
          </a:bodyPr>
          <a:lstStyle>
            <a:defPPr>
              <a:defRPr lang="zh-CN"/>
            </a:defPPr>
            <a:lvl1pPr>
              <a:defRPr sz="2400"/>
            </a:lvl1pPr>
          </a:lstStyle>
          <a:p>
            <a:r>
              <a:rPr lang="pt-BR" sz="2800">
                <a:latin typeface="Times New Roman" panose="02020603050405020304" pitchFamily="18" charset="0"/>
                <a:cs typeface="Times New Roman" panose="02020603050405020304" pitchFamily="18" charset="0"/>
              </a:rPr>
              <a:t>Tóm tắt được nội dung văn bản.</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58" name="TextBox 57"/>
          <p:cNvSpPr txBox="1"/>
          <p:nvPr/>
        </p:nvSpPr>
        <p:spPr>
          <a:xfrm>
            <a:off x="2036278" y="3162747"/>
            <a:ext cx="9189267" cy="1323439"/>
          </a:xfrm>
          <a:prstGeom prst="rect">
            <a:avLst/>
          </a:prstGeom>
          <a:noFill/>
        </p:spPr>
        <p:txBody>
          <a:bodyPr wrap="square" rtlCol="0">
            <a:spAutoFit/>
          </a:bodyPr>
          <a:lstStyle/>
          <a:p>
            <a:r>
              <a:rPr lang="pt-BR" sz="2800" smtClean="0">
                <a:latin typeface="Times New Roman" panose="02020603050405020304" pitchFamily="18" charset="0"/>
                <a:cs typeface="Times New Roman" panose="02020603050405020304" pitchFamily="18" charset="0"/>
              </a:rPr>
              <a:t> </a:t>
            </a:r>
            <a:r>
              <a:rPr lang="pt-BR" sz="2800">
                <a:latin typeface="Times New Roman" panose="02020603050405020304" pitchFamily="18" charset="0"/>
                <a:cs typeface="Times New Roman" panose="02020603050405020304" pitchFamily="18" charset="0"/>
              </a:rPr>
              <a:t>Xác định được cốt truyện, chú ý tới tình huống và các chi tiết giàu ý nghĩa.</a:t>
            </a:r>
            <a:endParaRPr lang="en-US" sz="28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59" name="TextBox 58"/>
          <p:cNvSpPr txBox="1"/>
          <p:nvPr/>
        </p:nvSpPr>
        <p:spPr>
          <a:xfrm>
            <a:off x="2052922" y="4280782"/>
            <a:ext cx="9363498" cy="1815882"/>
          </a:xfrm>
          <a:prstGeom prst="rect">
            <a:avLst/>
          </a:prstGeom>
          <a:noFill/>
        </p:spPr>
        <p:txBody>
          <a:bodyPr wrap="square" rtlCol="0">
            <a:spAutoFit/>
          </a:bodyPr>
          <a:lstStyle/>
          <a:p>
            <a:r>
              <a:rPr lang="pt-BR" sz="2800">
                <a:latin typeface="Times New Roman" panose="02020603050405020304" pitchFamily="18" charset="0"/>
                <a:cs typeface="Times New Roman" panose="02020603050405020304" pitchFamily="18" charset="0"/>
              </a:rPr>
              <a:t>Nhận biết được tính cách của các nhân vật qua hành động, lời thoại...của nhân vật và lời người kể chuyện.</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down)">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2290528" y="403993"/>
            <a:ext cx="7586804" cy="1077218"/>
          </a:xfrm>
          <a:prstGeom prst="rect">
            <a:avLst/>
          </a:prstGeom>
          <a:noFill/>
        </p:spPr>
        <p:txBody>
          <a:bodyPr wrap="square" rtlCol="0">
            <a:spAutoFit/>
          </a:bodyPr>
          <a:lstStyle/>
          <a:p>
            <a:r>
              <a:rPr lang="en-US" sz="3200" b="1" i="1">
                <a:solidFill>
                  <a:srgbClr val="00B050"/>
                </a:solidFill>
                <a:latin typeface="Times New Roman" panose="02020603050405020304" pitchFamily="18" charset="0"/>
                <a:cs typeface="Times New Roman" panose="02020603050405020304" pitchFamily="18" charset="0"/>
              </a:rPr>
              <a:t>Từ ngữ địa phương và ngôn ngữ vùng miền</a:t>
            </a:r>
            <a:endParaRPr lang="en-US" sz="3200">
              <a:solidFill>
                <a:srgbClr val="00B050"/>
              </a:solidFill>
              <a:latin typeface="Times New Roman" panose="02020603050405020304" pitchFamily="18" charset="0"/>
              <a:cs typeface="Times New Roman" panose="02020603050405020304" pitchFamily="18" charset="0"/>
            </a:endParaRPr>
          </a:p>
          <a:p>
            <a:endParaRPr lang="en-US" sz="3200"/>
          </a:p>
        </p:txBody>
      </p:sp>
      <p:sp>
        <p:nvSpPr>
          <p:cNvPr id="9" name="TextBox 8"/>
          <p:cNvSpPr txBox="1"/>
          <p:nvPr/>
        </p:nvSpPr>
        <p:spPr>
          <a:xfrm>
            <a:off x="1050205" y="1253326"/>
            <a:ext cx="4661030" cy="4893647"/>
          </a:xfrm>
          <a:prstGeom prst="rect">
            <a:avLst/>
          </a:prstGeom>
          <a:noFill/>
          <a:ln w="28575">
            <a:solidFill>
              <a:schemeClr val="accent4">
                <a:lumMod val="60000"/>
                <a:lumOff val="40000"/>
              </a:schemeClr>
            </a:solidFill>
          </a:ln>
        </p:spPr>
        <p:txBody>
          <a:bodyPr wrap="square" rtlCol="0">
            <a:spAutoFit/>
          </a:bodyPr>
          <a:lstStyle/>
          <a:p>
            <a:pPr algn="ctr"/>
            <a:r>
              <a:rPr lang="en-US" sz="2400" b="1" smtClean="0">
                <a:solidFill>
                  <a:srgbClr val="00B050"/>
                </a:solidFill>
                <a:latin typeface="Times New Roman" panose="02020603050405020304" pitchFamily="18" charset="0"/>
                <a:cs typeface="Times New Roman" panose="02020603050405020304" pitchFamily="18" charset="0"/>
              </a:rPr>
              <a:t> </a:t>
            </a:r>
            <a:r>
              <a:rPr lang="en-US" sz="2400" b="1">
                <a:solidFill>
                  <a:srgbClr val="00B050"/>
                </a:solidFill>
                <a:latin typeface="Times New Roman" panose="02020603050405020304" pitchFamily="18" charset="0"/>
                <a:cs typeface="Times New Roman" panose="02020603050405020304" pitchFamily="18" charset="0"/>
              </a:rPr>
              <a:t>Về phát âm:</a:t>
            </a:r>
          </a:p>
          <a:p>
            <a:r>
              <a:rPr lang="en-US" sz="2400">
                <a:latin typeface="Times New Roman" panose="02020603050405020304" pitchFamily="18" charset="0"/>
                <a:cs typeface="Times New Roman" panose="02020603050405020304" pitchFamily="18" charset="0"/>
              </a:rPr>
              <a:t>- Miền Bắc: không phân biệt s với x, r với d, ch với </a:t>
            </a:r>
            <a:r>
              <a:rPr lang="en-US" sz="2400">
                <a:latin typeface="Times New Roman" panose="02020603050405020304" pitchFamily="18" charset="0"/>
                <a:cs typeface="Times New Roman" panose="02020603050405020304" pitchFamily="18" charset="0"/>
              </a:rPr>
              <a:t>tr</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Miền Trung: đa phần không phân biệt thanh hỏi và thanh </a:t>
            </a:r>
            <a:r>
              <a:rPr lang="en-US" sz="2400">
                <a:latin typeface="Times New Roman" panose="02020603050405020304" pitchFamily="18" charset="0"/>
                <a:cs typeface="Times New Roman" panose="02020603050405020304" pitchFamily="18" charset="0"/>
              </a:rPr>
              <a:t>ngã</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Miền Nam: khác biệt trong phát âm phần vần, đồng nhất các vần: âm "it" đọc giống âm "ich", âm "iêu" phát âm thành "iu", âm "oai" đọc thành "ai".</a:t>
            </a:r>
          </a:p>
          <a:p>
            <a:endParaRPr lang="en-US" sz="2400">
              <a:latin typeface="Times New Roman" panose="02020603050405020304" pitchFamily="18" charset="0"/>
              <a:cs typeface="Times New Roman" panose="02020603050405020304" pitchFamily="18" charset="0"/>
            </a:endParaRPr>
          </a:p>
        </p:txBody>
      </p:sp>
      <p:sp>
        <p:nvSpPr>
          <p:cNvPr id="27" name="TextBox 26"/>
          <p:cNvSpPr txBox="1"/>
          <p:nvPr/>
        </p:nvSpPr>
        <p:spPr>
          <a:xfrm>
            <a:off x="6399296" y="1320303"/>
            <a:ext cx="4274739" cy="4154984"/>
          </a:xfrm>
          <a:prstGeom prst="rect">
            <a:avLst/>
          </a:prstGeom>
          <a:noFill/>
          <a:ln w="28575">
            <a:solidFill>
              <a:srgbClr val="00B0F0"/>
            </a:solidFill>
          </a:ln>
        </p:spPr>
        <p:txBody>
          <a:bodyPr wrap="square" rtlCol="0">
            <a:spAutoFit/>
          </a:bodyPr>
          <a:lstStyle/>
          <a:p>
            <a:pPr algn="ctr"/>
            <a:r>
              <a:rPr lang="en-US" sz="2400" smtClean="0">
                <a:latin typeface="Times New Roman" panose="02020603050405020304" pitchFamily="18" charset="0"/>
                <a:cs typeface="Times New Roman" panose="02020603050405020304" pitchFamily="18" charset="0"/>
              </a:rPr>
              <a:t> </a:t>
            </a:r>
            <a:r>
              <a:rPr lang="en-US" sz="2400" b="1">
                <a:solidFill>
                  <a:srgbClr val="00B050"/>
                </a:solidFill>
                <a:latin typeface="Times New Roman" panose="02020603050405020304" pitchFamily="18" charset="0"/>
                <a:cs typeface="Times New Roman" panose="02020603050405020304" pitchFamily="18" charset="0"/>
              </a:rPr>
              <a:t>Về </a:t>
            </a:r>
            <a:r>
              <a:rPr lang="en-US" sz="2400" b="1">
                <a:solidFill>
                  <a:srgbClr val="00B050"/>
                </a:solidFill>
                <a:latin typeface="Times New Roman" panose="02020603050405020304" pitchFamily="18" charset="0"/>
                <a:cs typeface="Times New Roman" panose="02020603050405020304" pitchFamily="18" charset="0"/>
              </a:rPr>
              <a:t>từ </a:t>
            </a:r>
            <a:r>
              <a:rPr lang="en-US" sz="2400" b="1" smtClean="0">
                <a:solidFill>
                  <a:srgbClr val="00B050"/>
                </a:solidFill>
                <a:latin typeface="Times New Roman" panose="02020603050405020304" pitchFamily="18" charset="0"/>
                <a:cs typeface="Times New Roman" panose="02020603050405020304" pitchFamily="18" charset="0"/>
              </a:rPr>
              <a:t>vựng</a:t>
            </a:r>
            <a:r>
              <a:rPr lang="en-US" sz="2400" b="1">
                <a:solidFill>
                  <a:srgbClr val="00B050"/>
                </a:solidFill>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 Ngôn ngữ 3 miền Bắc- Trung- Nam cũng có sự khác biệt thú vị, góp phần làm nên sự phong phú giàu có của tiếng </a:t>
            </a:r>
            <a:r>
              <a:rPr lang="en-US" sz="2400">
                <a:latin typeface="Times New Roman" panose="02020603050405020304" pitchFamily="18" charset="0"/>
                <a:cs typeface="Times New Roman" panose="02020603050405020304" pitchFamily="18" charset="0"/>
              </a:rPr>
              <a:t>Việt</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Sử dụng ngôn ngữ địa phương trong giao tiếp tạo sự gần gũi, thân mật; trong văn học, tạo nên dấu ấn- đặc trưng vùng miền.</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1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Lst>
  </p:timing>
</p:sld>
</file>

<file path=ppt/theme/theme1.xml><?xml version="1.0" encoding="utf-8"?>
<a:theme xmlns:a="http://schemas.openxmlformats.org/drawingml/2006/main" name="更多模板亮亮图文旗舰店：https://liangliangtuwen.tmall.com">
  <a:themeElements>
    <a:clrScheme name="自定义 1">
      <a:dk1>
        <a:sysClr val="windowText" lastClr="000000"/>
      </a:dk1>
      <a:lt1>
        <a:sysClr val="window" lastClr="FFFFFF"/>
      </a:lt1>
      <a:dk2>
        <a:srgbClr val="44546A"/>
      </a:dk2>
      <a:lt2>
        <a:srgbClr val="E7E6E6"/>
      </a:lt2>
      <a:accent1>
        <a:srgbClr val="E85A31"/>
      </a:accent1>
      <a:accent2>
        <a:srgbClr val="FFA833"/>
      </a:accent2>
      <a:accent3>
        <a:srgbClr val="91C429"/>
      </a:accent3>
      <a:accent4>
        <a:srgbClr val="0DADD2"/>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TotalTime>
  <Words>6455</Words>
  <Application>Microsoft Office PowerPoint</Application>
  <PresentationFormat>Widescreen</PresentationFormat>
  <Paragraphs>432</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Microsoft YaHei</vt:lpstr>
      <vt:lpstr>SimSun</vt:lpstr>
      <vt:lpstr>Arial</vt:lpstr>
      <vt:lpstr>Calibri</vt:lpstr>
      <vt:lpstr>Calibri Light</vt:lpstr>
      <vt:lpstr>华文细黑</vt:lpstr>
      <vt:lpstr>Times New Roman</vt:lpstr>
      <vt:lpstr>UTM Cookies</vt:lpstr>
      <vt:lpstr>更多模板亮亮图文旗舰店：https://liangliangtuwen.tmall.com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更多资源关注@好教师</Manager>
  <Company>更多资源关注@好教师</Company>
  <LinksUpToDate>false</LinksUpToDate>
  <SharedDoc>false</SharedDoc>
  <HyperlinkBase>更多资源关注@好教师</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更多资源关注@好教师</dc:title>
  <dc:subject>更多资源关注@好教师</dc:subject>
  <dc:creator>更多资源关注@好教师</dc:creator>
  <cp:keywords>更多资源关注@好教师</cp:keywords>
  <dc:description>更多资源关注@好教师</dc:description>
  <cp:lastModifiedBy>BaoAnh</cp:lastModifiedBy>
  <cp:revision>115</cp:revision>
  <dcterms:created xsi:type="dcterms:W3CDTF">2017-11-29T05:45:14Z</dcterms:created>
  <dcterms:modified xsi:type="dcterms:W3CDTF">2022-08-10T17:10:19Z</dcterms:modified>
  <cp:category>更多资源关注@好教师</cp:category>
</cp:coreProperties>
</file>