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FFBE2AAA-2CC7-4F9C-A8C6-8B9F2A3E9EF0}" type="datetimeFigureOut">
              <a:rPr lang="vi-VN" smtClean="0">
                <a:latin typeface="Segoe UI" panose="020B0502040204020203" pitchFamily="34" charset="0"/>
              </a:rPr>
              <a:t>20/07/2021</a:t>
            </a:fld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950AD62A-9EE1-43E3-A7E5-D268F71DF3EB}" type="slidenum">
              <a:rPr lang="vi-VN" smtClean="0">
                <a:latin typeface="Segoe UI" panose="020B0502040204020203" pitchFamily="34" charset="0"/>
              </a:rPr>
              <a:t>‹#›</a:t>
            </a:fld>
            <a:endParaRPr lang="vi-VN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9499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2B37ADBA-1AC7-4CD6-8AFF-4E8087BA5487}" type="datetimeFigureOut">
              <a:rPr lang="en-US" smtClean="0"/>
              <a:t>7/20/2021</a:t>
            </a:fld>
            <a:endParaRPr lang="en-US" dirty="0"/>
          </a:p>
        </p:txBody>
      </p:sp>
      <p:sp>
        <p:nvSpPr>
          <p:cNvPr id="4" name="Chỗ dành sẵn cho Ảnh Trang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 dirty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Bấm để sửa kiểu văn bản </a:t>
            </a:r>
            <a:r>
              <a:rPr lang="vi-VN" dirty="0" err="1"/>
              <a:t>Bản</a:t>
            </a:r>
            <a:r>
              <a:rPr lang="vi-VN" dirty="0"/>
              <a:t> cái</a:t>
            </a:r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727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20/07/2021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20/07/2021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20/07/2021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20/07/2021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7/20/2021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20/07/2021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20/07/2021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20/07/2021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7/20/2021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20/07/2021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8.jpg"/><Relationship Id="rId4" Type="http://schemas.openxmlformats.org/officeDocument/2006/relationships/image" Target="../media/image17.jf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8991600" cy="24384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CHÀO MỪNG CÁC EM ĐẾN VỚI TIẾT HỌC NGÀY HÔM </a:t>
            </a:r>
            <a:r>
              <a:rPr lang="en-US" sz="4000" b="1" dirty="0" smtClean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NAY</a:t>
            </a:r>
          </a:p>
          <a:p>
            <a:pPr algn="ctr"/>
            <a:endParaRPr lang="en-US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endParaRPr lang="en-US" b="1" dirty="0" smtClean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dirty="0"/>
              <a:t>GV : </a:t>
            </a:r>
            <a:r>
              <a:rPr lang="en-US" dirty="0" smtClean="0"/>
              <a:t>NGUYỄN THỊ MAI</a:t>
            </a:r>
            <a:endParaRPr lang="en-US" dirty="0"/>
          </a:p>
          <a:p>
            <a:pPr algn="ctr"/>
            <a:endParaRPr lang="en-US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2209800" cy="220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9829800" cy="12192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                              XỬ LÝ TÌNH HUỐNG</a:t>
            </a:r>
            <a:endParaRPr lang="en-US" dirty="0">
              <a:latin typeface="+mj-l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4880" y="1859119"/>
            <a:ext cx="121920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i="1" dirty="0">
                <a:latin typeface="+mj-lt"/>
              </a:rPr>
              <a:t>* </a:t>
            </a:r>
            <a:r>
              <a:rPr lang="en-GB" sz="3200" b="1" i="1" dirty="0" err="1">
                <a:latin typeface="+mj-lt"/>
              </a:rPr>
              <a:t>Tình</a:t>
            </a:r>
            <a:r>
              <a:rPr lang="en-GB" sz="3200" b="1" i="1" dirty="0">
                <a:latin typeface="+mj-lt"/>
              </a:rPr>
              <a:t> </a:t>
            </a:r>
            <a:r>
              <a:rPr lang="en-GB" sz="3200" b="1" i="1" dirty="0" err="1">
                <a:latin typeface="+mj-lt"/>
              </a:rPr>
              <a:t>huống</a:t>
            </a:r>
            <a:r>
              <a:rPr lang="en-GB" sz="3200" b="1" i="1" dirty="0">
                <a:latin typeface="+mj-lt"/>
              </a:rPr>
              <a:t> 1: </a:t>
            </a:r>
            <a:r>
              <a:rPr lang="en-GB" sz="3200" dirty="0" err="1">
                <a:latin typeface="+mj-lt"/>
              </a:rPr>
              <a:t>Bố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mẹ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Nga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đến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Nam </a:t>
            </a:r>
            <a:r>
              <a:rPr lang="en-GB" sz="3200" dirty="0" err="1">
                <a:latin typeface="+mj-lt"/>
              </a:rPr>
              <a:t>sinh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sống</a:t>
            </a:r>
            <a:r>
              <a:rPr lang="en-GB" sz="3200" dirty="0">
                <a:latin typeface="+mj-lt"/>
              </a:rPr>
              <a:t>.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sinh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ra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lớn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lên</a:t>
            </a:r>
            <a:r>
              <a:rPr lang="en-GB" sz="3200" dirty="0">
                <a:latin typeface="+mj-lt"/>
              </a:rPr>
              <a:t> ở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nam</a:t>
            </a:r>
            <a:r>
              <a:rPr lang="en-GB" sz="3200" dirty="0">
                <a:latin typeface="+mj-lt"/>
              </a:rPr>
              <a:t>. </a:t>
            </a:r>
            <a:r>
              <a:rPr lang="en-GB" sz="3200" dirty="0" err="1">
                <a:latin typeface="+mj-lt"/>
              </a:rPr>
              <a:t>Có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nói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gốc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Hoa</a:t>
            </a:r>
            <a:r>
              <a:rPr lang="en-GB" sz="3200" dirty="0">
                <a:latin typeface="+mj-lt"/>
              </a:rPr>
              <a:t>, </a:t>
            </a:r>
            <a:r>
              <a:rPr lang="en-GB" sz="3200" dirty="0" err="1">
                <a:latin typeface="+mj-lt"/>
              </a:rPr>
              <a:t>không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phải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công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dân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Nam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880" y="3505200"/>
            <a:ext cx="12192000" cy="1524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i="1" dirty="0">
                <a:latin typeface="+mj-lt"/>
              </a:rPr>
              <a:t>* </a:t>
            </a:r>
            <a:r>
              <a:rPr lang="en-GB" sz="2800" b="1" i="1" dirty="0" err="1">
                <a:latin typeface="+mj-lt"/>
              </a:rPr>
              <a:t>Tình</a:t>
            </a:r>
            <a:r>
              <a:rPr lang="en-GB" sz="2800" b="1" i="1" dirty="0">
                <a:latin typeface="+mj-lt"/>
              </a:rPr>
              <a:t> </a:t>
            </a:r>
            <a:r>
              <a:rPr lang="en-GB" sz="2800" b="1" i="1" dirty="0" err="1">
                <a:latin typeface="+mj-lt"/>
              </a:rPr>
              <a:t>huống</a:t>
            </a:r>
            <a:r>
              <a:rPr lang="en-GB" sz="2800" b="1" i="1" dirty="0">
                <a:latin typeface="+mj-lt"/>
              </a:rPr>
              <a:t> 2</a:t>
            </a:r>
            <a:r>
              <a:rPr lang="en-GB" sz="2800" b="1" i="1" dirty="0" smtClean="0">
                <a:latin typeface="+mj-lt"/>
              </a:rPr>
              <a:t>: </a:t>
            </a:r>
            <a:r>
              <a:rPr lang="en-GB" sz="2800" dirty="0" err="1" smtClean="0">
                <a:latin typeface="+mj-lt"/>
              </a:rPr>
              <a:t>Bố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của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Việt</a:t>
            </a:r>
            <a:r>
              <a:rPr lang="en-GB" sz="2800" dirty="0">
                <a:latin typeface="+mj-lt"/>
              </a:rPr>
              <a:t> Nam, </a:t>
            </a:r>
            <a:r>
              <a:rPr lang="en-GB" sz="2800" dirty="0" err="1">
                <a:latin typeface="+mj-lt"/>
              </a:rPr>
              <a:t>mẹ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Đức</a:t>
            </a:r>
            <a:r>
              <a:rPr lang="en-GB" sz="2800" dirty="0">
                <a:latin typeface="+mj-lt"/>
              </a:rPr>
              <a:t> ,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sinh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ra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và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lớn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lên</a:t>
            </a:r>
            <a:r>
              <a:rPr lang="en-GB" sz="2800" dirty="0">
                <a:latin typeface="+mj-lt"/>
              </a:rPr>
              <a:t> ở </a:t>
            </a:r>
            <a:r>
              <a:rPr lang="en-GB" sz="2800" dirty="0" err="1">
                <a:latin typeface="+mj-lt"/>
              </a:rPr>
              <a:t>Việt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nam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nhìn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khuôn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mặt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có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nhiều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nét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giống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Châu</a:t>
            </a:r>
            <a:r>
              <a:rPr lang="en-GB" sz="2800" dirty="0">
                <a:latin typeface="+mj-lt"/>
              </a:rPr>
              <a:t> Á. </a:t>
            </a:r>
            <a:r>
              <a:rPr lang="en-GB" sz="2800" dirty="0" err="1">
                <a:latin typeface="+mj-lt"/>
              </a:rPr>
              <a:t>Các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bạn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trong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lớp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băn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khoăn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không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biết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nước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nào</a:t>
            </a:r>
            <a:r>
              <a:rPr lang="en-GB" sz="2800" dirty="0">
                <a:latin typeface="+mj-lt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953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762000"/>
            <a:ext cx="9829800" cy="14478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                                IV. VẬN DỤNG</a:t>
            </a:r>
            <a:endParaRPr lang="en-US" dirty="0">
              <a:latin typeface="+mj-lt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5" y="1828800"/>
            <a:ext cx="5562599" cy="5029200"/>
          </a:xfrm>
        </p:spPr>
      </p:pic>
      <p:sp>
        <p:nvSpPr>
          <p:cNvPr id="11" name="Rounded Rectangle 10"/>
          <p:cNvSpPr/>
          <p:nvPr/>
        </p:nvSpPr>
        <p:spPr>
          <a:xfrm>
            <a:off x="2" y="685800"/>
            <a:ext cx="5562598" cy="11430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latin typeface="+mj-lt"/>
              </a:rPr>
              <a:t>Bài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tập</a:t>
            </a:r>
            <a:r>
              <a:rPr lang="en-GB" sz="2400" dirty="0" smtClean="0">
                <a:latin typeface="+mj-lt"/>
              </a:rPr>
              <a:t> 1:  </a:t>
            </a:r>
            <a:r>
              <a:rPr lang="en-GB" sz="2400" dirty="0" err="1" smtClean="0">
                <a:latin typeface="+mj-lt"/>
              </a:rPr>
              <a:t>Em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hãy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vẽ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một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bức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tranh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thể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hiện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lòng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tự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hào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dân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tộc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Việt</a:t>
            </a:r>
            <a:r>
              <a:rPr lang="en-GB" sz="2400" dirty="0">
                <a:latin typeface="+mj-lt"/>
              </a:rPr>
              <a:t> Nam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409384" y="662189"/>
            <a:ext cx="5562598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 smtClean="0">
                <a:latin typeface="+mj-lt"/>
              </a:rPr>
              <a:t>Bài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tập</a:t>
            </a:r>
            <a:r>
              <a:rPr lang="en-GB" sz="2000" dirty="0" smtClean="0">
                <a:latin typeface="+mj-lt"/>
              </a:rPr>
              <a:t> 2:  </a:t>
            </a:r>
            <a:r>
              <a:rPr lang="en-GB" sz="2000" dirty="0" err="1">
                <a:latin typeface="+mj-lt"/>
              </a:rPr>
              <a:t>Hãy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viết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nửa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trang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giấy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về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một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tấm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gương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đạt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giải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quốc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tế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và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cho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biết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những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điều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mình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học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hỏi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được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từ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tâm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gương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đó</a:t>
            </a:r>
            <a:r>
              <a:rPr lang="en-GB" sz="2000" dirty="0">
                <a:latin typeface="+mj-lt"/>
              </a:rPr>
              <a:t> </a:t>
            </a:r>
          </a:p>
          <a:p>
            <a:pPr algn="ctr"/>
            <a:endParaRPr lang="en-GB" sz="2000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8800"/>
            <a:ext cx="6096000" cy="502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12192000" cy="5257800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2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744" y="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60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668000" cy="1158874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BÀI 9 :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DÂN NƯỚC CỘNG HOÀ</a:t>
            </a:r>
            <a:b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XÃ HỘI CHỦ NGHĨA VIỆT NAM</a:t>
            </a:r>
            <a:endParaRPr lang="en-US" dirty="0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8" b="10558"/>
          <a:stretch>
            <a:fillRect/>
          </a:stretch>
        </p:blipFill>
        <p:spPr>
          <a:xfrm>
            <a:off x="838200" y="1752600"/>
            <a:ext cx="5360911" cy="305943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752600"/>
            <a:ext cx="4876800" cy="3059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3" y="-160337"/>
            <a:ext cx="2209800" cy="220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" r="1502"/>
          <a:stretch>
            <a:fillRect/>
          </a:stretch>
        </p:blipFill>
        <p:spPr>
          <a:xfrm>
            <a:off x="992435" y="990600"/>
            <a:ext cx="3638453" cy="3872741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" b="114"/>
          <a:stretch>
            <a:fillRect/>
          </a:stretch>
        </p:blipFill>
        <p:spPr/>
      </p:pic>
      <p:sp>
        <p:nvSpPr>
          <p:cNvPr id="4" name="Chỗ dành sẵn cho Văn bản 3"/>
          <p:cNvSpPr>
            <a:spLocks noGrp="1"/>
          </p:cNvSpPr>
          <p:nvPr>
            <p:ph type="body" sz="quarter" idx="14"/>
          </p:nvPr>
        </p:nvSpPr>
        <p:spPr>
          <a:xfrm>
            <a:off x="1028580" y="5305425"/>
            <a:ext cx="8496420" cy="109728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     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Đây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là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trang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phục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của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công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dân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?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05000" y="-122422"/>
            <a:ext cx="7492621" cy="11130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+mj-lt"/>
              </a:rPr>
              <a:t>I- KHỞI ĐỘNG</a:t>
            </a:r>
            <a:endParaRPr lang="en-GB" sz="4400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5334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Chỗ dành sẵn cho Văn bản 3"/>
          <p:cNvSpPr>
            <a:spLocks noGrp="1"/>
          </p:cNvSpPr>
          <p:nvPr>
            <p:ph type="body" sz="quarter" idx="14"/>
          </p:nvPr>
        </p:nvSpPr>
        <p:spPr>
          <a:xfrm>
            <a:off x="1028581" y="5919254"/>
            <a:ext cx="8104082" cy="862545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6" name="Tiêu đề 5"/>
          <p:cNvSpPr>
            <a:spLocks noGrp="1"/>
          </p:cNvSpPr>
          <p:nvPr>
            <p:ph type="title"/>
          </p:nvPr>
        </p:nvSpPr>
        <p:spPr>
          <a:xfrm rot="10800000" flipV="1">
            <a:off x="1028580" y="4985763"/>
            <a:ext cx="8104083" cy="945298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7" name="Việt Nam thực hiện gần 300 chuyến bay đưa công dân về nước (VOA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887" y="990600"/>
            <a:ext cx="8380713" cy="403859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91886" y="0"/>
            <a:ext cx="8380714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+mj-lt"/>
              </a:rPr>
              <a:t>BÀY TỎ Ý KIẾN CÁ NHÂN</a:t>
            </a:r>
            <a:endParaRPr lang="en-GB" sz="4000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3810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5" b="4905"/>
          <a:stretch>
            <a:fillRect/>
          </a:stretch>
        </p:blipFill>
        <p:spPr>
          <a:xfrm>
            <a:off x="4424434" y="457200"/>
            <a:ext cx="4748594" cy="2677481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r="1448"/>
          <a:stretch>
            <a:fillRect/>
          </a:stretch>
        </p:blipFill>
        <p:spPr>
          <a:xfrm>
            <a:off x="5422459" y="4343400"/>
            <a:ext cx="2752545" cy="1587658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r="357"/>
          <a:stretch>
            <a:fillRect/>
          </a:stretch>
        </p:blipFill>
        <p:spPr/>
      </p:pic>
      <p:sp>
        <p:nvSpPr>
          <p:cNvPr id="10" name="Rounded Rectangle 9"/>
          <p:cNvSpPr/>
          <p:nvPr/>
        </p:nvSpPr>
        <p:spPr>
          <a:xfrm>
            <a:off x="818261" y="476518"/>
            <a:ext cx="3062573" cy="17526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dirty="0"/>
              <a:t>Theo em là công dân Việt Nam đang phải sống trong hoàn cảnh toàn thể giới phải đấu tranh với dịc bệnh Cô vít- 19 thì em cần làm gì?</a:t>
            </a:r>
            <a:endParaRPr lang="en-GB" dirty="0"/>
          </a:p>
        </p:txBody>
      </p:sp>
      <p:sp>
        <p:nvSpPr>
          <p:cNvPr id="12" name="Rounded Rectangle 11"/>
          <p:cNvSpPr/>
          <p:nvPr/>
        </p:nvSpPr>
        <p:spPr>
          <a:xfrm>
            <a:off x="823853" y="4625662"/>
            <a:ext cx="325196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Em sẽ vận động những người sống xung quanh em, làm gì </a:t>
            </a:r>
            <a:r>
              <a:rPr lang="de-DE" dirty="0" smtClean="0"/>
              <a:t>để bảo vệ bản thân dịch </a:t>
            </a:r>
            <a:r>
              <a:rPr lang="de-DE" dirty="0"/>
              <a:t>bệnh cô vít- 19</a:t>
            </a:r>
            <a:endParaRPr lang="en-GB" dirty="0"/>
          </a:p>
        </p:txBody>
      </p:sp>
      <p:sp>
        <p:nvSpPr>
          <p:cNvPr id="13" name="Rounded Rectangle 12"/>
          <p:cNvSpPr/>
          <p:nvPr/>
        </p:nvSpPr>
        <p:spPr>
          <a:xfrm>
            <a:off x="862849" y="2514600"/>
            <a:ext cx="3062573" cy="18255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quy</a:t>
            </a:r>
            <a:r>
              <a:rPr lang="en-US" dirty="0" smtClean="0"/>
              <a:t> </a:t>
            </a:r>
            <a:r>
              <a:rPr lang="en-US" dirty="0" err="1" smtClean="0"/>
              <a:t>tắc</a:t>
            </a:r>
            <a:r>
              <a:rPr lang="en-US" dirty="0" smtClean="0"/>
              <a:t> 5k 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-324119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219200" y="-304800"/>
            <a:ext cx="9448800" cy="1752600"/>
          </a:xfrm>
        </p:spPr>
        <p:txBody>
          <a:bodyPr/>
          <a:lstStyle/>
          <a:p>
            <a:pPr algn="ctr"/>
            <a:r>
              <a:rPr lang="en-US" b="1" dirty="0" smtClean="0">
                <a:latin typeface="+mj-lt"/>
              </a:rPr>
              <a:t>II- KHÁM PHÁ</a:t>
            </a:r>
            <a:endParaRPr lang="en-US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6706"/>
            <a:ext cx="2987824" cy="5331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26706"/>
            <a:ext cx="3096344" cy="5331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526706"/>
            <a:ext cx="3059832" cy="5331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464" y="1549244"/>
            <a:ext cx="2997536" cy="5308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457200"/>
            <a:ext cx="2514600" cy="2006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0"/>
            <a:ext cx="9829800" cy="1066800"/>
          </a:xfrm>
        </p:spPr>
        <p:txBody>
          <a:bodyPr/>
          <a:lstStyle/>
          <a:p>
            <a:r>
              <a:rPr lang="en-US" dirty="0" smtClean="0"/>
              <a:t>                      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GIẢI QUYẾT TÌNH HUỐNG</a:t>
            </a:r>
            <a:endParaRPr lang="en-US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67000" y="1066800"/>
            <a:ext cx="6553200" cy="3429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của Toàn đang thảo l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uậ</a:t>
            </a:r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về khái niệm công d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một số ý kiến được nêu ra:</a:t>
            </a:r>
            <a:endParaRPr lang="en-GB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Minh: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dân là những người d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sống trong cùng một nước.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Công dân là những người dan sống trong một nước, có cùng màu da, cùng tiếng nói.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Công dân là những người dan mang quốc tich của một nước, có những quyền và nghĩa vụ do Nhà nước đó quy định.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200" y="5193406"/>
            <a:ext cx="1173480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AutoNum type="arabicPeriod"/>
            </a:pPr>
            <a:r>
              <a:rPr lang="vi-VN" dirty="0"/>
              <a:t>Em đồng ý với ý kiến của bạn nào? Vì sao</a:t>
            </a:r>
            <a:r>
              <a:rPr lang="vi-VN" dirty="0" smtClean="0"/>
              <a:t>?</a:t>
            </a:r>
            <a:endParaRPr lang="en-US" dirty="0" smtClean="0"/>
          </a:p>
          <a:p>
            <a:pPr marL="514350" indent="-514350">
              <a:buFontTx/>
              <a:buAutoNum type="arabicPeriod"/>
            </a:pPr>
            <a:r>
              <a:rPr lang="vi-VN" dirty="0"/>
              <a:t>Em hãy cho biết công dân là gì</a:t>
            </a:r>
            <a:r>
              <a:rPr lang="en-US" dirty="0"/>
              <a:t>?</a:t>
            </a:r>
            <a:endParaRPr lang="en-GB" dirty="0"/>
          </a:p>
          <a:p>
            <a:pPr marL="514350" lvl="0" indent="-514350">
              <a:buAutoNum type="arabicPeriod"/>
            </a:pP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4800600" y="4507606"/>
            <a:ext cx="16383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-1905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533400"/>
            <a:ext cx="9829800" cy="1600200"/>
          </a:xfrm>
        </p:spPr>
        <p:txBody>
          <a:bodyPr/>
          <a:lstStyle/>
          <a:p>
            <a:r>
              <a:rPr lang="en-US" dirty="0" smtClean="0"/>
              <a:t>                      </a:t>
            </a:r>
            <a:r>
              <a:rPr lang="en-US" dirty="0" smtClean="0">
                <a:latin typeface="+mj-lt"/>
              </a:rPr>
              <a:t>MỖI HỌC SINH CẦN NHỚ</a:t>
            </a:r>
            <a:endParaRPr lang="en-US" dirty="0">
              <a:latin typeface="+mj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4724400" cy="3127375"/>
          </a:xfrm>
        </p:spPr>
      </p:pic>
      <p:sp>
        <p:nvSpPr>
          <p:cNvPr id="6" name="Rounded Rectangle 5"/>
          <p:cNvSpPr/>
          <p:nvPr/>
        </p:nvSpPr>
        <p:spPr>
          <a:xfrm>
            <a:off x="5334000" y="1140808"/>
            <a:ext cx="6477000" cy="606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CĂN CỨ ĐỂ XÁC ĐỊNH CÔNG DÂN VIỆT NAM</a:t>
            </a:r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4953000" y="1981200"/>
            <a:ext cx="7239000" cy="3200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- Trẻ em sinh ra có cha và mẹ là công dân Việt Nam.</a:t>
            </a:r>
            <a:endParaRPr lang="en-GB"/>
          </a:p>
          <a:p>
            <a:r>
              <a:rPr lang="en-US"/>
              <a:t>- Trẻ em sinh ra có cha là công dân Việt Nam, Mẹ là công dân nước ngoài.</a:t>
            </a:r>
            <a:endParaRPr lang="en-GB"/>
          </a:p>
          <a:p>
            <a:r>
              <a:rPr lang="en-US"/>
              <a:t>- Trẻ em sinh ra có mẹ là công dân Việt Nam , cha là người không quốc tịch.</a:t>
            </a:r>
            <a:endParaRPr lang="en-GB"/>
          </a:p>
          <a:p>
            <a:r>
              <a:rPr lang="en-US"/>
              <a:t>- Trẻ em sinh ra trên lãnh thổ Việt Nam có cha mẹ là người không quốc tịch nhưng có nơi thường trú tại Việt Nam.</a:t>
            </a:r>
            <a:endParaRPr lang="en-GB"/>
          </a:p>
          <a:p>
            <a:r>
              <a:rPr lang="en-GB"/>
              <a:t>- Trẻ em bị bỏ rơi, không rõ cha mẹ là ai.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810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-914400" y="-304800"/>
            <a:ext cx="11582400" cy="9906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+mj-lt"/>
              </a:rPr>
              <a:t>                                   III. </a:t>
            </a:r>
            <a:r>
              <a:rPr lang="en-US" sz="4400" dirty="0" smtClean="0">
                <a:latin typeface="+mj-lt"/>
              </a:rPr>
              <a:t>LUYỆN TẬP</a:t>
            </a:r>
            <a:endParaRPr lang="en-US" sz="4400" dirty="0">
              <a:latin typeface="+mj-lt"/>
            </a:endParaRP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685801"/>
            <a:ext cx="9144000" cy="1447800"/>
          </a:xfrm>
        </p:spPr>
        <p:txBody>
          <a:bodyPr>
            <a:normAutofit/>
          </a:bodyPr>
          <a:lstStyle/>
          <a:p>
            <a:pPr algn="ctr"/>
            <a:r>
              <a:rPr lang="en-GB" sz="2800" dirty="0" err="1">
                <a:solidFill>
                  <a:srgbClr val="FF0000"/>
                </a:solidFill>
                <a:latin typeface="+mj-lt"/>
              </a:rPr>
              <a:t>Quan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sát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mẫu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giấy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dưới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đây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nêu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tịch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công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dân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ghi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ở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tờ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giấy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?</a:t>
            </a: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2600"/>
            <a:ext cx="4389438" cy="2589768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218" y="1709221"/>
            <a:ext cx="4282440" cy="2676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55" y="4397552"/>
            <a:ext cx="4555928" cy="25156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674" y="4315537"/>
            <a:ext cx="4048125" cy="2542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658" y="-380999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541</Words>
  <Application>Microsoft Office PowerPoint</Application>
  <PresentationFormat>Widescreen</PresentationFormat>
  <Paragraphs>37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Segoe UI</vt:lpstr>
      <vt:lpstr>Times New Roman</vt:lpstr>
      <vt:lpstr>Bạn nhỏ 16x9</vt:lpstr>
      <vt:lpstr>PowerPoint Presentation</vt:lpstr>
      <vt:lpstr>BÀI 9 : CÔNG DÂN NƯỚC CỘNG HOÀ  XÃ HỘI CHỦ NGHĨA VIỆT NAM</vt:lpstr>
      <vt:lpstr>PowerPoint Presentation</vt:lpstr>
      <vt:lpstr> </vt:lpstr>
      <vt:lpstr>PowerPoint Presentation</vt:lpstr>
      <vt:lpstr>II- KHÁM PHÁ</vt:lpstr>
      <vt:lpstr>                       GIẢI QUYẾT TÌNH HUỐNG</vt:lpstr>
      <vt:lpstr>                      MỖI HỌC SINH CẦN NHỚ</vt:lpstr>
      <vt:lpstr>                                   III. LUYỆN TẬP</vt:lpstr>
      <vt:lpstr>                              XỬ LÝ TÌNH HUỐNG</vt:lpstr>
      <vt:lpstr>                                IV. VẬN DỤNG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</cp:revision>
  <dcterms:created xsi:type="dcterms:W3CDTF">2013-07-31T14:55:00Z</dcterms:created>
  <dcterms:modified xsi:type="dcterms:W3CDTF">2021-07-20T08:32:57Z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KSOProductBuildVer">
    <vt:lpwstr>1033-11.2.0.9052</vt:lpwstr>
  </property>
</Properties>
</file>