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3.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50" r:id="rId7"/>
    <p:sldMasterId id="2147483765" r:id="rId8"/>
  </p:sldMasterIdLst>
  <p:notesMasterIdLst>
    <p:notesMasterId r:id="rId37"/>
  </p:notesMasterIdLst>
  <p:sldIdLst>
    <p:sldId id="268" r:id="rId9"/>
    <p:sldId id="1067" r:id="rId10"/>
    <p:sldId id="615" r:id="rId11"/>
    <p:sldId id="1083" r:id="rId12"/>
    <p:sldId id="606" r:id="rId13"/>
    <p:sldId id="1086" r:id="rId14"/>
    <p:sldId id="1075" r:id="rId15"/>
    <p:sldId id="425" r:id="rId16"/>
    <p:sldId id="603" r:id="rId17"/>
    <p:sldId id="604" r:id="rId18"/>
    <p:sldId id="607" r:id="rId19"/>
    <p:sldId id="1087" r:id="rId20"/>
    <p:sldId id="1085" r:id="rId21"/>
    <p:sldId id="1077" r:id="rId22"/>
    <p:sldId id="274" r:id="rId23"/>
    <p:sldId id="1088" r:id="rId24"/>
    <p:sldId id="1089" r:id="rId25"/>
    <p:sldId id="1090" r:id="rId26"/>
    <p:sldId id="1091" r:id="rId27"/>
    <p:sldId id="1092" r:id="rId28"/>
    <p:sldId id="1093" r:id="rId29"/>
    <p:sldId id="1094" r:id="rId30"/>
    <p:sldId id="1057" r:id="rId31"/>
    <p:sldId id="570" r:id="rId32"/>
    <p:sldId id="595" r:id="rId33"/>
    <p:sldId id="596" r:id="rId34"/>
    <p:sldId id="598" r:id="rId35"/>
    <p:sldId id="10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0"/>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4</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extLst>
      <p:ext uri="{BB962C8B-B14F-4D97-AF65-F5344CB8AC3E}">
        <p14:creationId xmlns:p14="http://schemas.microsoft.com/office/powerpoint/2010/main" val="240684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28</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16</a:t>
            </a:fld>
            <a:endParaRPr lang="en-US"/>
          </a:p>
        </p:txBody>
      </p:sp>
    </p:spTree>
    <p:extLst>
      <p:ext uri="{BB962C8B-B14F-4D97-AF65-F5344CB8AC3E}">
        <p14:creationId xmlns:p14="http://schemas.microsoft.com/office/powerpoint/2010/main" val="358409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17</a:t>
            </a:fld>
            <a:endParaRPr lang="en-US"/>
          </a:p>
        </p:txBody>
      </p:sp>
    </p:spTree>
    <p:extLst>
      <p:ext uri="{BB962C8B-B14F-4D97-AF65-F5344CB8AC3E}">
        <p14:creationId xmlns:p14="http://schemas.microsoft.com/office/powerpoint/2010/main" val="241538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18</a:t>
            </a:fld>
            <a:endParaRPr lang="en-US"/>
          </a:p>
        </p:txBody>
      </p:sp>
    </p:spTree>
    <p:extLst>
      <p:ext uri="{BB962C8B-B14F-4D97-AF65-F5344CB8AC3E}">
        <p14:creationId xmlns:p14="http://schemas.microsoft.com/office/powerpoint/2010/main" val="111732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19</a:t>
            </a:fld>
            <a:endParaRPr lang="en-US"/>
          </a:p>
        </p:txBody>
      </p:sp>
    </p:spTree>
    <p:extLst>
      <p:ext uri="{BB962C8B-B14F-4D97-AF65-F5344CB8AC3E}">
        <p14:creationId xmlns:p14="http://schemas.microsoft.com/office/powerpoint/2010/main" val="37801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20</a:t>
            </a:fld>
            <a:endParaRPr lang="en-US"/>
          </a:p>
        </p:txBody>
      </p:sp>
    </p:spTree>
    <p:extLst>
      <p:ext uri="{BB962C8B-B14F-4D97-AF65-F5344CB8AC3E}">
        <p14:creationId xmlns:p14="http://schemas.microsoft.com/office/powerpoint/2010/main" val="364322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21</a:t>
            </a:fld>
            <a:endParaRPr lang="en-US"/>
          </a:p>
        </p:txBody>
      </p:sp>
    </p:spTree>
    <p:extLst>
      <p:ext uri="{BB962C8B-B14F-4D97-AF65-F5344CB8AC3E}">
        <p14:creationId xmlns:p14="http://schemas.microsoft.com/office/powerpoint/2010/main" val="374627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2024/2/25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2024/2/25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2024/2/25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2024/2/25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2024/2/25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2024/2/25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2024/2/25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2024/2/25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2024/2/25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2024/2/25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2024/2/25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2024/2/25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2024/2/25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2024/2/25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2024/2/25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2024/2/25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2024/2/25</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2024/2/25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2024/2/25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2024/2/25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228493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577020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2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theme" Target="../theme/theme7.xml"/><Relationship Id="rId20" Type="http://schemas.openxmlformats.org/officeDocument/2006/relationships/slideLayout" Target="../slideLayouts/slideLayout95.xml"/><Relationship Id="rId41"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46.xml"/><Relationship Id="rId21" Type="http://schemas.openxmlformats.org/officeDocument/2006/relationships/slideLayout" Target="../slideLayouts/slideLayout141.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63" Type="http://schemas.openxmlformats.org/officeDocument/2006/relationships/slideLayout" Target="../slideLayouts/slideLayout183.xml"/><Relationship Id="rId68" Type="http://schemas.openxmlformats.org/officeDocument/2006/relationships/slideLayout" Target="../slideLayouts/slideLayout188.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9" Type="http://schemas.openxmlformats.org/officeDocument/2006/relationships/slideLayout" Target="../slideLayouts/slideLayout149.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3" Type="http://schemas.openxmlformats.org/officeDocument/2006/relationships/slideLayout" Target="../slideLayouts/slideLayout173.xml"/><Relationship Id="rId58" Type="http://schemas.openxmlformats.org/officeDocument/2006/relationships/slideLayout" Target="../slideLayouts/slideLayout178.xml"/><Relationship Id="rId66" Type="http://schemas.openxmlformats.org/officeDocument/2006/relationships/slideLayout" Target="../slideLayouts/slideLayout186.xml"/><Relationship Id="rId74" Type="http://schemas.openxmlformats.org/officeDocument/2006/relationships/slideLayout" Target="../slideLayouts/slideLayout194.xml"/><Relationship Id="rId5" Type="http://schemas.openxmlformats.org/officeDocument/2006/relationships/slideLayout" Target="../slideLayouts/slideLayout125.xml"/><Relationship Id="rId61" Type="http://schemas.openxmlformats.org/officeDocument/2006/relationships/slideLayout" Target="../slideLayouts/slideLayout181.xml"/><Relationship Id="rId19" Type="http://schemas.openxmlformats.org/officeDocument/2006/relationships/slideLayout" Target="../slideLayouts/slideLayout13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56" Type="http://schemas.openxmlformats.org/officeDocument/2006/relationships/slideLayout" Target="../slideLayouts/slideLayout176.xml"/><Relationship Id="rId64" Type="http://schemas.openxmlformats.org/officeDocument/2006/relationships/slideLayout" Target="../slideLayouts/slideLayout184.xml"/><Relationship Id="rId69" Type="http://schemas.openxmlformats.org/officeDocument/2006/relationships/slideLayout" Target="../slideLayouts/slideLayout189.xml"/><Relationship Id="rId8" Type="http://schemas.openxmlformats.org/officeDocument/2006/relationships/slideLayout" Target="../slideLayouts/slideLayout128.xml"/><Relationship Id="rId51" Type="http://schemas.openxmlformats.org/officeDocument/2006/relationships/slideLayout" Target="../slideLayouts/slideLayout171.xml"/><Relationship Id="rId72" Type="http://schemas.openxmlformats.org/officeDocument/2006/relationships/slideLayout" Target="../slideLayouts/slideLayout192.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59" Type="http://schemas.openxmlformats.org/officeDocument/2006/relationships/slideLayout" Target="../slideLayouts/slideLayout179.xml"/><Relationship Id="rId67" Type="http://schemas.openxmlformats.org/officeDocument/2006/relationships/slideLayout" Target="../slideLayouts/slideLayout187.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54" Type="http://schemas.openxmlformats.org/officeDocument/2006/relationships/slideLayout" Target="../slideLayouts/slideLayout174.xml"/><Relationship Id="rId62" Type="http://schemas.openxmlformats.org/officeDocument/2006/relationships/slideLayout" Target="../slideLayouts/slideLayout182.xml"/><Relationship Id="rId70" Type="http://schemas.openxmlformats.org/officeDocument/2006/relationships/slideLayout" Target="../slideLayouts/slideLayout190.xml"/><Relationship Id="rId75" Type="http://schemas.openxmlformats.org/officeDocument/2006/relationships/slideLayout" Target="../slideLayouts/slideLayout195.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57" Type="http://schemas.openxmlformats.org/officeDocument/2006/relationships/slideLayout" Target="../slideLayouts/slideLayout177.xml"/><Relationship Id="rId10" Type="http://schemas.openxmlformats.org/officeDocument/2006/relationships/slideLayout" Target="../slideLayouts/slideLayout130.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slideLayout" Target="../slideLayouts/slideLayout172.xml"/><Relationship Id="rId60" Type="http://schemas.openxmlformats.org/officeDocument/2006/relationships/slideLayout" Target="../slideLayouts/slideLayout180.xml"/><Relationship Id="rId65" Type="http://schemas.openxmlformats.org/officeDocument/2006/relationships/slideLayout" Target="../slideLayouts/slideLayout185.xml"/><Relationship Id="rId73" Type="http://schemas.openxmlformats.org/officeDocument/2006/relationships/slideLayout" Target="../slideLayouts/slideLayout193.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9" Type="http://schemas.openxmlformats.org/officeDocument/2006/relationships/slideLayout" Target="../slideLayouts/slideLayout159.xml"/><Relationship Id="rId34" Type="http://schemas.openxmlformats.org/officeDocument/2006/relationships/slideLayout" Target="../slideLayouts/slideLayout154.xml"/><Relationship Id="rId50" Type="http://schemas.openxmlformats.org/officeDocument/2006/relationships/slideLayout" Target="../slideLayouts/slideLayout170.xml"/><Relationship Id="rId55" Type="http://schemas.openxmlformats.org/officeDocument/2006/relationships/slideLayout" Target="../slideLayouts/slideLayout175.xml"/><Relationship Id="rId76" Type="http://schemas.openxmlformats.org/officeDocument/2006/relationships/theme" Target="../theme/theme8.xml"/><Relationship Id="rId7" Type="http://schemas.openxmlformats.org/officeDocument/2006/relationships/slideLayout" Target="../slideLayouts/slideLayout127.xml"/><Relationship Id="rId71"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2/25/2024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36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2/25/2024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436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43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2/25/2024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9" r:id="rId43"/>
    <p:sldLayoutId id="2147484360" r:id="rId44"/>
    <p:sldLayoutId id="2147484361" r:id="rId4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7" r:id="rId20"/>
    <p:sldLayoutId id="2147483788" r:id="rId21"/>
    <p:sldLayoutId id="2147483789"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32" r:id="rId31"/>
    <p:sldLayoutId id="2147483833" r:id="rId32"/>
    <p:sldLayoutId id="2147483834" r:id="rId33"/>
    <p:sldLayoutId id="2147483835" r:id="rId34"/>
    <p:sldLayoutId id="2147483836" r:id="rId35"/>
    <p:sldLayoutId id="2147483837" r:id="rId36"/>
    <p:sldLayoutId id="2147483839" r:id="rId37"/>
    <p:sldLayoutId id="2147483840" r:id="rId38"/>
    <p:sldLayoutId id="2147483847" r:id="rId39"/>
    <p:sldLayoutId id="2147483849" r:id="rId40"/>
    <p:sldLayoutId id="2147483850" r:id="rId41"/>
    <p:sldLayoutId id="2147483851" r:id="rId42"/>
    <p:sldLayoutId id="2147483915" r:id="rId43"/>
    <p:sldLayoutId id="2147483932" r:id="rId44"/>
    <p:sldLayoutId id="2147483959" r:id="rId45"/>
    <p:sldLayoutId id="2147483960" r:id="rId46"/>
    <p:sldLayoutId id="2147483964" r:id="rId47"/>
    <p:sldLayoutId id="2147483967" r:id="rId48"/>
    <p:sldLayoutId id="2147483969" r:id="rId49"/>
    <p:sldLayoutId id="2147483987" r:id="rId50"/>
    <p:sldLayoutId id="2147483988" r:id="rId51"/>
    <p:sldLayoutId id="2147483989" r:id="rId52"/>
    <p:sldLayoutId id="2147483990" r:id="rId53"/>
    <p:sldLayoutId id="2147483991" r:id="rId54"/>
    <p:sldLayoutId id="2147484089" r:id="rId55"/>
    <p:sldLayoutId id="2147484116" r:id="rId56"/>
    <p:sldLayoutId id="2147484124" r:id="rId57"/>
    <p:sldLayoutId id="2147484131" r:id="rId58"/>
    <p:sldLayoutId id="2147484199" r:id="rId59"/>
    <p:sldLayoutId id="2147484216" r:id="rId60"/>
    <p:sldLayoutId id="2147484243" r:id="rId61"/>
    <p:sldLayoutId id="2147484251" r:id="rId62"/>
    <p:sldLayoutId id="2147484253" r:id="rId63"/>
    <p:sldLayoutId id="2147484254" r:id="rId64"/>
    <p:sldLayoutId id="2147484255" r:id="rId65"/>
    <p:sldLayoutId id="2147484256" r:id="rId66"/>
    <p:sldLayoutId id="2147484257" r:id="rId67"/>
    <p:sldLayoutId id="2147484258" r:id="rId68"/>
    <p:sldLayoutId id="2147484259" r:id="rId69"/>
    <p:sldLayoutId id="2147484286" r:id="rId70"/>
    <p:sldLayoutId id="2147484287" r:id="rId71"/>
    <p:sldLayoutId id="2147484293" r:id="rId72"/>
    <p:sldLayoutId id="2147484295" r:id="rId73"/>
    <p:sldLayoutId id="2147484299" r:id="rId74"/>
    <p:sldLayoutId id="2147484304" r:id="rId7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61.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2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77.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slideLayout" Target="../slideLayouts/slideLayout12.xml"/><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notesSlide" Target="../notesSlides/notesSlide4.xml"/><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6.gif"/><Relationship Id="rId3" Type="http://schemas.openxmlformats.org/officeDocument/2006/relationships/audio" Target="../media/audio1.wav"/><Relationship Id="rId7" Type="http://schemas.openxmlformats.org/officeDocument/2006/relationships/image" Target="../media/image48.gif"/><Relationship Id="rId12" Type="http://schemas.openxmlformats.org/officeDocument/2006/relationships/slide" Target="slide18.xml"/><Relationship Id="rId17" Type="http://schemas.openxmlformats.org/officeDocument/2006/relationships/slide" Target="slide23.xml"/><Relationship Id="rId2" Type="http://schemas.openxmlformats.org/officeDocument/2006/relationships/notesSlide" Target="../notesSlides/notesSlide5.xml"/><Relationship Id="rId16"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slide" Target="slide22.xml"/><Relationship Id="rId11" Type="http://schemas.openxmlformats.org/officeDocument/2006/relationships/image" Target="../media/image39.gif"/><Relationship Id="rId5" Type="http://schemas.openxmlformats.org/officeDocument/2006/relationships/image" Target="../media/image47.png"/><Relationship Id="rId15" Type="http://schemas.openxmlformats.org/officeDocument/2006/relationships/image" Target="../media/image50.gif"/><Relationship Id="rId10" Type="http://schemas.openxmlformats.org/officeDocument/2006/relationships/slide" Target="slide20.xml"/><Relationship Id="rId4" Type="http://schemas.openxmlformats.org/officeDocument/2006/relationships/audio" Target="../media/audio2.wav"/><Relationship Id="rId9" Type="http://schemas.openxmlformats.org/officeDocument/2006/relationships/image" Target="../media/image49.gif"/><Relationship Id="rId1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36.gi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audio" Target="../media/audio5.wav"/><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audio4.wav"/><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audio" Target="../media/audio4.wav"/><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39.gi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audio" Target="../media/audio4.wav"/><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49.gi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audio" Target="../media/audio5.wav"/><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audio4.wav"/><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63.gi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0.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audio" Target="../media/audio4.wav"/><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image" Target="../media/image5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77.xml"/><Relationship Id="rId5" Type="http://schemas.openxmlformats.org/officeDocument/2006/relationships/image" Target="../media/image66.jp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44.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2.xml"/><Relationship Id="rId7" Type="http://schemas.openxmlformats.org/officeDocument/2006/relationships/image" Target="../media/image21.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g"/><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xml"/><Relationship Id="rId7"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5.xml"/><Relationship Id="rId6" Type="http://schemas.openxmlformats.org/officeDocument/2006/relationships/image" Target="../media/image26.gif"/><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9302312" cy="6037449"/>
          </a:xfrm>
          <a:prstGeom prst="rect">
            <a:avLst/>
          </a:prstGeom>
        </p:spPr>
      </p:pic>
      <p:sp>
        <p:nvSpPr>
          <p:cNvPr id="7" name="Rectangle 6"/>
          <p:cNvSpPr>
            <a:spLocks noChangeArrowheads="1"/>
          </p:cNvSpPr>
          <p:nvPr/>
        </p:nvSpPr>
        <p:spPr bwMode="auto">
          <a:xfrm>
            <a:off x="1582287" y="2007431"/>
            <a:ext cx="75484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a:ln>
                  <a:noFill/>
                </a:ln>
                <a:solidFill>
                  <a:srgbClr val="0000FF"/>
                </a:solidFill>
                <a:effectLst/>
                <a:uLnTx/>
                <a:uFillTx/>
                <a:latin typeface="#9Slide05 Fourth" panose="00000500000000000000" pitchFamily="2" charset="0"/>
                <a:ea typeface="Helvetica Neue"/>
                <a:cs typeface="Helvetica Neue"/>
              </a:rPr>
              <a:t> 8:</a:t>
            </a:r>
            <a:r>
              <a:rPr kumimoji="0" lang="en-US" altLang="en-US" sz="44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Lập</a:t>
            </a:r>
            <a:r>
              <a:rPr kumimoji="0" lang="en-US" altLang="en-US" sz="4000" b="1" i="0" u="none" strike="noStrike" kern="1200" cap="none" spc="0" normalizeH="0" noProof="0">
                <a:ln>
                  <a:noFill/>
                </a:ln>
                <a:solidFill>
                  <a:srgbClr val="FF0000"/>
                </a:solidFill>
                <a:effectLst/>
                <a:uLnTx/>
                <a:uFillTx/>
                <a:latin typeface="#9Slide05 Fourth" panose="00000500000000000000" pitchFamily="2" charset="0"/>
                <a:ea typeface="Helvetica Neue"/>
                <a:cs typeface="Helvetica Neue"/>
              </a:rPr>
              <a:t> kế hoạch chi tiêu</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spTree>
    <p:extLst>
      <p:ext uri="{BB962C8B-B14F-4D97-AF65-F5344CB8AC3E}">
        <p14:creationId xmlns:p14="http://schemas.microsoft.com/office/powerpoint/2010/main" val="30086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1. Sự cần thiết phải lập kế hoạch chi tiêu</a:t>
            </a:r>
            <a:endParaRPr lang="en-US"/>
          </a:p>
          <a:p>
            <a:pPr algn="just">
              <a:buNone/>
            </a:pPr>
            <a:r>
              <a:rPr lang="en-US"/>
              <a:t>- Kế hoạch chi tiêu xác định các tài khoản chi tiêu dựa trên những nguồn lực hiện có để thực hiện những mục tiêu tài chính của cá nhân, gia đình.</a:t>
            </a:r>
          </a:p>
          <a:p>
            <a:pPr algn="just">
              <a:buNone/>
            </a:pPr>
            <a:r>
              <a:rPr lang="en-US"/>
              <a:t>- Lập kế hoạch chi tiêu giúp cân bằng được tài chính, tránh những khoản chi tiêu không cần thiết, thực hiện được tiết kiệm, góp phần tạo dựng cuộc sống ổn định, ấm no.</a:t>
            </a:r>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554090" y="3442664"/>
            <a:ext cx="9303149" cy="1206405"/>
          </a:xfrm>
        </p:spPr>
        <p:txBody>
          <a:bodyPr/>
          <a:lstStyle/>
          <a:p>
            <a:r>
              <a:rPr lang="en-US" sz="5400" b="1"/>
              <a:t>CÁCH LẬP KẾ HOẠCH </a:t>
            </a:r>
            <a:br>
              <a:rPr lang="en-US" sz="5400" b="1"/>
            </a:br>
            <a:r>
              <a:rPr lang="en-US" sz="5400" b="1"/>
              <a:t>CHI TIÊU</a:t>
            </a:r>
            <a:endParaRPr lang="en-US" sz="5400"/>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2. Cách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tr.49,50 và trả lời câu hỏi</a:t>
            </a:r>
            <a:endParaRPr lang="vi-VN" altLang="ko-KR" sz="2500" b="1">
              <a:solidFill>
                <a:schemeClr val="accent1"/>
              </a:solidFill>
              <a:latin typeface="Arial Unicode MS" pitchFamily="34" charset="-128"/>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2273074"/>
            <a:ext cx="12256262" cy="45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168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407963" y="-56755"/>
            <a:ext cx="11345897" cy="5583260"/>
          </a:xfrm>
          <a:prstGeom prst="rect">
            <a:avLst/>
          </a:prstGeom>
        </p:spPr>
      </p:pic>
      <p:sp>
        <p:nvSpPr>
          <p:cNvPr id="10" name="TextBox 9"/>
          <p:cNvSpPr txBox="1"/>
          <p:nvPr/>
        </p:nvSpPr>
        <p:spPr>
          <a:xfrm>
            <a:off x="1276955" y="1289203"/>
            <a:ext cx="8100572" cy="3387142"/>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THẢO LUẬN NHÓM</a:t>
            </a:r>
            <a:endParaRPr lang="en-US" sz="54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4400"/>
              <a:t>Đọc các thông tin SHS tr.49, 50 và viết ra khổ giấy lớn các bước lập kế hoạch chi tiêu.</a:t>
            </a:r>
            <a:endParaRPr lang="en-US" sz="4400" dirty="0">
              <a:solidFill>
                <a:schemeClr val="accent5">
                  <a:lumMod val="50000"/>
                </a:schemeClr>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E621DB-5586-7940-0FDC-11BF84AFF4F4}"/>
              </a:ext>
            </a:extLst>
          </p:cNvPr>
          <p:cNvPicPr>
            <a:picLocks noChangeAspect="1"/>
          </p:cNvPicPr>
          <p:nvPr/>
        </p:nvPicPr>
        <p:blipFill rotWithShape="1">
          <a:blip r:embed="rId4">
            <a:extLst>
              <a:ext uri="{28A0092B-C50C-407E-A947-70E740481C1C}">
                <a14:useLocalDpi xmlns:a14="http://schemas.microsoft.com/office/drawing/2010/main" val="0"/>
              </a:ext>
            </a:extLst>
          </a:blip>
          <a:srcRect l="31000" r="-3" b="-3"/>
          <a:stretch/>
        </p:blipFill>
        <p:spPr>
          <a:xfrm>
            <a:off x="9344340" y="3777868"/>
            <a:ext cx="2847660" cy="3002403"/>
          </a:xfrm>
          <a:prstGeom prst="rect">
            <a:avLst/>
          </a:prstGeom>
        </p:spPr>
      </p:pic>
    </p:spTree>
    <p:extLst>
      <p:ext uri="{BB962C8B-B14F-4D97-AF65-F5344CB8AC3E}">
        <p14:creationId xmlns:p14="http://schemas.microsoft.com/office/powerpoint/2010/main" val="26239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970318"/>
          </a:xfrm>
          <a:prstGeom prst="rect">
            <a:avLst/>
          </a:prstGeom>
        </p:spPr>
        <p:txBody>
          <a:bodyPr wrap="square">
            <a:spAutoFit/>
          </a:bodyPr>
          <a:lstStyle/>
          <a:p>
            <a:r>
              <a:rPr lang="en-US" sz="2800" b="1"/>
              <a:t>2. Tìm hiểu cách lập kế hoạch chi tiêu</a:t>
            </a:r>
            <a:endParaRPr lang="en-US" sz="2800"/>
          </a:p>
          <a:p>
            <a:r>
              <a:rPr lang="en-US" sz="2800" i="1"/>
              <a:t>- Các bước lập kế hoạch chi tiêu:</a:t>
            </a:r>
            <a:endParaRPr lang="en-US" sz="2800"/>
          </a:p>
          <a:p>
            <a:r>
              <a:rPr lang="en-US" sz="2800"/>
              <a:t>+ Bước 1: Xác định mục tiêu và thời hạn thực hiện dựa trên nguồn lực hiện có.</a:t>
            </a:r>
          </a:p>
          <a:p>
            <a:r>
              <a:rPr lang="en-US" sz="2800"/>
              <a:t>+ Bước 2: Xác định các khoản cần chi.</a:t>
            </a:r>
          </a:p>
          <a:p>
            <a:r>
              <a:rPr lang="en-US" sz="2800"/>
              <a:t>+ Bước 3: Thiết lập quy tắc thu, chi.</a:t>
            </a:r>
          </a:p>
          <a:p>
            <a:r>
              <a:rPr lang="en-US" sz="2800"/>
              <a:t>+ Bước 4: Thực hiện kế hoạch chi tiêu.</a:t>
            </a:r>
          </a:p>
          <a:p>
            <a:r>
              <a:rPr lang="en-US" sz="2800"/>
              <a:t>+ Bước 5: Kiểm tra và điều chỉnh kế hoạch </a:t>
            </a:r>
          </a:p>
          <a:p>
            <a:r>
              <a:rPr lang="en-US" sz="2800"/>
              <a:t>chi tiêu.</a:t>
            </a:r>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658204E6-4C1D-AD94-EB52-A18106096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73525CA5-53B1-B0DB-E065-2CE88E35E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B855CB3A-08C1-82C4-772C-464D9E719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a:t>Em hãy tự lập một kế hoạch chi tiêu cá nhân theo các bước vừa học.</a:t>
            </a:r>
          </a:p>
        </p:txBody>
      </p:sp>
      <p:pic>
        <p:nvPicPr>
          <p:cNvPr id="10" name="图片 66">
            <a:extLst>
              <a:ext uri="{FF2B5EF4-FFF2-40B4-BE49-F238E27FC236}">
                <a16:creationId xmlns:a16="http://schemas.microsoft.com/office/drawing/2014/main" id="{D372AED6-16FC-8143-DCAF-1DCDF1CEE1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p:blipFill>
        <p:spPr>
          <a:xfrm>
            <a:off x="9076249" y="4460580"/>
            <a:ext cx="2353751" cy="2281685"/>
          </a:xfrm>
          <a:prstGeom prst="rect">
            <a:avLst/>
          </a:prstGeom>
        </p:spPr>
      </p:pic>
      <p:pic>
        <p:nvPicPr>
          <p:cNvPr id="11" name="Picture 10">
            <a:extLst>
              <a:ext uri="{FF2B5EF4-FFF2-40B4-BE49-F238E27FC236}">
                <a16:creationId xmlns:a16="http://schemas.microsoft.com/office/drawing/2014/main" id="{B6A0B7A0-F87E-BA92-13CB-629F2529B9D7}"/>
              </a:ext>
            </a:extLst>
          </p:cNvPr>
          <p:cNvPicPr>
            <a:picLocks noChangeAspect="1"/>
          </p:cNvPicPr>
          <p:nvPr/>
        </p:nvPicPr>
        <p:blipFill>
          <a:blip r:embed="rId7"/>
          <a:stretch>
            <a:fillRect/>
          </a:stretch>
        </p:blipFill>
        <p:spPr>
          <a:xfrm>
            <a:off x="511727" y="4842325"/>
            <a:ext cx="1867791" cy="1867791"/>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D04A0A-33F9-4E82-8CBB-DCAD53483EE3}"/>
              </a:ext>
            </a:extLst>
          </p:cNvPr>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extLst>
      <p:ext uri="{BB962C8B-B14F-4D97-AF65-F5344CB8AC3E}">
        <p14:creationId xmlns:p14="http://schemas.microsoft.com/office/powerpoint/2010/main" val="11232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0" name="Rectangle 29">
            <a:extLst>
              <a:ext uri="{FF2B5EF4-FFF2-40B4-BE49-F238E27FC236}">
                <a16:creationId xmlns:a16="http://schemas.microsoft.com/office/drawing/2014/main" id="{A4C5C41E-5105-4CDF-95B0-4CD67F72B833}"/>
              </a:ext>
            </a:extLst>
          </p:cNvPr>
          <p:cNvSpPr/>
          <p:nvPr/>
        </p:nvSpPr>
        <p:spPr>
          <a:xfrm>
            <a:off x="447371" y="5742169"/>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48" name="Rectangle 47">
            <a:extLst>
              <a:ext uri="{FF2B5EF4-FFF2-40B4-BE49-F238E27FC236}">
                <a16:creationId xmlns:a16="http://schemas.microsoft.com/office/drawing/2014/main" id="{52CE2229-2B52-46F5-8794-CD28FD83C87A}"/>
              </a:ext>
            </a:extLst>
          </p:cNvPr>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a:extLst>
              <a:ext uri="{FF2B5EF4-FFF2-40B4-BE49-F238E27FC236}">
                <a16:creationId xmlns:a16="http://schemas.microsoft.com/office/drawing/2014/main" id="{DA69900A-F0DA-4B13-B9A0-C0120A855BBF}"/>
              </a:ext>
            </a:extLst>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Kết thúc</a:t>
            </a:r>
            <a:endParaRPr lang="en-US" dirty="0"/>
          </a:p>
        </p:txBody>
      </p:sp>
    </p:spTree>
    <p:extLst>
      <p:ext uri="{BB962C8B-B14F-4D97-AF65-F5344CB8AC3E}">
        <p14:creationId xmlns:p14="http://schemas.microsoft.com/office/powerpoint/2010/main" val="1231653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Nếu chi tiêu </a:t>
            </a:r>
            <a:r>
              <a:rPr lang="en-US" sz="3200" i="1" u="sng">
                <a:solidFill>
                  <a:schemeClr val="tx1"/>
                </a:solidFill>
                <a:latin typeface="Times New Roman" pitchFamily="18" charset="0"/>
                <a:cs typeface="Times New Roman" pitchFamily="18" charset="0"/>
              </a:rPr>
              <a:t>không</a:t>
            </a:r>
            <a:r>
              <a:rPr lang="en-US" sz="3200">
                <a:solidFill>
                  <a:schemeClr val="tx1"/>
                </a:solidFill>
                <a:latin typeface="Times New Roman" pitchFamily="18" charset="0"/>
                <a:cs typeface="Times New Roman"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Tích ra được các khoản tiền tiết kiệm.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a:grpSpLocks/>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0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Khi thực hiện kế hoạch chi tiêu, </a:t>
            </a:r>
          </a:p>
          <a:p>
            <a:pPr lvl="0" algn="ctr">
              <a:defRPr/>
            </a:pPr>
            <a:r>
              <a:rPr lang="en-US" sz="3600">
                <a:solidFill>
                  <a:schemeClr val="tx1"/>
                </a:solidFill>
                <a:latin typeface="Times New Roman" pitchFamily="18" charset="0"/>
                <a:cs typeface="Times New Roman" pitchFamily="18" charset="0"/>
              </a:rPr>
              <a:t>cần 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cần thiết nhưng có thể linh hoạt.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 chi phát sinh.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hlinkClick r:id="rId8" action="ppaction://hlinksldjump"/>
              </a:rPr>
              <a:t>TRỞ</a:t>
            </a:r>
            <a:r>
              <a:rPr lang="en-US" sz="2800" b="1">
                <a:solidFill>
                  <a:srgbClr val="7030A0"/>
                </a:solidFill>
                <a:latin typeface="Times New Roman"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37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0"/>
            <a:ext cx="6270171"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7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a:t>
            </a:r>
            <a:r>
              <a:rPr lang="en-US" altLang="en-US" sz="4000" b="1">
                <a:solidFill>
                  <a:srgbClr val="FFFFFF"/>
                </a:solidFill>
                <a:latin typeface="SVN-Vanilla Daisy Pro" panose="00000500000000000000" pitchFamily="2" charset="0"/>
              </a:rPr>
              <a:t>CHƠI: GIẢI BÀI TOÁN THU CHI</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677093" y="1713810"/>
            <a:ext cx="10881361" cy="2800767"/>
          </a:xfrm>
          <a:prstGeom prst="rect">
            <a:avLst/>
          </a:prstGeom>
        </p:spPr>
        <p:txBody>
          <a:bodyPr wrap="square">
            <a:spAutoFit/>
          </a:bodyPr>
          <a:lstStyle/>
          <a:p>
            <a:pPr algn="just"/>
            <a:r>
              <a:rPr lang="en-US" sz="4400" i="1"/>
              <a:t>       Giả sử mẹ đưa cho em 150.000 đồng để mua thức ăn cho cả nhà dùng trong một ngày. Em hãy nêu phương án thực hiện nhiệm vụ này và giải thích vì sao em chọn như vậy ?</a:t>
            </a:r>
            <a:endParaRPr lang="en-US" sz="4400"/>
          </a:p>
        </p:txBody>
      </p:sp>
      <p:pic>
        <p:nvPicPr>
          <p:cNvPr id="7" name="图片 66">
            <a:extLst>
              <a:ext uri="{FF2B5EF4-FFF2-40B4-BE49-F238E27FC236}">
                <a16:creationId xmlns:a16="http://schemas.microsoft.com/office/drawing/2014/main" id="{D372AED6-16FC-8143-DCAF-1DCDF1CEE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p:blipFill>
        <p:spPr>
          <a:xfrm>
            <a:off x="9076249" y="4122692"/>
            <a:ext cx="2702312" cy="2619574"/>
          </a:xfrm>
          <a:prstGeom prst="rect">
            <a:avLst/>
          </a:prstGeom>
        </p:spPr>
      </p:pic>
      <p:pic>
        <p:nvPicPr>
          <p:cNvPr id="8" name="Picture 7">
            <a:extLst>
              <a:ext uri="{FF2B5EF4-FFF2-40B4-BE49-F238E27FC236}">
                <a16:creationId xmlns:a16="http://schemas.microsoft.com/office/drawing/2014/main" id="{B6A0B7A0-F87E-BA92-13CB-629F2529B9D7}"/>
              </a:ext>
            </a:extLst>
          </p:cNvPr>
          <p:cNvPicPr>
            <a:picLocks noChangeAspect="1"/>
          </p:cNvPicPr>
          <p:nvPr/>
        </p:nvPicPr>
        <p:blipFill>
          <a:blip r:embed="rId4"/>
          <a:stretch>
            <a:fillRect/>
          </a:stretch>
        </p:blipFill>
        <p:spPr>
          <a:xfrm>
            <a:off x="511727" y="4565729"/>
            <a:ext cx="2144387" cy="2144387"/>
          </a:xfrm>
          <a:prstGeom prst="rect">
            <a:avLst/>
          </a:prstGeom>
        </p:spPr>
      </p:pic>
    </p:spTree>
    <p:extLst>
      <p:ext uri="{BB962C8B-B14F-4D97-AF65-F5344CB8AC3E}">
        <p14:creationId xmlns:p14="http://schemas.microsoft.com/office/powerpoint/2010/main" val="372787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A. </a:t>
            </a:r>
            <a:r>
              <a:rPr lang="en-US" sz="3200">
                <a:latin typeface="Times New Roman" pitchFamily="18" charset="0"/>
                <a:cs typeface="Times New Roman"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Chỉ cần có kế hoạch là chúng ta đã có thể có chi tiêu hợp lí.</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C. </a:t>
            </a:r>
            <a:r>
              <a:rPr lang="en-US" sz="3200">
                <a:latin typeface="Times New Roman" pitchFamily="18" charset="0"/>
                <a:cs typeface="Times New Roman" pitchFamily="18" charset="0"/>
              </a:rPr>
              <a:t>Không cần kiểm tra hay thực hiện thêm bất cứ điều gì sau khi đã lập được kế hoạch chi tiêu.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D. </a:t>
            </a:r>
            <a:r>
              <a:rPr lang="en-US" sz="3200">
                <a:latin typeface="Times New Roman" pitchFamily="18" charset="0"/>
                <a:cs typeface="Times New Roman" pitchFamily="18" charset="0"/>
              </a:rPr>
              <a:t>Kế hoạch chi tiêu là một trong những điều giúp chúng ta có thể xóa đói giảm nghèo.</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67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a:solidFill>
                  <a:schemeClr val="tx1"/>
                </a:solidFill>
                <a:latin typeface="Times New Roman" pitchFamily="18" charset="0"/>
                <a:cs typeface="Times New Roman" pitchFamily="18" charset="0"/>
              </a:rPr>
              <a:t>Ngọc 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kêu gọi bạn bè cùng góp tiền mua chung bộ sách.</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85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p>
          <a:p>
            <a:pPr lvl="0" algn="ctr" eaLnBrk="0" fontAlgn="base" hangingPunct="0">
              <a:lnSpc>
                <a:spcPct val="100000"/>
              </a:lnSpc>
              <a:spcBef>
                <a:spcPct val="0"/>
              </a:spcBef>
              <a:spcAft>
                <a:spcPct val="0"/>
              </a:spcAft>
              <a:buNone/>
              <a:defRPr/>
            </a:pPr>
            <a:r>
              <a:rPr lang="en-US" sz="4000"/>
              <a:t>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Lập kế hoạch chi tiêu chủ yếu để thực hiện mục tiêu tiết kiệm.</a:t>
            </a:r>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Đảm bảo các khoản chi thiết yếu là nội dung quan trọng trong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thói quen chi tiêu tùy tiện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399315"/>
            <a:ext cx="10201275" cy="10158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ít tiền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55697CD6-7DF4-44E7-A44F-772C763BBCBC}"/>
              </a:ext>
            </a:extLst>
          </p:cNvPr>
          <p:cNvSpPr txBox="1"/>
          <p:nvPr/>
        </p:nvSpPr>
        <p:spPr>
          <a:xfrm>
            <a:off x="304799" y="1410505"/>
            <a:ext cx="12127616" cy="4524315"/>
          </a:xfrm>
          <a:prstGeom prst="rect">
            <a:avLst/>
          </a:prstGeom>
          <a:noFill/>
        </p:spPr>
        <p:txBody>
          <a:bodyPr wrap="square">
            <a:spAutoFit/>
          </a:bodyPr>
          <a:lstStyle/>
          <a:p>
            <a:r>
              <a:rPr lang="en-US" sz="3200" b="1"/>
              <a:t>Bài tập 2:</a:t>
            </a:r>
            <a:r>
              <a:rPr lang="en-US" sz="3200"/>
              <a:t> Thói quen chi tiêu dưới đây hợp lí hay chưa hợp lí? Vì sao?</a:t>
            </a:r>
          </a:p>
          <a:p>
            <a:r>
              <a:rPr lang="en-US" sz="3200"/>
              <a:t>a) Xác định thứ tự ưu tiên những thứ cần mua trước khi đi mua sắm.</a:t>
            </a:r>
          </a:p>
          <a:p>
            <a:r>
              <a:rPr lang="en-US" sz="3200"/>
              <a:t>b) Xác định giá tiền những thứ cần mua.</a:t>
            </a:r>
          </a:p>
          <a:p>
            <a:r>
              <a:rPr lang="en-US" sz="3200"/>
              <a:t>c) Liệt kê những thứ cần mua trước khi đi mua sắm.</a:t>
            </a:r>
          </a:p>
          <a:p>
            <a:r>
              <a:rPr lang="en-US" sz="3200"/>
              <a:t>d) Khảo giá những loại đồ muốn mua ở vài nơi để lựa chọn nơi nào có đồ cùng chất lượng nhưng giá rẻ hơn thì mua.</a:t>
            </a:r>
          </a:p>
          <a:p>
            <a:r>
              <a:rPr lang="en-US" sz="3200"/>
              <a:t>e) Chỉ chi tiêu cho những việc thật sự cần thiết.</a:t>
            </a:r>
          </a:p>
          <a:p>
            <a:r>
              <a:rPr lang="en-US" sz="3200"/>
              <a:t>g) Chỉ chọn những đồ đắt tiền để mua.</a:t>
            </a:r>
          </a:p>
          <a:p>
            <a:r>
              <a:rPr lang="en-US" sz="3200"/>
              <a:t>h) Chỉ chọn mua những đồ có giá rẻ nhất.</a:t>
            </a:r>
          </a:p>
        </p:txBody>
      </p:sp>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12" y="4354715"/>
            <a:ext cx="1909174" cy="2694451"/>
          </a:xfrm>
          <a:prstGeom prst="rect">
            <a:avLst/>
          </a:prstGeom>
        </p:spPr>
      </p:pic>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3763131" y="2841258"/>
            <a:ext cx="52545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3:</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2269961" y="2066831"/>
            <a:ext cx="8000563" cy="3789686"/>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587014" y="406407"/>
            <a:ext cx="3968139"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noProof="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a:latin typeface="Arial" pitchFamily="34" charset="0"/>
                <a:cs typeface="Arial" pitchFamily="34" charset="0"/>
              </a:rPr>
              <a:t>      Em hãy kể những thói quen chi tiêu của mình  và cho biết thói quen chi tiêu nào chưa hợp lí. </a:t>
            </a:r>
          </a:p>
          <a:p>
            <a:pPr algn="just"/>
            <a:r>
              <a:rPr lang="en-US" sz="4000">
                <a:latin typeface="Arial" pitchFamily="34" charset="0"/>
                <a:cs typeface="Arial" pitchFamily="34" charset="0"/>
              </a:rPr>
              <a:t>      Giải thích vì sao?</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a16="http://schemas.microsoft.com/office/drawing/2014/main"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lập và thực hiện kế hoạch để khắc phục thói quen chi tiêu chưa hợp lí.</a:t>
            </a:r>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viết bài chia sẻ về một thói quen chi tiêu hợp lí mà em tâm đắc.</a:t>
            </a: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p>
          <a:p>
            <a:pPr algn="ctr"/>
            <a:r>
              <a:rPr lang="en-US" sz="720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24459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2" y="543632"/>
            <a:ext cx="6901541"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1</a:t>
            </a:r>
            <a:r>
              <a:rPr lang="en-US" sz="2800" i="1"/>
              <a:t>:</a:t>
            </a:r>
            <a:endParaRPr lang="en-US" sz="2800"/>
          </a:p>
          <a:p>
            <a:pPr lvl="0"/>
            <a:r>
              <a:rPr lang="en-US" sz="2800" i="1"/>
              <a:t>Rau = 10.000đ</a:t>
            </a:r>
            <a:endParaRPr lang="en-US" sz="2800"/>
          </a:p>
          <a:p>
            <a:pPr lvl="0"/>
            <a:r>
              <a:rPr lang="en-US" sz="2800" i="1"/>
              <a:t>Thịt lợn = 0,5 kg x 120.000 đ/kg = 60.000đ</a:t>
            </a:r>
            <a:endParaRPr lang="en-US" sz="2800"/>
          </a:p>
          <a:p>
            <a:pPr lvl="0"/>
            <a:r>
              <a:rPr lang="en-US" sz="2800" i="1"/>
              <a:t>Cá = 1 kg x 50.000 đ/kg= 50.000đ</a:t>
            </a:r>
            <a:endParaRPr lang="en-US" sz="2800"/>
          </a:p>
          <a:p>
            <a:pPr lvl="0"/>
            <a:r>
              <a:rPr lang="en-US" sz="2800" i="1"/>
              <a:t>Trái cây = 30.000đ</a:t>
            </a:r>
            <a:endParaRPr lang="en-US" sz="2800"/>
          </a:p>
          <a:p>
            <a:r>
              <a:rPr lang="en-US" sz="2800" i="1"/>
              <a:t>=&gt; Tổng cộng mua hết 150.000đ</a:t>
            </a:r>
            <a:endParaRPr lang="en-US" sz="2800"/>
          </a:p>
        </p:txBody>
      </p:sp>
      <p:sp>
        <p:nvSpPr>
          <p:cNvPr id="3" name="Rectangle 2"/>
          <p:cNvSpPr/>
          <p:nvPr/>
        </p:nvSpPr>
        <p:spPr>
          <a:xfrm>
            <a:off x="1055916" y="3518611"/>
            <a:ext cx="7043055"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2</a:t>
            </a:r>
            <a:r>
              <a:rPr lang="en-US" sz="2800" i="1"/>
              <a:t>:</a:t>
            </a:r>
            <a:endParaRPr lang="en-US" sz="2800"/>
          </a:p>
          <a:p>
            <a:pPr lvl="0"/>
            <a:r>
              <a:rPr lang="en-US" sz="2800" i="1"/>
              <a:t>Rau = 16.000đ</a:t>
            </a:r>
            <a:endParaRPr lang="en-US" sz="2800"/>
          </a:p>
          <a:p>
            <a:pPr lvl="0"/>
            <a:r>
              <a:rPr lang="en-US" sz="2800" i="1"/>
              <a:t>Thịt bò = 0,2 kg x 240.000 đ/kg = 48.000đ</a:t>
            </a:r>
            <a:endParaRPr lang="en-US" sz="2800"/>
          </a:p>
          <a:p>
            <a:pPr lvl="0"/>
            <a:r>
              <a:rPr lang="en-US" sz="2800" i="1"/>
              <a:t>Đậu phụ = 20.000đ</a:t>
            </a:r>
            <a:endParaRPr lang="en-US" sz="2800"/>
          </a:p>
          <a:p>
            <a:pPr lvl="0"/>
            <a:r>
              <a:rPr lang="en-US" sz="2800" i="1"/>
              <a:t>Thịt lợn = 0,3 kg x 120.000 đ/kg = 36.000đ</a:t>
            </a:r>
            <a:endParaRPr lang="en-US" sz="2800"/>
          </a:p>
          <a:p>
            <a:pPr lvl="0"/>
            <a:r>
              <a:rPr lang="en-US" sz="2800" i="1"/>
              <a:t>Trái cây = 30.000đ</a:t>
            </a:r>
            <a:endParaRPr lang="en-US" sz="2800"/>
          </a:p>
          <a:p>
            <a:r>
              <a:rPr lang="en-US" sz="2800" i="1"/>
              <a:t>=&gt; Tổng cộng 150.000đ</a:t>
            </a:r>
            <a:endParaRPr lang="en-US" sz="2800"/>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406770" y="2776616"/>
            <a:ext cx="5554727" cy="1569660"/>
          </a:xfrm>
          <a:prstGeom prst="rect">
            <a:avLst/>
          </a:prstGeom>
        </p:spPr>
        <p:txBody>
          <a:bodyPr wrap="none">
            <a:spAutoFit/>
          </a:bodyPr>
          <a:lstStyle/>
          <a:p>
            <a:pPr algn="ctr"/>
            <a:r>
              <a:rPr lang="en-US" sz="4800" i="1"/>
              <a:t> Theo em, vì sao phải </a:t>
            </a:r>
          </a:p>
          <a:p>
            <a:pPr algn="ctr"/>
            <a:r>
              <a:rPr lang="en-US" sz="4800" i="1"/>
              <a:t>tính toán như vậy?</a:t>
            </a:r>
            <a:endParaRPr lang="en-US" sz="48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39367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714998" y="3505755"/>
            <a:ext cx="10812237" cy="1206405"/>
          </a:xfrm>
        </p:spPr>
        <p:txBody>
          <a:bodyPr/>
          <a:lstStyle/>
          <a:p>
            <a:r>
              <a:rPr lang="en-US" sz="5400" b="1"/>
              <a:t>SỰ CẦN THIẾT </a:t>
            </a:r>
            <a:br>
              <a:rPr lang="en-US" sz="5400" b="1"/>
            </a:br>
            <a:r>
              <a:rPr lang="en-US" sz="5400" b="1"/>
              <a:t>PHẢI LẬP KẾ HOẠCH CHI TIÊU</a:t>
            </a:r>
            <a:endParaRPr lang="en-US" sz="5400"/>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1. Sự cần thiết phải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tr.48 và trả lời câu hỏi</a:t>
            </a:r>
            <a:endParaRPr lang="vi-VN" altLang="ko-KR" sz="2500" b="1">
              <a:solidFill>
                <a:schemeClr val="accent1"/>
              </a:solidFill>
              <a:latin typeface="Arial Unicode MS" pitchFamily="34" charset="-128"/>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056" y="2351077"/>
            <a:ext cx="11978937" cy="41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674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4524315"/>
          </a:xfrm>
          <a:prstGeom prst="rect">
            <a:avLst/>
          </a:prstGeom>
          <a:ln w="57150">
            <a:solidFill>
              <a:schemeClr val="tx1"/>
            </a:solidFill>
          </a:ln>
        </p:spPr>
        <p:txBody>
          <a:bodyPr wrap="square">
            <a:spAutoFit/>
          </a:bodyPr>
          <a:lstStyle/>
          <a:p>
            <a:pPr algn="just"/>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noProof="0">
                <a:solidFill>
                  <a:prstClr val="black"/>
                </a:solidFill>
                <a:latin typeface="#9Slide05 Atlantika" pitchFamily="2" charset="0"/>
                <a:cs typeface="Times New Roman" panose="02020603050405020304" pitchFamily="18" charset="0"/>
              </a:rPr>
              <a:t>  </a:t>
            </a:r>
            <a:r>
              <a:rPr lang="en-US" sz="3200" i="1">
                <a:solidFill>
                  <a:schemeClr val="accent4">
                    <a:lumMod val="75000"/>
                  </a:schemeClr>
                </a:solidFill>
              </a:rPr>
              <a:t>Câu a) </a:t>
            </a:r>
            <a:r>
              <a:rPr lang="en-US" sz="3200" i="1"/>
              <a:t>Việc bạn Phương chi tiêu tùy tiện đã dẫn đến khó khăn gì trong cuộc sống? Nếu mẹ không đủ tiền để đưa thêm thì điều gì sẽ xảy ra?</a:t>
            </a:r>
            <a:endParaRPr lang="en-US" sz="3200"/>
          </a:p>
          <a:p>
            <a:pPr algn="just"/>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3200" i="1" noProof="0">
                <a:solidFill>
                  <a:schemeClr val="accent4">
                    <a:lumMod val="75000"/>
                  </a:schemeClr>
                </a:solidFill>
              </a:rPr>
              <a:t>Câu b)</a:t>
            </a:r>
            <a:r>
              <a:rPr lang="en-US" sz="3200" i="1" noProof="0"/>
              <a:t> </a:t>
            </a:r>
            <a:r>
              <a:rPr lang="en-US" sz="3200" i="1"/>
              <a:t>Em hãy dự đoán những khó khăn có thể xảy ra nếu Phương tiếp tục chi tiêu như vậy?</a:t>
            </a:r>
            <a:endParaRPr lang="en-US" sz="3200"/>
          </a:p>
          <a:p>
            <a:pPr algn="just"/>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3200" i="1" noProof="0">
                <a:solidFill>
                  <a:schemeClr val="accent4">
                    <a:lumMod val="75000"/>
                  </a:schemeClr>
                </a:solidFill>
              </a:rPr>
              <a:t>Câu c) </a:t>
            </a:r>
            <a:r>
              <a:rPr lang="en-US" sz="3200" i="1"/>
              <a:t>Em hãy nêu lí do cần phải lập kế hoạch chi tiêu?</a:t>
            </a:r>
            <a:endParaRPr lang="en-US" sz="3200"/>
          </a:p>
        </p:txBody>
      </p:sp>
      <p:pic>
        <p:nvPicPr>
          <p:cNvPr id="45" name="Chỗ dành sẵn cho Nội dung 4" descr="Ảnh có chứa trong nhà&#10;&#10;Mô tả được tạo tự động">
            <a:extLst>
              <a:ext uri="{FF2B5EF4-FFF2-40B4-BE49-F238E27FC236}">
                <a16:creationId xmlns:a16="http://schemas.microsoft.com/office/drawing/2014/main" id="{5C765E9B-D54F-4F2F-A2FC-1DE3E27B8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a16="http://schemas.microsoft.com/office/drawing/2014/main"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c</a:t>
            </a: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94179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a:t>Sự cần thiết phải lập kế hoạch chi tiêu.</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a16="http://schemas.microsoft.com/office/drawing/2014/main" id="{5C765E9B-D54F-4F2F-A2FC-1DE3E27B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Thông tin SHS tr.48</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3"/>
            <a:endCxn id="19" idx="1"/>
          </p:cNvCxnSpPr>
          <p:nvPr/>
        </p:nvCxnSpPr>
        <p:spPr>
          <a:xfrm flipV="1">
            <a:off x="5910678" y="566850"/>
            <a:ext cx="734190"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090777" y="1595469"/>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722825" y="2348642"/>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6450" y="2483228"/>
            <a:ext cx="4593231" cy="4374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Việc chi tiêu tùy tiện của bạn Phương đã dẫn đến sinh hoạt của gia đình bạn bị đảo lộn: những thứ cần thiết như rau, cá, thịt,... bị thiếu và 5 ngày bạn đã chi tiêu hết tiền.</a:t>
            </a:r>
            <a:endParaRPr lang="en-US" sz="2400">
              <a:solidFill>
                <a:schemeClr val="tx1"/>
              </a:solidFill>
            </a:endParaRPr>
          </a:p>
          <a:p>
            <a:pPr algn="just"/>
            <a:r>
              <a:rPr lang="en-US" sz="2400" i="1">
                <a:solidFill>
                  <a:schemeClr val="tx1"/>
                </a:solidFill>
              </a:rPr>
              <a:t>Nếu mẹ không có đủ tiền để đưa thêm thì sẽ bất ổn trong sinh hoạt gia đình, có thể vay mượn tiền để đi chợ.</a:t>
            </a:r>
            <a:endParaRPr lang="en-US" sz="2400">
              <a:solidFill>
                <a:schemeClr val="tx1"/>
              </a:solidFill>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5128654" y="3358721"/>
            <a:ext cx="6313715"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Nếu vẫn tiếp tục chi tiêu không có kế hoạch sẽ dẫn đến những vấn đề: nợ nhiều hơn, không đảm bảo sức khỏe cho các thành viên trong gia đình, không có khoản tiền dự phòng cho những lúc cần thiết, không tiết kiệm được tiền để đầu tư, mua sắm những vật dụng thiết yếu trong gia đình, đi du lịch, thực hiện những kế hoạch khác,...</a:t>
            </a:r>
            <a:endParaRPr lang="en-US" sz="2400">
              <a:solidFill>
                <a:schemeClr val="tx1"/>
              </a:solidFill>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828311" y="114006"/>
            <a:ext cx="4293432" cy="278875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Lập kế hoạch chi tiêu giúp cân bằng tài chính, tránh những khoản chi không cần thiết, thực hiện được tiết kiệm, góp phần tạo dựng cuộc sống ổn định, ấm no và không ngừng phát triển.</a:t>
            </a:r>
            <a:endParaRPr lang="en-US" sz="2400">
              <a:solidFill>
                <a:schemeClr val="tx1"/>
              </a:solidFill>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stCxn id="6" idx="2"/>
          </p:cNvCxnSpPr>
          <p:nvPr/>
        </p:nvCxnSpPr>
        <p:spPr>
          <a:xfrm flipH="1">
            <a:off x="2289974" y="1370942"/>
            <a:ext cx="751461" cy="33052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stCxn id="6" idx="2"/>
            <a:endCxn id="9" idx="0"/>
          </p:cNvCxnSpPr>
          <p:nvPr/>
        </p:nvCxnSpPr>
        <p:spPr>
          <a:xfrm>
            <a:off x="3041435" y="1370942"/>
            <a:ext cx="3349109" cy="9777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644868"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7341</TotalTime>
  <Words>1598</Words>
  <Application>Microsoft Office PowerPoint</Application>
  <PresentationFormat>Widescreen</PresentationFormat>
  <Paragraphs>183</Paragraphs>
  <Slides>28</Slides>
  <Notes>12</Notes>
  <HiddenSlides>0</HiddenSlides>
  <MMClips>1</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28</vt:i4>
      </vt:variant>
    </vt:vector>
  </HeadingPairs>
  <TitlesOfParts>
    <vt:vector size="60" baseType="lpstr">
      <vt:lpstr>等线</vt:lpstr>
      <vt:lpstr>맑은 고딕</vt:lpstr>
      <vt:lpstr>微软雅黑</vt:lpstr>
      <vt:lpstr>宋体</vt:lpstr>
      <vt:lpstr>宋体</vt:lpstr>
      <vt:lpstr>#9Slide05 Atlantika</vt:lpstr>
      <vt:lpstr>#9Slide05 Brannboll Ny</vt:lpstr>
      <vt:lpstr>#9Slide05 Fourth</vt:lpstr>
      <vt:lpstr>#9Slide05 Fourth Medium</vt:lpstr>
      <vt:lpstr>#9Slide05 Pattaya</vt:lpstr>
      <vt:lpstr>【苹果】迟暮朝朝醉晚灯</vt:lpstr>
      <vt:lpstr>Aachen</vt:lpstr>
      <vt:lpstr>Arial</vt:lpstr>
      <vt:lpstr>Arial Unicode MS</vt:lpstr>
      <vt:lpstr>Baloo 2</vt:lpstr>
      <vt:lpstr>Calibri</vt:lpstr>
      <vt:lpstr>Calibri Light</vt:lpstr>
      <vt:lpstr>Helvetica Neue</vt:lpstr>
      <vt:lpstr>ITC Avant Garde Std Bk</vt:lpstr>
      <vt:lpstr>Sniglet</vt:lpstr>
      <vt:lpstr>SVN-Vanilla Daisy Pro</vt:lpstr>
      <vt:lpstr>Times</vt:lpstr>
      <vt:lpstr>Times New Roman</vt:lpstr>
      <vt:lpstr>方正静蕾简体</vt: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SỰ CẦN THIẾT  PHẢI LẬP KẾ HOẠCH CHI TIÊU</vt:lpstr>
      <vt:lpstr>PowerPoint Presentation</vt:lpstr>
      <vt:lpstr>PowerPoint Presentation</vt:lpstr>
      <vt:lpstr>PowerPoint Presentation</vt:lpstr>
      <vt:lpstr>PowerPoint Presentation</vt:lpstr>
      <vt:lpstr>PowerPoint Presentation</vt:lpstr>
      <vt:lpstr>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Tô Thuỷ Tô Thuỷ</cp:lastModifiedBy>
  <cp:revision>211</cp:revision>
  <dcterms:created xsi:type="dcterms:W3CDTF">2021-07-15T15:36:06Z</dcterms:created>
  <dcterms:modified xsi:type="dcterms:W3CDTF">2024-02-25T08:27:44Z</dcterms:modified>
</cp:coreProperties>
</file>