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1" r:id="rId2"/>
    <p:sldId id="259" r:id="rId3"/>
    <p:sldId id="286" r:id="rId4"/>
    <p:sldId id="262" r:id="rId5"/>
    <p:sldId id="263" r:id="rId6"/>
    <p:sldId id="293" r:id="rId7"/>
    <p:sldId id="287" r:id="rId8"/>
    <p:sldId id="288" r:id="rId9"/>
    <p:sldId id="292" r:id="rId10"/>
    <p:sldId id="290" r:id="rId11"/>
    <p:sldId id="294" r:id="rId12"/>
    <p:sldId id="291" r:id="rId13"/>
    <p:sldId id="295" r:id="rId14"/>
    <p:sldId id="278" r:id="rId15"/>
    <p:sldId id="27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73A40D"/>
    <a:srgbClr val="32947B"/>
    <a:srgbClr val="FEE633"/>
    <a:srgbClr val="404040"/>
    <a:srgbClr val="ED7D31"/>
    <a:srgbClr val="8497B0"/>
    <a:srgbClr val="FFC000"/>
    <a:srgbClr val="5B9BD5"/>
    <a:srgbClr val="B7F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8E916-2DB4-4055-8CC4-3E2ABE3EFE48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DD08-BFD2-4617-92AF-E1951D5E3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331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86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26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823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09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38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7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04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4741" y="6444476"/>
            <a:ext cx="1210251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200" dirty="0">
              <a:solidFill>
                <a:srgbClr val="DEEBF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AF97-EB87-41B8-A976-8BC6DE5F9824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12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.xml"/><Relationship Id="rId7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16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83121" y="22553"/>
            <a:ext cx="12577771" cy="6319253"/>
            <a:chOff x="-264071" y="157316"/>
            <a:chExt cx="12577771" cy="631925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504824"/>
              <a:ext cx="11001375" cy="5971745"/>
            </a:xfrm>
            <a:prstGeom prst="rect">
              <a:avLst/>
            </a:prstGeom>
          </p:spPr>
        </p:pic>
        <p:pic>
          <p:nvPicPr>
            <p:cNvPr id="19" name="图片 18" descr="OQAAAB+LCAAAAAAABACrVlIpqSxIVbJSCs5NLCpxyUxML0rM9SxJzVXSUfJMUbLKK83J0VFyysxLycxLdy/KLy0oVrKKjq0FALpUkis5AAAA"/>
            <p:cNvPicPr>
              <a:picLocks noChangeAspect="1"/>
            </p:cNvPicPr>
            <p:nvPr/>
          </p:nvPicPr>
          <p:blipFill rotWithShape="1">
            <a:blip r:embed="rId5"/>
            <a:srcRect l="37884" t="16612" r="31478" b="53054"/>
            <a:stretch>
              <a:fillRect/>
            </a:stretch>
          </p:blipFill>
          <p:spPr>
            <a:xfrm rot="251108">
              <a:off x="5795240" y="1459620"/>
              <a:ext cx="2095500" cy="141922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169" y="1660708"/>
              <a:ext cx="6608595" cy="452058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9016464" y="890747"/>
              <a:ext cx="3297236" cy="20347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-264071" y="4050890"/>
              <a:ext cx="1673771" cy="103290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89364" y="1954294"/>
              <a:ext cx="2728674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6" t="35207" r="57152" b="21430"/>
            <a:stretch>
              <a:fillRect/>
            </a:stretch>
          </p:blipFill>
          <p:spPr>
            <a:xfrm>
              <a:off x="115162" y="225050"/>
              <a:ext cx="1493983" cy="19888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72" r="83438" b="10952"/>
            <a:stretch>
              <a:fillRect/>
            </a:stretch>
          </p:blipFill>
          <p:spPr>
            <a:xfrm>
              <a:off x="6325512" y="4597245"/>
              <a:ext cx="576707" cy="10037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1" t="26841" r="66563" b="6049"/>
            <a:stretch>
              <a:fillRect/>
            </a:stretch>
          </p:blipFill>
          <p:spPr>
            <a:xfrm>
              <a:off x="5120248" y="4432836"/>
              <a:ext cx="598352" cy="105108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3" t="26841" r="49140"/>
            <a:stretch>
              <a:fillRect/>
            </a:stretch>
          </p:blipFill>
          <p:spPr>
            <a:xfrm>
              <a:off x="5920904" y="4997683"/>
              <a:ext cx="451217" cy="86406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31574" r="32031" b="7401"/>
            <a:stretch>
              <a:fillRect/>
            </a:stretch>
          </p:blipFill>
          <p:spPr>
            <a:xfrm>
              <a:off x="6821686" y="5273519"/>
              <a:ext cx="357302" cy="591679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0" y="6341806"/>
            <a:ext cx="12192000" cy="590550"/>
          </a:xfrm>
          <a:prstGeom prst="rect">
            <a:avLst/>
          </a:prstGeom>
          <a:solidFill>
            <a:srgbClr val="73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4" t="67609" r="8958"/>
          <a:stretch>
            <a:fillRect/>
          </a:stretch>
        </p:blipFill>
        <p:spPr>
          <a:xfrm>
            <a:off x="1476617" y="5083791"/>
            <a:ext cx="1543050" cy="146429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5" r="59614"/>
          <a:stretch>
            <a:fillRect/>
          </a:stretch>
        </p:blipFill>
        <p:spPr>
          <a:xfrm>
            <a:off x="8018295" y="3353515"/>
            <a:ext cx="3348806" cy="32835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EF313B6-E72F-4666-BE3A-2EB20F4E8C6E}"/>
              </a:ext>
            </a:extLst>
          </p:cNvPr>
          <p:cNvSpPr txBox="1"/>
          <p:nvPr/>
        </p:nvSpPr>
        <p:spPr>
          <a:xfrm>
            <a:off x="2404814" y="2883088"/>
            <a:ext cx="47903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hận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nhầm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(cha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…)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57777" y="0"/>
            <a:ext cx="12749221" cy="6184490"/>
            <a:chOff x="-435521" y="-3105"/>
            <a:chExt cx="12749221" cy="61844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4" y="-3105"/>
              <a:ext cx="11631561" cy="61844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9016464" y="890747"/>
              <a:ext cx="3297236" cy="20347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-435521" y="4050890"/>
              <a:ext cx="1673771" cy="103290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326" y="487952"/>
              <a:ext cx="1115570" cy="926594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-556" y="4050890"/>
            <a:ext cx="12192000" cy="280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4E88AE-676C-4F7F-BD40-44C29FBB905D}"/>
              </a:ext>
            </a:extLst>
          </p:cNvPr>
          <p:cNvSpPr txBox="1"/>
          <p:nvPr/>
        </p:nvSpPr>
        <p:spPr>
          <a:xfrm>
            <a:off x="2051472" y="723522"/>
            <a:ext cx="6376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03DB1-5211-4998-A0D7-F14CB6E14BDC}"/>
              </a:ext>
            </a:extLst>
          </p:cNvPr>
          <p:cNvSpPr txBox="1"/>
          <p:nvPr/>
        </p:nvSpPr>
        <p:spPr>
          <a:xfrm>
            <a:off x="1728459" y="2015900"/>
            <a:ext cx="87328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46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0"/>
          <p:cNvGrpSpPr>
            <a:grpSpLocks noResize="1"/>
          </p:cNvGrpSpPr>
          <p:nvPr>
            <p:custDataLst>
              <p:tags r:id="rId1"/>
            </p:custDataLst>
          </p:nvPr>
        </p:nvGrpSpPr>
        <p:grpSpPr>
          <a:xfrm>
            <a:off x="84814" y="271337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0" y="4050890"/>
            <a:ext cx="12192000" cy="2807110"/>
          </a:xfrm>
          <a:prstGeom prst="rect">
            <a:avLst/>
          </a:prstGeom>
        </p:spPr>
      </p:pic>
      <p:pic>
        <p:nvPicPr>
          <p:cNvPr id="13" name="PA_图片 12"/>
          <p:cNvPicPr>
            <a:picLocks noChangeAspect="1" noResize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016464" y="890747"/>
            <a:ext cx="3297236" cy="2034758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 noResize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435521" y="4050890"/>
            <a:ext cx="1673771" cy="1032901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 noResize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512512" y="344330"/>
            <a:ext cx="3297236" cy="203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B038ECE-8F18-47C5-957C-DD21F72F9329}"/>
              </a:ext>
            </a:extLst>
          </p:cNvPr>
          <p:cNvSpPr txBox="1"/>
          <p:nvPr/>
        </p:nvSpPr>
        <p:spPr>
          <a:xfrm>
            <a:off x="6206958" y="2799491"/>
            <a:ext cx="6416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Tổng kết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6585F-D706-4C70-8F58-F32DCE7525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5" y="1712802"/>
            <a:ext cx="5239801" cy="402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69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57777" y="-343869"/>
            <a:ext cx="13305331" cy="6528359"/>
            <a:chOff x="-435521" y="-346974"/>
            <a:chExt cx="13305331" cy="652835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4" y="-3105"/>
              <a:ext cx="11631561" cy="61844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9572574" y="-346974"/>
              <a:ext cx="3297236" cy="20347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-435521" y="4050890"/>
              <a:ext cx="1673771" cy="1032901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6FAF10-8AD2-469C-893F-821CE6EB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93324"/>
              </p:ext>
            </p:extLst>
          </p:nvPr>
        </p:nvGraphicFramePr>
        <p:xfrm>
          <a:off x="1324444" y="699320"/>
          <a:ext cx="9965856" cy="56125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19564">
                  <a:extLst>
                    <a:ext uri="{9D8B030D-6E8A-4147-A177-3AD203B41FA5}">
                      <a16:colId xmlns:a16="http://schemas.microsoft.com/office/drawing/2014/main" val="2532807007"/>
                    </a:ext>
                  </a:extLst>
                </a:gridCol>
                <a:gridCol w="3946292">
                  <a:extLst>
                    <a:ext uri="{9D8B030D-6E8A-4147-A177-3AD203B41FA5}">
                      <a16:colId xmlns:a16="http://schemas.microsoft.com/office/drawing/2014/main" val="1599524935"/>
                    </a:ext>
                  </a:extLst>
                </a:gridCol>
              </a:tblGrid>
              <a:tr h="59143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 “Điều không tính trước”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684623"/>
                  </a:ext>
                </a:extLst>
              </a:tr>
              <a:tr h="3271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nội dung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sắc nghệ thuật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27774"/>
                  </a:ext>
                </a:extLst>
              </a:tr>
              <a:tr h="174999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6076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B06CD9-0EE1-46CF-A27A-04B7F9F98F55}"/>
              </a:ext>
            </a:extLst>
          </p:cNvPr>
          <p:cNvSpPr txBox="1"/>
          <p:nvPr/>
        </p:nvSpPr>
        <p:spPr>
          <a:xfrm>
            <a:off x="1421606" y="1712812"/>
            <a:ext cx="5845969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Qua câu chuyện, tác giả  muốn ca ngợi tình bạn hồn nhiên trong sáng và sự đoàn kết, chia sẻ, thân thiện và bao dung trong cách cư xử.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thía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bao dung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73E724-E0AA-4B79-AE47-A0AB81EED38C}"/>
              </a:ext>
            </a:extLst>
          </p:cNvPr>
          <p:cNvSpPr txBox="1"/>
          <p:nvPr/>
        </p:nvSpPr>
        <p:spPr>
          <a:xfrm>
            <a:off x="7374893" y="1945726"/>
            <a:ext cx="3808088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qua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5D8747-E9C4-4FFD-9422-ECFCFA3757BE}"/>
              </a:ext>
            </a:extLst>
          </p:cNvPr>
          <p:cNvSpPr txBox="1"/>
          <p:nvPr/>
        </p:nvSpPr>
        <p:spPr>
          <a:xfrm>
            <a:off x="2917574" y="4546172"/>
            <a:ext cx="6653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 ý khi đọc hiểu văn bản truyện ngắn hiện đại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54F2-ED53-4FE8-BF1D-F982F3698258}"/>
              </a:ext>
            </a:extLst>
          </p:cNvPr>
          <p:cNvSpPr txBox="1"/>
          <p:nvPr/>
        </p:nvSpPr>
        <p:spPr>
          <a:xfrm>
            <a:off x="1422905" y="4834572"/>
            <a:ext cx="66532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đặc điểm nhân vật thông qua lời nói, hành động, suy nghĩ...</a:t>
            </a:r>
            <a:endParaRPr lang="en-US" sz="1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Phân tích được tình huống truyện để  thấy được vấn đề đặt ra trong câu chuyện</a:t>
            </a:r>
            <a:endParaRPr lang="en-US" sz="1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9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0"/>
          <p:cNvGrpSpPr>
            <a:grpSpLocks noResize="1"/>
          </p:cNvGrpSpPr>
          <p:nvPr>
            <p:custDataLst>
              <p:tags r:id="rId1"/>
            </p:custDataLst>
          </p:nvPr>
        </p:nvGrpSpPr>
        <p:grpSpPr>
          <a:xfrm>
            <a:off x="84814" y="271337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0" y="4050890"/>
            <a:ext cx="12192000" cy="2807110"/>
          </a:xfrm>
          <a:prstGeom prst="rect">
            <a:avLst/>
          </a:prstGeom>
        </p:spPr>
      </p:pic>
      <p:pic>
        <p:nvPicPr>
          <p:cNvPr id="13" name="PA_图片 12"/>
          <p:cNvPicPr>
            <a:picLocks noChangeAspect="1" noResize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016464" y="890747"/>
            <a:ext cx="3297236" cy="2034758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 noResize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435521" y="4050890"/>
            <a:ext cx="1673771" cy="1032901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 noResize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512512" y="344330"/>
            <a:ext cx="3297236" cy="203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B038ECE-8F18-47C5-957C-DD21F72F9329}"/>
              </a:ext>
            </a:extLst>
          </p:cNvPr>
          <p:cNvSpPr txBox="1"/>
          <p:nvPr/>
        </p:nvSpPr>
        <p:spPr>
          <a:xfrm>
            <a:off x="5831846" y="2578752"/>
            <a:ext cx="46007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Luyện tập, vận dụng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6585F-D706-4C70-8F58-F32DCE7525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5" y="1712802"/>
            <a:ext cx="5239801" cy="402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90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0219" y="157316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4" y="-172214"/>
            <a:ext cx="10004510" cy="68435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435521" y="4050890"/>
            <a:ext cx="1673771" cy="10329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0" y="4050890"/>
            <a:ext cx="12192000" cy="280711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203566" y="732472"/>
            <a:ext cx="3297236" cy="20347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277493" y="2893454"/>
            <a:ext cx="2480080" cy="2690653"/>
          </a:xfrm>
          <a:prstGeom prst="rect">
            <a:avLst/>
          </a:prstGeom>
        </p:spPr>
      </p:pic>
      <p:pic>
        <p:nvPicPr>
          <p:cNvPr id="19" name="图片 18" descr="OQAAAB+LCAAAAAAABACrVlIpqSxIVbJSCs5NLCpxyUxML0rM9SxJzVXSUfJMUbLKK83J0VFyysxLycxLdy/KLy0oVrKKjq0FALpUkis5AAAA"/>
          <p:cNvPicPr>
            <a:picLocks noChangeAspect="1"/>
          </p:cNvPicPr>
          <p:nvPr/>
        </p:nvPicPr>
        <p:blipFill rotWithShape="1">
          <a:blip r:embed="rId9"/>
          <a:srcRect l="37884" t="16612" r="31478" b="53054"/>
          <a:stretch>
            <a:fillRect/>
          </a:stretch>
        </p:blipFill>
        <p:spPr>
          <a:xfrm rot="251108">
            <a:off x="7211777" y="855031"/>
            <a:ext cx="2095500" cy="14192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198812" y="885769"/>
            <a:ext cx="3297236" cy="20347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D2C473-4F62-4E40-A144-416A90CA48E0}"/>
              </a:ext>
            </a:extLst>
          </p:cNvPr>
          <p:cNvSpPr txBox="1"/>
          <p:nvPr/>
        </p:nvSpPr>
        <p:spPr>
          <a:xfrm>
            <a:off x="3373889" y="2339570"/>
            <a:ext cx="56136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Em hiểu như thế nào về kết thúc truyện: “Nắng chiều hắt bóng ba đứa xuống mặt đường thành một khối, giống như người khổng lồ trong truyện cổ [...]”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0219" y="157316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4" y="-172214"/>
            <a:ext cx="10004510" cy="68435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435521" y="4050890"/>
            <a:ext cx="1673771" cy="10329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0" y="4050890"/>
            <a:ext cx="12192000" cy="280711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266905" y="1086724"/>
            <a:ext cx="3297236" cy="20347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587240" y="3072290"/>
            <a:ext cx="2480080" cy="269065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134218" y="1071355"/>
            <a:ext cx="3297236" cy="2065496"/>
            <a:chOff x="8469449" y="717396"/>
            <a:chExt cx="3297236" cy="2065496"/>
          </a:xfrm>
        </p:grpSpPr>
        <p:pic>
          <p:nvPicPr>
            <p:cNvPr id="19" name="图片 18" descr="OQAAAB+LCAAAAAAABACrVlIpqSxIVbJSCs5NLCpxyUxML0rM9SxJzVXSUfJMUbLKK83J0VFyysxLycxLdy/KLy0oVrKKjq0FALpUkis5AAAA"/>
            <p:cNvPicPr>
              <a:picLocks noChangeAspect="1"/>
            </p:cNvPicPr>
            <p:nvPr/>
          </p:nvPicPr>
          <p:blipFill rotWithShape="1">
            <a:blip r:embed="rId9"/>
            <a:srcRect l="37884" t="16612" r="31478" b="53054"/>
            <a:stretch>
              <a:fillRect/>
            </a:stretch>
          </p:blipFill>
          <p:spPr>
            <a:xfrm rot="251108">
              <a:off x="9482414" y="717396"/>
              <a:ext cx="2095500" cy="141922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8469449" y="748134"/>
              <a:ext cx="3297236" cy="203475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2EB71B1-0CAA-43F2-96D0-8B6BF13CCE2F}"/>
              </a:ext>
            </a:extLst>
          </p:cNvPr>
          <p:cNvSpPr txBox="1"/>
          <p:nvPr/>
        </p:nvSpPr>
        <p:spPr>
          <a:xfrm>
            <a:off x="2926648" y="2685930"/>
            <a:ext cx="63125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3-4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0219" y="14191"/>
            <a:ext cx="11631561" cy="6184490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16111" r="18330" b="48194"/>
          <a:stretch>
            <a:fillRect/>
          </a:stretch>
        </p:blipFill>
        <p:spPr>
          <a:xfrm rot="20902685">
            <a:off x="4499094" y="3376502"/>
            <a:ext cx="3127712" cy="3033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0" y="3876674"/>
            <a:ext cx="12192000" cy="298132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03953" y="1984052"/>
            <a:ext cx="7683963" cy="1524621"/>
            <a:chOff x="2773615" y="1738932"/>
            <a:chExt cx="7683963" cy="1524621"/>
          </a:xfrm>
        </p:grpSpPr>
        <p:sp>
          <p:nvSpPr>
            <p:cNvPr id="7" name="矩形 6"/>
            <p:cNvSpPr/>
            <p:nvPr/>
          </p:nvSpPr>
          <p:spPr>
            <a:xfrm>
              <a:off x="2773615" y="1738932"/>
              <a:ext cx="768396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ĐIỀU KHÔNG TÍNH TRƯỚC</a:t>
              </a:r>
              <a:endParaRPr lang="zh-CN" altLang="en-US" sz="8000" dirty="0">
                <a:ln w="19050">
                  <a:solidFill>
                    <a:schemeClr val="bg1">
                      <a:alpha val="85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tx1">
                      <a:alpha val="23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733750" y="2678778"/>
              <a:ext cx="53719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Nguyễn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Nhật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Ánh</a:t>
              </a:r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>
              <a:cxnSpLocks/>
            </p:cNvCxnSpPr>
            <p:nvPr/>
          </p:nvCxnSpPr>
          <p:spPr>
            <a:xfrm>
              <a:off x="3891226" y="2495804"/>
              <a:ext cx="4951191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3221564" y="349625"/>
            <a:ext cx="2528516" cy="15603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081835" y="527798"/>
            <a:ext cx="3297236" cy="20347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1790" y="3765140"/>
            <a:ext cx="1673771" cy="10329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213322" y="163803"/>
            <a:ext cx="2480080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9827709" y="3001613"/>
            <a:ext cx="1102532" cy="19190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>
            <a:off x="2103953" y="3961128"/>
            <a:ext cx="862624" cy="16518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849928" y="564234"/>
            <a:ext cx="683079" cy="11311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0"/>
          <p:cNvGrpSpPr>
            <a:grpSpLocks noResize="1"/>
          </p:cNvGrpSpPr>
          <p:nvPr>
            <p:custDataLst>
              <p:tags r:id="rId1"/>
            </p:custDataLst>
          </p:nvPr>
        </p:nvGrpSpPr>
        <p:grpSpPr>
          <a:xfrm>
            <a:off x="84814" y="271337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0" y="4050890"/>
            <a:ext cx="12192000" cy="2807110"/>
          </a:xfrm>
          <a:prstGeom prst="rect">
            <a:avLst/>
          </a:prstGeom>
        </p:spPr>
      </p:pic>
      <p:pic>
        <p:nvPicPr>
          <p:cNvPr id="13" name="PA_图片 12"/>
          <p:cNvPicPr>
            <a:picLocks noChangeAspect="1" noResize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016464" y="890747"/>
            <a:ext cx="3297236" cy="2034758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 noResize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435521" y="4050890"/>
            <a:ext cx="1673771" cy="1032901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 noResize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512512" y="344330"/>
            <a:ext cx="3297236" cy="203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B038ECE-8F18-47C5-957C-DD21F72F9329}"/>
              </a:ext>
            </a:extLst>
          </p:cNvPr>
          <p:cNvSpPr txBox="1"/>
          <p:nvPr/>
        </p:nvSpPr>
        <p:spPr>
          <a:xfrm>
            <a:off x="5684800" y="2644170"/>
            <a:ext cx="45372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Đọc và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chung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6585F-D706-4C70-8F58-F32DCE7525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5" y="1712802"/>
            <a:ext cx="5239801" cy="402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57221" y="123679"/>
            <a:ext cx="12749221" cy="6184490"/>
            <a:chOff x="-435521" y="-3105"/>
            <a:chExt cx="12749221" cy="61844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4" y="-3105"/>
              <a:ext cx="11631561" cy="61844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9016464" y="890747"/>
              <a:ext cx="3297236" cy="20347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-435521" y="4050890"/>
              <a:ext cx="1673771" cy="103290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0" y="570610"/>
              <a:ext cx="1115570" cy="926594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-556" y="4050890"/>
            <a:ext cx="12192000" cy="28071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34AD866-CFE1-4369-8925-E03FAAF3BE28}"/>
              </a:ext>
            </a:extLst>
          </p:cNvPr>
          <p:cNvSpPr txBox="1"/>
          <p:nvPr/>
        </p:nvSpPr>
        <p:spPr>
          <a:xfrm>
            <a:off x="5236071" y="2058873"/>
            <a:ext cx="598616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Nguyễn Nhật Ánh (1955), quê 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 Nam.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Ông là một tác giả nổi tiếng với nhiều tác phẩm viết cho thanh thiếu nhi và là hiện tượng văn học trong nền văn học Việt Nam đương đại.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6D37A-4137-4F8B-B36B-B0B53C0A5661}"/>
              </a:ext>
            </a:extLst>
          </p:cNvPr>
          <p:cNvSpPr txBox="1"/>
          <p:nvPr/>
        </p:nvSpPr>
        <p:spPr>
          <a:xfrm>
            <a:off x="2479670" y="860901"/>
            <a:ext cx="6671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AF7F9-B222-48CC-AD82-C1C199BC2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18" y="1761591"/>
            <a:ext cx="3667433" cy="3667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26054" y="5067"/>
            <a:ext cx="13131011" cy="7106190"/>
            <a:chOff x="-435521" y="-166740"/>
            <a:chExt cx="12749221" cy="6919954"/>
          </a:xfrm>
        </p:grpSpPr>
        <p:grpSp>
          <p:nvGrpSpPr>
            <p:cNvPr id="2" name="组合 1"/>
            <p:cNvGrpSpPr/>
            <p:nvPr/>
          </p:nvGrpSpPr>
          <p:grpSpPr>
            <a:xfrm>
              <a:off x="-156910" y="-166740"/>
              <a:ext cx="12269650" cy="6919954"/>
              <a:chOff x="-156910" y="-166740"/>
              <a:chExt cx="12269650" cy="691995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" t="1485" r="2661"/>
              <a:stretch>
                <a:fillRect/>
              </a:stretch>
            </p:blipFill>
            <p:spPr>
              <a:xfrm>
                <a:off x="-156910" y="-166740"/>
                <a:ext cx="11631561" cy="618449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365" y="781469"/>
                <a:ext cx="11001375" cy="5971745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9016464" y="890747"/>
              <a:ext cx="3297236" cy="20347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-435521" y="4050890"/>
              <a:ext cx="1673771" cy="103290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63" y="389681"/>
              <a:ext cx="531629" cy="78357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A382AA9-2574-4304-819B-6D7905EAC2D5}"/>
              </a:ext>
            </a:extLst>
          </p:cNvPr>
          <p:cNvSpPr txBox="1"/>
          <p:nvPr/>
        </p:nvSpPr>
        <p:spPr>
          <a:xfrm>
            <a:off x="1523597" y="768146"/>
            <a:ext cx="6376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Văn bản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360A92-7848-48A2-B448-DEA0B0348F3F}"/>
              </a:ext>
            </a:extLst>
          </p:cNvPr>
          <p:cNvSpPr txBox="1"/>
          <p:nvPr/>
        </p:nvSpPr>
        <p:spPr>
          <a:xfrm>
            <a:off x="850952" y="1471258"/>
            <a:ext cx="1050284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Xuất xứ: 1988, in trong tập </a:t>
            </a:r>
            <a:r>
              <a:rPr lang="de-DE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Út Quyên và tôi.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Thể loại: Truyện ngắn.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Nhân vật: Tôi, Nghi, Phước.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Sự việc chính: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Tôi tham gia trận bóng giao hữu với lớp Nghi và ghi bàn thắng nhưng không được công nhận.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Vì bị Nghi trêu trọc khiến tôi rất tức tối, nên đã rủ Phước chuẩn bị vũ khí để đi đánh nhau với Nghi.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Khi tôi và Phước dàn trận đánh Nghi thì Nghi lại đến đưa cho tôi cuốn sách và rủ chúng tôi đi xem phim.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0"/>
          <p:cNvGrpSpPr>
            <a:grpSpLocks noResize="1"/>
          </p:cNvGrpSpPr>
          <p:nvPr>
            <p:custDataLst>
              <p:tags r:id="rId1"/>
            </p:custDataLst>
          </p:nvPr>
        </p:nvGrpSpPr>
        <p:grpSpPr>
          <a:xfrm>
            <a:off x="84814" y="271337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0" y="4050890"/>
            <a:ext cx="12192000" cy="2807110"/>
          </a:xfrm>
          <a:prstGeom prst="rect">
            <a:avLst/>
          </a:prstGeom>
        </p:spPr>
      </p:pic>
      <p:pic>
        <p:nvPicPr>
          <p:cNvPr id="13" name="PA_图片 12"/>
          <p:cNvPicPr>
            <a:picLocks noChangeAspect="1" noResize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016464" y="890747"/>
            <a:ext cx="3297236" cy="2034758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 noResize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435521" y="4050890"/>
            <a:ext cx="1673771" cy="1032901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 noResize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512512" y="344330"/>
            <a:ext cx="3297236" cy="203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B038ECE-8F18-47C5-957C-DD21F72F9329}"/>
              </a:ext>
            </a:extLst>
          </p:cNvPr>
          <p:cNvSpPr txBox="1"/>
          <p:nvPr/>
        </p:nvSpPr>
        <p:spPr>
          <a:xfrm>
            <a:off x="5646390" y="2644170"/>
            <a:ext cx="42832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và tìm hiểu chi tiết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6585F-D706-4C70-8F58-F32DCE7525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5" y="1712802"/>
            <a:ext cx="5239801" cy="402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56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0219" y="0"/>
            <a:ext cx="11797481" cy="6438900"/>
            <a:chOff x="401363" y="-126784"/>
            <a:chExt cx="11631561" cy="61844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3" y="-126784"/>
              <a:ext cx="11631561" cy="618449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96" y="287614"/>
              <a:ext cx="1115570" cy="92659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807A7B-9E3C-47BD-873E-37D7D66F6098}"/>
              </a:ext>
            </a:extLst>
          </p:cNvPr>
          <p:cNvSpPr txBox="1"/>
          <p:nvPr/>
        </p:nvSpPr>
        <p:spPr>
          <a:xfrm>
            <a:off x="1978966" y="693029"/>
            <a:ext cx="6376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300"/>
              </a:spcBef>
              <a:spcAft>
                <a:spcPts val="300"/>
              </a:spcAft>
            </a:pPr>
            <a:r>
              <a:rPr lang="pt-BR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Ngôi kể, lời kể và lời của nhân vật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49EB91-144A-4FC4-8D07-429E91D8F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66463"/>
              </p:ext>
            </p:extLst>
          </p:nvPr>
        </p:nvGraphicFramePr>
        <p:xfrm>
          <a:off x="1433104" y="1481355"/>
          <a:ext cx="9806396" cy="4683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096">
                  <a:extLst>
                    <a:ext uri="{9D8B030D-6E8A-4147-A177-3AD203B41FA5}">
                      <a16:colId xmlns:a16="http://schemas.microsoft.com/office/drawing/2014/main" val="819705640"/>
                    </a:ext>
                  </a:extLst>
                </a:gridCol>
                <a:gridCol w="4804084">
                  <a:extLst>
                    <a:ext uri="{9D8B030D-6E8A-4147-A177-3AD203B41FA5}">
                      <a16:colId xmlns:a16="http://schemas.microsoft.com/office/drawing/2014/main" val="1535980013"/>
                    </a:ext>
                  </a:extLst>
                </a:gridCol>
                <a:gridCol w="3184216">
                  <a:extLst>
                    <a:ext uri="{9D8B030D-6E8A-4147-A177-3AD203B41FA5}">
                      <a16:colId xmlns:a16="http://schemas.microsoft.com/office/drawing/2014/main" val="2223137370"/>
                    </a:ext>
                  </a:extLst>
                </a:gridCol>
              </a:tblGrid>
              <a:tr h="836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4806637"/>
                  </a:ext>
                </a:extLst>
              </a:tr>
              <a:tr h="51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4582020"/>
                  </a:ext>
                </a:extLst>
              </a:tr>
              <a:tr h="1266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5682649"/>
                  </a:ext>
                </a:extLst>
              </a:tr>
              <a:tr h="1031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”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4016583"/>
                  </a:ext>
                </a:extLst>
              </a:tr>
              <a:tr h="1031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8515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35C2B3-B4B0-49DB-AEF0-DE4A86DC618B}"/>
              </a:ext>
            </a:extLst>
          </p:cNvPr>
          <p:cNvSpPr txBox="1"/>
          <p:nvPr/>
        </p:nvSpPr>
        <p:spPr>
          <a:xfrm>
            <a:off x="3352800" y="2413283"/>
            <a:ext cx="4400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D5243-FC9C-4AFF-A616-4E3D1AB8882D}"/>
              </a:ext>
            </a:extLst>
          </p:cNvPr>
          <p:cNvSpPr txBox="1"/>
          <p:nvPr/>
        </p:nvSpPr>
        <p:spPr>
          <a:xfrm>
            <a:off x="8191500" y="241196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0B194-DC66-4844-96CC-B9F74056D012}"/>
              </a:ext>
            </a:extLst>
          </p:cNvPr>
          <p:cNvSpPr txBox="1"/>
          <p:nvPr/>
        </p:nvSpPr>
        <p:spPr>
          <a:xfrm>
            <a:off x="3305175" y="2980362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kềm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Nghi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liếc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nhổm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hụp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0A582-AD1F-46AB-B358-B15818AE2605}"/>
              </a:ext>
            </a:extLst>
          </p:cNvPr>
          <p:cNvSpPr txBox="1"/>
          <p:nvPr/>
        </p:nvSpPr>
        <p:spPr>
          <a:xfrm>
            <a:off x="8153400" y="2980362"/>
            <a:ext cx="2876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E503C-88D1-430C-8459-46D7A2081A3B}"/>
              </a:ext>
            </a:extLst>
          </p:cNvPr>
          <p:cNvSpPr txBox="1"/>
          <p:nvPr/>
        </p:nvSpPr>
        <p:spPr>
          <a:xfrm>
            <a:off x="3314700" y="4162994"/>
            <a:ext cx="4619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Nghi?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3BE6F8-3B6F-4282-9A48-3DA2580ABED8}"/>
              </a:ext>
            </a:extLst>
          </p:cNvPr>
          <p:cNvSpPr txBox="1"/>
          <p:nvPr/>
        </p:nvSpPr>
        <p:spPr>
          <a:xfrm>
            <a:off x="8124825" y="4105844"/>
            <a:ext cx="3114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789921-6F4D-4C99-9216-1B24EEC3B85E}"/>
              </a:ext>
            </a:extLst>
          </p:cNvPr>
          <p:cNvSpPr txBox="1"/>
          <p:nvPr/>
        </p:nvSpPr>
        <p:spPr>
          <a:xfrm>
            <a:off x="3352800" y="5278959"/>
            <a:ext cx="7600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20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0110" y="0"/>
            <a:ext cx="11911780" cy="6374990"/>
            <a:chOff x="401363" y="-126784"/>
            <a:chExt cx="11631561" cy="61844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3" y="-126784"/>
              <a:ext cx="11631561" cy="618449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436" y="116965"/>
              <a:ext cx="896478" cy="7446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CA65E8-ED0F-488F-92F0-FABCE1FDD227}"/>
              </a:ext>
            </a:extLst>
          </p:cNvPr>
          <p:cNvSpPr txBox="1"/>
          <p:nvPr/>
        </p:nvSpPr>
        <p:spPr>
          <a:xfrm>
            <a:off x="1824570" y="4800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C87A32-D349-4AF9-AFA0-9C47CC3C7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51952"/>
              </p:ext>
            </p:extLst>
          </p:nvPr>
        </p:nvGraphicFramePr>
        <p:xfrm>
          <a:off x="995454" y="1152360"/>
          <a:ext cx="10472645" cy="507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806">
                  <a:extLst>
                    <a:ext uri="{9D8B030D-6E8A-4147-A177-3AD203B41FA5}">
                      <a16:colId xmlns:a16="http://schemas.microsoft.com/office/drawing/2014/main" val="1401389479"/>
                    </a:ext>
                  </a:extLst>
                </a:gridCol>
                <a:gridCol w="4667440">
                  <a:extLst>
                    <a:ext uri="{9D8B030D-6E8A-4147-A177-3AD203B41FA5}">
                      <a16:colId xmlns:a16="http://schemas.microsoft.com/office/drawing/2014/main" val="2965541132"/>
                    </a:ext>
                  </a:extLst>
                </a:gridCol>
                <a:gridCol w="4597399">
                  <a:extLst>
                    <a:ext uri="{9D8B030D-6E8A-4147-A177-3AD203B41FA5}">
                      <a16:colId xmlns:a16="http://schemas.microsoft.com/office/drawing/2014/main" val="1960277818"/>
                    </a:ext>
                  </a:extLst>
                </a:gridCol>
              </a:tblGrid>
              <a:tr h="551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”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”Nghi”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extLst>
                  <a:ext uri="{0D108BD9-81ED-4DB2-BD59-A6C34878D82A}">
                    <a16:rowId xmlns:a16="http://schemas.microsoft.com/office/drawing/2014/main" val="3645844974"/>
                  </a:ext>
                </a:extLst>
              </a:tr>
              <a:tr h="3012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854003402"/>
                  </a:ext>
                </a:extLst>
              </a:tr>
              <a:tr h="1506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15341696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381875-A85E-48F1-8FCB-B6AAADE5A2E8}"/>
              </a:ext>
            </a:extLst>
          </p:cNvPr>
          <p:cNvSpPr txBox="1"/>
          <p:nvPr/>
        </p:nvSpPr>
        <p:spPr>
          <a:xfrm>
            <a:off x="2228850" y="1756334"/>
            <a:ext cx="46577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Nghi....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À... à,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nãy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À...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Ra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E1742-CE8D-4BC6-A3E5-E2E91ADE4A83}"/>
              </a:ext>
            </a:extLst>
          </p:cNvPr>
          <p:cNvSpPr txBox="1"/>
          <p:nvPr/>
        </p:nvSpPr>
        <p:spPr>
          <a:xfrm>
            <a:off x="6886575" y="1756334"/>
            <a:ext cx="45815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Tao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kềm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hén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!...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9F734C-A6A4-4353-8C11-1A6D6C17C78F}"/>
              </a:ext>
            </a:extLst>
          </p:cNvPr>
          <p:cNvSpPr txBox="1"/>
          <p:nvPr/>
        </p:nvSpPr>
        <p:spPr>
          <a:xfrm>
            <a:off x="2228850" y="5067535"/>
            <a:ext cx="4581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cha!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FEA01F-EC65-4EAA-B4CC-2803069D01B5}"/>
              </a:ext>
            </a:extLst>
          </p:cNvPr>
          <p:cNvSpPr txBox="1"/>
          <p:nvPr/>
        </p:nvSpPr>
        <p:spPr>
          <a:xfrm>
            <a:off x="6886575" y="4745672"/>
            <a:ext cx="44481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9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1319" y="64895"/>
            <a:ext cx="11631561" cy="6184490"/>
            <a:chOff x="401363" y="-126784"/>
            <a:chExt cx="11631561" cy="61844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3" y="-126784"/>
              <a:ext cx="11631561" cy="618449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27" y="287614"/>
              <a:ext cx="1115570" cy="92659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CA65E8-ED0F-488F-92F0-FABCE1FDD227}"/>
              </a:ext>
            </a:extLst>
          </p:cNvPr>
          <p:cNvSpPr txBox="1"/>
          <p:nvPr/>
        </p:nvSpPr>
        <p:spPr>
          <a:xfrm>
            <a:off x="1925053" y="6368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C87A32-D349-4AF9-AFA0-9C47CC3C7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09765"/>
              </p:ext>
            </p:extLst>
          </p:nvPr>
        </p:nvGraphicFramePr>
        <p:xfrm>
          <a:off x="1193801" y="1466676"/>
          <a:ext cx="10134599" cy="4357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292">
                  <a:extLst>
                    <a:ext uri="{9D8B030D-6E8A-4147-A177-3AD203B41FA5}">
                      <a16:colId xmlns:a16="http://schemas.microsoft.com/office/drawing/2014/main" val="1401389479"/>
                    </a:ext>
                  </a:extLst>
                </a:gridCol>
                <a:gridCol w="4271094">
                  <a:extLst>
                    <a:ext uri="{9D8B030D-6E8A-4147-A177-3AD203B41FA5}">
                      <a16:colId xmlns:a16="http://schemas.microsoft.com/office/drawing/2014/main" val="2965541132"/>
                    </a:ext>
                  </a:extLst>
                </a:gridCol>
                <a:gridCol w="3841213">
                  <a:extLst>
                    <a:ext uri="{9D8B030D-6E8A-4147-A177-3AD203B41FA5}">
                      <a16:colId xmlns:a16="http://schemas.microsoft.com/office/drawing/2014/main" val="1960277818"/>
                    </a:ext>
                  </a:extLst>
                </a:gridCol>
              </a:tblGrid>
              <a:tr h="679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”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”Nghi”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extLst>
                  <a:ext uri="{0D108BD9-81ED-4DB2-BD59-A6C34878D82A}">
                    <a16:rowId xmlns:a16="http://schemas.microsoft.com/office/drawing/2014/main" val="3645844974"/>
                  </a:ext>
                </a:extLst>
              </a:tr>
              <a:tr h="2206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739056094"/>
                  </a:ext>
                </a:extLst>
              </a:tr>
              <a:tr h="1470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35037622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AD63F4-61FC-4743-879B-B6709441D08F}"/>
              </a:ext>
            </a:extLst>
          </p:cNvPr>
          <p:cNvSpPr txBox="1"/>
          <p:nvPr/>
        </p:nvSpPr>
        <p:spPr>
          <a:xfrm>
            <a:off x="3213100" y="2309336"/>
            <a:ext cx="4235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kềm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Nghi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CC522-4362-4C2B-B8CB-1C3517880653}"/>
              </a:ext>
            </a:extLst>
          </p:cNvPr>
          <p:cNvSpPr txBox="1"/>
          <p:nvPr/>
        </p:nvSpPr>
        <p:spPr>
          <a:xfrm>
            <a:off x="7559675" y="2418476"/>
            <a:ext cx="3657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nhe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E5122-37A6-4278-86D8-BA3012D0727A}"/>
              </a:ext>
            </a:extLst>
          </p:cNvPr>
          <p:cNvSpPr txBox="1"/>
          <p:nvPr/>
        </p:nvSpPr>
        <p:spPr>
          <a:xfrm>
            <a:off x="3292475" y="4482008"/>
            <a:ext cx="408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625C1C-5CDB-4C66-B2D2-5CBD223A646B}"/>
              </a:ext>
            </a:extLst>
          </p:cNvPr>
          <p:cNvSpPr txBox="1"/>
          <p:nvPr/>
        </p:nvSpPr>
        <p:spPr>
          <a:xfrm>
            <a:off x="7559675" y="4620507"/>
            <a:ext cx="365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53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1263</Words>
  <Application>Microsoft Office PowerPoint</Application>
  <PresentationFormat>Widescreen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孙俣</dc:creator>
  <cp:lastModifiedBy>Tran Thu Huyen</cp:lastModifiedBy>
  <cp:revision>38</cp:revision>
  <dcterms:created xsi:type="dcterms:W3CDTF">2017-11-21T05:32:00Z</dcterms:created>
  <dcterms:modified xsi:type="dcterms:W3CDTF">2022-01-12T07:44:17Z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