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0"/>
  </p:notesMasterIdLst>
  <p:sldIdLst>
    <p:sldId id="333" r:id="rId3"/>
    <p:sldId id="260" r:id="rId4"/>
    <p:sldId id="335" r:id="rId5"/>
    <p:sldId id="336" r:id="rId6"/>
    <p:sldId id="334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50" r:id="rId15"/>
    <p:sldId id="345" r:id="rId16"/>
    <p:sldId id="346" r:id="rId17"/>
    <p:sldId id="351" r:id="rId18"/>
    <p:sldId id="34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E24D4-80B3-4A1D-A177-675962E6C13A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96F8F-B86C-409A-A98F-9391128A5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93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947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781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650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260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785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19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96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346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40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060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332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34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949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48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49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8545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48477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859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11011285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50520242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73680714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14523749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49748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3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10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458AC2-4583-44FE-9294-A07F0C88D8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8" y="546201"/>
            <a:ext cx="8201520" cy="61671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72CC2FA-84A8-47BA-B520-AB3A65E07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0" t="1659" r="12770" b="69386"/>
          <a:stretch/>
        </p:blipFill>
        <p:spPr>
          <a:xfrm>
            <a:off x="7275132" y="1149301"/>
            <a:ext cx="4173417" cy="4852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C143A5-B212-4354-9CBF-DE816B74D76C}"/>
              </a:ext>
            </a:extLst>
          </p:cNvPr>
          <p:cNvSpPr txBox="1"/>
          <p:nvPr/>
        </p:nvSpPr>
        <p:spPr>
          <a:xfrm rot="21274729">
            <a:off x="2051015" y="2795711"/>
            <a:ext cx="3778844" cy="2156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1545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C2ECB62-1FE7-4C9A-9B8E-2081D3E6F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697654"/>
              </p:ext>
            </p:extLst>
          </p:nvPr>
        </p:nvGraphicFramePr>
        <p:xfrm>
          <a:off x="642937" y="1806879"/>
          <a:ext cx="10906124" cy="442117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66875">
                  <a:extLst>
                    <a:ext uri="{9D8B030D-6E8A-4147-A177-3AD203B41FA5}">
                      <a16:colId xmlns:a16="http://schemas.microsoft.com/office/drawing/2014/main" val="1572457725"/>
                    </a:ext>
                  </a:extLst>
                </a:gridCol>
                <a:gridCol w="4476750">
                  <a:extLst>
                    <a:ext uri="{9D8B030D-6E8A-4147-A177-3AD203B41FA5}">
                      <a16:colId xmlns:a16="http://schemas.microsoft.com/office/drawing/2014/main" val="1853786749"/>
                    </a:ext>
                  </a:extLst>
                </a:gridCol>
                <a:gridCol w="4762499">
                  <a:extLst>
                    <a:ext uri="{9D8B030D-6E8A-4147-A177-3AD203B41FA5}">
                      <a16:colId xmlns:a16="http://schemas.microsoft.com/office/drawing/2014/main" val="1247695591"/>
                    </a:ext>
                  </a:extLst>
                </a:gridCol>
              </a:tblGrid>
              <a:tr h="240722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stress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6355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vuốt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46355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mèo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mịn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200398"/>
                  </a:ext>
                </a:extLst>
              </a:tr>
              <a:tr h="20139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6355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45742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9ABEDB-E86C-4D0E-9B63-E5F6C06A5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828567"/>
              </p:ext>
            </p:extLst>
          </p:nvPr>
        </p:nvGraphicFramePr>
        <p:xfrm>
          <a:off x="642937" y="1282905"/>
          <a:ext cx="10906125" cy="50201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4055423471"/>
                    </a:ext>
                  </a:extLst>
                </a:gridCol>
                <a:gridCol w="4467225">
                  <a:extLst>
                    <a:ext uri="{9D8B030D-6E8A-4147-A177-3AD203B41FA5}">
                      <a16:colId xmlns:a16="http://schemas.microsoft.com/office/drawing/2014/main" val="3445815751"/>
                    </a:ext>
                  </a:extLst>
                </a:gridCol>
                <a:gridCol w="4762500">
                  <a:extLst>
                    <a:ext uri="{9D8B030D-6E8A-4147-A177-3AD203B41FA5}">
                      <a16:colId xmlns:a16="http://schemas.microsoft.com/office/drawing/2014/main" val="3609556732"/>
                    </a:ext>
                  </a:extLst>
                </a:gridCol>
              </a:tblGrid>
              <a:tr h="5020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6355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12833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0DBC6D4-827A-489F-9AF0-CBC8D50535DF}"/>
              </a:ext>
            </a:extLst>
          </p:cNvPr>
          <p:cNvSpPr txBox="1"/>
          <p:nvPr/>
        </p:nvSpPr>
        <p:spPr>
          <a:xfrm>
            <a:off x="730044" y="466943"/>
            <a:ext cx="9171039" cy="504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en-US" sz="2400" b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ệ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71105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A6FCC43-A0B5-429C-A1A5-5011681EA7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03109"/>
              </p:ext>
            </p:extLst>
          </p:nvPr>
        </p:nvGraphicFramePr>
        <p:xfrm>
          <a:off x="642937" y="1724102"/>
          <a:ext cx="10906125" cy="44457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08595">
                  <a:extLst>
                    <a:ext uri="{9D8B030D-6E8A-4147-A177-3AD203B41FA5}">
                      <a16:colId xmlns:a16="http://schemas.microsoft.com/office/drawing/2014/main" val="3877303834"/>
                    </a:ext>
                  </a:extLst>
                </a:gridCol>
                <a:gridCol w="4504913">
                  <a:extLst>
                    <a:ext uri="{9D8B030D-6E8A-4147-A177-3AD203B41FA5}">
                      <a16:colId xmlns:a16="http://schemas.microsoft.com/office/drawing/2014/main" val="1597932185"/>
                    </a:ext>
                  </a:extLst>
                </a:gridCol>
                <a:gridCol w="4692617">
                  <a:extLst>
                    <a:ext uri="{9D8B030D-6E8A-4147-A177-3AD203B41FA5}">
                      <a16:colId xmlns:a16="http://schemas.microsoft.com/office/drawing/2014/main" val="745923099"/>
                    </a:ext>
                  </a:extLst>
                </a:gridCol>
              </a:tblGrid>
              <a:tr h="3130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6355" algn="l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556828"/>
                  </a:ext>
                </a:extLst>
              </a:tr>
              <a:tr h="56089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cam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cam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cam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6355" algn="l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814489"/>
                  </a:ext>
                </a:extLst>
              </a:tr>
              <a:tr h="2074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6355" algn="l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28024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899E45-C599-43AA-A6F9-1CB3B5594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275455"/>
              </p:ext>
            </p:extLst>
          </p:nvPr>
        </p:nvGraphicFramePr>
        <p:xfrm>
          <a:off x="642937" y="1224218"/>
          <a:ext cx="10906125" cy="50201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09738">
                  <a:extLst>
                    <a:ext uri="{9D8B030D-6E8A-4147-A177-3AD203B41FA5}">
                      <a16:colId xmlns:a16="http://schemas.microsoft.com/office/drawing/2014/main" val="2533554909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1683997563"/>
                    </a:ext>
                  </a:extLst>
                </a:gridCol>
                <a:gridCol w="4700587">
                  <a:extLst>
                    <a:ext uri="{9D8B030D-6E8A-4147-A177-3AD203B41FA5}">
                      <a16:colId xmlns:a16="http://schemas.microsoft.com/office/drawing/2014/main" val="1202222470"/>
                    </a:ext>
                  </a:extLst>
                </a:gridCol>
              </a:tblGrid>
              <a:tr h="5020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6355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16091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5ED8010-13BE-4793-A51F-CE3176C3275A}"/>
              </a:ext>
            </a:extLst>
          </p:cNvPr>
          <p:cNvSpPr txBox="1"/>
          <p:nvPr/>
        </p:nvSpPr>
        <p:spPr>
          <a:xfrm>
            <a:off x="730044" y="466943"/>
            <a:ext cx="9171039" cy="504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en-US" sz="2400" b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ệ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956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3955AF3-4F03-48BF-B5A9-86ADC62BF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587247"/>
              </p:ext>
            </p:extLst>
          </p:nvPr>
        </p:nvGraphicFramePr>
        <p:xfrm>
          <a:off x="586478" y="970690"/>
          <a:ext cx="11019044" cy="57210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81958">
                  <a:extLst>
                    <a:ext uri="{9D8B030D-6E8A-4147-A177-3AD203B41FA5}">
                      <a16:colId xmlns:a16="http://schemas.microsoft.com/office/drawing/2014/main" val="3274803264"/>
                    </a:ext>
                  </a:extLst>
                </a:gridCol>
                <a:gridCol w="6937086">
                  <a:extLst>
                    <a:ext uri="{9D8B030D-6E8A-4147-A177-3AD203B41FA5}">
                      <a16:colId xmlns:a16="http://schemas.microsoft.com/office/drawing/2014/main" val="3524619145"/>
                    </a:ext>
                  </a:extLst>
                </a:gridCol>
              </a:tblGrid>
              <a:tr h="8242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76" marR="6067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76" marR="6067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011155"/>
                  </a:ext>
                </a:extLst>
              </a:tr>
              <a:tr h="16084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ý?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76" marR="6067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76" marR="6067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577560"/>
                  </a:ext>
                </a:extLst>
              </a:tr>
              <a:tr h="20004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Qua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76" marR="6067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thấu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76" marR="6067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8688"/>
                  </a:ext>
                </a:extLst>
              </a:tr>
              <a:tr h="11420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76" marR="6067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HS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– 3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kern="1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76" marR="6067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05415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3248670-000B-49ED-B020-5F7A888CA8B9}"/>
              </a:ext>
            </a:extLst>
          </p:cNvPr>
          <p:cNvSpPr txBox="1"/>
          <p:nvPr/>
        </p:nvSpPr>
        <p:spPr>
          <a:xfrm>
            <a:off x="812957" y="225626"/>
            <a:ext cx="9171039" cy="504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en-US" sz="2400" b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ệ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3857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4" name="图片 6">
            <a:extLst>
              <a:ext uri="{FF2B5EF4-FFF2-40B4-BE49-F238E27FC236}">
                <a16:creationId xmlns:a16="http://schemas.microsoft.com/office/drawing/2014/main" id="{1DEF0997-EB26-44E7-82E6-ED4A63FE5A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7" y="77372"/>
            <a:ext cx="2106208" cy="2106208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07B81A64-7DE5-4544-B65A-28478DFAB3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1974965" y="1721855"/>
            <a:ext cx="7328765" cy="3396743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7F20480-C4AD-47F0-93FA-F3E1DBFE07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6251583" y="1357803"/>
            <a:ext cx="3680507" cy="3998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14E41-B758-4B72-803B-588DE78F77A1}"/>
              </a:ext>
            </a:extLst>
          </p:cNvPr>
          <p:cNvSpPr txBox="1"/>
          <p:nvPr/>
        </p:nvSpPr>
        <p:spPr>
          <a:xfrm>
            <a:off x="3184533" y="2572260"/>
            <a:ext cx="316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III. KINH NGHIỆM ĐỌC HIỂU VĂN BẢN NGHỊ LUẬN</a:t>
            </a:r>
          </a:p>
        </p:txBody>
      </p:sp>
    </p:spTree>
    <p:extLst>
      <p:ext uri="{BB962C8B-B14F-4D97-AF65-F5344CB8AC3E}">
        <p14:creationId xmlns:p14="http://schemas.microsoft.com/office/powerpoint/2010/main" val="376299109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4" name="图片 6">
            <a:extLst>
              <a:ext uri="{FF2B5EF4-FFF2-40B4-BE49-F238E27FC236}">
                <a16:creationId xmlns:a16="http://schemas.microsoft.com/office/drawing/2014/main" id="{1DEF0997-EB26-44E7-82E6-ED4A63FE5A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7" y="77372"/>
            <a:ext cx="2106208" cy="2106208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ECCC81FB-391C-4564-8531-5CB4FD983D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48" y="1130476"/>
            <a:ext cx="7973310" cy="40881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FEF1B6-B715-431C-B0BA-DD817D38DACE}"/>
              </a:ext>
            </a:extLst>
          </p:cNvPr>
          <p:cNvSpPr txBox="1"/>
          <p:nvPr/>
        </p:nvSpPr>
        <p:spPr>
          <a:xfrm>
            <a:off x="3077615" y="3098338"/>
            <a:ext cx="5564553" cy="1390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nghị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xã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hội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chúng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ta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cần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khai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thác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yếu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tố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nội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dung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thức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2400" i="1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)?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3875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4" name="图片 6">
            <a:extLst>
              <a:ext uri="{FF2B5EF4-FFF2-40B4-BE49-F238E27FC236}">
                <a16:creationId xmlns:a16="http://schemas.microsoft.com/office/drawing/2014/main" id="{1DEF0997-EB26-44E7-82E6-ED4A63FE5A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323"/>
            <a:ext cx="1721928" cy="17219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0F92E6-0604-4772-918B-6CDACA3465FD}"/>
              </a:ext>
            </a:extLst>
          </p:cNvPr>
          <p:cNvSpPr txBox="1"/>
          <p:nvPr/>
        </p:nvSpPr>
        <p:spPr>
          <a:xfrm>
            <a:off x="1250424" y="1723010"/>
            <a:ext cx="10046842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vấn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khai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ý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vấn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lẽ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tỏ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vấn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xét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bố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thuyết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phục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hệ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lẽ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tỏ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điểm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 nhân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2731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4" name="图片 6">
            <a:extLst>
              <a:ext uri="{FF2B5EF4-FFF2-40B4-BE49-F238E27FC236}">
                <a16:creationId xmlns:a16="http://schemas.microsoft.com/office/drawing/2014/main" id="{1DEF0997-EB26-44E7-82E6-ED4A63FE5A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7" y="77372"/>
            <a:ext cx="2106208" cy="2106208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07B81A64-7DE5-4544-B65A-28478DFAB3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1974965" y="1721855"/>
            <a:ext cx="7328765" cy="3396743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7F20480-C4AD-47F0-93FA-F3E1DBFE07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6251583" y="1357803"/>
            <a:ext cx="3680507" cy="3998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14E41-B758-4B72-803B-588DE78F77A1}"/>
              </a:ext>
            </a:extLst>
          </p:cNvPr>
          <p:cNvSpPr txBox="1"/>
          <p:nvPr/>
        </p:nvSpPr>
        <p:spPr>
          <a:xfrm>
            <a:off x="3203583" y="2923732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IV.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4011546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1DEF0997-EB26-44E7-82E6-ED4A63FE5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7" y="77372"/>
            <a:ext cx="2106208" cy="2106208"/>
          </a:xfrm>
          <a:prstGeom prst="rect">
            <a:avLst/>
          </a:prstGeom>
        </p:spPr>
      </p:pic>
      <p:pic>
        <p:nvPicPr>
          <p:cNvPr id="13" name="图片 9220" descr="21">
            <a:extLst>
              <a:ext uri="{FF2B5EF4-FFF2-40B4-BE49-F238E27FC236}">
                <a16:creationId xmlns:a16="http://schemas.microsoft.com/office/drawing/2014/main" id="{C58438D0-881E-6E46-B119-D0D1E3F11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68" y="826533"/>
            <a:ext cx="10628671" cy="60314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7AC5EF-E33D-47F6-BEAE-0E46513504ED}"/>
              </a:ext>
            </a:extLst>
          </p:cNvPr>
          <p:cNvSpPr txBox="1"/>
          <p:nvPr/>
        </p:nvSpPr>
        <p:spPr>
          <a:xfrm rot="21219916">
            <a:off x="4554317" y="1386804"/>
            <a:ext cx="3384568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200" b="1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200" b="1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200" b="1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200" b="1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200" b="1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200" b="1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200" b="1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200" b="1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200" b="1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2200" b="1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luồng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phiền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phức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mối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2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1675934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409115" y="435164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3" name="Bye Mugen - z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sp>
        <p:nvSpPr>
          <p:cNvPr id="19" name="文本框 32">
            <a:extLst>
              <a:ext uri="{FF2B5EF4-FFF2-40B4-BE49-F238E27FC236}">
                <a16:creationId xmlns:a16="http://schemas.microsoft.com/office/drawing/2014/main" id="{B14D54DA-A7C4-4D41-A6ED-C872F3CDD55F}"/>
              </a:ext>
            </a:extLst>
          </p:cNvPr>
          <p:cNvSpPr txBox="1"/>
          <p:nvPr/>
        </p:nvSpPr>
        <p:spPr>
          <a:xfrm>
            <a:off x="1975774" y="906468"/>
            <a:ext cx="8753539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F81BD"/>
                </a:solidFill>
                <a:effectLst/>
                <a:uLnTx/>
                <a:uFillTx/>
                <a:latin typeface="UTM Cookies" panose="02040603050506020204" pitchFamily="18" charset="0"/>
                <a:ea typeface="微软雅黑" panose="020B0503020204020204" pitchFamily="34" charset="-122"/>
                <a:cs typeface="+mn-cs"/>
              </a:rPr>
              <a:t>TẠI SAO NÊN CÓ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F81BD"/>
                </a:solidFill>
                <a:effectLst/>
                <a:uLnTx/>
                <a:uFillTx/>
                <a:latin typeface="UTM Cookies" panose="02040603050506020204" pitchFamily="18" charset="0"/>
                <a:ea typeface="微软雅黑" panose="020B0503020204020204" pitchFamily="34" charset="-122"/>
                <a:cs typeface="+mn-cs"/>
              </a:rPr>
              <a:t>VẬT NUÔI TRONG NHÀ?</a:t>
            </a:r>
            <a:endParaRPr kumimoji="0" lang="zh-CN" altLang="en-US" sz="54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E85A31"/>
              </a:solidFill>
              <a:effectLst/>
              <a:uLnTx/>
              <a:uFillTx/>
              <a:latin typeface="UTM Cookies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4" name="图片 6">
            <a:extLst>
              <a:ext uri="{FF2B5EF4-FFF2-40B4-BE49-F238E27FC236}">
                <a16:creationId xmlns:a16="http://schemas.microsoft.com/office/drawing/2014/main" id="{1DEF0997-EB26-44E7-82E6-ED4A63FE5A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7" y="77372"/>
            <a:ext cx="2106208" cy="2106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8EE8D-65A8-4E75-8D26-FF92823087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836" y="1148042"/>
            <a:ext cx="7919908" cy="490346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91DC902-E588-4D80-9043-9EA4148E4BB8}"/>
              </a:ext>
            </a:extLst>
          </p:cNvPr>
          <p:cNvSpPr txBox="1"/>
          <p:nvPr/>
        </p:nvSpPr>
        <p:spPr>
          <a:xfrm>
            <a:off x="3693365" y="2297764"/>
            <a:ext cx="52768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226687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4" name="图片 6">
            <a:extLst>
              <a:ext uri="{FF2B5EF4-FFF2-40B4-BE49-F238E27FC236}">
                <a16:creationId xmlns:a16="http://schemas.microsoft.com/office/drawing/2014/main" id="{1DEF0997-EB26-44E7-82E6-ED4A63FE5A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7" y="77372"/>
            <a:ext cx="2106208" cy="2106208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07B81A64-7DE5-4544-B65A-28478DFAB3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2018255" y="1632330"/>
            <a:ext cx="7328765" cy="3396743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7F20480-C4AD-47F0-93FA-F3E1DBFE07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6251583" y="1357803"/>
            <a:ext cx="3680507" cy="3998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14E41-B758-4B72-803B-588DE78F77A1}"/>
              </a:ext>
            </a:extLst>
          </p:cNvPr>
          <p:cNvSpPr txBox="1"/>
          <p:nvPr/>
        </p:nvSpPr>
        <p:spPr>
          <a:xfrm>
            <a:off x="3089283" y="2695575"/>
            <a:ext cx="3162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I. ĐỌC VÀ</a:t>
            </a:r>
          </a:p>
          <a:p>
            <a:pPr algn="ctr"/>
            <a:r>
              <a:rPr lang="en-US" sz="3200" b="1" dirty="0"/>
              <a:t>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178785119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D0C58DA-58F7-4C27-8369-58C03F64C11A}"/>
              </a:ext>
            </a:extLst>
          </p:cNvPr>
          <p:cNvSpPr txBox="1"/>
          <p:nvPr/>
        </p:nvSpPr>
        <p:spPr>
          <a:xfrm>
            <a:off x="3749265" y="1271013"/>
            <a:ext cx="8088570" cy="404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pic>
        <p:nvPicPr>
          <p:cNvPr id="26" name="图片 6">
            <a:extLst>
              <a:ext uri="{FF2B5EF4-FFF2-40B4-BE49-F238E27FC236}">
                <a16:creationId xmlns:a16="http://schemas.microsoft.com/office/drawing/2014/main" id="{68678514-D588-457E-9626-B81F7CAD93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22054" y="792329"/>
            <a:ext cx="28860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21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4" name="图片 6">
            <a:extLst>
              <a:ext uri="{FF2B5EF4-FFF2-40B4-BE49-F238E27FC236}">
                <a16:creationId xmlns:a16="http://schemas.microsoft.com/office/drawing/2014/main" id="{1DEF0997-EB26-44E7-82E6-ED4A63FE5A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7" y="77372"/>
            <a:ext cx="2106208" cy="2106208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07B81A64-7DE5-4544-B65A-28478DFAB3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2018255" y="1632330"/>
            <a:ext cx="7328765" cy="3396743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7F20480-C4AD-47F0-93FA-F3E1DBFE07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6251583" y="1357803"/>
            <a:ext cx="3680507" cy="3998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14E41-B758-4B72-803B-588DE78F77A1}"/>
              </a:ext>
            </a:extLst>
          </p:cNvPr>
          <p:cNvSpPr txBox="1"/>
          <p:nvPr/>
        </p:nvSpPr>
        <p:spPr>
          <a:xfrm>
            <a:off x="3089283" y="2695575"/>
            <a:ext cx="3162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II. THỰC HÀNH ĐỌC HIỂU</a:t>
            </a:r>
          </a:p>
        </p:txBody>
      </p:sp>
    </p:spTree>
    <p:extLst>
      <p:ext uri="{BB962C8B-B14F-4D97-AF65-F5344CB8AC3E}">
        <p14:creationId xmlns:p14="http://schemas.microsoft.com/office/powerpoint/2010/main" val="364483994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22466" y="5059253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64902" y="759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29472" y="-270295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27110" y="5700749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DC0911-0A02-41C7-9D2F-AB6B4BABF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428748"/>
              </p:ext>
            </p:extLst>
          </p:nvPr>
        </p:nvGraphicFramePr>
        <p:xfrm>
          <a:off x="555605" y="636839"/>
          <a:ext cx="10928389" cy="55843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11063">
                  <a:extLst>
                    <a:ext uri="{9D8B030D-6E8A-4147-A177-3AD203B41FA5}">
                      <a16:colId xmlns:a16="http://schemas.microsoft.com/office/drawing/2014/main" val="2758089606"/>
                    </a:ext>
                  </a:extLst>
                </a:gridCol>
                <a:gridCol w="4032946">
                  <a:extLst>
                    <a:ext uri="{9D8B030D-6E8A-4147-A177-3AD203B41FA5}">
                      <a16:colId xmlns:a16="http://schemas.microsoft.com/office/drawing/2014/main" val="1914505517"/>
                    </a:ext>
                  </a:extLst>
                </a:gridCol>
                <a:gridCol w="2984380">
                  <a:extLst>
                    <a:ext uri="{9D8B030D-6E8A-4147-A177-3AD203B41FA5}">
                      <a16:colId xmlns:a16="http://schemas.microsoft.com/office/drawing/2014/main" val="3651272517"/>
                    </a:ext>
                  </a:extLst>
                </a:gridCol>
              </a:tblGrid>
              <a:tr h="47886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spc="-30" dirty="0">
                          <a:effectLst/>
                        </a:rPr>
                        <a:t>PHIẾU HỌC TẬP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spc="-30" dirty="0" err="1">
                          <a:effectLst/>
                        </a:rPr>
                        <a:t>Thực</a:t>
                      </a:r>
                      <a:r>
                        <a:rPr lang="en-US" sz="1800" b="1" kern="100" spc="-30" dirty="0">
                          <a:effectLst/>
                        </a:rPr>
                        <a:t> </a:t>
                      </a:r>
                      <a:r>
                        <a:rPr lang="en-US" sz="1800" b="1" kern="100" spc="-30" dirty="0" err="1">
                          <a:effectLst/>
                        </a:rPr>
                        <a:t>hành</a:t>
                      </a:r>
                      <a:r>
                        <a:rPr lang="en-US" sz="1800" b="1" kern="100" spc="-30" dirty="0">
                          <a:effectLst/>
                        </a:rPr>
                        <a:t> </a:t>
                      </a:r>
                      <a:r>
                        <a:rPr lang="en-US" sz="1800" b="1" kern="100" spc="-30" dirty="0" err="1">
                          <a:effectLst/>
                        </a:rPr>
                        <a:t>đọc</a:t>
                      </a:r>
                      <a:r>
                        <a:rPr lang="en-US" sz="1800" b="1" kern="100" spc="-30" dirty="0">
                          <a:effectLst/>
                        </a:rPr>
                        <a:t> </a:t>
                      </a:r>
                      <a:r>
                        <a:rPr lang="en-US" sz="1800" b="1" kern="100" spc="-30" dirty="0" err="1">
                          <a:effectLst/>
                        </a:rPr>
                        <a:t>hiểu</a:t>
                      </a:r>
                      <a:r>
                        <a:rPr lang="en-US" sz="1800" b="1" kern="100" spc="-30" dirty="0">
                          <a:effectLst/>
                        </a:rPr>
                        <a:t> </a:t>
                      </a:r>
                      <a:r>
                        <a:rPr lang="en-US" sz="1800" b="1" kern="100" spc="-30" dirty="0" err="1">
                          <a:effectLst/>
                        </a:rPr>
                        <a:t>văn</a:t>
                      </a:r>
                      <a:r>
                        <a:rPr lang="en-US" sz="1800" b="1" kern="100" spc="-30" dirty="0">
                          <a:effectLst/>
                        </a:rPr>
                        <a:t> </a:t>
                      </a:r>
                      <a:r>
                        <a:rPr lang="en-US" sz="1800" b="1" kern="100" spc="-30" dirty="0" err="1">
                          <a:effectLst/>
                        </a:rPr>
                        <a:t>bản</a:t>
                      </a:r>
                      <a:r>
                        <a:rPr lang="en-US" sz="1800" b="1" kern="100" spc="-30" dirty="0">
                          <a:effectLst/>
                        </a:rPr>
                        <a:t> </a:t>
                      </a:r>
                      <a:r>
                        <a:rPr lang="en-US" sz="1800" b="1" i="1" spc="-20" dirty="0" err="1">
                          <a:effectLst/>
                        </a:rPr>
                        <a:t>Tại</a:t>
                      </a:r>
                      <a:r>
                        <a:rPr lang="en-US" sz="1800" b="1" i="1" spc="-20" dirty="0">
                          <a:effectLst/>
                        </a:rPr>
                        <a:t> </a:t>
                      </a:r>
                      <a:r>
                        <a:rPr lang="en-US" sz="1800" b="1" i="1" spc="-20" dirty="0" err="1">
                          <a:effectLst/>
                        </a:rPr>
                        <a:t>sao</a:t>
                      </a:r>
                      <a:r>
                        <a:rPr lang="en-US" sz="1800" b="1" i="1" spc="-20" dirty="0">
                          <a:effectLst/>
                        </a:rPr>
                        <a:t> </a:t>
                      </a:r>
                      <a:r>
                        <a:rPr lang="en-US" sz="1800" b="1" i="1" spc="-20" dirty="0" err="1">
                          <a:effectLst/>
                        </a:rPr>
                        <a:t>nên</a:t>
                      </a:r>
                      <a:r>
                        <a:rPr lang="en-US" sz="1800" b="1" i="1" spc="-20" dirty="0">
                          <a:effectLst/>
                        </a:rPr>
                        <a:t> </a:t>
                      </a:r>
                      <a:r>
                        <a:rPr lang="en-US" sz="1800" b="1" i="1" spc="-20" dirty="0" err="1">
                          <a:effectLst/>
                        </a:rPr>
                        <a:t>có</a:t>
                      </a:r>
                      <a:r>
                        <a:rPr lang="en-US" sz="1800" b="1" i="1" spc="-20" dirty="0">
                          <a:effectLst/>
                        </a:rPr>
                        <a:t> </a:t>
                      </a:r>
                      <a:r>
                        <a:rPr lang="en-US" sz="1800" b="1" i="1" spc="-20" dirty="0" err="1">
                          <a:effectLst/>
                        </a:rPr>
                        <a:t>vật</a:t>
                      </a:r>
                      <a:r>
                        <a:rPr lang="en-US" sz="1800" b="1" i="1" spc="-20" dirty="0">
                          <a:effectLst/>
                        </a:rPr>
                        <a:t> </a:t>
                      </a:r>
                      <a:r>
                        <a:rPr lang="en-US" sz="1800" b="1" i="1" spc="-20" dirty="0" err="1">
                          <a:effectLst/>
                        </a:rPr>
                        <a:t>nuôi</a:t>
                      </a:r>
                      <a:r>
                        <a:rPr lang="en-US" sz="1800" b="1" i="1" spc="-20" dirty="0">
                          <a:effectLst/>
                        </a:rPr>
                        <a:t> </a:t>
                      </a:r>
                      <a:r>
                        <a:rPr lang="en-US" sz="1800" b="1" i="1" spc="-20" dirty="0" err="1">
                          <a:effectLst/>
                        </a:rPr>
                        <a:t>trong</a:t>
                      </a:r>
                      <a:r>
                        <a:rPr lang="en-US" sz="1800" b="1" i="1" spc="-20" dirty="0">
                          <a:effectLst/>
                        </a:rPr>
                        <a:t> </a:t>
                      </a:r>
                      <a:r>
                        <a:rPr lang="en-US" sz="1800" b="1" i="1" spc="-20" dirty="0" err="1">
                          <a:effectLst/>
                        </a:rPr>
                        <a:t>nhà</a:t>
                      </a:r>
                      <a:r>
                        <a:rPr lang="en-US" sz="1800" b="1" i="1" spc="-20" dirty="0">
                          <a:effectLst/>
                        </a:rPr>
                        <a:t>?</a:t>
                      </a:r>
                      <a:endParaRPr lang="en-US" sz="18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33870" marB="33870"/>
                </a:tc>
                <a:extLst>
                  <a:ext uri="{0D108BD9-81ED-4DB2-BD59-A6C34878D82A}">
                    <a16:rowId xmlns:a16="http://schemas.microsoft.com/office/drawing/2014/main" val="459251219"/>
                  </a:ext>
                </a:extLst>
              </a:tr>
              <a:tr h="313626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kern="100" spc="-30" dirty="0">
                          <a:effectLst/>
                        </a:rPr>
                        <a:t>1. </a:t>
                      </a:r>
                      <a:r>
                        <a:rPr lang="en-US" sz="1800" kern="100" spc="-30" dirty="0" err="1">
                          <a:effectLst/>
                        </a:rPr>
                        <a:t>Hoàn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thiện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bảng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hệ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thống</a:t>
                      </a:r>
                      <a:r>
                        <a:rPr lang="en-US" sz="1800" dirty="0">
                          <a:effectLst/>
                        </a:rPr>
                        <a:t> ý </a:t>
                      </a:r>
                      <a:r>
                        <a:rPr lang="en-US" sz="1800" dirty="0" err="1">
                          <a:effectLst/>
                        </a:rPr>
                        <a:t>kiến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lí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lẽ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bằng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chứng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được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triển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khai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trong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bản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33870" marB="33870"/>
                </a:tc>
                <a:extLst>
                  <a:ext uri="{0D108BD9-81ED-4DB2-BD59-A6C34878D82A}">
                    <a16:rowId xmlns:a16="http://schemas.microsoft.com/office/drawing/2014/main" val="1026348090"/>
                  </a:ext>
                </a:extLst>
              </a:tr>
              <a:tr h="151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effectLst/>
                        </a:rPr>
                        <a:t>Ý </a:t>
                      </a:r>
                      <a:r>
                        <a:rPr lang="en-US" sz="1800" b="1" dirty="0" err="1">
                          <a:effectLst/>
                        </a:rPr>
                        <a:t>kiến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Lí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lẽ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Bằng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chứng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190809"/>
                  </a:ext>
                </a:extLst>
              </a:tr>
              <a:tr h="1510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extLst>
                  <a:ext uri="{0D108BD9-81ED-4DB2-BD59-A6C34878D82A}">
                    <a16:rowId xmlns:a16="http://schemas.microsoft.com/office/drawing/2014/main" val="747459996"/>
                  </a:ext>
                </a:extLst>
              </a:tr>
              <a:tr h="1510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extLst>
                  <a:ext uri="{0D108BD9-81ED-4DB2-BD59-A6C34878D82A}">
                    <a16:rowId xmlns:a16="http://schemas.microsoft.com/office/drawing/2014/main" val="3010405752"/>
                  </a:ext>
                </a:extLst>
              </a:tr>
              <a:tr h="1510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extLst>
                  <a:ext uri="{0D108BD9-81ED-4DB2-BD59-A6C34878D82A}">
                    <a16:rowId xmlns:a16="http://schemas.microsoft.com/office/drawing/2014/main" val="634472432"/>
                  </a:ext>
                </a:extLst>
              </a:tr>
              <a:tr h="1510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extLst>
                  <a:ext uri="{0D108BD9-81ED-4DB2-BD59-A6C34878D82A}">
                    <a16:rowId xmlns:a16="http://schemas.microsoft.com/office/drawing/2014/main" val="3267159351"/>
                  </a:ext>
                </a:extLst>
              </a:tr>
              <a:tr h="1510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extLst>
                  <a:ext uri="{0D108BD9-81ED-4DB2-BD59-A6C34878D82A}">
                    <a16:rowId xmlns:a16="http://schemas.microsoft.com/office/drawing/2014/main" val="2451776331"/>
                  </a:ext>
                </a:extLst>
              </a:tr>
              <a:tr h="4762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kern="100" spc="-30" dirty="0">
                          <a:effectLst/>
                        </a:rPr>
                        <a:t>2. </a:t>
                      </a:r>
                      <a:r>
                        <a:rPr lang="en-US" sz="1800" kern="100" spc="-30" dirty="0" err="1">
                          <a:effectLst/>
                        </a:rPr>
                        <a:t>Nhận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xét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về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các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lí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lẽ</a:t>
                      </a:r>
                      <a:r>
                        <a:rPr lang="en-US" sz="1800" kern="100" spc="-30" dirty="0">
                          <a:effectLst/>
                        </a:rPr>
                        <a:t>, </a:t>
                      </a:r>
                      <a:r>
                        <a:rPr lang="en-US" sz="1800" kern="100" spc="-30" dirty="0" err="1">
                          <a:effectLst/>
                        </a:rPr>
                        <a:t>bằng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chứng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được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tác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giả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sử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dụng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trong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văn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bản</a:t>
                      </a:r>
                      <a:r>
                        <a:rPr lang="en-US" sz="1800" kern="100" spc="-3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kern="100" spc="-3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33870" marB="33870"/>
                </a:tc>
                <a:extLst>
                  <a:ext uri="{0D108BD9-81ED-4DB2-BD59-A6C34878D82A}">
                    <a16:rowId xmlns:a16="http://schemas.microsoft.com/office/drawing/2014/main" val="1637708136"/>
                  </a:ext>
                </a:extLst>
              </a:tr>
              <a:tr h="4762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kern="100" spc="-30" dirty="0">
                          <a:effectLst/>
                        </a:rPr>
                        <a:t>3. </a:t>
                      </a:r>
                      <a:r>
                        <a:rPr lang="en-US" sz="1800" kern="100" spc="-30" dirty="0" err="1">
                          <a:effectLst/>
                        </a:rPr>
                        <a:t>Cách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trình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bày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văn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bản</a:t>
                      </a:r>
                      <a:r>
                        <a:rPr lang="en-US" sz="1800" kern="100" spc="-30" dirty="0">
                          <a:effectLst/>
                        </a:rPr>
                        <a:t> (</a:t>
                      </a:r>
                      <a:r>
                        <a:rPr lang="en-US" sz="1800" kern="100" spc="-30" dirty="0" err="1">
                          <a:effectLst/>
                        </a:rPr>
                        <a:t>về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hình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thức</a:t>
                      </a:r>
                      <a:r>
                        <a:rPr lang="en-US" sz="1800" kern="100" spc="-30" dirty="0">
                          <a:effectLst/>
                        </a:rPr>
                        <a:t>) </a:t>
                      </a:r>
                      <a:r>
                        <a:rPr lang="en-US" sz="1800" kern="100" spc="-30" dirty="0" err="1">
                          <a:effectLst/>
                        </a:rPr>
                        <a:t>có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gì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đáng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chú</a:t>
                      </a:r>
                      <a:r>
                        <a:rPr lang="en-US" sz="1800" kern="100" spc="-30" dirty="0">
                          <a:effectLst/>
                        </a:rPr>
                        <a:t> ý? </a:t>
                      </a:r>
                      <a:r>
                        <a:rPr lang="en-US" sz="1800" kern="100" spc="-30" dirty="0" err="1">
                          <a:effectLst/>
                        </a:rPr>
                        <a:t>Điều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đó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có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tác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dụng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gì</a:t>
                      </a:r>
                      <a:r>
                        <a:rPr lang="en-US" sz="1800" kern="100" spc="-30" dirty="0">
                          <a:effectLst/>
                        </a:rPr>
                        <a:t>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kern="100" spc="-3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33870" marB="33870"/>
                </a:tc>
                <a:extLst>
                  <a:ext uri="{0D108BD9-81ED-4DB2-BD59-A6C34878D82A}">
                    <a16:rowId xmlns:a16="http://schemas.microsoft.com/office/drawing/2014/main" val="1512516926"/>
                  </a:ext>
                </a:extLst>
              </a:tr>
              <a:tr h="6387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kern="100" spc="-30" dirty="0">
                          <a:effectLst/>
                        </a:rPr>
                        <a:t>4. Qua </a:t>
                      </a:r>
                      <a:r>
                        <a:rPr lang="en-US" sz="1800" kern="100" spc="-30" dirty="0" err="1">
                          <a:effectLst/>
                        </a:rPr>
                        <a:t>đó</a:t>
                      </a:r>
                      <a:r>
                        <a:rPr lang="en-US" sz="1800" kern="100" spc="-30" dirty="0">
                          <a:effectLst/>
                        </a:rPr>
                        <a:t>, </a:t>
                      </a:r>
                      <a:r>
                        <a:rPr lang="en-US" sz="1800" kern="100" spc="-30" dirty="0" err="1">
                          <a:effectLst/>
                        </a:rPr>
                        <a:t>em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thấy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tác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giả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bày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tỏ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quan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điểm</a:t>
                      </a:r>
                      <a:r>
                        <a:rPr lang="en-US" sz="1800" kern="100" spc="-30" dirty="0">
                          <a:effectLst/>
                        </a:rPr>
                        <a:t>, </a:t>
                      </a:r>
                      <a:r>
                        <a:rPr lang="en-US" sz="1800" kern="100" spc="-30" dirty="0" err="1">
                          <a:effectLst/>
                        </a:rPr>
                        <a:t>thái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độ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và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tình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cảm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như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thế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nào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đối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với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vật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nuôi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trong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nhà</a:t>
                      </a:r>
                      <a:r>
                        <a:rPr lang="en-US" sz="1800" kern="100" spc="-30" dirty="0">
                          <a:effectLst/>
                        </a:rPr>
                        <a:t>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kern="100" spc="-3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33870" marB="33870"/>
                </a:tc>
                <a:extLst>
                  <a:ext uri="{0D108BD9-81ED-4DB2-BD59-A6C34878D82A}">
                    <a16:rowId xmlns:a16="http://schemas.microsoft.com/office/drawing/2014/main" val="3185106769"/>
                  </a:ext>
                </a:extLst>
              </a:tr>
              <a:tr h="4762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kern="100" spc="-30" dirty="0">
                          <a:effectLst/>
                        </a:rPr>
                        <a:t>5. </a:t>
                      </a:r>
                      <a:r>
                        <a:rPr lang="en-US" sz="1800" kern="100" spc="-30" dirty="0" err="1">
                          <a:effectLst/>
                        </a:rPr>
                        <a:t>Những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lí</a:t>
                      </a:r>
                      <a:r>
                        <a:rPr lang="en-US" sz="1800" kern="100" spc="-30" dirty="0">
                          <a:effectLst/>
                        </a:rPr>
                        <a:t> do </a:t>
                      </a:r>
                      <a:r>
                        <a:rPr lang="en-US" sz="1800" kern="100" spc="-30" dirty="0" err="1">
                          <a:effectLst/>
                        </a:rPr>
                        <a:t>nào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trong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văn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bản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đã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thuyết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phục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được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em</a:t>
                      </a:r>
                      <a:r>
                        <a:rPr lang="en-US" sz="1800" kern="100" spc="-30" dirty="0">
                          <a:effectLst/>
                        </a:rPr>
                        <a:t>? </a:t>
                      </a:r>
                      <a:r>
                        <a:rPr lang="en-US" sz="1800" kern="100" spc="-30" dirty="0" err="1">
                          <a:effectLst/>
                        </a:rPr>
                        <a:t>Vì</a:t>
                      </a:r>
                      <a:r>
                        <a:rPr lang="en-US" sz="1800" kern="100" spc="-30" dirty="0">
                          <a:effectLst/>
                        </a:rPr>
                        <a:t> </a:t>
                      </a:r>
                      <a:r>
                        <a:rPr lang="en-US" sz="1800" kern="100" spc="-30" dirty="0" err="1">
                          <a:effectLst/>
                        </a:rPr>
                        <a:t>sao</a:t>
                      </a:r>
                      <a:r>
                        <a:rPr lang="en-US" sz="1800" kern="100" spc="-30" dirty="0">
                          <a:effectLst/>
                        </a:rPr>
                        <a:t>?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kern="100" spc="-3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5" marR="50805" marT="0" marB="0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33870" marB="33870"/>
                </a:tc>
                <a:extLst>
                  <a:ext uri="{0D108BD9-81ED-4DB2-BD59-A6C34878D82A}">
                    <a16:rowId xmlns:a16="http://schemas.microsoft.com/office/drawing/2014/main" val="3869839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67155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8F218A-1011-44B7-BCF7-9902D0BFD087}"/>
              </a:ext>
            </a:extLst>
          </p:cNvPr>
          <p:cNvSpPr txBox="1"/>
          <p:nvPr/>
        </p:nvSpPr>
        <p:spPr>
          <a:xfrm>
            <a:off x="304799" y="456192"/>
            <a:ext cx="9424079" cy="469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en-US" sz="2200" b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ệ</a:t>
            </a:r>
            <a:r>
              <a:rPr lang="en-US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kiến</a:t>
            </a:r>
            <a:r>
              <a:rPr lang="en-US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lí</a:t>
            </a:r>
            <a:r>
              <a:rPr lang="en-US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lẽ</a:t>
            </a:r>
            <a:r>
              <a:rPr lang="en-US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chứng</a:t>
            </a:r>
            <a:r>
              <a:rPr lang="en-US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triển</a:t>
            </a:r>
            <a:r>
              <a:rPr lang="en-US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khai</a:t>
            </a:r>
            <a:r>
              <a:rPr lang="en-US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BE72A46-FB6D-4957-8CE9-3FA100FCD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79776"/>
              </p:ext>
            </p:extLst>
          </p:nvPr>
        </p:nvGraphicFramePr>
        <p:xfrm>
          <a:off x="428625" y="1402339"/>
          <a:ext cx="10906125" cy="432280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05309">
                  <a:extLst>
                    <a:ext uri="{9D8B030D-6E8A-4147-A177-3AD203B41FA5}">
                      <a16:colId xmlns:a16="http://schemas.microsoft.com/office/drawing/2014/main" val="3006726576"/>
                    </a:ext>
                  </a:extLst>
                </a:gridCol>
                <a:gridCol w="5838529">
                  <a:extLst>
                    <a:ext uri="{9D8B030D-6E8A-4147-A177-3AD203B41FA5}">
                      <a16:colId xmlns:a16="http://schemas.microsoft.com/office/drawing/2014/main" val="1377999846"/>
                    </a:ext>
                  </a:extLst>
                </a:gridCol>
                <a:gridCol w="2662287">
                  <a:extLst>
                    <a:ext uri="{9D8B030D-6E8A-4147-A177-3AD203B41FA5}">
                      <a16:colId xmlns:a16="http://schemas.microsoft.com/office/drawing/2014/main" val="2633112707"/>
                    </a:ext>
                  </a:extLst>
                </a:gridCol>
              </a:tblGrid>
              <a:tr h="5020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6355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128155"/>
                  </a:ext>
                </a:extLst>
              </a:tr>
              <a:tr h="21693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6355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46355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437574"/>
                  </a:ext>
                </a:extLst>
              </a:tr>
              <a:tr h="16514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6355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275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34638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C1F8C9-C5BD-401E-AC23-845A9EAB6A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442511"/>
              </p:ext>
            </p:extLst>
          </p:nvPr>
        </p:nvGraphicFramePr>
        <p:xfrm>
          <a:off x="642938" y="1900648"/>
          <a:ext cx="10906124" cy="41880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01795">
                  <a:extLst>
                    <a:ext uri="{9D8B030D-6E8A-4147-A177-3AD203B41FA5}">
                      <a16:colId xmlns:a16="http://schemas.microsoft.com/office/drawing/2014/main" val="654367116"/>
                    </a:ext>
                  </a:extLst>
                </a:gridCol>
                <a:gridCol w="3841830">
                  <a:extLst>
                    <a:ext uri="{9D8B030D-6E8A-4147-A177-3AD203B41FA5}">
                      <a16:colId xmlns:a16="http://schemas.microsoft.com/office/drawing/2014/main" val="861761216"/>
                    </a:ext>
                  </a:extLst>
                </a:gridCol>
                <a:gridCol w="4762499">
                  <a:extLst>
                    <a:ext uri="{9D8B030D-6E8A-4147-A177-3AD203B41FA5}">
                      <a16:colId xmlns:a16="http://schemas.microsoft.com/office/drawing/2014/main" val="3666654568"/>
                    </a:ext>
                  </a:extLst>
                </a:gridCol>
              </a:tblGrid>
              <a:tr h="5080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6355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46355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46355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741086"/>
                  </a:ext>
                </a:extLst>
              </a:tr>
              <a:tr h="436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6355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46355"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0741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08A70F8-69C6-40BE-A71E-05E952034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915116"/>
              </p:ext>
            </p:extLst>
          </p:nvPr>
        </p:nvGraphicFramePr>
        <p:xfrm>
          <a:off x="642938" y="1376070"/>
          <a:ext cx="10906125" cy="50201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05050">
                  <a:extLst>
                    <a:ext uri="{9D8B030D-6E8A-4147-A177-3AD203B41FA5}">
                      <a16:colId xmlns:a16="http://schemas.microsoft.com/office/drawing/2014/main" val="1629397251"/>
                    </a:ext>
                  </a:extLst>
                </a:gridCol>
                <a:gridCol w="3838575">
                  <a:extLst>
                    <a:ext uri="{9D8B030D-6E8A-4147-A177-3AD203B41FA5}">
                      <a16:colId xmlns:a16="http://schemas.microsoft.com/office/drawing/2014/main" val="4106610974"/>
                    </a:ext>
                  </a:extLst>
                </a:gridCol>
                <a:gridCol w="4762500">
                  <a:extLst>
                    <a:ext uri="{9D8B030D-6E8A-4147-A177-3AD203B41FA5}">
                      <a16:colId xmlns:a16="http://schemas.microsoft.com/office/drawing/2014/main" val="2144876835"/>
                    </a:ext>
                  </a:extLst>
                </a:gridCol>
              </a:tblGrid>
              <a:tr h="5020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6355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99" marR="16499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40877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3EB1587-B7B5-4C03-BE96-6B215689579C}"/>
              </a:ext>
            </a:extLst>
          </p:cNvPr>
          <p:cNvSpPr txBox="1"/>
          <p:nvPr/>
        </p:nvSpPr>
        <p:spPr>
          <a:xfrm>
            <a:off x="730044" y="466943"/>
            <a:ext cx="9171039" cy="504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en-US" sz="2400" b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ệ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38532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1573</Words>
  <Application>Microsoft Office PowerPoint</Application>
  <PresentationFormat>Widescreen</PresentationFormat>
  <Paragraphs>132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Arial</vt:lpstr>
      <vt:lpstr>Calibri</vt:lpstr>
      <vt:lpstr>Times New Roman</vt:lpstr>
      <vt:lpstr>UTM Cookies</vt:lpstr>
      <vt:lpstr>汉仪帅线体简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beo leo</dc:creator>
  <cp:lastModifiedBy>beo leo</cp:lastModifiedBy>
  <cp:revision>15</cp:revision>
  <dcterms:created xsi:type="dcterms:W3CDTF">2021-11-23T15:31:35Z</dcterms:created>
  <dcterms:modified xsi:type="dcterms:W3CDTF">2021-11-25T09:04:22Z</dcterms:modified>
</cp:coreProperties>
</file>