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6"/>
  </p:notesMasterIdLst>
  <p:sldIdLst>
    <p:sldId id="494" r:id="rId11"/>
    <p:sldId id="352" r:id="rId12"/>
    <p:sldId id="495" r:id="rId13"/>
    <p:sldId id="353" r:id="rId14"/>
    <p:sldId id="472" r:id="rId15"/>
    <p:sldId id="496" r:id="rId16"/>
    <p:sldId id="499" r:id="rId17"/>
    <p:sldId id="505" r:id="rId18"/>
    <p:sldId id="500" r:id="rId19"/>
    <p:sldId id="501" r:id="rId20"/>
    <p:sldId id="497" r:id="rId21"/>
    <p:sldId id="502" r:id="rId22"/>
    <p:sldId id="503" r:id="rId23"/>
    <p:sldId id="498" r:id="rId24"/>
    <p:sldId id="504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12E"/>
    <a:srgbClr val="A2D6B2"/>
    <a:srgbClr val="F1B650"/>
    <a:srgbClr val="64A926"/>
    <a:srgbClr val="6DC1B5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3" autoAdjust="0"/>
    <p:restoredTop sz="97778" autoAdjust="0"/>
  </p:normalViewPr>
  <p:slideViewPr>
    <p:cSldViewPr snapToGrid="0" showGuides="1">
      <p:cViewPr varScale="1">
        <p:scale>
          <a:sx n="63" d="100"/>
          <a:sy n="63" d="100"/>
        </p:scale>
        <p:origin x="204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46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4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20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583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34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7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6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26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4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65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931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5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5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87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47278E3-A238-42A0-993D-1E6E20D79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0413" cy="6857107"/>
          </a:xfrm>
          <a:prstGeom prst="rect">
            <a:avLst/>
          </a:prstGeom>
        </p:spPr>
      </p:pic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1D7D3C-0208-44BE-9065-FFFC922185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602126" y="-207456"/>
            <a:ext cx="4955114" cy="3226586"/>
          </a:xfrm>
          <a:prstGeom prst="rect">
            <a:avLst/>
          </a:prstGeom>
        </p:spPr>
      </p:pic>
      <p:pic>
        <p:nvPicPr>
          <p:cNvPr id="2" name="B8.2. Khan hiếm nước ngọt vì nắng nóng - 3H1K">
            <a:hlinkClick r:id="" action="ppaction://media"/>
            <a:extLst>
              <a:ext uri="{FF2B5EF4-FFF2-40B4-BE49-F238E27FC236}">
                <a16:creationId xmlns:a16="http://schemas.microsoft.com/office/drawing/2014/main" id="{A2D1E087-483E-459C-9CDC-8CEDDE7ED2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261" y="110999"/>
            <a:ext cx="11795888" cy="66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895504-2EEB-4814-AA60-C8E30EB038BE}"/>
              </a:ext>
            </a:extLst>
          </p:cNvPr>
          <p:cNvSpPr txBox="1"/>
          <p:nvPr/>
        </p:nvSpPr>
        <p:spPr>
          <a:xfrm>
            <a:off x="1484313" y="1198414"/>
            <a:ext cx="1032256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Mục đích viết văn bản và thái độ của tác giả: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Mục đích viết văn bản: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Cảnh tỉnh mọi người về thực trạng khan hiếm nước ngọt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Kêu gọi mọi người cần tiết kiệm nước ngọt.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Thái độ của tác giả: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vấn đề rất nghiêm túc.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Lo lắng và trăn trở về việc nước ngọt đang dần khan hiếm.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59000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6A12E"/>
                </a:solidFill>
                <a:effectLst/>
                <a:uLnTx/>
                <a:uFillTx/>
                <a:latin typeface="华康标题宋W9(P)" panose="02020900000000000000" pitchFamily="18" charset="-122"/>
                <a:ea typeface="华康标题宋W9(P)" panose="02020900000000000000" pitchFamily="18" charset="-122"/>
                <a:cs typeface="+mn-cs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6A12E"/>
              </a:solidFill>
              <a:effectLst/>
              <a:uLnTx/>
              <a:uFillTx/>
              <a:latin typeface="华康标题宋W9(P)" panose="02020900000000000000" pitchFamily="18" charset="-122"/>
              <a:ea typeface="华康标题宋W9(P)" panose="02020900000000000000" pitchFamily="18" charset="-122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68325" y="2804398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1654B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4191976" y="3099272"/>
            <a:ext cx="42659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BF53"/>
                </a:solidFill>
                <a:effectLst/>
                <a:uLnTx/>
                <a:uFillTx/>
                <a:latin typeface="Times New Roman" panose="02020603050405020304" pitchFamily="18" charset="0"/>
                <a:ea typeface="华康标题宋W9" panose="02020909000000000000" pitchFamily="49" charset="-122"/>
                <a:cs typeface="Times New Roman" panose="02020603050405020304" pitchFamily="18" charset="0"/>
              </a:rPr>
              <a:t>TỔNG KẾT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BF53"/>
              </a:solidFill>
              <a:effectLst/>
              <a:uLnTx/>
              <a:uFillTx/>
              <a:latin typeface="Times New Roman" panose="02020603050405020304" pitchFamily="18" charset="0"/>
              <a:ea typeface="华康标题宋W9" panose="02020909000000000000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6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21A3B5-55BF-484F-88FE-63615396C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36509"/>
              </p:ext>
            </p:extLst>
          </p:nvPr>
        </p:nvGraphicFramePr>
        <p:xfrm>
          <a:off x="853440" y="982344"/>
          <a:ext cx="10759440" cy="51542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79720">
                  <a:extLst>
                    <a:ext uri="{9D8B030D-6E8A-4147-A177-3AD203B41FA5}">
                      <a16:colId xmlns:a16="http://schemas.microsoft.com/office/drawing/2014/main" val="2249938217"/>
                    </a:ext>
                  </a:extLst>
                </a:gridCol>
                <a:gridCol w="5379720">
                  <a:extLst>
                    <a:ext uri="{9D8B030D-6E8A-4147-A177-3AD203B41FA5}">
                      <a16:colId xmlns:a16="http://schemas.microsoft.com/office/drawing/2014/main" val="1777226576"/>
                    </a:ext>
                  </a:extLst>
                </a:gridCol>
              </a:tblGrid>
              <a:tr h="41862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HỌC TẬP SAU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073047"/>
                  </a:ext>
                </a:extLst>
              </a:tr>
              <a:tr h="41862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bản: “Khan hiếm nước ngọt”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116911"/>
                  </a:ext>
                </a:extLst>
              </a:tr>
              <a:tr h="2642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nội dung: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........................................................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sắc nghệ thuật: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..................................................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429239"/>
                  </a:ext>
                </a:extLst>
              </a:tr>
              <a:tr h="167449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 đọc hiểu văn bản nghị luận xã hội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............................................................................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......................................................................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1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38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67329F-A30D-4953-A2B2-4A09085AD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485966"/>
              </p:ext>
            </p:extLst>
          </p:nvPr>
        </p:nvGraphicFramePr>
        <p:xfrm>
          <a:off x="799226" y="957104"/>
          <a:ext cx="10591960" cy="5311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95980">
                  <a:extLst>
                    <a:ext uri="{9D8B030D-6E8A-4147-A177-3AD203B41FA5}">
                      <a16:colId xmlns:a16="http://schemas.microsoft.com/office/drawing/2014/main" val="996548599"/>
                    </a:ext>
                  </a:extLst>
                </a:gridCol>
                <a:gridCol w="5295980">
                  <a:extLst>
                    <a:ext uri="{9D8B030D-6E8A-4147-A177-3AD203B41FA5}">
                      <a16:colId xmlns:a16="http://schemas.microsoft.com/office/drawing/2014/main" val="1097662505"/>
                    </a:ext>
                  </a:extLst>
                </a:gridCol>
              </a:tblGrid>
              <a:tr h="39284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HỌC TẬP SAU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103888"/>
                  </a:ext>
                </a:extLst>
              </a:tr>
              <a:tr h="39284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bản: “Khan hiếm nước ngọt”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02556"/>
                  </a:ext>
                </a:extLst>
              </a:tr>
              <a:tr h="25616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nội dung: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khan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sắc nghệ thuật: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sảo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468748"/>
                  </a:ext>
                </a:extLst>
              </a:tr>
              <a:tr h="196423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 đọc hiểu văn bản nghị luận xã hội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98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1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59000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04</a:t>
            </a:r>
            <a:endParaRPr lang="zh-CN" altLang="en-US" dirty="0">
              <a:solidFill>
                <a:srgbClr val="76A12E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68325" y="2804398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4191976" y="3099272"/>
            <a:ext cx="45966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000" b="1" dirty="0">
                <a:solidFill>
                  <a:schemeClr val="accent1"/>
                </a:solidFill>
                <a:latin typeface="Times New Roman" panose="02020603050405020304" pitchFamily="18" charset="0"/>
                <a:ea typeface="华康标题宋W9" panose="02020909000000000000" pitchFamily="49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6000" b="1" dirty="0">
              <a:solidFill>
                <a:schemeClr val="accent1"/>
              </a:solidFill>
              <a:latin typeface="Times New Roman" panose="02020603050405020304" pitchFamily="18" charset="0"/>
              <a:ea typeface="华康标题宋W9" panose="02020909000000000000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7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058" y="-459820"/>
            <a:ext cx="9492773" cy="7779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57E803-0362-4B16-B0A9-3372AB155F64}"/>
              </a:ext>
            </a:extLst>
          </p:cNvPr>
          <p:cNvSpPr txBox="1"/>
          <p:nvPr/>
        </p:nvSpPr>
        <p:spPr>
          <a:xfrm>
            <a:off x="2037368" y="2673489"/>
            <a:ext cx="46939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đoạn văn (khoảng 8 đến 10 dòng) về chủ đề môi trường, có sử dụng thành ngữ “nhiều như nước”.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91A7E-1C2D-460F-BD17-CCD9CB7B9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25" y="1519555"/>
            <a:ext cx="3698415" cy="3820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1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83578-4022-4FA5-ACB1-3C2DEE1B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43" y="1020881"/>
            <a:ext cx="2913034" cy="218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B7D08-59C9-46E6-A8A7-710986AF3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8809"/>
          <a:stretch/>
        </p:blipFill>
        <p:spPr>
          <a:xfrm>
            <a:off x="8778240" y="3619024"/>
            <a:ext cx="3190240" cy="252777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22FD2B6-A841-4EA9-829F-78869B3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6" y="3629731"/>
            <a:ext cx="3312954" cy="25170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7D710-394A-48F1-B090-DB67658E7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06" y="773748"/>
            <a:ext cx="3312954" cy="268128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4A1C27E-5545-4E3A-89E8-2A8C128A8101}"/>
              </a:ext>
            </a:extLst>
          </p:cNvPr>
          <p:cNvSpPr txBox="1"/>
          <p:nvPr/>
        </p:nvSpPr>
        <p:spPr>
          <a:xfrm>
            <a:off x="1156653" y="959921"/>
            <a:ext cx="33129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</a:rPr>
              <a:t>KHAN HIẾM</a:t>
            </a:r>
          </a:p>
          <a:p>
            <a:pPr algn="ctr"/>
            <a:r>
              <a:rPr lang="en-US" sz="8000" dirty="0">
                <a:solidFill>
                  <a:srgbClr val="0070C0"/>
                </a:solidFill>
              </a:rPr>
              <a:t>NƯỚC NGỌT</a:t>
            </a:r>
          </a:p>
        </p:txBody>
      </p:sp>
    </p:spTree>
    <p:extLst>
      <p:ext uri="{BB962C8B-B14F-4D97-AF65-F5344CB8AC3E}">
        <p14:creationId xmlns:p14="http://schemas.microsoft.com/office/powerpoint/2010/main" val="139458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EC1B63-B661-4308-BAB4-4E9E8AED8F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64" y="4625382"/>
            <a:ext cx="3622548" cy="223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7" t="24710" r="7731" b="16575"/>
          <a:stretch/>
        </p:blipFill>
        <p:spPr>
          <a:xfrm>
            <a:off x="833119" y="822958"/>
            <a:ext cx="7171761" cy="5080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5B6C6-F003-4AE6-B061-BB9BFB27AB8F}"/>
              </a:ext>
            </a:extLst>
          </p:cNvPr>
          <p:cNvSpPr txBox="1"/>
          <p:nvPr/>
        </p:nvSpPr>
        <p:spPr>
          <a:xfrm>
            <a:off x="2108075" y="2024130"/>
            <a:ext cx="46218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i="1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Nhắc lại kĩ năng đọc hiểu 1 văn bản nghị luận xã hội?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đã vận dụng cách đọc hiểu đó vào văn bản “Khan hiếm nước ngọt”như thế nào? Hãy chia sẻ với các bạn?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9279836" y="343444"/>
            <a:ext cx="1373505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13017-52E3-410D-8F45-074354637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136" y="822958"/>
            <a:ext cx="1642380" cy="1320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2014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59000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01</a:t>
            </a:r>
            <a:endParaRPr lang="zh-CN" altLang="en-US" dirty="0">
              <a:solidFill>
                <a:srgbClr val="76A12E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68325" y="2804398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3179391" y="3113986"/>
            <a:ext cx="6143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华康标题宋W9" panose="02020909000000000000" pitchFamily="49" charset="-122"/>
                <a:cs typeface="Times New Roman" panose="02020603050405020304" pitchFamily="18" charset="0"/>
              </a:rPr>
              <a:t>ĐỌC VÀ TÌM HIỂU CHUNG</a:t>
            </a:r>
            <a:endParaRPr kumimoji="1" lang="zh-CN" altLang="en-US" sz="3600" b="1" dirty="0">
              <a:solidFill>
                <a:schemeClr val="accent1"/>
              </a:solidFill>
              <a:latin typeface="Times New Roman" panose="02020603050405020304" pitchFamily="18" charset="0"/>
              <a:ea typeface="华康标题宋W9" panose="02020909000000000000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15C5C0C-331A-4D34-B816-28450C34D77C}"/>
              </a:ext>
            </a:extLst>
          </p:cNvPr>
          <p:cNvGrpSpPr/>
          <p:nvPr/>
        </p:nvGrpSpPr>
        <p:grpSpPr>
          <a:xfrm>
            <a:off x="956920" y="640390"/>
            <a:ext cx="4051960" cy="656416"/>
            <a:chOff x="4146366" y="790118"/>
            <a:chExt cx="5037138" cy="656416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8FDF024-F1A4-4C6D-A022-4705E0FF9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6366" y="790118"/>
              <a:ext cx="50371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2800" b="1" dirty="0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</a:t>
              </a:r>
              <a:r>
                <a:rPr lang="en-US" altLang="zh-CN" sz="2800" b="1" dirty="0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2800" b="1" dirty="0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2800" b="1" dirty="0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76A12E"/>
                  </a:solidFill>
                  <a:latin typeface="Times New Roman" panose="02020603050405020304" pitchFamily="18" charset="0"/>
                  <a:ea typeface="华康标题宋W9(P)" panose="02020900000000000000" pitchFamily="18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chung</a:t>
              </a:r>
              <a:endParaRPr lang="zh-CN" altLang="en-US" sz="2800" b="1" dirty="0">
                <a:solidFill>
                  <a:srgbClr val="76A12E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B2FC027-7B4B-41BF-B492-91ECBE35217D}"/>
                </a:ext>
              </a:extLst>
            </p:cNvPr>
            <p:cNvSpPr/>
            <p:nvPr/>
          </p:nvSpPr>
          <p:spPr>
            <a:xfrm rot="21540000" flipH="1">
              <a:off x="4859428" y="1237740"/>
              <a:ext cx="3957137" cy="208794"/>
            </a:xfrm>
            <a:custGeom>
              <a:avLst/>
              <a:gdLst>
                <a:gd name="connsiteX0" fmla="*/ 0 w 7620000"/>
                <a:gd name="connsiteY0" fmla="*/ 1672062 h 1672062"/>
                <a:gd name="connsiteX1" fmla="*/ 1422400 w 7620000"/>
                <a:gd name="connsiteY1" fmla="*/ 612519 h 1672062"/>
                <a:gd name="connsiteX2" fmla="*/ 3309257 w 7620000"/>
                <a:gd name="connsiteY2" fmla="*/ 568976 h 1672062"/>
                <a:gd name="connsiteX3" fmla="*/ 4499428 w 7620000"/>
                <a:gd name="connsiteY3" fmla="*/ 2919 h 1672062"/>
                <a:gd name="connsiteX4" fmla="*/ 6444343 w 7620000"/>
                <a:gd name="connsiteY4" fmla="*/ 844748 h 1672062"/>
                <a:gd name="connsiteX5" fmla="*/ 7620000 w 7620000"/>
                <a:gd name="connsiteY5" fmla="*/ 46462 h 1672062"/>
                <a:gd name="connsiteX0" fmla="*/ 0 w 7620000"/>
                <a:gd name="connsiteY0" fmla="*/ 1625600 h 1625600"/>
                <a:gd name="connsiteX1" fmla="*/ 1422400 w 7620000"/>
                <a:gd name="connsiteY1" fmla="*/ 566057 h 1625600"/>
                <a:gd name="connsiteX2" fmla="*/ 3309257 w 7620000"/>
                <a:gd name="connsiteY2" fmla="*/ 522514 h 1625600"/>
                <a:gd name="connsiteX3" fmla="*/ 4615542 w 7620000"/>
                <a:gd name="connsiteY3" fmla="*/ 145143 h 1625600"/>
                <a:gd name="connsiteX4" fmla="*/ 6444343 w 7620000"/>
                <a:gd name="connsiteY4" fmla="*/ 798286 h 1625600"/>
                <a:gd name="connsiteX5" fmla="*/ 7620000 w 7620000"/>
                <a:gd name="connsiteY5" fmla="*/ 0 h 1625600"/>
                <a:gd name="connsiteX0" fmla="*/ 0 w 7707086"/>
                <a:gd name="connsiteY0" fmla="*/ 1262743 h 1262743"/>
                <a:gd name="connsiteX1" fmla="*/ 1509486 w 7707086"/>
                <a:gd name="connsiteY1" fmla="*/ 566057 h 1262743"/>
                <a:gd name="connsiteX2" fmla="*/ 3396343 w 7707086"/>
                <a:gd name="connsiteY2" fmla="*/ 522514 h 1262743"/>
                <a:gd name="connsiteX3" fmla="*/ 4702628 w 7707086"/>
                <a:gd name="connsiteY3" fmla="*/ 145143 h 1262743"/>
                <a:gd name="connsiteX4" fmla="*/ 6531429 w 7707086"/>
                <a:gd name="connsiteY4" fmla="*/ 798286 h 1262743"/>
                <a:gd name="connsiteX5" fmla="*/ 7707086 w 7707086"/>
                <a:gd name="connsiteY5" fmla="*/ 0 h 1262743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248229">
                  <a:moveTo>
                    <a:pt x="0" y="1248229"/>
                  </a:moveTo>
                  <a:cubicBezTo>
                    <a:pt x="304800" y="563638"/>
                    <a:pt x="991810" y="687010"/>
                    <a:pt x="1567543" y="566057"/>
                  </a:cubicBezTo>
                  <a:cubicBezTo>
                    <a:pt x="2143276" y="445105"/>
                    <a:pt x="2922210" y="592666"/>
                    <a:pt x="3454400" y="522514"/>
                  </a:cubicBezTo>
                  <a:cubicBezTo>
                    <a:pt x="3986590" y="452362"/>
                    <a:pt x="4238171" y="99181"/>
                    <a:pt x="4760685" y="145143"/>
                  </a:cubicBezTo>
                  <a:cubicBezTo>
                    <a:pt x="5283199" y="191105"/>
                    <a:pt x="6088743" y="822477"/>
                    <a:pt x="6589486" y="798286"/>
                  </a:cubicBezTo>
                  <a:cubicBezTo>
                    <a:pt x="7090229" y="774095"/>
                    <a:pt x="7437362" y="402771"/>
                    <a:pt x="7765143" y="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1654B"/>
                </a:solidFill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F78F27A-24B0-4AB5-AC86-45C9FF495AD1}"/>
              </a:ext>
            </a:extLst>
          </p:cNvPr>
          <p:cNvSpPr txBox="1"/>
          <p:nvPr/>
        </p:nvSpPr>
        <p:spPr>
          <a:xfrm>
            <a:off x="1341120" y="1552534"/>
            <a:ext cx="9682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Xuất xứ: Theo Trịnh Văn,  Báo Nhân dân, số ra ngày 15 – 6 – 2003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Kiểu văn bản: Nghị luận xã hội (trình bày một ý kiến)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Bố cục: 3 phần (3 đoạn)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6E506-9815-467B-BA40-EBF729C50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2" y="3043137"/>
            <a:ext cx="4325596" cy="252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577FA-7F34-4D13-81BD-655207C4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62" y="3043137"/>
            <a:ext cx="4189118" cy="252120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4CA1803-8C99-4169-BB76-8914122A3F4E}"/>
              </a:ext>
            </a:extLst>
          </p:cNvPr>
          <p:cNvSpPr txBox="1"/>
          <p:nvPr/>
        </p:nvSpPr>
        <p:spPr>
          <a:xfrm>
            <a:off x="2397760" y="5709920"/>
            <a:ext cx="312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Himalaya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63EF1D-56BD-4B9E-B5F1-8A2DFBC837BB}"/>
              </a:ext>
            </a:extLst>
          </p:cNvPr>
          <p:cNvSpPr txBox="1"/>
          <p:nvPr/>
        </p:nvSpPr>
        <p:spPr>
          <a:xfrm>
            <a:off x="7496481" y="5709920"/>
            <a:ext cx="312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7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59000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6A12E"/>
                </a:solidFill>
                <a:effectLst/>
                <a:uLnTx/>
                <a:uFillTx/>
                <a:latin typeface="华康标题宋W9(P)" panose="02020900000000000000" pitchFamily="18" charset="-122"/>
                <a:ea typeface="华康标题宋W9(P)" panose="02020900000000000000" pitchFamily="18" charset="-122"/>
                <a:cs typeface="+mn-cs"/>
              </a:rPr>
              <a:t>02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6A12E"/>
              </a:solidFill>
              <a:effectLst/>
              <a:uLnTx/>
              <a:uFillTx/>
              <a:latin typeface="华康标题宋W9(P)" panose="02020900000000000000" pitchFamily="18" charset="-122"/>
              <a:ea typeface="华康标题宋W9(P)" panose="02020900000000000000" pitchFamily="18" charset="-122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68325" y="2804398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1654B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3179391" y="3113986"/>
            <a:ext cx="6507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BF53"/>
                </a:solidFill>
                <a:effectLst/>
                <a:uLnTx/>
                <a:uFillTx/>
                <a:latin typeface="Times New Roman" panose="02020603050405020304" pitchFamily="18" charset="0"/>
                <a:ea typeface="华康标题宋W9" panose="02020909000000000000" pitchFamily="49" charset="-122"/>
                <a:cs typeface="Times New Roman" panose="02020603050405020304" pitchFamily="18" charset="0"/>
              </a:rPr>
              <a:t>ĐỌC VÀ TÌM HIỂU CHI TIẾT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BF53"/>
              </a:solidFill>
              <a:effectLst/>
              <a:uLnTx/>
              <a:uFillTx/>
              <a:latin typeface="Times New Roman" panose="02020603050405020304" pitchFamily="18" charset="0"/>
              <a:ea typeface="华康标题宋W9" panose="02020909000000000000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5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A7B3E-778A-4552-9C2C-4C6172D02705}"/>
              </a:ext>
            </a:extLst>
          </p:cNvPr>
          <p:cNvSpPr txBox="1"/>
          <p:nvPr/>
        </p:nvSpPr>
        <p:spPr>
          <a:xfrm>
            <a:off x="1338262" y="632679"/>
            <a:ext cx="9513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de-DE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 sơ đồ tư duy tổng hợp hệ thống ý kiến, lí lẽ, bằng chứng của văn bản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1BC5FDBB-E163-47A6-BED7-0A0D444D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7" y="3287181"/>
            <a:ext cx="3920526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F204D26-7430-4411-A178-2D255F5A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83" y="3866805"/>
            <a:ext cx="2685903" cy="196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6DE8085-0DEA-48FF-B163-AE75C6C7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23" y="2293846"/>
            <a:ext cx="3042042" cy="15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1A3A99F-CF3B-4662-94F4-791C70BA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44" y="2521567"/>
            <a:ext cx="3305655" cy="26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2" y="-1621421"/>
            <a:ext cx="840371" cy="840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62E94A-91F6-438C-96BA-AA3579CBC4A1}"/>
              </a:ext>
            </a:extLst>
          </p:cNvPr>
          <p:cNvSpPr txBox="1"/>
          <p:nvPr/>
        </p:nvSpPr>
        <p:spPr>
          <a:xfrm>
            <a:off x="1625599" y="5664298"/>
            <a:ext cx="9519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Lí lẽ thuyết phục, dẫn chứng rất cụ thể, chi tiết, hướng đến làm sáng tỏ ý kiến của tác giả.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30F896F3-BE50-417E-970D-1C426D41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05" y="3138017"/>
            <a:ext cx="4479791" cy="24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AFFADD35-0B2F-4B62-80CA-0B8B7AA1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962" y="3121609"/>
            <a:ext cx="4615475" cy="18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ACE05C16-FFED-4136-BBB6-1701E584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77" y="3090848"/>
            <a:ext cx="4779611" cy="9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89A6E59D-7E5F-43D4-953B-73F05737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4" y="2829877"/>
            <a:ext cx="4543257" cy="5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575519A6-04B3-4F50-8248-1B54D34A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62" y="2084592"/>
            <a:ext cx="4444776" cy="12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ED04521C-7159-4E38-AD6C-D9708452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802">
            <a:off x="7580826" y="1051635"/>
            <a:ext cx="4657057" cy="20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20AA8E03-95AD-4F91-9CBF-55EC5ACF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53" y="2831632"/>
            <a:ext cx="2890965" cy="6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7C89D83B-E313-479C-8DCC-E9FC6C98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88" y="4144817"/>
            <a:ext cx="3389936" cy="12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172A85C0-F8BB-4F35-B8E9-B335292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4" y="4129306"/>
            <a:ext cx="3276135" cy="59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C9955F9-02D6-4F81-A3C0-95ADADC6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5" y="3537570"/>
            <a:ext cx="3339600" cy="8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D51D8256-DC15-459B-817A-6AB8660D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34">
            <a:off x="-164284" y="2583261"/>
            <a:ext cx="3952371" cy="16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9F825EF5-9431-4170-9A5A-845E5D16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39" y="3017167"/>
            <a:ext cx="1980563" cy="14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B2129455-9640-4685-8ECC-A4CFBE01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88" y="1706334"/>
            <a:ext cx="2578014" cy="7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86B673B7-F7F0-403B-8CA1-63C7FDA1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76" y="1019435"/>
            <a:ext cx="2849384" cy="149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BD2A2147-8B2F-45FE-8F3A-2A558998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11" y="2067005"/>
            <a:ext cx="2243178" cy="11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40C89AC3-2F48-4163-ADDE-F92257F0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3" y="2084592"/>
            <a:ext cx="2538284" cy="20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B011F35-303A-4917-AAD0-224B00EC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79F1FED1-A2CE-4286-9D0F-58318E7C425C}"/>
              </a:ext>
            </a:extLst>
          </p:cNvPr>
          <p:cNvSpPr>
            <a:spLocks/>
          </p:cNvSpPr>
          <p:nvPr/>
        </p:nvSpPr>
        <p:spPr bwMode="auto">
          <a:xfrm>
            <a:off x="1318417" y="2157413"/>
            <a:ext cx="2487613" cy="3935412"/>
          </a:xfrm>
          <a:custGeom>
            <a:avLst/>
            <a:gdLst>
              <a:gd name="T0" fmla="*/ 2294531 w 554"/>
              <a:gd name="T1" fmla="*/ 3935413 h 876"/>
              <a:gd name="T2" fmla="*/ 193082 w 554"/>
              <a:gd name="T3" fmla="*/ 3935413 h 876"/>
              <a:gd name="T4" fmla="*/ 0 w 554"/>
              <a:gd name="T5" fmla="*/ 3742236 h 876"/>
              <a:gd name="T6" fmla="*/ 0 w 554"/>
              <a:gd name="T7" fmla="*/ 193177 h 876"/>
              <a:gd name="T8" fmla="*/ 193082 w 554"/>
              <a:gd name="T9" fmla="*/ 0 h 876"/>
              <a:gd name="T10" fmla="*/ 2294531 w 554"/>
              <a:gd name="T11" fmla="*/ 0 h 876"/>
              <a:gd name="T12" fmla="*/ 2487613 w 554"/>
              <a:gd name="T13" fmla="*/ 193177 h 876"/>
              <a:gd name="T14" fmla="*/ 2487613 w 554"/>
              <a:gd name="T15" fmla="*/ 3742236 h 876"/>
              <a:gd name="T16" fmla="*/ 2294531 w 554"/>
              <a:gd name="T17" fmla="*/ 3935413 h 8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4" h="876">
                <a:moveTo>
                  <a:pt x="511" y="876"/>
                </a:moveTo>
                <a:cubicBezTo>
                  <a:pt x="43" y="876"/>
                  <a:pt x="43" y="876"/>
                  <a:pt x="43" y="876"/>
                </a:cubicBezTo>
                <a:cubicBezTo>
                  <a:pt x="19" y="876"/>
                  <a:pt x="0" y="857"/>
                  <a:pt x="0" y="833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19"/>
                  <a:pt x="19" y="0"/>
                  <a:pt x="43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35" y="0"/>
                  <a:pt x="554" y="19"/>
                  <a:pt x="554" y="43"/>
                </a:cubicBezTo>
                <a:cubicBezTo>
                  <a:pt x="554" y="833"/>
                  <a:pt x="554" y="833"/>
                  <a:pt x="554" y="833"/>
                </a:cubicBezTo>
                <a:cubicBezTo>
                  <a:pt x="554" y="857"/>
                  <a:pt x="535" y="876"/>
                  <a:pt x="511" y="876"/>
                </a:cubicBezTo>
                <a:close/>
              </a:path>
            </a:pathLst>
          </a:custGeom>
          <a:solidFill>
            <a:srgbClr val="FFAD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DB562E1-1D10-4EE9-8702-7A8C69BCC470}"/>
              </a:ext>
            </a:extLst>
          </p:cNvPr>
          <p:cNvSpPr>
            <a:spLocks/>
          </p:cNvSpPr>
          <p:nvPr/>
        </p:nvSpPr>
        <p:spPr bwMode="auto">
          <a:xfrm>
            <a:off x="4923630" y="2157413"/>
            <a:ext cx="2487612" cy="3935412"/>
          </a:xfrm>
          <a:custGeom>
            <a:avLst/>
            <a:gdLst>
              <a:gd name="T0" fmla="*/ 2294531 w 554"/>
              <a:gd name="T1" fmla="*/ 3935413 h 876"/>
              <a:gd name="T2" fmla="*/ 193082 w 554"/>
              <a:gd name="T3" fmla="*/ 3935413 h 876"/>
              <a:gd name="T4" fmla="*/ 0 w 554"/>
              <a:gd name="T5" fmla="*/ 3742236 h 876"/>
              <a:gd name="T6" fmla="*/ 0 w 554"/>
              <a:gd name="T7" fmla="*/ 193177 h 876"/>
              <a:gd name="T8" fmla="*/ 193082 w 554"/>
              <a:gd name="T9" fmla="*/ 0 h 876"/>
              <a:gd name="T10" fmla="*/ 2294531 w 554"/>
              <a:gd name="T11" fmla="*/ 0 h 876"/>
              <a:gd name="T12" fmla="*/ 2487613 w 554"/>
              <a:gd name="T13" fmla="*/ 193177 h 876"/>
              <a:gd name="T14" fmla="*/ 2487613 w 554"/>
              <a:gd name="T15" fmla="*/ 3742236 h 876"/>
              <a:gd name="T16" fmla="*/ 2294531 w 554"/>
              <a:gd name="T17" fmla="*/ 3935413 h 8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4" h="876">
                <a:moveTo>
                  <a:pt x="511" y="876"/>
                </a:moveTo>
                <a:cubicBezTo>
                  <a:pt x="43" y="876"/>
                  <a:pt x="43" y="876"/>
                  <a:pt x="43" y="876"/>
                </a:cubicBezTo>
                <a:cubicBezTo>
                  <a:pt x="19" y="876"/>
                  <a:pt x="0" y="857"/>
                  <a:pt x="0" y="833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19"/>
                  <a:pt x="19" y="0"/>
                  <a:pt x="43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35" y="0"/>
                  <a:pt x="554" y="19"/>
                  <a:pt x="554" y="43"/>
                </a:cubicBezTo>
                <a:cubicBezTo>
                  <a:pt x="554" y="833"/>
                  <a:pt x="554" y="833"/>
                  <a:pt x="554" y="833"/>
                </a:cubicBezTo>
                <a:cubicBezTo>
                  <a:pt x="554" y="857"/>
                  <a:pt x="535" y="876"/>
                  <a:pt x="511" y="876"/>
                </a:cubicBezTo>
                <a:close/>
              </a:path>
            </a:pathLst>
          </a:custGeom>
          <a:solidFill>
            <a:srgbClr val="94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DCB92675-9FE3-4F2B-B527-B65E54F99A9D}"/>
              </a:ext>
            </a:extLst>
          </p:cNvPr>
          <p:cNvSpPr>
            <a:spLocks/>
          </p:cNvSpPr>
          <p:nvPr/>
        </p:nvSpPr>
        <p:spPr bwMode="auto">
          <a:xfrm>
            <a:off x="8532017" y="2157413"/>
            <a:ext cx="2487613" cy="3935412"/>
          </a:xfrm>
          <a:custGeom>
            <a:avLst/>
            <a:gdLst>
              <a:gd name="T0" fmla="*/ 2294531 w 554"/>
              <a:gd name="T1" fmla="*/ 3935413 h 876"/>
              <a:gd name="T2" fmla="*/ 193082 w 554"/>
              <a:gd name="T3" fmla="*/ 3935413 h 876"/>
              <a:gd name="T4" fmla="*/ 0 w 554"/>
              <a:gd name="T5" fmla="*/ 3742236 h 876"/>
              <a:gd name="T6" fmla="*/ 0 w 554"/>
              <a:gd name="T7" fmla="*/ 193177 h 876"/>
              <a:gd name="T8" fmla="*/ 193082 w 554"/>
              <a:gd name="T9" fmla="*/ 0 h 876"/>
              <a:gd name="T10" fmla="*/ 2294531 w 554"/>
              <a:gd name="T11" fmla="*/ 0 h 876"/>
              <a:gd name="T12" fmla="*/ 2487613 w 554"/>
              <a:gd name="T13" fmla="*/ 193177 h 876"/>
              <a:gd name="T14" fmla="*/ 2487613 w 554"/>
              <a:gd name="T15" fmla="*/ 3742236 h 876"/>
              <a:gd name="T16" fmla="*/ 2294531 w 554"/>
              <a:gd name="T17" fmla="*/ 3935413 h 8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4" h="876">
                <a:moveTo>
                  <a:pt x="511" y="876"/>
                </a:moveTo>
                <a:cubicBezTo>
                  <a:pt x="43" y="876"/>
                  <a:pt x="43" y="876"/>
                  <a:pt x="43" y="876"/>
                </a:cubicBezTo>
                <a:cubicBezTo>
                  <a:pt x="19" y="876"/>
                  <a:pt x="0" y="857"/>
                  <a:pt x="0" y="833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19"/>
                  <a:pt x="19" y="0"/>
                  <a:pt x="43" y="0"/>
                </a:cubicBezTo>
                <a:cubicBezTo>
                  <a:pt x="511" y="0"/>
                  <a:pt x="511" y="0"/>
                  <a:pt x="511" y="0"/>
                </a:cubicBezTo>
                <a:cubicBezTo>
                  <a:pt x="535" y="0"/>
                  <a:pt x="554" y="19"/>
                  <a:pt x="554" y="43"/>
                </a:cubicBezTo>
                <a:cubicBezTo>
                  <a:pt x="554" y="833"/>
                  <a:pt x="554" y="833"/>
                  <a:pt x="554" y="833"/>
                </a:cubicBezTo>
                <a:cubicBezTo>
                  <a:pt x="554" y="857"/>
                  <a:pt x="535" y="876"/>
                  <a:pt x="511" y="876"/>
                </a:cubicBezTo>
                <a:close/>
              </a:path>
            </a:pathLst>
          </a:custGeom>
          <a:solidFill>
            <a:srgbClr val="00B1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F22231C-0031-49BB-A318-619CF9EC135D}"/>
              </a:ext>
            </a:extLst>
          </p:cNvPr>
          <p:cNvSpPr>
            <a:spLocks/>
          </p:cNvSpPr>
          <p:nvPr/>
        </p:nvSpPr>
        <p:spPr bwMode="auto">
          <a:xfrm>
            <a:off x="1318417" y="2157413"/>
            <a:ext cx="2487613" cy="1254125"/>
          </a:xfrm>
          <a:custGeom>
            <a:avLst/>
            <a:gdLst>
              <a:gd name="T0" fmla="*/ 2294531 w 554"/>
              <a:gd name="T1" fmla="*/ 0 h 279"/>
              <a:gd name="T2" fmla="*/ 193082 w 554"/>
              <a:gd name="T3" fmla="*/ 0 h 279"/>
              <a:gd name="T4" fmla="*/ 0 w 554"/>
              <a:gd name="T5" fmla="*/ 193288 h 279"/>
              <a:gd name="T6" fmla="*/ 0 w 554"/>
              <a:gd name="T7" fmla="*/ 804618 h 279"/>
              <a:gd name="T8" fmla="*/ 1876935 w 554"/>
              <a:gd name="T9" fmla="*/ 930480 h 279"/>
              <a:gd name="T10" fmla="*/ 2487613 w 554"/>
              <a:gd name="T11" fmla="*/ 687746 h 279"/>
              <a:gd name="T12" fmla="*/ 2487613 w 554"/>
              <a:gd name="T13" fmla="*/ 193288 h 279"/>
              <a:gd name="T14" fmla="*/ 2294531 w 554"/>
              <a:gd name="T15" fmla="*/ 0 h 2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54" h="279">
                <a:moveTo>
                  <a:pt x="511" y="0"/>
                </a:move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179"/>
                  <a:pt x="0" y="179"/>
                  <a:pt x="0" y="179"/>
                </a:cubicBezTo>
                <a:cubicBezTo>
                  <a:pt x="113" y="245"/>
                  <a:pt x="257" y="279"/>
                  <a:pt x="418" y="207"/>
                </a:cubicBezTo>
                <a:cubicBezTo>
                  <a:pt x="466" y="186"/>
                  <a:pt x="511" y="168"/>
                  <a:pt x="554" y="153"/>
                </a:cubicBezTo>
                <a:cubicBezTo>
                  <a:pt x="554" y="43"/>
                  <a:pt x="554" y="43"/>
                  <a:pt x="554" y="43"/>
                </a:cubicBezTo>
                <a:cubicBezTo>
                  <a:pt x="554" y="19"/>
                  <a:pt x="535" y="0"/>
                  <a:pt x="511" y="0"/>
                </a:cubicBezTo>
                <a:close/>
              </a:path>
            </a:pathLst>
          </a:custGeom>
          <a:solidFill>
            <a:srgbClr val="FFC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C444383F-3874-4C30-B19B-BC1812D6BBBB}"/>
              </a:ext>
            </a:extLst>
          </p:cNvPr>
          <p:cNvSpPr>
            <a:spLocks/>
          </p:cNvSpPr>
          <p:nvPr/>
        </p:nvSpPr>
        <p:spPr bwMode="auto">
          <a:xfrm>
            <a:off x="4923630" y="2157413"/>
            <a:ext cx="2487612" cy="962025"/>
          </a:xfrm>
          <a:custGeom>
            <a:avLst/>
            <a:gdLst>
              <a:gd name="T0" fmla="*/ 2294531 w 554"/>
              <a:gd name="T1" fmla="*/ 0 h 214"/>
              <a:gd name="T2" fmla="*/ 193082 w 554"/>
              <a:gd name="T3" fmla="*/ 0 h 214"/>
              <a:gd name="T4" fmla="*/ 0 w 554"/>
              <a:gd name="T5" fmla="*/ 193304 h 214"/>
              <a:gd name="T6" fmla="*/ 0 w 554"/>
              <a:gd name="T7" fmla="*/ 418076 h 214"/>
              <a:gd name="T8" fmla="*/ 2487613 w 554"/>
              <a:gd name="T9" fmla="*/ 962025 h 214"/>
              <a:gd name="T10" fmla="*/ 2487613 w 554"/>
              <a:gd name="T11" fmla="*/ 193304 h 214"/>
              <a:gd name="T12" fmla="*/ 2294531 w 554"/>
              <a:gd name="T13" fmla="*/ 0 h 2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54" h="214">
                <a:moveTo>
                  <a:pt x="511" y="0"/>
                </a:move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93"/>
                  <a:pt x="0" y="93"/>
                  <a:pt x="0" y="93"/>
                </a:cubicBezTo>
                <a:cubicBezTo>
                  <a:pt x="260" y="64"/>
                  <a:pt x="404" y="165"/>
                  <a:pt x="554" y="214"/>
                </a:cubicBezTo>
                <a:cubicBezTo>
                  <a:pt x="554" y="43"/>
                  <a:pt x="554" y="43"/>
                  <a:pt x="554" y="43"/>
                </a:cubicBezTo>
                <a:cubicBezTo>
                  <a:pt x="554" y="19"/>
                  <a:pt x="535" y="0"/>
                  <a:pt x="511" y="0"/>
                </a:cubicBezTo>
                <a:close/>
              </a:path>
            </a:pathLst>
          </a:custGeom>
          <a:solidFill>
            <a:srgbClr val="A7E3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825AA0D-8DDB-4267-99A9-B9DBB1C7E1B9}"/>
              </a:ext>
            </a:extLst>
          </p:cNvPr>
          <p:cNvSpPr>
            <a:spLocks/>
          </p:cNvSpPr>
          <p:nvPr/>
        </p:nvSpPr>
        <p:spPr bwMode="auto">
          <a:xfrm>
            <a:off x="8532017" y="2157413"/>
            <a:ext cx="2487613" cy="1011237"/>
          </a:xfrm>
          <a:custGeom>
            <a:avLst/>
            <a:gdLst>
              <a:gd name="T0" fmla="*/ 2294531 w 554"/>
              <a:gd name="T1" fmla="*/ 0 h 225"/>
              <a:gd name="T2" fmla="*/ 193082 w 554"/>
              <a:gd name="T3" fmla="*/ 0 h 225"/>
              <a:gd name="T4" fmla="*/ 0 w 554"/>
              <a:gd name="T5" fmla="*/ 193259 h 225"/>
              <a:gd name="T6" fmla="*/ 0 w 554"/>
              <a:gd name="T7" fmla="*/ 1011238 h 225"/>
              <a:gd name="T8" fmla="*/ 417596 w 554"/>
              <a:gd name="T9" fmla="*/ 858429 h 225"/>
              <a:gd name="T10" fmla="*/ 2487613 w 554"/>
              <a:gd name="T11" fmla="*/ 543821 h 225"/>
              <a:gd name="T12" fmla="*/ 2487613 w 554"/>
              <a:gd name="T13" fmla="*/ 193259 h 225"/>
              <a:gd name="T14" fmla="*/ 2294531 w 554"/>
              <a:gd name="T15" fmla="*/ 0 h 2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54" h="225">
                <a:moveTo>
                  <a:pt x="511" y="0"/>
                </a:move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225"/>
                  <a:pt x="0" y="225"/>
                  <a:pt x="0" y="225"/>
                </a:cubicBezTo>
                <a:cubicBezTo>
                  <a:pt x="29" y="217"/>
                  <a:pt x="60" y="206"/>
                  <a:pt x="93" y="191"/>
                </a:cubicBezTo>
                <a:cubicBezTo>
                  <a:pt x="271" y="108"/>
                  <a:pt x="430" y="101"/>
                  <a:pt x="554" y="121"/>
                </a:cubicBezTo>
                <a:cubicBezTo>
                  <a:pt x="554" y="43"/>
                  <a:pt x="554" y="43"/>
                  <a:pt x="554" y="43"/>
                </a:cubicBezTo>
                <a:cubicBezTo>
                  <a:pt x="554" y="19"/>
                  <a:pt x="535" y="0"/>
                  <a:pt x="511" y="0"/>
                </a:cubicBezTo>
                <a:close/>
              </a:path>
            </a:pathLst>
          </a:custGeom>
          <a:solidFill>
            <a:srgbClr val="00C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022CA-DF28-4F14-A08F-32C63B1B0B3C}"/>
              </a:ext>
            </a:extLst>
          </p:cNvPr>
          <p:cNvSpPr txBox="1"/>
          <p:nvPr/>
        </p:nvSpPr>
        <p:spPr>
          <a:xfrm>
            <a:off x="1576703" y="2618017"/>
            <a:ext cx="19710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Theo em, mục đích viết của tác giả khi viết văn bản này là gì và được thể hiện rõ nhất ở câu văn, đoạn văn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8C6D5-4272-497C-9B97-7B11E335552E}"/>
              </a:ext>
            </a:extLst>
          </p:cNvPr>
          <p:cNvSpPr txBox="1"/>
          <p:nvPr/>
        </p:nvSpPr>
        <p:spPr>
          <a:xfrm>
            <a:off x="5065076" y="2970957"/>
            <a:ext cx="2204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Qua văn bản, người viết đã thể hiện thái độ như thế nào đối với vấn đề nước ngọt?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E29F0-FDC5-4D28-935F-006BA3948C81}"/>
              </a:ext>
            </a:extLst>
          </p:cNvPr>
          <p:cNvSpPr txBox="1"/>
          <p:nvPr/>
        </p:nvSpPr>
        <p:spPr>
          <a:xfrm>
            <a:off x="8849360" y="3125848"/>
            <a:ext cx="20226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Từ văn bản, em hiểu thêm được vấn đề nào?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4BBD08-5417-45C1-9353-BEE263FC0A24}"/>
              </a:ext>
            </a:extLst>
          </p:cNvPr>
          <p:cNvSpPr txBox="1"/>
          <p:nvPr/>
        </p:nvSpPr>
        <p:spPr>
          <a:xfrm>
            <a:off x="2562223" y="820649"/>
            <a:ext cx="7589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de-DE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Mục đích viết văn bản và thái độ của tác giả: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/>
      <p:bldP spid="9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6299</TotalTime>
  <Words>660</Words>
  <Application>Microsoft Office PowerPoint</Application>
  <PresentationFormat>Custom</PresentationFormat>
  <Paragraphs>70</Paragraphs>
  <Slides>15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Impact</vt:lpstr>
      <vt:lpstr>ITC Avant Garde Std Bk</vt:lpstr>
      <vt:lpstr>LiHei Pro</vt:lpstr>
      <vt:lpstr>Signika</vt:lpstr>
      <vt:lpstr>Times New Roman</vt:lpstr>
      <vt:lpstr>华康标题宋W9(P)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beo leo</cp:lastModifiedBy>
  <cp:revision>3501</cp:revision>
  <dcterms:created xsi:type="dcterms:W3CDTF">2015-12-01T09:06:39Z</dcterms:created>
  <dcterms:modified xsi:type="dcterms:W3CDTF">2021-11-25T08:48:58Z</dcterms:modified>
</cp:coreProperties>
</file>