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312" r:id="rId3"/>
    <p:sldId id="256" r:id="rId4"/>
    <p:sldId id="318" r:id="rId5"/>
    <p:sldId id="259" r:id="rId6"/>
    <p:sldId id="313" r:id="rId7"/>
    <p:sldId id="314" r:id="rId8"/>
    <p:sldId id="319" r:id="rId9"/>
    <p:sldId id="315" r:id="rId10"/>
    <p:sldId id="316" r:id="rId11"/>
    <p:sldId id="317"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FFF"/>
    <a:srgbClr val="FDFFFF"/>
    <a:srgbClr val="EFFFFF"/>
    <a:srgbClr val="D6FFFF"/>
    <a:srgbClr val="5FB8C4"/>
    <a:srgbClr val="547CBB"/>
    <a:srgbClr val="9DB7DF"/>
    <a:srgbClr val="3BB8C4"/>
    <a:srgbClr val="31B28D"/>
    <a:srgbClr val="8FA9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9" autoAdjust="0"/>
    <p:restoredTop sz="94660"/>
  </p:normalViewPr>
  <p:slideViewPr>
    <p:cSldViewPr snapToGrid="0" showGuides="1">
      <p:cViewPr varScale="1">
        <p:scale>
          <a:sx n="65" d="100"/>
          <a:sy n="65" d="100"/>
        </p:scale>
        <p:origin x="16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pin heiti" charset="-122"/>
                <a:ea typeface="inpin heiti" charset="-122"/>
              </a:defRPr>
            </a:lvl1pPr>
          </a:lstStyle>
          <a:p>
            <a:fld id="{D2A48B96-639E-45A3-A0BA-2464DFDB1FAA}" type="datetimeFigureOut">
              <a:rPr lang="zh-CN" altLang="en-US" smtClean="0"/>
              <a:pPr/>
              <a:t>2021/11/26</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A6837353-30EB-4A48-80EB-173D804AEFBD}"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竖排文字占位符 2"/>
          <p:cNvSpPr>
            <a:spLocks noGrp="1"/>
          </p:cNvSpPr>
          <p:nvPr>
            <p:ph type="body" orient="vert" idx="1" hasCustomPrompt="1"/>
          </p:nvPr>
        </p:nvSpPr>
        <p:spPr>
          <a:xfrm>
            <a:off x="838200" y="1825625"/>
            <a:ext cx="10515600" cy="4351338"/>
          </a:xfrm>
        </p:spPr>
        <p:txBody>
          <a:bodyPr vert="eaVert"/>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FBCB102B-8070-4CFA-88F5-CF1613694D98}" type="datetimeFigureOut">
              <a:rPr lang="zh-CN" altLang="en-US" smtClean="0"/>
              <a:pPr/>
              <a:t>2021/11/26</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B43F0DDA-EA06-4915-8DBF-D44E16B1A954}" type="slidenum">
              <a:rPr lang="zh-CN" altLang="en-US" smtClean="0"/>
              <a:pPr/>
              <a:t>‹#›</a:t>
            </a:fld>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lvl1pPr>
              <a:defRPr b="0" i="0">
                <a:latin typeface="inpin heiti" charset="-122"/>
                <a:ea typeface="inpin heiti" charset="-122"/>
              </a:defRPr>
            </a:lvl1pPr>
          </a:lstStyle>
          <a:p>
            <a:r>
              <a:rPr lang="zh-CN" altLang="en-US" dirty="0"/>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FBCB102B-8070-4CFA-88F5-CF1613694D98}" type="datetimeFigureOut">
              <a:rPr lang="zh-CN" altLang="en-US" smtClean="0"/>
              <a:pPr/>
              <a:t>2021/11/26</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B43F0DDA-EA06-4915-8DBF-D44E16B1A954}" type="slidenum">
              <a:rPr lang="zh-CN" altLang="en-US" smtClean="0"/>
              <a:pPr/>
              <a:t>‹#›</a:t>
            </a:fld>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D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inpin heiti" charset="-122"/>
              <a:ea typeface="inpin heiti" charset="-122"/>
            </a:endParaRPr>
          </a:p>
        </p:txBody>
      </p:sp>
      <p:sp>
        <p:nvSpPr>
          <p:cNvPr id="3" name="矩形 2"/>
          <p:cNvSpPr/>
          <p:nvPr userDrawn="1"/>
        </p:nvSpPr>
        <p:spPr>
          <a:xfrm>
            <a:off x="529668" y="470579"/>
            <a:ext cx="11132665" cy="5916842"/>
          </a:xfrm>
          <a:prstGeom prst="rect">
            <a:avLst/>
          </a:prstGeom>
          <a:solidFill>
            <a:srgbClr val="F5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inpin heiti" charset="-122"/>
              <a:ea typeface="inpin heiti" charset="-122"/>
            </a:endParaRPr>
          </a:p>
        </p:txBody>
      </p:sp>
      <p:pic>
        <p:nvPicPr>
          <p:cNvPr id="7" name="稻壳儿春秋广告/盗版必究        原创来源：http://chn.docer.com/works?userid=199329941#!/work_time"/>
          <p:cNvPicPr>
            <a:picLocks noChangeAspect="1"/>
          </p:cNvPicPr>
          <p:nvPr userDrawn="1"/>
        </p:nvPicPr>
        <p:blipFill rotWithShape="1">
          <a:blip r:embed="rId2" cstate="screen">
            <a:extLst>
              <a:ext uri="{28A0092B-C50C-407E-A947-70E740481C1C}">
                <a14:useLocalDpi xmlns:a14="http://schemas.microsoft.com/office/drawing/2010/main"/>
              </a:ext>
            </a:extLst>
          </a:blip>
          <a:srcRect l="-1222" t="-1695" r="-1204"/>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BCB102B-8070-4CFA-88F5-CF1613694D98}" type="datetimeFigureOut">
              <a:rPr lang="zh-CN" altLang="en-US" smtClean="0"/>
              <a:t>2021/11/26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3F0DDA-EA06-4915-8DBF-D44E16B1A954}" type="slidenum">
              <a:rPr lang="zh-CN" altLang="en-US" smtClean="0"/>
              <a:t>‹#›</a:t>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BCB102B-8070-4CFA-88F5-CF1613694D98}" type="datetimeFigureOut">
              <a:rPr lang="zh-CN" altLang="en-US" smtClean="0"/>
              <a:t>2021/11/26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43F0DDA-EA06-4915-8DBF-D44E16B1A954}" type="slidenum">
              <a:rPr lang="zh-CN" altLang="en-US" smtClean="0"/>
              <a:t>‹#›</a:t>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BCB102B-8070-4CFA-88F5-CF1613694D98}" type="datetimeFigureOut">
              <a:rPr lang="zh-CN" altLang="en-US" smtClean="0"/>
              <a:t>2021/11/26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43F0DDA-EA06-4915-8DBF-D44E16B1A954}" type="slidenum">
              <a:rPr lang="zh-CN" altLang="en-US" smtClean="0"/>
              <a:t>‹#›</a:t>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BCB102B-8070-4CFA-88F5-CF1613694D98}" type="datetimeFigureOut">
              <a:rPr lang="zh-CN" altLang="en-US" smtClean="0"/>
              <a:t>2021/11/26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43F0DDA-EA06-4915-8DBF-D44E16B1A954}" type="slidenum">
              <a:rPr lang="zh-CN" altLang="en-US" smtClean="0"/>
              <a:t>‹#›</a:t>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BCB102B-8070-4CFA-88F5-CF1613694D98}" type="datetimeFigureOut">
              <a:rPr lang="zh-CN" altLang="en-US" smtClean="0"/>
              <a:t>2021/11/26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43F0DDA-EA06-4915-8DBF-D44E16B1A954}" type="slidenum">
              <a:rPr lang="zh-CN" altLang="en-US" smtClean="0"/>
              <a:t>‹#›</a:t>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BCB102B-8070-4CFA-88F5-CF1613694D98}" type="datetimeFigureOut">
              <a:rPr lang="zh-CN" altLang="en-US" smtClean="0"/>
              <a:t>2021/11/26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43F0DDA-EA06-4915-8DBF-D44E16B1A954}" type="slidenum">
              <a:rPr lang="zh-CN" altLang="en-US" smtClean="0"/>
              <a:t>‹#›</a:t>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稻壳儿春秋广告/盗版必究        原创来源：http://chn.docer.com/works?userid=199329941#!/work_time"/>
          <p:cNvPicPr>
            <a:picLocks noChangeAspect="1"/>
          </p:cNvPicPr>
          <p:nvPr userDrawn="1"/>
        </p:nvPicPr>
        <p:blipFill rotWithShape="1">
          <a:blip r:embed="rId2" cstate="screen">
            <a:extLst>
              <a:ext uri="{28A0092B-C50C-407E-A947-70E740481C1C}">
                <a14:useLocalDpi xmlns:a14="http://schemas.microsoft.com/office/drawing/2010/main"/>
              </a:ext>
            </a:extLst>
          </a:blip>
          <a:srcRect l="-1222" t="-1695" r="-1204"/>
          <a:stretch>
            <a:fillRect/>
          </a:stretch>
        </p:blipFill>
        <p:spPr>
          <a:xfrm>
            <a:off x="-316230" y="0"/>
            <a:ext cx="12192000" cy="68580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BCB102B-8070-4CFA-88F5-CF1613694D98}" type="datetimeFigureOut">
              <a:rPr lang="zh-CN" altLang="en-US" smtClean="0"/>
              <a:t>2021/11/26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43F0DDA-EA06-4915-8DBF-D44E16B1A954}" type="slidenum">
              <a:rPr lang="zh-CN" altLang="en-US" smtClean="0"/>
              <a:t>‹#›</a:t>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BCB102B-8070-4CFA-88F5-CF1613694D98}" type="datetimeFigureOut">
              <a:rPr lang="zh-CN" altLang="en-US" smtClean="0"/>
              <a:t>2021/11/26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3F0DDA-EA06-4915-8DBF-D44E16B1A954}" type="slidenum">
              <a:rPr lang="zh-CN" altLang="en-US" smtClean="0"/>
              <a:t>‹#›</a:t>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BCB102B-8070-4CFA-88F5-CF1613694D98}" type="datetimeFigureOut">
              <a:rPr lang="zh-CN" altLang="en-US" smtClean="0"/>
              <a:t>2021/11/26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3F0DDA-EA06-4915-8DBF-D44E16B1A954}" type="slidenum">
              <a:rPr lang="zh-CN" altLang="en-US" smtClean="0"/>
              <a:t>‹#›</a:t>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389" y="6356746"/>
            <a:ext cx="2742447" cy="364275"/>
          </a:xfrm>
        </p:spPr>
        <p:txBody>
          <a:bodyPr/>
          <a:lstStyle/>
          <a:p>
            <a:fld id="{32BF82D2-7A68-459D-A996-9BDDA2518FA4}" type="datetimeFigureOut">
              <a:rPr lang="zh-CN" altLang="en-US" smtClean="0"/>
              <a:t>2021/11/26</a:t>
            </a:fld>
            <a:endParaRPr lang="zh-CN" altLang="en-US"/>
          </a:p>
        </p:txBody>
      </p:sp>
      <p:sp>
        <p:nvSpPr>
          <p:cNvPr id="4" name="页脚占位符 3"/>
          <p:cNvSpPr>
            <a:spLocks noGrp="1"/>
          </p:cNvSpPr>
          <p:nvPr>
            <p:ph type="ftr" sz="quarter" idx="11"/>
          </p:nvPr>
        </p:nvSpPr>
        <p:spPr>
          <a:xfrm>
            <a:off x="4038412" y="6356746"/>
            <a:ext cx="4115176" cy="364275"/>
          </a:xfrm>
        </p:spPr>
        <p:txBody>
          <a:bodyPr/>
          <a:lstStyle/>
          <a:p>
            <a:endParaRPr lang="zh-CN" altLang="en-US"/>
          </a:p>
        </p:txBody>
      </p:sp>
      <p:sp>
        <p:nvSpPr>
          <p:cNvPr id="5" name="灯片编号占位符 4"/>
          <p:cNvSpPr>
            <a:spLocks noGrp="1"/>
          </p:cNvSpPr>
          <p:nvPr>
            <p:ph type="sldNum" sz="quarter" idx="12"/>
          </p:nvPr>
        </p:nvSpPr>
        <p:spPr>
          <a:xfrm>
            <a:off x="8611165" y="6356746"/>
            <a:ext cx="2742447" cy="364275"/>
          </a:xfrm>
        </p:spPr>
        <p:txBody>
          <a:bodyPr/>
          <a:lstStyle/>
          <a:p>
            <a:fld id="{3E01EE5D-26FB-46D5-A381-ECFB35BF1D34}" type="slidenum">
              <a:rPr lang="zh-CN" altLang="en-US" smtClean="0"/>
              <a:t>‹#›</a:t>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b="0" i="0">
                <a:latin typeface="inpin heiti" charset="-122"/>
                <a:ea typeface="inpin heiti" charset="-122"/>
              </a:defRPr>
            </a:lvl1pPr>
          </a:lstStyle>
          <a:p>
            <a:r>
              <a:rPr lang="zh-CN" altLang="en-US" dirty="0"/>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b="0" i="0">
                <a:solidFill>
                  <a:schemeClr val="tx1">
                    <a:tint val="75000"/>
                  </a:schemeClr>
                </a:solidFill>
                <a:latin typeface="inpin heiti" charset="-122"/>
                <a:ea typeface="inpin heiti"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p>
        </p:txBody>
      </p:sp>
      <p:sp>
        <p:nvSpPr>
          <p:cNvPr id="4" name="日期占位符 3"/>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FBCB102B-8070-4CFA-88F5-CF1613694D98}" type="datetimeFigureOut">
              <a:rPr lang="zh-CN" altLang="en-US" smtClean="0"/>
              <a:pPr/>
              <a:t>2021/11/26</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B43F0DDA-EA06-4915-8DBF-D44E16B1A954}" type="slidenum">
              <a:rPr lang="zh-CN" altLang="en-US" smtClean="0"/>
              <a:pPr/>
              <a:t>‹#›</a:t>
            </a:fld>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hasCustomPrompt="1"/>
          </p:nvPr>
        </p:nvSpPr>
        <p:spPr>
          <a:xfrm>
            <a:off x="6172200" y="1825625"/>
            <a:ext cx="5181600" cy="4351338"/>
          </a:xfr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FBCB102B-8070-4CFA-88F5-CF1613694D98}" type="datetimeFigureOut">
              <a:rPr lang="zh-CN" altLang="en-US" smtClean="0"/>
              <a:pPr/>
              <a:t>2021/11/26</a:t>
            </a:fld>
            <a:endParaRPr lang="zh-CN" altLang="en-US" dirty="0"/>
          </a:p>
        </p:txBody>
      </p:sp>
      <p:sp>
        <p:nvSpPr>
          <p:cNvPr id="6" name="页脚占位符 5"/>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B43F0DDA-EA06-4915-8DBF-D44E16B1A954}" type="slidenum">
              <a:rPr lang="zh-CN" altLang="en-US" smtClean="0"/>
              <a:pPr/>
              <a:t>‹#›</a:t>
            </a:fld>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0" i="0">
                <a:latin typeface="inpin heiti" charset="-122"/>
                <a:ea typeface="inpin heiti"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0" i="0">
                <a:latin typeface="inpin heiti" charset="-122"/>
                <a:ea typeface="inpin heiti"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FBCB102B-8070-4CFA-88F5-CF1613694D98}" type="datetimeFigureOut">
              <a:rPr lang="zh-CN" altLang="en-US" smtClean="0"/>
              <a:pPr/>
              <a:t>2021/11/26</a:t>
            </a:fld>
            <a:endParaRPr lang="zh-CN" altLang="en-US" dirty="0"/>
          </a:p>
        </p:txBody>
      </p:sp>
      <p:sp>
        <p:nvSpPr>
          <p:cNvPr id="8" name="页脚占位符 7"/>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9" name="灯片编号占位符 8"/>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B43F0DDA-EA06-4915-8DBF-D44E16B1A954}" type="slidenum">
              <a:rPr lang="zh-CN" altLang="en-US" smtClean="0"/>
              <a:pPr/>
              <a:t>‹#›</a:t>
            </a:fld>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FBCB102B-8070-4CFA-88F5-CF1613694D98}" type="datetimeFigureOut">
              <a:rPr lang="zh-CN" altLang="en-US" smtClean="0"/>
              <a:pPr/>
              <a:t>2021/11/26</a:t>
            </a:fld>
            <a:endParaRPr lang="zh-CN" altLang="en-US" dirty="0"/>
          </a:p>
        </p:txBody>
      </p:sp>
      <p:sp>
        <p:nvSpPr>
          <p:cNvPr id="4" name="页脚占位符 3"/>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5" name="灯片编号占位符 4"/>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B43F0DDA-EA06-4915-8DBF-D44E16B1A954}" type="slidenum">
              <a:rPr lang="zh-CN" altLang="en-US" smtClean="0"/>
              <a:pPr/>
              <a:t>‹#›</a:t>
            </a:fld>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FBCB102B-8070-4CFA-88F5-CF1613694D98}" type="datetimeFigureOut">
              <a:rPr lang="zh-CN" altLang="en-US" smtClean="0"/>
              <a:pPr/>
              <a:t>2021/11/26</a:t>
            </a:fld>
            <a:endParaRPr lang="zh-CN" altLang="en-US" dirty="0"/>
          </a:p>
        </p:txBody>
      </p:sp>
      <p:sp>
        <p:nvSpPr>
          <p:cNvPr id="3" name="页脚占位符 2"/>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4" name="灯片编号占位符 3"/>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B43F0DDA-EA06-4915-8DBF-D44E16B1A954}" type="slidenum">
              <a:rPr lang="zh-CN" altLang="en-US" smtClean="0"/>
              <a:pPr/>
              <a:t>‹#›</a:t>
            </a:fld>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b="0" i="0">
                <a:latin typeface="inpin heiti" charset="-122"/>
                <a:ea typeface="inpin heiti" charset="-122"/>
              </a:defRPr>
            </a:lvl1pPr>
          </a:lstStyle>
          <a:p>
            <a:r>
              <a:rPr lang="zh-CN" altLang="en-US" dirty="0"/>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b="0" i="0">
                <a:latin typeface="inpin heiti" charset="-122"/>
                <a:ea typeface="inpin heiti" charset="-122"/>
              </a:defRPr>
            </a:lvl1pPr>
            <a:lvl2pPr>
              <a:defRPr sz="2800" b="0" i="0">
                <a:latin typeface="inpin heiti" charset="-122"/>
                <a:ea typeface="inpin heiti" charset="-122"/>
              </a:defRPr>
            </a:lvl2pPr>
            <a:lvl3pPr>
              <a:defRPr sz="2400" b="0" i="0">
                <a:latin typeface="inpin heiti" charset="-122"/>
                <a:ea typeface="inpin heiti" charset="-122"/>
              </a:defRPr>
            </a:lvl3pPr>
            <a:lvl4pPr>
              <a:defRPr sz="2000" b="0" i="0">
                <a:latin typeface="inpin heiti" charset="-122"/>
                <a:ea typeface="inpin heiti" charset="-122"/>
              </a:defRPr>
            </a:lvl4pPr>
            <a:lvl5pPr>
              <a:defRPr sz="2000" b="0" i="0">
                <a:latin typeface="inpin heiti" charset="-122"/>
                <a:ea typeface="inpin heiti" charset="-122"/>
              </a:defRPr>
            </a:lvl5pPr>
            <a:lvl6pPr>
              <a:defRPr sz="2000"/>
            </a:lvl6pPr>
            <a:lvl7pPr>
              <a:defRPr sz="2000"/>
            </a:lvl7pPr>
            <a:lvl8pPr>
              <a:defRPr sz="2000"/>
            </a:lvl8pPr>
            <a:lvl9pPr>
              <a:defRPr sz="2000"/>
            </a:lvl9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b="0" i="0">
                <a:latin typeface="inpin heiti" charset="-122"/>
                <a:ea typeface="inpin heiti"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编辑母版文本样式</a:t>
            </a:r>
          </a:p>
        </p:txBody>
      </p:sp>
      <p:sp>
        <p:nvSpPr>
          <p:cNvPr id="5" name="日期占位符 4"/>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FBCB102B-8070-4CFA-88F5-CF1613694D98}" type="datetimeFigureOut">
              <a:rPr lang="zh-CN" altLang="en-US" smtClean="0"/>
              <a:pPr/>
              <a:t>2021/11/26</a:t>
            </a:fld>
            <a:endParaRPr lang="zh-CN" altLang="en-US" dirty="0"/>
          </a:p>
        </p:txBody>
      </p:sp>
      <p:sp>
        <p:nvSpPr>
          <p:cNvPr id="6" name="页脚占位符 5"/>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B43F0DDA-EA06-4915-8DBF-D44E16B1A954}" type="slidenum">
              <a:rPr lang="zh-CN" altLang="en-US" smtClean="0"/>
              <a:pPr/>
              <a:t>‹#›</a:t>
            </a:fld>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b="0" i="0">
                <a:latin typeface="inpin heiti" charset="-122"/>
                <a:ea typeface="inpin heiti" charset="-122"/>
              </a:defRPr>
            </a:lvl1pPr>
          </a:lstStyle>
          <a:p>
            <a:r>
              <a:rPr lang="zh-CN" altLang="en-US" dirty="0"/>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b="0" i="0">
                <a:latin typeface="inpin heiti" charset="-122"/>
                <a:ea typeface="inpin heiti"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b="0" i="0">
                <a:latin typeface="inpin heiti" charset="-122"/>
                <a:ea typeface="inpin heiti"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编辑母版文本样式</a:t>
            </a:r>
          </a:p>
        </p:txBody>
      </p:sp>
      <p:sp>
        <p:nvSpPr>
          <p:cNvPr id="5" name="日期占位符 4"/>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FBCB102B-8070-4CFA-88F5-CF1613694D98}" type="datetimeFigureOut">
              <a:rPr lang="zh-CN" altLang="en-US" smtClean="0"/>
              <a:pPr/>
              <a:t>2021/11/26</a:t>
            </a:fld>
            <a:endParaRPr lang="zh-CN" altLang="en-US" dirty="0"/>
          </a:p>
        </p:txBody>
      </p:sp>
      <p:sp>
        <p:nvSpPr>
          <p:cNvPr id="6" name="页脚占位符 5"/>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B43F0DDA-EA06-4915-8DBF-D44E16B1A954}" type="slidenum">
              <a:rPr lang="zh-CN" altLang="en-US" smtClean="0"/>
              <a:pPr/>
              <a:t>‹#›</a:t>
            </a:fld>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3878580" y="2419350"/>
            <a:ext cx="4730115" cy="1476375"/>
          </a:xfrm>
          <a:prstGeom prst="rect">
            <a:avLst/>
          </a:prstGeom>
          <a:noFill/>
        </p:spPr>
        <p:txBody>
          <a:bodyPr wrap="square" rtlCol="0" anchor="t">
            <a:spAutoFit/>
          </a:bodyPr>
          <a:lstStyle/>
          <a:p>
            <a:r>
              <a:rPr lang="zh-CN" altLang="en-US" b="0" i="0" dirty="0">
                <a:solidFill>
                  <a:schemeClr val="tx1">
                    <a:lumMod val="75000"/>
                    <a:lumOff val="25000"/>
                    <a:alpha val="0"/>
                  </a:schemeClr>
                </a:solidFill>
                <a:latin typeface="inpin heiti" charset="-122"/>
                <a:ea typeface="inpin heiti" charset="-122"/>
                <a:sym typeface="+mn-ea"/>
              </a:rPr>
              <a:t>感谢您下载包图网平台上提供的</a:t>
            </a:r>
            <a:r>
              <a:rPr lang="en-US" altLang="zh-CN" b="0" i="0" dirty="0">
                <a:solidFill>
                  <a:schemeClr val="tx1">
                    <a:lumMod val="75000"/>
                    <a:lumOff val="25000"/>
                    <a:alpha val="0"/>
                  </a:schemeClr>
                </a:solidFill>
                <a:latin typeface="inpin heiti" charset="-122"/>
                <a:ea typeface="inpin heiti" charset="-122"/>
                <a:sym typeface="+mn-ea"/>
              </a:rPr>
              <a:t>PPT</a:t>
            </a:r>
            <a:r>
              <a:rPr lang="zh-CN" altLang="en-US" b="0" i="0" dirty="0">
                <a:solidFill>
                  <a:schemeClr val="tx1">
                    <a:lumMod val="75000"/>
                    <a:lumOff val="25000"/>
                    <a:alpha val="0"/>
                  </a:schemeClr>
                </a:solidFill>
                <a:latin typeface="inpin heiti" charset="-122"/>
                <a:ea typeface="inpin heiti" charset="-122"/>
                <a:sym typeface="+mn-ea"/>
              </a:rPr>
              <a:t>作品，</a:t>
            </a:r>
          </a:p>
          <a:p>
            <a:r>
              <a:rPr lang="zh-CN" altLang="en-US" b="0" i="0" dirty="0">
                <a:solidFill>
                  <a:schemeClr val="tx1">
                    <a:lumMod val="75000"/>
                    <a:lumOff val="25000"/>
                    <a:alpha val="0"/>
                  </a:schemeClr>
                </a:solidFill>
                <a:latin typeface="inpin heiti" charset="-122"/>
                <a:ea typeface="inpin heiti" charset="-122"/>
                <a:sym typeface="+mn-ea"/>
              </a:rPr>
              <a:t>为了您和包图网以及原创作者的利益，请</a:t>
            </a:r>
          </a:p>
          <a:p>
            <a:r>
              <a:rPr lang="zh-CN" altLang="en-US" b="0" i="0" dirty="0">
                <a:solidFill>
                  <a:schemeClr val="tx1">
                    <a:lumMod val="75000"/>
                    <a:lumOff val="25000"/>
                    <a:alpha val="0"/>
                  </a:schemeClr>
                </a:solidFill>
                <a:latin typeface="inpin heiti" charset="-122"/>
                <a:ea typeface="inpin heiti" charset="-122"/>
                <a:sym typeface="+mn-ea"/>
              </a:rPr>
              <a:t>勿复制、传播、销售，否则将承担法律责</a:t>
            </a:r>
          </a:p>
          <a:p>
            <a:r>
              <a:rPr lang="zh-CN" altLang="en-US" b="0" i="0" dirty="0">
                <a:solidFill>
                  <a:schemeClr val="tx1">
                    <a:lumMod val="75000"/>
                    <a:lumOff val="25000"/>
                    <a:alpha val="0"/>
                  </a:schemeClr>
                </a:solidFill>
                <a:latin typeface="inpin heiti" charset="-122"/>
                <a:ea typeface="inpin heiti" charset="-122"/>
                <a:sym typeface="+mn-ea"/>
              </a:rPr>
              <a:t>任！包图网将对作品进行维权，按照传播</a:t>
            </a:r>
          </a:p>
          <a:p>
            <a:r>
              <a:rPr lang="zh-CN" altLang="en-US" b="0" i="0" dirty="0">
                <a:solidFill>
                  <a:schemeClr val="tx1">
                    <a:lumMod val="75000"/>
                    <a:lumOff val="25000"/>
                    <a:alpha val="0"/>
                  </a:schemeClr>
                </a:solidFill>
                <a:latin typeface="inpin heiti" charset="-122"/>
                <a:ea typeface="inpin heiti" charset="-122"/>
                <a:sym typeface="+mn-ea"/>
              </a:rPr>
              <a:t>下载次数进行十倍的索取赔偿！</a:t>
            </a:r>
          </a:p>
        </p:txBody>
      </p:sp>
      <p:sp>
        <p:nvSpPr>
          <p:cNvPr id="8" name="矩形 7"/>
          <p:cNvSpPr/>
          <p:nvPr userDrawn="1"/>
        </p:nvSpPr>
        <p:spPr>
          <a:xfrm>
            <a:off x="0" y="0"/>
            <a:ext cx="12192000" cy="6858000"/>
          </a:xfrm>
          <a:prstGeom prst="rect">
            <a:avLst/>
          </a:prstGeom>
          <a:solidFill>
            <a:srgbClr val="D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inpin heiti" charset="-122"/>
              <a:ea typeface="inpin heiti" charset="-122"/>
            </a:endParaRPr>
          </a:p>
        </p:txBody>
      </p:sp>
      <p:sp>
        <p:nvSpPr>
          <p:cNvPr id="9" name="矩形 8"/>
          <p:cNvSpPr/>
          <p:nvPr userDrawn="1"/>
        </p:nvSpPr>
        <p:spPr>
          <a:xfrm>
            <a:off x="529668" y="470579"/>
            <a:ext cx="11132665" cy="5916842"/>
          </a:xfrm>
          <a:prstGeom prst="rect">
            <a:avLst/>
          </a:prstGeom>
          <a:solidFill>
            <a:srgbClr val="F5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inpin heiti" charset="-122"/>
              <a:ea typeface="inpin heiti"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FBCB102B-8070-4CFA-88F5-CF1613694D98}" type="datetimeFigureOut">
              <a:rPr lang="zh-CN" altLang="en-US" smtClean="0"/>
              <a:pPr/>
              <a:t>2021/11/26</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B43F0DDA-EA06-4915-8DBF-D44E16B1A954}"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image" Target="../media/image7.e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emf"/><Relationship Id="rId5" Type="http://schemas.openxmlformats.org/officeDocument/2006/relationships/image" Target="../media/image4.em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9.png"/><Relationship Id="rId7" Type="http://schemas.openxmlformats.org/officeDocument/2006/relationships/image" Target="../media/image7.emf"/><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emf"/><Relationship Id="rId5" Type="http://schemas.openxmlformats.org/officeDocument/2006/relationships/image" Target="../media/image11.png"/><Relationship Id="rId4" Type="http://schemas.openxmlformats.org/officeDocument/2006/relationships/image" Target="../media/image10.emf"/><Relationship Id="rId9"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9.png"/><Relationship Id="rId7" Type="http://schemas.openxmlformats.org/officeDocument/2006/relationships/image" Target="../media/image7.emf"/><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6.emf"/><Relationship Id="rId5" Type="http://schemas.openxmlformats.org/officeDocument/2006/relationships/image" Target="../media/image11.png"/><Relationship Id="rId4" Type="http://schemas.openxmlformats.org/officeDocument/2006/relationships/image" Target="../media/image10.emf"/><Relationship Id="rId9"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2">
            <a:extLst>
              <a:ext uri="{FF2B5EF4-FFF2-40B4-BE49-F238E27FC236}">
                <a16:creationId xmlns:a16="http://schemas.microsoft.com/office/drawing/2014/main" id="{2658CC51-D215-46B8-9C44-80718ADEC2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860840">
            <a:off x="9167525" y="719173"/>
            <a:ext cx="1116251" cy="2707982"/>
          </a:xfrm>
          <a:prstGeom prst="rect">
            <a:avLst/>
          </a:prstGeom>
        </p:spPr>
      </p:pic>
      <p:pic>
        <p:nvPicPr>
          <p:cNvPr id="15" name="图片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404163">
            <a:off x="1585982" y="1012161"/>
            <a:ext cx="9020036" cy="4513647"/>
          </a:xfrm>
          <a:prstGeom prst="rect">
            <a:avLst/>
          </a:prstGeom>
        </p:spPr>
      </p:pic>
      <p:pic>
        <p:nvPicPr>
          <p:cNvPr id="8" name="图片 7"/>
          <p:cNvPicPr>
            <a:picLocks noChangeAspect="1"/>
          </p:cNvPicPr>
          <p:nvPr/>
        </p:nvPicPr>
        <p:blipFill>
          <a:blip r:embed="rId4"/>
          <a:stretch>
            <a:fillRect/>
          </a:stretch>
        </p:blipFill>
        <p:spPr>
          <a:xfrm>
            <a:off x="1290372" y="4676738"/>
            <a:ext cx="757176" cy="1239596"/>
          </a:xfrm>
          <a:prstGeom prst="rect">
            <a:avLst/>
          </a:prstGeom>
        </p:spPr>
      </p:pic>
      <p:sp>
        <p:nvSpPr>
          <p:cNvPr id="9" name="TextBox 8">
            <a:extLst>
              <a:ext uri="{FF2B5EF4-FFF2-40B4-BE49-F238E27FC236}">
                <a16:creationId xmlns:a16="http://schemas.microsoft.com/office/drawing/2014/main" id="{D7B07E3B-8EA4-445C-9EAF-DA262B492165}"/>
              </a:ext>
            </a:extLst>
          </p:cNvPr>
          <p:cNvSpPr txBox="1"/>
          <p:nvPr/>
        </p:nvSpPr>
        <p:spPr>
          <a:xfrm>
            <a:off x="2486025" y="2872085"/>
            <a:ext cx="7696200" cy="1292662"/>
          </a:xfrm>
          <a:prstGeom prst="rect">
            <a:avLst/>
          </a:prstGeom>
          <a:noFill/>
        </p:spPr>
        <p:txBody>
          <a:bodyPr wrap="square">
            <a:spAutoFit/>
          </a:bodyPr>
          <a:lstStyle/>
          <a:p>
            <a:pPr marL="91440" marR="46990" indent="365760" algn="just">
              <a:spcBef>
                <a:spcPts val="0"/>
              </a:spcBef>
              <a:spcAft>
                <a:spcPts val="0"/>
              </a:spcAft>
            </a:pPr>
            <a:r>
              <a:rPr lang="en-US" sz="2600" i="1" dirty="0" err="1">
                <a:effectLst/>
                <a:latin typeface="Times New Roman" panose="02020603050405020304" pitchFamily="18" charset="0"/>
                <a:ea typeface="Calibri" panose="020F0502020204030204" pitchFamily="34" charset="0"/>
              </a:rPr>
              <a:t>Em</a:t>
            </a:r>
            <a:r>
              <a:rPr lang="en-US" sz="2600" i="1" dirty="0">
                <a:effectLst/>
                <a:latin typeface="Times New Roman" panose="02020603050405020304" pitchFamily="18" charset="0"/>
                <a:ea typeface="Calibri" panose="020F0502020204030204" pitchFamily="34" charset="0"/>
              </a:rPr>
              <a:t> </a:t>
            </a:r>
            <a:r>
              <a:rPr lang="en-US" sz="2600" i="1" dirty="0" err="1">
                <a:effectLst/>
                <a:latin typeface="Times New Roman" panose="02020603050405020304" pitchFamily="18" charset="0"/>
                <a:ea typeface="Calibri" panose="020F0502020204030204" pitchFamily="34" charset="0"/>
              </a:rPr>
              <a:t>đã</a:t>
            </a:r>
            <a:r>
              <a:rPr lang="en-US" sz="2600" i="1" dirty="0">
                <a:effectLst/>
                <a:latin typeface="Times New Roman" panose="02020603050405020304" pitchFamily="18" charset="0"/>
                <a:ea typeface="Calibri" panose="020F0502020204030204" pitchFamily="34" charset="0"/>
              </a:rPr>
              <a:t> </a:t>
            </a:r>
            <a:r>
              <a:rPr lang="en-US" sz="2600" i="1" dirty="0" err="1">
                <a:effectLst/>
                <a:latin typeface="Times New Roman" panose="02020603050405020304" pitchFamily="18" charset="0"/>
                <a:ea typeface="Calibri" panose="020F0502020204030204" pitchFamily="34" charset="0"/>
              </a:rPr>
              <a:t>từng</a:t>
            </a:r>
            <a:r>
              <a:rPr lang="en-US" sz="2600" i="1" dirty="0">
                <a:effectLst/>
                <a:latin typeface="Times New Roman" panose="02020603050405020304" pitchFamily="18" charset="0"/>
                <a:ea typeface="Calibri" panose="020F0502020204030204" pitchFamily="34" charset="0"/>
              </a:rPr>
              <a:t> </a:t>
            </a:r>
            <a:r>
              <a:rPr lang="en-US" sz="2600" i="1" dirty="0" err="1">
                <a:effectLst/>
                <a:latin typeface="Times New Roman" panose="02020603050405020304" pitchFamily="18" charset="0"/>
                <a:ea typeface="Calibri" panose="020F0502020204030204" pitchFamily="34" charset="0"/>
              </a:rPr>
              <a:t>được</a:t>
            </a:r>
            <a:r>
              <a:rPr lang="en-US" sz="2600" i="1" dirty="0">
                <a:effectLst/>
                <a:latin typeface="Times New Roman" panose="02020603050405020304" pitchFamily="18" charset="0"/>
                <a:ea typeface="Calibri" panose="020F0502020204030204" pitchFamily="34" charset="0"/>
              </a:rPr>
              <a:t> </a:t>
            </a:r>
            <a:r>
              <a:rPr lang="en-US" sz="2600" i="1" dirty="0" err="1">
                <a:effectLst/>
                <a:latin typeface="Times New Roman" panose="02020603050405020304" pitchFamily="18" charset="0"/>
                <a:ea typeface="Calibri" panose="020F0502020204030204" pitchFamily="34" charset="0"/>
              </a:rPr>
              <a:t>học</a:t>
            </a:r>
            <a:r>
              <a:rPr lang="en-US" sz="2600" i="1" dirty="0">
                <a:effectLst/>
                <a:latin typeface="Times New Roman" panose="02020603050405020304" pitchFamily="18" charset="0"/>
                <a:ea typeface="Calibri" panose="020F0502020204030204" pitchFamily="34" charset="0"/>
              </a:rPr>
              <a:t>, </a:t>
            </a:r>
            <a:r>
              <a:rPr lang="en-US" sz="2600" i="1" dirty="0" err="1">
                <a:effectLst/>
                <a:latin typeface="Times New Roman" panose="02020603050405020304" pitchFamily="18" charset="0"/>
                <a:ea typeface="Calibri" panose="020F0502020204030204" pitchFamily="34" charset="0"/>
              </a:rPr>
              <a:t>được</a:t>
            </a:r>
            <a:r>
              <a:rPr lang="en-US" sz="2600" i="1" dirty="0">
                <a:effectLst/>
                <a:latin typeface="Times New Roman" panose="02020603050405020304" pitchFamily="18" charset="0"/>
                <a:ea typeface="Calibri" panose="020F0502020204030204" pitchFamily="34" charset="0"/>
              </a:rPr>
              <a:t> </a:t>
            </a:r>
            <a:r>
              <a:rPr lang="en-US" sz="2600" i="1" dirty="0" err="1">
                <a:effectLst/>
                <a:latin typeface="Times New Roman" panose="02020603050405020304" pitchFamily="18" charset="0"/>
                <a:ea typeface="Calibri" panose="020F0502020204030204" pitchFamily="34" charset="0"/>
              </a:rPr>
              <a:t>đọc</a:t>
            </a:r>
            <a:r>
              <a:rPr lang="en-US" sz="2600" i="1" dirty="0">
                <a:effectLst/>
                <a:latin typeface="Times New Roman" panose="02020603050405020304" pitchFamily="18" charset="0"/>
                <a:ea typeface="Calibri" panose="020F0502020204030204" pitchFamily="34" charset="0"/>
              </a:rPr>
              <a:t>, </a:t>
            </a:r>
            <a:r>
              <a:rPr lang="en-US" sz="2600" i="1" dirty="0" err="1">
                <a:effectLst/>
                <a:latin typeface="Times New Roman" panose="02020603050405020304" pitchFamily="18" charset="0"/>
                <a:ea typeface="Calibri" panose="020F0502020204030204" pitchFamily="34" charset="0"/>
              </a:rPr>
              <a:t>được</a:t>
            </a:r>
            <a:r>
              <a:rPr lang="en-US" sz="2600" i="1" dirty="0">
                <a:effectLst/>
                <a:latin typeface="Times New Roman" panose="02020603050405020304" pitchFamily="18" charset="0"/>
                <a:ea typeface="Calibri" panose="020F0502020204030204" pitchFamily="34" charset="0"/>
              </a:rPr>
              <a:t> </a:t>
            </a:r>
            <a:r>
              <a:rPr lang="en-US" sz="2600" i="1" dirty="0" err="1">
                <a:effectLst/>
                <a:latin typeface="Times New Roman" panose="02020603050405020304" pitchFamily="18" charset="0"/>
                <a:ea typeface="Calibri" panose="020F0502020204030204" pitchFamily="34" charset="0"/>
              </a:rPr>
              <a:t>nghe</a:t>
            </a:r>
            <a:r>
              <a:rPr lang="en-US" sz="2600" i="1" dirty="0">
                <a:effectLst/>
                <a:latin typeface="Times New Roman" panose="02020603050405020304" pitchFamily="18" charset="0"/>
                <a:ea typeface="Calibri" panose="020F0502020204030204" pitchFamily="34" charset="0"/>
              </a:rPr>
              <a:t> </a:t>
            </a:r>
            <a:r>
              <a:rPr lang="en-US" sz="2600" i="1" dirty="0" err="1">
                <a:effectLst/>
                <a:latin typeface="Times New Roman" panose="02020603050405020304" pitchFamily="18" charset="0"/>
                <a:ea typeface="Calibri" panose="020F0502020204030204" pitchFamily="34" charset="0"/>
              </a:rPr>
              <a:t>những</a:t>
            </a:r>
            <a:r>
              <a:rPr lang="en-US" sz="2600" i="1" dirty="0">
                <a:effectLst/>
                <a:latin typeface="Times New Roman" panose="02020603050405020304" pitchFamily="18" charset="0"/>
                <a:ea typeface="Calibri" panose="020F0502020204030204" pitchFamily="34" charset="0"/>
              </a:rPr>
              <a:t> </a:t>
            </a:r>
            <a:r>
              <a:rPr lang="en-US" sz="2600" i="1" dirty="0" err="1">
                <a:effectLst/>
                <a:latin typeface="Times New Roman" panose="02020603050405020304" pitchFamily="18" charset="0"/>
                <a:ea typeface="Calibri" panose="020F0502020204030204" pitchFamily="34" charset="0"/>
              </a:rPr>
              <a:t>bài</a:t>
            </a:r>
            <a:r>
              <a:rPr lang="en-US" sz="2600" i="1" dirty="0">
                <a:effectLst/>
                <a:latin typeface="Times New Roman" panose="02020603050405020304" pitchFamily="18" charset="0"/>
                <a:ea typeface="Calibri" panose="020F0502020204030204" pitchFamily="34" charset="0"/>
              </a:rPr>
              <a:t> </a:t>
            </a:r>
            <a:r>
              <a:rPr lang="en-US" sz="2600" i="1" dirty="0" err="1">
                <a:effectLst/>
                <a:latin typeface="Times New Roman" panose="02020603050405020304" pitchFamily="18" charset="0"/>
                <a:ea typeface="Calibri" panose="020F0502020204030204" pitchFamily="34" charset="0"/>
              </a:rPr>
              <a:t>thơ</a:t>
            </a:r>
            <a:r>
              <a:rPr lang="en-US" sz="2600" i="1" dirty="0">
                <a:effectLst/>
                <a:latin typeface="Times New Roman" panose="02020603050405020304" pitchFamily="18" charset="0"/>
                <a:ea typeface="Calibri" panose="020F0502020204030204" pitchFamily="34" charset="0"/>
              </a:rPr>
              <a:t> </a:t>
            </a:r>
            <a:r>
              <a:rPr lang="en-US" sz="2600" i="1" dirty="0" err="1">
                <a:effectLst/>
                <a:latin typeface="Times New Roman" panose="02020603050405020304" pitchFamily="18" charset="0"/>
                <a:ea typeface="Calibri" panose="020F0502020204030204" pitchFamily="34" charset="0"/>
              </a:rPr>
              <a:t>nào</a:t>
            </a:r>
            <a:r>
              <a:rPr lang="en-US" sz="2600" i="1" dirty="0">
                <a:effectLst/>
                <a:latin typeface="Times New Roman" panose="02020603050405020304" pitchFamily="18" charset="0"/>
                <a:ea typeface="Calibri" panose="020F0502020204030204" pitchFamily="34" charset="0"/>
              </a:rPr>
              <a:t> </a:t>
            </a:r>
            <a:r>
              <a:rPr lang="en-US" sz="2600" i="1" dirty="0" err="1">
                <a:effectLst/>
                <a:latin typeface="Times New Roman" panose="02020603050405020304" pitchFamily="18" charset="0"/>
                <a:ea typeface="Calibri" panose="020F0502020204030204" pitchFamily="34" charset="0"/>
              </a:rPr>
              <a:t>có</a:t>
            </a:r>
            <a:r>
              <a:rPr lang="en-US" sz="2600" i="1" dirty="0">
                <a:effectLst/>
                <a:latin typeface="Times New Roman" panose="02020603050405020304" pitchFamily="18" charset="0"/>
                <a:ea typeface="Calibri" panose="020F0502020204030204" pitchFamily="34" charset="0"/>
              </a:rPr>
              <a:t> </a:t>
            </a:r>
            <a:r>
              <a:rPr lang="en-US" sz="2600" i="1" dirty="0" err="1">
                <a:effectLst/>
                <a:latin typeface="Times New Roman" panose="02020603050405020304" pitchFamily="18" charset="0"/>
                <a:ea typeface="Calibri" panose="020F0502020204030204" pitchFamily="34" charset="0"/>
              </a:rPr>
              <a:t>yếu</a:t>
            </a:r>
            <a:r>
              <a:rPr lang="en-US" sz="2600" i="1" dirty="0">
                <a:effectLst/>
                <a:latin typeface="Times New Roman" panose="02020603050405020304" pitchFamily="18" charset="0"/>
                <a:ea typeface="Calibri" panose="020F0502020204030204" pitchFamily="34" charset="0"/>
              </a:rPr>
              <a:t> </a:t>
            </a:r>
            <a:r>
              <a:rPr lang="en-US" sz="2600" i="1" dirty="0" err="1">
                <a:effectLst/>
                <a:latin typeface="Times New Roman" panose="02020603050405020304" pitchFamily="18" charset="0"/>
                <a:ea typeface="Calibri" panose="020F0502020204030204" pitchFamily="34" charset="0"/>
              </a:rPr>
              <a:t>tố</a:t>
            </a:r>
            <a:r>
              <a:rPr lang="en-US" sz="2600" i="1" dirty="0">
                <a:effectLst/>
                <a:latin typeface="Times New Roman" panose="02020603050405020304" pitchFamily="18" charset="0"/>
                <a:ea typeface="Calibri" panose="020F0502020204030204" pitchFamily="34" charset="0"/>
              </a:rPr>
              <a:t> </a:t>
            </a:r>
            <a:r>
              <a:rPr lang="en-US" sz="2600" i="1" dirty="0" err="1">
                <a:effectLst/>
                <a:latin typeface="Times New Roman" panose="02020603050405020304" pitchFamily="18" charset="0"/>
                <a:ea typeface="Calibri" panose="020F0502020204030204" pitchFamily="34" charset="0"/>
              </a:rPr>
              <a:t>tự</a:t>
            </a:r>
            <a:r>
              <a:rPr lang="en-US" sz="2600" i="1" dirty="0">
                <a:effectLst/>
                <a:latin typeface="Times New Roman" panose="02020603050405020304" pitchFamily="18" charset="0"/>
                <a:ea typeface="Calibri" panose="020F0502020204030204" pitchFamily="34" charset="0"/>
              </a:rPr>
              <a:t> </a:t>
            </a:r>
            <a:r>
              <a:rPr lang="en-US" sz="2600" i="1" dirty="0" err="1">
                <a:effectLst/>
                <a:latin typeface="Times New Roman" panose="02020603050405020304" pitchFamily="18" charset="0"/>
                <a:ea typeface="Calibri" panose="020F0502020204030204" pitchFamily="34" charset="0"/>
              </a:rPr>
              <a:t>sự</a:t>
            </a:r>
            <a:r>
              <a:rPr lang="en-US" sz="2600" i="1" dirty="0">
                <a:effectLst/>
                <a:latin typeface="Times New Roman" panose="02020603050405020304" pitchFamily="18" charset="0"/>
                <a:ea typeface="Calibri" panose="020F0502020204030204" pitchFamily="34" charset="0"/>
              </a:rPr>
              <a:t>, </a:t>
            </a:r>
            <a:r>
              <a:rPr lang="en-US" sz="2600" i="1" dirty="0" err="1">
                <a:effectLst/>
                <a:latin typeface="Times New Roman" panose="02020603050405020304" pitchFamily="18" charset="0"/>
                <a:ea typeface="Calibri" panose="020F0502020204030204" pitchFamily="34" charset="0"/>
              </a:rPr>
              <a:t>miêu</a:t>
            </a:r>
            <a:r>
              <a:rPr lang="en-US" sz="2600" i="1" dirty="0">
                <a:effectLst/>
                <a:latin typeface="Times New Roman" panose="02020603050405020304" pitchFamily="18" charset="0"/>
                <a:ea typeface="Calibri" panose="020F0502020204030204" pitchFamily="34" charset="0"/>
              </a:rPr>
              <a:t> </a:t>
            </a:r>
            <a:r>
              <a:rPr lang="en-US" sz="2600" i="1" dirty="0" err="1">
                <a:effectLst/>
                <a:latin typeface="Times New Roman" panose="02020603050405020304" pitchFamily="18" charset="0"/>
                <a:ea typeface="Calibri" panose="020F0502020204030204" pitchFamily="34" charset="0"/>
              </a:rPr>
              <a:t>tả</a:t>
            </a:r>
            <a:r>
              <a:rPr lang="en-US" sz="2600" i="1" dirty="0">
                <a:effectLst/>
                <a:latin typeface="Times New Roman" panose="02020603050405020304" pitchFamily="18" charset="0"/>
                <a:ea typeface="Calibri" panose="020F0502020204030204" pitchFamily="34" charset="0"/>
              </a:rPr>
              <a:t>? </a:t>
            </a:r>
            <a:r>
              <a:rPr lang="en-US" sz="2600" i="1" dirty="0" err="1">
                <a:effectLst/>
                <a:latin typeface="Times New Roman" panose="02020603050405020304" pitchFamily="18" charset="0"/>
                <a:ea typeface="Calibri" panose="020F0502020204030204" pitchFamily="34" charset="0"/>
              </a:rPr>
              <a:t>Trong</a:t>
            </a:r>
            <a:r>
              <a:rPr lang="en-US" sz="2600" i="1" dirty="0">
                <a:effectLst/>
                <a:latin typeface="Times New Roman" panose="02020603050405020304" pitchFamily="18" charset="0"/>
                <a:ea typeface="Calibri" panose="020F0502020204030204" pitchFamily="34" charset="0"/>
              </a:rPr>
              <a:t> </a:t>
            </a:r>
            <a:r>
              <a:rPr lang="en-US" sz="2600" i="1" dirty="0" err="1">
                <a:effectLst/>
                <a:latin typeface="Times New Roman" panose="02020603050405020304" pitchFamily="18" charset="0"/>
                <a:ea typeface="Calibri" panose="020F0502020204030204" pitchFamily="34" charset="0"/>
              </a:rPr>
              <a:t>đó</a:t>
            </a:r>
            <a:r>
              <a:rPr lang="en-US" sz="2600" i="1" dirty="0">
                <a:effectLst/>
                <a:latin typeface="Times New Roman" panose="02020603050405020304" pitchFamily="18" charset="0"/>
                <a:ea typeface="Calibri" panose="020F0502020204030204" pitchFamily="34" charset="0"/>
              </a:rPr>
              <a:t> </a:t>
            </a:r>
            <a:r>
              <a:rPr lang="en-US" sz="2600" i="1" dirty="0" err="1">
                <a:effectLst/>
                <a:latin typeface="Times New Roman" panose="02020603050405020304" pitchFamily="18" charset="0"/>
                <a:ea typeface="Calibri" panose="020F0502020204030204" pitchFamily="34" charset="0"/>
              </a:rPr>
              <a:t>em</a:t>
            </a:r>
            <a:r>
              <a:rPr lang="en-US" sz="2600" i="1" dirty="0">
                <a:effectLst/>
                <a:latin typeface="Times New Roman" panose="02020603050405020304" pitchFamily="18" charset="0"/>
                <a:ea typeface="Calibri" panose="020F0502020204030204" pitchFamily="34" charset="0"/>
              </a:rPr>
              <a:t> </a:t>
            </a:r>
            <a:r>
              <a:rPr lang="en-US" sz="2600" i="1" dirty="0" err="1">
                <a:effectLst/>
                <a:latin typeface="Times New Roman" panose="02020603050405020304" pitchFamily="18" charset="0"/>
                <a:ea typeface="Calibri" panose="020F0502020204030204" pitchFamily="34" charset="0"/>
              </a:rPr>
              <a:t>thích</a:t>
            </a:r>
            <a:r>
              <a:rPr lang="en-US" sz="2600" i="1" dirty="0">
                <a:effectLst/>
                <a:latin typeface="Times New Roman" panose="02020603050405020304" pitchFamily="18" charset="0"/>
                <a:ea typeface="Calibri" panose="020F0502020204030204" pitchFamily="34" charset="0"/>
              </a:rPr>
              <a:t> </a:t>
            </a:r>
            <a:r>
              <a:rPr lang="en-US" sz="2600" i="1" dirty="0" err="1">
                <a:effectLst/>
                <a:latin typeface="Times New Roman" panose="02020603050405020304" pitchFamily="18" charset="0"/>
                <a:ea typeface="Calibri" panose="020F0502020204030204" pitchFamily="34" charset="0"/>
              </a:rPr>
              <a:t>nhất</a:t>
            </a:r>
            <a:r>
              <a:rPr lang="en-US" sz="2600" i="1" dirty="0">
                <a:effectLst/>
                <a:latin typeface="Times New Roman" panose="02020603050405020304" pitchFamily="18" charset="0"/>
                <a:ea typeface="Calibri" panose="020F0502020204030204" pitchFamily="34" charset="0"/>
              </a:rPr>
              <a:t> </a:t>
            </a:r>
            <a:r>
              <a:rPr lang="en-US" sz="2600" i="1" dirty="0" err="1">
                <a:effectLst/>
                <a:latin typeface="Times New Roman" panose="02020603050405020304" pitchFamily="18" charset="0"/>
                <a:ea typeface="Calibri" panose="020F0502020204030204" pitchFamily="34" charset="0"/>
              </a:rPr>
              <a:t>hoặc</a:t>
            </a:r>
            <a:r>
              <a:rPr lang="en-US" sz="2600" i="1" dirty="0">
                <a:effectLst/>
                <a:latin typeface="Times New Roman" panose="02020603050405020304" pitchFamily="18" charset="0"/>
                <a:ea typeface="Calibri" panose="020F0502020204030204" pitchFamily="34" charset="0"/>
              </a:rPr>
              <a:t> </a:t>
            </a:r>
            <a:r>
              <a:rPr lang="en-US" sz="2600" i="1" dirty="0" err="1">
                <a:effectLst/>
                <a:latin typeface="Times New Roman" panose="02020603050405020304" pitchFamily="18" charset="0"/>
                <a:ea typeface="Calibri" panose="020F0502020204030204" pitchFamily="34" charset="0"/>
              </a:rPr>
              <a:t>có</a:t>
            </a:r>
            <a:r>
              <a:rPr lang="en-US" sz="2600" i="1" dirty="0">
                <a:effectLst/>
                <a:latin typeface="Times New Roman" panose="02020603050405020304" pitchFamily="18" charset="0"/>
                <a:ea typeface="Calibri" panose="020F0502020204030204" pitchFamily="34" charset="0"/>
              </a:rPr>
              <a:t> </a:t>
            </a:r>
            <a:r>
              <a:rPr lang="en-US" sz="2600" i="1" dirty="0" err="1">
                <a:effectLst/>
                <a:latin typeface="Times New Roman" panose="02020603050405020304" pitchFamily="18" charset="0"/>
                <a:ea typeface="Calibri" panose="020F0502020204030204" pitchFamily="34" charset="0"/>
              </a:rPr>
              <a:t>ấn</a:t>
            </a:r>
            <a:r>
              <a:rPr lang="en-US" sz="2600" i="1" dirty="0">
                <a:effectLst/>
                <a:latin typeface="Times New Roman" panose="02020603050405020304" pitchFamily="18" charset="0"/>
                <a:ea typeface="Calibri" panose="020F0502020204030204" pitchFamily="34" charset="0"/>
              </a:rPr>
              <a:t> </a:t>
            </a:r>
            <a:r>
              <a:rPr lang="en-US" sz="2600" i="1" dirty="0" err="1">
                <a:effectLst/>
                <a:latin typeface="Times New Roman" panose="02020603050405020304" pitchFamily="18" charset="0"/>
                <a:ea typeface="Calibri" panose="020F0502020204030204" pitchFamily="34" charset="0"/>
              </a:rPr>
              <a:t>tượng</a:t>
            </a:r>
            <a:r>
              <a:rPr lang="en-US" sz="2600" i="1" dirty="0">
                <a:effectLst/>
                <a:latin typeface="Times New Roman" panose="02020603050405020304" pitchFamily="18" charset="0"/>
                <a:ea typeface="Calibri" panose="020F0502020204030204" pitchFamily="34" charset="0"/>
              </a:rPr>
              <a:t> </a:t>
            </a:r>
            <a:r>
              <a:rPr lang="en-US" sz="2600" i="1" dirty="0" err="1">
                <a:effectLst/>
                <a:latin typeface="Times New Roman" panose="02020603050405020304" pitchFamily="18" charset="0"/>
                <a:ea typeface="Calibri" panose="020F0502020204030204" pitchFamily="34" charset="0"/>
              </a:rPr>
              <a:t>nhất</a:t>
            </a:r>
            <a:r>
              <a:rPr lang="en-US" sz="2600" i="1" dirty="0">
                <a:effectLst/>
                <a:latin typeface="Times New Roman" panose="02020603050405020304" pitchFamily="18" charset="0"/>
                <a:ea typeface="Calibri" panose="020F0502020204030204" pitchFamily="34" charset="0"/>
              </a:rPr>
              <a:t> </a:t>
            </a:r>
            <a:r>
              <a:rPr lang="en-US" sz="2600" i="1" dirty="0" err="1">
                <a:effectLst/>
                <a:latin typeface="Times New Roman" panose="02020603050405020304" pitchFamily="18" charset="0"/>
                <a:ea typeface="Calibri" panose="020F0502020204030204" pitchFamily="34" charset="0"/>
              </a:rPr>
              <a:t>với</a:t>
            </a:r>
            <a:r>
              <a:rPr lang="en-US" sz="2600" i="1" dirty="0">
                <a:effectLst/>
                <a:latin typeface="Times New Roman" panose="02020603050405020304" pitchFamily="18" charset="0"/>
                <a:ea typeface="Calibri" panose="020F0502020204030204" pitchFamily="34" charset="0"/>
              </a:rPr>
              <a:t> </a:t>
            </a:r>
            <a:r>
              <a:rPr lang="en-US" sz="2600" i="1" dirty="0" err="1">
                <a:effectLst/>
                <a:latin typeface="Times New Roman" panose="02020603050405020304" pitchFamily="18" charset="0"/>
                <a:ea typeface="Calibri" panose="020F0502020204030204" pitchFamily="34" charset="0"/>
              </a:rPr>
              <a:t>bài</a:t>
            </a:r>
            <a:r>
              <a:rPr lang="en-US" sz="2600" i="1" dirty="0">
                <a:effectLst/>
                <a:latin typeface="Times New Roman" panose="02020603050405020304" pitchFamily="18" charset="0"/>
                <a:ea typeface="Calibri" panose="020F0502020204030204" pitchFamily="34" charset="0"/>
              </a:rPr>
              <a:t> </a:t>
            </a:r>
            <a:r>
              <a:rPr lang="en-US" sz="2600" i="1" dirty="0" err="1">
                <a:effectLst/>
                <a:latin typeface="Times New Roman" panose="02020603050405020304" pitchFamily="18" charset="0"/>
                <a:ea typeface="Calibri" panose="020F0502020204030204" pitchFamily="34" charset="0"/>
              </a:rPr>
              <a:t>thơ</a:t>
            </a:r>
            <a:r>
              <a:rPr lang="en-US" sz="2600" i="1" dirty="0">
                <a:effectLst/>
                <a:latin typeface="Times New Roman" panose="02020603050405020304" pitchFamily="18" charset="0"/>
                <a:ea typeface="Calibri" panose="020F0502020204030204" pitchFamily="34" charset="0"/>
              </a:rPr>
              <a:t> </a:t>
            </a:r>
            <a:r>
              <a:rPr lang="en-US" sz="2600" i="1" dirty="0" err="1">
                <a:effectLst/>
                <a:latin typeface="Times New Roman" panose="02020603050405020304" pitchFamily="18" charset="0"/>
                <a:ea typeface="Calibri" panose="020F0502020204030204" pitchFamily="34" charset="0"/>
              </a:rPr>
              <a:t>nào</a:t>
            </a:r>
            <a:r>
              <a:rPr lang="en-US" sz="2600" i="1" dirty="0">
                <a:effectLst/>
                <a:latin typeface="Times New Roman" panose="02020603050405020304" pitchFamily="18" charset="0"/>
                <a:ea typeface="Calibri" panose="020F0502020204030204" pitchFamily="34" charset="0"/>
              </a:rPr>
              <a:t>? </a:t>
            </a:r>
            <a:r>
              <a:rPr lang="en-US" sz="2600" i="1" dirty="0" err="1">
                <a:effectLst/>
                <a:latin typeface="Times New Roman" panose="02020603050405020304" pitchFamily="18" charset="0"/>
                <a:ea typeface="Calibri" panose="020F0502020204030204" pitchFamily="34" charset="0"/>
              </a:rPr>
              <a:t>Vì</a:t>
            </a:r>
            <a:r>
              <a:rPr lang="en-US" sz="2600" i="1" dirty="0">
                <a:effectLst/>
                <a:latin typeface="Times New Roman" panose="02020603050405020304" pitchFamily="18" charset="0"/>
                <a:ea typeface="Calibri" panose="020F0502020204030204" pitchFamily="34" charset="0"/>
              </a:rPr>
              <a:t> </a:t>
            </a:r>
            <a:r>
              <a:rPr lang="en-US" sz="2600" i="1" dirty="0" err="1">
                <a:effectLst/>
                <a:latin typeface="Times New Roman" panose="02020603050405020304" pitchFamily="18" charset="0"/>
                <a:ea typeface="Calibri" panose="020F0502020204030204" pitchFamily="34" charset="0"/>
              </a:rPr>
              <a:t>sao</a:t>
            </a:r>
            <a:r>
              <a:rPr lang="en-US" sz="2600" i="1" dirty="0">
                <a:effectLst/>
                <a:latin typeface="Times New Roman" panose="02020603050405020304" pitchFamily="18" charset="0"/>
                <a:ea typeface="Calibri" panose="020F0502020204030204" pitchFamily="34" charset="0"/>
              </a:rPr>
              <a:t>?</a:t>
            </a:r>
            <a:endParaRPr lang="en-US"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367187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C6F2493-A942-4038-8F29-4B6D3695138F}"/>
              </a:ext>
            </a:extLst>
          </p:cNvPr>
          <p:cNvGraphicFramePr>
            <a:graphicFrameLocks noGrp="1"/>
          </p:cNvGraphicFramePr>
          <p:nvPr>
            <p:extLst>
              <p:ext uri="{D42A27DB-BD31-4B8C-83A1-F6EECF244321}">
                <p14:modId xmlns:p14="http://schemas.microsoft.com/office/powerpoint/2010/main" val="502345432"/>
              </p:ext>
            </p:extLst>
          </p:nvPr>
        </p:nvGraphicFramePr>
        <p:xfrm>
          <a:off x="752475" y="563538"/>
          <a:ext cx="10687050" cy="5730924"/>
        </p:xfrm>
        <a:graphic>
          <a:graphicData uri="http://schemas.openxmlformats.org/drawingml/2006/table">
            <a:tbl>
              <a:tblPr firstRow="1" firstCol="1" bandRow="1">
                <a:tableStyleId>{7DF18680-E054-41AD-8BC1-D1AEF772440D}</a:tableStyleId>
              </a:tblPr>
              <a:tblGrid>
                <a:gridCol w="5597979">
                  <a:extLst>
                    <a:ext uri="{9D8B030D-6E8A-4147-A177-3AD203B41FA5}">
                      <a16:colId xmlns:a16="http://schemas.microsoft.com/office/drawing/2014/main" val="1221659509"/>
                    </a:ext>
                  </a:extLst>
                </a:gridCol>
                <a:gridCol w="570193">
                  <a:extLst>
                    <a:ext uri="{9D8B030D-6E8A-4147-A177-3AD203B41FA5}">
                      <a16:colId xmlns:a16="http://schemas.microsoft.com/office/drawing/2014/main" val="435389401"/>
                    </a:ext>
                  </a:extLst>
                </a:gridCol>
                <a:gridCol w="723032">
                  <a:extLst>
                    <a:ext uri="{9D8B030D-6E8A-4147-A177-3AD203B41FA5}">
                      <a16:colId xmlns:a16="http://schemas.microsoft.com/office/drawing/2014/main" val="2294057085"/>
                    </a:ext>
                  </a:extLst>
                </a:gridCol>
                <a:gridCol w="1145533">
                  <a:extLst>
                    <a:ext uri="{9D8B030D-6E8A-4147-A177-3AD203B41FA5}">
                      <a16:colId xmlns:a16="http://schemas.microsoft.com/office/drawing/2014/main" val="3146489933"/>
                    </a:ext>
                  </a:extLst>
                </a:gridCol>
                <a:gridCol w="2650313">
                  <a:extLst>
                    <a:ext uri="{9D8B030D-6E8A-4147-A177-3AD203B41FA5}">
                      <a16:colId xmlns:a16="http://schemas.microsoft.com/office/drawing/2014/main" val="2681984124"/>
                    </a:ext>
                  </a:extLst>
                </a:gridCol>
              </a:tblGrid>
              <a:tr h="881608">
                <a:tc gridSpan="5">
                  <a:txBody>
                    <a:bodyPr/>
                    <a:lstStyle/>
                    <a:p>
                      <a:pPr marL="91440" marR="182880" algn="ctr">
                        <a:spcBef>
                          <a:spcPts val="0"/>
                        </a:spcBef>
                        <a:spcAft>
                          <a:spcPts val="0"/>
                        </a:spcAft>
                      </a:pPr>
                      <a:r>
                        <a:rPr lang="en-US" sz="2000" b="1" dirty="0">
                          <a:effectLst/>
                          <a:latin typeface="Times New Roman" panose="02020603050405020304" pitchFamily="18" charset="0"/>
                          <a:cs typeface="Times New Roman" panose="02020603050405020304" pitchFamily="18" charset="0"/>
                        </a:rPr>
                        <a:t>BẢNG KIỂM</a:t>
                      </a:r>
                    </a:p>
                    <a:p>
                      <a:pPr marL="91440" marR="182880" algn="ctr">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Đoạn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văn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ghi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lại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cảm</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xúc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về</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bài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thơ</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có</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yếu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tố</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tự</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sự</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miêu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tả</a:t>
                      </a:r>
                      <a:endPar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4921566"/>
                  </a:ext>
                </a:extLst>
              </a:tr>
              <a:tr h="687521">
                <a:tc>
                  <a:txBody>
                    <a:bodyPr/>
                    <a:lstStyle/>
                    <a:p>
                      <a:pPr marL="0" marR="0" algn="ctr">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Yêu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cầu</a:t>
                      </a:r>
                      <a:endPar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nchor="ctr"/>
                </a:tc>
                <a:tc>
                  <a:txBody>
                    <a:bodyPr/>
                    <a:lstStyle/>
                    <a:p>
                      <a:pPr marL="0" marR="0" algn="ctr">
                        <a:spcBef>
                          <a:spcPts val="0"/>
                        </a:spcBef>
                        <a:spcAft>
                          <a:spcPts val="0"/>
                        </a:spcAft>
                      </a:pPr>
                      <a:r>
                        <a:rPr lang="en-US" sz="2000" b="1">
                          <a:effectLst/>
                          <a:latin typeface="Times New Roman" panose="02020603050405020304" pitchFamily="18" charset="0"/>
                          <a:cs typeface="Times New Roman" panose="02020603050405020304" pitchFamily="18" charset="0"/>
                        </a:rPr>
                        <a:t>Tốt</a:t>
                      </a:r>
                      <a:endPar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nchor="ctr"/>
                </a:tc>
                <a:tc>
                  <a:txBody>
                    <a:bodyPr/>
                    <a:lstStyle/>
                    <a:p>
                      <a:pPr marL="0" marR="0" algn="ctr">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Đạt</a:t>
                      </a:r>
                      <a:endPar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nchor="ctr"/>
                </a:tc>
                <a:tc>
                  <a:txBody>
                    <a:bodyPr/>
                    <a:lstStyle/>
                    <a:p>
                      <a:pPr marL="0" marR="0" algn="ctr">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Chưa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đạt</a:t>
                      </a:r>
                      <a:endPar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nchor="ctr"/>
                </a:tc>
                <a:tc>
                  <a:txBody>
                    <a:bodyPr/>
                    <a:lstStyle/>
                    <a:p>
                      <a:pPr marL="91440" marR="182880" algn="ctr">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Nhận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xét</a:t>
                      </a:r>
                      <a:endPar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nchor="ctr"/>
                </a:tc>
                <a:extLst>
                  <a:ext uri="{0D108BD9-81ED-4DB2-BD59-A6C34878D82A}">
                    <a16:rowId xmlns:a16="http://schemas.microsoft.com/office/drawing/2014/main" val="1708101016"/>
                  </a:ext>
                </a:extLst>
              </a:tr>
              <a:tr h="458348">
                <a:tc>
                  <a:txBody>
                    <a:bodyPr/>
                    <a:lstStyle/>
                    <a:p>
                      <a:pPr marL="0" marR="0" algn="just">
                        <a:spcBef>
                          <a:spcPts val="0"/>
                        </a:spcBef>
                        <a:spcAft>
                          <a:spcPts val="0"/>
                        </a:spcAft>
                      </a:pPr>
                      <a:r>
                        <a:rPr lang="en-US" sz="2000" b="0">
                          <a:effectLst/>
                          <a:latin typeface="Times New Roman" panose="02020603050405020304" pitchFamily="18" charset="0"/>
                          <a:cs typeface="Times New Roman" panose="02020603050405020304" pitchFamily="18" charset="0"/>
                        </a:rPr>
                        <a:t>Đảm bảo hình thức đoạn văn (cấu trúc, dung lượng)</a:t>
                      </a:r>
                      <a:endParaRPr lang="en-US" sz="20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marL="91440" marR="182880" algn="just">
                        <a:spcBef>
                          <a:spcPts val="0"/>
                        </a:spcBef>
                        <a:spcAft>
                          <a:spcPts val="0"/>
                        </a:spcAft>
                      </a:pPr>
                      <a:r>
                        <a:rPr lang="en-US" sz="2000" b="0">
                          <a:effectLst/>
                          <a:latin typeface="Times New Roman" panose="02020603050405020304" pitchFamily="18" charset="0"/>
                          <a:cs typeface="Times New Roman" panose="02020603050405020304" pitchFamily="18" charset="0"/>
                        </a:rPr>
                        <a:t> </a:t>
                      </a:r>
                      <a:endParaRPr lang="en-US" sz="20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marL="91440" marR="182880" algn="just">
                        <a:spcBef>
                          <a:spcPts val="0"/>
                        </a:spcBef>
                        <a:spcAft>
                          <a:spcPts val="0"/>
                        </a:spcAft>
                      </a:pPr>
                      <a:r>
                        <a:rPr lang="en-US" sz="2000" b="0" dirty="0">
                          <a:effectLst/>
                          <a:latin typeface="Times New Roman" panose="02020603050405020304" pitchFamily="18" charset="0"/>
                          <a:cs typeface="Times New Roman" panose="02020603050405020304" pitchFamily="18" charset="0"/>
                        </a:rPr>
                        <a:t> </a:t>
                      </a:r>
                      <a:endParaRPr lang="en-US" sz="20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marL="91440" marR="182880" algn="just">
                        <a:spcBef>
                          <a:spcPts val="0"/>
                        </a:spcBef>
                        <a:spcAft>
                          <a:spcPts val="0"/>
                        </a:spcAft>
                      </a:pPr>
                      <a:r>
                        <a:rPr lang="en-US" sz="2000" b="0">
                          <a:effectLst/>
                          <a:latin typeface="Times New Roman" panose="02020603050405020304" pitchFamily="18" charset="0"/>
                          <a:cs typeface="Times New Roman" panose="02020603050405020304" pitchFamily="18" charset="0"/>
                        </a:rPr>
                        <a:t> </a:t>
                      </a:r>
                      <a:endParaRPr lang="en-US" sz="20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marL="91440" marR="182880" algn="just">
                        <a:spcBef>
                          <a:spcPts val="0"/>
                        </a:spcBef>
                        <a:spcAft>
                          <a:spcPts val="0"/>
                        </a:spcAft>
                      </a:pPr>
                      <a:r>
                        <a:rPr lang="en-US" sz="2000" b="0">
                          <a:effectLst/>
                          <a:latin typeface="Times New Roman" panose="02020603050405020304" pitchFamily="18" charset="0"/>
                          <a:cs typeface="Times New Roman" panose="02020603050405020304" pitchFamily="18" charset="0"/>
                        </a:rPr>
                        <a:t> </a:t>
                      </a:r>
                      <a:endParaRPr lang="en-US" sz="20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1754906568"/>
                  </a:ext>
                </a:extLst>
              </a:tr>
              <a:tr h="687521">
                <a:tc>
                  <a:txBody>
                    <a:bodyPr/>
                    <a:lstStyle/>
                    <a:p>
                      <a:pPr marL="0" marR="0" algn="just">
                        <a:spcBef>
                          <a:spcPts val="0"/>
                        </a:spcBef>
                        <a:spcAft>
                          <a:spcPts val="0"/>
                        </a:spcAft>
                      </a:pPr>
                      <a:r>
                        <a:rPr lang="en-US" sz="2000" b="0" dirty="0" err="1">
                          <a:effectLst/>
                          <a:latin typeface="Times New Roman" panose="02020603050405020304" pitchFamily="18" charset="0"/>
                          <a:cs typeface="Times New Roman" panose="02020603050405020304" pitchFamily="18" charset="0"/>
                        </a:rPr>
                        <a:t>Giới</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thiệu</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được</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nhan</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đề</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tác</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giả</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và</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nêu</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được</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cảm</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nhận</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chung</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về</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bài</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thơ</a:t>
                      </a:r>
                      <a:endParaRPr lang="en-US" sz="20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marL="91440" marR="182880" algn="just">
                        <a:spcBef>
                          <a:spcPts val="0"/>
                        </a:spcBef>
                        <a:spcAft>
                          <a:spcPts val="0"/>
                        </a:spcAft>
                      </a:pPr>
                      <a:r>
                        <a:rPr lang="en-US" sz="2000" b="0">
                          <a:effectLst/>
                          <a:latin typeface="Times New Roman" panose="02020603050405020304" pitchFamily="18" charset="0"/>
                          <a:cs typeface="Times New Roman" panose="02020603050405020304" pitchFamily="18" charset="0"/>
                        </a:rPr>
                        <a:t> </a:t>
                      </a:r>
                      <a:endParaRPr lang="en-US" sz="20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marL="91440" marR="182880" algn="just">
                        <a:spcBef>
                          <a:spcPts val="0"/>
                        </a:spcBef>
                        <a:spcAft>
                          <a:spcPts val="0"/>
                        </a:spcAft>
                      </a:pPr>
                      <a:r>
                        <a:rPr lang="en-US" sz="2000" b="0">
                          <a:effectLst/>
                          <a:latin typeface="Times New Roman" panose="02020603050405020304" pitchFamily="18" charset="0"/>
                          <a:cs typeface="Times New Roman" panose="02020603050405020304" pitchFamily="18" charset="0"/>
                        </a:rPr>
                        <a:t> </a:t>
                      </a:r>
                      <a:endParaRPr lang="en-US" sz="20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marL="91440" marR="182880" algn="just">
                        <a:spcBef>
                          <a:spcPts val="0"/>
                        </a:spcBef>
                        <a:spcAft>
                          <a:spcPts val="0"/>
                        </a:spcAft>
                      </a:pPr>
                      <a:r>
                        <a:rPr lang="en-US" sz="2000" b="0">
                          <a:effectLst/>
                          <a:latin typeface="Times New Roman" panose="02020603050405020304" pitchFamily="18" charset="0"/>
                          <a:cs typeface="Times New Roman" panose="02020603050405020304" pitchFamily="18" charset="0"/>
                        </a:rPr>
                        <a:t> </a:t>
                      </a:r>
                      <a:endParaRPr lang="en-US" sz="20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marL="91440" marR="182880" algn="just">
                        <a:spcBef>
                          <a:spcPts val="0"/>
                        </a:spcBef>
                        <a:spcAft>
                          <a:spcPts val="0"/>
                        </a:spcAft>
                      </a:pPr>
                      <a:r>
                        <a:rPr lang="en-US" sz="2000" b="0">
                          <a:effectLst/>
                          <a:latin typeface="Times New Roman" panose="02020603050405020304" pitchFamily="18" charset="0"/>
                          <a:cs typeface="Times New Roman" panose="02020603050405020304" pitchFamily="18" charset="0"/>
                        </a:rPr>
                        <a:t> </a:t>
                      </a:r>
                      <a:endParaRPr lang="en-US" sz="20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2170900747"/>
                  </a:ext>
                </a:extLst>
              </a:tr>
              <a:tr h="1031283">
                <a:tc>
                  <a:txBody>
                    <a:bodyPr/>
                    <a:lstStyle/>
                    <a:p>
                      <a:pPr marL="0" marR="0" algn="just">
                        <a:spcBef>
                          <a:spcPts val="0"/>
                        </a:spcBef>
                        <a:spcAft>
                          <a:spcPts val="0"/>
                        </a:spcAft>
                      </a:pPr>
                      <a:r>
                        <a:rPr lang="en-US" sz="2000" b="0" dirty="0" err="1">
                          <a:effectLst/>
                          <a:latin typeface="Times New Roman" panose="02020603050405020304" pitchFamily="18" charset="0"/>
                          <a:cs typeface="Times New Roman" panose="02020603050405020304" pitchFamily="18" charset="0"/>
                        </a:rPr>
                        <a:t>Chỉ</a:t>
                      </a:r>
                      <a:r>
                        <a:rPr lang="en-US" sz="2000" b="0" dirty="0">
                          <a:effectLst/>
                          <a:latin typeface="Times New Roman" panose="02020603050405020304" pitchFamily="18" charset="0"/>
                          <a:cs typeface="Times New Roman" panose="02020603050405020304" pitchFamily="18" charset="0"/>
                        </a:rPr>
                        <a:t> ra </a:t>
                      </a:r>
                      <a:r>
                        <a:rPr lang="en-US" sz="2000" b="0" dirty="0" err="1">
                          <a:effectLst/>
                          <a:latin typeface="Times New Roman" panose="02020603050405020304" pitchFamily="18" charset="0"/>
                          <a:cs typeface="Times New Roman" panose="02020603050405020304" pitchFamily="18" charset="0"/>
                        </a:rPr>
                        <a:t>được</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các</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yếu</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tố</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tự</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sự</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miêu</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tả</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và</a:t>
                      </a:r>
                      <a:r>
                        <a:rPr lang="en-US" sz="2000" b="0" dirty="0">
                          <a:effectLst/>
                          <a:latin typeface="Times New Roman" panose="02020603050405020304" pitchFamily="18" charset="0"/>
                          <a:cs typeface="Times New Roman" panose="02020603050405020304" pitchFamily="18" charset="0"/>
                        </a:rPr>
                        <a:t> ý </a:t>
                      </a:r>
                      <a:r>
                        <a:rPr lang="en-US" sz="2000" b="0" dirty="0" err="1">
                          <a:effectLst/>
                          <a:latin typeface="Times New Roman" panose="02020603050405020304" pitchFamily="18" charset="0"/>
                          <a:cs typeface="Times New Roman" panose="02020603050405020304" pitchFamily="18" charset="0"/>
                        </a:rPr>
                        <a:t>nghĩa</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của</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chúng</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trong</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việc</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thể</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hiện</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tình</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cảm</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cảm</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xúc</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của</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nhà</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thơ</a:t>
                      </a:r>
                      <a:endParaRPr lang="en-US" sz="20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marL="91440" marR="182880" algn="just">
                        <a:spcBef>
                          <a:spcPts val="0"/>
                        </a:spcBef>
                        <a:spcAft>
                          <a:spcPts val="0"/>
                        </a:spcAft>
                      </a:pPr>
                      <a:r>
                        <a:rPr lang="en-US" sz="2000" b="0">
                          <a:effectLst/>
                          <a:latin typeface="Times New Roman" panose="02020603050405020304" pitchFamily="18" charset="0"/>
                          <a:cs typeface="Times New Roman" panose="02020603050405020304" pitchFamily="18" charset="0"/>
                        </a:rPr>
                        <a:t> </a:t>
                      </a:r>
                      <a:endParaRPr lang="en-US" sz="20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marL="91440" marR="182880" algn="just">
                        <a:spcBef>
                          <a:spcPts val="0"/>
                        </a:spcBef>
                        <a:spcAft>
                          <a:spcPts val="0"/>
                        </a:spcAft>
                      </a:pPr>
                      <a:r>
                        <a:rPr lang="en-US" sz="2000" b="0">
                          <a:effectLst/>
                          <a:latin typeface="Times New Roman" panose="02020603050405020304" pitchFamily="18" charset="0"/>
                          <a:cs typeface="Times New Roman" panose="02020603050405020304" pitchFamily="18" charset="0"/>
                        </a:rPr>
                        <a:t> </a:t>
                      </a:r>
                      <a:endParaRPr lang="en-US" sz="20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marL="91440" marR="182880" algn="just">
                        <a:spcBef>
                          <a:spcPts val="0"/>
                        </a:spcBef>
                        <a:spcAft>
                          <a:spcPts val="0"/>
                        </a:spcAft>
                      </a:pPr>
                      <a:r>
                        <a:rPr lang="en-US" sz="2000" b="0" dirty="0">
                          <a:effectLst/>
                          <a:latin typeface="Times New Roman" panose="02020603050405020304" pitchFamily="18" charset="0"/>
                          <a:cs typeface="Times New Roman" panose="02020603050405020304" pitchFamily="18" charset="0"/>
                        </a:rPr>
                        <a:t> </a:t>
                      </a:r>
                      <a:endParaRPr lang="en-US" sz="20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marL="91440" marR="182880" algn="just">
                        <a:spcBef>
                          <a:spcPts val="0"/>
                        </a:spcBef>
                        <a:spcAft>
                          <a:spcPts val="0"/>
                        </a:spcAft>
                      </a:pPr>
                      <a:r>
                        <a:rPr lang="en-US" sz="2000" b="0">
                          <a:effectLst/>
                          <a:latin typeface="Times New Roman" panose="02020603050405020304" pitchFamily="18" charset="0"/>
                          <a:cs typeface="Times New Roman" panose="02020603050405020304" pitchFamily="18" charset="0"/>
                        </a:rPr>
                        <a:t> </a:t>
                      </a:r>
                      <a:endParaRPr lang="en-US" sz="20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1107034242"/>
                  </a:ext>
                </a:extLst>
              </a:tr>
              <a:tr h="458348">
                <a:tc>
                  <a:txBody>
                    <a:bodyPr/>
                    <a:lstStyle/>
                    <a:p>
                      <a:pPr marL="0" marR="0" algn="just">
                        <a:spcBef>
                          <a:spcPts val="0"/>
                        </a:spcBef>
                        <a:spcAft>
                          <a:spcPts val="0"/>
                        </a:spcAft>
                      </a:pPr>
                      <a:r>
                        <a:rPr lang="en-US" sz="2000" b="0" dirty="0" err="1">
                          <a:effectLst/>
                          <a:latin typeface="Times New Roman" panose="02020603050405020304" pitchFamily="18" charset="0"/>
                          <a:cs typeface="Times New Roman" panose="02020603050405020304" pitchFamily="18" charset="0"/>
                        </a:rPr>
                        <a:t>Chỉ</a:t>
                      </a:r>
                      <a:r>
                        <a:rPr lang="en-US" sz="2000" b="0" dirty="0">
                          <a:effectLst/>
                          <a:latin typeface="Times New Roman" panose="02020603050405020304" pitchFamily="18" charset="0"/>
                          <a:cs typeface="Times New Roman" panose="02020603050405020304" pitchFamily="18" charset="0"/>
                        </a:rPr>
                        <a:t> ra </a:t>
                      </a:r>
                      <a:r>
                        <a:rPr lang="en-US" sz="2000" b="0" dirty="0" err="1">
                          <a:effectLst/>
                          <a:latin typeface="Times New Roman" panose="02020603050405020304" pitchFamily="18" charset="0"/>
                          <a:cs typeface="Times New Roman" panose="02020603050405020304" pitchFamily="18" charset="0"/>
                        </a:rPr>
                        <a:t>nét</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độc</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đáo</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trong</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cách</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tự</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sự</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miêu</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tả</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của</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nhà</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thơ</a:t>
                      </a:r>
                      <a:endParaRPr lang="en-US" sz="20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marL="91440" marR="182880" algn="just">
                        <a:spcBef>
                          <a:spcPts val="0"/>
                        </a:spcBef>
                        <a:spcAft>
                          <a:spcPts val="0"/>
                        </a:spcAft>
                      </a:pPr>
                      <a:r>
                        <a:rPr lang="en-US" sz="2000" b="0">
                          <a:effectLst/>
                          <a:latin typeface="Times New Roman" panose="02020603050405020304" pitchFamily="18" charset="0"/>
                          <a:cs typeface="Times New Roman" panose="02020603050405020304" pitchFamily="18" charset="0"/>
                        </a:rPr>
                        <a:t> </a:t>
                      </a:r>
                      <a:endParaRPr lang="en-US" sz="20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marL="91440" marR="182880" algn="just">
                        <a:spcBef>
                          <a:spcPts val="0"/>
                        </a:spcBef>
                        <a:spcAft>
                          <a:spcPts val="0"/>
                        </a:spcAft>
                      </a:pPr>
                      <a:r>
                        <a:rPr lang="en-US" sz="2000" b="0">
                          <a:effectLst/>
                          <a:latin typeface="Times New Roman" panose="02020603050405020304" pitchFamily="18" charset="0"/>
                          <a:cs typeface="Times New Roman" panose="02020603050405020304" pitchFamily="18" charset="0"/>
                        </a:rPr>
                        <a:t> </a:t>
                      </a:r>
                      <a:endParaRPr lang="en-US" sz="20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marL="91440" marR="182880" algn="just">
                        <a:spcBef>
                          <a:spcPts val="0"/>
                        </a:spcBef>
                        <a:spcAft>
                          <a:spcPts val="0"/>
                        </a:spcAft>
                      </a:pPr>
                      <a:r>
                        <a:rPr lang="en-US" sz="2000" b="0">
                          <a:effectLst/>
                          <a:latin typeface="Times New Roman" panose="02020603050405020304" pitchFamily="18" charset="0"/>
                          <a:cs typeface="Times New Roman" panose="02020603050405020304" pitchFamily="18" charset="0"/>
                        </a:rPr>
                        <a:t> </a:t>
                      </a:r>
                      <a:endParaRPr lang="en-US" sz="20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marL="91440" marR="182880" algn="just">
                        <a:spcBef>
                          <a:spcPts val="0"/>
                        </a:spcBef>
                        <a:spcAft>
                          <a:spcPts val="0"/>
                        </a:spcAft>
                      </a:pPr>
                      <a:r>
                        <a:rPr lang="en-US" sz="2000" b="0">
                          <a:effectLst/>
                          <a:latin typeface="Times New Roman" panose="02020603050405020304" pitchFamily="18" charset="0"/>
                          <a:cs typeface="Times New Roman" panose="02020603050405020304" pitchFamily="18" charset="0"/>
                        </a:rPr>
                        <a:t> </a:t>
                      </a:r>
                      <a:endParaRPr lang="en-US" sz="20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2509099773"/>
                  </a:ext>
                </a:extLst>
              </a:tr>
              <a:tr h="916695">
                <a:tc>
                  <a:txBody>
                    <a:bodyPr/>
                    <a:lstStyle/>
                    <a:p>
                      <a:pPr marL="0" marR="0" algn="just">
                        <a:spcBef>
                          <a:spcPts val="0"/>
                        </a:spcBef>
                        <a:spcAft>
                          <a:spcPts val="0"/>
                        </a:spcAft>
                      </a:pPr>
                      <a:r>
                        <a:rPr lang="en-US" sz="2000" b="0" dirty="0" err="1">
                          <a:effectLst/>
                          <a:latin typeface="Times New Roman" panose="02020603050405020304" pitchFamily="18" charset="0"/>
                          <a:cs typeface="Times New Roman" panose="02020603050405020304" pitchFamily="18" charset="0"/>
                        </a:rPr>
                        <a:t>Khái</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quát</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lại</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cảm</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xúc</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của</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bản</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thân</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về</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bài</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thơ</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trong</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hình</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thức</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tự</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sự</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miêu</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tả</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độc</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đáo</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của</a:t>
                      </a:r>
                      <a:r>
                        <a:rPr lang="en-US" sz="2000" b="0" dirty="0">
                          <a:effectLst/>
                          <a:latin typeface="Times New Roman" panose="02020603050405020304" pitchFamily="18" charset="0"/>
                          <a:cs typeface="Times New Roman" panose="02020603050405020304" pitchFamily="18" charset="0"/>
                        </a:rPr>
                        <a:t> </a:t>
                      </a:r>
                      <a:r>
                        <a:rPr lang="en-US" sz="2000" b="0" dirty="0" err="1">
                          <a:effectLst/>
                          <a:latin typeface="Times New Roman" panose="02020603050405020304" pitchFamily="18" charset="0"/>
                          <a:cs typeface="Times New Roman" panose="02020603050405020304" pitchFamily="18" charset="0"/>
                        </a:rPr>
                        <a:t>nó</a:t>
                      </a:r>
                      <a:endParaRPr lang="en-US" sz="20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marL="91440" marR="182880" algn="just">
                        <a:spcBef>
                          <a:spcPts val="0"/>
                        </a:spcBef>
                        <a:spcAft>
                          <a:spcPts val="0"/>
                        </a:spcAft>
                      </a:pPr>
                      <a:r>
                        <a:rPr lang="en-US" sz="2000" b="0">
                          <a:effectLst/>
                          <a:latin typeface="Times New Roman" panose="02020603050405020304" pitchFamily="18" charset="0"/>
                          <a:cs typeface="Times New Roman" panose="02020603050405020304" pitchFamily="18" charset="0"/>
                        </a:rPr>
                        <a:t> </a:t>
                      </a:r>
                      <a:endParaRPr lang="en-US" sz="20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marL="91440" marR="182880" algn="just">
                        <a:spcBef>
                          <a:spcPts val="0"/>
                        </a:spcBef>
                        <a:spcAft>
                          <a:spcPts val="0"/>
                        </a:spcAft>
                      </a:pPr>
                      <a:r>
                        <a:rPr lang="en-US" sz="2000" b="0">
                          <a:effectLst/>
                          <a:latin typeface="Times New Roman" panose="02020603050405020304" pitchFamily="18" charset="0"/>
                          <a:cs typeface="Times New Roman" panose="02020603050405020304" pitchFamily="18" charset="0"/>
                        </a:rPr>
                        <a:t> </a:t>
                      </a:r>
                      <a:endParaRPr lang="en-US" sz="20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marL="91440" marR="182880" algn="just">
                        <a:spcBef>
                          <a:spcPts val="0"/>
                        </a:spcBef>
                        <a:spcAft>
                          <a:spcPts val="0"/>
                        </a:spcAft>
                      </a:pPr>
                      <a:r>
                        <a:rPr lang="en-US" sz="2000" b="0">
                          <a:effectLst/>
                          <a:latin typeface="Times New Roman" panose="02020603050405020304" pitchFamily="18" charset="0"/>
                          <a:cs typeface="Times New Roman" panose="02020603050405020304" pitchFamily="18" charset="0"/>
                        </a:rPr>
                        <a:t> </a:t>
                      </a:r>
                      <a:endParaRPr lang="en-US" sz="20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marL="91440" marR="182880" algn="just">
                        <a:spcBef>
                          <a:spcPts val="0"/>
                        </a:spcBef>
                        <a:spcAft>
                          <a:spcPts val="0"/>
                        </a:spcAft>
                      </a:pPr>
                      <a:r>
                        <a:rPr lang="en-US" sz="2000" b="0">
                          <a:effectLst/>
                          <a:latin typeface="Times New Roman" panose="02020603050405020304" pitchFamily="18" charset="0"/>
                          <a:cs typeface="Times New Roman" panose="02020603050405020304" pitchFamily="18" charset="0"/>
                        </a:rPr>
                        <a:t> </a:t>
                      </a:r>
                      <a:endParaRPr lang="en-US" sz="20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3002926600"/>
                  </a:ext>
                </a:extLst>
              </a:tr>
              <a:tr h="458348">
                <a:tc>
                  <a:txBody>
                    <a:bodyPr/>
                    <a:lstStyle/>
                    <a:p>
                      <a:pPr marL="0" marR="0">
                        <a:spcBef>
                          <a:spcPts val="0"/>
                        </a:spcBef>
                        <a:spcAft>
                          <a:spcPts val="0"/>
                        </a:spcAft>
                      </a:pPr>
                      <a:r>
                        <a:rPr lang="en-US" sz="2000" b="0">
                          <a:effectLst/>
                          <a:latin typeface="Times New Roman" panose="02020603050405020304" pitchFamily="18" charset="0"/>
                          <a:cs typeface="Times New Roman" panose="02020603050405020304" pitchFamily="18" charset="0"/>
                        </a:rPr>
                        <a:t>Đảm bảo các yêu cầu về chính tả, ngữ pháp, diễn đạt</a:t>
                      </a:r>
                      <a:endParaRPr lang="en-US" sz="20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marL="91440" marR="182880" algn="just">
                        <a:spcBef>
                          <a:spcPts val="0"/>
                        </a:spcBef>
                        <a:spcAft>
                          <a:spcPts val="0"/>
                        </a:spcAft>
                      </a:pPr>
                      <a:r>
                        <a:rPr lang="en-US" sz="2000" b="0">
                          <a:effectLst/>
                          <a:latin typeface="Times New Roman" panose="02020603050405020304" pitchFamily="18" charset="0"/>
                          <a:cs typeface="Times New Roman" panose="02020603050405020304" pitchFamily="18" charset="0"/>
                        </a:rPr>
                        <a:t> </a:t>
                      </a:r>
                      <a:endParaRPr lang="en-US" sz="20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marL="91440" marR="182880" algn="just">
                        <a:spcBef>
                          <a:spcPts val="0"/>
                        </a:spcBef>
                        <a:spcAft>
                          <a:spcPts val="0"/>
                        </a:spcAft>
                      </a:pPr>
                      <a:r>
                        <a:rPr lang="en-US" sz="2000" b="0">
                          <a:effectLst/>
                          <a:latin typeface="Times New Roman" panose="02020603050405020304" pitchFamily="18" charset="0"/>
                          <a:cs typeface="Times New Roman" panose="02020603050405020304" pitchFamily="18" charset="0"/>
                        </a:rPr>
                        <a:t> </a:t>
                      </a:r>
                      <a:endParaRPr lang="en-US" sz="20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marL="91440" marR="182880" algn="just">
                        <a:spcBef>
                          <a:spcPts val="0"/>
                        </a:spcBef>
                        <a:spcAft>
                          <a:spcPts val="0"/>
                        </a:spcAft>
                      </a:pPr>
                      <a:r>
                        <a:rPr lang="en-US" sz="2000" b="0">
                          <a:effectLst/>
                          <a:latin typeface="Times New Roman" panose="02020603050405020304" pitchFamily="18" charset="0"/>
                          <a:cs typeface="Times New Roman" panose="02020603050405020304" pitchFamily="18" charset="0"/>
                        </a:rPr>
                        <a:t> </a:t>
                      </a:r>
                      <a:endParaRPr lang="en-US" sz="20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tc>
                  <a:txBody>
                    <a:bodyPr/>
                    <a:lstStyle/>
                    <a:p>
                      <a:pPr marL="91440" marR="182880" algn="just">
                        <a:spcBef>
                          <a:spcPts val="0"/>
                        </a:spcBef>
                        <a:spcAft>
                          <a:spcPts val="0"/>
                        </a:spcAft>
                      </a:pPr>
                      <a:r>
                        <a:rPr lang="en-US" sz="2000" b="0" dirty="0">
                          <a:effectLst/>
                          <a:latin typeface="Times New Roman" panose="02020603050405020304" pitchFamily="18" charset="0"/>
                          <a:cs typeface="Times New Roman" panose="02020603050405020304" pitchFamily="18" charset="0"/>
                        </a:rPr>
                        <a:t> </a:t>
                      </a:r>
                      <a:endParaRPr lang="en-US" sz="20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1" marR="36261" marT="0" marB="0"/>
                </a:tc>
                <a:extLst>
                  <a:ext uri="{0D108BD9-81ED-4DB2-BD59-A6C34878D82A}">
                    <a16:rowId xmlns:a16="http://schemas.microsoft.com/office/drawing/2014/main" val="3641753722"/>
                  </a:ext>
                </a:extLst>
              </a:tr>
            </a:tbl>
          </a:graphicData>
        </a:graphic>
      </p:graphicFrame>
    </p:spTree>
    <p:extLst>
      <p:ext uri="{BB962C8B-B14F-4D97-AF65-F5344CB8AC3E}">
        <p14:creationId xmlns:p14="http://schemas.microsoft.com/office/powerpoint/2010/main" val="178904042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稻壳儿春秋广告/盗版必究        原创来源：http://chn.docer.com/works?userid=199329941#!/work_tim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8537" y="138925"/>
            <a:ext cx="10834016" cy="6374410"/>
          </a:xfrm>
          <a:prstGeom prst="rect">
            <a:avLst/>
          </a:prstGeom>
        </p:spPr>
      </p:pic>
      <p:pic>
        <p:nvPicPr>
          <p:cNvPr id="12" name="图片 11"/>
          <p:cNvPicPr>
            <a:picLocks noChangeAspect="1"/>
          </p:cNvPicPr>
          <p:nvPr/>
        </p:nvPicPr>
        <p:blipFill>
          <a:blip r:embed="rId5"/>
          <a:stretch>
            <a:fillRect/>
          </a:stretch>
        </p:blipFill>
        <p:spPr>
          <a:xfrm>
            <a:off x="10548655" y="3930909"/>
            <a:ext cx="757176" cy="1239596"/>
          </a:xfrm>
          <a:prstGeom prst="rect">
            <a:avLst/>
          </a:prstGeom>
        </p:spPr>
      </p:pic>
      <p:pic>
        <p:nvPicPr>
          <p:cNvPr id="6" name="图片 5"/>
          <p:cNvPicPr>
            <a:picLocks noChangeAspect="1"/>
          </p:cNvPicPr>
          <p:nvPr/>
        </p:nvPicPr>
        <p:blipFill>
          <a:blip r:embed="rId6"/>
          <a:stretch>
            <a:fillRect/>
          </a:stretch>
        </p:blipFill>
        <p:spPr>
          <a:xfrm>
            <a:off x="5176427" y="1872188"/>
            <a:ext cx="671083" cy="715536"/>
          </a:xfrm>
          <a:prstGeom prst="rect">
            <a:avLst/>
          </a:prstGeom>
        </p:spPr>
      </p:pic>
      <p:pic>
        <p:nvPicPr>
          <p:cNvPr id="13" name="图片 12"/>
          <p:cNvPicPr>
            <a:picLocks noChangeAspect="1"/>
          </p:cNvPicPr>
          <p:nvPr/>
        </p:nvPicPr>
        <p:blipFill>
          <a:blip r:embed="rId7"/>
          <a:stretch>
            <a:fillRect/>
          </a:stretch>
        </p:blipFill>
        <p:spPr>
          <a:xfrm>
            <a:off x="10927243" y="3174163"/>
            <a:ext cx="316050" cy="303933"/>
          </a:xfrm>
          <a:prstGeom prst="rect">
            <a:avLst/>
          </a:prstGeom>
        </p:spPr>
      </p:pic>
      <p:pic>
        <p:nvPicPr>
          <p:cNvPr id="5" name="轻松欢乐节奏感动进取电子音乐.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084572" y="-156350"/>
            <a:ext cx="812800" cy="812800"/>
          </a:xfrm>
          <a:prstGeom prst="rect">
            <a:avLst/>
          </a:prstGeom>
        </p:spPr>
      </p:pic>
      <p:sp>
        <p:nvSpPr>
          <p:cNvPr id="2" name="TextBox 1">
            <a:extLst>
              <a:ext uri="{FF2B5EF4-FFF2-40B4-BE49-F238E27FC236}">
                <a16:creationId xmlns:a16="http://schemas.microsoft.com/office/drawing/2014/main" id="{AC211F68-F11D-4A49-BC84-60A361111D09}"/>
              </a:ext>
            </a:extLst>
          </p:cNvPr>
          <p:cNvSpPr txBox="1"/>
          <p:nvPr/>
        </p:nvSpPr>
        <p:spPr>
          <a:xfrm>
            <a:off x="6232125" y="1520107"/>
            <a:ext cx="4544378" cy="4247317"/>
          </a:xfrm>
          <a:prstGeom prst="rect">
            <a:avLst/>
          </a:prstGeom>
          <a:noFill/>
        </p:spPr>
        <p:txBody>
          <a:bodyPr wrap="square" rtlCol="0">
            <a:spAutoFit/>
          </a:bodyPr>
          <a:lstStyle/>
          <a:p>
            <a:pPr algn="ctr"/>
            <a:r>
              <a:rPr lang="en-US" sz="54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reat Vibes" panose="02000507080000020002" pitchFamily="2" charset="0"/>
              </a:rPr>
              <a:t>Viết</a:t>
            </a:r>
            <a:r>
              <a:rPr lang="en-U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reat Vibes" panose="02000507080000020002" pitchFamily="2" charset="0"/>
              </a:rPr>
              <a:t> </a:t>
            </a:r>
            <a:r>
              <a:rPr lang="en-US" sz="54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reat Vibes" panose="02000507080000020002" pitchFamily="2" charset="0"/>
              </a:rPr>
              <a:t>đoạn</a:t>
            </a:r>
            <a:r>
              <a:rPr lang="en-U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reat Vibes" panose="02000507080000020002" pitchFamily="2" charset="0"/>
              </a:rPr>
              <a:t> </a:t>
            </a:r>
            <a:r>
              <a:rPr lang="en-US" sz="54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reat Vibes" panose="02000507080000020002" pitchFamily="2" charset="0"/>
              </a:rPr>
              <a:t>văn</a:t>
            </a:r>
            <a:r>
              <a:rPr lang="en-U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reat Vibes" panose="02000507080000020002" pitchFamily="2" charset="0"/>
              </a:rPr>
              <a:t> </a:t>
            </a:r>
            <a:r>
              <a:rPr lang="en-US" sz="54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reat Vibes" panose="02000507080000020002" pitchFamily="2" charset="0"/>
              </a:rPr>
              <a:t>ghi</a:t>
            </a:r>
            <a:r>
              <a:rPr lang="en-U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reat Vibes" panose="02000507080000020002" pitchFamily="2" charset="0"/>
              </a:rPr>
              <a:t> </a:t>
            </a:r>
            <a:r>
              <a:rPr lang="en-US" sz="54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reat Vibes" panose="02000507080000020002" pitchFamily="2" charset="0"/>
              </a:rPr>
              <a:t>lại</a:t>
            </a:r>
            <a:r>
              <a:rPr lang="en-U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reat Vibes" panose="02000507080000020002" pitchFamily="2" charset="0"/>
              </a:rPr>
              <a:t> </a:t>
            </a:r>
            <a:r>
              <a:rPr lang="en-US" sz="54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reat Vibes" panose="02000507080000020002" pitchFamily="2" charset="0"/>
              </a:rPr>
              <a:t>cảm</a:t>
            </a:r>
            <a:r>
              <a:rPr lang="en-U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reat Vibes" panose="02000507080000020002" pitchFamily="2" charset="0"/>
              </a:rPr>
              <a:t> </a:t>
            </a:r>
            <a:r>
              <a:rPr lang="en-US" sz="54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reat Vibes" panose="02000507080000020002" pitchFamily="2" charset="0"/>
              </a:rPr>
              <a:t>xúc</a:t>
            </a:r>
            <a:r>
              <a:rPr lang="en-U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reat Vibes" panose="02000507080000020002" pitchFamily="2" charset="0"/>
              </a:rPr>
              <a:t> </a:t>
            </a:r>
            <a:r>
              <a:rPr lang="en-US" sz="54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reat Vibes" panose="02000507080000020002" pitchFamily="2" charset="0"/>
              </a:rPr>
              <a:t>về</a:t>
            </a:r>
            <a:r>
              <a:rPr lang="en-U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reat Vibes" panose="02000507080000020002" pitchFamily="2" charset="0"/>
              </a:rPr>
              <a:t> </a:t>
            </a:r>
            <a:r>
              <a:rPr lang="en-US" sz="54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reat Vibes" panose="02000507080000020002" pitchFamily="2" charset="0"/>
              </a:rPr>
              <a:t>bài</a:t>
            </a:r>
            <a:r>
              <a:rPr lang="en-U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reat Vibes" panose="02000507080000020002" pitchFamily="2" charset="0"/>
              </a:rPr>
              <a:t> </a:t>
            </a:r>
            <a:r>
              <a:rPr lang="en-US" sz="54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reat Vibes" panose="02000507080000020002" pitchFamily="2" charset="0"/>
              </a:rPr>
              <a:t>thơ</a:t>
            </a:r>
            <a:r>
              <a:rPr lang="en-U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reat Vibes" panose="02000507080000020002" pitchFamily="2" charset="0"/>
              </a:rPr>
              <a:t> </a:t>
            </a:r>
            <a:r>
              <a:rPr lang="en-US" sz="54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reat Vibes" panose="02000507080000020002" pitchFamily="2" charset="0"/>
              </a:rPr>
              <a:t>có</a:t>
            </a:r>
            <a:r>
              <a:rPr lang="en-U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reat Vibes" panose="02000507080000020002" pitchFamily="2" charset="0"/>
              </a:rPr>
              <a:t> </a:t>
            </a:r>
            <a:r>
              <a:rPr lang="en-US" sz="54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reat Vibes" panose="02000507080000020002" pitchFamily="2" charset="0"/>
              </a:rPr>
              <a:t>yếu</a:t>
            </a:r>
            <a:r>
              <a:rPr lang="en-U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reat Vibes" panose="02000507080000020002" pitchFamily="2" charset="0"/>
              </a:rPr>
              <a:t> </a:t>
            </a:r>
            <a:r>
              <a:rPr lang="en-US" sz="54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reat Vibes" panose="02000507080000020002" pitchFamily="2" charset="0"/>
              </a:rPr>
              <a:t>tố</a:t>
            </a:r>
            <a:r>
              <a:rPr lang="en-U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reat Vibes" panose="02000507080000020002" pitchFamily="2" charset="0"/>
              </a:rPr>
              <a:t> </a:t>
            </a:r>
            <a:r>
              <a:rPr lang="en-US" sz="54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reat Vibes" panose="02000507080000020002" pitchFamily="2" charset="0"/>
              </a:rPr>
              <a:t>tự</a:t>
            </a:r>
            <a:r>
              <a:rPr lang="en-U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reat Vibes" panose="02000507080000020002" pitchFamily="2" charset="0"/>
              </a:rPr>
              <a:t> </a:t>
            </a:r>
            <a:r>
              <a:rPr lang="en-US" sz="54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reat Vibes" panose="02000507080000020002" pitchFamily="2" charset="0"/>
              </a:rPr>
              <a:t>sự</a:t>
            </a:r>
            <a:r>
              <a:rPr lang="en-U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reat Vibes" panose="02000507080000020002" pitchFamily="2" charset="0"/>
              </a:rPr>
              <a:t>, </a:t>
            </a:r>
            <a:r>
              <a:rPr lang="en-US" sz="54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reat Vibes" panose="02000507080000020002" pitchFamily="2" charset="0"/>
              </a:rPr>
              <a:t>miêu</a:t>
            </a:r>
            <a:r>
              <a:rPr lang="en-U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reat Vibes" panose="02000507080000020002" pitchFamily="2" charset="0"/>
              </a:rPr>
              <a:t> </a:t>
            </a:r>
            <a:r>
              <a:rPr lang="en-US" sz="54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reat Vibes" panose="02000507080000020002" pitchFamily="2" charset="0"/>
              </a:rPr>
              <a:t>tả</a:t>
            </a:r>
            <a:endParaRPr lang="en-U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Great Vibes" panose="02000507080000020002"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audio>
              <p:cMediaNode vol="80000" numSld="999" showWhenStopped="0">
                <p:cTn id="2"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A_图片 3">
            <a:extLst>
              <a:ext uri="{FF2B5EF4-FFF2-40B4-BE49-F238E27FC236}">
                <a16:creationId xmlns:a16="http://schemas.microsoft.com/office/drawing/2014/main" id="{4C72675E-0542-4497-9CC8-324BCE849FE4}"/>
              </a:ext>
            </a:extLst>
          </p:cNvPr>
          <p:cNvPicPr>
            <a:picLocks noChangeAspect="1"/>
          </p:cNvPicPr>
          <p:nvPr>
            <p:custDataLst>
              <p:tags r:id="rId1"/>
            </p:custDataLst>
          </p:nvPr>
        </p:nvPicPr>
        <p:blipFill>
          <a:blip r:embed="rId3" cstate="screen">
            <a:extLst>
              <a:ext uri="{28A0092B-C50C-407E-A947-70E740481C1C}">
                <a14:useLocalDpi xmlns:a14="http://schemas.microsoft.com/office/drawing/2010/main"/>
              </a:ext>
            </a:extLst>
          </a:blip>
          <a:stretch>
            <a:fillRect/>
          </a:stretch>
        </p:blipFill>
        <p:spPr>
          <a:xfrm>
            <a:off x="1586547" y="1252856"/>
            <a:ext cx="4770755" cy="3780748"/>
          </a:xfrm>
          <a:prstGeom prst="rect">
            <a:avLst/>
          </a:prstGeom>
        </p:spPr>
      </p:pic>
      <p:grpSp>
        <p:nvGrpSpPr>
          <p:cNvPr id="9" name="组合 8"/>
          <p:cNvGrpSpPr/>
          <p:nvPr/>
        </p:nvGrpSpPr>
        <p:grpSpPr>
          <a:xfrm>
            <a:off x="7252168" y="2076497"/>
            <a:ext cx="4057650" cy="2705006"/>
            <a:chOff x="2739553" y="264900"/>
            <a:chExt cx="5390183" cy="3647592"/>
          </a:xfrm>
        </p:grpSpPr>
        <p:pic>
          <p:nvPicPr>
            <p:cNvPr id="2" name="图片 1"/>
            <p:cNvPicPr>
              <a:picLocks noChangeAspect="1"/>
            </p:cNvPicPr>
            <p:nvPr/>
          </p:nvPicPr>
          <p:blipFill>
            <a:blip r:embed="rId4"/>
            <a:stretch>
              <a:fillRect/>
            </a:stretch>
          </p:blipFill>
          <p:spPr>
            <a:xfrm>
              <a:off x="5587386" y="264900"/>
              <a:ext cx="2542350" cy="3647592"/>
            </a:xfrm>
            <a:prstGeom prst="rect">
              <a:avLst/>
            </a:prstGeom>
          </p:spPr>
        </p:pic>
        <p:pic>
          <p:nvPicPr>
            <p:cNvPr id="5" name="图形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39553" y="334468"/>
              <a:ext cx="2700328" cy="3508456"/>
            </a:xfrm>
            <a:prstGeom prst="rect">
              <a:avLst/>
            </a:prstGeom>
          </p:spPr>
        </p:pic>
      </p:grpSp>
      <p:pic>
        <p:nvPicPr>
          <p:cNvPr id="4" name="图片 3"/>
          <p:cNvPicPr>
            <a:picLocks noChangeAspect="1"/>
          </p:cNvPicPr>
          <p:nvPr/>
        </p:nvPicPr>
        <p:blipFill>
          <a:blip r:embed="rId6"/>
          <a:stretch>
            <a:fillRect/>
          </a:stretch>
        </p:blipFill>
        <p:spPr>
          <a:xfrm>
            <a:off x="2943197" y="5775394"/>
            <a:ext cx="671083" cy="715536"/>
          </a:xfrm>
          <a:prstGeom prst="rect">
            <a:avLst/>
          </a:prstGeom>
        </p:spPr>
      </p:pic>
      <p:pic>
        <p:nvPicPr>
          <p:cNvPr id="7" name="图片 6"/>
          <p:cNvPicPr>
            <a:picLocks noChangeAspect="1"/>
          </p:cNvPicPr>
          <p:nvPr/>
        </p:nvPicPr>
        <p:blipFill>
          <a:blip r:embed="rId7"/>
          <a:stretch>
            <a:fillRect/>
          </a:stretch>
        </p:blipFill>
        <p:spPr>
          <a:xfrm>
            <a:off x="4475554" y="5964750"/>
            <a:ext cx="316050" cy="303933"/>
          </a:xfrm>
          <a:prstGeom prst="rect">
            <a:avLst/>
          </a:prstGeom>
        </p:spPr>
      </p:pic>
      <p:pic>
        <p:nvPicPr>
          <p:cNvPr id="8" name="图片 7"/>
          <p:cNvPicPr>
            <a:picLocks noChangeAspect="1"/>
          </p:cNvPicPr>
          <p:nvPr/>
        </p:nvPicPr>
        <p:blipFill>
          <a:blip r:embed="rId8"/>
          <a:stretch>
            <a:fillRect/>
          </a:stretch>
        </p:blipFill>
        <p:spPr>
          <a:xfrm>
            <a:off x="8084715" y="5964580"/>
            <a:ext cx="483020" cy="502204"/>
          </a:xfrm>
          <a:prstGeom prst="rect">
            <a:avLst/>
          </a:prstGeom>
        </p:spPr>
      </p:pic>
      <p:pic>
        <p:nvPicPr>
          <p:cNvPr id="33" name="图片 3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860840">
            <a:off x="103437" y="60060"/>
            <a:ext cx="1296955" cy="3146364"/>
          </a:xfrm>
          <a:prstGeom prst="rect">
            <a:avLst/>
          </a:prstGeom>
        </p:spPr>
      </p:pic>
      <p:sp>
        <p:nvSpPr>
          <p:cNvPr id="3" name="TextBox 2">
            <a:extLst>
              <a:ext uri="{FF2B5EF4-FFF2-40B4-BE49-F238E27FC236}">
                <a16:creationId xmlns:a16="http://schemas.microsoft.com/office/drawing/2014/main" id="{5C351C42-F409-478C-A002-DDFA387C2E3D}"/>
              </a:ext>
            </a:extLst>
          </p:cNvPr>
          <p:cNvSpPr txBox="1"/>
          <p:nvPr/>
        </p:nvSpPr>
        <p:spPr>
          <a:xfrm>
            <a:off x="1943100" y="2961708"/>
            <a:ext cx="4057650"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I. ĐỊNH HƯỚNG</a:t>
            </a:r>
          </a:p>
        </p:txBody>
      </p:sp>
    </p:spTree>
    <p:extLst>
      <p:ext uri="{BB962C8B-B14F-4D97-AF65-F5344CB8AC3E}">
        <p14:creationId xmlns:p14="http://schemas.microsoft.com/office/powerpoint/2010/main" val="3495920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0D5FEE9-EF35-42A4-9EB3-373C12DBC9C3}"/>
              </a:ext>
            </a:extLst>
          </p:cNvPr>
          <p:cNvSpPr txBox="1"/>
          <p:nvPr/>
        </p:nvSpPr>
        <p:spPr>
          <a:xfrm>
            <a:off x="623887" y="640378"/>
            <a:ext cx="10810875" cy="5986254"/>
          </a:xfrm>
          <a:prstGeom prst="rect">
            <a:avLst/>
          </a:prstGeom>
          <a:noFill/>
        </p:spPr>
        <p:txBody>
          <a:bodyPr wrap="square">
            <a:spAutoFit/>
          </a:bodyPr>
          <a:lstStyle/>
          <a:p>
            <a:pPr marL="0" marR="0">
              <a:spcBef>
                <a:spcPts val="0"/>
              </a:spcBef>
              <a:spcAft>
                <a:spcPts val="600"/>
              </a:spcAft>
            </a:pPr>
            <a:r>
              <a:rPr lang="vi-VN" sz="1800" b="1" i="1" dirty="0">
                <a:solidFill>
                  <a:srgbClr val="0070C0"/>
                </a:solidFill>
                <a:effectLst/>
                <a:latin typeface="Times New Roman" panose="02020603050405020304" pitchFamily="18" charset="0"/>
                <a:ea typeface="Calibri" panose="020F0502020204030204" pitchFamily="34" charset="0"/>
              </a:rPr>
              <a:t>Đọc đoạn văn sau và thực hiện các yêu cầu:</a:t>
            </a:r>
            <a:endParaRPr lang="en-US" sz="18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vi-VN" sz="1800" dirty="0">
                <a:solidFill>
                  <a:srgbClr val="0070C0"/>
                </a:solidFill>
                <a:effectLst/>
                <a:latin typeface="Times New Roman" panose="02020603050405020304" pitchFamily="18" charset="0"/>
                <a:ea typeface="Calibri" panose="020F0502020204030204" pitchFamily="34" charset="0"/>
              </a:rPr>
              <a:t>Bài thơ </a:t>
            </a:r>
            <a:r>
              <a:rPr lang="vi-VN" sz="1800" b="1" i="1" dirty="0">
                <a:solidFill>
                  <a:srgbClr val="0070C0"/>
                </a:solidFill>
                <a:effectLst/>
                <a:latin typeface="Times New Roman" panose="02020603050405020304" pitchFamily="18" charset="0"/>
                <a:ea typeface="Calibri" panose="020F0502020204030204" pitchFamily="34" charset="0"/>
              </a:rPr>
              <a:t>Đêm nay Bác không ngủ</a:t>
            </a:r>
            <a:r>
              <a:rPr lang="vi-VN" sz="1800" dirty="0">
                <a:solidFill>
                  <a:srgbClr val="0070C0"/>
                </a:solidFill>
                <a:effectLst/>
                <a:latin typeface="Times New Roman" panose="02020603050405020304" pitchFamily="18" charset="0"/>
                <a:ea typeface="Calibri" panose="020F0502020204030204" pitchFamily="34" charset="0"/>
              </a:rPr>
              <a:t> của nhà thơ Minh Huệ là một trong số những bài thơ giản dị nhất, quen thuộc nhất và cũng là bài thơ đẹp nhất viết về Bác (1). </a:t>
            </a:r>
            <a:r>
              <a:rPr lang="en-US" sz="1800" dirty="0" err="1">
                <a:solidFill>
                  <a:srgbClr val="0070C0"/>
                </a:solidFill>
                <a:effectLst/>
                <a:latin typeface="Times New Roman" panose="02020603050405020304" pitchFamily="18" charset="0"/>
                <a:ea typeface="Times New Roman" panose="02020603050405020304" pitchFamily="18" charset="0"/>
              </a:rPr>
              <a:t>Câu</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chuyện</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được</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nhà</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thơ</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kể</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lại</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bằng</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những</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vần</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thơ</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vô</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cùng</a:t>
            </a:r>
            <a:r>
              <a:rPr lang="en-US" sz="1800" dirty="0">
                <a:solidFill>
                  <a:srgbClr val="0070C0"/>
                </a:solidFill>
                <a:effectLst/>
                <a:latin typeface="Times New Roman" panose="02020603050405020304" pitchFamily="18" charset="0"/>
                <a:ea typeface="Times New Roman" panose="02020603050405020304" pitchFamily="18" charset="0"/>
              </a:rPr>
              <a:t> dung </a:t>
            </a:r>
            <a:r>
              <a:rPr lang="en-US" sz="1800" dirty="0" err="1">
                <a:solidFill>
                  <a:srgbClr val="0070C0"/>
                </a:solidFill>
                <a:effectLst/>
                <a:latin typeface="Times New Roman" panose="02020603050405020304" pitchFamily="18" charset="0"/>
                <a:ea typeface="Times New Roman" panose="02020603050405020304" pitchFamily="18" charset="0"/>
              </a:rPr>
              <a:t>dị</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chân</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thực</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cảm</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động</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đã</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cho</a:t>
            </a:r>
            <a:r>
              <a:rPr lang="en-US" sz="1800" dirty="0">
                <a:solidFill>
                  <a:srgbClr val="0070C0"/>
                </a:solidFill>
                <a:effectLst/>
                <a:latin typeface="Times New Roman" panose="02020603050405020304" pitchFamily="18" charset="0"/>
                <a:ea typeface="Times New Roman" panose="02020603050405020304" pitchFamily="18" charset="0"/>
              </a:rPr>
              <a:t> ta </a:t>
            </a:r>
            <a:r>
              <a:rPr lang="en-US" sz="1800" dirty="0" err="1">
                <a:solidFill>
                  <a:srgbClr val="0070C0"/>
                </a:solidFill>
                <a:effectLst/>
                <a:latin typeface="Times New Roman" panose="02020603050405020304" pitchFamily="18" charset="0"/>
                <a:ea typeface="Times New Roman" panose="02020603050405020304" pitchFamily="18" charset="0"/>
              </a:rPr>
              <a:t>hiểu</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được</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tấm</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lòng</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yêu</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thương</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sâu</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sắc</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rộng</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lớn</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của</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Bác</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đối</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với</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bộ</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đội</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và</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nhân</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dân</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trong</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kháng</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chiến</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khiến</a:t>
            </a:r>
            <a:r>
              <a:rPr lang="en-US" sz="1800" dirty="0">
                <a:solidFill>
                  <a:srgbClr val="0070C0"/>
                </a:solidFill>
                <a:effectLst/>
                <a:latin typeface="Times New Roman" panose="02020603050405020304" pitchFamily="18" charset="0"/>
                <a:ea typeface="Times New Roman" panose="02020603050405020304" pitchFamily="18" charset="0"/>
              </a:rPr>
              <a:t> ta </a:t>
            </a:r>
            <a:r>
              <a:rPr lang="en-US" sz="1800" dirty="0" err="1">
                <a:solidFill>
                  <a:srgbClr val="0070C0"/>
                </a:solidFill>
                <a:effectLst/>
                <a:latin typeface="Times New Roman" panose="02020603050405020304" pitchFamily="18" charset="0"/>
                <a:ea typeface="Times New Roman" panose="02020603050405020304" pitchFamily="18" charset="0"/>
              </a:rPr>
              <a:t>thêm</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yêu</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kính</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và</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cảm</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phục</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trước</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một</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nhân</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cách</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cao</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đẹp</a:t>
            </a:r>
            <a:r>
              <a:rPr lang="en-US" sz="1800" dirty="0">
                <a:solidFill>
                  <a:srgbClr val="0070C0"/>
                </a:solidFill>
                <a:effectLst/>
                <a:latin typeface="Times New Roman" panose="02020603050405020304" pitchFamily="18" charset="0"/>
                <a:ea typeface="Times New Roman" panose="02020603050405020304" pitchFamily="18" charset="0"/>
              </a:rPr>
              <a:t> – </a:t>
            </a:r>
            <a:r>
              <a:rPr lang="en-US" sz="1800" dirty="0" err="1">
                <a:solidFill>
                  <a:srgbClr val="0070C0"/>
                </a:solidFill>
                <a:effectLst/>
                <a:latin typeface="Times New Roman" panose="02020603050405020304" pitchFamily="18" charset="0"/>
                <a:ea typeface="Times New Roman" panose="02020603050405020304" pitchFamily="18" charset="0"/>
              </a:rPr>
              <a:t>một</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vị</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lãnh</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tụ</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vĩ</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đại</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của</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dân</a:t>
            </a:r>
            <a:r>
              <a:rPr lang="en-US" sz="1800" dirty="0">
                <a:solidFill>
                  <a:srgbClr val="0070C0"/>
                </a:solidFill>
                <a:effectLst/>
                <a:latin typeface="Times New Roman" panose="02020603050405020304" pitchFamily="18" charset="0"/>
                <a:ea typeface="Times New Roman" panose="02020603050405020304" pitchFamily="18" charset="0"/>
              </a:rPr>
              <a:t> </a:t>
            </a:r>
            <a:r>
              <a:rPr lang="en-US" sz="1800" dirty="0" err="1">
                <a:solidFill>
                  <a:srgbClr val="0070C0"/>
                </a:solidFill>
                <a:effectLst/>
                <a:latin typeface="Times New Roman" panose="02020603050405020304" pitchFamily="18" charset="0"/>
                <a:ea typeface="Times New Roman" panose="02020603050405020304" pitchFamily="18" charset="0"/>
              </a:rPr>
              <a:t>tộc</a:t>
            </a:r>
            <a:r>
              <a:rPr lang="en-US" sz="1800" dirty="0">
                <a:solidFill>
                  <a:srgbClr val="0070C0"/>
                </a:solidFill>
                <a:effectLst/>
                <a:latin typeface="Times New Roman" panose="02020603050405020304" pitchFamily="18" charset="0"/>
                <a:ea typeface="Times New Roman" panose="02020603050405020304" pitchFamily="18" charset="0"/>
              </a:rPr>
              <a:t> (2).</a:t>
            </a:r>
            <a:r>
              <a:rPr lang="vi-VN" sz="1800" dirty="0">
                <a:solidFill>
                  <a:srgbClr val="0070C0"/>
                </a:solidFill>
                <a:effectLst/>
                <a:latin typeface="Times New Roman" panose="02020603050405020304" pitchFamily="18" charset="0"/>
                <a:ea typeface="Calibri" panose="020F0502020204030204" pitchFamily="34" charset="0"/>
              </a:rPr>
              <a:t> Lần thứ nhất thức giấc là lúc đêm đã khuya lắm rồi, anh đội viên thấy Bác vẫn ngồi đốt lửa sưởi ấm cho giấc ngủ của những người chiến sĩ, rồi Bác lại “</a:t>
            </a:r>
            <a:r>
              <a:rPr lang="vi-VN" sz="1800" i="1" dirty="0">
                <a:solidFill>
                  <a:srgbClr val="0070C0"/>
                </a:solidFill>
                <a:effectLst/>
                <a:latin typeface="Times New Roman" panose="02020603050405020304" pitchFamily="18" charset="0"/>
                <a:ea typeface="Calibri" panose="020F0502020204030204" pitchFamily="34" charset="0"/>
              </a:rPr>
              <a:t>rón chân nhẹ nhàng</a:t>
            </a:r>
            <a:r>
              <a:rPr lang="vi-VN" sz="1800" dirty="0">
                <a:solidFill>
                  <a:srgbClr val="0070C0"/>
                </a:solidFill>
                <a:effectLst/>
                <a:latin typeface="Times New Roman" panose="02020603050405020304" pitchFamily="18" charset="0"/>
                <a:ea typeface="Calibri" panose="020F0502020204030204" pitchFamily="34" charset="0"/>
              </a:rPr>
              <a:t>” đi “</a:t>
            </a:r>
            <a:r>
              <a:rPr lang="vi-VN" sz="1800" i="1" dirty="0">
                <a:solidFill>
                  <a:srgbClr val="0070C0"/>
                </a:solidFill>
                <a:effectLst/>
                <a:latin typeface="Times New Roman" panose="02020603050405020304" pitchFamily="18" charset="0"/>
                <a:ea typeface="Calibri" panose="020F0502020204030204" pitchFamily="34" charset="0"/>
              </a:rPr>
              <a:t>dém chăn</a:t>
            </a:r>
            <a:r>
              <a:rPr lang="vi-VN" sz="1800" dirty="0">
                <a:solidFill>
                  <a:srgbClr val="0070C0"/>
                </a:solidFill>
                <a:effectLst/>
                <a:latin typeface="Times New Roman" panose="02020603050405020304" pitchFamily="18" charset="0"/>
                <a:ea typeface="Calibri" panose="020F0502020204030204" pitchFamily="34" charset="0"/>
              </a:rPr>
              <a:t>” cho “</a:t>
            </a:r>
            <a:r>
              <a:rPr lang="vi-VN" sz="1800" i="1" dirty="0">
                <a:solidFill>
                  <a:srgbClr val="0070C0"/>
                </a:solidFill>
                <a:effectLst/>
                <a:latin typeface="Times New Roman" panose="02020603050405020304" pitchFamily="18" charset="0"/>
                <a:ea typeface="Calibri" panose="020F0502020204030204" pitchFamily="34" charset="0"/>
              </a:rPr>
              <a:t>từng người từng người một</a:t>
            </a:r>
            <a:r>
              <a:rPr lang="vi-VN" sz="1800" dirty="0">
                <a:solidFill>
                  <a:srgbClr val="0070C0"/>
                </a:solidFill>
                <a:effectLst/>
                <a:latin typeface="Times New Roman" panose="02020603050405020304" pitchFamily="18" charset="0"/>
                <a:ea typeface="Calibri" panose="020F0502020204030204" pitchFamily="34" charset="0"/>
              </a:rPr>
              <a:t>” (3). Hành động ân cần, giản dị, ấm áp đó của Bác đã biến khoảnh khắc ấy trở nên thiêng liêng vô cùng, “</a:t>
            </a:r>
            <a:r>
              <a:rPr lang="vi-VN" sz="1800" i="1" dirty="0">
                <a:solidFill>
                  <a:srgbClr val="0070C0"/>
                </a:solidFill>
                <a:effectLst/>
                <a:latin typeface="Times New Roman" panose="02020603050405020304" pitchFamily="18" charset="0"/>
                <a:ea typeface="Calibri" panose="020F0502020204030204" pitchFamily="34" charset="0"/>
              </a:rPr>
              <a:t>ngọn lửa</a:t>
            </a:r>
            <a:r>
              <a:rPr lang="vi-VN" sz="1800" dirty="0">
                <a:solidFill>
                  <a:srgbClr val="0070C0"/>
                </a:solidFill>
                <a:effectLst/>
                <a:latin typeface="Times New Roman" panose="02020603050405020304" pitchFamily="18" charset="0"/>
                <a:ea typeface="Calibri" panose="020F0502020204030204" pitchFamily="34" charset="0"/>
              </a:rPr>
              <a:t>” ấy đã sưởi ấm và bừng sáng trong anh lòng yêu thương, biết ơn và xúc động sâu sắc khi được đón nhận tình yêu thương của Bác (4). Nhưng đến lần thứ ba thức dậy khi trời sắp sáng mất rồi, anh mới “</a:t>
            </a:r>
            <a:r>
              <a:rPr lang="vi-VN" sz="1800" i="1" dirty="0">
                <a:solidFill>
                  <a:srgbClr val="0070C0"/>
                </a:solidFill>
                <a:effectLst/>
                <a:latin typeface="Times New Roman" panose="02020603050405020304" pitchFamily="18" charset="0"/>
                <a:ea typeface="Calibri" panose="020F0502020204030204" pitchFamily="34" charset="0"/>
              </a:rPr>
              <a:t>hốt hoảng, giật mình</a:t>
            </a:r>
            <a:r>
              <a:rPr lang="vi-VN" sz="1800" dirty="0">
                <a:solidFill>
                  <a:srgbClr val="0070C0"/>
                </a:solidFill>
                <a:effectLst/>
                <a:latin typeface="Times New Roman" panose="02020603050405020304" pitchFamily="18" charset="0"/>
                <a:ea typeface="Calibri" panose="020F0502020204030204" pitchFamily="34" charset="0"/>
              </a:rPr>
              <a:t>” vì Bác vẫn “</a:t>
            </a:r>
            <a:r>
              <a:rPr lang="vi-VN" sz="1800" i="1" dirty="0">
                <a:solidFill>
                  <a:srgbClr val="0070C0"/>
                </a:solidFill>
                <a:effectLst/>
                <a:latin typeface="Times New Roman" panose="02020603050405020304" pitchFamily="18" charset="0"/>
                <a:ea typeface="Calibri" panose="020F0502020204030204" pitchFamily="34" charset="0"/>
              </a:rPr>
              <a:t>ngồi đinh ninh</a:t>
            </a:r>
            <a:r>
              <a:rPr lang="vi-VN" sz="1800" dirty="0">
                <a:solidFill>
                  <a:srgbClr val="0070C0"/>
                </a:solidFill>
                <a:effectLst/>
                <a:latin typeface="Times New Roman" panose="02020603050405020304" pitchFamily="18" charset="0"/>
                <a:ea typeface="Calibri" panose="020F0502020204030204" pitchFamily="34" charset="0"/>
              </a:rPr>
              <a:t>” với “</a:t>
            </a:r>
            <a:r>
              <a:rPr lang="vi-VN" sz="1800" i="1" dirty="0">
                <a:solidFill>
                  <a:srgbClr val="0070C0"/>
                </a:solidFill>
                <a:effectLst/>
                <a:latin typeface="Times New Roman" panose="02020603050405020304" pitchFamily="18" charset="0"/>
                <a:ea typeface="Calibri" panose="020F0502020204030204" pitchFamily="34" charset="0"/>
              </a:rPr>
              <a:t>chòm râu im phăng phắc</a:t>
            </a:r>
            <a:r>
              <a:rPr lang="vi-VN" sz="1800" dirty="0">
                <a:solidFill>
                  <a:srgbClr val="0070C0"/>
                </a:solidFill>
                <a:effectLst/>
                <a:latin typeface="Times New Roman" panose="02020603050405020304" pitchFamily="18" charset="0"/>
                <a:ea typeface="Calibri" panose="020F0502020204030204" pitchFamily="34" charset="0"/>
              </a:rPr>
              <a:t>”, “</a:t>
            </a:r>
            <a:r>
              <a:rPr lang="vi-VN" sz="1800" i="1" dirty="0">
                <a:solidFill>
                  <a:srgbClr val="0070C0"/>
                </a:solidFill>
                <a:effectLst/>
                <a:latin typeface="Times New Roman" panose="02020603050405020304" pitchFamily="18" charset="0"/>
                <a:ea typeface="Calibri" panose="020F0502020204030204" pitchFamily="34" charset="0"/>
              </a:rPr>
              <a:t>vẻ mặt trầm ngâm</a:t>
            </a:r>
            <a:r>
              <a:rPr lang="vi-VN" sz="1800" dirty="0">
                <a:solidFill>
                  <a:srgbClr val="0070C0"/>
                </a:solidFill>
                <a:effectLst/>
                <a:latin typeface="Times New Roman" panose="02020603050405020304" pitchFamily="18" charset="0"/>
                <a:ea typeface="Calibri" panose="020F0502020204030204" pitchFamily="34" charset="0"/>
              </a:rPr>
              <a:t>” (5). Bác “</a:t>
            </a:r>
            <a:r>
              <a:rPr lang="vi-VN" sz="1800" i="1" dirty="0">
                <a:solidFill>
                  <a:srgbClr val="0070C0"/>
                </a:solidFill>
                <a:effectLst/>
                <a:latin typeface="Times New Roman" panose="02020603050405020304" pitchFamily="18" charset="0"/>
                <a:ea typeface="Calibri" panose="020F0502020204030204" pitchFamily="34" charset="0"/>
              </a:rPr>
              <a:t>ngủ không an lòng</a:t>
            </a:r>
            <a:r>
              <a:rPr lang="vi-VN" sz="1800" dirty="0">
                <a:solidFill>
                  <a:srgbClr val="0070C0"/>
                </a:solidFill>
                <a:effectLst/>
                <a:latin typeface="Times New Roman" panose="02020603050405020304" pitchFamily="18" charset="0"/>
                <a:ea typeface="Calibri" panose="020F0502020204030204" pitchFamily="34" charset="0"/>
              </a:rPr>
              <a:t>” bởi “</a:t>
            </a:r>
            <a:r>
              <a:rPr lang="vi-VN" sz="1800" i="1" dirty="0">
                <a:solidFill>
                  <a:srgbClr val="0070C0"/>
                </a:solidFill>
                <a:effectLst/>
                <a:latin typeface="Times New Roman" panose="02020603050405020304" pitchFamily="18" charset="0"/>
                <a:ea typeface="Calibri" panose="020F0502020204030204" pitchFamily="34" charset="0"/>
              </a:rPr>
              <a:t>Bác thương đoàn dân công/ Đêm nay ngủ ngoài rừng/ Rải lá cây làm chiếu/ Manh áo phủ làm chăn</a:t>
            </a:r>
            <a:r>
              <a:rPr lang="vi-VN" sz="1800" dirty="0">
                <a:solidFill>
                  <a:srgbClr val="0070C0"/>
                </a:solidFill>
                <a:effectLst/>
                <a:latin typeface="Times New Roman" panose="02020603050405020304" pitchFamily="18" charset="0"/>
                <a:ea typeface="Calibri" panose="020F0502020204030204" pitchFamily="34" charset="0"/>
              </a:rPr>
              <a:t>” trong cái lạnh giá đến cắt da, cắt thịt của núi rừng Việt Bắc (6). Đến đây thì anh đội viên đã hiểu được nỗi lòng của Bác, một trái tim yêu thương</a:t>
            </a:r>
            <a:r>
              <a:rPr lang="en-US" sz="1800" dirty="0">
                <a:solidFill>
                  <a:srgbClr val="0070C0"/>
                </a:solidFill>
                <a:effectLst/>
                <a:latin typeface="Times New Roman" panose="02020603050405020304" pitchFamily="18" charset="0"/>
                <a:ea typeface="Calibri" panose="020F0502020204030204" pitchFamily="34" charset="0"/>
              </a:rPr>
              <a:t>,</a:t>
            </a:r>
            <a:r>
              <a:rPr lang="vi-VN" sz="1800" dirty="0">
                <a:solidFill>
                  <a:srgbClr val="0070C0"/>
                </a:solidFill>
                <a:effectLst/>
                <a:latin typeface="Times New Roman" panose="02020603050405020304" pitchFamily="18" charset="0"/>
                <a:ea typeface="Calibri" panose="020F0502020204030204" pitchFamily="34" charset="0"/>
              </a:rPr>
              <a:t> giản dị mà mênh mông, rộng lớn của một vị lãnh tụ đến với những con người bình thường nhất như là lẽ sống của Bác, cuộc đời của Bác (7). Để rồi, anh chợt nhận ra chân lí “</a:t>
            </a:r>
            <a:r>
              <a:rPr lang="vi-VN" sz="1800" i="1" dirty="0">
                <a:solidFill>
                  <a:srgbClr val="0070C0"/>
                </a:solidFill>
                <a:effectLst/>
                <a:latin typeface="Times New Roman" panose="02020603050405020304" pitchFamily="18" charset="0"/>
                <a:ea typeface="Calibri" panose="020F0502020204030204" pitchFamily="34" charset="0"/>
              </a:rPr>
              <a:t>Vì một lẽ thường tình/ Bác là Hồ Chí Minh</a:t>
            </a:r>
            <a:r>
              <a:rPr lang="vi-VN" sz="1800" dirty="0">
                <a:solidFill>
                  <a:srgbClr val="0070C0"/>
                </a:solidFill>
                <a:effectLst/>
                <a:latin typeface="Times New Roman" panose="02020603050405020304" pitchFamily="18" charset="0"/>
                <a:ea typeface="Calibri" panose="020F0502020204030204" pitchFamily="34" charset="0"/>
              </a:rPr>
              <a:t>” (8). Qua những chi tiết, hình ảnh thơ vô cùng chân thật, cảm động, giàu sức biểu cảm, ta càng cảm nhận sâu sắc hơn tình yêu bao la của Bác dành cho chiến sĩ đồng bào, cũng như tình cảm của chiến sĩ, đồng bào dành cho Bác – vị cha già đáng kính của dân tộc (9). Phải chăng, vẻ đẹp ở con người Bác chính là sự thống nhất, hòa hợp giữa vĩ đại và giản dị, càng giản dị bao nhiêu Bác lại càng vĩ đại bấy nhiêu (10). Chính sự giản dị đã làm nên sự vĩ đại trong con người Hồ Chí Minh (11).</a:t>
            </a:r>
            <a:endParaRPr lang="en-US" sz="1800" dirty="0">
              <a:effectLst/>
              <a:latin typeface="Times New Roman" panose="02020603050405020304" pitchFamily="18" charset="0"/>
              <a:ea typeface="Times New Roman" panose="02020603050405020304" pitchFamily="18" charset="0"/>
            </a:endParaRPr>
          </a:p>
          <a:p>
            <a:pPr marL="0" marR="0" indent="457200" algn="r">
              <a:spcBef>
                <a:spcPts val="0"/>
              </a:spcBef>
              <a:spcAft>
                <a:spcPts val="0"/>
              </a:spcAft>
            </a:pPr>
            <a:r>
              <a:rPr lang="vi-VN" sz="1800" i="1" dirty="0">
                <a:solidFill>
                  <a:srgbClr val="0070C0"/>
                </a:solidFill>
                <a:effectLst/>
                <a:latin typeface="Times New Roman" panose="02020603050405020304" pitchFamily="18" charset="0"/>
                <a:ea typeface="Calibri" panose="020F0502020204030204" pitchFamily="34" charset="0"/>
              </a:rPr>
              <a:t>(Theo bài làm của học sinh, có sửa chữa)</a:t>
            </a:r>
            <a:endParaRPr lang="en-US" sz="18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47EFE98-37B5-4708-A342-E7C8BEBC658F}"/>
              </a:ext>
            </a:extLst>
          </p:cNvPr>
          <p:cNvGraphicFramePr>
            <a:graphicFrameLocks noGrp="1"/>
          </p:cNvGraphicFramePr>
          <p:nvPr>
            <p:extLst>
              <p:ext uri="{D42A27DB-BD31-4B8C-83A1-F6EECF244321}">
                <p14:modId xmlns:p14="http://schemas.microsoft.com/office/powerpoint/2010/main" val="3592221230"/>
              </p:ext>
            </p:extLst>
          </p:nvPr>
        </p:nvGraphicFramePr>
        <p:xfrm>
          <a:off x="738187" y="1121659"/>
          <a:ext cx="10715626" cy="5286315"/>
        </p:xfrm>
        <a:graphic>
          <a:graphicData uri="http://schemas.openxmlformats.org/drawingml/2006/table">
            <a:tbl>
              <a:tblPr firstRow="1" firstCol="1" bandRow="1">
                <a:tableStyleId>{5940675A-B579-460E-94D1-54222C63F5DA}</a:tableStyleId>
              </a:tblPr>
              <a:tblGrid>
                <a:gridCol w="3906862">
                  <a:extLst>
                    <a:ext uri="{9D8B030D-6E8A-4147-A177-3AD203B41FA5}">
                      <a16:colId xmlns:a16="http://schemas.microsoft.com/office/drawing/2014/main" val="3721177301"/>
                    </a:ext>
                  </a:extLst>
                </a:gridCol>
                <a:gridCol w="1450951">
                  <a:extLst>
                    <a:ext uri="{9D8B030D-6E8A-4147-A177-3AD203B41FA5}">
                      <a16:colId xmlns:a16="http://schemas.microsoft.com/office/drawing/2014/main" val="1968278207"/>
                    </a:ext>
                  </a:extLst>
                </a:gridCol>
                <a:gridCol w="1450951">
                  <a:extLst>
                    <a:ext uri="{9D8B030D-6E8A-4147-A177-3AD203B41FA5}">
                      <a16:colId xmlns:a16="http://schemas.microsoft.com/office/drawing/2014/main" val="1150368116"/>
                    </a:ext>
                  </a:extLst>
                </a:gridCol>
                <a:gridCol w="3906862">
                  <a:extLst>
                    <a:ext uri="{9D8B030D-6E8A-4147-A177-3AD203B41FA5}">
                      <a16:colId xmlns:a16="http://schemas.microsoft.com/office/drawing/2014/main" val="2543466044"/>
                    </a:ext>
                  </a:extLst>
                </a:gridCol>
              </a:tblGrid>
              <a:tr h="415220">
                <a:tc gridSpan="2">
                  <a:txBody>
                    <a:bodyPr/>
                    <a:lstStyle/>
                    <a:p>
                      <a:pPr marL="0" marR="0" algn="ctr">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Yêu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cầu</a:t>
                      </a:r>
                      <a:endPar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92" marR="50992" marT="0" marB="0">
                    <a:solidFill>
                      <a:schemeClr val="accent4">
                        <a:lumMod val="60000"/>
                        <a:lumOff val="40000"/>
                      </a:schemeClr>
                    </a:solidFill>
                  </a:tcPr>
                </a:tc>
                <a:tc hMerge="1">
                  <a:txBody>
                    <a:bodyPr/>
                    <a:lstStyle/>
                    <a:p>
                      <a:endParaRPr lang="en-US"/>
                    </a:p>
                  </a:txBody>
                  <a:tcPr/>
                </a:tc>
                <a:tc gridSpan="2">
                  <a:txBody>
                    <a:bodyPr/>
                    <a:lstStyle/>
                    <a:p>
                      <a:pPr marL="0" marR="0" algn="ctr">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Nhận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xét</a:t>
                      </a:r>
                      <a:endPar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92" marR="50992" marT="0" marB="0">
                    <a:solidFill>
                      <a:schemeClr val="accent4">
                        <a:lumMod val="60000"/>
                        <a:lumOff val="40000"/>
                      </a:schemeClr>
                    </a:solidFill>
                  </a:tcPr>
                </a:tc>
                <a:tc hMerge="1">
                  <a:txBody>
                    <a:bodyPr/>
                    <a:lstStyle/>
                    <a:p>
                      <a:endParaRPr lang="en-US"/>
                    </a:p>
                  </a:txBody>
                  <a:tcPr/>
                </a:tc>
                <a:extLst>
                  <a:ext uri="{0D108BD9-81ED-4DB2-BD59-A6C34878D82A}">
                    <a16:rowId xmlns:a16="http://schemas.microsoft.com/office/drawing/2014/main" val="894582778"/>
                  </a:ext>
                </a:extLst>
              </a:tr>
              <a:tr h="407938">
                <a:tc gridSpan="2">
                  <a:txBody>
                    <a:bodyPr/>
                    <a:lstStyle/>
                    <a:p>
                      <a:pPr marL="0" marR="0" algn="just">
                        <a:spcBef>
                          <a:spcPts val="0"/>
                        </a:spcBef>
                        <a:spcAft>
                          <a:spcPts val="0"/>
                        </a:spcAft>
                      </a:pPr>
                      <a:r>
                        <a:rPr lang="en-US" sz="2000" dirty="0" err="1">
                          <a:effectLst/>
                          <a:latin typeface="Times New Roman" panose="02020603050405020304" pitchFamily="18" charset="0"/>
                          <a:cs typeface="Times New Roman" panose="02020603050405020304" pitchFamily="18" charset="0"/>
                        </a:rPr>
                        <a:t>Nhận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xét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thức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cấu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trúc</a:t>
                      </a:r>
                      <a:r>
                        <a:rPr lang="en-US" sz="2000" dirty="0">
                          <a:effectLst/>
                          <a:latin typeface="Times New Roman" panose="02020603050405020304" pitchFamily="18" charset="0"/>
                          <a:cs typeface="Times New Roman" panose="02020603050405020304" pitchFamily="18" charset="0"/>
                        </a:rPr>
                        <a:t>, dung </a:t>
                      </a:r>
                      <a:r>
                        <a:rPr lang="en-US" sz="2000" dirty="0" err="1">
                          <a:effectLst/>
                          <a:latin typeface="Times New Roman" panose="02020603050405020304" pitchFamily="18" charset="0"/>
                          <a:cs typeface="Times New Roman" panose="02020603050405020304" pitchFamily="18" charset="0"/>
                        </a:rPr>
                        <a:t>lượng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đoạn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92" marR="50992" marT="0" marB="0"/>
                </a:tc>
                <a:tc hMerge="1">
                  <a:txBody>
                    <a:bodyPr/>
                    <a:lstStyle/>
                    <a:p>
                      <a:endParaRPr lang="en-US"/>
                    </a:p>
                  </a:txBody>
                  <a:tcPr/>
                </a:tc>
                <a:tc gridSpan="2">
                  <a:txBody>
                    <a:bodyPr/>
                    <a:lstStyle/>
                    <a:p>
                      <a:pPr marL="0" marR="0" algn="just">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92" marR="50992" marT="0" marB="0"/>
                </a:tc>
                <a:tc hMerge="1">
                  <a:txBody>
                    <a:bodyPr/>
                    <a:lstStyle/>
                    <a:p>
                      <a:endParaRPr lang="en-US"/>
                    </a:p>
                  </a:txBody>
                  <a:tcPr/>
                </a:tc>
                <a:extLst>
                  <a:ext uri="{0D108BD9-81ED-4DB2-BD59-A6C34878D82A}">
                    <a16:rowId xmlns:a16="http://schemas.microsoft.com/office/drawing/2014/main" val="3442044395"/>
                  </a:ext>
                </a:extLst>
              </a:tr>
              <a:tr h="407938">
                <a:tc gridSpan="2">
                  <a:txBody>
                    <a:bodyPr/>
                    <a:lstStyle/>
                    <a:p>
                      <a:pPr marL="0" marR="0" algn="just">
                        <a:spcBef>
                          <a:spcPts val="0"/>
                        </a:spcBef>
                        <a:spcAft>
                          <a:spcPts val="0"/>
                        </a:spcAft>
                      </a:pPr>
                      <a:r>
                        <a:rPr lang="en-US" sz="2000" dirty="0" err="1">
                          <a:effectLst/>
                          <a:latin typeface="Times New Roman" panose="02020603050405020304" pitchFamily="18" charset="0"/>
                          <a:cs typeface="Times New Roman" panose="02020603050405020304" pitchFamily="18" charset="0"/>
                        </a:rPr>
                        <a:t>Đoạn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đã</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giới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thiệu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thông</a:t>
                      </a:r>
                      <a:r>
                        <a:rPr lang="en-US" sz="2000" dirty="0">
                          <a:effectLst/>
                          <a:latin typeface="Times New Roman" panose="02020603050405020304" pitchFamily="18" charset="0"/>
                          <a:cs typeface="Times New Roman" panose="02020603050405020304" pitchFamily="18" charset="0"/>
                        </a:rPr>
                        <a:t> tin </a:t>
                      </a:r>
                      <a:r>
                        <a:rPr lang="en-US" sz="2000" dirty="0" err="1">
                          <a:effectLst/>
                          <a:latin typeface="Times New Roman" panose="02020603050405020304" pitchFamily="18" charset="0"/>
                          <a:cs typeface="Times New Roman" panose="02020603050405020304" pitchFamily="18" charset="0"/>
                        </a:rPr>
                        <a:t>nào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thơ</a:t>
                      </a:r>
                      <a:r>
                        <a:rPr lang="en-US"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92" marR="50992" marT="0" marB="0"/>
                </a:tc>
                <a:tc hMerge="1">
                  <a:txBody>
                    <a:bodyPr/>
                    <a:lstStyle/>
                    <a:p>
                      <a:endParaRPr lang="en-US"/>
                    </a:p>
                  </a:txBody>
                  <a:tcPr/>
                </a:tc>
                <a:tc gridSpan="2">
                  <a:txBody>
                    <a:bodyPr/>
                    <a:lstStyle/>
                    <a:p>
                      <a:pPr marL="0" marR="0" algn="just">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92" marR="50992" marT="0" marB="0"/>
                </a:tc>
                <a:tc hMerge="1">
                  <a:txBody>
                    <a:bodyPr/>
                    <a:lstStyle/>
                    <a:p>
                      <a:endParaRPr lang="en-US"/>
                    </a:p>
                  </a:txBody>
                  <a:tcPr/>
                </a:tc>
                <a:extLst>
                  <a:ext uri="{0D108BD9-81ED-4DB2-BD59-A6C34878D82A}">
                    <a16:rowId xmlns:a16="http://schemas.microsoft.com/office/drawing/2014/main" val="26046248"/>
                  </a:ext>
                </a:extLst>
              </a:tr>
              <a:tr h="486618">
                <a:tc gridSpan="2">
                  <a:txBody>
                    <a:bodyPr/>
                    <a:lstStyle/>
                    <a:p>
                      <a:pPr marL="0" marR="0" algn="just">
                        <a:spcBef>
                          <a:spcPts val="0"/>
                        </a:spcBef>
                        <a:spcAft>
                          <a:spcPts val="0"/>
                        </a:spcAft>
                      </a:pPr>
                      <a:r>
                        <a:rPr lang="en-US" sz="2000" dirty="0" err="1">
                          <a:effectLst/>
                          <a:latin typeface="Times New Roman" panose="02020603050405020304" pitchFamily="18" charset="0"/>
                          <a:cs typeface="Times New Roman" panose="02020603050405020304" pitchFamily="18" charset="0"/>
                        </a:rPr>
                        <a:t>Cảm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xúc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chung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gì</a:t>
                      </a:r>
                      <a:r>
                        <a:rPr lang="en-US"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92" marR="50992" marT="0" marB="0"/>
                </a:tc>
                <a:tc hMerge="1">
                  <a:txBody>
                    <a:bodyPr/>
                    <a:lstStyle/>
                    <a:p>
                      <a:endParaRPr lang="en-US"/>
                    </a:p>
                  </a:txBody>
                  <a:tcPr/>
                </a:tc>
                <a:tc gridSpan="2">
                  <a:txBody>
                    <a:bodyPr/>
                    <a:lstStyle/>
                    <a:p>
                      <a:pPr marL="0" marR="0" algn="just">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92" marR="50992" marT="0" marB="0"/>
                </a:tc>
                <a:tc hMerge="1">
                  <a:txBody>
                    <a:bodyPr/>
                    <a:lstStyle/>
                    <a:p>
                      <a:endParaRPr lang="en-US"/>
                    </a:p>
                  </a:txBody>
                  <a:tcPr/>
                </a:tc>
                <a:extLst>
                  <a:ext uri="{0D108BD9-81ED-4DB2-BD59-A6C34878D82A}">
                    <a16:rowId xmlns:a16="http://schemas.microsoft.com/office/drawing/2014/main" val="1851879039"/>
                  </a:ext>
                </a:extLst>
              </a:tr>
              <a:tr h="619125">
                <a:tc>
                  <a:txBody>
                    <a:bodyPr/>
                    <a:lstStyle/>
                    <a:p>
                      <a:pPr marL="0" marR="0" algn="ctr">
                        <a:spcBef>
                          <a:spcPts val="0"/>
                        </a:spcBef>
                        <a:spcAft>
                          <a:spcPts val="0"/>
                        </a:spcAft>
                      </a:pPr>
                      <a:r>
                        <a:rPr lang="en-US" sz="2000" b="1" dirty="0">
                          <a:effectLst/>
                          <a:latin typeface="Times New Roman" panose="02020603050405020304" pitchFamily="18" charset="0"/>
                          <a:cs typeface="Times New Roman" panose="02020603050405020304" pitchFamily="18" charset="0"/>
                        </a:rPr>
                        <a:t>Chi </a:t>
                      </a:r>
                      <a:r>
                        <a:rPr lang="en-US" sz="2000" b="1" dirty="0" err="1">
                          <a:effectLst/>
                          <a:latin typeface="Times New Roman" panose="02020603050405020304" pitchFamily="18" charset="0"/>
                          <a:cs typeface="Times New Roman" panose="02020603050405020304" pitchFamily="18" charset="0"/>
                        </a:rPr>
                        <a:t>tiết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tự</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sự</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miêu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tả</a:t>
                      </a:r>
                      <a:r>
                        <a:rPr lang="en-US" sz="2000" b="1" dirty="0">
                          <a:effectLst/>
                          <a:latin typeface="Times New Roman" panose="02020603050405020304" pitchFamily="18" charset="0"/>
                          <a:cs typeface="Times New Roman" panose="02020603050405020304" pitchFamily="18" charset="0"/>
                        </a:rPr>
                        <a:t> </a:t>
                      </a:r>
                    </a:p>
                    <a:p>
                      <a:pPr marL="0" marR="0" algn="ctr">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đặc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sắc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trong</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bài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thơ</a:t>
                      </a:r>
                      <a:endPar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92" marR="50992" marT="0" marB="0"/>
                </a:tc>
                <a:tc gridSpan="2">
                  <a:txBody>
                    <a:bodyPr/>
                    <a:lstStyle/>
                    <a:p>
                      <a:pPr marL="0" marR="0" algn="ctr">
                        <a:spcBef>
                          <a:spcPts val="0"/>
                        </a:spcBef>
                        <a:spcAft>
                          <a:spcPts val="0"/>
                        </a:spcAft>
                      </a:pPr>
                      <a:r>
                        <a:rPr lang="en-US" sz="2000" b="1" dirty="0">
                          <a:effectLst/>
                          <a:latin typeface="Times New Roman" panose="02020603050405020304" pitchFamily="18" charset="0"/>
                          <a:cs typeface="Times New Roman" panose="02020603050405020304" pitchFamily="18" charset="0"/>
                        </a:rPr>
                        <a:t>Ý </a:t>
                      </a:r>
                      <a:r>
                        <a:rPr lang="en-US" sz="2000" b="1" dirty="0" err="1">
                          <a:effectLst/>
                          <a:latin typeface="Times New Roman" panose="02020603050405020304" pitchFamily="18" charset="0"/>
                          <a:cs typeface="Times New Roman" panose="02020603050405020304" pitchFamily="18" charset="0"/>
                        </a:rPr>
                        <a:t>nghĩa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tác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dụng</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lí</a:t>
                      </a:r>
                      <a:r>
                        <a:rPr lang="en-US" sz="2000" b="1" dirty="0">
                          <a:effectLst/>
                          <a:latin typeface="Times New Roman" panose="02020603050405020304" pitchFamily="18" charset="0"/>
                          <a:cs typeface="Times New Roman" panose="02020603050405020304" pitchFamily="18" charset="0"/>
                        </a:rPr>
                        <a:t> do </a:t>
                      </a:r>
                    </a:p>
                    <a:p>
                      <a:pPr marL="0" marR="0" algn="ctr">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yêu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thích</a:t>
                      </a:r>
                      <a:r>
                        <a:rPr lang="en-US" sz="2000" b="1" dirty="0">
                          <a:effectLst/>
                          <a:latin typeface="Times New Roman" panose="02020603050405020304" pitchFamily="18" charset="0"/>
                          <a:cs typeface="Times New Roman" panose="02020603050405020304" pitchFamily="18" charset="0"/>
                        </a:rPr>
                        <a:t> chi </a:t>
                      </a:r>
                      <a:r>
                        <a:rPr lang="en-US" sz="2000" b="1" dirty="0" err="1">
                          <a:effectLst/>
                          <a:latin typeface="Times New Roman" panose="02020603050405020304" pitchFamily="18" charset="0"/>
                          <a:cs typeface="Times New Roman" panose="02020603050405020304" pitchFamily="18" charset="0"/>
                        </a:rPr>
                        <a:t>tiết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đó</a:t>
                      </a:r>
                      <a:endPar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92" marR="50992" marT="0" marB="0"/>
                </a:tc>
                <a:tc hMerge="1">
                  <a:txBody>
                    <a:bodyPr/>
                    <a:lstStyle/>
                    <a:p>
                      <a:endParaRPr lang="en-US"/>
                    </a:p>
                  </a:txBody>
                  <a:tcPr/>
                </a:tc>
                <a:tc>
                  <a:txBody>
                    <a:bodyPr/>
                    <a:lstStyle/>
                    <a:p>
                      <a:pPr marL="0" marR="0" algn="ctr">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Được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thể</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hiện</a:t>
                      </a:r>
                      <a:r>
                        <a:rPr lang="en-US" sz="2000" b="1" dirty="0">
                          <a:effectLst/>
                          <a:latin typeface="Times New Roman" panose="02020603050405020304" pitchFamily="18" charset="0"/>
                          <a:cs typeface="Times New Roman" panose="02020603050405020304" pitchFamily="18" charset="0"/>
                        </a:rPr>
                        <a:t> qua </a:t>
                      </a:r>
                      <a:r>
                        <a:rPr lang="en-US" sz="2000" b="1" dirty="0" err="1">
                          <a:effectLst/>
                          <a:latin typeface="Times New Roman" panose="02020603050405020304" pitchFamily="18" charset="0"/>
                          <a:cs typeface="Times New Roman" panose="02020603050405020304" pitchFamily="18" charset="0"/>
                        </a:rPr>
                        <a:t>câu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văn</a:t>
                      </a:r>
                      <a:endPar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val="1180897968"/>
                  </a:ext>
                </a:extLst>
              </a:tr>
              <a:tr h="148203">
                <a:tc>
                  <a:txBody>
                    <a:bodyPr/>
                    <a:lstStyle/>
                    <a:p>
                      <a:pPr marL="0" marR="0" algn="just">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p>
                    <a:p>
                      <a:pPr marL="0" marR="0" algn="just">
                        <a:spcBef>
                          <a:spcPts val="0"/>
                        </a:spcBef>
                        <a:spcAft>
                          <a:spcPts val="0"/>
                        </a:spcAft>
                      </a:pP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92" marR="50992" marT="0" marB="0"/>
                </a:tc>
                <a:tc gridSpan="2">
                  <a:txBody>
                    <a:bodyPr/>
                    <a:lstStyle/>
                    <a:p>
                      <a:pPr marL="0" marR="0" algn="just">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92" marR="50992" marT="0" marB="0"/>
                </a:tc>
                <a:tc hMerge="1">
                  <a:txBody>
                    <a:bodyPr/>
                    <a:lstStyle/>
                    <a:p>
                      <a:endParaRPr lang="en-US"/>
                    </a:p>
                  </a:txBody>
                  <a:tcPr/>
                </a:tc>
                <a:tc>
                  <a:txBody>
                    <a:bodyPr/>
                    <a:lstStyle/>
                    <a:p>
                      <a:pPr marL="0" marR="0" algn="just">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92" marR="50992" marT="0" marB="0"/>
                </a:tc>
                <a:extLst>
                  <a:ext uri="{0D108BD9-81ED-4DB2-BD59-A6C34878D82A}">
                    <a16:rowId xmlns:a16="http://schemas.microsoft.com/office/drawing/2014/main" val="1653945029"/>
                  </a:ext>
                </a:extLst>
              </a:tr>
              <a:tr h="1223814">
                <a:tc gridSpan="2">
                  <a:txBody>
                    <a:bodyPr/>
                    <a:lstStyle/>
                    <a:p>
                      <a:pPr marL="0" marR="0" algn="just">
                        <a:spcBef>
                          <a:spcPts val="0"/>
                        </a:spcBef>
                        <a:spcAft>
                          <a:spcPts val="0"/>
                        </a:spcAft>
                      </a:pPr>
                      <a:r>
                        <a:rPr lang="en-US" sz="2000" dirty="0" err="1">
                          <a:effectLst/>
                          <a:latin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viết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suy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nghĩ</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cảm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xúc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gì</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những</a:t>
                      </a:r>
                      <a:r>
                        <a:rPr lang="en-US" sz="2000" dirty="0">
                          <a:effectLst/>
                          <a:latin typeface="Times New Roman" panose="02020603050405020304" pitchFamily="18" charset="0"/>
                          <a:cs typeface="Times New Roman" panose="02020603050405020304" pitchFamily="18" charset="0"/>
                        </a:rPr>
                        <a:t> chi </a:t>
                      </a:r>
                      <a:r>
                        <a:rPr lang="en-US" sz="2000" dirty="0" err="1">
                          <a:effectLst/>
                          <a:latin typeface="Times New Roman" panose="02020603050405020304" pitchFamily="18" charset="0"/>
                          <a:cs typeface="Times New Roman" panose="02020603050405020304" pitchFamily="18" charset="0"/>
                        </a:rPr>
                        <a:t>tiết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nội</a:t>
                      </a:r>
                      <a:r>
                        <a:rPr lang="en-US" sz="2000" dirty="0">
                          <a:effectLst/>
                          <a:latin typeface="Times New Roman" panose="02020603050405020304" pitchFamily="18" charset="0"/>
                          <a:cs typeface="Times New Roman" panose="02020603050405020304" pitchFamily="18" charset="0"/>
                        </a:rPr>
                        <a:t> dung, </a:t>
                      </a:r>
                      <a:r>
                        <a:rPr lang="en-US" sz="2000" dirty="0" err="1">
                          <a:effectLst/>
                          <a:latin typeface="Times New Roman" panose="02020603050405020304" pitchFamily="18" charset="0"/>
                          <a:cs typeface="Times New Roman" panose="02020603050405020304" pitchFamily="18" charset="0"/>
                        </a:rPr>
                        <a:t>nghệ</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thuật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yếu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miêu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tả</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Những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suy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nghĩ</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cảm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xúc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được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hiện</a:t>
                      </a:r>
                      <a:r>
                        <a:rPr lang="en-US" sz="2000" dirty="0">
                          <a:effectLst/>
                          <a:latin typeface="Times New Roman" panose="02020603050405020304" pitchFamily="18" charset="0"/>
                          <a:cs typeface="Times New Roman" panose="02020603050405020304" pitchFamily="18" charset="0"/>
                        </a:rPr>
                        <a:t> qua </a:t>
                      </a:r>
                      <a:r>
                        <a:rPr lang="en-US" sz="2000" dirty="0" err="1">
                          <a:effectLst/>
                          <a:latin typeface="Times New Roman" panose="02020603050405020304" pitchFamily="18" charset="0"/>
                          <a:cs typeface="Times New Roman" panose="02020603050405020304" pitchFamily="18" charset="0"/>
                        </a:rPr>
                        <a:t>câu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nào</a:t>
                      </a:r>
                      <a:r>
                        <a:rPr lang="en-US"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92" marR="50992" marT="0" marB="0"/>
                </a:tc>
                <a:tc hMerge="1">
                  <a:txBody>
                    <a:bodyPr/>
                    <a:lstStyle/>
                    <a:p>
                      <a:endParaRPr lang="en-US"/>
                    </a:p>
                  </a:txBody>
                  <a:tcPr/>
                </a:tc>
                <a:tc gridSpan="2">
                  <a:txBody>
                    <a:bodyPr/>
                    <a:lstStyle/>
                    <a:p>
                      <a:pPr marL="0" marR="0" algn="just">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92" marR="50992" marT="0" marB="0"/>
                </a:tc>
                <a:tc hMerge="1">
                  <a:txBody>
                    <a:bodyPr/>
                    <a:lstStyle/>
                    <a:p>
                      <a:endParaRPr lang="en-US"/>
                    </a:p>
                  </a:txBody>
                  <a:tcPr/>
                </a:tc>
                <a:extLst>
                  <a:ext uri="{0D108BD9-81ED-4DB2-BD59-A6C34878D82A}">
                    <a16:rowId xmlns:a16="http://schemas.microsoft.com/office/drawing/2014/main" val="1362541179"/>
                  </a:ext>
                </a:extLst>
              </a:tr>
              <a:tr h="679897">
                <a:tc gridSpan="4">
                  <a:txBody>
                    <a:bodyPr/>
                    <a:lstStyle/>
                    <a:p>
                      <a:pPr marL="0" marR="0" algn="just">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Từ</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rút</a:t>
                      </a:r>
                      <a:r>
                        <a:rPr lang="en-US" sz="2000" dirty="0">
                          <a:effectLst/>
                          <a:latin typeface="Times New Roman" panose="02020603050405020304" pitchFamily="18" charset="0"/>
                          <a:cs typeface="Times New Roman" panose="02020603050405020304" pitchFamily="18" charset="0"/>
                        </a:rPr>
                        <a:t> ra </a:t>
                      </a:r>
                      <a:r>
                        <a:rPr lang="en-US" sz="2000" dirty="0" err="1">
                          <a:effectLst/>
                          <a:latin typeface="Times New Roman" panose="02020603050405020304" pitchFamily="18" charset="0"/>
                          <a:cs typeface="Times New Roman" panose="02020603050405020304" pitchFamily="18" charset="0"/>
                        </a:rPr>
                        <a:t>yêu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cầu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đoạn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ghi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cảm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xúc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yếu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miêu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tả</a:t>
                      </a:r>
                      <a:r>
                        <a:rPr lang="en-US" sz="2000" dirty="0">
                          <a:effectLst/>
                          <a:latin typeface="Times New Roman" panose="02020603050405020304" pitchFamily="18" charset="0"/>
                          <a:cs typeface="Times New Roman" panose="02020603050405020304" pitchFamily="18" charset="0"/>
                        </a:rPr>
                        <a:t>:</a:t>
                      </a:r>
                    </a:p>
                    <a:p>
                      <a:pPr marL="0" marR="0" algn="just">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92" marR="50992"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56615445"/>
                  </a:ext>
                </a:extLst>
              </a:tr>
            </a:tbl>
          </a:graphicData>
        </a:graphic>
      </p:graphicFrame>
      <p:sp>
        <p:nvSpPr>
          <p:cNvPr id="3" name="Rectangle: Rounded Corners 2">
            <a:extLst>
              <a:ext uri="{FF2B5EF4-FFF2-40B4-BE49-F238E27FC236}">
                <a16:creationId xmlns:a16="http://schemas.microsoft.com/office/drawing/2014/main" id="{104DF8DA-2F98-4522-8A7C-6B37B41A9352}"/>
              </a:ext>
            </a:extLst>
          </p:cNvPr>
          <p:cNvSpPr/>
          <p:nvPr/>
        </p:nvSpPr>
        <p:spPr>
          <a:xfrm>
            <a:off x="4157662" y="321350"/>
            <a:ext cx="3876675" cy="571500"/>
          </a:xfrm>
          <a:prstGeom prst="roundRect">
            <a:avLst/>
          </a:prstGeom>
          <a:solidFill>
            <a:schemeClr val="accent3">
              <a:lumMod val="60000"/>
              <a:lumOff val="40000"/>
            </a:schemeClr>
          </a:solidFill>
          <a:ln>
            <a:solidFill>
              <a:schemeClr val="bg2">
                <a:lumMod val="5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E1C0E9-B8D2-4A48-BC09-6374D98904E1}"/>
              </a:ext>
            </a:extLst>
          </p:cNvPr>
          <p:cNvSpPr txBox="1"/>
          <p:nvPr/>
        </p:nvSpPr>
        <p:spPr>
          <a:xfrm>
            <a:off x="4467226" y="376267"/>
            <a:ext cx="3429000"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PHIẾU HỌC TẬP SỐ 1</a:t>
            </a:r>
          </a:p>
        </p:txBody>
      </p:sp>
    </p:spTree>
    <p:extLst>
      <p:ext uri="{BB962C8B-B14F-4D97-AF65-F5344CB8AC3E}">
        <p14:creationId xmlns:p14="http://schemas.microsoft.com/office/powerpoint/2010/main" val="2858303809"/>
      </p:ext>
    </p:extLst>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2BDF5F-2AC2-4A16-9801-C861478E3104}"/>
              </a:ext>
            </a:extLst>
          </p:cNvPr>
          <p:cNvSpPr txBox="1"/>
          <p:nvPr/>
        </p:nvSpPr>
        <p:spPr>
          <a:xfrm>
            <a:off x="785812" y="1340882"/>
            <a:ext cx="10620375" cy="5247590"/>
          </a:xfrm>
          <a:prstGeom prst="rect">
            <a:avLst/>
          </a:prstGeom>
          <a:noFill/>
        </p:spPr>
        <p:txBody>
          <a:bodyPr wrap="square">
            <a:spAutoFit/>
          </a:bodyPr>
          <a:lstStyle/>
          <a:p>
            <a:pPr marL="0" marR="0" algn="just">
              <a:spcBef>
                <a:spcPts val="300"/>
              </a:spcBef>
              <a:spcAft>
                <a:spcPts val="300"/>
              </a:spcAft>
            </a:pPr>
            <a:r>
              <a:rPr lang="en-US" sz="2000" i="1" dirty="0">
                <a:effectLst/>
                <a:latin typeface="Times New Roman" panose="02020603050405020304" pitchFamily="18" charset="0"/>
                <a:ea typeface="Calibri" panose="020F0502020204030204" pitchFamily="34" charset="0"/>
              </a:rPr>
              <a:t>a, </a:t>
            </a:r>
            <a:r>
              <a:rPr lang="en-US" sz="2000" i="1" dirty="0" err="1">
                <a:effectLst/>
                <a:latin typeface="Times New Roman" panose="02020603050405020304" pitchFamily="18" charset="0"/>
                <a:ea typeface="Calibri" panose="020F0502020204030204" pitchFamily="34" charset="0"/>
              </a:rPr>
              <a:t>Về</a:t>
            </a:r>
            <a:r>
              <a:rPr lang="en-US" sz="2000" i="1" dirty="0">
                <a:effectLst/>
                <a:latin typeface="Times New Roman" panose="02020603050405020304" pitchFamily="18" charset="0"/>
                <a:ea typeface="Calibri" panose="020F0502020204030204" pitchFamily="34" charset="0"/>
              </a:rPr>
              <a:t> </a:t>
            </a:r>
            <a:r>
              <a:rPr lang="en-US" sz="2000" i="1" dirty="0" err="1">
                <a:effectLst/>
                <a:latin typeface="Times New Roman" panose="02020603050405020304" pitchFamily="18" charset="0"/>
                <a:ea typeface="Calibri" panose="020F0502020204030204" pitchFamily="34" charset="0"/>
              </a:rPr>
              <a:t>hình</a:t>
            </a:r>
            <a:r>
              <a:rPr lang="en-US" sz="2000" i="1" dirty="0">
                <a:effectLst/>
                <a:latin typeface="Times New Roman" panose="02020603050405020304" pitchFamily="18" charset="0"/>
                <a:ea typeface="Calibri" panose="020F0502020204030204" pitchFamily="34" charset="0"/>
              </a:rPr>
              <a:t> </a:t>
            </a:r>
            <a:r>
              <a:rPr lang="en-US" sz="2000" i="1" dirty="0" err="1">
                <a:effectLst/>
                <a:latin typeface="Times New Roman" panose="02020603050405020304" pitchFamily="18" charset="0"/>
                <a:ea typeface="Calibri" panose="020F0502020204030204" pitchFamily="34" charset="0"/>
              </a:rPr>
              <a:t>thức</a:t>
            </a:r>
            <a:r>
              <a:rPr lang="en-US" sz="2000" i="1" dirty="0">
                <a:effectLst/>
                <a:latin typeface="Times New Roman" panose="02020603050405020304" pitchFamily="18" charset="0"/>
                <a:ea typeface="Calibri" panose="020F0502020204030204" pitchFamily="34" charset="0"/>
              </a:rPr>
              <a:t>:</a:t>
            </a:r>
            <a:r>
              <a:rPr lang="en-US" sz="2000" b="1" i="1"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Đảm</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bảo</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hình</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thức</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cấu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trúc</a:t>
            </a:r>
            <a:r>
              <a:rPr lang="en-US" sz="2000" dirty="0">
                <a:effectLst/>
                <a:latin typeface="Times New Roman" panose="02020603050405020304" pitchFamily="18" charset="0"/>
                <a:ea typeface="Calibri" panose="020F0502020204030204" pitchFamily="34" charset="0"/>
              </a:rPr>
              <a:t>, dung </a:t>
            </a:r>
            <a:r>
              <a:rPr lang="en-US" sz="2000" dirty="0" err="1">
                <a:effectLst/>
                <a:latin typeface="Times New Roman" panose="02020603050405020304" pitchFamily="18" charset="0"/>
                <a:ea typeface="Calibri" panose="020F0502020204030204" pitchFamily="34" charset="0"/>
              </a:rPr>
              <a:t>lượng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của</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đoạn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văn</a:t>
            </a:r>
            <a:r>
              <a:rPr lang="en-US" sz="2000" dirty="0">
                <a:effectLst/>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Times New Roman" panose="02020603050405020304" pitchFamily="18" charset="0"/>
            </a:endParaRPr>
          </a:p>
          <a:p>
            <a:pPr marL="0" marR="0" algn="just">
              <a:spcBef>
                <a:spcPts val="300"/>
              </a:spcBef>
              <a:spcAft>
                <a:spcPts val="300"/>
              </a:spcAft>
            </a:pPr>
            <a:r>
              <a:rPr lang="en-US" sz="2000" i="1" dirty="0">
                <a:effectLst/>
                <a:latin typeface="Times New Roman" panose="02020603050405020304" pitchFamily="18" charset="0"/>
                <a:ea typeface="Calibri" panose="020F0502020204030204" pitchFamily="34" charset="0"/>
              </a:rPr>
              <a:t>b, </a:t>
            </a:r>
            <a:r>
              <a:rPr lang="en-US" sz="2000" i="1" dirty="0" err="1">
                <a:effectLst/>
                <a:latin typeface="Times New Roman" panose="02020603050405020304" pitchFamily="18" charset="0"/>
                <a:ea typeface="Calibri" panose="020F0502020204030204" pitchFamily="34" charset="0"/>
              </a:rPr>
              <a:t>Về</a:t>
            </a:r>
            <a:r>
              <a:rPr lang="en-US" sz="2000" i="1" dirty="0">
                <a:effectLst/>
                <a:latin typeface="Times New Roman" panose="02020603050405020304" pitchFamily="18" charset="0"/>
                <a:ea typeface="Calibri" panose="020F0502020204030204" pitchFamily="34" charset="0"/>
              </a:rPr>
              <a:t> </a:t>
            </a:r>
            <a:r>
              <a:rPr lang="en-US" sz="2000" i="1" dirty="0" err="1">
                <a:effectLst/>
                <a:latin typeface="Times New Roman" panose="02020603050405020304" pitchFamily="18" charset="0"/>
                <a:ea typeface="Calibri" panose="020F0502020204030204" pitchFamily="34" charset="0"/>
              </a:rPr>
              <a:t>nội</a:t>
            </a:r>
            <a:r>
              <a:rPr lang="en-US" sz="2000" i="1" dirty="0">
                <a:effectLst/>
                <a:latin typeface="Times New Roman" panose="02020603050405020304" pitchFamily="18" charset="0"/>
                <a:ea typeface="Calibri" panose="020F0502020204030204" pitchFamily="34" charset="0"/>
              </a:rPr>
              <a:t> dung:</a:t>
            </a:r>
            <a:endParaRPr lang="en-US" sz="2000" dirty="0">
              <a:effectLst/>
              <a:latin typeface="Times New Roman" panose="02020603050405020304" pitchFamily="18" charset="0"/>
              <a:ea typeface="Times New Roman" panose="02020603050405020304" pitchFamily="18" charset="0"/>
            </a:endParaRPr>
          </a:p>
          <a:p>
            <a:pPr marL="0" marR="0" algn="just">
              <a:spcBef>
                <a:spcPts val="300"/>
              </a:spcBef>
              <a:spcAft>
                <a:spcPts val="300"/>
              </a:spcAft>
            </a:pP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Thể</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loại</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Biểu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cảm</a:t>
            </a:r>
            <a:r>
              <a:rPr lang="en-US" sz="2000" dirty="0">
                <a:effectLst/>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Times New Roman" panose="02020603050405020304" pitchFamily="18" charset="0"/>
            </a:endParaRPr>
          </a:p>
          <a:p>
            <a:pPr marL="0" marR="0" algn="just">
              <a:spcBef>
                <a:spcPts val="300"/>
              </a:spcBef>
              <a:spcAft>
                <a:spcPts val="300"/>
              </a:spcAft>
            </a:pP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Đối</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tượng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Bài</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thơ</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có</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yếu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tố</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tự</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sự</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miêu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tả</a:t>
            </a:r>
            <a:r>
              <a:rPr lang="en-US" sz="2000" dirty="0">
                <a:effectLst/>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Times New Roman" panose="02020603050405020304" pitchFamily="18" charset="0"/>
            </a:endParaRPr>
          </a:p>
          <a:p>
            <a:pPr marL="0" marR="0" algn="just">
              <a:spcBef>
                <a:spcPts val="300"/>
              </a:spcBef>
              <a:spcAft>
                <a:spcPts val="300"/>
              </a:spcAft>
            </a:pPr>
            <a:r>
              <a:rPr lang="vi-VN" sz="2000" b="1" i="1" dirty="0">
                <a:effectLst/>
                <a:latin typeface="Times New Roman" panose="02020603050405020304" pitchFamily="18" charset="0"/>
                <a:ea typeface="Calibri" panose="020F0502020204030204" pitchFamily="34" charset="0"/>
              </a:rPr>
              <a:t>* MĐ: </a:t>
            </a:r>
            <a:endParaRPr lang="en-US" sz="2000" dirty="0">
              <a:effectLst/>
              <a:latin typeface="Times New Roman" panose="02020603050405020304" pitchFamily="18" charset="0"/>
              <a:ea typeface="Times New Roman" panose="02020603050405020304" pitchFamily="18" charset="0"/>
            </a:endParaRPr>
          </a:p>
          <a:p>
            <a:pPr marL="0" marR="0" algn="just">
              <a:spcBef>
                <a:spcPts val="300"/>
              </a:spcBef>
              <a:spcAft>
                <a:spcPts val="300"/>
              </a:spcAft>
            </a:pPr>
            <a:r>
              <a:rPr lang="vi-VN" sz="2000" dirty="0">
                <a:effectLst/>
                <a:latin typeface="Times New Roman" panose="02020603050405020304" pitchFamily="18" charset="0"/>
                <a:ea typeface="Calibri" panose="020F0502020204030204" pitchFamily="34" charset="0"/>
              </a:rPr>
              <a:t>- Giới thiệu nhan đề bài thơ và tác giả.</a:t>
            </a:r>
            <a:endParaRPr lang="en-US" sz="2000" dirty="0">
              <a:effectLst/>
              <a:latin typeface="Times New Roman" panose="02020603050405020304" pitchFamily="18" charset="0"/>
              <a:ea typeface="Times New Roman" panose="02020603050405020304" pitchFamily="18" charset="0"/>
            </a:endParaRPr>
          </a:p>
          <a:p>
            <a:pPr marL="0" marR="0" algn="just">
              <a:spcBef>
                <a:spcPts val="300"/>
              </a:spcBef>
              <a:spcAft>
                <a:spcPts val="300"/>
              </a:spcAft>
            </a:pPr>
            <a:r>
              <a:rPr lang="vi-VN" sz="2000" dirty="0">
                <a:effectLst/>
                <a:latin typeface="Times New Roman" panose="02020603050405020304" pitchFamily="18" charset="0"/>
                <a:ea typeface="Calibri" panose="020F0502020204030204" pitchFamily="34" charset="0"/>
              </a:rPr>
              <a:t>- Thể hiện được cảm xúc chung về bài thơ.</a:t>
            </a:r>
            <a:endParaRPr lang="en-US" sz="2000" dirty="0">
              <a:effectLst/>
              <a:latin typeface="Times New Roman" panose="02020603050405020304" pitchFamily="18" charset="0"/>
              <a:ea typeface="Times New Roman" panose="02020603050405020304" pitchFamily="18" charset="0"/>
            </a:endParaRPr>
          </a:p>
          <a:p>
            <a:pPr marL="0" marR="0" algn="just">
              <a:spcBef>
                <a:spcPts val="300"/>
              </a:spcBef>
              <a:spcAft>
                <a:spcPts val="300"/>
              </a:spcAft>
            </a:pPr>
            <a:r>
              <a:rPr lang="vi-VN" sz="2000" b="1" i="1" dirty="0">
                <a:effectLst/>
                <a:latin typeface="Times New Roman" panose="02020603050405020304" pitchFamily="18" charset="0"/>
                <a:ea typeface="Calibri" panose="020F0502020204030204" pitchFamily="34" charset="0"/>
              </a:rPr>
              <a:t>* TĐ: </a:t>
            </a:r>
            <a:endParaRPr lang="en-US" sz="2000" dirty="0">
              <a:effectLst/>
              <a:latin typeface="Times New Roman" panose="02020603050405020304" pitchFamily="18" charset="0"/>
              <a:ea typeface="Times New Roman" panose="02020603050405020304" pitchFamily="18" charset="0"/>
            </a:endParaRPr>
          </a:p>
          <a:p>
            <a:pPr marL="0" marR="0" algn="just">
              <a:spcBef>
                <a:spcPts val="300"/>
              </a:spcBef>
              <a:spcAft>
                <a:spcPts val="300"/>
              </a:spcAft>
            </a:pPr>
            <a:r>
              <a:rPr lang="vi-VN" sz="2000" dirty="0">
                <a:effectLst/>
                <a:latin typeface="Times New Roman" panose="02020603050405020304" pitchFamily="18" charset="0"/>
                <a:ea typeface="Calibri" panose="020F0502020204030204" pitchFamily="34" charset="0"/>
              </a:rPr>
              <a:t>- Nêu các chi tiết có yếu tố tự sự, miêu tả </a:t>
            </a:r>
            <a:r>
              <a:rPr lang="en-US" sz="2000" dirty="0" err="1">
                <a:effectLst/>
                <a:latin typeface="Times New Roman" panose="02020603050405020304" pitchFamily="18" charset="0"/>
                <a:ea typeface="Calibri" panose="020F0502020204030204" pitchFamily="34" charset="0"/>
              </a:rPr>
              <a:t>độc</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đáo</a:t>
            </a:r>
            <a:r>
              <a:rPr lang="en-US" sz="2000" dirty="0">
                <a:effectLst/>
                <a:latin typeface="Times New Roman" panose="02020603050405020304" pitchFamily="18" charset="0"/>
                <a:ea typeface="Calibri" panose="020F0502020204030204" pitchFamily="34" charset="0"/>
              </a:rPr>
              <a:t> </a:t>
            </a:r>
            <a:r>
              <a:rPr lang="vi-VN" sz="2000" dirty="0">
                <a:effectLst/>
                <a:latin typeface="Times New Roman" panose="02020603050405020304" pitchFamily="18" charset="0"/>
                <a:ea typeface="Calibri" panose="020F0502020204030204" pitchFamily="34" charset="0"/>
              </a:rPr>
              <a:t>trong bài thơ</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khiến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em</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yêu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thích</a:t>
            </a:r>
            <a:r>
              <a:rPr lang="vi-VN" sz="2000" dirty="0">
                <a:effectLst/>
                <a:latin typeface="Times New Roman" panose="02020603050405020304" pitchFamily="18" charset="0"/>
                <a:ea typeface="Calibri" panose="020F0502020204030204" pitchFamily="34" charset="0"/>
              </a:rPr>
              <a:t> và đánh giá </a:t>
            </a:r>
            <a:r>
              <a:rPr lang="en-US" sz="2000" dirty="0" err="1">
                <a:effectLst/>
                <a:latin typeface="Times New Roman" panose="02020603050405020304" pitchFamily="18" charset="0"/>
                <a:ea typeface="Calibri" panose="020F0502020204030204" pitchFamily="34" charset="0"/>
              </a:rPr>
              <a:t>được</a:t>
            </a:r>
            <a:r>
              <a:rPr lang="en-US" sz="2000" dirty="0">
                <a:effectLst/>
                <a:latin typeface="Times New Roman" panose="02020603050405020304" pitchFamily="18" charset="0"/>
                <a:ea typeface="Calibri" panose="020F0502020204030204" pitchFamily="34" charset="0"/>
              </a:rPr>
              <a:t> </a:t>
            </a:r>
            <a:r>
              <a:rPr lang="vi-VN" sz="2000" dirty="0">
                <a:effectLst/>
                <a:latin typeface="Times New Roman" panose="02020603050405020304" pitchFamily="18" charset="0"/>
                <a:ea typeface="Calibri" panose="020F0502020204030204" pitchFamily="34" charset="0"/>
              </a:rPr>
              <a:t>ý nghĩa</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tác</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dụng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nêu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được</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lí</a:t>
            </a:r>
            <a:r>
              <a:rPr lang="en-US" sz="2000" dirty="0">
                <a:effectLst/>
                <a:latin typeface="Times New Roman" panose="02020603050405020304" pitchFamily="18" charset="0"/>
                <a:ea typeface="Calibri" panose="020F0502020204030204" pitchFamily="34" charset="0"/>
              </a:rPr>
              <a:t> do </a:t>
            </a:r>
            <a:r>
              <a:rPr lang="en-US" sz="2000" dirty="0" err="1">
                <a:effectLst/>
                <a:latin typeface="Times New Roman" panose="02020603050405020304" pitchFamily="18" charset="0"/>
                <a:ea typeface="Calibri" panose="020F0502020204030204" pitchFamily="34" charset="0"/>
              </a:rPr>
              <a:t>yêu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thích</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những</a:t>
            </a:r>
            <a:r>
              <a:rPr lang="en-US" sz="2000" dirty="0">
                <a:effectLst/>
                <a:latin typeface="Times New Roman" panose="02020603050405020304" pitchFamily="18" charset="0"/>
                <a:ea typeface="Calibri" panose="020F0502020204030204" pitchFamily="34" charset="0"/>
              </a:rPr>
              <a:t> chi </a:t>
            </a:r>
            <a:r>
              <a:rPr lang="en-US" sz="2000" dirty="0" err="1">
                <a:effectLst/>
                <a:latin typeface="Times New Roman" panose="02020603050405020304" pitchFamily="18" charset="0"/>
                <a:ea typeface="Calibri" panose="020F0502020204030204" pitchFamily="34" charset="0"/>
              </a:rPr>
              <a:t>tiết</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đó</a:t>
            </a:r>
            <a:r>
              <a:rPr lang="vi-VN" sz="2000" dirty="0">
                <a:effectLst/>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Times New Roman" panose="02020603050405020304" pitchFamily="18" charset="0"/>
            </a:endParaRPr>
          </a:p>
          <a:p>
            <a:pPr marL="0" marR="0" algn="just">
              <a:spcBef>
                <a:spcPts val="300"/>
              </a:spcBef>
              <a:spcAft>
                <a:spcPts val="300"/>
              </a:spcAft>
            </a:pPr>
            <a:r>
              <a:rPr lang="vi-VN" sz="2000" dirty="0">
                <a:effectLst/>
                <a:latin typeface="Times New Roman" panose="02020603050405020304" pitchFamily="18" charset="0"/>
                <a:ea typeface="Calibri" panose="020F0502020204030204" pitchFamily="34" charset="0"/>
              </a:rPr>
              <a:t>- Chỉ ra nét độc đáo trong cách tự sự và miêu tả</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tạo</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nên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sự</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thành</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công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cho</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bài</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thơ</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và</a:t>
            </a:r>
            <a:r>
              <a:rPr lang="vi-VN" sz="2000" dirty="0">
                <a:effectLst/>
                <a:latin typeface="Times New Roman" panose="02020603050405020304" pitchFamily="18" charset="0"/>
                <a:ea typeface="Calibri" panose="020F0502020204030204" pitchFamily="34" charset="0"/>
              </a:rPr>
              <a:t> nhà thơ.</a:t>
            </a:r>
            <a:endParaRPr lang="en-US" sz="2000" dirty="0">
              <a:effectLst/>
              <a:latin typeface="Times New Roman" panose="02020603050405020304" pitchFamily="18" charset="0"/>
              <a:ea typeface="Times New Roman" panose="02020603050405020304" pitchFamily="18" charset="0"/>
            </a:endParaRPr>
          </a:p>
          <a:p>
            <a:pPr marL="0" marR="0" algn="just">
              <a:spcBef>
                <a:spcPts val="300"/>
              </a:spcBef>
              <a:spcAft>
                <a:spcPts val="300"/>
              </a:spcAft>
            </a:pPr>
            <a:r>
              <a:rPr lang="vi-VN" sz="2000" b="1" i="1" dirty="0">
                <a:effectLst/>
                <a:latin typeface="Times New Roman" panose="02020603050405020304" pitchFamily="18" charset="0"/>
                <a:ea typeface="Calibri" panose="020F0502020204030204" pitchFamily="34" charset="0"/>
              </a:rPr>
              <a:t>* KĐ:</a:t>
            </a:r>
            <a:r>
              <a:rPr lang="vi-VN" sz="2000" dirty="0">
                <a:effectLst/>
                <a:latin typeface="Times New Roman" panose="02020603050405020304" pitchFamily="18" charset="0"/>
                <a:ea typeface="Calibri" panose="020F0502020204030204" pitchFamily="34" charset="0"/>
              </a:rPr>
              <a:t> Khái quát lại cảm xúc, ấn tượng của bản thân về bài thơ.</a:t>
            </a:r>
            <a:endParaRPr lang="en-US" sz="2000" dirty="0">
              <a:effectLst/>
              <a:latin typeface="Times New Roman" panose="02020603050405020304" pitchFamily="18" charset="0"/>
              <a:ea typeface="Times New Roman" panose="02020603050405020304" pitchFamily="18" charset="0"/>
            </a:endParaRPr>
          </a:p>
          <a:p>
            <a:pPr marL="0" marR="0" algn="just">
              <a:spcBef>
                <a:spcPts val="300"/>
              </a:spcBef>
              <a:spcAft>
                <a:spcPts val="300"/>
              </a:spcAft>
            </a:pPr>
            <a:r>
              <a:rPr lang="en-US" sz="2000" i="1" dirty="0">
                <a:effectLst/>
                <a:latin typeface="Times New Roman" panose="02020603050405020304" pitchFamily="18" charset="0"/>
                <a:ea typeface="Calibri" panose="020F0502020204030204" pitchFamily="34" charset="0"/>
              </a:rPr>
              <a:t>c,</a:t>
            </a:r>
            <a:r>
              <a:rPr lang="vi-VN" sz="2000" i="1" dirty="0">
                <a:effectLst/>
                <a:latin typeface="Times New Roman" panose="02020603050405020304" pitchFamily="18" charset="0"/>
                <a:ea typeface="Calibri" panose="020F0502020204030204" pitchFamily="34" charset="0"/>
              </a:rPr>
              <a:t> Lưu ý: </a:t>
            </a:r>
            <a:r>
              <a:rPr lang="vi-VN" sz="2000" dirty="0">
                <a:effectLst/>
                <a:latin typeface="Times New Roman" panose="02020603050405020304" pitchFamily="18" charset="0"/>
                <a:ea typeface="Calibri" panose="020F0502020204030204" pitchFamily="34" charset="0"/>
              </a:rPr>
              <a:t>Có thể chỉ nêu cảm xúc về một chi tiết nội dung hoặc nghệ thuật mà em có ấn tượng và yêu thích</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nhất</a:t>
            </a:r>
            <a:r>
              <a:rPr lang="en-US" sz="2000" dirty="0">
                <a:effectLst/>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F0AA084A-DCCA-430E-8535-58C4D2F53041}"/>
              </a:ext>
            </a:extLst>
          </p:cNvPr>
          <p:cNvSpPr txBox="1"/>
          <p:nvPr/>
        </p:nvSpPr>
        <p:spPr>
          <a:xfrm>
            <a:off x="1166811" y="742950"/>
            <a:ext cx="9858375" cy="369332"/>
          </a:xfrm>
          <a:prstGeom prst="rect">
            <a:avLst/>
          </a:prstGeom>
          <a:noFill/>
        </p:spPr>
        <p:txBody>
          <a:bodyPr wrap="square" rtlCol="0">
            <a:spAutoFit/>
          </a:bodyPr>
          <a:lstStyle/>
          <a:p>
            <a:r>
              <a:rPr lang="en-US" b="1" dirty="0">
                <a:solidFill>
                  <a:schemeClr val="accent5">
                    <a:lumMod val="50000"/>
                  </a:schemeClr>
                </a:solidFill>
                <a:latin typeface="Times New Roman" panose="02020603050405020304" pitchFamily="18" charset="0"/>
                <a:cs typeface="Times New Roman" panose="02020603050405020304" pitchFamily="18" charset="0"/>
              </a:rPr>
              <a:t>YÊU CẦU CỦA ĐOẠN VĂN GHI LẠI CẢM XÚC VỀ BÀI THƠ CÓ YẾU TỐ TỰ SỰ, MIÊU TẢ</a:t>
            </a:r>
          </a:p>
        </p:txBody>
      </p:sp>
    </p:spTree>
    <p:extLst>
      <p:ext uri="{BB962C8B-B14F-4D97-AF65-F5344CB8AC3E}">
        <p14:creationId xmlns:p14="http://schemas.microsoft.com/office/powerpoint/2010/main" val="100053141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1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1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1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1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1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up)">
                                      <p:cBhvr>
                                        <p:cTn id="42" dur="1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up)">
                                      <p:cBhvr>
                                        <p:cTn id="47" dur="1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up)">
                                      <p:cBhvr>
                                        <p:cTn id="52" dur="1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up)">
                                      <p:cBhvr>
                                        <p:cTn id="57" dur="1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62" dur="1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A_图片 3">
            <a:extLst>
              <a:ext uri="{FF2B5EF4-FFF2-40B4-BE49-F238E27FC236}">
                <a16:creationId xmlns:a16="http://schemas.microsoft.com/office/drawing/2014/main" id="{4C72675E-0542-4497-9CC8-324BCE849FE4}"/>
              </a:ext>
            </a:extLst>
          </p:cNvPr>
          <p:cNvPicPr>
            <a:picLocks noChangeAspect="1"/>
          </p:cNvPicPr>
          <p:nvPr>
            <p:custDataLst>
              <p:tags r:id="rId1"/>
            </p:custDataLst>
          </p:nvPr>
        </p:nvPicPr>
        <p:blipFill>
          <a:blip r:embed="rId3" cstate="screen">
            <a:extLst>
              <a:ext uri="{28A0092B-C50C-407E-A947-70E740481C1C}">
                <a14:useLocalDpi xmlns:a14="http://schemas.microsoft.com/office/drawing/2010/main"/>
              </a:ext>
            </a:extLst>
          </a:blip>
          <a:stretch>
            <a:fillRect/>
          </a:stretch>
        </p:blipFill>
        <p:spPr>
          <a:xfrm>
            <a:off x="1586547" y="1252856"/>
            <a:ext cx="4770755" cy="3780748"/>
          </a:xfrm>
          <a:prstGeom prst="rect">
            <a:avLst/>
          </a:prstGeom>
        </p:spPr>
      </p:pic>
      <p:grpSp>
        <p:nvGrpSpPr>
          <p:cNvPr id="9" name="组合 8"/>
          <p:cNvGrpSpPr/>
          <p:nvPr/>
        </p:nvGrpSpPr>
        <p:grpSpPr>
          <a:xfrm>
            <a:off x="7252168" y="2076497"/>
            <a:ext cx="4057650" cy="2705006"/>
            <a:chOff x="2739553" y="264900"/>
            <a:chExt cx="5390183" cy="3647592"/>
          </a:xfrm>
        </p:grpSpPr>
        <p:pic>
          <p:nvPicPr>
            <p:cNvPr id="2" name="图片 1"/>
            <p:cNvPicPr>
              <a:picLocks noChangeAspect="1"/>
            </p:cNvPicPr>
            <p:nvPr/>
          </p:nvPicPr>
          <p:blipFill>
            <a:blip r:embed="rId4"/>
            <a:stretch>
              <a:fillRect/>
            </a:stretch>
          </p:blipFill>
          <p:spPr>
            <a:xfrm>
              <a:off x="5587386" y="264900"/>
              <a:ext cx="2542350" cy="3647592"/>
            </a:xfrm>
            <a:prstGeom prst="rect">
              <a:avLst/>
            </a:prstGeom>
          </p:spPr>
        </p:pic>
        <p:pic>
          <p:nvPicPr>
            <p:cNvPr id="5" name="图形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39553" y="334468"/>
              <a:ext cx="2700328" cy="3508456"/>
            </a:xfrm>
            <a:prstGeom prst="rect">
              <a:avLst/>
            </a:prstGeom>
          </p:spPr>
        </p:pic>
      </p:grpSp>
      <p:pic>
        <p:nvPicPr>
          <p:cNvPr id="4" name="图片 3"/>
          <p:cNvPicPr>
            <a:picLocks noChangeAspect="1"/>
          </p:cNvPicPr>
          <p:nvPr/>
        </p:nvPicPr>
        <p:blipFill>
          <a:blip r:embed="rId6"/>
          <a:stretch>
            <a:fillRect/>
          </a:stretch>
        </p:blipFill>
        <p:spPr>
          <a:xfrm>
            <a:off x="2943197" y="5775394"/>
            <a:ext cx="671083" cy="715536"/>
          </a:xfrm>
          <a:prstGeom prst="rect">
            <a:avLst/>
          </a:prstGeom>
        </p:spPr>
      </p:pic>
      <p:pic>
        <p:nvPicPr>
          <p:cNvPr id="7" name="图片 6"/>
          <p:cNvPicPr>
            <a:picLocks noChangeAspect="1"/>
          </p:cNvPicPr>
          <p:nvPr/>
        </p:nvPicPr>
        <p:blipFill>
          <a:blip r:embed="rId7"/>
          <a:stretch>
            <a:fillRect/>
          </a:stretch>
        </p:blipFill>
        <p:spPr>
          <a:xfrm>
            <a:off x="4475554" y="5964750"/>
            <a:ext cx="316050" cy="303933"/>
          </a:xfrm>
          <a:prstGeom prst="rect">
            <a:avLst/>
          </a:prstGeom>
        </p:spPr>
      </p:pic>
      <p:pic>
        <p:nvPicPr>
          <p:cNvPr id="8" name="图片 7"/>
          <p:cNvPicPr>
            <a:picLocks noChangeAspect="1"/>
          </p:cNvPicPr>
          <p:nvPr/>
        </p:nvPicPr>
        <p:blipFill>
          <a:blip r:embed="rId8"/>
          <a:stretch>
            <a:fillRect/>
          </a:stretch>
        </p:blipFill>
        <p:spPr>
          <a:xfrm>
            <a:off x="8084715" y="5964580"/>
            <a:ext cx="483020" cy="502204"/>
          </a:xfrm>
          <a:prstGeom prst="rect">
            <a:avLst/>
          </a:prstGeom>
        </p:spPr>
      </p:pic>
      <p:pic>
        <p:nvPicPr>
          <p:cNvPr id="33" name="图片 3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860840">
            <a:off x="103437" y="60060"/>
            <a:ext cx="1296955" cy="3146364"/>
          </a:xfrm>
          <a:prstGeom prst="rect">
            <a:avLst/>
          </a:prstGeom>
        </p:spPr>
      </p:pic>
      <p:sp>
        <p:nvSpPr>
          <p:cNvPr id="3" name="TextBox 2">
            <a:extLst>
              <a:ext uri="{FF2B5EF4-FFF2-40B4-BE49-F238E27FC236}">
                <a16:creationId xmlns:a16="http://schemas.microsoft.com/office/drawing/2014/main" id="{5C351C42-F409-478C-A002-DDFA387C2E3D}"/>
              </a:ext>
            </a:extLst>
          </p:cNvPr>
          <p:cNvSpPr txBox="1"/>
          <p:nvPr/>
        </p:nvSpPr>
        <p:spPr>
          <a:xfrm>
            <a:off x="1943100" y="2961708"/>
            <a:ext cx="4057650"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II. THỰC HÀNH</a:t>
            </a:r>
          </a:p>
        </p:txBody>
      </p:sp>
    </p:spTree>
    <p:extLst>
      <p:ext uri="{BB962C8B-B14F-4D97-AF65-F5344CB8AC3E}">
        <p14:creationId xmlns:p14="http://schemas.microsoft.com/office/powerpoint/2010/main" val="54838100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descr="8">
            <a:extLst>
              <a:ext uri="{FF2B5EF4-FFF2-40B4-BE49-F238E27FC236}">
                <a16:creationId xmlns:a16="http://schemas.microsoft.com/office/drawing/2014/main" id="{7D8ADA4E-C8A7-4693-9D61-6FF37C6AA97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0801"/>
          <a:stretch/>
        </p:blipFill>
        <p:spPr>
          <a:xfrm>
            <a:off x="98425" y="1272857"/>
            <a:ext cx="3415313" cy="4312285"/>
          </a:xfrm>
          <a:prstGeom prst="rect">
            <a:avLst/>
          </a:prstGeom>
        </p:spPr>
      </p:pic>
      <p:pic>
        <p:nvPicPr>
          <p:cNvPr id="4" name="图片 38">
            <a:extLst>
              <a:ext uri="{FF2B5EF4-FFF2-40B4-BE49-F238E27FC236}">
                <a16:creationId xmlns:a16="http://schemas.microsoft.com/office/drawing/2014/main" id="{7B56BFF5-8C5B-4A16-859B-7937820ACF8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367087" y="1855070"/>
            <a:ext cx="7670005" cy="3147860"/>
          </a:xfrm>
          <a:prstGeom prst="rect">
            <a:avLst/>
          </a:prstGeom>
          <a:noFill/>
          <a:ln w="9525">
            <a:noFill/>
          </a:ln>
        </p:spPr>
      </p:pic>
      <p:sp>
        <p:nvSpPr>
          <p:cNvPr id="3" name="TextBox 2">
            <a:extLst>
              <a:ext uri="{FF2B5EF4-FFF2-40B4-BE49-F238E27FC236}">
                <a16:creationId xmlns:a16="http://schemas.microsoft.com/office/drawing/2014/main" id="{D5A31AAF-3785-4B06-BCCF-8D7EADE993E8}"/>
              </a:ext>
            </a:extLst>
          </p:cNvPr>
          <p:cNvSpPr txBox="1"/>
          <p:nvPr/>
        </p:nvSpPr>
        <p:spPr>
          <a:xfrm>
            <a:off x="4075508" y="2607497"/>
            <a:ext cx="6253162" cy="1384995"/>
          </a:xfrm>
          <a:prstGeom prst="rect">
            <a:avLst/>
          </a:prstGeom>
          <a:noFill/>
        </p:spPr>
        <p:txBody>
          <a:bodyPr wrap="square">
            <a:spAutoFit/>
          </a:bodyPr>
          <a:lstStyle/>
          <a:p>
            <a:pPr marL="0" marR="0" algn="just">
              <a:spcBef>
                <a:spcPts val="0"/>
              </a:spcBef>
              <a:spcAft>
                <a:spcPts val="0"/>
              </a:spcAft>
            </a:pP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Bài</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tập</a:t>
            </a:r>
            <a:r>
              <a:rPr lang="en-US" sz="2800" b="1" i="1" dirty="0">
                <a:effectLst/>
                <a:latin typeface="Times New Roman" panose="02020603050405020304" pitchFamily="18" charset="0"/>
                <a:ea typeface="Times New Roman" panose="02020603050405020304" pitchFamily="18" charset="0"/>
              </a:rPr>
              <a:t>:</a:t>
            </a:r>
            <a:r>
              <a:rPr lang="en-US" sz="2800" i="1"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Calibri" panose="020F0502020204030204" pitchFamily="34" charset="0"/>
              </a:rPr>
              <a:t>Em hãy viết đoạn văn phát biểu cảm nghĩ về một trong các bài thơ có yếu tố tự sự, miêu tả đã học.</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54933296"/>
      </p:ext>
    </p:extLst>
  </p:cSld>
  <p:clrMapOvr>
    <a:masterClrMapping/>
  </p:clrMapOvr>
  <mc:AlternateContent xmlns:mc="http://schemas.openxmlformats.org/markup-compatibility/2006">
    <mc:Choice xmlns:p14="http://schemas.microsoft.com/office/powerpoint/2010/main" Requires="p14">
      <p:transition spd="slow" p14:dur="1500">
        <p:cover/>
      </p:transition>
    </mc:Choice>
    <mc:Fallback>
      <p:transition spd="slow">
        <p:cov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B99872B-E2D2-4B46-A3BF-395B92F904D9}"/>
              </a:ext>
            </a:extLst>
          </p:cNvPr>
          <p:cNvGraphicFramePr>
            <a:graphicFrameLocks noGrp="1"/>
          </p:cNvGraphicFramePr>
          <p:nvPr>
            <p:extLst>
              <p:ext uri="{D42A27DB-BD31-4B8C-83A1-F6EECF244321}">
                <p14:modId xmlns:p14="http://schemas.microsoft.com/office/powerpoint/2010/main" val="483667438"/>
              </p:ext>
            </p:extLst>
          </p:nvPr>
        </p:nvGraphicFramePr>
        <p:xfrm>
          <a:off x="866775" y="1095376"/>
          <a:ext cx="10363200" cy="5178089"/>
        </p:xfrm>
        <a:graphic>
          <a:graphicData uri="http://schemas.openxmlformats.org/drawingml/2006/table">
            <a:tbl>
              <a:tblPr firstRow="1" firstCol="1" bandRow="1">
                <a:tableStyleId>{C4B1156A-380E-4F78-BDF5-A606A8083BF9}</a:tableStyleId>
              </a:tblPr>
              <a:tblGrid>
                <a:gridCol w="6361619">
                  <a:extLst>
                    <a:ext uri="{9D8B030D-6E8A-4147-A177-3AD203B41FA5}">
                      <a16:colId xmlns:a16="http://schemas.microsoft.com/office/drawing/2014/main" val="245694960"/>
                    </a:ext>
                  </a:extLst>
                </a:gridCol>
                <a:gridCol w="4001581">
                  <a:extLst>
                    <a:ext uri="{9D8B030D-6E8A-4147-A177-3AD203B41FA5}">
                      <a16:colId xmlns:a16="http://schemas.microsoft.com/office/drawing/2014/main" val="2507408099"/>
                    </a:ext>
                  </a:extLst>
                </a:gridCol>
              </a:tblGrid>
              <a:tr h="962024">
                <a:tc gridSpan="2">
                  <a:txBody>
                    <a:bodyPr/>
                    <a:lstStyle/>
                    <a:p>
                      <a:pPr marL="91440" marR="182880" indent="457200" algn="ctr">
                        <a:spcBef>
                          <a:spcPts val="0"/>
                        </a:spcBef>
                        <a:spcAft>
                          <a:spcPts val="0"/>
                        </a:spcAft>
                      </a:pPr>
                      <a:r>
                        <a:rPr lang="en-US" sz="2200" b="1" dirty="0">
                          <a:effectLst/>
                          <a:latin typeface="Times New Roman" panose="02020603050405020304" pitchFamily="18" charset="0"/>
                          <a:cs typeface="Times New Roman" panose="02020603050405020304" pitchFamily="18" charset="0"/>
                        </a:rPr>
                        <a:t>PHIẾU HỌC TẬP SỐ 2</a:t>
                      </a:r>
                    </a:p>
                    <a:p>
                      <a:pPr marL="0" marR="182880" algn="ctr">
                        <a:spcBef>
                          <a:spcPts val="0"/>
                        </a:spcBef>
                        <a:spcAft>
                          <a:spcPts val="0"/>
                        </a:spcAft>
                      </a:pPr>
                      <a:r>
                        <a:rPr lang="en-US" sz="2200" b="1" dirty="0">
                          <a:effectLst/>
                          <a:latin typeface="Times New Roman" panose="02020603050405020304" pitchFamily="18" charset="0"/>
                          <a:cs typeface="Times New Roman" panose="02020603050405020304" pitchFamily="18" charset="0"/>
                        </a:rPr>
                        <a:t>(</a:t>
                      </a:r>
                      <a:r>
                        <a:rPr lang="en-US" sz="2200" b="1" dirty="0" err="1">
                          <a:effectLst/>
                          <a:latin typeface="Times New Roman" panose="02020603050405020304" pitchFamily="18" charset="0"/>
                          <a:cs typeface="Times New Roman" panose="02020603050405020304" pitchFamily="18" charset="0"/>
                        </a:rPr>
                        <a:t>Thực</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hành</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tìm</a:t>
                      </a:r>
                      <a:r>
                        <a:rPr lang="en-US" sz="2200" b="1" dirty="0">
                          <a:effectLst/>
                          <a:latin typeface="Times New Roman" panose="02020603050405020304" pitchFamily="18" charset="0"/>
                          <a:cs typeface="Times New Roman" panose="02020603050405020304" pitchFamily="18" charset="0"/>
                        </a:rPr>
                        <a:t> ý </a:t>
                      </a:r>
                      <a:r>
                        <a:rPr lang="en-US" sz="2200" b="1" dirty="0" err="1">
                          <a:effectLst/>
                          <a:latin typeface="Times New Roman" panose="02020603050405020304" pitchFamily="18" charset="0"/>
                          <a:cs typeface="Times New Roman" panose="02020603050405020304" pitchFamily="18" charset="0"/>
                        </a:rPr>
                        <a:t>cho</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đoạn</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văn</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ghi</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lại</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cảm</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xúc</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về</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bài</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thơ</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có</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yếu</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tố</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tự</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sự</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miêu</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tả</a:t>
                      </a:r>
                      <a:r>
                        <a:rPr lang="en-US" sz="2200" b="1" dirty="0">
                          <a:effectLst/>
                          <a:latin typeface="Times New Roman" panose="02020603050405020304" pitchFamily="18" charset="0"/>
                          <a:cs typeface="Times New Roman" panose="02020603050405020304" pitchFamily="18" charset="0"/>
                        </a:rPr>
                        <a:t>)</a:t>
                      </a:r>
                      <a:endParaRPr lang="en-US"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170" marR="62170" marT="0" marB="0" anchor="ctr"/>
                </a:tc>
                <a:tc hMerge="1">
                  <a:txBody>
                    <a:bodyPr/>
                    <a:lstStyle/>
                    <a:p>
                      <a:endParaRPr lang="en-US"/>
                    </a:p>
                  </a:txBody>
                  <a:tcPr/>
                </a:tc>
                <a:extLst>
                  <a:ext uri="{0D108BD9-81ED-4DB2-BD59-A6C34878D82A}">
                    <a16:rowId xmlns:a16="http://schemas.microsoft.com/office/drawing/2014/main" val="2488569243"/>
                  </a:ext>
                </a:extLst>
              </a:tr>
              <a:tr h="495415">
                <a:tc>
                  <a:txBody>
                    <a:bodyPr/>
                    <a:lstStyle/>
                    <a:p>
                      <a:pPr marL="0" marR="0" algn="ctr">
                        <a:spcBef>
                          <a:spcPts val="0"/>
                        </a:spcBef>
                        <a:spcAft>
                          <a:spcPts val="0"/>
                        </a:spcAft>
                      </a:pPr>
                      <a:r>
                        <a:rPr lang="en-US" sz="2200" b="1" dirty="0" err="1">
                          <a:effectLst/>
                          <a:latin typeface="Times New Roman" panose="02020603050405020304" pitchFamily="18" charset="0"/>
                          <a:cs typeface="Times New Roman" panose="02020603050405020304" pitchFamily="18" charset="0"/>
                        </a:rPr>
                        <a:t>Định</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hướng</a:t>
                      </a:r>
                      <a:endParaRPr lang="en-US"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170" marR="62170" marT="0" marB="0" anchor="ctr"/>
                </a:tc>
                <a:tc>
                  <a:txBody>
                    <a:bodyPr/>
                    <a:lstStyle/>
                    <a:p>
                      <a:pPr marL="91440" marR="182880" algn="ctr">
                        <a:spcBef>
                          <a:spcPts val="0"/>
                        </a:spcBef>
                        <a:spcAft>
                          <a:spcPts val="0"/>
                        </a:spcAft>
                      </a:pPr>
                      <a:r>
                        <a:rPr lang="en-US" sz="2200" b="1" dirty="0" err="1">
                          <a:effectLst/>
                          <a:latin typeface="Times New Roman" panose="02020603050405020304" pitchFamily="18" charset="0"/>
                          <a:cs typeface="Times New Roman" panose="02020603050405020304" pitchFamily="18" charset="0"/>
                        </a:rPr>
                        <a:t>Dự</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kiến</a:t>
                      </a:r>
                      <a:endParaRPr lang="en-US"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170" marR="62170" marT="0" marB="0" anchor="ctr"/>
                </a:tc>
                <a:extLst>
                  <a:ext uri="{0D108BD9-81ED-4DB2-BD59-A6C34878D82A}">
                    <a16:rowId xmlns:a16="http://schemas.microsoft.com/office/drawing/2014/main" val="2718144181"/>
                  </a:ext>
                </a:extLst>
              </a:tr>
              <a:tr h="841139">
                <a:tc>
                  <a:txBody>
                    <a:bodyPr/>
                    <a:lstStyle/>
                    <a:p>
                      <a:pPr marL="0" marR="0" algn="just">
                        <a:spcBef>
                          <a:spcPts val="0"/>
                        </a:spcBef>
                        <a:spcAft>
                          <a:spcPts val="0"/>
                        </a:spcAft>
                      </a:pPr>
                      <a:r>
                        <a:rPr lang="en-US" sz="2200" b="0" dirty="0" err="1">
                          <a:effectLst/>
                          <a:latin typeface="Times New Roman" panose="02020603050405020304" pitchFamily="18" charset="0"/>
                          <a:cs typeface="Times New Roman" panose="02020603050405020304" pitchFamily="18" charset="0"/>
                        </a:rPr>
                        <a:t>Bài</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thơ</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gì</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của</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tác</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giả</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nào</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để</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lại</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cho</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em</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nhiều</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ấn</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tượng</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hoặc</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khiến</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em</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yêu</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thích</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nhất</a:t>
                      </a:r>
                      <a:r>
                        <a:rPr lang="en-US" sz="2200" b="0" dirty="0">
                          <a:effectLst/>
                          <a:latin typeface="Times New Roman" panose="02020603050405020304" pitchFamily="18" charset="0"/>
                          <a:cs typeface="Times New Roman" panose="02020603050405020304" pitchFamily="18" charset="0"/>
                        </a:rPr>
                        <a:t>?</a:t>
                      </a:r>
                      <a:endParaRPr lang="en-US" sz="2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170" marR="62170" marT="0" marB="0" anchor="ctr"/>
                </a:tc>
                <a:tc>
                  <a:txBody>
                    <a:bodyPr/>
                    <a:lstStyle/>
                    <a:p>
                      <a:pPr marL="91440" marR="182880">
                        <a:spcBef>
                          <a:spcPts val="0"/>
                        </a:spcBef>
                        <a:spcAft>
                          <a:spcPts val="0"/>
                        </a:spcAft>
                      </a:pPr>
                      <a:r>
                        <a:rPr lang="en-US" sz="2200" b="0" dirty="0">
                          <a:effectLst/>
                          <a:latin typeface="Times New Roman" panose="02020603050405020304" pitchFamily="18" charset="0"/>
                          <a:cs typeface="Times New Roman" panose="02020603050405020304" pitchFamily="18" charset="0"/>
                        </a:rPr>
                        <a:t> </a:t>
                      </a:r>
                      <a:endParaRPr lang="en-US" sz="2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170" marR="62170" marT="0" marB="0" anchor="ctr"/>
                </a:tc>
                <a:extLst>
                  <a:ext uri="{0D108BD9-81ED-4DB2-BD59-A6C34878D82A}">
                    <a16:rowId xmlns:a16="http://schemas.microsoft.com/office/drawing/2014/main" val="3721447482"/>
                  </a:ext>
                </a:extLst>
              </a:tr>
              <a:tr h="1473195">
                <a:tc>
                  <a:txBody>
                    <a:bodyPr/>
                    <a:lstStyle/>
                    <a:p>
                      <a:pPr marL="0" marR="0" algn="just">
                        <a:spcBef>
                          <a:spcPts val="0"/>
                        </a:spcBef>
                        <a:spcAft>
                          <a:spcPts val="0"/>
                        </a:spcAft>
                      </a:pPr>
                      <a:r>
                        <a:rPr lang="en-US" sz="2200" b="0" dirty="0" err="1">
                          <a:effectLst/>
                          <a:latin typeface="Times New Roman" panose="02020603050405020304" pitchFamily="18" charset="0"/>
                          <a:cs typeface="Times New Roman" panose="02020603050405020304" pitchFamily="18" charset="0"/>
                        </a:rPr>
                        <a:t>Em</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có</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ấn</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tượng</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hoặc</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yêu</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thích</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các</a:t>
                      </a:r>
                      <a:r>
                        <a:rPr lang="en-US" sz="2200" b="0" dirty="0">
                          <a:effectLst/>
                          <a:latin typeface="Times New Roman" panose="02020603050405020304" pitchFamily="18" charset="0"/>
                          <a:cs typeface="Times New Roman" panose="02020603050405020304" pitchFamily="18" charset="0"/>
                        </a:rPr>
                        <a:t> chi </a:t>
                      </a:r>
                      <a:r>
                        <a:rPr lang="en-US" sz="2200" b="0" dirty="0" err="1">
                          <a:effectLst/>
                          <a:latin typeface="Times New Roman" panose="02020603050405020304" pitchFamily="18" charset="0"/>
                          <a:cs typeface="Times New Roman" panose="02020603050405020304" pitchFamily="18" charset="0"/>
                        </a:rPr>
                        <a:t>tiết</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nội</a:t>
                      </a:r>
                      <a:r>
                        <a:rPr lang="en-US" sz="2200" b="0" dirty="0">
                          <a:effectLst/>
                          <a:latin typeface="Times New Roman" panose="02020603050405020304" pitchFamily="18" charset="0"/>
                          <a:cs typeface="Times New Roman" panose="02020603050405020304" pitchFamily="18" charset="0"/>
                        </a:rPr>
                        <a:t> dung </a:t>
                      </a:r>
                      <a:r>
                        <a:rPr lang="en-US" sz="2200" b="0" dirty="0" err="1">
                          <a:effectLst/>
                          <a:latin typeface="Times New Roman" panose="02020603050405020304" pitchFamily="18" charset="0"/>
                          <a:cs typeface="Times New Roman" panose="02020603050405020304" pitchFamily="18" charset="0"/>
                        </a:rPr>
                        <a:t>hoặc</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yếu</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tố</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nghệ</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thuật</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nào</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của</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bài</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thơ</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Có</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thể</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chỉ</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lựa</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chọn</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một</a:t>
                      </a:r>
                      <a:r>
                        <a:rPr lang="en-US" sz="2200" b="0" dirty="0">
                          <a:effectLst/>
                          <a:latin typeface="Times New Roman" panose="02020603050405020304" pitchFamily="18" charset="0"/>
                          <a:cs typeface="Times New Roman" panose="02020603050405020304" pitchFamily="18" charset="0"/>
                        </a:rPr>
                        <a:t> chi </a:t>
                      </a:r>
                      <a:r>
                        <a:rPr lang="en-US" sz="2200" b="0" dirty="0" err="1">
                          <a:effectLst/>
                          <a:latin typeface="Times New Roman" panose="02020603050405020304" pitchFamily="18" charset="0"/>
                          <a:cs typeface="Times New Roman" panose="02020603050405020304" pitchFamily="18" charset="0"/>
                        </a:rPr>
                        <a:t>tiết</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nội</a:t>
                      </a:r>
                      <a:r>
                        <a:rPr lang="en-US" sz="2200" b="0" dirty="0">
                          <a:effectLst/>
                          <a:latin typeface="Times New Roman" panose="02020603050405020304" pitchFamily="18" charset="0"/>
                          <a:cs typeface="Times New Roman" panose="02020603050405020304" pitchFamily="18" charset="0"/>
                        </a:rPr>
                        <a:t> dung </a:t>
                      </a:r>
                      <a:r>
                        <a:rPr lang="en-US" sz="2200" b="0" dirty="0" err="1">
                          <a:effectLst/>
                          <a:latin typeface="Times New Roman" panose="02020603050405020304" pitchFamily="18" charset="0"/>
                          <a:cs typeface="Times New Roman" panose="02020603050405020304" pitchFamily="18" charset="0"/>
                        </a:rPr>
                        <a:t>hoặc</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nghệ</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thuật</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đặc</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sắc</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độc</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đáo</a:t>
                      </a:r>
                      <a:r>
                        <a:rPr lang="en-US" sz="2200" b="0" dirty="0">
                          <a:effectLst/>
                          <a:latin typeface="Times New Roman" panose="02020603050405020304" pitchFamily="18" charset="0"/>
                          <a:cs typeface="Times New Roman" panose="02020603050405020304" pitchFamily="18" charset="0"/>
                        </a:rPr>
                        <a:t>)</a:t>
                      </a:r>
                      <a:endParaRPr lang="en-US" sz="2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170" marR="62170" marT="0" marB="0" anchor="ctr"/>
                </a:tc>
                <a:tc>
                  <a:txBody>
                    <a:bodyPr/>
                    <a:lstStyle/>
                    <a:p>
                      <a:pPr marL="91440" marR="182880">
                        <a:spcBef>
                          <a:spcPts val="0"/>
                        </a:spcBef>
                        <a:spcAft>
                          <a:spcPts val="0"/>
                        </a:spcAft>
                      </a:pPr>
                      <a:r>
                        <a:rPr lang="en-US" sz="2200" b="0" dirty="0">
                          <a:effectLst/>
                          <a:latin typeface="Times New Roman" panose="02020603050405020304" pitchFamily="18" charset="0"/>
                          <a:cs typeface="Times New Roman" panose="02020603050405020304" pitchFamily="18" charset="0"/>
                        </a:rPr>
                        <a:t> </a:t>
                      </a:r>
                      <a:endParaRPr lang="en-US" sz="2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170" marR="62170" marT="0" marB="0" anchor="ctr"/>
                </a:tc>
                <a:extLst>
                  <a:ext uri="{0D108BD9-81ED-4DB2-BD59-A6C34878D82A}">
                    <a16:rowId xmlns:a16="http://schemas.microsoft.com/office/drawing/2014/main" val="2097555345"/>
                  </a:ext>
                </a:extLst>
              </a:tr>
              <a:tr h="803609">
                <a:tc>
                  <a:txBody>
                    <a:bodyPr/>
                    <a:lstStyle/>
                    <a:p>
                      <a:pPr marL="0" marR="0">
                        <a:spcBef>
                          <a:spcPts val="0"/>
                        </a:spcBef>
                        <a:spcAft>
                          <a:spcPts val="0"/>
                        </a:spcAft>
                      </a:pPr>
                      <a:r>
                        <a:rPr lang="en-US" sz="2200" b="0">
                          <a:effectLst/>
                          <a:latin typeface="Times New Roman" panose="02020603050405020304" pitchFamily="18" charset="0"/>
                          <a:cs typeface="Times New Roman" panose="02020603050405020304" pitchFamily="18" charset="0"/>
                        </a:rPr>
                        <a:t>Vì sao em yêu thích các chi tiết đó? (Hoặc các chi tiết đó có ý nghĩa như thế nào?)</a:t>
                      </a:r>
                      <a:endParaRPr lang="en-US" sz="22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170" marR="62170" marT="0" marB="0" anchor="ctr"/>
                </a:tc>
                <a:tc>
                  <a:txBody>
                    <a:bodyPr/>
                    <a:lstStyle/>
                    <a:p>
                      <a:pPr marL="91440" marR="182880">
                        <a:spcBef>
                          <a:spcPts val="0"/>
                        </a:spcBef>
                        <a:spcAft>
                          <a:spcPts val="0"/>
                        </a:spcAft>
                      </a:pPr>
                      <a:r>
                        <a:rPr lang="en-US" sz="2200" b="0" dirty="0">
                          <a:effectLst/>
                          <a:latin typeface="Times New Roman" panose="02020603050405020304" pitchFamily="18" charset="0"/>
                          <a:cs typeface="Times New Roman" panose="02020603050405020304" pitchFamily="18" charset="0"/>
                        </a:rPr>
                        <a:t> </a:t>
                      </a:r>
                      <a:endParaRPr lang="en-US" sz="2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170" marR="62170" marT="0" marB="0" anchor="ctr"/>
                </a:tc>
                <a:extLst>
                  <a:ext uri="{0D108BD9-81ED-4DB2-BD59-A6C34878D82A}">
                    <a16:rowId xmlns:a16="http://schemas.microsoft.com/office/drawing/2014/main" val="1711144128"/>
                  </a:ext>
                </a:extLst>
              </a:tr>
              <a:tr h="602707">
                <a:tc>
                  <a:txBody>
                    <a:bodyPr/>
                    <a:lstStyle/>
                    <a:p>
                      <a:pPr marL="0" marR="0">
                        <a:spcBef>
                          <a:spcPts val="0"/>
                        </a:spcBef>
                        <a:spcAft>
                          <a:spcPts val="0"/>
                        </a:spcAft>
                      </a:pPr>
                      <a:r>
                        <a:rPr lang="en-US" sz="2200" b="0">
                          <a:effectLst/>
                          <a:latin typeface="Times New Roman" panose="02020603050405020304" pitchFamily="18" charset="0"/>
                          <a:cs typeface="Times New Roman" panose="02020603050405020304" pitchFamily="18" charset="0"/>
                        </a:rPr>
                        <a:t>Bài thơ đã gợi cho em những suy nghĩ, cảm xúc gì?</a:t>
                      </a:r>
                      <a:endParaRPr lang="en-US" sz="22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170" marR="62170" marT="0" marB="0" anchor="ctr"/>
                </a:tc>
                <a:tc>
                  <a:txBody>
                    <a:bodyPr/>
                    <a:lstStyle/>
                    <a:p>
                      <a:pPr marL="91440" marR="182880">
                        <a:spcBef>
                          <a:spcPts val="0"/>
                        </a:spcBef>
                        <a:spcAft>
                          <a:spcPts val="0"/>
                        </a:spcAft>
                      </a:pPr>
                      <a:r>
                        <a:rPr lang="en-US" sz="2200" b="0" dirty="0">
                          <a:effectLst/>
                          <a:latin typeface="Times New Roman" panose="02020603050405020304" pitchFamily="18" charset="0"/>
                          <a:cs typeface="Times New Roman" panose="02020603050405020304" pitchFamily="18" charset="0"/>
                        </a:rPr>
                        <a:t> </a:t>
                      </a:r>
                      <a:endParaRPr lang="en-US" sz="2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170" marR="62170" marT="0" marB="0" anchor="ctr"/>
                </a:tc>
                <a:extLst>
                  <a:ext uri="{0D108BD9-81ED-4DB2-BD59-A6C34878D82A}">
                    <a16:rowId xmlns:a16="http://schemas.microsoft.com/office/drawing/2014/main" val="2880691559"/>
                  </a:ext>
                </a:extLst>
              </a:tr>
            </a:tbl>
          </a:graphicData>
        </a:graphic>
      </p:graphicFrame>
    </p:spTree>
    <p:extLst>
      <p:ext uri="{BB962C8B-B14F-4D97-AF65-F5344CB8AC3E}">
        <p14:creationId xmlns:p14="http://schemas.microsoft.com/office/powerpoint/2010/main" val="224411682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1323</Words>
  <Application>Microsoft Office PowerPoint</Application>
  <PresentationFormat>Widescreen</PresentationFormat>
  <Paragraphs>93</Paragraphs>
  <Slides>10</Slides>
  <Notes>0</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等线</vt:lpstr>
      <vt:lpstr>Arial</vt:lpstr>
      <vt:lpstr>Great Vibes</vt:lpstr>
      <vt:lpstr>inpin heiti</vt:lpstr>
      <vt:lpstr>Times New Roman</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赵春波</dc:creator>
  <cp:lastModifiedBy>beo leo</cp:lastModifiedBy>
  <cp:revision>35</cp:revision>
  <dcterms:created xsi:type="dcterms:W3CDTF">2018-04-02T03:05:00Z</dcterms:created>
  <dcterms:modified xsi:type="dcterms:W3CDTF">2021-11-26T06:27:55Z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