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85" r:id="rId3"/>
    <p:sldId id="286" r:id="rId4"/>
    <p:sldId id="284" r:id="rId5"/>
    <p:sldId id="260" r:id="rId6"/>
    <p:sldId id="287" r:id="rId7"/>
    <p:sldId id="288" r:id="rId8"/>
    <p:sldId id="289" r:id="rId9"/>
    <p:sldId id="290" r:id="rId10"/>
    <p:sldId id="291" r:id="rId11"/>
    <p:sldId id="292" r:id="rId12"/>
    <p:sldId id="293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00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C0C4D0A-AE71-413D-A18F-1243E2FE8BE7}" type="datetimeFigureOut">
              <a:rPr lang="zh-CN" altLang="en-US" smtClean="0"/>
              <a:pPr/>
              <a:t>2021/11/26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81C3F9A1-47D5-4996-B777-8DE19D1270F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862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88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547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72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938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23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333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049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968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08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199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944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3F9A1-47D5-4996-B777-8DE19D1270F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112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71FB52B-4F7F-4137-9D14-A0EA2D5019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:fade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F8EAD4E-B1AF-42F5-B79D-D656D10037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704" y="568375"/>
            <a:ext cx="6700737" cy="12056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50327"/>
            <a:ext cx="1268958" cy="23295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3D2722-E427-4069-9622-181BA445C79C}"/>
              </a:ext>
            </a:extLst>
          </p:cNvPr>
          <p:cNvSpPr txBox="1"/>
          <p:nvPr/>
        </p:nvSpPr>
        <p:spPr>
          <a:xfrm>
            <a:off x="1460666" y="694137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145D2A-F1E0-4E09-8021-56B9508084A0}"/>
              </a:ext>
            </a:extLst>
          </p:cNvPr>
          <p:cNvSpPr txBox="1"/>
          <p:nvPr/>
        </p:nvSpPr>
        <p:spPr>
          <a:xfrm>
            <a:off x="2495550" y="2395061"/>
            <a:ext cx="609600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6845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Huế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máu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6845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6845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cờ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6845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(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27660A-2C3F-4EC3-84F8-228AE1CFDF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370" y="1899769"/>
            <a:ext cx="4244975" cy="3184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5471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5000"/>
    </mc:Choice>
    <mc:Fallback>
      <p:transition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BÀI TẬP 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CADFCB-447A-4204-AF63-C495C5C6C5F5}"/>
              </a:ext>
            </a:extLst>
          </p:cNvPr>
          <p:cNvSpPr txBox="1"/>
          <p:nvPr/>
        </p:nvSpPr>
        <p:spPr>
          <a:xfrm>
            <a:off x="804862" y="1014115"/>
            <a:ext cx="105822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5.</a:t>
            </a:r>
            <a:endParaRPr lang="en-US" sz="28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208B7B5-7DF6-4760-8030-D87A406A1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357157"/>
              </p:ext>
            </p:extLst>
          </p:nvPr>
        </p:nvGraphicFramePr>
        <p:xfrm>
          <a:off x="1152525" y="2200275"/>
          <a:ext cx="10039349" cy="3319909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0039349">
                  <a:extLst>
                    <a:ext uri="{9D8B030D-6E8A-4147-A177-3AD203B41FA5}">
                      <a16:colId xmlns:a16="http://schemas.microsoft.com/office/drawing/2014/main" val="3495386095"/>
                    </a:ext>
                  </a:extLst>
                </a:gridCol>
              </a:tblGrid>
              <a:tr h="6720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</a:rPr>
                        <a:t>Yêu</a:t>
                      </a:r>
                      <a:r>
                        <a:rPr lang="en-US" sz="2400" b="1" dirty="0">
                          <a:effectLst/>
                        </a:rPr>
                        <a:t> </a:t>
                      </a:r>
                      <a:r>
                        <a:rPr lang="en-US" sz="2400" b="1" dirty="0" err="1">
                          <a:effectLst/>
                        </a:rPr>
                        <a:t>cầu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9469524"/>
                  </a:ext>
                </a:extLst>
              </a:tr>
              <a:tr h="6714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1 </a:t>
                      </a:r>
                      <a:r>
                        <a:rPr lang="en-US" sz="2400" b="0" dirty="0" err="1">
                          <a:effectLst/>
                        </a:rPr>
                        <a:t>Hình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thức</a:t>
                      </a:r>
                      <a:r>
                        <a:rPr lang="en-US" sz="2400" b="0" dirty="0">
                          <a:effectLst/>
                        </a:rPr>
                        <a:t>: </a:t>
                      </a:r>
                      <a:r>
                        <a:rPr lang="en-US" sz="2400" b="0" dirty="0" err="1">
                          <a:effectLst/>
                        </a:rPr>
                        <a:t>Đảm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bảo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đoạn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văn</a:t>
                      </a:r>
                      <a:r>
                        <a:rPr lang="en-US" sz="2400" b="0" dirty="0">
                          <a:effectLst/>
                        </a:rPr>
                        <a:t> (5 </a:t>
                      </a:r>
                      <a:r>
                        <a:rPr lang="en-US" sz="2400" b="0" dirty="0" err="1">
                          <a:effectLst/>
                        </a:rPr>
                        <a:t>đến</a:t>
                      </a:r>
                      <a:r>
                        <a:rPr lang="en-US" sz="2400" b="0" dirty="0">
                          <a:effectLst/>
                        </a:rPr>
                        <a:t> 7 </a:t>
                      </a:r>
                      <a:r>
                        <a:rPr lang="en-US" sz="2400" b="0" dirty="0" err="1">
                          <a:effectLst/>
                        </a:rPr>
                        <a:t>dòng</a:t>
                      </a:r>
                      <a:r>
                        <a:rPr lang="en-US" sz="2400" b="0" dirty="0">
                          <a:effectLst/>
                        </a:rPr>
                        <a:t>).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3343921"/>
                  </a:ext>
                </a:extLst>
              </a:tr>
              <a:tr h="61715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2. </a:t>
                      </a:r>
                      <a:r>
                        <a:rPr lang="en-US" sz="2400" b="0" dirty="0" err="1">
                          <a:effectLst/>
                        </a:rPr>
                        <a:t>Nội</a:t>
                      </a:r>
                      <a:r>
                        <a:rPr lang="en-US" sz="2400" b="0" dirty="0">
                          <a:effectLst/>
                        </a:rPr>
                        <a:t> dung: </a:t>
                      </a:r>
                      <a:r>
                        <a:rPr lang="en-US" sz="2400" b="0" dirty="0" err="1">
                          <a:effectLst/>
                        </a:rPr>
                        <a:t>Chủ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đề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tự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chọn</a:t>
                      </a:r>
                      <a:r>
                        <a:rPr lang="en-US" sz="2400" b="0" dirty="0">
                          <a:effectLst/>
                        </a:rPr>
                        <a:t>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1942171"/>
                  </a:ext>
                </a:extLst>
              </a:tr>
              <a:tr h="6714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3. </a:t>
                      </a:r>
                      <a:r>
                        <a:rPr lang="en-US" sz="2400" b="0" dirty="0" err="1">
                          <a:effectLst/>
                        </a:rPr>
                        <a:t>Đoạn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văn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sử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dụng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ít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nhất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một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thành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ngữ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trong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bài</a:t>
                      </a:r>
                      <a:r>
                        <a:rPr lang="en-US" sz="2400" b="0" dirty="0">
                          <a:effectLst/>
                        </a:rPr>
                        <a:t> </a:t>
                      </a:r>
                      <a:r>
                        <a:rPr lang="en-US" sz="2400" b="0" dirty="0" err="1">
                          <a:effectLst/>
                        </a:rPr>
                        <a:t>tập</a:t>
                      </a:r>
                      <a:r>
                        <a:rPr lang="en-US" sz="2400" b="0" dirty="0">
                          <a:effectLst/>
                        </a:rPr>
                        <a:t> 5 .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7570886"/>
                  </a:ext>
                </a:extLst>
              </a:tr>
              <a:tr h="6877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spc="-30" dirty="0">
                          <a:effectLst/>
                        </a:rPr>
                        <a:t>4. </a:t>
                      </a:r>
                      <a:r>
                        <a:rPr lang="en-US" sz="2400" b="0" spc="-30" dirty="0" err="1">
                          <a:effectLst/>
                        </a:rPr>
                        <a:t>Đảm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bảo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các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yêu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cầu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về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chính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tả</a:t>
                      </a:r>
                      <a:r>
                        <a:rPr lang="en-US" sz="2400" b="0" spc="-30" dirty="0">
                          <a:effectLst/>
                        </a:rPr>
                        <a:t>, </a:t>
                      </a:r>
                      <a:r>
                        <a:rPr lang="en-US" sz="2400" b="0" spc="-30" dirty="0" err="1">
                          <a:effectLst/>
                        </a:rPr>
                        <a:t>ngữ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pháp</a:t>
                      </a:r>
                      <a:r>
                        <a:rPr lang="en-US" sz="2400" b="0" spc="-30" dirty="0">
                          <a:effectLst/>
                        </a:rPr>
                        <a:t>  </a:t>
                      </a:r>
                      <a:r>
                        <a:rPr lang="en-US" sz="2400" b="0" spc="-30" dirty="0" err="1">
                          <a:effectLst/>
                        </a:rPr>
                        <a:t>diễn</a:t>
                      </a:r>
                      <a:r>
                        <a:rPr lang="en-US" sz="2400" b="0" spc="-30" dirty="0">
                          <a:effectLst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</a:rPr>
                        <a:t>đạt</a:t>
                      </a:r>
                      <a:r>
                        <a:rPr lang="en-US" sz="2400" b="0" spc="-30" dirty="0">
                          <a:effectLst/>
                        </a:rPr>
                        <a:t>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9493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634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eelOff"/>
      </p:transition>
    </mc:Choice>
    <mc:Fallback>
      <p:transition spd="slow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BÀI TẬP 6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E5467E3-D199-4604-8A8B-20BE13339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160594"/>
              </p:ext>
            </p:extLst>
          </p:nvPr>
        </p:nvGraphicFramePr>
        <p:xfrm>
          <a:off x="971550" y="1276349"/>
          <a:ext cx="10248899" cy="468312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753671">
                  <a:extLst>
                    <a:ext uri="{9D8B030D-6E8A-4147-A177-3AD203B41FA5}">
                      <a16:colId xmlns:a16="http://schemas.microsoft.com/office/drawing/2014/main" val="4289380960"/>
                    </a:ext>
                  </a:extLst>
                </a:gridCol>
                <a:gridCol w="1388735">
                  <a:extLst>
                    <a:ext uri="{9D8B030D-6E8A-4147-A177-3AD203B41FA5}">
                      <a16:colId xmlns:a16="http://schemas.microsoft.com/office/drawing/2014/main" val="3626076151"/>
                    </a:ext>
                  </a:extLst>
                </a:gridCol>
                <a:gridCol w="1698840">
                  <a:extLst>
                    <a:ext uri="{9D8B030D-6E8A-4147-A177-3AD203B41FA5}">
                      <a16:colId xmlns:a16="http://schemas.microsoft.com/office/drawing/2014/main" val="3941030648"/>
                    </a:ext>
                  </a:extLst>
                </a:gridCol>
                <a:gridCol w="2407653">
                  <a:extLst>
                    <a:ext uri="{9D8B030D-6E8A-4147-A177-3AD203B41FA5}">
                      <a16:colId xmlns:a16="http://schemas.microsoft.com/office/drawing/2014/main" val="2219479510"/>
                    </a:ext>
                  </a:extLst>
                </a:gridCol>
              </a:tblGrid>
              <a:tr h="58547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 cầu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 kiến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 sửa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0375631"/>
                  </a:ext>
                </a:extLst>
              </a:tr>
              <a:tr h="14636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dắt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2553807"/>
                  </a:ext>
                </a:extLst>
              </a:tr>
              <a:tr h="58547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6077332"/>
                  </a:ext>
                </a:extLst>
              </a:tr>
              <a:tr h="8782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2113222"/>
                  </a:ext>
                </a:extLst>
              </a:tr>
              <a:tr h="8782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9856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102337"/>
      </p:ext>
    </p:extLst>
  </p:cSld>
  <p:clrMapOvr>
    <a:masterClrMapping/>
  </p:clrMapOvr>
  <p:transition spd="slow" advClick="0" advTm="5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819150" y="6667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BÀI TẬP 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7273DB-5087-4FD5-918A-E2D58AE55D2A}"/>
              </a:ext>
            </a:extLst>
          </p:cNvPr>
          <p:cNvSpPr txBox="1"/>
          <p:nvPr/>
        </p:nvSpPr>
        <p:spPr>
          <a:xfrm>
            <a:off x="676276" y="1779538"/>
            <a:ext cx="10258424" cy="3163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Trận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lụt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2020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khủng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khiếp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ngàn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hủy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khủng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khiếp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ngập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lụt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khốn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nhường</a:t>
            </a:r>
            <a:r>
              <a:rPr lang="en-US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lang="en-US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quyên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ủng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mau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chóng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quay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r>
              <a:rPr lang="en-US" sz="2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ta.</a:t>
            </a:r>
            <a:endParaRPr lang="en-US" sz="2400" i="1" dirty="0">
              <a:solidFill>
                <a:srgbClr val="0070C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1637758-CE7E-4B71-B7BC-74534109D5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5312" y="4638675"/>
            <a:ext cx="2349588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0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F8EAD4E-B1AF-42F5-B79D-D656D10037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54" y="806500"/>
            <a:ext cx="6700737" cy="120563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05" y="4391169"/>
            <a:ext cx="1271235" cy="23337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C0DE4D-6B45-40F8-AF10-DA9318923292}"/>
              </a:ext>
            </a:extLst>
          </p:cNvPr>
          <p:cNvSpPr txBox="1"/>
          <p:nvPr/>
        </p:nvSpPr>
        <p:spPr>
          <a:xfrm>
            <a:off x="933449" y="948909"/>
            <a:ext cx="67007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/>
          </a:p>
        </p:txBody>
      </p:sp>
      <p:sp>
        <p:nvSpPr>
          <p:cNvPr id="15" name="Right Arrow 5">
            <a:extLst>
              <a:ext uri="{FF2B5EF4-FFF2-40B4-BE49-F238E27FC236}">
                <a16:creationId xmlns:a16="http://schemas.microsoft.com/office/drawing/2014/main" id="{3226CC8D-1B9D-489F-8360-5FFDBB75E46B}"/>
              </a:ext>
            </a:extLst>
          </p:cNvPr>
          <p:cNvSpPr/>
          <p:nvPr/>
        </p:nvSpPr>
        <p:spPr>
          <a:xfrm>
            <a:off x="5191350" y="9830417"/>
            <a:ext cx="661435" cy="176759"/>
          </a:xfrm>
          <a:prstGeom prst="rightArrow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ight Arrow 5">
            <a:extLst>
              <a:ext uri="{FF2B5EF4-FFF2-40B4-BE49-F238E27FC236}">
                <a16:creationId xmlns:a16="http://schemas.microsoft.com/office/drawing/2014/main" id="{77452CD8-3A31-41D6-90BE-6FA1E5117DB1}"/>
              </a:ext>
            </a:extLst>
          </p:cNvPr>
          <p:cNvSpPr/>
          <p:nvPr/>
        </p:nvSpPr>
        <p:spPr>
          <a:xfrm>
            <a:off x="4179919" y="3973946"/>
            <a:ext cx="959596" cy="417223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670B754-55DD-44F7-A8DF-D9D1A1552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05957"/>
              </p:ext>
            </p:extLst>
          </p:nvPr>
        </p:nvGraphicFramePr>
        <p:xfrm>
          <a:off x="1543050" y="2878717"/>
          <a:ext cx="2223401" cy="260768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23401">
                  <a:extLst>
                    <a:ext uri="{9D8B030D-6E8A-4147-A177-3AD203B41FA5}">
                      <a16:colId xmlns:a16="http://schemas.microsoft.com/office/drawing/2014/main" val="1918465074"/>
                    </a:ext>
                  </a:extLst>
                </a:gridCol>
              </a:tblGrid>
              <a:tr h="6711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Hoán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dụ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862225"/>
                  </a:ext>
                </a:extLst>
              </a:tr>
              <a:tr h="19365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Hoán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dụ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biện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pháp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từ</a:t>
                      </a:r>
                      <a:r>
                        <a:rPr lang="en-US" sz="2400" dirty="0">
                          <a:effectLst/>
                        </a:rPr>
                        <a:t> .........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……………...………………...…………………...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683225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7381DB2-F31E-4C1F-9386-2824112CA6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850734"/>
              </p:ext>
            </p:extLst>
          </p:nvPr>
        </p:nvGraphicFramePr>
        <p:xfrm>
          <a:off x="5305425" y="2878718"/>
          <a:ext cx="2225374" cy="260768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25374">
                  <a:extLst>
                    <a:ext uri="{9D8B030D-6E8A-4147-A177-3AD203B41FA5}">
                      <a16:colId xmlns:a16="http://schemas.microsoft.com/office/drawing/2014/main" val="3719965540"/>
                    </a:ext>
                  </a:extLst>
                </a:gridCol>
              </a:tblGrid>
              <a:tr h="6711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dụng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386895"/>
                  </a:ext>
                </a:extLst>
              </a:tr>
              <a:tr h="193657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Nhằm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làm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tăng</a:t>
                      </a:r>
                      <a:r>
                        <a:rPr lang="en-US" sz="2400" dirty="0">
                          <a:effectLst/>
                        </a:rPr>
                        <a:t> ............................................................................................................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15658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5F8A8D8-E413-4928-BB2F-14A638B0E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551" y="1621732"/>
            <a:ext cx="3404925" cy="4100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7142805"/>
      </p:ext>
    </p:extLst>
  </p:cSld>
  <p:clrMapOvr>
    <a:masterClrMapping/>
  </p:clrMapOvr>
  <p:transition spd="slow" advClick="0" advTm="5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" y="4246349"/>
            <a:ext cx="1398767" cy="2567886"/>
          </a:xfrm>
          <a:prstGeom prst="rect">
            <a:avLst/>
          </a:prstGeom>
        </p:spPr>
      </p:pic>
      <p:sp>
        <p:nvSpPr>
          <p:cNvPr id="15" name="Right Arrow 5">
            <a:extLst>
              <a:ext uri="{FF2B5EF4-FFF2-40B4-BE49-F238E27FC236}">
                <a16:creationId xmlns:a16="http://schemas.microsoft.com/office/drawing/2014/main" id="{3226CC8D-1B9D-489F-8360-5FFDBB75E46B}"/>
              </a:ext>
            </a:extLst>
          </p:cNvPr>
          <p:cNvSpPr/>
          <p:nvPr/>
        </p:nvSpPr>
        <p:spPr>
          <a:xfrm>
            <a:off x="5191350" y="9830417"/>
            <a:ext cx="661435" cy="176759"/>
          </a:xfrm>
          <a:prstGeom prst="rightArrow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Oval 8">
            <a:extLst>
              <a:ext uri="{FF2B5EF4-FFF2-40B4-BE49-F238E27FC236}">
                <a16:creationId xmlns:a16="http://schemas.microsoft.com/office/drawing/2014/main" id="{A544CC0A-54C9-42C9-A1E3-BC55DC35E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1553" y="2683202"/>
            <a:ext cx="1431441" cy="11154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val 10">
            <a:extLst>
              <a:ext uri="{FF2B5EF4-FFF2-40B4-BE49-F238E27FC236}">
                <a16:creationId xmlns:a16="http://schemas.microsoft.com/office/drawing/2014/main" id="{6B7913EC-8A7A-42F7-A630-F972B56D7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008" y="2683203"/>
            <a:ext cx="1470551" cy="111547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ight Arrow 5">
            <a:extLst>
              <a:ext uri="{FF2B5EF4-FFF2-40B4-BE49-F238E27FC236}">
                <a16:creationId xmlns:a16="http://schemas.microsoft.com/office/drawing/2014/main" id="{06E61B16-FA67-4651-8518-13EAB879E607}"/>
              </a:ext>
            </a:extLst>
          </p:cNvPr>
          <p:cNvSpPr/>
          <p:nvPr/>
        </p:nvSpPr>
        <p:spPr>
          <a:xfrm>
            <a:off x="4404584" y="3006533"/>
            <a:ext cx="1310415" cy="461665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8DFB851-9ADF-4101-A760-1A6646043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0942" y="2034219"/>
            <a:ext cx="39281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SƠ ĐỒ HOÁN DỤ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17AAFC-DFF9-43D7-9997-EBF89806A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7592" y="4114435"/>
            <a:ext cx="46656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Quan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gần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gũi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6A4720-E410-4B14-93AD-C65C1B9C1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008" y="1528272"/>
            <a:ext cx="3433240" cy="4775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2328974"/>
      </p:ext>
    </p:extLst>
  </p:cSld>
  <p:clrMapOvr>
    <a:masterClrMapping/>
  </p:clrMapOvr>
  <p:transition spd="slow" advClick="0" advTm="5000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3C913A7-E7B2-4C93-ACD5-3C1464EA4E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565" y="2531165"/>
            <a:ext cx="6164002" cy="404191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C51A4D4-C344-491B-94B3-9BBFECBD9B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1378" flipH="1">
            <a:off x="10658393" y="701651"/>
            <a:ext cx="515504" cy="44747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85B1C14-A6EB-4D00-BE7A-0366212C52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0988" y="4967433"/>
            <a:ext cx="933481" cy="171370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7A67302-1654-492E-8E5F-F73D054A423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84737">
            <a:off x="7353183" y="1437130"/>
            <a:ext cx="655876" cy="5796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F671B2A-3260-467E-9D7B-ACE34EEAF1D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0713" y="1623134"/>
            <a:ext cx="710006" cy="770619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044E9C83-2DA0-41B7-B1BA-7932D94B2DD5}"/>
              </a:ext>
            </a:extLst>
          </p:cNvPr>
          <p:cNvGrpSpPr/>
          <p:nvPr/>
        </p:nvGrpSpPr>
        <p:grpSpPr>
          <a:xfrm>
            <a:off x="-108259" y="-27093"/>
            <a:ext cx="4914247" cy="3856971"/>
            <a:chOff x="-108259" y="-27093"/>
            <a:chExt cx="4914247" cy="3856971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F1C42B67-EBF3-4F2C-9EAF-362D872F6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8259" y="0"/>
              <a:ext cx="3829878" cy="3829878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A80F221F-935B-441A-A68C-F04D02231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15728" y="-27093"/>
              <a:ext cx="1590260" cy="267693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5937FD6-7CD3-49CC-A5D6-3FCA03FB522F}"/>
              </a:ext>
            </a:extLst>
          </p:cNvPr>
          <p:cNvSpPr txBox="1"/>
          <p:nvPr/>
        </p:nvSpPr>
        <p:spPr>
          <a:xfrm>
            <a:off x="6819900" y="2531165"/>
            <a:ext cx="44340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5">
                    <a:lumMod val="75000"/>
                  </a:schemeClr>
                </a:solidFill>
              </a:rPr>
              <a:t>PHÉP TU TỪ HOÁN DỤ</a:t>
            </a:r>
          </a:p>
        </p:txBody>
      </p:sp>
    </p:spTree>
    <p:extLst>
      <p:ext uri="{BB962C8B-B14F-4D97-AF65-F5344CB8AC3E}">
        <p14:creationId xmlns:p14="http://schemas.microsoft.com/office/powerpoint/2010/main" val="8745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BÀI TẬP 2,3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382613B-801B-4B74-9899-053D57C1F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847888"/>
              </p:ext>
            </p:extLst>
          </p:nvPr>
        </p:nvGraphicFramePr>
        <p:xfrm>
          <a:off x="1085849" y="1670509"/>
          <a:ext cx="10020301" cy="351698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26440">
                  <a:extLst>
                    <a:ext uri="{9D8B030D-6E8A-4147-A177-3AD203B41FA5}">
                      <a16:colId xmlns:a16="http://schemas.microsoft.com/office/drawing/2014/main" val="3572010842"/>
                    </a:ext>
                  </a:extLst>
                </a:gridCol>
                <a:gridCol w="3373859">
                  <a:extLst>
                    <a:ext uri="{9D8B030D-6E8A-4147-A177-3AD203B41FA5}">
                      <a16:colId xmlns:a16="http://schemas.microsoft.com/office/drawing/2014/main" val="2453514507"/>
                    </a:ext>
                  </a:extLst>
                </a:gridCol>
                <a:gridCol w="4020002">
                  <a:extLst>
                    <a:ext uri="{9D8B030D-6E8A-4147-A177-3AD203B41FA5}">
                      <a16:colId xmlns:a16="http://schemas.microsoft.com/office/drawing/2014/main" val="2884244284"/>
                    </a:ext>
                  </a:extLst>
                </a:gridCol>
              </a:tblGrid>
              <a:tr h="735921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1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936290"/>
                  </a:ext>
                </a:extLst>
              </a:tr>
              <a:tr h="131195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ừ láy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2)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ừ láy giúp hình dung nhân vật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Lượm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3)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0943919"/>
                  </a:ext>
                </a:extLst>
              </a:tr>
              <a:tr h="7331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2:...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4001132"/>
                  </a:ext>
                </a:extLst>
              </a:tr>
              <a:tr h="73592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3:...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2861783"/>
                  </a:ext>
                </a:extLst>
              </a:tr>
            </a:tbl>
          </a:graphicData>
        </a:graphic>
      </p:graphicFrame>
      <p:pic>
        <p:nvPicPr>
          <p:cNvPr id="4" name="Picture 3" descr="Trẻ Em, Học Tập, Học Bài, Giáo Dục, Mầm Non, Tải hình PNG 111 -  Free.Vector6.com">
            <a:extLst>
              <a:ext uri="{FF2B5EF4-FFF2-40B4-BE49-F238E27FC236}">
                <a16:creationId xmlns:a16="http://schemas.microsoft.com/office/drawing/2014/main" id="{18EEA758-AF7F-1144-A354-999DB97B5D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737" y="4056648"/>
            <a:ext cx="2975263" cy="2975263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4A32C9-EC9D-47AC-84A3-F49111CCE2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77" y="1297396"/>
            <a:ext cx="1045673" cy="746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841593"/>
      </p:ext>
    </p:extLst>
  </p:cSld>
  <p:clrMapOvr>
    <a:masterClrMapping/>
  </p:clrMapOvr>
  <p:transition spd="slow" advClick="0" advTm="5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BÀI TẬP 2,3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9886DD2-AA2B-4A58-BDC4-E55D3C9F3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679906"/>
              </p:ext>
            </p:extLst>
          </p:nvPr>
        </p:nvGraphicFramePr>
        <p:xfrm>
          <a:off x="700087" y="1430871"/>
          <a:ext cx="10791826" cy="44534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43216">
                  <a:extLst>
                    <a:ext uri="{9D8B030D-6E8A-4147-A177-3AD203B41FA5}">
                      <a16:colId xmlns:a16="http://schemas.microsoft.com/office/drawing/2014/main" val="3173005747"/>
                    </a:ext>
                  </a:extLst>
                </a:gridCol>
                <a:gridCol w="4793792">
                  <a:extLst>
                    <a:ext uri="{9D8B030D-6E8A-4147-A177-3AD203B41FA5}">
                      <a16:colId xmlns:a16="http://schemas.microsoft.com/office/drawing/2014/main" val="1499922825"/>
                    </a:ext>
                  </a:extLst>
                </a:gridCol>
                <a:gridCol w="3554818">
                  <a:extLst>
                    <a:ext uri="{9D8B030D-6E8A-4147-A177-3AD203B41FA5}">
                      <a16:colId xmlns:a16="http://schemas.microsoft.com/office/drawing/2014/main" val="1160248861"/>
                    </a:ext>
                  </a:extLst>
                </a:gridCol>
              </a:tblGrid>
              <a:tr h="551656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1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5" marR="2396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088132"/>
                  </a:ext>
                </a:extLst>
              </a:tr>
              <a:tr h="8201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ừ láy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5" marR="2396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2)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5" marR="2396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ừ láy giúp hình dung nhân vật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(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3)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5" marR="23965" marT="0" marB="0"/>
                </a:tc>
                <a:extLst>
                  <a:ext uri="{0D108BD9-81ED-4DB2-BD59-A6C34878D82A}">
                    <a16:rowId xmlns:a16="http://schemas.microsoft.com/office/drawing/2014/main" val="138212168"/>
                  </a:ext>
                </a:extLst>
              </a:tr>
              <a:tr h="166511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vi-VN" sz="2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lâm thâm, phăng phắc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vi-VN" sz="2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nằng nặc,  </a:t>
                      </a:r>
                      <a:endParaRPr lang="en-US" sz="2000" i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lồng lộng, bồn chồn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thổn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 </a:t>
                      </a:r>
                      <a:endParaRPr lang="en-US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5" marR="2396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VD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bồn chồn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thỏm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lo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khỏe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5" marR="2396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5" marR="23965" marT="0" marB="0"/>
                </a:tc>
                <a:extLst>
                  <a:ext uri="{0D108BD9-81ED-4DB2-BD59-A6C34878D82A}">
                    <a16:rowId xmlns:a16="http://schemas.microsoft.com/office/drawing/2014/main" val="7636282"/>
                  </a:ext>
                </a:extLst>
              </a:tr>
              <a:tr h="141657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vi-VN" sz="2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loắt choắt, xinh xinh, thoăn thoắt, nghênh nghênh</a:t>
                      </a:r>
                      <a:endParaRPr lang="en-US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5" marR="2396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5" marR="23965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nhắn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nhẹn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ngộ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5" marR="23965" marT="0" marB="0"/>
                </a:tc>
                <a:extLst>
                  <a:ext uri="{0D108BD9-81ED-4DB2-BD59-A6C34878D82A}">
                    <a16:rowId xmlns:a16="http://schemas.microsoft.com/office/drawing/2014/main" val="206921655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BFE88A5-A6C5-4F19-9EE9-64A8736B40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240" y="973672"/>
            <a:ext cx="1045673" cy="746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030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5000">
        <p:split orient="vert"/>
      </p:transition>
    </mc:Choice>
    <mc:Fallback>
      <p:transition spd="slow" advClick="0" advTm="5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BÀI TẬP 4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F3DB80-C310-404B-A940-314A32DBF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290528"/>
              </p:ext>
            </p:extLst>
          </p:nvPr>
        </p:nvGraphicFramePr>
        <p:xfrm>
          <a:off x="933449" y="1733550"/>
          <a:ext cx="10220326" cy="351042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135925">
                  <a:extLst>
                    <a:ext uri="{9D8B030D-6E8A-4147-A177-3AD203B41FA5}">
                      <a16:colId xmlns:a16="http://schemas.microsoft.com/office/drawing/2014/main" val="3946254370"/>
                    </a:ext>
                  </a:extLst>
                </a:gridCol>
                <a:gridCol w="4113522">
                  <a:extLst>
                    <a:ext uri="{9D8B030D-6E8A-4147-A177-3AD203B41FA5}">
                      <a16:colId xmlns:a16="http://schemas.microsoft.com/office/drawing/2014/main" val="2917577557"/>
                    </a:ext>
                  </a:extLst>
                </a:gridCol>
                <a:gridCol w="2970879">
                  <a:extLst>
                    <a:ext uri="{9D8B030D-6E8A-4147-A177-3AD203B41FA5}">
                      <a16:colId xmlns:a16="http://schemas.microsoft.com/office/drawing/2014/main" val="2393002112"/>
                    </a:ext>
                  </a:extLst>
                </a:gridCol>
              </a:tblGrid>
              <a:tr h="581025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364631"/>
                  </a:ext>
                </a:extLst>
              </a:tr>
              <a:tr h="9042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spc="-4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00" spc="-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2400" kern="100" spc="-4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r>
                        <a:rPr lang="en-US" sz="2400" kern="100" spc="-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4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kern="100" spc="-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spc="-4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400" kern="100" spc="-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4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kern="100" spc="-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400" kern="100" spc="-4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kern="100" spc="-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4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spc="-4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Mối</a:t>
                      </a:r>
                      <a:r>
                        <a:rPr lang="en-US" sz="2400" b="1" kern="100" spc="-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spc="-4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400" b="1" kern="100" spc="-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spc="-4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="1" kern="100" spc="-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spc="-4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kern="100" spc="-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00" spc="-4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424542"/>
                  </a:ext>
                </a:extLst>
              </a:tr>
              <a:tr h="67505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spc="-4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779782"/>
                  </a:ext>
                </a:extLst>
              </a:tr>
              <a:tr h="67505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spc="-4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02186"/>
                  </a:ext>
                </a:extLst>
              </a:tr>
              <a:tr h="67505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spc="-4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spc="-4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50635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7440F1D-7F26-4D45-A9E3-2F1DCC56CA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6"/>
          <a:stretch/>
        </p:blipFill>
        <p:spPr bwMode="auto">
          <a:xfrm>
            <a:off x="9151128" y="221673"/>
            <a:ext cx="2550767" cy="1943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404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eelOff"/>
      </p:transition>
    </mc:Choice>
    <mc:Fallback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BÀI TẬP 4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3F336A-5C9E-4A66-8A61-EBFFD8A6D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474031"/>
              </p:ext>
            </p:extLst>
          </p:nvPr>
        </p:nvGraphicFramePr>
        <p:xfrm>
          <a:off x="571500" y="1253330"/>
          <a:ext cx="11048999" cy="5052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06117">
                  <a:extLst>
                    <a:ext uri="{9D8B030D-6E8A-4147-A177-3AD203B41FA5}">
                      <a16:colId xmlns:a16="http://schemas.microsoft.com/office/drawing/2014/main" val="2044355108"/>
                    </a:ext>
                  </a:extLst>
                </a:gridCol>
                <a:gridCol w="3876015">
                  <a:extLst>
                    <a:ext uri="{9D8B030D-6E8A-4147-A177-3AD203B41FA5}">
                      <a16:colId xmlns:a16="http://schemas.microsoft.com/office/drawing/2014/main" val="2769442294"/>
                    </a:ext>
                  </a:extLst>
                </a:gridCol>
                <a:gridCol w="4466867">
                  <a:extLst>
                    <a:ext uri="{9D8B030D-6E8A-4147-A177-3AD203B41FA5}">
                      <a16:colId xmlns:a16="http://schemas.microsoft.com/office/drawing/2014/main" val="2299680768"/>
                    </a:ext>
                  </a:extLst>
                </a:gridCol>
              </a:tblGrid>
              <a:tr h="6430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spc="-4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kern="100" spc="-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2000" kern="100" spc="-4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68" marR="2966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spc="-4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Mối</a:t>
                      </a:r>
                      <a:r>
                        <a:rPr lang="en-US" sz="2000" kern="100" spc="-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spc="-4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000" kern="100" spc="-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spc="-4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kern="100" spc="-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68" marR="2966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spc="-4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dụng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68" marR="2966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850582"/>
                  </a:ext>
                </a:extLst>
              </a:tr>
              <a:tr h="183717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68" marR="2966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 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spc="-4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68" marR="2966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truân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vĩ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68" marR="2966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9110300"/>
                  </a:ext>
                </a:extLst>
              </a:tr>
              <a:tr h="12860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máu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144018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68" marR="2966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uan hệ dấu hiệu của sự vật và  sự vật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 máu là dấu hiệu chỉ chiến tranh)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68" marR="2966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bớt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68" marR="2966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687710"/>
                  </a:ext>
                </a:extLst>
              </a:tr>
              <a:tr h="12860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 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68" marR="2966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3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00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3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00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3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3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3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00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3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trừu</a:t>
                      </a:r>
                      <a:r>
                        <a:rPr lang="en-US" sz="200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3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00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3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3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3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00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3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200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3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00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00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3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3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3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00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3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sz="200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spc="-3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000" spc="-3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68" marR="2966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68" marR="29668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22711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4690D2B-75B1-41CD-974A-DA008323F7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96"/>
          <a:stretch/>
        </p:blipFill>
        <p:spPr bwMode="auto">
          <a:xfrm>
            <a:off x="9220401" y="281428"/>
            <a:ext cx="2550767" cy="1943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693889"/>
      </p:ext>
    </p:extLst>
  </p:cSld>
  <p:clrMapOvr>
    <a:masterClrMapping/>
  </p:clrMapOvr>
  <p:transition spd="slow" advClick="0" advTm="5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A66DD4-0D1E-4DEF-B45A-4D9560F71032}"/>
              </a:ext>
            </a:extLst>
          </p:cNvPr>
          <p:cNvSpPr txBox="1"/>
          <p:nvPr/>
        </p:nvSpPr>
        <p:spPr>
          <a:xfrm>
            <a:off x="933450" y="55245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5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DEF5CEB-6FC2-47F6-B63C-0871A4CD47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615831"/>
              </p:ext>
            </p:extLst>
          </p:nvPr>
        </p:nvGraphicFramePr>
        <p:xfrm>
          <a:off x="1200150" y="1429289"/>
          <a:ext cx="3314699" cy="3994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4699">
                  <a:extLst>
                    <a:ext uri="{9D8B030D-6E8A-4147-A177-3AD203B41FA5}">
                      <a16:colId xmlns:a16="http://schemas.microsoft.com/office/drawing/2014/main" val="3271087978"/>
                    </a:ext>
                  </a:extLst>
                </a:gridCol>
              </a:tblGrid>
              <a:tr h="718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695601"/>
                  </a:ext>
                </a:extLst>
              </a:tr>
              <a:tr h="6703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0" spc="-4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Buôn</a:t>
                      </a:r>
                      <a:r>
                        <a:rPr lang="en-US" sz="2400" b="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4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thúng</a:t>
                      </a:r>
                      <a:r>
                        <a:rPr lang="en-US" sz="2400" b="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4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 b="0" spc="-4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4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mẹt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2338149"/>
                  </a:ext>
                </a:extLst>
              </a:tr>
              <a:tr h="59438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lấm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bùn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9829963"/>
                  </a:ext>
                </a:extLst>
              </a:tr>
              <a:tr h="6703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Gạo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chợ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5131611"/>
                  </a:ext>
                </a:extLst>
              </a:tr>
              <a:tr h="6703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sương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7477102"/>
                  </a:ext>
                </a:extLst>
              </a:tr>
              <a:tr h="6703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Nhường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cơm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467283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75F8C3E-D0CC-42BA-9C89-04D18B8BF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35661"/>
              </p:ext>
            </p:extLst>
          </p:nvPr>
        </p:nvGraphicFramePr>
        <p:xfrm>
          <a:off x="6369049" y="1429290"/>
          <a:ext cx="5175251" cy="39941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5251">
                  <a:extLst>
                    <a:ext uri="{9D8B030D-6E8A-4147-A177-3AD203B41FA5}">
                      <a16:colId xmlns:a16="http://schemas.microsoft.com/office/drawing/2014/main" val="2323938622"/>
                    </a:ext>
                  </a:extLst>
                </a:gridCol>
              </a:tblGrid>
              <a:tr h="618585">
                <a:tc>
                  <a:txBody>
                    <a:bodyPr/>
                    <a:lstStyle/>
                    <a:p>
                      <a:pPr marL="91440" marR="18288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687153"/>
                  </a:ext>
                </a:extLst>
              </a:tr>
              <a:tr h="6751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188210"/>
                  </a:ext>
                </a:extLst>
              </a:tr>
              <a:tr h="6751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vất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dãi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dầm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sương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369346"/>
                  </a:ext>
                </a:extLst>
              </a:tr>
              <a:tr h="6751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Buôn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vặt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400" b="0" spc="-3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3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chợ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7601234"/>
                  </a:ext>
                </a:extLst>
              </a:tr>
              <a:tr h="6751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bấp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8057221"/>
                  </a:ext>
                </a:extLst>
              </a:tr>
              <a:tr h="6751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2400" b="0" spc="-7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b="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lam </a:t>
                      </a:r>
                      <a:r>
                        <a:rPr lang="en-US" sz="2400" b="0" spc="-7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</a:t>
                      </a:r>
                      <a:r>
                        <a:rPr lang="en-US" sz="2400" b="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spc="-7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400" b="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7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nhọc</a:t>
                      </a:r>
                      <a:r>
                        <a:rPr lang="en-US" sz="2400" b="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7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7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="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7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0" spc="-7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spc="-7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áng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5263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3994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eelOff"/>
      </p:transition>
    </mc:Choice>
    <mc:Fallback>
      <p:transition spd="slow" advClick="0" advTm="5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967</Words>
  <Application>Microsoft Office PowerPoint</Application>
  <PresentationFormat>Widescreen</PresentationFormat>
  <Paragraphs>131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beo leo</cp:lastModifiedBy>
  <cp:revision>36</cp:revision>
  <dcterms:created xsi:type="dcterms:W3CDTF">2017-08-18T03:02:00Z</dcterms:created>
  <dcterms:modified xsi:type="dcterms:W3CDTF">2021-11-26T02:47:01Z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