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3" r:id="rId3"/>
    <p:sldId id="284" r:id="rId4"/>
    <p:sldId id="285" r:id="rId5"/>
    <p:sldId id="286" r:id="rId6"/>
    <p:sldId id="287" r:id="rId7"/>
    <p:sldId id="288" r:id="rId8"/>
    <p:sldId id="256" r:id="rId9"/>
    <p:sldId id="258" r:id="rId10"/>
    <p:sldId id="257" r:id="rId11"/>
    <p:sldId id="270" r:id="rId12"/>
    <p:sldId id="264" r:id="rId13"/>
    <p:sldId id="265" r:id="rId14"/>
    <p:sldId id="266" r:id="rId15"/>
    <p:sldId id="290" r:id="rId16"/>
    <p:sldId id="259" r:id="rId17"/>
    <p:sldId id="267" r:id="rId18"/>
    <p:sldId id="260" r:id="rId19"/>
    <p:sldId id="271" r:id="rId20"/>
    <p:sldId id="272" r:id="rId21"/>
    <p:sldId id="273" r:id="rId22"/>
    <p:sldId id="274" r:id="rId23"/>
    <p:sldId id="261" r:id="rId24"/>
    <p:sldId id="262" r:id="rId25"/>
    <p:sldId id="289" r:id="rId26"/>
    <p:sldId id="275" r:id="rId27"/>
    <p:sldId id="276" r:id="rId28"/>
    <p:sldId id="263" r:id="rId29"/>
    <p:sldId id="277" r:id="rId30"/>
    <p:sldId id="278" r:id="rId31"/>
    <p:sldId id="291" r:id="rId32"/>
    <p:sldId id="280" r:id="rId33"/>
    <p:sldId id="279" r:id="rId34"/>
    <p:sldId id="28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FEB3-A2B3-4B6A-88FC-DD02E5D76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060206-18ED-45A2-BBE9-7CB51A0AB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14662E-5F6C-4755-A57A-5DFC1E8D16E5}"/>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5" name="Footer Placeholder 4">
            <a:extLst>
              <a:ext uri="{FF2B5EF4-FFF2-40B4-BE49-F238E27FC236}">
                <a16:creationId xmlns:a16="http://schemas.microsoft.com/office/drawing/2014/main" id="{6AF3D4FE-1944-4F68-A38C-6A0446F4F5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5C8C43-A35F-4307-9DDB-CCB867FB6385}"/>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95027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3874-9888-40BF-98FE-9CD49453AB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F75A39-C2D8-4058-84EF-A5E7D8971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24180-2065-4F2A-A36E-FA8A817BC71A}"/>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5" name="Footer Placeholder 4">
            <a:extLst>
              <a:ext uri="{FF2B5EF4-FFF2-40B4-BE49-F238E27FC236}">
                <a16:creationId xmlns:a16="http://schemas.microsoft.com/office/drawing/2014/main" id="{67BAC4BD-ACF0-4130-A311-8CF2C045D0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0F0931-601A-42F7-9526-8A0BEBE7CF9F}"/>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1771705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96C7FC-1C13-423F-B005-909D52DECB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F4FB6C-21C6-480E-B514-8788B57D44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7D0E4-F93B-47FE-8B4D-539FC4CC3270}"/>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5" name="Footer Placeholder 4">
            <a:extLst>
              <a:ext uri="{FF2B5EF4-FFF2-40B4-BE49-F238E27FC236}">
                <a16:creationId xmlns:a16="http://schemas.microsoft.com/office/drawing/2014/main" id="{53A9B18F-DEBF-4504-8D20-2B54242FCA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72EAD8-EFDA-4D0F-9D91-55F16C27477C}"/>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147061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t>23/11/2021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3287861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t>23/11/2021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567708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1E9EA4-8D87-437C-BEFC-C29E1E69893E}" type="datetimeFigureOut">
              <a:rPr lang="vi-VN" smtClean="0"/>
              <a:t>23/11/2021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3169970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21E9EA4-8D87-437C-BEFC-C29E1E69893E}" type="datetimeFigureOut">
              <a:rPr lang="vi-VN" smtClean="0"/>
              <a:t>23/11/2021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379479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21E9EA4-8D87-437C-BEFC-C29E1E69893E}" type="datetimeFigureOut">
              <a:rPr lang="vi-VN" smtClean="0"/>
              <a:t>23/11/2021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509892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21E9EA4-8D87-437C-BEFC-C29E1E69893E}" type="datetimeFigureOut">
              <a:rPr lang="vi-VN" smtClean="0"/>
              <a:t>23/11/2021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4247099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E9EA4-8D87-437C-BEFC-C29E1E69893E}" type="datetimeFigureOut">
              <a:rPr lang="vi-VN" smtClean="0"/>
              <a:t>23/11/2021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206300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E9EA4-8D87-437C-BEFC-C29E1E69893E}" type="datetimeFigureOut">
              <a:rPr lang="vi-VN" smtClean="0"/>
              <a:t>23/11/2021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56476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B6F0-6E45-4F16-A864-BB82FB207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C8D65-3CA7-4E72-AE0A-F500AFE5B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75122-4410-4C97-875D-79767BE5ACC6}"/>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5" name="Footer Placeholder 4">
            <a:extLst>
              <a:ext uri="{FF2B5EF4-FFF2-40B4-BE49-F238E27FC236}">
                <a16:creationId xmlns:a16="http://schemas.microsoft.com/office/drawing/2014/main" id="{D930F191-8662-4B59-9096-3866277807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997474-570F-4BBC-9E3F-6F1B1A401696}"/>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1587891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E9EA4-8D87-437C-BEFC-C29E1E69893E}" type="datetimeFigureOut">
              <a:rPr lang="vi-VN" smtClean="0"/>
              <a:t>23/11/2021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527352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t>23/11/2021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4219306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t>23/11/2021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58364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706C-90F1-4326-A1C5-EDD86E88C2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CDF5CD-CF0F-44C7-B8E1-5CA46CFD28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AC3798-18A8-4610-B68F-DF24203719D7}"/>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5" name="Footer Placeholder 4">
            <a:extLst>
              <a:ext uri="{FF2B5EF4-FFF2-40B4-BE49-F238E27FC236}">
                <a16:creationId xmlns:a16="http://schemas.microsoft.com/office/drawing/2014/main" id="{531C0F71-8908-463A-AF3E-979CC21A19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5EDA3C-7CB7-4D4C-A360-00457614A5AD}"/>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12032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3BBF-A6D7-4B62-A140-370C26598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5DF2C-3236-4A5A-B22C-D344AEDFB8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D2084A-FBF6-4956-8128-83C2DB20E6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229EAF-4793-41AA-B45A-74A3B23031FF}"/>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6" name="Footer Placeholder 5">
            <a:extLst>
              <a:ext uri="{FF2B5EF4-FFF2-40B4-BE49-F238E27FC236}">
                <a16:creationId xmlns:a16="http://schemas.microsoft.com/office/drawing/2014/main" id="{A3FF18E8-E76A-45D1-828A-CADABF65F0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8033DB-9827-458D-9DC7-F50352B7DB97}"/>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221010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7A27-E0AF-4048-86DC-A7130BC08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8F5743-FFB3-4100-B04C-151A59F52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47206-1D5C-4027-AC81-526B4CCDA7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D51AEE-7E41-4E29-B56D-9559BF8D1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B80E33-8459-419D-937A-9606E8B09A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12066E-7464-4376-B4AC-F7E4EFCB7E73}"/>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8" name="Footer Placeholder 7">
            <a:extLst>
              <a:ext uri="{FF2B5EF4-FFF2-40B4-BE49-F238E27FC236}">
                <a16:creationId xmlns:a16="http://schemas.microsoft.com/office/drawing/2014/main" id="{1AAE8DDA-52F4-4A5D-A4ED-F1B8CF58DA2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5C88BD-7840-408F-95B9-5F55712876BF}"/>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1388634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E944-07F9-4162-8CA6-E5999FCE2B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B1270C-5469-41A8-96D0-C33989DCAF7A}"/>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4" name="Footer Placeholder 3">
            <a:extLst>
              <a:ext uri="{FF2B5EF4-FFF2-40B4-BE49-F238E27FC236}">
                <a16:creationId xmlns:a16="http://schemas.microsoft.com/office/drawing/2014/main" id="{4E8BE3BF-3E21-4E50-9C75-78324E2C50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7E5A51-ABD0-4015-A6D6-D6B6BE6F4C90}"/>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226464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8A9FB-4F2A-4FBA-AE1C-203FC010DEC0}"/>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3" name="Footer Placeholder 2">
            <a:extLst>
              <a:ext uri="{FF2B5EF4-FFF2-40B4-BE49-F238E27FC236}">
                <a16:creationId xmlns:a16="http://schemas.microsoft.com/office/drawing/2014/main" id="{046A64FB-D43E-44AB-8831-C68FCCA2C83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BAB4D52-9CA1-4C82-9238-30165082F041}"/>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257956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6EEC-F2DA-4B10-B72D-15732B562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565DBE-BEDD-47BA-8825-A8630EFE9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2FF328-074A-47C3-AFC5-131CCC9A2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C85977-678A-4C31-908D-7363E9C51516}"/>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6" name="Footer Placeholder 5">
            <a:extLst>
              <a:ext uri="{FF2B5EF4-FFF2-40B4-BE49-F238E27FC236}">
                <a16:creationId xmlns:a16="http://schemas.microsoft.com/office/drawing/2014/main" id="{B9620A9D-E226-42A6-AF15-81877B46E3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AF5F8F-3E18-4BEF-8625-0370ADE79F3C}"/>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35671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CF63B-07E5-47F8-B2CA-536B0EB31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6008EB-AD14-4B14-802E-BBE1899F6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A47B9CC-3E35-4A44-B1B6-2306CDDB8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96E9B-24B7-4E8E-95C3-5E2416B0E898}"/>
              </a:ext>
            </a:extLst>
          </p:cNvPr>
          <p:cNvSpPr>
            <a:spLocks noGrp="1"/>
          </p:cNvSpPr>
          <p:nvPr>
            <p:ph type="dt" sz="half" idx="10"/>
          </p:nvPr>
        </p:nvSpPr>
        <p:spPr/>
        <p:txBody>
          <a:bodyPr/>
          <a:lstStyle/>
          <a:p>
            <a:fld id="{9725749B-E6B1-4F4A-9724-8A6D1032B5DA}" type="datetimeFigureOut">
              <a:rPr lang="en-US" smtClean="0"/>
              <a:t>11/23/2021</a:t>
            </a:fld>
            <a:endParaRPr lang="en-US" dirty="0"/>
          </a:p>
        </p:txBody>
      </p:sp>
      <p:sp>
        <p:nvSpPr>
          <p:cNvPr id="6" name="Footer Placeholder 5">
            <a:extLst>
              <a:ext uri="{FF2B5EF4-FFF2-40B4-BE49-F238E27FC236}">
                <a16:creationId xmlns:a16="http://schemas.microsoft.com/office/drawing/2014/main" id="{2F5F86F3-F3B1-48B3-BA20-934505AE07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2AE3F0-CE68-4F3A-A410-6B9D34B4A4CB}"/>
              </a:ext>
            </a:extLst>
          </p:cNvPr>
          <p:cNvSpPr>
            <a:spLocks noGrp="1"/>
          </p:cNvSpPr>
          <p:nvPr>
            <p:ph type="sldNum" sz="quarter" idx="12"/>
          </p:nvPr>
        </p:nvSpPr>
        <p:spPr/>
        <p:txBody>
          <a:bodyPr/>
          <a:lstStyle/>
          <a:p>
            <a:fld id="{F54A77F4-5E9D-4148-B49B-BA6EA406BFC9}" type="slidenum">
              <a:rPr lang="en-US" smtClean="0"/>
              <a:t>‹#›</a:t>
            </a:fld>
            <a:endParaRPr lang="en-US" dirty="0"/>
          </a:p>
        </p:txBody>
      </p:sp>
    </p:spTree>
    <p:extLst>
      <p:ext uri="{BB962C8B-B14F-4D97-AF65-F5344CB8AC3E}">
        <p14:creationId xmlns:p14="http://schemas.microsoft.com/office/powerpoint/2010/main" val="127745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15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77661-4B2C-4CE5-B5A8-A29E567E2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8A66E2-287C-4311-B4FA-7A5E0ED63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052FC-C339-4F7F-8AEE-64D85F37B4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5749B-E6B1-4F4A-9724-8A6D1032B5DA}" type="datetimeFigureOut">
              <a:rPr lang="en-US" smtClean="0"/>
              <a:t>11/23/2021</a:t>
            </a:fld>
            <a:endParaRPr lang="en-US" dirty="0"/>
          </a:p>
        </p:txBody>
      </p:sp>
      <p:sp>
        <p:nvSpPr>
          <p:cNvPr id="5" name="Footer Placeholder 4">
            <a:extLst>
              <a:ext uri="{FF2B5EF4-FFF2-40B4-BE49-F238E27FC236}">
                <a16:creationId xmlns:a16="http://schemas.microsoft.com/office/drawing/2014/main" id="{1FB38551-7903-4266-8651-11323D02B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B1F5EB-4A05-4414-8DDC-A89EF49411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A77F4-5E9D-4148-B49B-BA6EA406BFC9}" type="slidenum">
              <a:rPr lang="en-US" smtClean="0"/>
              <a:t>‹#›</a:t>
            </a:fld>
            <a:endParaRPr lang="en-US" dirty="0"/>
          </a:p>
        </p:txBody>
      </p:sp>
    </p:spTree>
    <p:extLst>
      <p:ext uri="{BB962C8B-B14F-4D97-AF65-F5344CB8AC3E}">
        <p14:creationId xmlns:p14="http://schemas.microsoft.com/office/powerpoint/2010/main" val="3047603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E9EA4-8D87-437C-BEFC-C29E1E69893E}" type="datetimeFigureOut">
              <a:rPr lang="vi-VN" smtClean="0"/>
              <a:t>23/11/2021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A71D0-5045-49DC-AA69-EF36E0781F26}" type="slidenum">
              <a:rPr lang="vi-VN" smtClean="0"/>
              <a:t>‹#›</a:t>
            </a:fld>
            <a:endParaRPr lang="vi-VN"/>
          </a:p>
        </p:txBody>
      </p:sp>
    </p:spTree>
    <p:extLst>
      <p:ext uri="{BB962C8B-B14F-4D97-AF65-F5344CB8AC3E}">
        <p14:creationId xmlns:p14="http://schemas.microsoft.com/office/powerpoint/2010/main" val="1316535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2.xml"/><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image" Target="../media/image3.png"/><Relationship Id="rId4" Type="http://schemas.openxmlformats.org/officeDocument/2006/relationships/slide" Target="slide3.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15000"/>
          </a:srgbClr>
        </a:solidFill>
        <a:effectLst/>
      </p:bgPr>
    </p:bg>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1672988" y="1915520"/>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89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0161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4733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49305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53877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58449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63021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67593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72165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7673738" y="19155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1672988" y="1915520"/>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35589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40161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44733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49305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53877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p:cNvSpPr/>
          <p:nvPr/>
        </p:nvSpPr>
        <p:spPr>
          <a:xfrm>
            <a:off x="58449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ectangle 38"/>
          <p:cNvSpPr/>
          <p:nvPr/>
        </p:nvSpPr>
        <p:spPr>
          <a:xfrm>
            <a:off x="63021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ectangle 39"/>
          <p:cNvSpPr/>
          <p:nvPr/>
        </p:nvSpPr>
        <p:spPr>
          <a:xfrm>
            <a:off x="6759338" y="191552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72165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7673738" y="19155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1" name="Rectangle 50">
            <a:hlinkClick r:id="rId4" action="ppaction://hlinksldjump"/>
          </p:cNvPr>
          <p:cNvSpPr/>
          <p:nvPr/>
        </p:nvSpPr>
        <p:spPr>
          <a:xfrm>
            <a:off x="1672988" y="2372720"/>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6" name="Rectangle 55"/>
          <p:cNvSpPr/>
          <p:nvPr/>
        </p:nvSpPr>
        <p:spPr>
          <a:xfrm>
            <a:off x="31017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Rectangle 56"/>
          <p:cNvSpPr/>
          <p:nvPr/>
        </p:nvSpPr>
        <p:spPr>
          <a:xfrm>
            <a:off x="35589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Rectangle 57"/>
          <p:cNvSpPr/>
          <p:nvPr/>
        </p:nvSpPr>
        <p:spPr>
          <a:xfrm>
            <a:off x="40161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Rectangle 58"/>
          <p:cNvSpPr/>
          <p:nvPr/>
        </p:nvSpPr>
        <p:spPr>
          <a:xfrm>
            <a:off x="44733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49305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 name="Rectangle 60"/>
          <p:cNvSpPr/>
          <p:nvPr/>
        </p:nvSpPr>
        <p:spPr>
          <a:xfrm>
            <a:off x="53877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Rectangle 61"/>
          <p:cNvSpPr/>
          <p:nvPr/>
        </p:nvSpPr>
        <p:spPr>
          <a:xfrm>
            <a:off x="58449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63021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4" name="Rectangle 63"/>
          <p:cNvSpPr/>
          <p:nvPr/>
        </p:nvSpPr>
        <p:spPr>
          <a:xfrm>
            <a:off x="6759338" y="23727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Rectangle 73"/>
          <p:cNvSpPr/>
          <p:nvPr/>
        </p:nvSpPr>
        <p:spPr>
          <a:xfrm>
            <a:off x="1672988" y="2372720"/>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9" name="Rectangle 78"/>
          <p:cNvSpPr/>
          <p:nvPr/>
        </p:nvSpPr>
        <p:spPr>
          <a:xfrm>
            <a:off x="3101738" y="23727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3558938" y="23727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4016138" y="23727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2" name="Rectangle 81"/>
          <p:cNvSpPr/>
          <p:nvPr/>
        </p:nvSpPr>
        <p:spPr>
          <a:xfrm>
            <a:off x="4473338" y="23727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Rectangle 82"/>
          <p:cNvSpPr/>
          <p:nvPr/>
        </p:nvSpPr>
        <p:spPr>
          <a:xfrm>
            <a:off x="4930538" y="23727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5387738" y="23727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Rectangle 84"/>
          <p:cNvSpPr/>
          <p:nvPr/>
        </p:nvSpPr>
        <p:spPr>
          <a:xfrm>
            <a:off x="5844938" y="23727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6" name="Rectangle 85"/>
          <p:cNvSpPr/>
          <p:nvPr/>
        </p:nvSpPr>
        <p:spPr>
          <a:xfrm>
            <a:off x="6302138" y="23727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7" name="Rectangle 86"/>
          <p:cNvSpPr/>
          <p:nvPr/>
        </p:nvSpPr>
        <p:spPr>
          <a:xfrm>
            <a:off x="6759338" y="237272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7" name="Rectangle 96">
            <a:hlinkClick r:id="rId5" action="ppaction://hlinksldjump"/>
          </p:cNvPr>
          <p:cNvSpPr/>
          <p:nvPr/>
        </p:nvSpPr>
        <p:spPr>
          <a:xfrm>
            <a:off x="1672988" y="2829920"/>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Rectangle 105"/>
          <p:cNvSpPr/>
          <p:nvPr/>
        </p:nvSpPr>
        <p:spPr>
          <a:xfrm>
            <a:off x="4930538" y="28299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Rectangle 106"/>
          <p:cNvSpPr/>
          <p:nvPr/>
        </p:nvSpPr>
        <p:spPr>
          <a:xfrm>
            <a:off x="5387738" y="28299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Rectangle 107"/>
          <p:cNvSpPr/>
          <p:nvPr/>
        </p:nvSpPr>
        <p:spPr>
          <a:xfrm>
            <a:off x="5844938" y="28299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9" name="Rectangle 108"/>
          <p:cNvSpPr/>
          <p:nvPr/>
        </p:nvSpPr>
        <p:spPr>
          <a:xfrm>
            <a:off x="6302138" y="28299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0" name="Rectangle 109"/>
          <p:cNvSpPr/>
          <p:nvPr/>
        </p:nvSpPr>
        <p:spPr>
          <a:xfrm>
            <a:off x="6759338" y="28299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Rectangle 119"/>
          <p:cNvSpPr/>
          <p:nvPr/>
        </p:nvSpPr>
        <p:spPr>
          <a:xfrm>
            <a:off x="1672988" y="2829920"/>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ectangle 128"/>
          <p:cNvSpPr/>
          <p:nvPr/>
        </p:nvSpPr>
        <p:spPr>
          <a:xfrm>
            <a:off x="4930538" y="2829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ectangle 129"/>
          <p:cNvSpPr/>
          <p:nvPr/>
        </p:nvSpPr>
        <p:spPr>
          <a:xfrm>
            <a:off x="5387738" y="2829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Ê</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1" name="Rectangle 130"/>
          <p:cNvSpPr/>
          <p:nvPr/>
        </p:nvSpPr>
        <p:spPr>
          <a:xfrm>
            <a:off x="5844938" y="2829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 name="Rectangle 131"/>
          <p:cNvSpPr/>
          <p:nvPr/>
        </p:nvSpPr>
        <p:spPr>
          <a:xfrm>
            <a:off x="6302138" y="2829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Ơ</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3" name="Rectangle 132"/>
          <p:cNvSpPr/>
          <p:nvPr/>
        </p:nvSpPr>
        <p:spPr>
          <a:xfrm>
            <a:off x="6759338" y="282992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Rectangle 142">
            <a:hlinkClick r:id="rId6" action="ppaction://hlinksldjump"/>
          </p:cNvPr>
          <p:cNvSpPr/>
          <p:nvPr/>
        </p:nvSpPr>
        <p:spPr>
          <a:xfrm>
            <a:off x="1672988" y="3287120"/>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Rectangle 152"/>
          <p:cNvSpPr/>
          <p:nvPr/>
        </p:nvSpPr>
        <p:spPr>
          <a:xfrm>
            <a:off x="5387738" y="32871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4" name="Rectangle 153"/>
          <p:cNvSpPr/>
          <p:nvPr/>
        </p:nvSpPr>
        <p:spPr>
          <a:xfrm>
            <a:off x="5844938" y="32871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5" name="Rectangle 154"/>
          <p:cNvSpPr/>
          <p:nvPr/>
        </p:nvSpPr>
        <p:spPr>
          <a:xfrm>
            <a:off x="6302138" y="32871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6" name="Rectangle 155"/>
          <p:cNvSpPr/>
          <p:nvPr/>
        </p:nvSpPr>
        <p:spPr>
          <a:xfrm>
            <a:off x="6759338" y="32871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7" name="Rectangle 156"/>
          <p:cNvSpPr/>
          <p:nvPr/>
        </p:nvSpPr>
        <p:spPr>
          <a:xfrm>
            <a:off x="7216538" y="32871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8" name="Rectangle 157"/>
          <p:cNvSpPr/>
          <p:nvPr/>
        </p:nvSpPr>
        <p:spPr>
          <a:xfrm>
            <a:off x="7673738" y="32871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9" name="Rectangle 158"/>
          <p:cNvSpPr/>
          <p:nvPr/>
        </p:nvSpPr>
        <p:spPr>
          <a:xfrm>
            <a:off x="8130938" y="32871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Rectangle 165"/>
          <p:cNvSpPr/>
          <p:nvPr/>
        </p:nvSpPr>
        <p:spPr>
          <a:xfrm>
            <a:off x="1672988" y="3287120"/>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6" name="Rectangle 175"/>
          <p:cNvSpPr/>
          <p:nvPr/>
        </p:nvSpPr>
        <p:spPr>
          <a:xfrm>
            <a:off x="5387738" y="32871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7" name="Rectangle 176"/>
          <p:cNvSpPr/>
          <p:nvPr/>
        </p:nvSpPr>
        <p:spPr>
          <a:xfrm>
            <a:off x="5844938" y="32871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Ơ</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8" name="Rectangle 177"/>
          <p:cNvSpPr/>
          <p:nvPr/>
        </p:nvSpPr>
        <p:spPr>
          <a:xfrm>
            <a:off x="6302138" y="32871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9" name="Rectangle 178"/>
          <p:cNvSpPr/>
          <p:nvPr/>
        </p:nvSpPr>
        <p:spPr>
          <a:xfrm>
            <a:off x="6759338" y="328712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0" name="Rectangle 179"/>
          <p:cNvSpPr/>
          <p:nvPr/>
        </p:nvSpPr>
        <p:spPr>
          <a:xfrm>
            <a:off x="7216538" y="32871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1" name="Rectangle 180"/>
          <p:cNvSpPr/>
          <p:nvPr/>
        </p:nvSpPr>
        <p:spPr>
          <a:xfrm>
            <a:off x="7673738" y="32871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2" name="Rectangle 181"/>
          <p:cNvSpPr/>
          <p:nvPr/>
        </p:nvSpPr>
        <p:spPr>
          <a:xfrm>
            <a:off x="8130938" y="32871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9" name="Rectangle 188">
            <a:hlinkClick r:id="rId7" action="ppaction://hlinksldjump"/>
          </p:cNvPr>
          <p:cNvSpPr/>
          <p:nvPr/>
        </p:nvSpPr>
        <p:spPr>
          <a:xfrm>
            <a:off x="1672988" y="3744320"/>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1" name="Rectangle 200"/>
          <p:cNvSpPr/>
          <p:nvPr/>
        </p:nvSpPr>
        <p:spPr>
          <a:xfrm>
            <a:off x="6302138" y="37443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2" name="Rectangle 201"/>
          <p:cNvSpPr/>
          <p:nvPr/>
        </p:nvSpPr>
        <p:spPr>
          <a:xfrm>
            <a:off x="6759338" y="37443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3" name="Rectangle 202"/>
          <p:cNvSpPr/>
          <p:nvPr/>
        </p:nvSpPr>
        <p:spPr>
          <a:xfrm>
            <a:off x="7216538" y="37443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4" name="Rectangle 203"/>
          <p:cNvSpPr/>
          <p:nvPr/>
        </p:nvSpPr>
        <p:spPr>
          <a:xfrm>
            <a:off x="7673738" y="37443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5" name="Rectangle 204"/>
          <p:cNvSpPr/>
          <p:nvPr/>
        </p:nvSpPr>
        <p:spPr>
          <a:xfrm>
            <a:off x="8130938" y="37443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6" name="Rectangle 205"/>
          <p:cNvSpPr/>
          <p:nvPr/>
        </p:nvSpPr>
        <p:spPr>
          <a:xfrm>
            <a:off x="8588138" y="37443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7" name="Rectangle 206"/>
          <p:cNvSpPr/>
          <p:nvPr/>
        </p:nvSpPr>
        <p:spPr>
          <a:xfrm>
            <a:off x="9045338" y="374432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2" name="Rectangle 211"/>
          <p:cNvSpPr/>
          <p:nvPr/>
        </p:nvSpPr>
        <p:spPr>
          <a:xfrm>
            <a:off x="1672988" y="3744320"/>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4" name="Rectangle 223"/>
          <p:cNvSpPr/>
          <p:nvPr/>
        </p:nvSpPr>
        <p:spPr>
          <a:xfrm>
            <a:off x="6302138" y="37443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5" name="Rectangle 224"/>
          <p:cNvSpPr/>
          <p:nvPr/>
        </p:nvSpPr>
        <p:spPr>
          <a:xfrm>
            <a:off x="6759338" y="374432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6" name="Rectangle 225"/>
          <p:cNvSpPr/>
          <p:nvPr/>
        </p:nvSpPr>
        <p:spPr>
          <a:xfrm>
            <a:off x="7216538" y="374432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7" name="Rectangle 226"/>
          <p:cNvSpPr/>
          <p:nvPr/>
        </p:nvSpPr>
        <p:spPr>
          <a:xfrm>
            <a:off x="7673738" y="37443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8" name="Rectangle 227"/>
          <p:cNvSpPr/>
          <p:nvPr/>
        </p:nvSpPr>
        <p:spPr>
          <a:xfrm>
            <a:off x="8130938" y="37443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9" name="Rectangle 228"/>
          <p:cNvSpPr/>
          <p:nvPr/>
        </p:nvSpPr>
        <p:spPr>
          <a:xfrm>
            <a:off x="8588138" y="37443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Â</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0" name="Rectangle 229"/>
          <p:cNvSpPr/>
          <p:nvPr/>
        </p:nvSpPr>
        <p:spPr>
          <a:xfrm>
            <a:off x="9045338" y="37443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9" name="Pentagon 558">
            <a:hlinkClick r:id="rId8" action="ppaction://hlinksldjump"/>
          </p:cNvPr>
          <p:cNvSpPr/>
          <p:nvPr/>
        </p:nvSpPr>
        <p:spPr>
          <a:xfrm>
            <a:off x="11014046" y="5466080"/>
            <a:ext cx="591403" cy="33437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2" name="图片 13">
            <a:extLst>
              <a:ext uri="{FF2B5EF4-FFF2-40B4-BE49-F238E27FC236}">
                <a16:creationId xmlns:a16="http://schemas.microsoft.com/office/drawing/2014/main" id="{E2700D43-DBD0-417F-9415-FFBFC672AF72}"/>
              </a:ext>
            </a:extLst>
          </p:cNvPr>
          <p:cNvPicPr>
            <a:picLocks noChangeAspect="1"/>
          </p:cNvPicPr>
          <p:nvPr/>
        </p:nvPicPr>
        <p:blipFill rotWithShape="1">
          <a:blip r:embed="rId9">
            <a:extLst>
              <a:ext uri="{28A0092B-C50C-407E-A947-70E740481C1C}">
                <a14:useLocalDpi xmlns:a14="http://schemas.microsoft.com/office/drawing/2010/main" val="0"/>
              </a:ext>
            </a:extLst>
          </a:blip>
          <a:srcRect t="60620"/>
          <a:stretch/>
        </p:blipFill>
        <p:spPr>
          <a:xfrm>
            <a:off x="105173" y="4455372"/>
            <a:ext cx="12192000" cy="2402628"/>
          </a:xfrm>
          <a:prstGeom prst="rect">
            <a:avLst/>
          </a:prstGeom>
        </p:spPr>
      </p:pic>
      <p:pic>
        <p:nvPicPr>
          <p:cNvPr id="93" name="Picture 92">
            <a:extLst>
              <a:ext uri="{FF2B5EF4-FFF2-40B4-BE49-F238E27FC236}">
                <a16:creationId xmlns:a16="http://schemas.microsoft.com/office/drawing/2014/main" id="{A15B5EF2-E266-466D-97FC-738CEE29BE7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720" y="-59251"/>
            <a:ext cx="1574412" cy="1574412"/>
          </a:xfrm>
          <a:prstGeom prst="rect">
            <a:avLst/>
          </a:prstGeom>
          <a:noFill/>
          <a:ln>
            <a:noFill/>
          </a:ln>
        </p:spPr>
      </p:pic>
      <p:sp>
        <p:nvSpPr>
          <p:cNvPr id="94" name="Freeform 10">
            <a:extLst>
              <a:ext uri="{FF2B5EF4-FFF2-40B4-BE49-F238E27FC236}">
                <a16:creationId xmlns:a16="http://schemas.microsoft.com/office/drawing/2014/main" id="{9E141AD9-0743-41E3-922F-F9142F30B428}"/>
              </a:ext>
            </a:extLst>
          </p:cNvPr>
          <p:cNvSpPr/>
          <p:nvPr/>
        </p:nvSpPr>
        <p:spPr>
          <a:xfrm>
            <a:off x="8286721" y="576750"/>
            <a:ext cx="2254250" cy="844550"/>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95" name="Freeform 10">
            <a:extLst>
              <a:ext uri="{FF2B5EF4-FFF2-40B4-BE49-F238E27FC236}">
                <a16:creationId xmlns:a16="http://schemas.microsoft.com/office/drawing/2014/main" id="{BC4AC453-540F-495A-805C-8217A3E10C33}"/>
              </a:ext>
            </a:extLst>
          </p:cNvPr>
          <p:cNvSpPr/>
          <p:nvPr/>
        </p:nvSpPr>
        <p:spPr>
          <a:xfrm>
            <a:off x="10247601" y="920138"/>
            <a:ext cx="1532890" cy="65132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558" name="Rectangle 557"/>
          <p:cNvSpPr/>
          <p:nvPr/>
        </p:nvSpPr>
        <p:spPr>
          <a:xfrm>
            <a:off x="2457144" y="489741"/>
            <a:ext cx="6020106" cy="83099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ln>
                <a:solidFill>
                  <a:srgbClr val="00B050"/>
                </a:solidFill>
                <a:effectLst/>
                <a:uLnTx/>
                <a:uFillTx/>
                <a:latin typeface="#9Slide05 SVNClementine" panose="020F0502020204030203" pitchFamily="34" charset="0"/>
                <a:ea typeface="Tahoma" panose="020B0604030504040204" pitchFamily="34" charset="0"/>
                <a:cs typeface="Tahoma" panose="020B0604030504040204" pitchFamily="34" charset="0"/>
              </a:rPr>
              <a:t>TRÒ CHƠI GIẢI Ô CHỮ</a:t>
            </a:r>
            <a:endParaRPr kumimoji="0" lang="vi-VN" sz="4800" b="1" i="0" u="none" strike="noStrike" kern="1200" cap="none" spc="0" normalizeH="0" baseline="0" noProof="0" dirty="0">
              <a:ln>
                <a:solidFill>
                  <a:srgbClr val="FF0000"/>
                </a:solid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24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par>
                                <p:cTn id="16" presetID="10" presetClass="exit" presetSubtype="0" fill="hold" grpId="0" nodeType="with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50" fill="hold"/>
                                        <p:tgtEl>
                                          <p:spTgt spid="27"/>
                                        </p:tgtEl>
                                        <p:attrNameLst>
                                          <p:attrName>fillcolor</p:attrName>
                                        </p:attrNameLst>
                                      </p:cBhvr>
                                      <p:to>
                                        <a:srgbClr val="000000"/>
                                      </p:to>
                                    </p:animClr>
                                    <p:set>
                                      <p:cBhvr>
                                        <p:cTn id="24" dur="250" fill="hold"/>
                                        <p:tgtEl>
                                          <p:spTgt spid="27"/>
                                        </p:tgtEl>
                                        <p:attrNameLst>
                                          <p:attrName>fill.type</p:attrName>
                                        </p:attrNameLst>
                                      </p:cBhvr>
                                      <p:to>
                                        <p:strVal val="solid"/>
                                      </p:to>
                                    </p:set>
                                    <p:set>
                                      <p:cBhvr>
                                        <p:cTn id="25" dur="250" fill="hold"/>
                                        <p:tgtEl>
                                          <p:spTgt spid="2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25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25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25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25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5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25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25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par>
                                <p:cTn id="50" presetID="10"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250"/>
                                        <p:tgtEl>
                                          <p:spTgt spid="3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50"/>
                                        <p:tgtEl>
                                          <p:spTgt spid="37"/>
                                        </p:tgtEl>
                                      </p:cBhvr>
                                    </p:animEffect>
                                  </p:childTnLst>
                                </p:cTn>
                              </p:par>
                              <p:par>
                                <p:cTn id="56" presetID="10"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25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250"/>
                                        <p:tgtEl>
                                          <p:spTgt spid="38"/>
                                        </p:tgtEl>
                                      </p:cBhvr>
                                    </p:animEffect>
                                  </p:childTnLst>
                                </p:cTn>
                              </p:par>
                              <p:par>
                                <p:cTn id="62" presetID="10"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250"/>
                                        <p:tgtEl>
                                          <p:spTgt spid="3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250"/>
                                        <p:tgtEl>
                                          <p:spTgt spid="39"/>
                                        </p:tgtEl>
                                      </p:cBhvr>
                                    </p:animEffect>
                                  </p:childTnLst>
                                </p:cTn>
                              </p:par>
                              <p:par>
                                <p:cTn id="68" presetID="10"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250"/>
                                        <p:tgtEl>
                                          <p:spTgt spid="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250"/>
                                        <p:tgtEl>
                                          <p:spTgt spid="40"/>
                                        </p:tgtEl>
                                      </p:cBhvr>
                                    </p:animEffect>
                                  </p:childTnLst>
                                </p:cTn>
                              </p:par>
                              <p:par>
                                <p:cTn id="74" presetID="10"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25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250"/>
                                        <p:tgtEl>
                                          <p:spTgt spid="41"/>
                                        </p:tgtEl>
                                      </p:cBhvr>
                                    </p:animEffect>
                                  </p:childTnLst>
                                </p:cTn>
                              </p:par>
                              <p:par>
                                <p:cTn id="80" presetID="10" presetClass="entr" presetSubtype="0" fill="hold"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250"/>
                                        <p:tgtEl>
                                          <p:spTgt spid="4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250"/>
                                        <p:tgtEl>
                                          <p:spTgt spid="42"/>
                                        </p:tgtEl>
                                      </p:cBhvr>
                                    </p:animEffec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fade">
                                      <p:cBhvr>
                                        <p:cTn id="91" dur="250"/>
                                        <p:tgtEl>
                                          <p:spTgt spid="74"/>
                                        </p:tgtEl>
                                      </p:cBhvr>
                                    </p:animEffect>
                                  </p:childTnLst>
                                </p:cTn>
                              </p:par>
                              <p:par>
                                <p:cTn id="92" presetID="10" presetClass="exit" presetSubtype="0" fill="hold" grpId="0" nodeType="withEffect">
                                  <p:stCondLst>
                                    <p:cond delay="0"/>
                                  </p:stCondLst>
                                  <p:childTnLst>
                                    <p:animEffect transition="out" filter="fade">
                                      <p:cBhvr>
                                        <p:cTn id="93" dur="250"/>
                                        <p:tgtEl>
                                          <p:spTgt spid="51"/>
                                        </p:tgtEl>
                                      </p:cBhvr>
                                    </p:animEffect>
                                    <p:set>
                                      <p:cBhvr>
                                        <p:cTn id="94"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5" restart="whenNotActive" fill="hold" evtFilter="cancelBubble" nodeType="interactiveSeq">
                <p:stCondLst>
                  <p:cond evt="onClick" delay="0">
                    <p:tgtEl>
                      <p:spTgt spid="74"/>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250" fill="hold"/>
                                        <p:tgtEl>
                                          <p:spTgt spid="74"/>
                                        </p:tgtEl>
                                        <p:attrNameLst>
                                          <p:attrName>fillcolor</p:attrName>
                                        </p:attrNameLst>
                                      </p:cBhvr>
                                      <p:to>
                                        <a:srgbClr val="000000"/>
                                      </p:to>
                                    </p:animClr>
                                    <p:set>
                                      <p:cBhvr>
                                        <p:cTn id="100" dur="250" fill="hold"/>
                                        <p:tgtEl>
                                          <p:spTgt spid="74"/>
                                        </p:tgtEl>
                                        <p:attrNameLst>
                                          <p:attrName>fill.type</p:attrName>
                                        </p:attrNameLst>
                                      </p:cBhvr>
                                      <p:to>
                                        <p:strVal val="solid"/>
                                      </p:to>
                                    </p:set>
                                    <p:set>
                                      <p:cBhvr>
                                        <p:cTn id="101" dur="250" fill="hold"/>
                                        <p:tgtEl>
                                          <p:spTgt spid="74"/>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2" name="cashreg.wav"/>
                                        </p:tgtEl>
                                      </p:cMediaNode>
                                    </p:audio>
                                  </p:subTnLst>
                                </p:cTn>
                              </p:par>
                              <p:par>
                                <p:cTn id="102" presetID="10" presetClass="entr" presetSubtype="0"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250"/>
                                        <p:tgtEl>
                                          <p:spTgt spid="7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fade">
                                      <p:cBhvr>
                                        <p:cTn id="107" dur="250"/>
                                        <p:tgtEl>
                                          <p:spTgt spid="79"/>
                                        </p:tgtEl>
                                      </p:cBhvr>
                                    </p:animEffect>
                                  </p:childTnLst>
                                </p:cTn>
                              </p:par>
                              <p:par>
                                <p:cTn id="108" presetID="10" presetClass="entr" presetSubtype="0" fill="hold" nodeType="with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fade">
                                      <p:cBhvr>
                                        <p:cTn id="110" dur="250"/>
                                        <p:tgtEl>
                                          <p:spTgt spid="8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0"/>
                                        </p:tgtEl>
                                        <p:attrNameLst>
                                          <p:attrName>style.visibility</p:attrName>
                                        </p:attrNameLst>
                                      </p:cBhvr>
                                      <p:to>
                                        <p:strVal val="visible"/>
                                      </p:to>
                                    </p:set>
                                    <p:animEffect transition="in" filter="fade">
                                      <p:cBhvr>
                                        <p:cTn id="113" dur="250"/>
                                        <p:tgtEl>
                                          <p:spTgt spid="80"/>
                                        </p:tgtEl>
                                      </p:cBhvr>
                                    </p:animEffect>
                                  </p:childTnLst>
                                </p:cTn>
                              </p:par>
                              <p:par>
                                <p:cTn id="114" presetID="10" presetClass="entr" presetSubtype="0" fill="hold" nodeType="withEffect">
                                  <p:stCondLst>
                                    <p:cond delay="0"/>
                                  </p:stCondLst>
                                  <p:childTnLst>
                                    <p:set>
                                      <p:cBhvr>
                                        <p:cTn id="115" dur="1" fill="hold">
                                          <p:stCondLst>
                                            <p:cond delay="0"/>
                                          </p:stCondLst>
                                        </p:cTn>
                                        <p:tgtEl>
                                          <p:spTgt spid="81"/>
                                        </p:tgtEl>
                                        <p:attrNameLst>
                                          <p:attrName>style.visibility</p:attrName>
                                        </p:attrNameLst>
                                      </p:cBhvr>
                                      <p:to>
                                        <p:strVal val="visible"/>
                                      </p:to>
                                    </p:set>
                                    <p:animEffect transition="in" filter="fade">
                                      <p:cBhvr>
                                        <p:cTn id="116" dur="250"/>
                                        <p:tgtEl>
                                          <p:spTgt spid="8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250"/>
                                        <p:tgtEl>
                                          <p:spTgt spid="81"/>
                                        </p:tgtEl>
                                      </p:cBhvr>
                                    </p:animEffect>
                                  </p:childTnLst>
                                </p:cTn>
                              </p:par>
                              <p:par>
                                <p:cTn id="120" presetID="10" presetClass="entr" presetSubtype="0" fill="hold" nodeType="with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fade">
                                      <p:cBhvr>
                                        <p:cTn id="122" dur="250"/>
                                        <p:tgtEl>
                                          <p:spTgt spid="8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82"/>
                                        </p:tgtEl>
                                        <p:attrNameLst>
                                          <p:attrName>style.visibility</p:attrName>
                                        </p:attrNameLst>
                                      </p:cBhvr>
                                      <p:to>
                                        <p:strVal val="visible"/>
                                      </p:to>
                                    </p:set>
                                    <p:animEffect transition="in" filter="fade">
                                      <p:cBhvr>
                                        <p:cTn id="125" dur="250"/>
                                        <p:tgtEl>
                                          <p:spTgt spid="82"/>
                                        </p:tgtEl>
                                      </p:cBhvr>
                                    </p:animEffect>
                                  </p:childTnLst>
                                </p:cTn>
                              </p:par>
                              <p:par>
                                <p:cTn id="126" presetID="10" presetClass="entr" presetSubtype="0" fill="hold" nodeType="withEffect">
                                  <p:stCondLst>
                                    <p:cond delay="0"/>
                                  </p:stCondLst>
                                  <p:childTnLst>
                                    <p:set>
                                      <p:cBhvr>
                                        <p:cTn id="127" dur="1" fill="hold">
                                          <p:stCondLst>
                                            <p:cond delay="0"/>
                                          </p:stCondLst>
                                        </p:cTn>
                                        <p:tgtEl>
                                          <p:spTgt spid="83"/>
                                        </p:tgtEl>
                                        <p:attrNameLst>
                                          <p:attrName>style.visibility</p:attrName>
                                        </p:attrNameLst>
                                      </p:cBhvr>
                                      <p:to>
                                        <p:strVal val="visible"/>
                                      </p:to>
                                    </p:set>
                                    <p:animEffect transition="in" filter="fade">
                                      <p:cBhvr>
                                        <p:cTn id="128" dur="250"/>
                                        <p:tgtEl>
                                          <p:spTgt spid="8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83"/>
                                        </p:tgtEl>
                                        <p:attrNameLst>
                                          <p:attrName>style.visibility</p:attrName>
                                        </p:attrNameLst>
                                      </p:cBhvr>
                                      <p:to>
                                        <p:strVal val="visible"/>
                                      </p:to>
                                    </p:set>
                                    <p:animEffect transition="in" filter="fade">
                                      <p:cBhvr>
                                        <p:cTn id="131" dur="250"/>
                                        <p:tgtEl>
                                          <p:spTgt spid="83"/>
                                        </p:tgtEl>
                                      </p:cBhvr>
                                    </p:animEffect>
                                  </p:childTnLst>
                                </p:cTn>
                              </p:par>
                              <p:par>
                                <p:cTn id="132" presetID="10" presetClass="entr" presetSubtype="0" fill="hold" nodeType="with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fade">
                                      <p:cBhvr>
                                        <p:cTn id="134" dur="250"/>
                                        <p:tgtEl>
                                          <p:spTgt spid="8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fade">
                                      <p:cBhvr>
                                        <p:cTn id="137" dur="250"/>
                                        <p:tgtEl>
                                          <p:spTgt spid="84"/>
                                        </p:tgtEl>
                                      </p:cBhvr>
                                    </p:animEffect>
                                  </p:childTnLst>
                                </p:cTn>
                              </p:par>
                              <p:par>
                                <p:cTn id="138" presetID="10" presetClass="entr" presetSubtype="0" fill="hold" nodeType="withEffect">
                                  <p:stCondLst>
                                    <p:cond delay="0"/>
                                  </p:stCondLst>
                                  <p:childTnLst>
                                    <p:set>
                                      <p:cBhvr>
                                        <p:cTn id="139" dur="1" fill="hold">
                                          <p:stCondLst>
                                            <p:cond delay="0"/>
                                          </p:stCondLst>
                                        </p:cTn>
                                        <p:tgtEl>
                                          <p:spTgt spid="85"/>
                                        </p:tgtEl>
                                        <p:attrNameLst>
                                          <p:attrName>style.visibility</p:attrName>
                                        </p:attrNameLst>
                                      </p:cBhvr>
                                      <p:to>
                                        <p:strVal val="visible"/>
                                      </p:to>
                                    </p:set>
                                    <p:animEffect transition="in" filter="fade">
                                      <p:cBhvr>
                                        <p:cTn id="140" dur="250"/>
                                        <p:tgtEl>
                                          <p:spTgt spid="85"/>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fade">
                                      <p:cBhvr>
                                        <p:cTn id="143" dur="250"/>
                                        <p:tgtEl>
                                          <p:spTgt spid="85"/>
                                        </p:tgtEl>
                                      </p:cBhvr>
                                    </p:animEffect>
                                  </p:childTnLst>
                                </p:cTn>
                              </p:par>
                              <p:par>
                                <p:cTn id="144" presetID="10" presetClass="entr" presetSubtype="0" fill="hold" nodeType="with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fade">
                                      <p:cBhvr>
                                        <p:cTn id="146" dur="250"/>
                                        <p:tgtEl>
                                          <p:spTgt spid="86"/>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86"/>
                                        </p:tgtEl>
                                        <p:attrNameLst>
                                          <p:attrName>style.visibility</p:attrName>
                                        </p:attrNameLst>
                                      </p:cBhvr>
                                      <p:to>
                                        <p:strVal val="visible"/>
                                      </p:to>
                                    </p:set>
                                    <p:animEffect transition="in" filter="fade">
                                      <p:cBhvr>
                                        <p:cTn id="149" dur="250"/>
                                        <p:tgtEl>
                                          <p:spTgt spid="86"/>
                                        </p:tgtEl>
                                      </p:cBhvr>
                                    </p:animEffect>
                                  </p:childTnLst>
                                </p:cTn>
                              </p:par>
                              <p:par>
                                <p:cTn id="150" presetID="10" presetClass="entr" presetSubtype="0" fill="hold" nodeType="withEffect">
                                  <p:stCondLst>
                                    <p:cond delay="0"/>
                                  </p:stCondLst>
                                  <p:childTnLst>
                                    <p:set>
                                      <p:cBhvr>
                                        <p:cTn id="151" dur="1" fill="hold">
                                          <p:stCondLst>
                                            <p:cond delay="0"/>
                                          </p:stCondLst>
                                        </p:cTn>
                                        <p:tgtEl>
                                          <p:spTgt spid="87"/>
                                        </p:tgtEl>
                                        <p:attrNameLst>
                                          <p:attrName>style.visibility</p:attrName>
                                        </p:attrNameLst>
                                      </p:cBhvr>
                                      <p:to>
                                        <p:strVal val="visible"/>
                                      </p:to>
                                    </p:set>
                                    <p:animEffect transition="in" filter="fade">
                                      <p:cBhvr>
                                        <p:cTn id="152" dur="250"/>
                                        <p:tgtEl>
                                          <p:spTgt spid="87"/>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fade">
                                      <p:cBhvr>
                                        <p:cTn id="155" dur="250"/>
                                        <p:tgtEl>
                                          <p:spTgt spid="87"/>
                                        </p:tgtEl>
                                      </p:cBhvr>
                                    </p:animEffect>
                                  </p:childTnLst>
                                </p:cTn>
                              </p:par>
                            </p:childTnLst>
                          </p:cTn>
                        </p:par>
                      </p:childTnLst>
                    </p:cTn>
                  </p:par>
                </p:childTnLst>
              </p:cTn>
              <p:nextCondLst>
                <p:cond evt="onClick" delay="0">
                  <p:tgtEl>
                    <p:spTgt spid="74"/>
                  </p:tgtEl>
                </p:cond>
              </p:nextCondLst>
            </p:seq>
            <p:seq concurrent="1" nextAc="seek">
              <p:cTn id="156" restart="whenNotActive" fill="hold" evtFilter="cancelBubble" nodeType="interactiveSeq">
                <p:stCondLst>
                  <p:cond evt="onClick" delay="0">
                    <p:tgtEl>
                      <p:spTgt spid="97"/>
                    </p:tgtEl>
                  </p:cond>
                </p:stCondLst>
                <p:endSync evt="end" delay="0">
                  <p:rtn val="all"/>
                </p:endSync>
                <p:childTnLst>
                  <p:par>
                    <p:cTn id="157" fill="hold">
                      <p:stCondLst>
                        <p:cond delay="0"/>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20"/>
                                        </p:tgtEl>
                                        <p:attrNameLst>
                                          <p:attrName>style.visibility</p:attrName>
                                        </p:attrNameLst>
                                      </p:cBhvr>
                                      <p:to>
                                        <p:strVal val="visible"/>
                                      </p:to>
                                    </p:set>
                                    <p:animEffect transition="in" filter="fade">
                                      <p:cBhvr>
                                        <p:cTn id="161" dur="250"/>
                                        <p:tgtEl>
                                          <p:spTgt spid="120"/>
                                        </p:tgtEl>
                                      </p:cBhvr>
                                    </p:animEffect>
                                  </p:childTnLst>
                                </p:cTn>
                              </p:par>
                              <p:par>
                                <p:cTn id="162" presetID="10" presetClass="exit" presetSubtype="0" fill="hold" grpId="0" nodeType="withEffect">
                                  <p:stCondLst>
                                    <p:cond delay="0"/>
                                  </p:stCondLst>
                                  <p:childTnLst>
                                    <p:animEffect transition="out" filter="fade">
                                      <p:cBhvr>
                                        <p:cTn id="163" dur="250"/>
                                        <p:tgtEl>
                                          <p:spTgt spid="97"/>
                                        </p:tgtEl>
                                      </p:cBhvr>
                                    </p:animEffect>
                                    <p:set>
                                      <p:cBhvr>
                                        <p:cTn id="164"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65" restart="whenNotActive" fill="hold" evtFilter="cancelBubble" nodeType="interactiveSeq">
                <p:stCondLst>
                  <p:cond evt="onClick" delay="0">
                    <p:tgtEl>
                      <p:spTgt spid="120"/>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250" fill="hold"/>
                                        <p:tgtEl>
                                          <p:spTgt spid="120"/>
                                        </p:tgtEl>
                                        <p:attrNameLst>
                                          <p:attrName>fillcolor</p:attrName>
                                        </p:attrNameLst>
                                      </p:cBhvr>
                                      <p:to>
                                        <a:srgbClr val="000000"/>
                                      </p:to>
                                    </p:animClr>
                                    <p:set>
                                      <p:cBhvr>
                                        <p:cTn id="170" dur="250" fill="hold"/>
                                        <p:tgtEl>
                                          <p:spTgt spid="120"/>
                                        </p:tgtEl>
                                        <p:attrNameLst>
                                          <p:attrName>fill.type</p:attrName>
                                        </p:attrNameLst>
                                      </p:cBhvr>
                                      <p:to>
                                        <p:strVal val="solid"/>
                                      </p:to>
                                    </p:set>
                                    <p:set>
                                      <p:cBhvr>
                                        <p:cTn id="171" dur="250" fill="hold"/>
                                        <p:tgtEl>
                                          <p:spTgt spid="120"/>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2" name="cashreg.wav"/>
                                        </p:tgtEl>
                                      </p:cMediaNode>
                                    </p:audio>
                                  </p:subTnLst>
                                </p:cTn>
                              </p:par>
                              <p:par>
                                <p:cTn id="172" presetID="10" presetClass="entr" presetSubtype="0" fill="hold" nodeType="withEffect">
                                  <p:stCondLst>
                                    <p:cond delay="0"/>
                                  </p:stCondLst>
                                  <p:childTnLst>
                                    <p:set>
                                      <p:cBhvr>
                                        <p:cTn id="173" dur="1" fill="hold">
                                          <p:stCondLst>
                                            <p:cond delay="0"/>
                                          </p:stCondLst>
                                        </p:cTn>
                                        <p:tgtEl>
                                          <p:spTgt spid="129"/>
                                        </p:tgtEl>
                                        <p:attrNameLst>
                                          <p:attrName>style.visibility</p:attrName>
                                        </p:attrNameLst>
                                      </p:cBhvr>
                                      <p:to>
                                        <p:strVal val="visible"/>
                                      </p:to>
                                    </p:set>
                                    <p:animEffect transition="in" filter="fade">
                                      <p:cBhvr>
                                        <p:cTn id="174" dur="250"/>
                                        <p:tgtEl>
                                          <p:spTgt spid="129"/>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29"/>
                                        </p:tgtEl>
                                        <p:attrNameLst>
                                          <p:attrName>style.visibility</p:attrName>
                                        </p:attrNameLst>
                                      </p:cBhvr>
                                      <p:to>
                                        <p:strVal val="visible"/>
                                      </p:to>
                                    </p:set>
                                    <p:animEffect transition="in" filter="fade">
                                      <p:cBhvr>
                                        <p:cTn id="177" dur="250"/>
                                        <p:tgtEl>
                                          <p:spTgt spid="129"/>
                                        </p:tgtEl>
                                      </p:cBhvr>
                                    </p:animEffect>
                                  </p:childTnLst>
                                </p:cTn>
                              </p:par>
                              <p:par>
                                <p:cTn id="178" presetID="10" presetClass="entr" presetSubtype="0" fill="hold" nodeType="withEffect">
                                  <p:stCondLst>
                                    <p:cond delay="0"/>
                                  </p:stCondLst>
                                  <p:childTnLst>
                                    <p:set>
                                      <p:cBhvr>
                                        <p:cTn id="179" dur="1" fill="hold">
                                          <p:stCondLst>
                                            <p:cond delay="0"/>
                                          </p:stCondLst>
                                        </p:cTn>
                                        <p:tgtEl>
                                          <p:spTgt spid="130"/>
                                        </p:tgtEl>
                                        <p:attrNameLst>
                                          <p:attrName>style.visibility</p:attrName>
                                        </p:attrNameLst>
                                      </p:cBhvr>
                                      <p:to>
                                        <p:strVal val="visible"/>
                                      </p:to>
                                    </p:set>
                                    <p:animEffect transition="in" filter="fade">
                                      <p:cBhvr>
                                        <p:cTn id="180" dur="250"/>
                                        <p:tgtEl>
                                          <p:spTgt spid="130"/>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30"/>
                                        </p:tgtEl>
                                        <p:attrNameLst>
                                          <p:attrName>style.visibility</p:attrName>
                                        </p:attrNameLst>
                                      </p:cBhvr>
                                      <p:to>
                                        <p:strVal val="visible"/>
                                      </p:to>
                                    </p:set>
                                    <p:animEffect transition="in" filter="fade">
                                      <p:cBhvr>
                                        <p:cTn id="183" dur="250"/>
                                        <p:tgtEl>
                                          <p:spTgt spid="130"/>
                                        </p:tgtEl>
                                      </p:cBhvr>
                                    </p:animEffect>
                                  </p:childTnLst>
                                </p:cTn>
                              </p:par>
                              <p:par>
                                <p:cTn id="184" presetID="10" presetClass="entr" presetSubtype="0" fill="hold" nodeType="withEffect">
                                  <p:stCondLst>
                                    <p:cond delay="0"/>
                                  </p:stCondLst>
                                  <p:childTnLst>
                                    <p:set>
                                      <p:cBhvr>
                                        <p:cTn id="185" dur="1" fill="hold">
                                          <p:stCondLst>
                                            <p:cond delay="0"/>
                                          </p:stCondLst>
                                        </p:cTn>
                                        <p:tgtEl>
                                          <p:spTgt spid="131"/>
                                        </p:tgtEl>
                                        <p:attrNameLst>
                                          <p:attrName>style.visibility</p:attrName>
                                        </p:attrNameLst>
                                      </p:cBhvr>
                                      <p:to>
                                        <p:strVal val="visible"/>
                                      </p:to>
                                    </p:set>
                                    <p:animEffect transition="in" filter="fade">
                                      <p:cBhvr>
                                        <p:cTn id="186" dur="250"/>
                                        <p:tgtEl>
                                          <p:spTgt spid="131"/>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31"/>
                                        </p:tgtEl>
                                        <p:attrNameLst>
                                          <p:attrName>style.visibility</p:attrName>
                                        </p:attrNameLst>
                                      </p:cBhvr>
                                      <p:to>
                                        <p:strVal val="visible"/>
                                      </p:to>
                                    </p:set>
                                    <p:animEffect transition="in" filter="fade">
                                      <p:cBhvr>
                                        <p:cTn id="189" dur="250"/>
                                        <p:tgtEl>
                                          <p:spTgt spid="131"/>
                                        </p:tgtEl>
                                      </p:cBhvr>
                                    </p:animEffect>
                                  </p:childTnLst>
                                </p:cTn>
                              </p:par>
                              <p:par>
                                <p:cTn id="190" presetID="10" presetClass="entr" presetSubtype="0" fill="hold" nodeType="withEffect">
                                  <p:stCondLst>
                                    <p:cond delay="0"/>
                                  </p:stCondLst>
                                  <p:childTnLst>
                                    <p:set>
                                      <p:cBhvr>
                                        <p:cTn id="191" dur="1" fill="hold">
                                          <p:stCondLst>
                                            <p:cond delay="0"/>
                                          </p:stCondLst>
                                        </p:cTn>
                                        <p:tgtEl>
                                          <p:spTgt spid="132"/>
                                        </p:tgtEl>
                                        <p:attrNameLst>
                                          <p:attrName>style.visibility</p:attrName>
                                        </p:attrNameLst>
                                      </p:cBhvr>
                                      <p:to>
                                        <p:strVal val="visible"/>
                                      </p:to>
                                    </p:set>
                                    <p:animEffect transition="in" filter="fade">
                                      <p:cBhvr>
                                        <p:cTn id="192" dur="250"/>
                                        <p:tgtEl>
                                          <p:spTgt spid="132"/>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32"/>
                                        </p:tgtEl>
                                        <p:attrNameLst>
                                          <p:attrName>style.visibility</p:attrName>
                                        </p:attrNameLst>
                                      </p:cBhvr>
                                      <p:to>
                                        <p:strVal val="visible"/>
                                      </p:to>
                                    </p:set>
                                    <p:animEffect transition="in" filter="fade">
                                      <p:cBhvr>
                                        <p:cTn id="195" dur="250"/>
                                        <p:tgtEl>
                                          <p:spTgt spid="132"/>
                                        </p:tgtEl>
                                      </p:cBhvr>
                                    </p:animEffect>
                                  </p:childTnLst>
                                </p:cTn>
                              </p:par>
                              <p:par>
                                <p:cTn id="196" presetID="10" presetClass="entr" presetSubtype="0" fill="hold" nodeType="withEffect">
                                  <p:stCondLst>
                                    <p:cond delay="0"/>
                                  </p:stCondLst>
                                  <p:childTnLst>
                                    <p:set>
                                      <p:cBhvr>
                                        <p:cTn id="197" dur="1" fill="hold">
                                          <p:stCondLst>
                                            <p:cond delay="0"/>
                                          </p:stCondLst>
                                        </p:cTn>
                                        <p:tgtEl>
                                          <p:spTgt spid="133"/>
                                        </p:tgtEl>
                                        <p:attrNameLst>
                                          <p:attrName>style.visibility</p:attrName>
                                        </p:attrNameLst>
                                      </p:cBhvr>
                                      <p:to>
                                        <p:strVal val="visible"/>
                                      </p:to>
                                    </p:set>
                                    <p:animEffect transition="in" filter="fade">
                                      <p:cBhvr>
                                        <p:cTn id="198" dur="250"/>
                                        <p:tgtEl>
                                          <p:spTgt spid="133"/>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133"/>
                                        </p:tgtEl>
                                        <p:attrNameLst>
                                          <p:attrName>style.visibility</p:attrName>
                                        </p:attrNameLst>
                                      </p:cBhvr>
                                      <p:to>
                                        <p:strVal val="visible"/>
                                      </p:to>
                                    </p:set>
                                    <p:animEffect transition="in" filter="fade">
                                      <p:cBhvr>
                                        <p:cTn id="201" dur="250"/>
                                        <p:tgtEl>
                                          <p:spTgt spid="133"/>
                                        </p:tgtEl>
                                      </p:cBhvr>
                                    </p:animEffect>
                                  </p:childTnLst>
                                </p:cTn>
                              </p:par>
                            </p:childTnLst>
                          </p:cTn>
                        </p:par>
                      </p:childTnLst>
                    </p:cTn>
                  </p:par>
                </p:childTnLst>
              </p:cTn>
              <p:nextCondLst>
                <p:cond evt="onClick" delay="0">
                  <p:tgtEl>
                    <p:spTgt spid="120"/>
                  </p:tgtEl>
                </p:cond>
              </p:nextCondLst>
            </p:seq>
            <p:seq concurrent="1" nextAc="seek">
              <p:cTn id="202" restart="whenNotActive" fill="hold" evtFilter="cancelBubble" nodeType="interactiveSeq">
                <p:stCondLst>
                  <p:cond evt="onClick" delay="0">
                    <p:tgtEl>
                      <p:spTgt spid="14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166"/>
                                        </p:tgtEl>
                                        <p:attrNameLst>
                                          <p:attrName>style.visibility</p:attrName>
                                        </p:attrNameLst>
                                      </p:cBhvr>
                                      <p:to>
                                        <p:strVal val="visible"/>
                                      </p:to>
                                    </p:set>
                                    <p:animEffect transition="in" filter="fade">
                                      <p:cBhvr>
                                        <p:cTn id="207" dur="250"/>
                                        <p:tgtEl>
                                          <p:spTgt spid="166"/>
                                        </p:tgtEl>
                                      </p:cBhvr>
                                    </p:animEffect>
                                  </p:childTnLst>
                                </p:cTn>
                              </p:par>
                              <p:par>
                                <p:cTn id="208" presetID="10" presetClass="exit" presetSubtype="0" fill="hold" grpId="0" nodeType="withEffect">
                                  <p:stCondLst>
                                    <p:cond delay="0"/>
                                  </p:stCondLst>
                                  <p:childTnLst>
                                    <p:animEffect transition="out" filter="fade">
                                      <p:cBhvr>
                                        <p:cTn id="209" dur="250"/>
                                        <p:tgtEl>
                                          <p:spTgt spid="143"/>
                                        </p:tgtEl>
                                      </p:cBhvr>
                                    </p:animEffect>
                                    <p:set>
                                      <p:cBhvr>
                                        <p:cTn id="210"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11" restart="whenNotActive" fill="hold" evtFilter="cancelBubble" nodeType="interactiveSeq">
                <p:stCondLst>
                  <p:cond evt="onClick" delay="0">
                    <p:tgtEl>
                      <p:spTgt spid="166"/>
                    </p:tgtEl>
                  </p:cond>
                </p:stCondLst>
                <p:endSync evt="end" delay="0">
                  <p:rtn val="all"/>
                </p:endSync>
                <p:childTnLst>
                  <p:par>
                    <p:cTn id="212" fill="hold">
                      <p:stCondLst>
                        <p:cond delay="0"/>
                      </p:stCondLst>
                      <p:childTnLst>
                        <p:par>
                          <p:cTn id="213" fill="hold">
                            <p:stCondLst>
                              <p:cond delay="0"/>
                            </p:stCondLst>
                            <p:childTnLst>
                              <p:par>
                                <p:cTn id="214" presetID="1" presetClass="emph" presetSubtype="2" fill="hold" nodeType="clickEffect">
                                  <p:stCondLst>
                                    <p:cond delay="0"/>
                                  </p:stCondLst>
                                  <p:childTnLst>
                                    <p:animClr clrSpc="rgb" dir="cw">
                                      <p:cBhvr>
                                        <p:cTn id="215" dur="250" fill="hold"/>
                                        <p:tgtEl>
                                          <p:spTgt spid="166"/>
                                        </p:tgtEl>
                                        <p:attrNameLst>
                                          <p:attrName>fillcolor</p:attrName>
                                        </p:attrNameLst>
                                      </p:cBhvr>
                                      <p:to>
                                        <a:srgbClr val="000000"/>
                                      </p:to>
                                    </p:animClr>
                                    <p:set>
                                      <p:cBhvr>
                                        <p:cTn id="216" dur="250" fill="hold"/>
                                        <p:tgtEl>
                                          <p:spTgt spid="166"/>
                                        </p:tgtEl>
                                        <p:attrNameLst>
                                          <p:attrName>fill.type</p:attrName>
                                        </p:attrNameLst>
                                      </p:cBhvr>
                                      <p:to>
                                        <p:strVal val="solid"/>
                                      </p:to>
                                    </p:set>
                                    <p:set>
                                      <p:cBhvr>
                                        <p:cTn id="217" dur="250" fill="hold"/>
                                        <p:tgtEl>
                                          <p:spTgt spid="166"/>
                                        </p:tgtEl>
                                        <p:attrNameLst>
                                          <p:attrName>fill.on</p:attrName>
                                        </p:attrNameLst>
                                      </p:cBhvr>
                                      <p:to>
                                        <p:strVal val="true"/>
                                      </p:to>
                                    </p:set>
                                  </p:childTnLst>
                                  <p:subTnLst>
                                    <p:audio>
                                      <p:cMediaNode>
                                        <p:cTn display="0" masterRel="sameClick">
                                          <p:stCondLst>
                                            <p:cond evt="begin" delay="0">
                                              <p:tn val="214"/>
                                            </p:cond>
                                          </p:stCondLst>
                                          <p:endCondLst>
                                            <p:cond evt="onStopAudio" delay="0">
                                              <p:tgtEl>
                                                <p:sldTgt/>
                                              </p:tgtEl>
                                            </p:cond>
                                          </p:endCondLst>
                                        </p:cTn>
                                        <p:tgtEl>
                                          <p:sndTgt r:embed="rId2" name="cashreg.wav"/>
                                        </p:tgtEl>
                                      </p:cMediaNode>
                                    </p:audio>
                                  </p:subTnLst>
                                </p:cTn>
                              </p:par>
                              <p:par>
                                <p:cTn id="218" presetID="10" presetClass="entr" presetSubtype="0" fill="hold" nodeType="withEffect">
                                  <p:stCondLst>
                                    <p:cond delay="0"/>
                                  </p:stCondLst>
                                  <p:childTnLst>
                                    <p:set>
                                      <p:cBhvr>
                                        <p:cTn id="219" dur="1" fill="hold">
                                          <p:stCondLst>
                                            <p:cond delay="0"/>
                                          </p:stCondLst>
                                        </p:cTn>
                                        <p:tgtEl>
                                          <p:spTgt spid="176"/>
                                        </p:tgtEl>
                                        <p:attrNameLst>
                                          <p:attrName>style.visibility</p:attrName>
                                        </p:attrNameLst>
                                      </p:cBhvr>
                                      <p:to>
                                        <p:strVal val="visible"/>
                                      </p:to>
                                    </p:set>
                                    <p:animEffect transition="in" filter="fade">
                                      <p:cBhvr>
                                        <p:cTn id="220" dur="250"/>
                                        <p:tgtEl>
                                          <p:spTgt spid="176"/>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76"/>
                                        </p:tgtEl>
                                        <p:attrNameLst>
                                          <p:attrName>style.visibility</p:attrName>
                                        </p:attrNameLst>
                                      </p:cBhvr>
                                      <p:to>
                                        <p:strVal val="visible"/>
                                      </p:to>
                                    </p:set>
                                    <p:animEffect transition="in" filter="fade">
                                      <p:cBhvr>
                                        <p:cTn id="223" dur="250"/>
                                        <p:tgtEl>
                                          <p:spTgt spid="176"/>
                                        </p:tgtEl>
                                      </p:cBhvr>
                                    </p:animEffect>
                                  </p:childTnLst>
                                </p:cTn>
                              </p:par>
                              <p:par>
                                <p:cTn id="224" presetID="10" presetClass="entr" presetSubtype="0" fill="hold" nodeType="withEffect">
                                  <p:stCondLst>
                                    <p:cond delay="0"/>
                                  </p:stCondLst>
                                  <p:childTnLst>
                                    <p:set>
                                      <p:cBhvr>
                                        <p:cTn id="225" dur="1" fill="hold">
                                          <p:stCondLst>
                                            <p:cond delay="0"/>
                                          </p:stCondLst>
                                        </p:cTn>
                                        <p:tgtEl>
                                          <p:spTgt spid="177"/>
                                        </p:tgtEl>
                                        <p:attrNameLst>
                                          <p:attrName>style.visibility</p:attrName>
                                        </p:attrNameLst>
                                      </p:cBhvr>
                                      <p:to>
                                        <p:strVal val="visible"/>
                                      </p:to>
                                    </p:set>
                                    <p:animEffect transition="in" filter="fade">
                                      <p:cBhvr>
                                        <p:cTn id="226" dur="250"/>
                                        <p:tgtEl>
                                          <p:spTgt spid="177"/>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77"/>
                                        </p:tgtEl>
                                        <p:attrNameLst>
                                          <p:attrName>style.visibility</p:attrName>
                                        </p:attrNameLst>
                                      </p:cBhvr>
                                      <p:to>
                                        <p:strVal val="visible"/>
                                      </p:to>
                                    </p:set>
                                    <p:animEffect transition="in" filter="fade">
                                      <p:cBhvr>
                                        <p:cTn id="229" dur="250"/>
                                        <p:tgtEl>
                                          <p:spTgt spid="177"/>
                                        </p:tgtEl>
                                      </p:cBhvr>
                                    </p:animEffect>
                                  </p:childTnLst>
                                </p:cTn>
                              </p:par>
                              <p:par>
                                <p:cTn id="230" presetID="10" presetClass="entr" presetSubtype="0" fill="hold" nodeType="withEffect">
                                  <p:stCondLst>
                                    <p:cond delay="0"/>
                                  </p:stCondLst>
                                  <p:childTnLst>
                                    <p:set>
                                      <p:cBhvr>
                                        <p:cTn id="231" dur="1" fill="hold">
                                          <p:stCondLst>
                                            <p:cond delay="0"/>
                                          </p:stCondLst>
                                        </p:cTn>
                                        <p:tgtEl>
                                          <p:spTgt spid="178"/>
                                        </p:tgtEl>
                                        <p:attrNameLst>
                                          <p:attrName>style.visibility</p:attrName>
                                        </p:attrNameLst>
                                      </p:cBhvr>
                                      <p:to>
                                        <p:strVal val="visible"/>
                                      </p:to>
                                    </p:set>
                                    <p:animEffect transition="in" filter="fade">
                                      <p:cBhvr>
                                        <p:cTn id="232" dur="250"/>
                                        <p:tgtEl>
                                          <p:spTgt spid="178"/>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78"/>
                                        </p:tgtEl>
                                        <p:attrNameLst>
                                          <p:attrName>style.visibility</p:attrName>
                                        </p:attrNameLst>
                                      </p:cBhvr>
                                      <p:to>
                                        <p:strVal val="visible"/>
                                      </p:to>
                                    </p:set>
                                    <p:animEffect transition="in" filter="fade">
                                      <p:cBhvr>
                                        <p:cTn id="235" dur="250"/>
                                        <p:tgtEl>
                                          <p:spTgt spid="178"/>
                                        </p:tgtEl>
                                      </p:cBhvr>
                                    </p:animEffect>
                                  </p:childTnLst>
                                </p:cTn>
                              </p:par>
                              <p:par>
                                <p:cTn id="236" presetID="10" presetClass="entr" presetSubtype="0" fill="hold" nodeType="withEffect">
                                  <p:stCondLst>
                                    <p:cond delay="0"/>
                                  </p:stCondLst>
                                  <p:childTnLst>
                                    <p:set>
                                      <p:cBhvr>
                                        <p:cTn id="237" dur="1" fill="hold">
                                          <p:stCondLst>
                                            <p:cond delay="0"/>
                                          </p:stCondLst>
                                        </p:cTn>
                                        <p:tgtEl>
                                          <p:spTgt spid="179"/>
                                        </p:tgtEl>
                                        <p:attrNameLst>
                                          <p:attrName>style.visibility</p:attrName>
                                        </p:attrNameLst>
                                      </p:cBhvr>
                                      <p:to>
                                        <p:strVal val="visible"/>
                                      </p:to>
                                    </p:set>
                                    <p:animEffect transition="in" filter="fade">
                                      <p:cBhvr>
                                        <p:cTn id="238" dur="250"/>
                                        <p:tgtEl>
                                          <p:spTgt spid="179"/>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179"/>
                                        </p:tgtEl>
                                        <p:attrNameLst>
                                          <p:attrName>style.visibility</p:attrName>
                                        </p:attrNameLst>
                                      </p:cBhvr>
                                      <p:to>
                                        <p:strVal val="visible"/>
                                      </p:to>
                                    </p:set>
                                    <p:animEffect transition="in" filter="fade">
                                      <p:cBhvr>
                                        <p:cTn id="241" dur="250"/>
                                        <p:tgtEl>
                                          <p:spTgt spid="179"/>
                                        </p:tgtEl>
                                      </p:cBhvr>
                                    </p:animEffect>
                                  </p:childTnLst>
                                </p:cTn>
                              </p:par>
                              <p:par>
                                <p:cTn id="242" presetID="10" presetClass="entr" presetSubtype="0" fill="hold" nodeType="withEffect">
                                  <p:stCondLst>
                                    <p:cond delay="0"/>
                                  </p:stCondLst>
                                  <p:childTnLst>
                                    <p:set>
                                      <p:cBhvr>
                                        <p:cTn id="243" dur="1" fill="hold">
                                          <p:stCondLst>
                                            <p:cond delay="0"/>
                                          </p:stCondLst>
                                        </p:cTn>
                                        <p:tgtEl>
                                          <p:spTgt spid="180"/>
                                        </p:tgtEl>
                                        <p:attrNameLst>
                                          <p:attrName>style.visibility</p:attrName>
                                        </p:attrNameLst>
                                      </p:cBhvr>
                                      <p:to>
                                        <p:strVal val="visible"/>
                                      </p:to>
                                    </p:set>
                                    <p:animEffect transition="in" filter="fade">
                                      <p:cBhvr>
                                        <p:cTn id="244" dur="250"/>
                                        <p:tgtEl>
                                          <p:spTgt spid="180"/>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180"/>
                                        </p:tgtEl>
                                        <p:attrNameLst>
                                          <p:attrName>style.visibility</p:attrName>
                                        </p:attrNameLst>
                                      </p:cBhvr>
                                      <p:to>
                                        <p:strVal val="visible"/>
                                      </p:to>
                                    </p:set>
                                    <p:animEffect transition="in" filter="fade">
                                      <p:cBhvr>
                                        <p:cTn id="247" dur="250"/>
                                        <p:tgtEl>
                                          <p:spTgt spid="180"/>
                                        </p:tgtEl>
                                      </p:cBhvr>
                                    </p:animEffect>
                                  </p:childTnLst>
                                </p:cTn>
                              </p:par>
                              <p:par>
                                <p:cTn id="248" presetID="10" presetClass="entr" presetSubtype="0" fill="hold" nodeType="withEffect">
                                  <p:stCondLst>
                                    <p:cond delay="0"/>
                                  </p:stCondLst>
                                  <p:childTnLst>
                                    <p:set>
                                      <p:cBhvr>
                                        <p:cTn id="249" dur="1" fill="hold">
                                          <p:stCondLst>
                                            <p:cond delay="0"/>
                                          </p:stCondLst>
                                        </p:cTn>
                                        <p:tgtEl>
                                          <p:spTgt spid="181"/>
                                        </p:tgtEl>
                                        <p:attrNameLst>
                                          <p:attrName>style.visibility</p:attrName>
                                        </p:attrNameLst>
                                      </p:cBhvr>
                                      <p:to>
                                        <p:strVal val="visible"/>
                                      </p:to>
                                    </p:set>
                                    <p:animEffect transition="in" filter="fade">
                                      <p:cBhvr>
                                        <p:cTn id="250" dur="250"/>
                                        <p:tgtEl>
                                          <p:spTgt spid="181"/>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181"/>
                                        </p:tgtEl>
                                        <p:attrNameLst>
                                          <p:attrName>style.visibility</p:attrName>
                                        </p:attrNameLst>
                                      </p:cBhvr>
                                      <p:to>
                                        <p:strVal val="visible"/>
                                      </p:to>
                                    </p:set>
                                    <p:animEffect transition="in" filter="fade">
                                      <p:cBhvr>
                                        <p:cTn id="253" dur="250"/>
                                        <p:tgtEl>
                                          <p:spTgt spid="181"/>
                                        </p:tgtEl>
                                      </p:cBhvr>
                                    </p:animEffect>
                                  </p:childTnLst>
                                </p:cTn>
                              </p:par>
                              <p:par>
                                <p:cTn id="254" presetID="10" presetClass="entr" presetSubtype="0" fill="hold" nodeType="withEffect">
                                  <p:stCondLst>
                                    <p:cond delay="0"/>
                                  </p:stCondLst>
                                  <p:childTnLst>
                                    <p:set>
                                      <p:cBhvr>
                                        <p:cTn id="255" dur="1" fill="hold">
                                          <p:stCondLst>
                                            <p:cond delay="0"/>
                                          </p:stCondLst>
                                        </p:cTn>
                                        <p:tgtEl>
                                          <p:spTgt spid="182"/>
                                        </p:tgtEl>
                                        <p:attrNameLst>
                                          <p:attrName>style.visibility</p:attrName>
                                        </p:attrNameLst>
                                      </p:cBhvr>
                                      <p:to>
                                        <p:strVal val="visible"/>
                                      </p:to>
                                    </p:set>
                                    <p:animEffect transition="in" filter="fade">
                                      <p:cBhvr>
                                        <p:cTn id="256" dur="250"/>
                                        <p:tgtEl>
                                          <p:spTgt spid="182"/>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182"/>
                                        </p:tgtEl>
                                        <p:attrNameLst>
                                          <p:attrName>style.visibility</p:attrName>
                                        </p:attrNameLst>
                                      </p:cBhvr>
                                      <p:to>
                                        <p:strVal val="visible"/>
                                      </p:to>
                                    </p:set>
                                    <p:animEffect transition="in" filter="fade">
                                      <p:cBhvr>
                                        <p:cTn id="259" dur="250"/>
                                        <p:tgtEl>
                                          <p:spTgt spid="182"/>
                                        </p:tgtEl>
                                      </p:cBhvr>
                                    </p:animEffect>
                                  </p:childTnLst>
                                </p:cTn>
                              </p:par>
                            </p:childTnLst>
                          </p:cTn>
                        </p:par>
                      </p:childTnLst>
                    </p:cTn>
                  </p:par>
                </p:childTnLst>
              </p:cTn>
              <p:nextCondLst>
                <p:cond evt="onClick" delay="0">
                  <p:tgtEl>
                    <p:spTgt spid="166"/>
                  </p:tgtEl>
                </p:cond>
              </p:nextCondLst>
            </p:seq>
            <p:seq concurrent="1" nextAc="seek">
              <p:cTn id="260" restart="whenNotActive" fill="hold" evtFilter="cancelBubble" nodeType="interactiveSeq">
                <p:stCondLst>
                  <p:cond evt="onClick" delay="0">
                    <p:tgtEl>
                      <p:spTgt spid="189"/>
                    </p:tgtEl>
                  </p:cond>
                </p:stCondLst>
                <p:endSync evt="end" delay="0">
                  <p:rtn val="all"/>
                </p:endSync>
                <p:childTnLst>
                  <p:par>
                    <p:cTn id="261" fill="hold">
                      <p:stCondLst>
                        <p:cond delay="0"/>
                      </p:stCondLst>
                      <p:childTnLst>
                        <p:par>
                          <p:cTn id="262" fill="hold">
                            <p:stCondLst>
                              <p:cond delay="0"/>
                            </p:stCondLst>
                            <p:childTnLst>
                              <p:par>
                                <p:cTn id="263" presetID="10" presetClass="entr" presetSubtype="0" fill="hold" grpId="0" nodeType="clickEffect">
                                  <p:stCondLst>
                                    <p:cond delay="0"/>
                                  </p:stCondLst>
                                  <p:childTnLst>
                                    <p:set>
                                      <p:cBhvr>
                                        <p:cTn id="264" dur="1" fill="hold">
                                          <p:stCondLst>
                                            <p:cond delay="0"/>
                                          </p:stCondLst>
                                        </p:cTn>
                                        <p:tgtEl>
                                          <p:spTgt spid="212"/>
                                        </p:tgtEl>
                                        <p:attrNameLst>
                                          <p:attrName>style.visibility</p:attrName>
                                        </p:attrNameLst>
                                      </p:cBhvr>
                                      <p:to>
                                        <p:strVal val="visible"/>
                                      </p:to>
                                    </p:set>
                                    <p:animEffect transition="in" filter="fade">
                                      <p:cBhvr>
                                        <p:cTn id="265" dur="250"/>
                                        <p:tgtEl>
                                          <p:spTgt spid="212"/>
                                        </p:tgtEl>
                                      </p:cBhvr>
                                    </p:animEffect>
                                  </p:childTnLst>
                                </p:cTn>
                              </p:par>
                              <p:par>
                                <p:cTn id="266" presetID="10" presetClass="exit" presetSubtype="0" fill="hold" grpId="0" nodeType="withEffect">
                                  <p:stCondLst>
                                    <p:cond delay="0"/>
                                  </p:stCondLst>
                                  <p:childTnLst>
                                    <p:animEffect transition="out" filter="fade">
                                      <p:cBhvr>
                                        <p:cTn id="267" dur="250"/>
                                        <p:tgtEl>
                                          <p:spTgt spid="189"/>
                                        </p:tgtEl>
                                      </p:cBhvr>
                                    </p:animEffect>
                                    <p:set>
                                      <p:cBhvr>
                                        <p:cTn id="268"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69" restart="whenNotActive" fill="hold" evtFilter="cancelBubble" nodeType="interactiveSeq">
                <p:stCondLst>
                  <p:cond evt="onClick" delay="0">
                    <p:tgtEl>
                      <p:spTgt spid="212"/>
                    </p:tgtEl>
                  </p:cond>
                </p:stCondLst>
                <p:endSync evt="end" delay="0">
                  <p:rtn val="all"/>
                </p:endSync>
                <p:childTnLst>
                  <p:par>
                    <p:cTn id="270" fill="hold">
                      <p:stCondLst>
                        <p:cond delay="0"/>
                      </p:stCondLst>
                      <p:childTnLst>
                        <p:par>
                          <p:cTn id="271" fill="hold">
                            <p:stCondLst>
                              <p:cond delay="0"/>
                            </p:stCondLst>
                            <p:childTnLst>
                              <p:par>
                                <p:cTn id="272" presetID="1" presetClass="emph" presetSubtype="2" fill="hold" nodeType="clickEffect">
                                  <p:stCondLst>
                                    <p:cond delay="0"/>
                                  </p:stCondLst>
                                  <p:childTnLst>
                                    <p:animClr clrSpc="rgb" dir="cw">
                                      <p:cBhvr>
                                        <p:cTn id="273" dur="250" fill="hold"/>
                                        <p:tgtEl>
                                          <p:spTgt spid="212"/>
                                        </p:tgtEl>
                                        <p:attrNameLst>
                                          <p:attrName>fillcolor</p:attrName>
                                        </p:attrNameLst>
                                      </p:cBhvr>
                                      <p:to>
                                        <a:srgbClr val="000000"/>
                                      </p:to>
                                    </p:animClr>
                                    <p:set>
                                      <p:cBhvr>
                                        <p:cTn id="274" dur="250" fill="hold"/>
                                        <p:tgtEl>
                                          <p:spTgt spid="212"/>
                                        </p:tgtEl>
                                        <p:attrNameLst>
                                          <p:attrName>fill.type</p:attrName>
                                        </p:attrNameLst>
                                      </p:cBhvr>
                                      <p:to>
                                        <p:strVal val="solid"/>
                                      </p:to>
                                    </p:set>
                                    <p:set>
                                      <p:cBhvr>
                                        <p:cTn id="275" dur="250" fill="hold"/>
                                        <p:tgtEl>
                                          <p:spTgt spid="212"/>
                                        </p:tgtEl>
                                        <p:attrNameLst>
                                          <p:attrName>fill.on</p:attrName>
                                        </p:attrNameLst>
                                      </p:cBhvr>
                                      <p:to>
                                        <p:strVal val="true"/>
                                      </p:to>
                                    </p:set>
                                  </p:childTnLst>
                                  <p:subTnLst>
                                    <p:audio>
                                      <p:cMediaNode>
                                        <p:cTn display="0" masterRel="sameClick">
                                          <p:stCondLst>
                                            <p:cond evt="begin" delay="0">
                                              <p:tn val="272"/>
                                            </p:cond>
                                          </p:stCondLst>
                                          <p:endCondLst>
                                            <p:cond evt="onStopAudio" delay="0">
                                              <p:tgtEl>
                                                <p:sldTgt/>
                                              </p:tgtEl>
                                            </p:cond>
                                          </p:endCondLst>
                                        </p:cTn>
                                        <p:tgtEl>
                                          <p:sndTgt r:embed="rId2" name="cashreg.wav"/>
                                        </p:tgtEl>
                                      </p:cMediaNode>
                                    </p:audio>
                                  </p:subTnLst>
                                </p:cTn>
                              </p:par>
                              <p:par>
                                <p:cTn id="276" presetID="10" presetClass="entr" presetSubtype="0" fill="hold" nodeType="withEffect">
                                  <p:stCondLst>
                                    <p:cond delay="0"/>
                                  </p:stCondLst>
                                  <p:childTnLst>
                                    <p:set>
                                      <p:cBhvr>
                                        <p:cTn id="277" dur="1" fill="hold">
                                          <p:stCondLst>
                                            <p:cond delay="0"/>
                                          </p:stCondLst>
                                        </p:cTn>
                                        <p:tgtEl>
                                          <p:spTgt spid="224"/>
                                        </p:tgtEl>
                                        <p:attrNameLst>
                                          <p:attrName>style.visibility</p:attrName>
                                        </p:attrNameLst>
                                      </p:cBhvr>
                                      <p:to>
                                        <p:strVal val="visible"/>
                                      </p:to>
                                    </p:set>
                                    <p:animEffect transition="in" filter="fade">
                                      <p:cBhvr>
                                        <p:cTn id="278" dur="250"/>
                                        <p:tgtEl>
                                          <p:spTgt spid="224"/>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224"/>
                                        </p:tgtEl>
                                        <p:attrNameLst>
                                          <p:attrName>style.visibility</p:attrName>
                                        </p:attrNameLst>
                                      </p:cBhvr>
                                      <p:to>
                                        <p:strVal val="visible"/>
                                      </p:to>
                                    </p:set>
                                    <p:animEffect transition="in" filter="fade">
                                      <p:cBhvr>
                                        <p:cTn id="281" dur="250"/>
                                        <p:tgtEl>
                                          <p:spTgt spid="224"/>
                                        </p:tgtEl>
                                      </p:cBhvr>
                                    </p:animEffect>
                                  </p:childTnLst>
                                </p:cTn>
                              </p:par>
                              <p:par>
                                <p:cTn id="282" presetID="10" presetClass="entr" presetSubtype="0" fill="hold" nodeType="withEffect">
                                  <p:stCondLst>
                                    <p:cond delay="0"/>
                                  </p:stCondLst>
                                  <p:childTnLst>
                                    <p:set>
                                      <p:cBhvr>
                                        <p:cTn id="283" dur="1" fill="hold">
                                          <p:stCondLst>
                                            <p:cond delay="0"/>
                                          </p:stCondLst>
                                        </p:cTn>
                                        <p:tgtEl>
                                          <p:spTgt spid="225"/>
                                        </p:tgtEl>
                                        <p:attrNameLst>
                                          <p:attrName>style.visibility</p:attrName>
                                        </p:attrNameLst>
                                      </p:cBhvr>
                                      <p:to>
                                        <p:strVal val="visible"/>
                                      </p:to>
                                    </p:set>
                                    <p:animEffect transition="in" filter="fade">
                                      <p:cBhvr>
                                        <p:cTn id="284" dur="250"/>
                                        <p:tgtEl>
                                          <p:spTgt spid="225"/>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225"/>
                                        </p:tgtEl>
                                        <p:attrNameLst>
                                          <p:attrName>style.visibility</p:attrName>
                                        </p:attrNameLst>
                                      </p:cBhvr>
                                      <p:to>
                                        <p:strVal val="visible"/>
                                      </p:to>
                                    </p:set>
                                    <p:animEffect transition="in" filter="fade">
                                      <p:cBhvr>
                                        <p:cTn id="287" dur="250"/>
                                        <p:tgtEl>
                                          <p:spTgt spid="225"/>
                                        </p:tgtEl>
                                      </p:cBhvr>
                                    </p:animEffect>
                                  </p:childTnLst>
                                </p:cTn>
                              </p:par>
                              <p:par>
                                <p:cTn id="288" presetID="10" presetClass="entr" presetSubtype="0" fill="hold" nodeType="withEffect">
                                  <p:stCondLst>
                                    <p:cond delay="0"/>
                                  </p:stCondLst>
                                  <p:childTnLst>
                                    <p:set>
                                      <p:cBhvr>
                                        <p:cTn id="289" dur="1" fill="hold">
                                          <p:stCondLst>
                                            <p:cond delay="0"/>
                                          </p:stCondLst>
                                        </p:cTn>
                                        <p:tgtEl>
                                          <p:spTgt spid="226"/>
                                        </p:tgtEl>
                                        <p:attrNameLst>
                                          <p:attrName>style.visibility</p:attrName>
                                        </p:attrNameLst>
                                      </p:cBhvr>
                                      <p:to>
                                        <p:strVal val="visible"/>
                                      </p:to>
                                    </p:set>
                                    <p:animEffect transition="in" filter="fade">
                                      <p:cBhvr>
                                        <p:cTn id="290" dur="250"/>
                                        <p:tgtEl>
                                          <p:spTgt spid="226"/>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226"/>
                                        </p:tgtEl>
                                        <p:attrNameLst>
                                          <p:attrName>style.visibility</p:attrName>
                                        </p:attrNameLst>
                                      </p:cBhvr>
                                      <p:to>
                                        <p:strVal val="visible"/>
                                      </p:to>
                                    </p:set>
                                    <p:animEffect transition="in" filter="fade">
                                      <p:cBhvr>
                                        <p:cTn id="293" dur="250"/>
                                        <p:tgtEl>
                                          <p:spTgt spid="226"/>
                                        </p:tgtEl>
                                      </p:cBhvr>
                                    </p:animEffect>
                                  </p:childTnLst>
                                </p:cTn>
                              </p:par>
                              <p:par>
                                <p:cTn id="294" presetID="10" presetClass="entr" presetSubtype="0" fill="hold" nodeType="withEffect">
                                  <p:stCondLst>
                                    <p:cond delay="0"/>
                                  </p:stCondLst>
                                  <p:childTnLst>
                                    <p:set>
                                      <p:cBhvr>
                                        <p:cTn id="295" dur="1" fill="hold">
                                          <p:stCondLst>
                                            <p:cond delay="0"/>
                                          </p:stCondLst>
                                        </p:cTn>
                                        <p:tgtEl>
                                          <p:spTgt spid="227"/>
                                        </p:tgtEl>
                                        <p:attrNameLst>
                                          <p:attrName>style.visibility</p:attrName>
                                        </p:attrNameLst>
                                      </p:cBhvr>
                                      <p:to>
                                        <p:strVal val="visible"/>
                                      </p:to>
                                    </p:set>
                                    <p:animEffect transition="in" filter="fade">
                                      <p:cBhvr>
                                        <p:cTn id="296" dur="250"/>
                                        <p:tgtEl>
                                          <p:spTgt spid="227"/>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227"/>
                                        </p:tgtEl>
                                        <p:attrNameLst>
                                          <p:attrName>style.visibility</p:attrName>
                                        </p:attrNameLst>
                                      </p:cBhvr>
                                      <p:to>
                                        <p:strVal val="visible"/>
                                      </p:to>
                                    </p:set>
                                    <p:animEffect transition="in" filter="fade">
                                      <p:cBhvr>
                                        <p:cTn id="299" dur="250"/>
                                        <p:tgtEl>
                                          <p:spTgt spid="227"/>
                                        </p:tgtEl>
                                      </p:cBhvr>
                                    </p:animEffect>
                                  </p:childTnLst>
                                </p:cTn>
                              </p:par>
                              <p:par>
                                <p:cTn id="300" presetID="10" presetClass="entr" presetSubtype="0" fill="hold" nodeType="withEffect">
                                  <p:stCondLst>
                                    <p:cond delay="0"/>
                                  </p:stCondLst>
                                  <p:childTnLst>
                                    <p:set>
                                      <p:cBhvr>
                                        <p:cTn id="301" dur="1" fill="hold">
                                          <p:stCondLst>
                                            <p:cond delay="0"/>
                                          </p:stCondLst>
                                        </p:cTn>
                                        <p:tgtEl>
                                          <p:spTgt spid="228"/>
                                        </p:tgtEl>
                                        <p:attrNameLst>
                                          <p:attrName>style.visibility</p:attrName>
                                        </p:attrNameLst>
                                      </p:cBhvr>
                                      <p:to>
                                        <p:strVal val="visible"/>
                                      </p:to>
                                    </p:set>
                                    <p:animEffect transition="in" filter="fade">
                                      <p:cBhvr>
                                        <p:cTn id="302" dur="250"/>
                                        <p:tgtEl>
                                          <p:spTgt spid="228"/>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228"/>
                                        </p:tgtEl>
                                        <p:attrNameLst>
                                          <p:attrName>style.visibility</p:attrName>
                                        </p:attrNameLst>
                                      </p:cBhvr>
                                      <p:to>
                                        <p:strVal val="visible"/>
                                      </p:to>
                                    </p:set>
                                    <p:animEffect transition="in" filter="fade">
                                      <p:cBhvr>
                                        <p:cTn id="305" dur="250"/>
                                        <p:tgtEl>
                                          <p:spTgt spid="228"/>
                                        </p:tgtEl>
                                      </p:cBhvr>
                                    </p:animEffect>
                                  </p:childTnLst>
                                </p:cTn>
                              </p:par>
                              <p:par>
                                <p:cTn id="306" presetID="10" presetClass="entr" presetSubtype="0" fill="hold" nodeType="withEffect">
                                  <p:stCondLst>
                                    <p:cond delay="0"/>
                                  </p:stCondLst>
                                  <p:childTnLst>
                                    <p:set>
                                      <p:cBhvr>
                                        <p:cTn id="307" dur="1" fill="hold">
                                          <p:stCondLst>
                                            <p:cond delay="0"/>
                                          </p:stCondLst>
                                        </p:cTn>
                                        <p:tgtEl>
                                          <p:spTgt spid="229"/>
                                        </p:tgtEl>
                                        <p:attrNameLst>
                                          <p:attrName>style.visibility</p:attrName>
                                        </p:attrNameLst>
                                      </p:cBhvr>
                                      <p:to>
                                        <p:strVal val="visible"/>
                                      </p:to>
                                    </p:set>
                                    <p:animEffect transition="in" filter="fade">
                                      <p:cBhvr>
                                        <p:cTn id="308" dur="250"/>
                                        <p:tgtEl>
                                          <p:spTgt spid="229"/>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229"/>
                                        </p:tgtEl>
                                        <p:attrNameLst>
                                          <p:attrName>style.visibility</p:attrName>
                                        </p:attrNameLst>
                                      </p:cBhvr>
                                      <p:to>
                                        <p:strVal val="visible"/>
                                      </p:to>
                                    </p:set>
                                    <p:animEffect transition="in" filter="fade">
                                      <p:cBhvr>
                                        <p:cTn id="311" dur="250"/>
                                        <p:tgtEl>
                                          <p:spTgt spid="229"/>
                                        </p:tgtEl>
                                      </p:cBhvr>
                                    </p:animEffect>
                                  </p:childTnLst>
                                </p:cTn>
                              </p:par>
                              <p:par>
                                <p:cTn id="312" presetID="10" presetClass="entr" presetSubtype="0" fill="hold" nodeType="withEffect">
                                  <p:stCondLst>
                                    <p:cond delay="0"/>
                                  </p:stCondLst>
                                  <p:childTnLst>
                                    <p:set>
                                      <p:cBhvr>
                                        <p:cTn id="313" dur="1" fill="hold">
                                          <p:stCondLst>
                                            <p:cond delay="0"/>
                                          </p:stCondLst>
                                        </p:cTn>
                                        <p:tgtEl>
                                          <p:spTgt spid="230"/>
                                        </p:tgtEl>
                                        <p:attrNameLst>
                                          <p:attrName>style.visibility</p:attrName>
                                        </p:attrNameLst>
                                      </p:cBhvr>
                                      <p:to>
                                        <p:strVal val="visible"/>
                                      </p:to>
                                    </p:set>
                                    <p:animEffect transition="in" filter="fade">
                                      <p:cBhvr>
                                        <p:cTn id="314" dur="250"/>
                                        <p:tgtEl>
                                          <p:spTgt spid="230"/>
                                        </p:tgtEl>
                                      </p:cBhvr>
                                    </p:animEffect>
                                  </p:childTnLst>
                                </p:cTn>
                              </p:par>
                              <p:par>
                                <p:cTn id="315" presetID="10" presetClass="entr" presetSubtype="0" fill="hold" grpId="0" nodeType="withEffect">
                                  <p:stCondLst>
                                    <p:cond delay="0"/>
                                  </p:stCondLst>
                                  <p:childTnLst>
                                    <p:set>
                                      <p:cBhvr>
                                        <p:cTn id="316" dur="1" fill="hold">
                                          <p:stCondLst>
                                            <p:cond delay="0"/>
                                          </p:stCondLst>
                                        </p:cTn>
                                        <p:tgtEl>
                                          <p:spTgt spid="230"/>
                                        </p:tgtEl>
                                        <p:attrNameLst>
                                          <p:attrName>style.visibility</p:attrName>
                                        </p:attrNameLst>
                                      </p:cBhvr>
                                      <p:to>
                                        <p:strVal val="visible"/>
                                      </p:to>
                                    </p:set>
                                    <p:animEffect transition="in" filter="fade">
                                      <p:cBhvr>
                                        <p:cTn id="317" dur="250"/>
                                        <p:tgtEl>
                                          <p:spTgt spid="230"/>
                                        </p:tgtEl>
                                      </p:cBhvr>
                                    </p:animEffect>
                                  </p:childTnLst>
                                </p:cTn>
                              </p:par>
                            </p:childTnLst>
                          </p:cTn>
                        </p:par>
                      </p:childTnLst>
                    </p:cTn>
                  </p:par>
                </p:childTnLst>
              </p:cTn>
              <p:nextCondLst>
                <p:cond evt="onClick" delay="0">
                  <p:tgtEl>
                    <p:spTgt spid="212"/>
                  </p:tgtEl>
                </p:cond>
              </p:nextCondLst>
            </p:seq>
          </p:childTnLst>
        </p:cTn>
      </p:par>
    </p:tnLst>
    <p:bldLst>
      <p:bldP spid="4" grpId="0" animBg="1"/>
      <p:bldP spid="27"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87" grpId="0" animBg="1"/>
      <p:bldP spid="97" grpId="0" animBg="1"/>
      <p:bldP spid="120" grpId="0" animBg="1"/>
      <p:bldP spid="129" grpId="0" animBg="1"/>
      <p:bldP spid="130" grpId="0" animBg="1"/>
      <p:bldP spid="131" grpId="0" animBg="1"/>
      <p:bldP spid="132" grpId="0" animBg="1"/>
      <p:bldP spid="133" grpId="0" animBg="1"/>
      <p:bldP spid="143" grpId="0" animBg="1"/>
      <p:bldP spid="166" grpId="0" animBg="1"/>
      <p:bldP spid="176" grpId="0" animBg="1"/>
      <p:bldP spid="177" grpId="0" animBg="1"/>
      <p:bldP spid="178" grpId="0" animBg="1"/>
      <p:bldP spid="179" grpId="0" animBg="1"/>
      <p:bldP spid="180" grpId="0" animBg="1"/>
      <p:bldP spid="181" grpId="0" animBg="1"/>
      <p:bldP spid="182" grpId="0" animBg="1"/>
      <p:bldP spid="189" grpId="0" animBg="1"/>
      <p:bldP spid="212" grpId="0" animBg="1"/>
      <p:bldP spid="224" grpId="0" animBg="1"/>
      <p:bldP spid="225" grpId="0" animBg="1"/>
      <p:bldP spid="226" grpId="0" animBg="1"/>
      <p:bldP spid="227" grpId="0" animBg="1"/>
      <p:bldP spid="228" grpId="0" animBg="1"/>
      <p:bldP spid="229" grpId="0" animBg="1"/>
      <p:bldP spid="2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537B4E30-1BF2-470C-8A5B-6B9862081FFA}"/>
              </a:ext>
            </a:extLst>
          </p:cNvPr>
          <p:cNvSpPr txBox="1"/>
          <p:nvPr/>
        </p:nvSpPr>
        <p:spPr>
          <a:xfrm>
            <a:off x="1476375" y="3590459"/>
            <a:ext cx="9620250" cy="584775"/>
          </a:xfrm>
          <a:prstGeom prst="rect">
            <a:avLst/>
          </a:prstGeom>
          <a:noFill/>
        </p:spPr>
        <p:txBody>
          <a:bodyPr wrap="square">
            <a:spAutoFit/>
          </a:bodyPr>
          <a:lstStyle/>
          <a:p>
            <a:pPr marL="0" marR="30480" algn="just">
              <a:spcBef>
                <a:spcPts val="600"/>
              </a:spcBef>
              <a:spcAft>
                <a:spcPts val="600"/>
              </a:spcAft>
            </a:pPr>
            <a:r>
              <a:rPr lang="de-DE" sz="3200" i="1" dirty="0">
                <a:effectLst/>
                <a:latin typeface="Times New Roman" panose="02020603050405020304" pitchFamily="18" charset="0"/>
                <a:ea typeface="Times New Roman" panose="02020603050405020304" pitchFamily="18" charset="0"/>
              </a:rPr>
              <a:t>Chủ đề:</a:t>
            </a:r>
            <a:r>
              <a:rPr lang="de-DE" sz="3200" dirty="0">
                <a:effectLst/>
                <a:latin typeface="Times New Roman" panose="02020603050405020304" pitchFamily="18" charset="0"/>
                <a:ea typeface="Times New Roman" panose="02020603050405020304" pitchFamily="18" charset="0"/>
              </a:rPr>
              <a:t> là vấn đề chính được thể hiện trong văn bản.</a:t>
            </a:r>
            <a:endParaRPr lang="en-US" sz="3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47E16FE-490A-4EA7-8E0B-1EA1A3C12B1D}"/>
              </a:ext>
            </a:extLst>
          </p:cNvPr>
          <p:cNvSpPr txBox="1"/>
          <p:nvPr/>
        </p:nvSpPr>
        <p:spPr>
          <a:xfrm>
            <a:off x="1476375" y="2285856"/>
            <a:ext cx="10086974" cy="584775"/>
          </a:xfrm>
          <a:prstGeom prst="rect">
            <a:avLst/>
          </a:prstGeom>
          <a:noFill/>
        </p:spPr>
        <p:txBody>
          <a:bodyPr wrap="square">
            <a:spAutoFit/>
          </a:bodyPr>
          <a:lstStyle/>
          <a:p>
            <a:pPr marL="0" marR="30480" algn="just">
              <a:spcBef>
                <a:spcPts val="600"/>
              </a:spcBef>
              <a:spcAft>
                <a:spcPts val="600"/>
              </a:spcAft>
            </a:pPr>
            <a:r>
              <a:rPr lang="de-DE" sz="3200" i="1" dirty="0">
                <a:effectLst/>
                <a:latin typeface="Times New Roman" panose="02020603050405020304" pitchFamily="18" charset="0"/>
                <a:ea typeface="Times New Roman" panose="02020603050405020304" pitchFamily="18" charset="0"/>
              </a:rPr>
              <a:t>Đề tài:</a:t>
            </a:r>
            <a:r>
              <a:rPr lang="de-DE" sz="3200" dirty="0">
                <a:effectLst/>
                <a:latin typeface="Times New Roman" panose="02020603050405020304" pitchFamily="18" charset="0"/>
                <a:ea typeface="Times New Roman" panose="02020603050405020304" pitchFamily="18" charset="0"/>
              </a:rPr>
              <a:t> là phạm vi cuộc sống được miêu tả trong văn bản.</a:t>
            </a:r>
            <a:endParaRPr lang="en-US" sz="3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5DD1AFFF-1F79-4A78-9C8B-F27770DC5A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 y="87256"/>
            <a:ext cx="1637030" cy="1637030"/>
          </a:xfrm>
          <a:prstGeom prst="rect">
            <a:avLst/>
          </a:prstGeom>
          <a:noFill/>
          <a:ln>
            <a:noFill/>
          </a:ln>
        </p:spPr>
      </p:pic>
      <p:sp>
        <p:nvSpPr>
          <p:cNvPr id="8" name="Freeform 10">
            <a:extLst>
              <a:ext uri="{FF2B5EF4-FFF2-40B4-BE49-F238E27FC236}">
                <a16:creationId xmlns:a16="http://schemas.microsoft.com/office/drawing/2014/main" id="{DD3B43F5-DFD5-457E-848B-EC88631C62E6}"/>
              </a:ext>
            </a:extLst>
          </p:cNvPr>
          <p:cNvSpPr/>
          <p:nvPr/>
        </p:nvSpPr>
        <p:spPr>
          <a:xfrm>
            <a:off x="3317875" y="435236"/>
            <a:ext cx="1845799" cy="730463"/>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9" name="Freeform 10">
            <a:extLst>
              <a:ext uri="{FF2B5EF4-FFF2-40B4-BE49-F238E27FC236}">
                <a16:creationId xmlns:a16="http://schemas.microsoft.com/office/drawing/2014/main" id="{1AD5ED71-9B77-4C59-BD94-5BAD0104C6DF}"/>
              </a:ext>
            </a:extLst>
          </p:cNvPr>
          <p:cNvSpPr/>
          <p:nvPr/>
        </p:nvSpPr>
        <p:spPr>
          <a:xfrm>
            <a:off x="4840857" y="800467"/>
            <a:ext cx="1255143" cy="563342"/>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0" name="Freeform 10">
            <a:extLst>
              <a:ext uri="{FF2B5EF4-FFF2-40B4-BE49-F238E27FC236}">
                <a16:creationId xmlns:a16="http://schemas.microsoft.com/office/drawing/2014/main" id="{8263F412-AE57-4EF8-8AF8-A2F5D0A50FB4}"/>
              </a:ext>
            </a:extLst>
          </p:cNvPr>
          <p:cNvSpPr/>
          <p:nvPr/>
        </p:nvSpPr>
        <p:spPr>
          <a:xfrm>
            <a:off x="9585960" y="246230"/>
            <a:ext cx="2112010" cy="108228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pic>
        <p:nvPicPr>
          <p:cNvPr id="11" name="图片 13">
            <a:extLst>
              <a:ext uri="{FF2B5EF4-FFF2-40B4-BE49-F238E27FC236}">
                <a16:creationId xmlns:a16="http://schemas.microsoft.com/office/drawing/2014/main" id="{AAD36452-089B-4E2B-AC0F-F47D9A3ED815}"/>
              </a:ext>
            </a:extLst>
          </p:cNvPr>
          <p:cNvPicPr>
            <a:picLocks noChangeAspect="1"/>
          </p:cNvPicPr>
          <p:nvPr/>
        </p:nvPicPr>
        <p:blipFill rotWithShape="1">
          <a:blip r:embed="rId4">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spTree>
    <p:extLst>
      <p:ext uri="{BB962C8B-B14F-4D97-AF65-F5344CB8AC3E}">
        <p14:creationId xmlns:p14="http://schemas.microsoft.com/office/powerpoint/2010/main" val="418235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2201CEE4-9003-4782-9C2E-5878E1C14802}"/>
              </a:ext>
            </a:extLst>
          </p:cNvPr>
          <p:cNvSpPr txBox="1"/>
          <p:nvPr/>
        </p:nvSpPr>
        <p:spPr>
          <a:xfrm>
            <a:off x="285750" y="534471"/>
            <a:ext cx="6096000" cy="523220"/>
          </a:xfrm>
          <a:prstGeom prst="rect">
            <a:avLst/>
          </a:prstGeom>
          <a:noFill/>
        </p:spPr>
        <p:txBody>
          <a:bodyPr wrap="square">
            <a:spAutoFit/>
          </a:bodyPr>
          <a:lstStyle/>
          <a:p>
            <a:pPr marL="0" marR="30480" algn="just">
              <a:spcBef>
                <a:spcPts val="600"/>
              </a:spcBef>
              <a:spcAft>
                <a:spcPts val="600"/>
              </a:spcAft>
            </a:pPr>
            <a:r>
              <a:rPr lang="de-DE" sz="2800" b="1" dirty="0">
                <a:effectLst/>
                <a:latin typeface="Times New Roman" panose="02020603050405020304" pitchFamily="18" charset="0"/>
                <a:ea typeface="Times New Roman" panose="02020603050405020304" pitchFamily="18" charset="0"/>
              </a:rPr>
              <a:t>1. Tác giả</a:t>
            </a:r>
            <a:endParaRPr lang="en-US" sz="2400" b="1"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9D99C799-B94D-457D-8E57-A23DDBFEED90}"/>
              </a:ext>
            </a:extLst>
          </p:cNvPr>
          <p:cNvPicPr>
            <a:picLocks noChangeAspect="1"/>
          </p:cNvPicPr>
          <p:nvPr/>
        </p:nvPicPr>
        <p:blipFill rotWithShape="1">
          <a:blip r:embed="rId3">
            <a:extLst>
              <a:ext uri="{28A0092B-C50C-407E-A947-70E740481C1C}">
                <a14:useLocalDpi xmlns:a14="http://schemas.microsoft.com/office/drawing/2010/main" val="0"/>
              </a:ext>
            </a:extLst>
          </a:blip>
          <a:srcRect r="29688"/>
          <a:stretch/>
        </p:blipFill>
        <p:spPr>
          <a:xfrm>
            <a:off x="285750" y="1586133"/>
            <a:ext cx="4419600" cy="3533333"/>
          </a:xfrm>
          <a:prstGeom prst="rect">
            <a:avLst/>
          </a:prstGeom>
        </p:spPr>
      </p:pic>
      <p:sp>
        <p:nvSpPr>
          <p:cNvPr id="10" name="TextBox 9">
            <a:extLst>
              <a:ext uri="{FF2B5EF4-FFF2-40B4-BE49-F238E27FC236}">
                <a16:creationId xmlns:a16="http://schemas.microsoft.com/office/drawing/2014/main" id="{61DE81AE-C63B-4E69-9B5D-8887AA2D923C}"/>
              </a:ext>
            </a:extLst>
          </p:cNvPr>
          <p:cNvSpPr txBox="1"/>
          <p:nvPr/>
        </p:nvSpPr>
        <p:spPr>
          <a:xfrm>
            <a:off x="5391150" y="1391721"/>
            <a:ext cx="6096000" cy="523220"/>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rPr>
              <a:t>Tô Hoài (1920-2014), quê ở Hà Nội</a:t>
            </a:r>
            <a:endParaRPr lang="en-US" sz="2800" dirty="0"/>
          </a:p>
        </p:txBody>
      </p:sp>
      <p:sp>
        <p:nvSpPr>
          <p:cNvPr id="12" name="TextBox 11">
            <a:extLst>
              <a:ext uri="{FF2B5EF4-FFF2-40B4-BE49-F238E27FC236}">
                <a16:creationId xmlns:a16="http://schemas.microsoft.com/office/drawing/2014/main" id="{F4ECC7F6-B879-4B8D-A424-7A230876E9D8}"/>
              </a:ext>
            </a:extLst>
          </p:cNvPr>
          <p:cNvSpPr txBox="1"/>
          <p:nvPr/>
        </p:nvSpPr>
        <p:spPr>
          <a:xfrm>
            <a:off x="5391150" y="2279242"/>
            <a:ext cx="6096000" cy="1384995"/>
          </a:xfrm>
          <a:prstGeom prst="rect">
            <a:avLst/>
          </a:prstGeom>
          <a:noFill/>
        </p:spPr>
        <p:txBody>
          <a:bodyPr wrap="square">
            <a:spAutoFit/>
          </a:bodyPr>
          <a:lstStyle/>
          <a:p>
            <a:pPr marL="0" marR="30480" algn="just">
              <a:spcBef>
                <a:spcPts val="600"/>
              </a:spcBef>
              <a:spcAft>
                <a:spcPts val="600"/>
              </a:spcAft>
            </a:pPr>
            <a:r>
              <a:rPr lang="de-DE" sz="2800" dirty="0">
                <a:effectLst/>
                <a:latin typeface="Times New Roman" panose="02020603050405020304" pitchFamily="18" charset="0"/>
                <a:ea typeface="Times New Roman" panose="02020603050405020304" pitchFamily="18" charset="0"/>
              </a:rPr>
              <a:t>- Ông có sở trường viết truyện về loài vật với các nhân vật được nhân hóa khéo léo, hấp dẫn.</a:t>
            </a:r>
            <a:endParaRPr lang="en-US" sz="24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06B83DE1-3ADC-4BF3-B69E-6DE6376AACD7}"/>
              </a:ext>
            </a:extLst>
          </p:cNvPr>
          <p:cNvSpPr txBox="1"/>
          <p:nvPr/>
        </p:nvSpPr>
        <p:spPr>
          <a:xfrm>
            <a:off x="5438777" y="4028539"/>
            <a:ext cx="6096000" cy="1384995"/>
          </a:xfrm>
          <a:prstGeom prst="rect">
            <a:avLst/>
          </a:prstGeom>
          <a:noFill/>
        </p:spPr>
        <p:txBody>
          <a:bodyPr wrap="square">
            <a:spAutoFit/>
          </a:bodyPr>
          <a:lstStyle/>
          <a:p>
            <a:pPr marL="0" marR="30480" algn="just">
              <a:spcBef>
                <a:spcPts val="600"/>
              </a:spcBef>
              <a:spcAft>
                <a:spcPts val="600"/>
              </a:spcAft>
            </a:pPr>
            <a:r>
              <a:rPr lang="de-DE" sz="2800" dirty="0">
                <a:effectLst/>
                <a:latin typeface="Times New Roman" panose="02020603050405020304" pitchFamily="18" charset="0"/>
                <a:ea typeface="Times New Roman" panose="02020603050405020304" pitchFamily="18" charset="0"/>
              </a:rPr>
              <a:t>- Ông có lối viết thông minh, hóm hỉnh, tinh tế. Ngôn ngữ đặc sắc, giàu hình ảnh, âm thanh.</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85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6" name="Picture 5">
            <a:extLst>
              <a:ext uri="{FF2B5EF4-FFF2-40B4-BE49-F238E27FC236}">
                <a16:creationId xmlns:a16="http://schemas.microsoft.com/office/drawing/2014/main" id="{FBC86014-1FE1-48A4-909C-5D7EAB7B0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809" y="0"/>
            <a:ext cx="2491359" cy="3461204"/>
          </a:xfrm>
          <a:prstGeom prst="rect">
            <a:avLst/>
          </a:prstGeom>
        </p:spPr>
      </p:pic>
      <p:pic>
        <p:nvPicPr>
          <p:cNvPr id="8" name="Picture 7">
            <a:extLst>
              <a:ext uri="{FF2B5EF4-FFF2-40B4-BE49-F238E27FC236}">
                <a16:creationId xmlns:a16="http://schemas.microsoft.com/office/drawing/2014/main" id="{C2DE648C-8B65-4BAA-9031-6B6F9E3E634B}"/>
              </a:ext>
            </a:extLst>
          </p:cNvPr>
          <p:cNvPicPr>
            <a:picLocks noChangeAspect="1"/>
          </p:cNvPicPr>
          <p:nvPr/>
        </p:nvPicPr>
        <p:blipFill rotWithShape="1">
          <a:blip r:embed="rId4">
            <a:extLst>
              <a:ext uri="{28A0092B-C50C-407E-A947-70E740481C1C}">
                <a14:useLocalDpi xmlns:a14="http://schemas.microsoft.com/office/drawing/2010/main" val="0"/>
              </a:ext>
            </a:extLst>
          </a:blip>
          <a:srcRect l="16371" t="907" r="17222" b="1557"/>
          <a:stretch/>
        </p:blipFill>
        <p:spPr>
          <a:xfrm>
            <a:off x="2898678" y="12074"/>
            <a:ext cx="2719438" cy="3589617"/>
          </a:xfrm>
          <a:prstGeom prst="rect">
            <a:avLst/>
          </a:prstGeom>
        </p:spPr>
      </p:pic>
      <p:pic>
        <p:nvPicPr>
          <p:cNvPr id="10" name="Picture 9">
            <a:extLst>
              <a:ext uri="{FF2B5EF4-FFF2-40B4-BE49-F238E27FC236}">
                <a16:creationId xmlns:a16="http://schemas.microsoft.com/office/drawing/2014/main" id="{D3201814-081C-4EE3-A710-A0FE1113A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032" y="-31355"/>
            <a:ext cx="2542560" cy="3492559"/>
          </a:xfrm>
          <a:prstGeom prst="rect">
            <a:avLst/>
          </a:prstGeom>
        </p:spPr>
      </p:pic>
      <p:pic>
        <p:nvPicPr>
          <p:cNvPr id="12" name="Picture 11">
            <a:extLst>
              <a:ext uri="{FF2B5EF4-FFF2-40B4-BE49-F238E27FC236}">
                <a16:creationId xmlns:a16="http://schemas.microsoft.com/office/drawing/2014/main" id="{01AD52B3-3DF9-44FC-81D7-983F7178B3BE}"/>
              </a:ext>
            </a:extLst>
          </p:cNvPr>
          <p:cNvPicPr>
            <a:picLocks noChangeAspect="1"/>
          </p:cNvPicPr>
          <p:nvPr/>
        </p:nvPicPr>
        <p:blipFill rotWithShape="1">
          <a:blip r:embed="rId6">
            <a:extLst>
              <a:ext uri="{28A0092B-C50C-407E-A947-70E740481C1C}">
                <a14:useLocalDpi xmlns:a14="http://schemas.microsoft.com/office/drawing/2010/main" val="0"/>
              </a:ext>
            </a:extLst>
          </a:blip>
          <a:srcRect l="4485" r="4911"/>
          <a:stretch/>
        </p:blipFill>
        <p:spPr>
          <a:xfrm>
            <a:off x="3773439" y="3426046"/>
            <a:ext cx="2583262" cy="3419880"/>
          </a:xfrm>
          <a:prstGeom prst="rect">
            <a:avLst/>
          </a:prstGeom>
        </p:spPr>
      </p:pic>
      <p:pic>
        <p:nvPicPr>
          <p:cNvPr id="14" name="Picture 13">
            <a:extLst>
              <a:ext uri="{FF2B5EF4-FFF2-40B4-BE49-F238E27FC236}">
                <a16:creationId xmlns:a16="http://schemas.microsoft.com/office/drawing/2014/main" id="{824E8515-0685-4B29-B2C3-ECAFF0A15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8" y="12074"/>
            <a:ext cx="2542559" cy="3521633"/>
          </a:xfrm>
          <a:prstGeom prst="rect">
            <a:avLst/>
          </a:prstGeom>
        </p:spPr>
      </p:pic>
      <p:pic>
        <p:nvPicPr>
          <p:cNvPr id="16" name="Picture 15">
            <a:extLst>
              <a:ext uri="{FF2B5EF4-FFF2-40B4-BE49-F238E27FC236}">
                <a16:creationId xmlns:a16="http://schemas.microsoft.com/office/drawing/2014/main" id="{4074DFE5-2ECE-474F-AB34-905D53CC9297}"/>
              </a:ext>
            </a:extLst>
          </p:cNvPr>
          <p:cNvPicPr>
            <a:picLocks noChangeAspect="1"/>
          </p:cNvPicPr>
          <p:nvPr/>
        </p:nvPicPr>
        <p:blipFill rotWithShape="1">
          <a:blip r:embed="rId8">
            <a:extLst>
              <a:ext uri="{28A0092B-C50C-407E-A947-70E740481C1C}">
                <a14:useLocalDpi xmlns:a14="http://schemas.microsoft.com/office/drawing/2010/main" val="0"/>
              </a:ext>
            </a:extLst>
          </a:blip>
          <a:srcRect r="25939" b="23132"/>
          <a:stretch/>
        </p:blipFill>
        <p:spPr>
          <a:xfrm>
            <a:off x="799689" y="3397151"/>
            <a:ext cx="2536369" cy="3419880"/>
          </a:xfrm>
          <a:prstGeom prst="rect">
            <a:avLst/>
          </a:prstGeom>
        </p:spPr>
      </p:pic>
      <p:pic>
        <p:nvPicPr>
          <p:cNvPr id="18" name="Picture 17">
            <a:extLst>
              <a:ext uri="{FF2B5EF4-FFF2-40B4-BE49-F238E27FC236}">
                <a16:creationId xmlns:a16="http://schemas.microsoft.com/office/drawing/2014/main" id="{F28B0DBB-6482-49A6-94C7-65B1AF27C5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5184" y="3368256"/>
            <a:ext cx="2542559" cy="3477670"/>
          </a:xfrm>
          <a:prstGeom prst="rect">
            <a:avLst/>
          </a:prstGeom>
        </p:spPr>
      </p:pic>
      <p:pic>
        <p:nvPicPr>
          <p:cNvPr id="20" name="Picture 19">
            <a:extLst>
              <a:ext uri="{FF2B5EF4-FFF2-40B4-BE49-F238E27FC236}">
                <a16:creationId xmlns:a16="http://schemas.microsoft.com/office/drawing/2014/main" id="{3D2BCB47-FC2F-4ACB-8367-F369026BB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67394" y="3368256"/>
            <a:ext cx="2491359" cy="3492559"/>
          </a:xfrm>
          <a:prstGeom prst="rect">
            <a:avLst/>
          </a:prstGeom>
        </p:spPr>
      </p:pic>
    </p:spTree>
    <p:extLst>
      <p:ext uri="{BB962C8B-B14F-4D97-AF65-F5344CB8AC3E}">
        <p14:creationId xmlns:p14="http://schemas.microsoft.com/office/powerpoint/2010/main" val="41937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1C644F71-42C3-443E-98CC-02B26C93F619}"/>
              </a:ext>
            </a:extLst>
          </p:cNvPr>
          <p:cNvSpPr txBox="1"/>
          <p:nvPr/>
        </p:nvSpPr>
        <p:spPr>
          <a:xfrm>
            <a:off x="293914" y="310634"/>
            <a:ext cx="6096000" cy="369332"/>
          </a:xfrm>
          <a:prstGeom prst="rect">
            <a:avLst/>
          </a:prstGeom>
          <a:noFill/>
        </p:spPr>
        <p:txBody>
          <a:bodyPr wrap="square">
            <a:spAutoFit/>
          </a:bodyPr>
          <a:lstStyle/>
          <a:p>
            <a:pPr marL="0" marR="30480" algn="just">
              <a:spcBef>
                <a:spcPts val="600"/>
              </a:spcBef>
              <a:spcAft>
                <a:spcPts val="600"/>
              </a:spcAft>
            </a:pPr>
            <a:r>
              <a:rPr lang="de-DE" sz="1800" b="1" dirty="0">
                <a:effectLst/>
                <a:latin typeface="Times New Roman" panose="02020603050405020304" pitchFamily="18" charset="0"/>
                <a:ea typeface="Times New Roman" panose="02020603050405020304" pitchFamily="18" charset="0"/>
              </a:rPr>
              <a:t>2.</a:t>
            </a:r>
            <a:r>
              <a:rPr lang="de-DE" sz="1800" dirty="0">
                <a:effectLst/>
                <a:latin typeface="Times New Roman" panose="02020603050405020304" pitchFamily="18" charset="0"/>
                <a:ea typeface="Times New Roman" panose="02020603050405020304" pitchFamily="18" charset="0"/>
              </a:rPr>
              <a:t> </a:t>
            </a:r>
            <a:r>
              <a:rPr lang="de-DE" sz="1800" b="1" dirty="0">
                <a:effectLst/>
                <a:latin typeface="Times New Roman" panose="02020603050405020304" pitchFamily="18" charset="0"/>
                <a:ea typeface="Times New Roman" panose="02020603050405020304" pitchFamily="18" charset="0"/>
              </a:rPr>
              <a:t>Văn bản</a:t>
            </a:r>
            <a:endParaRPr lang="en-US" sz="1600" dirty="0">
              <a:effectLst/>
              <a:latin typeface="Times New Roman" panose="02020603050405020304" pitchFamily="18" charset="0"/>
              <a:ea typeface="Times New Roman" panose="02020603050405020304" pitchFamily="18" charset="0"/>
            </a:endParaRPr>
          </a:p>
        </p:txBody>
      </p:sp>
      <p:pic>
        <p:nvPicPr>
          <p:cNvPr id="7" name="Picture 2" descr="Dế Mèn phiêu lưu ký | Nhà xuất bản Kim Đồng">
            <a:extLst>
              <a:ext uri="{FF2B5EF4-FFF2-40B4-BE49-F238E27FC236}">
                <a16:creationId xmlns:a16="http://schemas.microsoft.com/office/drawing/2014/main" id="{4968F4CC-00EF-41C2-931C-841C47978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97" b="2"/>
          <a:stretch/>
        </p:blipFill>
        <p:spPr bwMode="auto">
          <a:xfrm>
            <a:off x="480161" y="1131399"/>
            <a:ext cx="3304404" cy="4595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195AD3-8977-485A-A5F8-B8F281E4C390}"/>
              </a:ext>
            </a:extLst>
          </p:cNvPr>
          <p:cNvSpPr txBox="1"/>
          <p:nvPr/>
        </p:nvSpPr>
        <p:spPr>
          <a:xfrm>
            <a:off x="4524376" y="1506695"/>
            <a:ext cx="7439024" cy="3908762"/>
          </a:xfrm>
          <a:prstGeom prst="rect">
            <a:avLst/>
          </a:prstGeom>
          <a:noFill/>
        </p:spPr>
        <p:txBody>
          <a:bodyPr wrap="square">
            <a:spAutoFit/>
          </a:bodyPr>
          <a:lstStyle/>
          <a:p>
            <a:pPr marL="36195" marR="30480" algn="just">
              <a:spcBef>
                <a:spcPts val="1200"/>
              </a:spcBef>
              <a:spcAft>
                <a:spcPts val="1200"/>
              </a:spcAft>
            </a:pPr>
            <a:r>
              <a:rPr lang="de-DE" sz="2400" dirty="0">
                <a:effectLst/>
                <a:latin typeface="Times New Roman" panose="02020603050405020304" pitchFamily="18" charset="0"/>
                <a:ea typeface="Times New Roman" panose="02020603050405020304" pitchFamily="18" charset="0"/>
              </a:rPr>
              <a:t>- Thể loại: truyện đồng thoại</a:t>
            </a:r>
            <a:endParaRPr lang="en-US" sz="24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de-DE" sz="2400" dirty="0">
                <a:effectLst/>
                <a:latin typeface="Times New Roman" panose="02020603050405020304" pitchFamily="18" charset="0"/>
                <a:ea typeface="Times New Roman" panose="02020603050405020304" pitchFamily="18" charset="0"/>
              </a:rPr>
              <a:t>- Nhân vật: Dế Mèn (nhân vật chính), Dế Choắt, chị Cốc...</a:t>
            </a:r>
            <a:endParaRPr lang="en-US" sz="24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de-DE" sz="2400" dirty="0">
                <a:effectLst/>
                <a:latin typeface="Times New Roman" panose="02020603050405020304" pitchFamily="18" charset="0"/>
                <a:ea typeface="Times New Roman" panose="02020603050405020304" pitchFamily="18" charset="0"/>
              </a:rPr>
              <a:t>- Bố cục: 2 phần</a:t>
            </a:r>
            <a:endParaRPr lang="en-US" sz="24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de-DE" sz="2400" dirty="0">
                <a:effectLst/>
                <a:latin typeface="Times New Roman" panose="02020603050405020304" pitchFamily="18" charset="0"/>
                <a:ea typeface="Times New Roman" panose="02020603050405020304" pitchFamily="18" charset="0"/>
              </a:rPr>
              <a:t>+ Phần 1 (</a:t>
            </a:r>
            <a:r>
              <a:rPr lang="de-DE" sz="2400" i="1" dirty="0">
                <a:effectLst/>
                <a:latin typeface="Times New Roman" panose="02020603050405020304" pitchFamily="18" charset="0"/>
                <a:ea typeface="Times New Roman" panose="02020603050405020304" pitchFamily="18" charset="0"/>
              </a:rPr>
              <a:t>từ đầu đến ghi nhớ suốt đời)</a:t>
            </a:r>
            <a:r>
              <a:rPr lang="de-DE" sz="2400" dirty="0">
                <a:effectLst/>
                <a:latin typeface="Times New Roman" panose="02020603050405020304" pitchFamily="18" charset="0"/>
                <a:ea typeface="Times New Roman" panose="02020603050405020304" pitchFamily="18" charset="0"/>
              </a:rPr>
              <a:t>:</a:t>
            </a:r>
            <a:r>
              <a:rPr lang="de-DE" sz="2400" i="1" dirty="0">
                <a:effectLst/>
                <a:latin typeface="Times New Roman" panose="02020603050405020304" pitchFamily="18" charset="0"/>
                <a:ea typeface="Times New Roman" panose="02020603050405020304" pitchFamily="18" charset="0"/>
              </a:rPr>
              <a:t> </a:t>
            </a:r>
            <a:r>
              <a:rPr lang="de-DE" sz="2400" dirty="0">
                <a:effectLst/>
                <a:latin typeface="Times New Roman" panose="02020603050405020304" pitchFamily="18" charset="0"/>
                <a:ea typeface="Times New Roman" panose="02020603050405020304" pitchFamily="18" charset="0"/>
              </a:rPr>
              <a:t>bức chân dung “tự họa”</a:t>
            </a:r>
            <a:r>
              <a:rPr lang="de-DE" sz="2400" dirty="0">
                <a:solidFill>
                  <a:srgbClr val="FF0000"/>
                </a:solidFill>
                <a:effectLst/>
                <a:latin typeface="Times New Roman" panose="02020603050405020304" pitchFamily="18" charset="0"/>
                <a:ea typeface="Times New Roman" panose="02020603050405020304" pitchFamily="18" charset="0"/>
              </a:rPr>
              <a:t> </a:t>
            </a:r>
            <a:r>
              <a:rPr lang="de-DE" sz="2400" dirty="0">
                <a:effectLst/>
                <a:latin typeface="Times New Roman" panose="02020603050405020304" pitchFamily="18" charset="0"/>
                <a:ea typeface="Times New Roman" panose="02020603050405020304" pitchFamily="18" charset="0"/>
              </a:rPr>
              <a:t>của Dế Mèn.</a:t>
            </a:r>
            <a:endParaRPr lang="en-US" sz="24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r>
              <a:rPr lang="de-DE" sz="2400" i="1" dirty="0">
                <a:effectLst/>
                <a:latin typeface="Times New Roman" panose="02020603050405020304" pitchFamily="18" charset="0"/>
                <a:ea typeface="Times New Roman" panose="02020603050405020304" pitchFamily="18" charset="0"/>
              </a:rPr>
              <a:t>+</a:t>
            </a:r>
            <a:r>
              <a:rPr lang="de-DE" sz="2400" dirty="0">
                <a:effectLst/>
                <a:latin typeface="Times New Roman" panose="02020603050405020304" pitchFamily="18" charset="0"/>
                <a:ea typeface="Times New Roman" panose="02020603050405020304" pitchFamily="18" charset="0"/>
              </a:rPr>
              <a:t> Phần 2 (</a:t>
            </a:r>
            <a:r>
              <a:rPr lang="de-DE" sz="2400" i="1" dirty="0">
                <a:effectLst/>
                <a:latin typeface="Times New Roman" panose="02020603050405020304" pitchFamily="18" charset="0"/>
                <a:ea typeface="Times New Roman" panose="02020603050405020304" pitchFamily="18" charset="0"/>
              </a:rPr>
              <a:t>tiếp theo cho đến hết)</a:t>
            </a:r>
            <a:r>
              <a:rPr lang="de-DE" sz="2400" dirty="0">
                <a:effectLst/>
                <a:latin typeface="Times New Roman" panose="02020603050405020304" pitchFamily="18" charset="0"/>
                <a:ea typeface="Times New Roman" panose="02020603050405020304" pitchFamily="18" charset="0"/>
              </a:rPr>
              <a:t>:</a:t>
            </a:r>
            <a:r>
              <a:rPr lang="de-DE" sz="2400" i="1" dirty="0">
                <a:effectLst/>
                <a:latin typeface="Times New Roman" panose="02020603050405020304" pitchFamily="18" charset="0"/>
                <a:ea typeface="Times New Roman" panose="02020603050405020304" pitchFamily="18" charset="0"/>
              </a:rPr>
              <a:t> </a:t>
            </a:r>
            <a:r>
              <a:rPr lang="de-DE" sz="2400" dirty="0">
                <a:effectLst/>
                <a:latin typeface="Times New Roman" panose="02020603050405020304" pitchFamily="18" charset="0"/>
                <a:ea typeface="Times New Roman" panose="02020603050405020304" pitchFamily="18" charset="0"/>
              </a:rPr>
              <a:t>bài học đường đời đầu tiên của Dế Mèn.</a:t>
            </a:r>
            <a:endParaRPr lang="en-US" sz="2400" dirty="0"/>
          </a:p>
        </p:txBody>
      </p:sp>
    </p:spTree>
    <p:extLst>
      <p:ext uri="{BB962C8B-B14F-4D97-AF65-F5344CB8AC3E}">
        <p14:creationId xmlns:p14="http://schemas.microsoft.com/office/powerpoint/2010/main" val="394904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barn(inVertical)">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barn(inVertical)">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barn(inVertical)">
                                      <p:cBhvr>
                                        <p:cTn id="3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10" name="Picture 9">
            <a:extLst>
              <a:ext uri="{FF2B5EF4-FFF2-40B4-BE49-F238E27FC236}">
                <a16:creationId xmlns:a16="http://schemas.microsoft.com/office/drawing/2014/main" id="{CE9AC143-DBC0-4FA5-B1C8-396058756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92058" cy="2847975"/>
          </a:xfrm>
          <a:prstGeom prst="rect">
            <a:avLst/>
          </a:prstGeom>
        </p:spPr>
      </p:pic>
      <p:pic>
        <p:nvPicPr>
          <p:cNvPr id="12" name="Picture 11">
            <a:extLst>
              <a:ext uri="{FF2B5EF4-FFF2-40B4-BE49-F238E27FC236}">
                <a16:creationId xmlns:a16="http://schemas.microsoft.com/office/drawing/2014/main" id="{343ACBBD-D0F8-4F51-960B-91276BE091DB}"/>
              </a:ext>
            </a:extLst>
          </p:cNvPr>
          <p:cNvPicPr>
            <a:picLocks noChangeAspect="1"/>
          </p:cNvPicPr>
          <p:nvPr/>
        </p:nvPicPr>
        <p:blipFill rotWithShape="1">
          <a:blip r:embed="rId4">
            <a:extLst>
              <a:ext uri="{28A0092B-C50C-407E-A947-70E740481C1C}">
                <a14:useLocalDpi xmlns:a14="http://schemas.microsoft.com/office/drawing/2010/main" val="0"/>
              </a:ext>
            </a:extLst>
          </a:blip>
          <a:srcRect b="4977"/>
          <a:stretch/>
        </p:blipFill>
        <p:spPr>
          <a:xfrm>
            <a:off x="3484086" y="1278953"/>
            <a:ext cx="4561444" cy="3214688"/>
          </a:xfrm>
          <a:prstGeom prst="rect">
            <a:avLst/>
          </a:prstGeom>
        </p:spPr>
      </p:pic>
      <p:pic>
        <p:nvPicPr>
          <p:cNvPr id="3" name="Picture 2">
            <a:extLst>
              <a:ext uri="{FF2B5EF4-FFF2-40B4-BE49-F238E27FC236}">
                <a16:creationId xmlns:a16="http://schemas.microsoft.com/office/drawing/2014/main" id="{5A210BBF-0C62-404E-B7E8-B61E4AACDA86}"/>
              </a:ext>
            </a:extLst>
          </p:cNvPr>
          <p:cNvPicPr>
            <a:picLocks noChangeAspect="1"/>
          </p:cNvPicPr>
          <p:nvPr/>
        </p:nvPicPr>
        <p:blipFill>
          <a:blip r:embed="rId5"/>
          <a:stretch>
            <a:fillRect/>
          </a:stretch>
        </p:blipFill>
        <p:spPr>
          <a:xfrm>
            <a:off x="7579398" y="3339713"/>
            <a:ext cx="4612602" cy="2825852"/>
          </a:xfrm>
          <a:prstGeom prst="rect">
            <a:avLst/>
          </a:prstGeom>
        </p:spPr>
      </p:pic>
    </p:spTree>
    <p:extLst>
      <p:ext uri="{BB962C8B-B14F-4D97-AF65-F5344CB8AC3E}">
        <p14:creationId xmlns:p14="http://schemas.microsoft.com/office/powerpoint/2010/main" val="333891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A64E359D-4B84-4166-97B2-6F04F218057A}"/>
              </a:ext>
            </a:extLst>
          </p:cNvPr>
          <p:cNvPicPr>
            <a:picLocks noChangeAspect="1"/>
          </p:cNvPicPr>
          <p:nvPr/>
        </p:nvPicPr>
        <p:blipFill rotWithShape="1">
          <a:blip r:embed="rId2">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9" name="Picture 8">
            <a:extLst>
              <a:ext uri="{FF2B5EF4-FFF2-40B4-BE49-F238E27FC236}">
                <a16:creationId xmlns:a16="http://schemas.microsoft.com/office/drawing/2014/main" id="{6369FD04-8C9B-4585-B033-A8919C7C5B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 y="87256"/>
            <a:ext cx="2112010" cy="2112010"/>
          </a:xfrm>
          <a:prstGeom prst="rect">
            <a:avLst/>
          </a:prstGeom>
          <a:noFill/>
          <a:ln>
            <a:noFill/>
          </a:ln>
        </p:spPr>
      </p:pic>
      <p:pic>
        <p:nvPicPr>
          <p:cNvPr id="10" name="PA_图片 3">
            <a:extLst>
              <a:ext uri="{FF2B5EF4-FFF2-40B4-BE49-F238E27FC236}">
                <a16:creationId xmlns:a16="http://schemas.microsoft.com/office/drawing/2014/main" id="{AF0A5502-3EA7-4C7E-A1AB-C889E4F2995C}"/>
              </a:ext>
            </a:extLst>
          </p:cNvPr>
          <p:cNvPicPr>
            <a:picLocks noChangeAspect="1"/>
          </p:cNvPicPr>
          <p:nvPr/>
        </p:nvPicPr>
        <p:blipFill>
          <a:blip r:embed="rId4"/>
          <a:stretch>
            <a:fillRect/>
          </a:stretch>
        </p:blipFill>
        <p:spPr>
          <a:xfrm>
            <a:off x="3027203" y="1068175"/>
            <a:ext cx="6137593" cy="3693546"/>
          </a:xfrm>
          <a:prstGeom prst="rect">
            <a:avLst/>
          </a:prstGeom>
        </p:spPr>
      </p:pic>
      <p:sp>
        <p:nvSpPr>
          <p:cNvPr id="2" name="TextBox 1">
            <a:extLst>
              <a:ext uri="{FF2B5EF4-FFF2-40B4-BE49-F238E27FC236}">
                <a16:creationId xmlns:a16="http://schemas.microsoft.com/office/drawing/2014/main" id="{67C6883A-7252-42C4-9145-47CDAD1253DA}"/>
              </a:ext>
            </a:extLst>
          </p:cNvPr>
          <p:cNvSpPr txBox="1"/>
          <p:nvPr/>
        </p:nvSpPr>
        <p:spPr>
          <a:xfrm>
            <a:off x="3467576" y="2535292"/>
            <a:ext cx="5238750" cy="1569660"/>
          </a:xfrm>
          <a:prstGeom prst="rect">
            <a:avLst/>
          </a:prstGeom>
          <a:noFill/>
        </p:spPr>
        <p:txBody>
          <a:bodyPr wrap="square" rtlCol="0">
            <a:spAutoFit/>
          </a:bodyPr>
          <a:lstStyle/>
          <a:p>
            <a:pPr algn="ctr"/>
            <a:r>
              <a:rPr lang="en-US" sz="4800" b="1" dirty="0"/>
              <a:t>II. ĐỌC VÀ</a:t>
            </a:r>
          </a:p>
          <a:p>
            <a:pPr algn="ctr"/>
            <a:r>
              <a:rPr lang="en-US" sz="4800" b="1" dirty="0"/>
              <a:t>TÌM HIỂU CHI TIẾT</a:t>
            </a:r>
          </a:p>
        </p:txBody>
      </p:sp>
      <p:pic>
        <p:nvPicPr>
          <p:cNvPr id="11" name="Picture 10">
            <a:extLst>
              <a:ext uri="{FF2B5EF4-FFF2-40B4-BE49-F238E27FC236}">
                <a16:creationId xmlns:a16="http://schemas.microsoft.com/office/drawing/2014/main" id="{3A2A2DC4-F2A1-4C40-9D61-6959E4274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540" y="3644533"/>
            <a:ext cx="2127104" cy="3099167"/>
          </a:xfrm>
          <a:prstGeom prst="rect">
            <a:avLst/>
          </a:prstGeom>
        </p:spPr>
      </p:pic>
    </p:spTree>
    <p:extLst>
      <p:ext uri="{BB962C8B-B14F-4D97-AF65-F5344CB8AC3E}">
        <p14:creationId xmlns:p14="http://schemas.microsoft.com/office/powerpoint/2010/main" val="3710872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2180EC-941F-46DB-AA08-A6FF4C77FC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0334" y="1214328"/>
            <a:ext cx="3573463" cy="4619843"/>
          </a:xfrm>
          <a:prstGeom prst="rect">
            <a:avLst/>
          </a:prstGeom>
          <a:noFill/>
          <a:ln>
            <a:noFill/>
          </a:ln>
        </p:spPr>
      </p:pic>
      <p:pic>
        <p:nvPicPr>
          <p:cNvPr id="7" name="Picture 6">
            <a:extLst>
              <a:ext uri="{FF2B5EF4-FFF2-40B4-BE49-F238E27FC236}">
                <a16:creationId xmlns:a16="http://schemas.microsoft.com/office/drawing/2014/main" id="{824A3AD8-7FEA-4A65-A9C8-4BEC55F4A9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649" y="1214328"/>
            <a:ext cx="3573463" cy="4619843"/>
          </a:xfrm>
          <a:prstGeom prst="rect">
            <a:avLst/>
          </a:prstGeom>
          <a:noFill/>
          <a:ln>
            <a:noFill/>
          </a:ln>
        </p:spPr>
      </p:pic>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3">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8E5A5C5A-8625-40F7-8ACD-8F0B83D8C598}"/>
              </a:ext>
            </a:extLst>
          </p:cNvPr>
          <p:cNvSpPr txBox="1"/>
          <p:nvPr/>
        </p:nvSpPr>
        <p:spPr>
          <a:xfrm>
            <a:off x="7750572" y="2183238"/>
            <a:ext cx="2524125" cy="3108543"/>
          </a:xfrm>
          <a:prstGeom prst="rect">
            <a:avLst/>
          </a:prstGeom>
          <a:noFill/>
        </p:spPr>
        <p:txBody>
          <a:bodyPr wrap="square">
            <a:spAutoFit/>
          </a:bodyPr>
          <a:lstStyle/>
          <a:p>
            <a:pPr marL="0" marR="0" algn="ctr">
              <a:spcBef>
                <a:spcPts val="600"/>
              </a:spcBef>
              <a:spcAft>
                <a:spcPts val="600"/>
              </a:spcAft>
            </a:pPr>
            <a:r>
              <a:rPr lang="en-US" sz="2700" dirty="0">
                <a:effectLst/>
                <a:latin typeface="Times New Roman" panose="02020603050405020304" pitchFamily="18" charset="0"/>
                <a:ea typeface="Times New Roman" panose="02020603050405020304" pitchFamily="18" charset="0"/>
              </a:rPr>
              <a:t>2. Theo </a:t>
            </a:r>
            <a:r>
              <a:rPr lang="en-US" sz="2700" dirty="0" err="1">
                <a:effectLst/>
                <a:latin typeface="Times New Roman" panose="02020603050405020304" pitchFamily="18" charset="0"/>
                <a:ea typeface="Times New Roman" panose="02020603050405020304" pitchFamily="18" charset="0"/>
              </a:rPr>
              <a:t>em</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sự</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việc</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chính</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trong</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truyện</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gì</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Hãy</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tóm</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tắt</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lại</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sự</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việc</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đó</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trong</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khoảng</a:t>
            </a:r>
            <a:r>
              <a:rPr lang="en-US" sz="2700" dirty="0">
                <a:effectLst/>
                <a:latin typeface="Times New Roman" panose="02020603050405020304" pitchFamily="18" charset="0"/>
                <a:ea typeface="Times New Roman" panose="02020603050405020304" pitchFamily="18" charset="0"/>
              </a:rPr>
              <a:t> 3 - 4 </a:t>
            </a:r>
            <a:r>
              <a:rPr lang="en-US" sz="2700" dirty="0" err="1">
                <a:effectLst/>
                <a:latin typeface="Times New Roman" panose="02020603050405020304" pitchFamily="18" charset="0"/>
                <a:ea typeface="Times New Roman" panose="02020603050405020304" pitchFamily="18" charset="0"/>
              </a:rPr>
              <a:t>dòng</a:t>
            </a:r>
            <a:r>
              <a:rPr lang="en-US" sz="2700" dirty="0">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3D70E22C-4920-45DD-BB7A-9272445512D4}"/>
              </a:ext>
            </a:extLst>
          </p:cNvPr>
          <p:cNvSpPr txBox="1"/>
          <p:nvPr/>
        </p:nvSpPr>
        <p:spPr>
          <a:xfrm>
            <a:off x="1812128" y="2183238"/>
            <a:ext cx="2419353" cy="3000821"/>
          </a:xfrm>
          <a:prstGeom prst="rect">
            <a:avLst/>
          </a:prstGeom>
          <a:noFill/>
        </p:spPr>
        <p:txBody>
          <a:bodyPr wrap="square">
            <a:spAutoFit/>
          </a:bodyPr>
          <a:lstStyle/>
          <a:p>
            <a:pPr marL="0" marR="0" algn="ctr">
              <a:spcBef>
                <a:spcPts val="600"/>
              </a:spcBef>
              <a:spcAft>
                <a:spcPts val="600"/>
              </a:spcAft>
            </a:pPr>
            <a:r>
              <a:rPr lang="en-US" sz="2700" dirty="0">
                <a:effectLst/>
                <a:latin typeface="Times New Roman" panose="02020603050405020304" pitchFamily="18" charset="0"/>
                <a:ea typeface="Times New Roman" panose="02020603050405020304" pitchFamily="18" charset="0"/>
              </a:rPr>
              <a:t>1. </a:t>
            </a:r>
            <a:r>
              <a:rPr lang="en-US" sz="2700" dirty="0" err="1">
                <a:effectLst/>
                <a:latin typeface="Times New Roman" panose="02020603050405020304" pitchFamily="18" charset="0"/>
                <a:ea typeface="Times New Roman" panose="02020603050405020304" pitchFamily="18" charset="0"/>
              </a:rPr>
              <a:t>Câu</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chuyện</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trên</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được</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kể</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bằng</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lời</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của</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nhân</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vật</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nào</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Ngôi</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kể</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thứ</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mấy</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Tác</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dụng</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của</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ngôi</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kể</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đó</a:t>
            </a:r>
            <a:r>
              <a:rPr lang="en-US" sz="27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80674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18BBB97C-ACFA-4517-8DE7-104FC9DB4645}"/>
              </a:ext>
            </a:extLst>
          </p:cNvPr>
          <p:cNvSpPr txBox="1"/>
          <p:nvPr/>
        </p:nvSpPr>
        <p:spPr>
          <a:xfrm>
            <a:off x="1685925" y="1736656"/>
            <a:ext cx="9829800" cy="4031873"/>
          </a:xfrm>
          <a:prstGeom prst="rect">
            <a:avLst/>
          </a:prstGeom>
          <a:noFill/>
        </p:spPr>
        <p:txBody>
          <a:bodyPr wrap="square">
            <a:spAutoFit/>
          </a:bodyPr>
          <a:lstStyle/>
          <a:p>
            <a:pPr marL="0" marR="0"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Mèn</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a:t>
            </a:r>
          </a:p>
          <a:p>
            <a:pPr marL="0" marR="0"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gũi</a:t>
            </a:r>
            <a:r>
              <a:rPr lang="en-US" sz="2800" dirty="0">
                <a:effectLst/>
                <a:latin typeface="Times New Roman" panose="02020603050405020304" pitchFamily="18" charset="0"/>
                <a:ea typeface="Times New Roman" panose="02020603050405020304" pitchFamily="18" charset="0"/>
              </a:rPr>
              <a:t>.</a:t>
            </a:r>
          </a:p>
          <a:p>
            <a:pPr marL="0" marR="0"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Mèn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Cốc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Choắt</a:t>
            </a:r>
            <a:r>
              <a:rPr lang="en-US" sz="2800" dirty="0">
                <a:effectLst/>
                <a:latin typeface="Times New Roman" panose="02020603050405020304" pitchFamily="18" charset="0"/>
                <a:ea typeface="Times New Roman" panose="02020603050405020304" pitchFamily="18" charset="0"/>
              </a:rPr>
              <a:t>.</a:t>
            </a:r>
          </a:p>
          <a:p>
            <a:pPr marL="0" marR="0"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Mèn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tiên</a:t>
            </a:r>
            <a:r>
              <a:rPr lang="en-US" sz="2800" dirty="0">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2AF95D76-396B-43F4-A4DB-17B0BB7233AB}"/>
              </a:ext>
            </a:extLst>
          </p:cNvPr>
          <p:cNvSpPr txBox="1"/>
          <p:nvPr/>
        </p:nvSpPr>
        <p:spPr>
          <a:xfrm>
            <a:off x="333375" y="496371"/>
            <a:ext cx="8020050" cy="523220"/>
          </a:xfrm>
          <a:prstGeom prst="rect">
            <a:avLst/>
          </a:prstGeom>
          <a:noFill/>
        </p:spPr>
        <p:txBody>
          <a:bodyPr wrap="square">
            <a:spAutoFit/>
          </a:bodyPr>
          <a:lstStyle/>
          <a:p>
            <a:pPr marL="0" marR="0" algn="just">
              <a:spcBef>
                <a:spcPts val="600"/>
              </a:spcBef>
              <a:spcAft>
                <a:spcPts val="600"/>
              </a:spcAft>
            </a:pPr>
            <a:r>
              <a:rPr lang="en-US" sz="2800" b="1" i="1" dirty="0">
                <a:effectLst/>
                <a:latin typeface="Times New Roman" panose="02020603050405020304" pitchFamily="18" charset="0"/>
                <a:ea typeface="Times New Roman" panose="02020603050405020304" pitchFamily="18" charset="0"/>
              </a:rPr>
              <a:t>1. </a:t>
            </a:r>
            <a:r>
              <a:rPr lang="en-US" sz="2800" b="1" i="1" dirty="0" err="1">
                <a:effectLst/>
                <a:latin typeface="Times New Roman" panose="02020603050405020304" pitchFamily="18" charset="0"/>
                <a:ea typeface="Times New Roman" panose="02020603050405020304" pitchFamily="18" charset="0"/>
              </a:rPr>
              <a:t>Ngôi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kể</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và</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sự</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việc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chính</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trong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truyện</a:t>
            </a:r>
            <a:endParaRPr lang="en-US" sz="24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39FF47D0-B094-4D6A-8823-B9AA541A4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82" y="1666979"/>
            <a:ext cx="1161535" cy="1692344"/>
          </a:xfrm>
          <a:prstGeom prst="rect">
            <a:avLst/>
          </a:prstGeom>
        </p:spPr>
      </p:pic>
      <p:pic>
        <p:nvPicPr>
          <p:cNvPr id="8" name="Picture 2" descr="Truyện online - Nguồn: Dế Mèn Phiêu Lưu Ký - Chương 1/10 - Tô Hoài - Truyện  thiếu nhi">
            <a:extLst>
              <a:ext uri="{FF2B5EF4-FFF2-40B4-BE49-F238E27FC236}">
                <a16:creationId xmlns:a16="http://schemas.microsoft.com/office/drawing/2014/main" id="{F36BCA49-44D7-4A5F-A40A-60A5B3C6E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4006711"/>
            <a:ext cx="1161536" cy="16756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5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graphicFrame>
        <p:nvGraphicFramePr>
          <p:cNvPr id="2" name="Table 2">
            <a:extLst>
              <a:ext uri="{FF2B5EF4-FFF2-40B4-BE49-F238E27FC236}">
                <a16:creationId xmlns:a16="http://schemas.microsoft.com/office/drawing/2014/main" id="{1D16DC2A-566C-40A0-9AF3-55138999D689}"/>
              </a:ext>
            </a:extLst>
          </p:cNvPr>
          <p:cNvGraphicFramePr>
            <a:graphicFrameLocks noGrp="1"/>
          </p:cNvGraphicFramePr>
          <p:nvPr>
            <p:extLst>
              <p:ext uri="{D42A27DB-BD31-4B8C-83A1-F6EECF244321}">
                <p14:modId xmlns:p14="http://schemas.microsoft.com/office/powerpoint/2010/main" val="1016966620"/>
              </p:ext>
            </p:extLst>
          </p:nvPr>
        </p:nvGraphicFramePr>
        <p:xfrm>
          <a:off x="610393" y="351264"/>
          <a:ext cx="10971214" cy="6155472"/>
        </p:xfrm>
        <a:graphic>
          <a:graphicData uri="http://schemas.openxmlformats.org/drawingml/2006/table">
            <a:tbl>
              <a:tblPr firstRow="1" bandRow="1">
                <a:tableStyleId>{5940675A-B579-460E-94D1-54222C63F5DA}</a:tableStyleId>
              </a:tblPr>
              <a:tblGrid>
                <a:gridCol w="5485607">
                  <a:extLst>
                    <a:ext uri="{9D8B030D-6E8A-4147-A177-3AD203B41FA5}">
                      <a16:colId xmlns:a16="http://schemas.microsoft.com/office/drawing/2014/main" val="1715246534"/>
                    </a:ext>
                  </a:extLst>
                </a:gridCol>
                <a:gridCol w="5485607">
                  <a:extLst>
                    <a:ext uri="{9D8B030D-6E8A-4147-A177-3AD203B41FA5}">
                      <a16:colId xmlns:a16="http://schemas.microsoft.com/office/drawing/2014/main" val="757581445"/>
                    </a:ext>
                  </a:extLst>
                </a:gridCol>
              </a:tblGrid>
              <a:tr h="867508">
                <a:tc gridSpan="2">
                  <a:txBody>
                    <a:bodyPr/>
                    <a:lstStyle/>
                    <a:p>
                      <a:pPr algn="ctr">
                        <a:spcBef>
                          <a:spcPts val="0"/>
                        </a:spcBef>
                        <a:spcAft>
                          <a:spcPts val="0"/>
                        </a:spcAft>
                      </a:pPr>
                      <a:r>
                        <a:rPr lang="en-US" sz="2200" b="1" kern="1200" dirty="0">
                          <a:solidFill>
                            <a:srgbClr val="002060"/>
                          </a:solidFill>
                          <a:effectLst/>
                          <a:latin typeface="Times New Roman" panose="02020603050405020304" pitchFamily="18" charset="0"/>
                          <a:cs typeface="Times New Roman" panose="02020603050405020304" pitchFamily="18" charset="0"/>
                        </a:rPr>
                        <a:t>PHIẾU HỌC TẬP SỐ 01</a:t>
                      </a:r>
                    </a:p>
                    <a:p>
                      <a:pPr algn="ctr">
                        <a:spcBef>
                          <a:spcPts val="0"/>
                        </a:spcBef>
                        <a:spcAft>
                          <a:spcPts val="0"/>
                        </a:spcAft>
                      </a:pPr>
                      <a:r>
                        <a:rPr lang="en-US" sz="2200" b="1" kern="1200" dirty="0">
                          <a:solidFill>
                            <a:srgbClr val="002060"/>
                          </a:solidFill>
                          <a:effectLst/>
                          <a:latin typeface="Times New Roman" panose="02020603050405020304" pitchFamily="18" charset="0"/>
                          <a:cs typeface="Times New Roman" panose="02020603050405020304" pitchFamily="18" charset="0"/>
                        </a:rPr>
                        <a:t>TÌM HIỂU NHÂN VẬT DẾ MÈN</a:t>
                      </a:r>
                      <a:endParaRPr lang="en-US" sz="2200" dirty="0">
                        <a:solidFill>
                          <a:srgbClr val="00206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hMerge="1">
                  <a:txBody>
                    <a:bodyPr/>
                    <a:lstStyle/>
                    <a:p>
                      <a:endParaRPr lang="en-US" dirty="0"/>
                    </a:p>
                  </a:txBody>
                  <a:tcPr/>
                </a:tc>
                <a:extLst>
                  <a:ext uri="{0D108BD9-81ED-4DB2-BD59-A6C34878D82A}">
                    <a16:rowId xmlns:a16="http://schemas.microsoft.com/office/drawing/2014/main" val="2292963629"/>
                  </a:ext>
                </a:extLst>
              </a:tr>
              <a:tr h="502604">
                <a:tc>
                  <a:txBody>
                    <a:bodyPr/>
                    <a:lstStyle/>
                    <a:p>
                      <a:pPr marL="0" marR="0" algn="ctr">
                        <a:spcBef>
                          <a:spcPts val="1200"/>
                        </a:spcBef>
                        <a:spcAft>
                          <a:spcPts val="0"/>
                        </a:spcAft>
                      </a:pP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trêu</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Cốc</a:t>
                      </a:r>
                      <a:endPar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24130" algn="ctr">
                        <a:spcBef>
                          <a:spcPts val="1200"/>
                        </a:spcBef>
                        <a:spcAft>
                          <a:spcPts val="0"/>
                        </a:spcAft>
                      </a:pP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trêu</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Cốc</a:t>
                      </a:r>
                      <a:endPar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44435091"/>
                  </a:ext>
                </a:extLst>
              </a:tr>
              <a:tr h="502604">
                <a:tc>
                  <a:txBody>
                    <a:bodyPr/>
                    <a:lstStyle/>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Mèn</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tc>
                <a:tc rowSpan="3">
                  <a:txBody>
                    <a:bodyPr/>
                    <a:lstStyle/>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3276322644"/>
                  </a:ext>
                </a:extLst>
              </a:tr>
              <a:tr h="502604">
                <a:tc>
                  <a:txBody>
                    <a:bodyPr/>
                    <a:lstStyle/>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Choắt</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tc>
                <a:tc vMerge="1">
                  <a:txBody>
                    <a:bodyPr/>
                    <a:lstStyle/>
                    <a:p>
                      <a:endParaRPr lang="en-US"/>
                    </a:p>
                  </a:txBody>
                  <a:tcPr/>
                </a:tc>
                <a:extLst>
                  <a:ext uri="{0D108BD9-81ED-4DB2-BD59-A6C34878D82A}">
                    <a16:rowId xmlns:a16="http://schemas.microsoft.com/office/drawing/2014/main" val="3292003862"/>
                  </a:ext>
                </a:extLst>
              </a:tr>
              <a:tr h="502604">
                <a:tc>
                  <a:txBody>
                    <a:bodyPr/>
                    <a:lstStyle/>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trêu</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Cốc</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tc>
                <a:tc vMerge="1">
                  <a:txBody>
                    <a:bodyPr/>
                    <a:lstStyle/>
                    <a:p>
                      <a:endParaRPr lang="en-US"/>
                    </a:p>
                  </a:txBody>
                  <a:tcPr/>
                </a:tc>
                <a:extLst>
                  <a:ext uri="{0D108BD9-81ED-4DB2-BD59-A6C34878D82A}">
                    <a16:rowId xmlns:a16="http://schemas.microsoft.com/office/drawing/2014/main" val="4111862813"/>
                  </a:ext>
                </a:extLst>
              </a:tr>
              <a:tr h="502604">
                <a:tc>
                  <a:txBody>
                    <a:bodyPr/>
                    <a:lstStyle/>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tc>
                <a:tc>
                  <a:txBody>
                    <a:bodyPr/>
                    <a:lstStyle/>
                    <a:p>
                      <a:pPr marL="0" marR="113665"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113665" algn="just">
                        <a:spcBef>
                          <a:spcPts val="0"/>
                        </a:spcBef>
                        <a:spcAft>
                          <a:spcPts val="0"/>
                        </a:spcAft>
                      </a:pPr>
                      <a:r>
                        <a:rPr lang="en-US" sz="2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1771346310"/>
                  </a:ext>
                </a:extLst>
              </a:tr>
              <a:tr h="50260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rgbClr val="002060"/>
                          </a:solidFill>
                          <a:effectLst/>
                          <a:latin typeface="Times New Roman" panose="02020603050405020304" pitchFamily="18" charset="0"/>
                          <a:ea typeface="+mn-ea"/>
                          <a:cs typeface="Times New Roman" panose="02020603050405020304" pitchFamily="18" charset="0"/>
                        </a:rPr>
                        <a:t>Theo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em</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vì</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sao</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Dế</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Mèn</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có</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sự</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thay</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đổi</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2060"/>
                          </a:solidFill>
                          <a:effectLst/>
                          <a:latin typeface="Times New Roman" panose="02020603050405020304" pitchFamily="18" charset="0"/>
                          <a:ea typeface="+mn-ea"/>
                          <a:cs typeface="Times New Roman" panose="02020603050405020304" pitchFamily="18" charset="0"/>
                        </a:rPr>
                        <a:t>đó</a:t>
                      </a:r>
                      <a:r>
                        <a:rPr lang="en-US" sz="2200" kern="1200" dirty="0">
                          <a:solidFill>
                            <a:srgbClr val="002060"/>
                          </a:solidFill>
                          <a:effectLst/>
                          <a:latin typeface="Times New Roman" panose="02020603050405020304" pitchFamily="18" charset="0"/>
                          <a:ea typeface="+mn-ea"/>
                          <a:cs typeface="Times New Roman" panose="02020603050405020304" pitchFamily="18" charset="0"/>
                        </a:rPr>
                        <a:t>? ……………………………………………………...</a:t>
                      </a:r>
                    </a:p>
                    <a:p>
                      <a:pPr>
                        <a:spcBef>
                          <a:spcPts val="0"/>
                        </a:spcBef>
                        <a:spcAft>
                          <a:spcPts val="0"/>
                        </a:spcAft>
                      </a:pPr>
                      <a:r>
                        <a:rPr lang="en-US" sz="2200" kern="1200" dirty="0">
                          <a:solidFill>
                            <a:srgbClr val="002060"/>
                          </a:solidFill>
                          <a:effectLst/>
                          <a:latin typeface="Times New Roman" panose="02020603050405020304" pitchFamily="18" charset="0"/>
                          <a:ea typeface="+mn-ea"/>
                          <a:cs typeface="Times New Roman" panose="02020603050405020304" pitchFamily="18" charset="0"/>
                        </a:rPr>
                        <a:t>……………………………………………………………………………………………………..</a:t>
                      </a:r>
                      <a:endParaRPr lang="en-US" sz="2200" dirty="0">
                        <a:solidFill>
                          <a:srgbClr val="002060"/>
                        </a:solidFill>
                        <a:latin typeface="Times New Roman" panose="02020603050405020304" pitchFamily="18" charset="0"/>
                        <a:cs typeface="Times New Roman" panose="02020603050405020304" pitchFamily="18" charset="0"/>
                      </a:endParaRPr>
                    </a:p>
                  </a:txBody>
                  <a:tcPr/>
                </a:tc>
                <a:tc hMerge="1">
                  <a:txBody>
                    <a:bodyPr/>
                    <a:lstStyle/>
                    <a:p>
                      <a:pPr>
                        <a:spcBef>
                          <a:spcPts val="0"/>
                        </a:spcBef>
                        <a:spcAft>
                          <a:spcPts val="0"/>
                        </a:spcAft>
                      </a:pP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5520513"/>
                  </a:ext>
                </a:extLst>
              </a:tr>
            </a:tbl>
          </a:graphicData>
        </a:graphic>
      </p:graphicFrame>
    </p:spTree>
    <p:extLst>
      <p:ext uri="{BB962C8B-B14F-4D97-AF65-F5344CB8AC3E}">
        <p14:creationId xmlns:p14="http://schemas.microsoft.com/office/powerpoint/2010/main" val="3295225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graphicFrame>
        <p:nvGraphicFramePr>
          <p:cNvPr id="2" name="Table 1">
            <a:extLst>
              <a:ext uri="{FF2B5EF4-FFF2-40B4-BE49-F238E27FC236}">
                <a16:creationId xmlns:a16="http://schemas.microsoft.com/office/drawing/2014/main" id="{CE0A734A-C767-4883-80AA-783ACF653748}"/>
              </a:ext>
            </a:extLst>
          </p:cNvPr>
          <p:cNvGraphicFramePr>
            <a:graphicFrameLocks noGrp="1"/>
          </p:cNvGraphicFramePr>
          <p:nvPr>
            <p:extLst>
              <p:ext uri="{D42A27DB-BD31-4B8C-83A1-F6EECF244321}">
                <p14:modId xmlns:p14="http://schemas.microsoft.com/office/powerpoint/2010/main" val="2982889418"/>
              </p:ext>
            </p:extLst>
          </p:nvPr>
        </p:nvGraphicFramePr>
        <p:xfrm>
          <a:off x="328612" y="845311"/>
          <a:ext cx="11534775" cy="5685029"/>
        </p:xfrm>
        <a:graphic>
          <a:graphicData uri="http://schemas.openxmlformats.org/drawingml/2006/table">
            <a:tbl>
              <a:tblPr firstRow="1" firstCol="1" bandRow="1">
                <a:tableStyleId>{5940675A-B579-460E-94D1-54222C63F5DA}</a:tableStyleId>
              </a:tblPr>
              <a:tblGrid>
                <a:gridCol w="5805100">
                  <a:extLst>
                    <a:ext uri="{9D8B030D-6E8A-4147-A177-3AD203B41FA5}">
                      <a16:colId xmlns:a16="http://schemas.microsoft.com/office/drawing/2014/main" val="661061668"/>
                    </a:ext>
                  </a:extLst>
                </a:gridCol>
                <a:gridCol w="5729675">
                  <a:extLst>
                    <a:ext uri="{9D8B030D-6E8A-4147-A177-3AD203B41FA5}">
                      <a16:colId xmlns:a16="http://schemas.microsoft.com/office/drawing/2014/main" val="2434915145"/>
                    </a:ext>
                  </a:extLst>
                </a:gridCol>
              </a:tblGrid>
              <a:tr h="434888">
                <a:tc>
                  <a:txBody>
                    <a:bodyPr/>
                    <a:lstStyle/>
                    <a:p>
                      <a:pPr marL="0" marR="0" algn="ctr">
                        <a:spcBef>
                          <a:spcPts val="0"/>
                        </a:spcBef>
                        <a:spcAft>
                          <a:spcPts val="0"/>
                        </a:spcAft>
                      </a:pPr>
                      <a:r>
                        <a:rPr lang="en-US" sz="1800" b="1" dirty="0" err="1">
                          <a:effectLst/>
                          <a:latin typeface="Times New Roman" panose="02020603050405020304" pitchFamily="18" charset="0"/>
                          <a:cs typeface="Times New Roman" panose="02020603050405020304" pitchFamily="18" charset="0"/>
                        </a:rPr>
                        <a:t>Trước</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khi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trêu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chị</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Cốc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solidFill>
                      <a:schemeClr val="accent6">
                        <a:lumMod val="60000"/>
                        <a:lumOff val="40000"/>
                      </a:schemeClr>
                    </a:solidFill>
                  </a:tcPr>
                </a:tc>
                <a:tc>
                  <a:txBody>
                    <a:bodyPr/>
                    <a:lstStyle/>
                    <a:p>
                      <a:pPr marL="0" marR="0" algn="ctr">
                        <a:spcBef>
                          <a:spcPts val="0"/>
                        </a:spcBef>
                        <a:spcAft>
                          <a:spcPts val="0"/>
                        </a:spcAft>
                      </a:pPr>
                      <a:r>
                        <a:rPr lang="en-US" sz="1800" b="1" dirty="0">
                          <a:effectLst/>
                          <a:latin typeface="Times New Roman" panose="02020603050405020304" pitchFamily="18" charset="0"/>
                          <a:cs typeface="Times New Roman" panose="02020603050405020304" pitchFamily="18" charset="0"/>
                        </a:rPr>
                        <a:t>Sau </a:t>
                      </a:r>
                      <a:r>
                        <a:rPr lang="en-US" sz="1800" b="1" dirty="0" err="1">
                          <a:effectLst/>
                          <a:latin typeface="Times New Roman" panose="02020603050405020304" pitchFamily="18" charset="0"/>
                          <a:cs typeface="Times New Roman" panose="02020603050405020304" pitchFamily="18" charset="0"/>
                        </a:rPr>
                        <a:t>khi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trêu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chị</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Cốc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solidFill>
                      <a:schemeClr val="accent6">
                        <a:lumMod val="60000"/>
                        <a:lumOff val="40000"/>
                      </a:schemeClr>
                    </a:solidFill>
                  </a:tcPr>
                </a:tc>
                <a:extLst>
                  <a:ext uri="{0D108BD9-81ED-4DB2-BD59-A6C34878D82A}">
                    <a16:rowId xmlns:a16="http://schemas.microsoft.com/office/drawing/2014/main" val="1950308954"/>
                  </a:ext>
                </a:extLst>
              </a:tr>
              <a:tr h="1487806">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đứng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oai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dún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dẩy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khoeo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chân</a:t>
                      </a:r>
                      <a:r>
                        <a:rPr lang="en-US" sz="1800" dirty="0">
                          <a:effectLst/>
                          <a:latin typeface="Times New Roman" panose="02020603050405020304" pitchFamily="18" charset="0"/>
                          <a:cs typeface="Times New Roman" panose="02020603050405020304" pitchFamily="18" charset="0"/>
                        </a:rPr>
                        <a:t>, rung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rung </a:t>
                      </a:r>
                      <a:r>
                        <a:rPr lang="en-US" sz="1800" dirty="0" err="1">
                          <a:effectLst/>
                          <a:latin typeface="Times New Roman" panose="02020603050405020304" pitchFamily="18" charset="0"/>
                          <a:cs typeface="Times New Roman" panose="02020603050405020304" pitchFamily="18" charset="0"/>
                        </a:rPr>
                        <a:t>xuống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hai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chiếc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râu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cs typeface="Times New Roman" panose="02020603050405020304" pitchFamily="18" charset="0"/>
                        </a:rPr>
                        <a:t> ra </a:t>
                      </a:r>
                      <a:r>
                        <a:rPr lang="en-US" sz="1800" dirty="0" err="1">
                          <a:effectLst/>
                          <a:latin typeface="Times New Roman" panose="02020603050405020304" pitchFamily="18" charset="0"/>
                          <a:cs typeface="Times New Roman" panose="02020603050405020304" pitchFamily="18" charset="0"/>
                        </a:rPr>
                        <a:t>kiểu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cách</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võ</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khịa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mọi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xóm</a:t>
                      </a:r>
                      <a:r>
                        <a:rPr lang="en-US" sz="1800" dirty="0">
                          <a:effectLst/>
                          <a:latin typeface="Times New Roman" panose="02020603050405020304" pitchFamily="18" charset="0"/>
                          <a:cs typeface="Times New Roman" panose="02020603050405020304" pitchFamily="18" charset="0"/>
                        </a:rPr>
                        <a:t>... to </a:t>
                      </a:r>
                      <a:r>
                        <a:rPr lang="en-US" sz="1800" dirty="0" err="1">
                          <a:effectLst/>
                          <a:latin typeface="Times New Roman" panose="02020603050405020304" pitchFamily="18" charset="0"/>
                          <a:cs typeface="Times New Roman" panose="02020603050405020304" pitchFamily="18" charset="0"/>
                        </a:rPr>
                        <a:t>tiếng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thì</a:t>
                      </a:r>
                      <a:r>
                        <a:rPr lang="en-US" sz="1800" dirty="0">
                          <a:effectLst/>
                          <a:latin typeface="Times New Roman" panose="02020603050405020304" pitchFamily="18" charset="0"/>
                          <a:cs typeface="Times New Roman" panose="02020603050405020304" pitchFamily="18" charset="0"/>
                        </a:rPr>
                        <a:t> ai </a:t>
                      </a:r>
                      <a:r>
                        <a:rPr lang="en-US" sz="1800" dirty="0" err="1">
                          <a:effectLst/>
                          <a:latin typeface="Times New Roman" panose="02020603050405020304" pitchFamily="18" charset="0"/>
                          <a:cs typeface="Times New Roman" panose="02020603050405020304" pitchFamily="18" charset="0"/>
                        </a:rPr>
                        <a:t>cũng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ai </a:t>
                      </a:r>
                      <a:r>
                        <a:rPr lang="en-US" sz="1800" dirty="0" err="1">
                          <a:effectLst/>
                          <a:latin typeface="Times New Roman" panose="02020603050405020304" pitchFamily="18" charset="0"/>
                          <a:cs typeface="Times New Roman" panose="02020603050405020304" pitchFamily="18" charset="0"/>
                        </a:rPr>
                        <a:t>đáp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lại</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mãn</a:t>
                      </a:r>
                      <a:r>
                        <a:rPr lang="en-US" sz="1800" dirty="0">
                          <a:effectLst/>
                          <a:latin typeface="Times New Roman" panose="02020603050405020304" pitchFamily="18" charset="0"/>
                          <a:cs typeface="Times New Roman" panose="02020603050405020304" pitchFamily="18" charset="0"/>
                        </a:rPr>
                        <a:t>, hung hang.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tc>
                <a:tc rowSpan="2">
                  <a:txBody>
                    <a:bodyPr/>
                    <a:lstStyle/>
                    <a:p>
                      <a:pPr marL="0" marR="0" algn="just">
                        <a:spcBef>
                          <a:spcPts val="0"/>
                        </a:spcBef>
                        <a:spcAft>
                          <a:spcPts val="0"/>
                        </a:spcAft>
                      </a:pPr>
                      <a:endParaRPr lang="en-US"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núp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đáy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tôi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cũng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khiếp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nằm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im</a:t>
                      </a:r>
                      <a:r>
                        <a:rPr lang="en-US" sz="1800" dirty="0">
                          <a:effectLst/>
                          <a:latin typeface="Times New Roman" panose="02020603050405020304" pitchFamily="18" charset="0"/>
                          <a:cs typeface="Times New Roman" panose="02020603050405020304" pitchFamily="18" charset="0"/>
                        </a:rPr>
                        <a:t> thin </a:t>
                      </a:r>
                      <a:r>
                        <a:rPr lang="en-US" sz="1800" dirty="0" err="1">
                          <a:effectLst/>
                          <a:latin typeface="Times New Roman" panose="02020603050405020304" pitchFamily="18" charset="0"/>
                          <a:cs typeface="Times New Roman" panose="02020603050405020304" pitchFamily="18" charset="0"/>
                        </a:rPr>
                        <a:t>thít</a:t>
                      </a:r>
                      <a:r>
                        <a:rPr lang="en-US" sz="1800" dirty="0">
                          <a:effectLst/>
                          <a:latin typeface="Times New Roman" panose="02020603050405020304" pitchFamily="18" charset="0"/>
                          <a:cs typeface="Times New Roman" panose="02020603050405020304" pitchFamily="18" charset="0"/>
                        </a:rPr>
                        <a:t>...</a:t>
                      </a:r>
                    </a:p>
                    <a:p>
                      <a:pPr marL="285750" marR="0" indent="-285750" algn="just">
                        <a:spcBef>
                          <a:spcPts val="0"/>
                        </a:spcBef>
                        <a:spcAft>
                          <a:spcPts val="0"/>
                        </a:spcAft>
                        <a:buFont typeface="Wingdings" panose="05000000000000000000" pitchFamily="2" charset="2"/>
                        <a:buChar char="à"/>
                      </a:pPr>
                      <a:r>
                        <a:rPr lang="en-US" sz="1800" dirty="0">
                          <a:effectLst/>
                          <a:latin typeface="Times New Roman" panose="02020603050405020304" pitchFamily="18" charset="0"/>
                          <a:cs typeface="Times New Roman" panose="02020603050405020304" pitchFamily="18" charset="0"/>
                        </a:rPr>
                        <a:t>lo </a:t>
                      </a:r>
                      <a:r>
                        <a:rPr lang="en-US" sz="1800" dirty="0" err="1">
                          <a:effectLst/>
                          <a:latin typeface="Times New Roman" panose="02020603050405020304" pitchFamily="18" charset="0"/>
                          <a:cs typeface="Times New Roman" panose="02020603050405020304" pitchFamily="18" charset="0"/>
                        </a:rPr>
                        <a:t>lắng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hãi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dám</a:t>
                      </a:r>
                      <a:r>
                        <a:rPr lang="en-US" sz="1800" dirty="0">
                          <a:effectLst/>
                          <a:latin typeface="Times New Roman" panose="02020603050405020304" pitchFamily="18" charset="0"/>
                          <a:cs typeface="Times New Roman" panose="02020603050405020304" pitchFamily="18" charset="0"/>
                        </a:rPr>
                        <a:t> ho he.</a:t>
                      </a:r>
                    </a:p>
                    <a:p>
                      <a:pPr marL="0" marR="0" indent="0" algn="just">
                        <a:spcBef>
                          <a:spcPts val="0"/>
                        </a:spcBef>
                        <a:spcAft>
                          <a:spcPts val="0"/>
                        </a:spcAft>
                        <a:buFont typeface="Wingdings" panose="05000000000000000000" pitchFamily="2" charset="2"/>
                        <a:buNone/>
                      </a:pPr>
                      <a:endParaRPr lang="en-US"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 </a:t>
                      </a:r>
                      <a:r>
                        <a:rPr lang="en-US" sz="1800" dirty="0" err="1">
                          <a:effectLst/>
                          <a:latin typeface="Times New Roman" panose="02020603050405020304" pitchFamily="18" charset="0"/>
                          <a:cs typeface="Times New Roman" panose="02020603050405020304" pitchFamily="18" charset="0"/>
                        </a:rPr>
                        <a:t>hỏi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ngớ</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ngẩn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Sao?Sao</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ngẩn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ngờ</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hậu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tc>
                <a:extLst>
                  <a:ext uri="{0D108BD9-81ED-4DB2-BD59-A6C34878D82A}">
                    <a16:rowId xmlns:a16="http://schemas.microsoft.com/office/drawing/2014/main" val="3168651556"/>
                  </a:ext>
                </a:extLst>
              </a:tr>
              <a:tr h="988381">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thông</a:t>
                      </a:r>
                      <a:r>
                        <a:rPr lang="en-US" sz="1800" dirty="0">
                          <a:effectLst/>
                          <a:latin typeface="Times New Roman" panose="02020603050405020304" pitchFamily="18" charset="0"/>
                          <a:cs typeface="Times New Roman" panose="02020603050405020304" pitchFamily="18" charset="0"/>
                        </a:rPr>
                        <a:t> sang </a:t>
                      </a:r>
                      <a:r>
                        <a:rPr lang="en-US" sz="1800" dirty="0" err="1">
                          <a:effectLst/>
                          <a:latin typeface="Times New Roman" panose="02020603050405020304" pitchFamily="18" charset="0"/>
                          <a:cs typeface="Times New Roman" panose="02020603050405020304" pitchFamily="18" charset="0"/>
                        </a:rPr>
                        <a:t>ngách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ta... </a:t>
                      </a:r>
                      <a:r>
                        <a:rPr lang="en-US" sz="1800" dirty="0" err="1">
                          <a:effectLst/>
                          <a:latin typeface="Times New Roman" panose="02020603050405020304" pitchFamily="18" charset="0"/>
                          <a:cs typeface="Times New Roman" panose="02020603050405020304" pitchFamily="18" charset="0"/>
                        </a:rPr>
                        <a:t>Thôi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im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mưa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dầm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chết</a:t>
                      </a:r>
                      <a:r>
                        <a:rPr lang="en-US" sz="1800" dirty="0">
                          <a:effectLst/>
                          <a:latin typeface="Times New Roman" panose="02020603050405020304" pitchFamily="18" charset="0"/>
                          <a:cs typeface="Times New Roman" panose="02020603050405020304" pitchFamily="18" charset="0"/>
                        </a:rPr>
                        <a:t>! </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coi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thường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nhẫn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Choắt</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tc>
                <a:tc vMerge="1">
                  <a:txBody>
                    <a:bodyPr/>
                    <a:lstStyle/>
                    <a:p>
                      <a:endParaRPr lang="en-US"/>
                    </a:p>
                  </a:txBody>
                  <a:tcPr/>
                </a:tc>
                <a:extLst>
                  <a:ext uri="{0D108BD9-81ED-4DB2-BD59-A6C34878D82A}">
                    <a16:rowId xmlns:a16="http://schemas.microsoft.com/office/drawing/2014/main" val="2935063393"/>
                  </a:ext>
                </a:extLst>
              </a:tr>
              <a:tr h="1768114">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véo</a:t>
                      </a:r>
                      <a:r>
                        <a:rPr lang="en-US" sz="1800" dirty="0">
                          <a:effectLst/>
                          <a:latin typeface="Times New Roman" panose="02020603050405020304" pitchFamily="18" charset="0"/>
                          <a:cs typeface="Times New Roman" panose="02020603050405020304" pitchFamily="18" charset="0"/>
                        </a:rPr>
                        <a:t> von: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Vặt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Cốc</a:t>
                      </a:r>
                      <a:r>
                        <a:rPr lang="en-US" sz="1800" dirty="0">
                          <a:effectLst/>
                          <a:latin typeface="Times New Roman" panose="02020603050405020304" pitchFamily="18" charset="0"/>
                          <a:cs typeface="Times New Roman" panose="02020603050405020304" pitchFamily="18" charset="0"/>
                        </a:rPr>
                        <a:t>... Tao </a:t>
                      </a:r>
                      <a:r>
                        <a:rPr lang="en-US" sz="1800" dirty="0" err="1">
                          <a:effectLst/>
                          <a:latin typeface="Times New Roman" panose="02020603050405020304" pitchFamily="18" charset="0"/>
                          <a:cs typeface="Times New Roman" panose="02020603050405020304" pitchFamily="18" charset="0"/>
                        </a:rPr>
                        <a:t>nấu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tức</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hỗn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xấc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đàn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chị</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Chui </a:t>
                      </a:r>
                      <a:r>
                        <a:rPr lang="en-US" sz="1800" dirty="0" err="1">
                          <a:effectLst/>
                          <a:latin typeface="Times New Roman" panose="02020603050405020304" pitchFamily="18" charset="0"/>
                          <a:cs typeface="Times New Roman" panose="02020603050405020304" pitchFamily="18" charset="0"/>
                        </a:rPr>
                        <a:t>tọt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hang, </a:t>
                      </a:r>
                      <a:r>
                        <a:rPr lang="en-US" sz="1800" dirty="0" err="1">
                          <a:effectLst/>
                          <a:latin typeface="Times New Roman" panose="02020603050405020304" pitchFamily="18" charset="0"/>
                          <a:cs typeface="Times New Roman" panose="02020603050405020304" pitchFamily="18" charset="0"/>
                        </a:rPr>
                        <a:t>nằm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khểnh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Bụng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thú</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vị</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sung </a:t>
                      </a:r>
                      <a:r>
                        <a:rPr lang="en-US" sz="1800" dirty="0" err="1">
                          <a:effectLst/>
                          <a:latin typeface="Times New Roman" panose="02020603050405020304" pitchFamily="18" charset="0"/>
                          <a:cs typeface="Times New Roman" panose="02020603050405020304" pitchFamily="18" charset="0"/>
                        </a:rPr>
                        <a:t>sướng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hê</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tc>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hốt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hoảng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xuống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nâng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đầu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than...</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hoàng</a:t>
                      </a:r>
                      <a:r>
                        <a:rPr lang="en-US" sz="1800" dirty="0">
                          <a:effectLst/>
                          <a:latin typeface="Times New Roman" panose="02020603050405020304" pitchFamily="18" charset="0"/>
                          <a:cs typeface="Times New Roman" panose="02020603050405020304" pitchFamily="18" charset="0"/>
                        </a:rPr>
                        <a:t>, lo </a:t>
                      </a:r>
                      <a:r>
                        <a:rPr lang="en-US" sz="1800" dirty="0" err="1">
                          <a:effectLst/>
                          <a:latin typeface="Times New Roman" panose="02020603050405020304" pitchFamily="18" charset="0"/>
                          <a:cs typeface="Times New Roman" panose="02020603050405020304" pitchFamily="18" charset="0"/>
                        </a:rPr>
                        <a:t>sợ</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thở</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lắm</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vừa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tội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đứng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lặng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giờ</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lâu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đầu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tiên</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lỗi</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tc>
                <a:extLst>
                  <a:ext uri="{0D108BD9-81ED-4DB2-BD59-A6C34878D82A}">
                    <a16:rowId xmlns:a16="http://schemas.microsoft.com/office/drawing/2014/main" val="1819161769"/>
                  </a:ext>
                </a:extLst>
              </a:tr>
              <a:tr h="457200">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Mèn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căng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cuồng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hách</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tc>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Mèn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cs typeface="Times New Roman" panose="02020603050405020304" pitchFamily="18" charset="0"/>
                        </a:rPr>
                        <a:t> lo </a:t>
                      </a:r>
                      <a:r>
                        <a:rPr lang="en-US" sz="1800" dirty="0" err="1">
                          <a:effectLst/>
                          <a:latin typeface="Times New Roman" panose="02020603050405020304" pitchFamily="18" charset="0"/>
                          <a:cs typeface="Times New Roman" panose="02020603050405020304" pitchFamily="18" charset="0"/>
                        </a:rPr>
                        <a:t>lắng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hãi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hốt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hoảng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lỗi</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tc>
                <a:extLst>
                  <a:ext uri="{0D108BD9-81ED-4DB2-BD59-A6C34878D82A}">
                    <a16:rowId xmlns:a16="http://schemas.microsoft.com/office/drawing/2014/main" val="430290054"/>
                  </a:ext>
                </a:extLst>
              </a:tr>
              <a:tr h="420274">
                <a:tc gridSpan="2">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thay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đổi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rõ</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rệt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nguồn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Mèn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hậu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nặng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đùa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248" marR="26248" marT="0" marB="0"/>
                </a:tc>
                <a:tc hMerge="1">
                  <a:txBody>
                    <a:bodyPr/>
                    <a:lstStyle/>
                    <a:p>
                      <a:endParaRPr lang="en-US"/>
                    </a:p>
                  </a:txBody>
                  <a:tcPr/>
                </a:tc>
                <a:extLst>
                  <a:ext uri="{0D108BD9-81ED-4DB2-BD59-A6C34878D82A}">
                    <a16:rowId xmlns:a16="http://schemas.microsoft.com/office/drawing/2014/main" val="2730532371"/>
                  </a:ext>
                </a:extLst>
              </a:tr>
            </a:tbl>
          </a:graphicData>
        </a:graphic>
      </p:graphicFrame>
      <p:sp>
        <p:nvSpPr>
          <p:cNvPr id="3" name="TextBox 2">
            <a:extLst>
              <a:ext uri="{FF2B5EF4-FFF2-40B4-BE49-F238E27FC236}">
                <a16:creationId xmlns:a16="http://schemas.microsoft.com/office/drawing/2014/main" id="{4CE32030-ED11-49C4-B2D3-B439A264A587}"/>
              </a:ext>
            </a:extLst>
          </p:cNvPr>
          <p:cNvSpPr txBox="1"/>
          <p:nvPr/>
        </p:nvSpPr>
        <p:spPr>
          <a:xfrm>
            <a:off x="328612" y="330256"/>
            <a:ext cx="551497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Mèn</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233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ctr" defTabSz="914400" rtl="0" eaLnBrk="1" fontAlgn="auto" latinLnBrk="0" hangingPunct="1">
              <a:lnSpc>
                <a:spcPct val="100000"/>
              </a:lnSpc>
              <a:spcBef>
                <a:spcPts val="0"/>
              </a:spcBef>
              <a:spcAft>
                <a:spcPts val="0"/>
              </a:spcAft>
              <a:buClrTx/>
              <a:buSzTx/>
              <a:buFontTx/>
              <a:buAutoNum type="arabicPeriod"/>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Đây là nhân vật có sức mạnh phi thường,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đã đánh tan giặc Ân và bay về trời?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a:hlinkClick r:id="rId3"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295079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2DF38327-48D9-4AC9-A8AE-6C7CC6B05C0D}"/>
              </a:ext>
            </a:extLst>
          </p:cNvPr>
          <p:cNvSpPr txBox="1"/>
          <p:nvPr/>
        </p:nvSpPr>
        <p:spPr>
          <a:xfrm>
            <a:off x="219075" y="277296"/>
            <a:ext cx="7239000"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rPr>
              <a:t>3. </a:t>
            </a:r>
            <a:r>
              <a:rPr lang="en-US" sz="2800" b="1" i="1" dirty="0" err="1">
                <a:effectLst/>
                <a:latin typeface="Times New Roman" panose="02020603050405020304" pitchFamily="18" charset="0"/>
                <a:ea typeface="Times New Roman" panose="02020603050405020304" pitchFamily="18" charset="0"/>
              </a:rPr>
              <a:t>Bài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đường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đời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đầu</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tiên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Dế</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Mèn</a:t>
            </a:r>
            <a:endParaRPr lang="en-US" sz="2800" dirty="0"/>
          </a:p>
        </p:txBody>
      </p:sp>
      <p:sp>
        <p:nvSpPr>
          <p:cNvPr id="6" name="TextBox 5">
            <a:extLst>
              <a:ext uri="{FF2B5EF4-FFF2-40B4-BE49-F238E27FC236}">
                <a16:creationId xmlns:a16="http://schemas.microsoft.com/office/drawing/2014/main" id="{355F76A7-4C7D-46C5-BFF9-7519BBA1B97C}"/>
              </a:ext>
            </a:extLst>
          </p:cNvPr>
          <p:cNvSpPr txBox="1"/>
          <p:nvPr/>
        </p:nvSpPr>
        <p:spPr>
          <a:xfrm>
            <a:off x="5305425" y="3815893"/>
            <a:ext cx="6096000" cy="1384995"/>
          </a:xfrm>
          <a:prstGeom prst="rect">
            <a:avLst/>
          </a:prstGeom>
          <a:noFill/>
        </p:spPr>
        <p:txBody>
          <a:bodyPr wrap="square">
            <a:spAutoFit/>
          </a:bodyPr>
          <a:lstStyle/>
          <a:p>
            <a:pPr marL="0" marR="0" algn="just">
              <a:spcBef>
                <a:spcPts val="600"/>
              </a:spcBef>
              <a:spcAft>
                <a:spcPts val="600"/>
              </a:spcAft>
            </a:pPr>
            <a:r>
              <a:rPr lang="pt-BR" sz="2800" dirty="0">
                <a:effectLst/>
                <a:latin typeface="Times New Roman" panose="02020603050405020304" pitchFamily="18" charset="0"/>
                <a:ea typeface="Times New Roman" panose="02020603050405020304" pitchFamily="18" charset="0"/>
              </a:rPr>
              <a:t>2. Từ bài học đường đời đầu tiên của Dế Mèn, em hãy rút ra bài học cho chính mình?</a:t>
            </a:r>
            <a:endParaRPr lang="en-US" sz="2400" dirty="0">
              <a:effectLst/>
              <a:latin typeface="Times New Roman" panose="02020603050405020304" pitchFamily="18" charset="0"/>
              <a:ea typeface="Times New Roman" panose="02020603050405020304" pitchFamily="18" charset="0"/>
            </a:endParaRPr>
          </a:p>
        </p:txBody>
      </p:sp>
      <p:pic>
        <p:nvPicPr>
          <p:cNvPr id="7" name="Picture 4" descr="Đúng, Dế Mèn đã vô tình gây nên cái chết cho Dế Choắt - VnExpress">
            <a:extLst>
              <a:ext uri="{FF2B5EF4-FFF2-40B4-BE49-F238E27FC236}">
                <a16:creationId xmlns:a16="http://schemas.microsoft.com/office/drawing/2014/main" id="{718B4A96-CFD4-4A25-9D55-B205DC7CC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26" y="2091094"/>
            <a:ext cx="3790158" cy="22740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2B26E0-5115-416C-B054-2EEC7969EE1F}"/>
              </a:ext>
            </a:extLst>
          </p:cNvPr>
          <p:cNvSpPr txBox="1"/>
          <p:nvPr/>
        </p:nvSpPr>
        <p:spPr>
          <a:xfrm>
            <a:off x="5172075" y="1412260"/>
            <a:ext cx="6096000" cy="1815882"/>
          </a:xfrm>
          <a:prstGeom prst="rect">
            <a:avLst/>
          </a:prstGeom>
          <a:noFill/>
        </p:spPr>
        <p:txBody>
          <a:bodyPr wrap="square">
            <a:spAutoFit/>
          </a:bodyPr>
          <a:lstStyle/>
          <a:p>
            <a:pPr marL="0" marR="0" algn="just">
              <a:spcBef>
                <a:spcPts val="600"/>
              </a:spcBef>
              <a:spcAft>
                <a:spcPts val="600"/>
              </a:spcAft>
            </a:pPr>
            <a:r>
              <a:rPr lang="pt-BR" sz="2800" dirty="0">
                <a:effectLst/>
                <a:latin typeface="Times New Roman" panose="02020603050405020304" pitchFamily="18" charset="0"/>
                <a:ea typeface="Times New Roman" panose="02020603050405020304" pitchFamily="18" charset="0"/>
              </a:rPr>
              <a:t>1. Ở cuối đoạn trích, sau khi chôn cất Dế Choắt, Dế Mèn đã “đứng lặng giờ lâu” và “nghĩ về bài học đường đời đầu tiên”. Theo em, đó là bài học gì?</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468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D817F807-4C7F-4F1E-8E71-750565C37292}"/>
              </a:ext>
            </a:extLst>
          </p:cNvPr>
          <p:cNvSpPr txBox="1"/>
          <p:nvPr/>
        </p:nvSpPr>
        <p:spPr>
          <a:xfrm>
            <a:off x="866775" y="2033349"/>
            <a:ext cx="10687050" cy="3293209"/>
          </a:xfrm>
          <a:prstGeom prst="rect">
            <a:avLst/>
          </a:prstGeom>
          <a:noFill/>
        </p:spPr>
        <p:txBody>
          <a:bodyPr wrap="square">
            <a:spAutoFit/>
          </a:bodyPr>
          <a:lstStyle/>
          <a:p>
            <a:pPr marL="0" marR="0"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ngạo</a:t>
            </a:r>
            <a:r>
              <a:rPr lang="en-US" sz="2800" dirty="0">
                <a:effectLst/>
                <a:latin typeface="Times New Roman" panose="02020603050405020304" pitchFamily="18" charset="0"/>
                <a:ea typeface="Times New Roman" panose="02020603050405020304" pitchFamily="18" charset="0"/>
              </a:rPr>
              <a:t>, hung </a:t>
            </a:r>
            <a:r>
              <a:rPr lang="en-US" sz="2800" dirty="0" err="1">
                <a:effectLst/>
                <a:latin typeface="Times New Roman" panose="02020603050405020304" pitchFamily="18" charset="0"/>
                <a:ea typeface="Times New Roman" panose="02020603050405020304" pitchFamily="18" charset="0"/>
              </a:rPr>
              <a:t>hăng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coi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a:t>
            </a:r>
          </a:p>
          <a:p>
            <a:pPr marL="0" marR="0"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rPr>
              <a:t> tai </a:t>
            </a:r>
            <a:r>
              <a:rPr lang="en-US" sz="2800" dirty="0" err="1">
                <a:effectLst/>
                <a:latin typeface="Times New Roman" panose="02020603050405020304" pitchFamily="18" charset="0"/>
                <a:ea typeface="Times New Roman" panose="02020603050405020304" pitchFamily="18" charset="0"/>
              </a:rPr>
              <a:t>vạ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a:t>
            </a:r>
          </a:p>
          <a:p>
            <a:pPr marL="0" marR="0"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thương</a:t>
            </a:r>
            <a:r>
              <a:rPr lang="en-US" sz="2800" dirty="0">
                <a:effectLst/>
                <a:latin typeface="Times New Roman" panose="02020603050405020304" pitchFamily="18" charset="0"/>
                <a:ea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rPr>
              <a:t>sẻ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chắn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Mèn</a:t>
            </a:r>
            <a:r>
              <a:rPr lang="en-US" sz="2800" dirty="0">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D6F863BE-209D-480A-9EA2-CABAE97111C3}"/>
              </a:ext>
            </a:extLst>
          </p:cNvPr>
          <p:cNvSpPr txBox="1"/>
          <p:nvPr/>
        </p:nvSpPr>
        <p:spPr>
          <a:xfrm>
            <a:off x="457200" y="724971"/>
            <a:ext cx="7867650" cy="523220"/>
          </a:xfrm>
          <a:prstGeom prst="rect">
            <a:avLst/>
          </a:prstGeom>
          <a:noFill/>
        </p:spPr>
        <p:txBody>
          <a:bodyPr wrap="square">
            <a:spAutoFit/>
          </a:bodyPr>
          <a:lstStyle/>
          <a:p>
            <a:pPr marL="0" marR="0" algn="just">
              <a:spcBef>
                <a:spcPts val="600"/>
              </a:spcBef>
              <a:spcAft>
                <a:spcPts val="600"/>
              </a:spcAft>
            </a:pPr>
            <a:r>
              <a:rPr lang="en-US" sz="2800" b="1" i="1" dirty="0">
                <a:effectLst/>
                <a:latin typeface="Times New Roman" panose="02020603050405020304" pitchFamily="18" charset="0"/>
                <a:ea typeface="Times New Roman" panose="02020603050405020304" pitchFamily="18" charset="0"/>
              </a:rPr>
              <a:t>3. </a:t>
            </a:r>
            <a:r>
              <a:rPr lang="en-US" sz="2800" b="1" i="1" dirty="0" err="1">
                <a:effectLst/>
                <a:latin typeface="Times New Roman" panose="02020603050405020304" pitchFamily="18" charset="0"/>
                <a:ea typeface="Times New Roman" panose="02020603050405020304" pitchFamily="18" charset="0"/>
              </a:rPr>
              <a:t>Bài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đường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đời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đầu</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tiên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Dế</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Mèn</a:t>
            </a:r>
            <a:r>
              <a:rPr lang="en-US" sz="2800" b="1"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81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A64E359D-4B84-4166-97B2-6F04F218057A}"/>
              </a:ext>
            </a:extLst>
          </p:cNvPr>
          <p:cNvPicPr>
            <a:picLocks noChangeAspect="1"/>
          </p:cNvPicPr>
          <p:nvPr/>
        </p:nvPicPr>
        <p:blipFill rotWithShape="1">
          <a:blip r:embed="rId2">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9" name="Picture 8">
            <a:extLst>
              <a:ext uri="{FF2B5EF4-FFF2-40B4-BE49-F238E27FC236}">
                <a16:creationId xmlns:a16="http://schemas.microsoft.com/office/drawing/2014/main" id="{6369FD04-8C9B-4585-B033-A8919C7C5B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 y="87256"/>
            <a:ext cx="2112010" cy="2112010"/>
          </a:xfrm>
          <a:prstGeom prst="rect">
            <a:avLst/>
          </a:prstGeom>
          <a:noFill/>
          <a:ln>
            <a:noFill/>
          </a:ln>
        </p:spPr>
      </p:pic>
      <p:pic>
        <p:nvPicPr>
          <p:cNvPr id="10" name="PA_图片 3">
            <a:extLst>
              <a:ext uri="{FF2B5EF4-FFF2-40B4-BE49-F238E27FC236}">
                <a16:creationId xmlns:a16="http://schemas.microsoft.com/office/drawing/2014/main" id="{AF0A5502-3EA7-4C7E-A1AB-C889E4F2995C}"/>
              </a:ext>
            </a:extLst>
          </p:cNvPr>
          <p:cNvPicPr>
            <a:picLocks noChangeAspect="1"/>
          </p:cNvPicPr>
          <p:nvPr/>
        </p:nvPicPr>
        <p:blipFill>
          <a:blip r:embed="rId4"/>
          <a:stretch>
            <a:fillRect/>
          </a:stretch>
        </p:blipFill>
        <p:spPr>
          <a:xfrm>
            <a:off x="3018154" y="1104017"/>
            <a:ext cx="6137593" cy="3693546"/>
          </a:xfrm>
          <a:prstGeom prst="rect">
            <a:avLst/>
          </a:prstGeom>
        </p:spPr>
      </p:pic>
      <p:sp>
        <p:nvSpPr>
          <p:cNvPr id="2" name="TextBox 1">
            <a:extLst>
              <a:ext uri="{FF2B5EF4-FFF2-40B4-BE49-F238E27FC236}">
                <a16:creationId xmlns:a16="http://schemas.microsoft.com/office/drawing/2014/main" id="{67C6883A-7252-42C4-9145-47CDAD1253DA}"/>
              </a:ext>
            </a:extLst>
          </p:cNvPr>
          <p:cNvSpPr txBox="1"/>
          <p:nvPr/>
        </p:nvSpPr>
        <p:spPr>
          <a:xfrm>
            <a:off x="3385434" y="2911821"/>
            <a:ext cx="5238750" cy="830997"/>
          </a:xfrm>
          <a:prstGeom prst="rect">
            <a:avLst/>
          </a:prstGeom>
          <a:noFill/>
        </p:spPr>
        <p:txBody>
          <a:bodyPr wrap="square" rtlCol="0">
            <a:spAutoFit/>
          </a:bodyPr>
          <a:lstStyle/>
          <a:p>
            <a:pPr algn="ctr"/>
            <a:r>
              <a:rPr lang="en-US" sz="4800" b="1" dirty="0"/>
              <a:t>III. TỔNG KẾT</a:t>
            </a:r>
          </a:p>
        </p:txBody>
      </p:sp>
      <p:pic>
        <p:nvPicPr>
          <p:cNvPr id="11" name="Picture 10">
            <a:extLst>
              <a:ext uri="{FF2B5EF4-FFF2-40B4-BE49-F238E27FC236}">
                <a16:creationId xmlns:a16="http://schemas.microsoft.com/office/drawing/2014/main" id="{3A2A2DC4-F2A1-4C40-9D61-6959E4274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540" y="3644533"/>
            <a:ext cx="2127104" cy="3099167"/>
          </a:xfrm>
          <a:prstGeom prst="rect">
            <a:avLst/>
          </a:prstGeom>
        </p:spPr>
      </p:pic>
    </p:spTree>
    <p:extLst>
      <p:ext uri="{BB962C8B-B14F-4D97-AF65-F5344CB8AC3E}">
        <p14:creationId xmlns:p14="http://schemas.microsoft.com/office/powerpoint/2010/main" val="3240716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CCB735-0942-475F-97E9-9B0F08549B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6030" y="1225103"/>
            <a:ext cx="9074234" cy="4470847"/>
          </a:xfrm>
          <a:prstGeom prst="rect">
            <a:avLst/>
          </a:prstGeom>
          <a:noFill/>
          <a:ln>
            <a:noFill/>
          </a:ln>
        </p:spPr>
      </p:pic>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3">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92799705-3EB8-4090-8559-5F072A255248}"/>
              </a:ext>
            </a:extLst>
          </p:cNvPr>
          <p:cNvSpPr txBox="1"/>
          <p:nvPr/>
        </p:nvSpPr>
        <p:spPr>
          <a:xfrm>
            <a:off x="4595220" y="2183190"/>
            <a:ext cx="4800600" cy="1815882"/>
          </a:xfrm>
          <a:prstGeom prst="rect">
            <a:avLst/>
          </a:prstGeom>
          <a:noFill/>
        </p:spPr>
        <p:txBody>
          <a:bodyPr wrap="square">
            <a:spAutoFit/>
          </a:bodyPr>
          <a:lstStyle/>
          <a:p>
            <a:pPr marL="0" marR="0" algn="ctr"/>
            <a:r>
              <a:rPr lang="pt-BR" sz="2800" dirty="0">
                <a:effectLst/>
                <a:latin typeface="Times New Roman" panose="02020603050405020304" pitchFamily="18" charset="0"/>
                <a:ea typeface="Times New Roman" panose="02020603050405020304" pitchFamily="18" charset="0"/>
              </a:rPr>
              <a:t>Vẽ sơ đồ tư duy</a:t>
            </a:r>
          </a:p>
          <a:p>
            <a:pPr marL="0" marR="0" algn="ctr"/>
            <a:r>
              <a:rPr lang="pt-BR" sz="2800" dirty="0">
                <a:effectLst/>
                <a:latin typeface="Times New Roman" panose="02020603050405020304" pitchFamily="18" charset="0"/>
                <a:ea typeface="Times New Roman" panose="02020603050405020304" pitchFamily="18" charset="0"/>
              </a:rPr>
              <a:t>khái quát những nét đặc sắc</a:t>
            </a:r>
          </a:p>
          <a:p>
            <a:pPr marL="0" marR="0" algn="ctr"/>
            <a:r>
              <a:rPr lang="pt-BR" sz="2800" dirty="0">
                <a:effectLst/>
                <a:latin typeface="Times New Roman" panose="02020603050405020304" pitchFamily="18" charset="0"/>
                <a:ea typeface="Times New Roman" panose="02020603050405020304" pitchFamily="18" charset="0"/>
              </a:rPr>
              <a:t>về nội dung và nghệ thuật </a:t>
            </a:r>
          </a:p>
          <a:p>
            <a:pPr marL="0" marR="0" algn="ctr"/>
            <a:r>
              <a:rPr lang="pt-BR" sz="2800" dirty="0">
                <a:effectLst/>
                <a:latin typeface="Times New Roman" panose="02020603050405020304" pitchFamily="18" charset="0"/>
                <a:ea typeface="Times New Roman" panose="02020603050405020304" pitchFamily="18" charset="0"/>
              </a:rPr>
              <a:t>của văn bản</a:t>
            </a:r>
            <a:endParaRPr lang="en-US" sz="28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967ABEF-946C-4BB9-9387-BFD34836C8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95" y="87256"/>
            <a:ext cx="1675130" cy="1675130"/>
          </a:xfrm>
          <a:prstGeom prst="rect">
            <a:avLst/>
          </a:prstGeom>
          <a:noFill/>
          <a:ln>
            <a:noFill/>
          </a:ln>
        </p:spPr>
      </p:pic>
    </p:spTree>
    <p:extLst>
      <p:ext uri="{BB962C8B-B14F-4D97-AF65-F5344CB8AC3E}">
        <p14:creationId xmlns:p14="http://schemas.microsoft.com/office/powerpoint/2010/main" val="1983470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13" name="Picture 12">
            <a:extLst>
              <a:ext uri="{FF2B5EF4-FFF2-40B4-BE49-F238E27FC236}">
                <a16:creationId xmlns:a16="http://schemas.microsoft.com/office/drawing/2014/main" id="{0589C59C-497A-4A71-8675-C5D479106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241" y="4321384"/>
            <a:ext cx="8874565" cy="1481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a:extLst>
              <a:ext uri="{FF2B5EF4-FFF2-40B4-BE49-F238E27FC236}">
                <a16:creationId xmlns:a16="http://schemas.microsoft.com/office/drawing/2014/main" id="{22788530-DF22-4FD4-AB8A-C008B8BF2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4850" y="4304168"/>
            <a:ext cx="8035611" cy="5593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5B758EE4-840D-4121-BC32-24F7F879D8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68"/>
          <a:stretch/>
        </p:blipFill>
        <p:spPr bwMode="auto">
          <a:xfrm>
            <a:off x="3295440" y="3607641"/>
            <a:ext cx="5619909" cy="20289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a:extLst>
              <a:ext uri="{FF2B5EF4-FFF2-40B4-BE49-F238E27FC236}">
                <a16:creationId xmlns:a16="http://schemas.microsoft.com/office/drawing/2014/main" id="{317998E0-E2F4-48ED-9294-38BDFBF2D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492" y="2409838"/>
            <a:ext cx="2973481" cy="25824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BF2AD0B2-E987-4DEC-827C-2B3BDF75EA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075" y="1708012"/>
            <a:ext cx="6525930" cy="14812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a:extLst>
              <a:ext uri="{FF2B5EF4-FFF2-40B4-BE49-F238E27FC236}">
                <a16:creationId xmlns:a16="http://schemas.microsoft.com/office/drawing/2014/main" id="{FD816213-C4F2-435E-BBF2-5B2E53EAE3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139" y="1537857"/>
            <a:ext cx="5099269" cy="568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F9DE273-4718-4417-BB50-4408E6EBCB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8505" y="667513"/>
            <a:ext cx="6226615" cy="1323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2343F905-D854-4AE7-B336-049346C8E0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109" y="1451118"/>
            <a:ext cx="3281535" cy="17521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C7516F6D-FD44-4720-BEE7-FDAF1413E6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16146"/>
            <a:ext cx="2693832" cy="177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7F05AC-E644-4F71-BB4C-B9932CE7C0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8390" y="1517271"/>
            <a:ext cx="5435219" cy="3560334"/>
          </a:xfrm>
          <a:prstGeom prst="rect">
            <a:avLst/>
          </a:prstGeom>
          <a:noFill/>
          <a:ln>
            <a:noFill/>
          </a:ln>
        </p:spPr>
      </p:pic>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3">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6" name="TextBox 5">
            <a:extLst>
              <a:ext uri="{FF2B5EF4-FFF2-40B4-BE49-F238E27FC236}">
                <a16:creationId xmlns:a16="http://schemas.microsoft.com/office/drawing/2014/main" id="{5A9A8F70-52EA-4B64-8A27-2A3ECDE1AA43}"/>
              </a:ext>
            </a:extLst>
          </p:cNvPr>
          <p:cNvSpPr txBox="1"/>
          <p:nvPr/>
        </p:nvSpPr>
        <p:spPr>
          <a:xfrm>
            <a:off x="3616513" y="2389497"/>
            <a:ext cx="4935158" cy="1815882"/>
          </a:xfrm>
          <a:prstGeom prst="rect">
            <a:avLst/>
          </a:prstGeom>
          <a:noFill/>
        </p:spPr>
        <p:txBody>
          <a:bodyPr wrap="square">
            <a:spAutoFit/>
          </a:bodyPr>
          <a:lstStyle/>
          <a:p>
            <a:pPr marL="0" marR="36195" algn="ctr"/>
            <a:r>
              <a:rPr lang="it-IT" sz="2800" dirty="0">
                <a:effectLst/>
                <a:latin typeface="Times New Roman" panose="02020603050405020304" pitchFamily="18" charset="0"/>
                <a:ea typeface="ArialMT"/>
              </a:rPr>
              <a:t>Thảo luận nhóm 4 </a:t>
            </a:r>
          </a:p>
          <a:p>
            <a:pPr marL="0" marR="36195" algn="ctr"/>
            <a:r>
              <a:rPr lang="it-IT" sz="2800" dirty="0">
                <a:effectLst/>
                <a:latin typeface="Times New Roman" panose="02020603050405020304" pitchFamily="18" charset="0"/>
                <a:ea typeface="ArialMT"/>
              </a:rPr>
              <a:t>theo kĩ thuật khăn trải bàn, </a:t>
            </a:r>
          </a:p>
          <a:p>
            <a:pPr marL="0" marR="36195" algn="ctr"/>
            <a:r>
              <a:rPr lang="it-IT" sz="2800" dirty="0">
                <a:effectLst/>
                <a:latin typeface="Times New Roman" panose="02020603050405020304" pitchFamily="18" charset="0"/>
                <a:ea typeface="ArialMT"/>
              </a:rPr>
              <a:t>rút ra cách đọc văn bản truyện đồng thoại</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C2282ADB-6E64-484C-B515-2697DBB3DF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7249" y="3681650"/>
            <a:ext cx="3571875" cy="3571875"/>
          </a:xfrm>
          <a:prstGeom prst="rect">
            <a:avLst/>
          </a:prstGeom>
          <a:noFill/>
          <a:ln>
            <a:noFill/>
          </a:ln>
        </p:spPr>
      </p:pic>
      <p:pic>
        <p:nvPicPr>
          <p:cNvPr id="8" name="Picture 7">
            <a:extLst>
              <a:ext uri="{FF2B5EF4-FFF2-40B4-BE49-F238E27FC236}">
                <a16:creationId xmlns:a16="http://schemas.microsoft.com/office/drawing/2014/main" id="{2E19AFAE-B3DB-4748-9C06-ACF2956F8416}"/>
              </a:ext>
            </a:extLst>
          </p:cNvPr>
          <p:cNvPicPr>
            <a:picLocks noChangeAspect="1"/>
          </p:cNvPicPr>
          <p:nvPr/>
        </p:nvPicPr>
        <p:blipFill>
          <a:blip r:embed="rId5" cstate="print"/>
          <a:stretch>
            <a:fillRect/>
          </a:stretch>
        </p:blipFill>
        <p:spPr>
          <a:xfrm flipH="1">
            <a:off x="-263825" y="1592826"/>
            <a:ext cx="4334379" cy="4501547"/>
          </a:xfrm>
          <a:prstGeom prst="rect">
            <a:avLst/>
          </a:prstGeom>
        </p:spPr>
      </p:pic>
    </p:spTree>
    <p:extLst>
      <p:ext uri="{BB962C8B-B14F-4D97-AF65-F5344CB8AC3E}">
        <p14:creationId xmlns:p14="http://schemas.microsoft.com/office/powerpoint/2010/main" val="872085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AF6C060A-76B7-4997-8DFE-E723BF1F4CFB}"/>
              </a:ext>
            </a:extLst>
          </p:cNvPr>
          <p:cNvSpPr txBox="1"/>
          <p:nvPr/>
        </p:nvSpPr>
        <p:spPr>
          <a:xfrm>
            <a:off x="552450" y="1686312"/>
            <a:ext cx="11087100" cy="3924151"/>
          </a:xfrm>
          <a:prstGeom prst="rect">
            <a:avLst/>
          </a:prstGeom>
          <a:noFill/>
        </p:spPr>
        <p:txBody>
          <a:bodyPr wrap="square">
            <a:spAutoFit/>
          </a:bodyPr>
          <a:lstStyle/>
          <a:p>
            <a:pPr marL="0" marR="28575" algn="just">
              <a:spcBef>
                <a:spcPts val="1200"/>
              </a:spcBef>
              <a:spcAft>
                <a:spcPts val="1200"/>
              </a:spcAft>
            </a:pPr>
            <a:r>
              <a:rPr lang="pt-BR" sz="2700" dirty="0">
                <a:effectLst/>
                <a:latin typeface="Times New Roman" panose="02020603050405020304" pitchFamily="18" charset="0"/>
                <a:ea typeface="Times New Roman" panose="02020603050405020304" pitchFamily="18" charset="0"/>
              </a:rPr>
              <a:t>- Đầu tiên, cần xác định những sự việc được kể, nhất là những sự việc chính.</a:t>
            </a:r>
            <a:endParaRPr lang="en-US" sz="2700" dirty="0">
              <a:effectLst/>
              <a:latin typeface="Times New Roman" panose="02020603050405020304" pitchFamily="18" charset="0"/>
              <a:ea typeface="Times New Roman" panose="02020603050405020304" pitchFamily="18" charset="0"/>
            </a:endParaRPr>
          </a:p>
          <a:p>
            <a:pPr marL="0" marR="28575" algn="just">
              <a:spcBef>
                <a:spcPts val="1200"/>
              </a:spcBef>
              <a:spcAft>
                <a:spcPts val="1200"/>
              </a:spcAft>
            </a:pPr>
            <a:r>
              <a:rPr lang="pt-BR" sz="2700" dirty="0">
                <a:effectLst/>
                <a:latin typeface="Times New Roman" panose="02020603050405020304" pitchFamily="18" charset="0"/>
                <a:ea typeface="Times New Roman" panose="02020603050405020304" pitchFamily="18" charset="0"/>
              </a:rPr>
              <a:t>- Sau đó chỉ ra được những nhân vật là loài vật đã được miêu tả, trong đó xác định nhân vật chính.</a:t>
            </a:r>
            <a:endParaRPr lang="en-US" sz="2700" dirty="0">
              <a:effectLst/>
              <a:latin typeface="Times New Roman" panose="02020603050405020304" pitchFamily="18" charset="0"/>
              <a:ea typeface="Times New Roman" panose="02020603050405020304" pitchFamily="18" charset="0"/>
            </a:endParaRPr>
          </a:p>
          <a:p>
            <a:pPr marL="0" marR="28575" algn="just">
              <a:spcBef>
                <a:spcPts val="1200"/>
              </a:spcBef>
              <a:spcAft>
                <a:spcPts val="1200"/>
              </a:spcAft>
            </a:pPr>
            <a:r>
              <a:rPr lang="pt-BR" sz="2700" dirty="0">
                <a:effectLst/>
                <a:latin typeface="Times New Roman" panose="02020603050405020304" pitchFamily="18" charset="0"/>
                <a:ea typeface="Times New Roman" panose="02020603050405020304" pitchFamily="18" charset="0"/>
              </a:rPr>
              <a:t>- Tiếp theo, đi sâu tìm hiểu hình dáng, điệu bộ, cử chỉ, ngôn ngữ, tính cách,... của các nhân vật  trong truyện.</a:t>
            </a:r>
            <a:endParaRPr lang="en-US" sz="2700" dirty="0">
              <a:effectLst/>
              <a:latin typeface="Times New Roman" panose="02020603050405020304" pitchFamily="18" charset="0"/>
              <a:ea typeface="Times New Roman" panose="02020603050405020304" pitchFamily="18" charset="0"/>
            </a:endParaRPr>
          </a:p>
          <a:p>
            <a:pPr>
              <a:spcBef>
                <a:spcPts val="1200"/>
              </a:spcBef>
              <a:spcAft>
                <a:spcPts val="1200"/>
              </a:spcAft>
            </a:pPr>
            <a:r>
              <a:rPr lang="pt-BR" sz="2700" dirty="0">
                <a:effectLst/>
                <a:latin typeface="Times New Roman" panose="02020603050405020304" pitchFamily="18" charset="0"/>
                <a:ea typeface="Times New Roman" panose="02020603050405020304" pitchFamily="18" charset="0"/>
              </a:rPr>
              <a:t>- Phát hiện bài học mà truyện muốn gửi thông điệp, liên hệ bài học ấy với cuộc sống của bản thân em.</a:t>
            </a:r>
            <a:endParaRPr lang="en-US" sz="2700" dirty="0"/>
          </a:p>
        </p:txBody>
      </p:sp>
      <p:sp>
        <p:nvSpPr>
          <p:cNvPr id="6" name="TextBox 5">
            <a:extLst>
              <a:ext uri="{FF2B5EF4-FFF2-40B4-BE49-F238E27FC236}">
                <a16:creationId xmlns:a16="http://schemas.microsoft.com/office/drawing/2014/main" id="{1C64CB18-2975-4D3D-9197-F4FD4EB6B5A5}"/>
              </a:ext>
            </a:extLst>
          </p:cNvPr>
          <p:cNvSpPr txBox="1"/>
          <p:nvPr/>
        </p:nvSpPr>
        <p:spPr>
          <a:xfrm>
            <a:off x="323850" y="401121"/>
            <a:ext cx="6096000" cy="523220"/>
          </a:xfrm>
          <a:prstGeom prst="rect">
            <a:avLst/>
          </a:prstGeom>
          <a:noFill/>
        </p:spPr>
        <p:txBody>
          <a:bodyPr wrap="square">
            <a:spAutoFit/>
          </a:bodyPr>
          <a:lstStyle/>
          <a:p>
            <a:pPr marL="0" marR="36195" algn="ctr"/>
            <a:r>
              <a:rPr lang="it-IT" sz="2800" b="1" i="1" dirty="0">
                <a:latin typeface="Times New Roman" panose="02020603050405020304" pitchFamily="18" charset="0"/>
                <a:ea typeface="ArialMT"/>
              </a:rPr>
              <a:t>C</a:t>
            </a:r>
            <a:r>
              <a:rPr lang="it-IT" sz="2800" b="1" i="1" dirty="0">
                <a:effectLst/>
                <a:latin typeface="Times New Roman" panose="02020603050405020304" pitchFamily="18" charset="0"/>
                <a:ea typeface="ArialMT"/>
              </a:rPr>
              <a:t>ách đọc văn bản truyện đồng thoại</a:t>
            </a:r>
            <a:endParaRPr lang="en-US" sz="24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67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out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out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out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A64E359D-4B84-4166-97B2-6F04F218057A}"/>
              </a:ext>
            </a:extLst>
          </p:cNvPr>
          <p:cNvPicPr>
            <a:picLocks noChangeAspect="1"/>
          </p:cNvPicPr>
          <p:nvPr/>
        </p:nvPicPr>
        <p:blipFill rotWithShape="1">
          <a:blip r:embed="rId2">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9" name="Picture 8">
            <a:extLst>
              <a:ext uri="{FF2B5EF4-FFF2-40B4-BE49-F238E27FC236}">
                <a16:creationId xmlns:a16="http://schemas.microsoft.com/office/drawing/2014/main" id="{6369FD04-8C9B-4585-B033-A8919C7C5B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 y="87256"/>
            <a:ext cx="2112010" cy="2112010"/>
          </a:xfrm>
          <a:prstGeom prst="rect">
            <a:avLst/>
          </a:prstGeom>
          <a:noFill/>
          <a:ln>
            <a:noFill/>
          </a:ln>
        </p:spPr>
      </p:pic>
      <p:pic>
        <p:nvPicPr>
          <p:cNvPr id="10" name="PA_图片 3">
            <a:extLst>
              <a:ext uri="{FF2B5EF4-FFF2-40B4-BE49-F238E27FC236}">
                <a16:creationId xmlns:a16="http://schemas.microsoft.com/office/drawing/2014/main" id="{AF0A5502-3EA7-4C7E-A1AB-C889E4F2995C}"/>
              </a:ext>
            </a:extLst>
          </p:cNvPr>
          <p:cNvPicPr>
            <a:picLocks noChangeAspect="1"/>
          </p:cNvPicPr>
          <p:nvPr/>
        </p:nvPicPr>
        <p:blipFill>
          <a:blip r:embed="rId4"/>
          <a:stretch>
            <a:fillRect/>
          </a:stretch>
        </p:blipFill>
        <p:spPr>
          <a:xfrm>
            <a:off x="3018154" y="1104017"/>
            <a:ext cx="6137593" cy="3693546"/>
          </a:xfrm>
          <a:prstGeom prst="rect">
            <a:avLst/>
          </a:prstGeom>
        </p:spPr>
      </p:pic>
      <p:sp>
        <p:nvSpPr>
          <p:cNvPr id="2" name="TextBox 1">
            <a:extLst>
              <a:ext uri="{FF2B5EF4-FFF2-40B4-BE49-F238E27FC236}">
                <a16:creationId xmlns:a16="http://schemas.microsoft.com/office/drawing/2014/main" id="{67C6883A-7252-42C4-9145-47CDAD1253DA}"/>
              </a:ext>
            </a:extLst>
          </p:cNvPr>
          <p:cNvSpPr txBox="1"/>
          <p:nvPr/>
        </p:nvSpPr>
        <p:spPr>
          <a:xfrm>
            <a:off x="3385434" y="2911821"/>
            <a:ext cx="5238750" cy="830997"/>
          </a:xfrm>
          <a:prstGeom prst="rect">
            <a:avLst/>
          </a:prstGeom>
          <a:noFill/>
        </p:spPr>
        <p:txBody>
          <a:bodyPr wrap="square" rtlCol="0">
            <a:spAutoFit/>
          </a:bodyPr>
          <a:lstStyle/>
          <a:p>
            <a:pPr algn="ctr"/>
            <a:r>
              <a:rPr lang="en-US" sz="4800" b="1" dirty="0"/>
              <a:t>IV. LUYỆN TẬP</a:t>
            </a:r>
          </a:p>
        </p:txBody>
      </p:sp>
      <p:pic>
        <p:nvPicPr>
          <p:cNvPr id="11" name="Picture 10">
            <a:extLst>
              <a:ext uri="{FF2B5EF4-FFF2-40B4-BE49-F238E27FC236}">
                <a16:creationId xmlns:a16="http://schemas.microsoft.com/office/drawing/2014/main" id="{3A2A2DC4-F2A1-4C40-9D61-6959E4274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540" y="3644533"/>
            <a:ext cx="2127104" cy="3099167"/>
          </a:xfrm>
          <a:prstGeom prst="rect">
            <a:avLst/>
          </a:prstGeom>
        </p:spPr>
      </p:pic>
    </p:spTree>
    <p:extLst>
      <p:ext uri="{BB962C8B-B14F-4D97-AF65-F5344CB8AC3E}">
        <p14:creationId xmlns:p14="http://schemas.microsoft.com/office/powerpoint/2010/main" val="1085790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045EB-5AC4-461B-9743-7BA7423686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1356" y="479110"/>
            <a:ext cx="3189288" cy="1611062"/>
          </a:xfrm>
          <a:prstGeom prst="rect">
            <a:avLst/>
          </a:prstGeom>
          <a:noFill/>
          <a:ln>
            <a:noFill/>
          </a:ln>
        </p:spPr>
      </p:pic>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3">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6" name="TextBox 5">
            <a:extLst>
              <a:ext uri="{FF2B5EF4-FFF2-40B4-BE49-F238E27FC236}">
                <a16:creationId xmlns:a16="http://schemas.microsoft.com/office/drawing/2014/main" id="{03F671A8-53E2-414B-B855-8058041211B3}"/>
              </a:ext>
            </a:extLst>
          </p:cNvPr>
          <p:cNvSpPr txBox="1"/>
          <p:nvPr/>
        </p:nvSpPr>
        <p:spPr>
          <a:xfrm>
            <a:off x="1476373" y="2356872"/>
            <a:ext cx="9382125" cy="2677656"/>
          </a:xfrm>
          <a:prstGeom prst="rect">
            <a:avLst/>
          </a:prstGeom>
          <a:noFill/>
          <a:ln w="38100">
            <a:solidFill>
              <a:schemeClr val="accent2">
                <a:lumMod val="75000"/>
              </a:schemeClr>
            </a:solidFill>
            <a:prstDash val="lgDashDotDot"/>
          </a:ln>
        </p:spPr>
        <p:txBody>
          <a:bodyPr wrap="square">
            <a:spAutoFit/>
          </a:bodyPr>
          <a:lstStyle/>
          <a:p>
            <a:pPr marL="0" marR="0" algn="just">
              <a:spcBef>
                <a:spcPts val="600"/>
              </a:spcBef>
              <a:spcAft>
                <a:spcPts val="600"/>
              </a:spcAft>
            </a:pPr>
            <a:r>
              <a:rPr lang="pt-BR" sz="2800" dirty="0">
                <a:effectLst/>
                <a:latin typeface="Times New Roman" panose="02020603050405020304" pitchFamily="18" charset="0"/>
                <a:ea typeface="Times New Roman" panose="02020603050405020304" pitchFamily="18" charset="0"/>
              </a:rPr>
              <a:t>          Nhà văn Tô Hoài từng chia sẻ: “</a:t>
            </a:r>
            <a:r>
              <a:rPr lang="pt-BR" sz="2800" i="1" dirty="0">
                <a:effectLst/>
                <a:latin typeface="Times New Roman" panose="02020603050405020304" pitchFamily="18" charset="0"/>
                <a:ea typeface="Times New Roman" panose="02020603050405020304" pitchFamily="18" charset="0"/>
              </a:rPr>
              <a:t>Nhân vật trong truyện đồng thoại được nhân cách hoá trên cơ sở đảm bảo không thoát ly sinh hoạt có thật của loài vật</a:t>
            </a:r>
            <a:r>
              <a:rPr lang="pt-BR" sz="2800" dirty="0">
                <a:effectLst/>
                <a:latin typeface="Times New Roman" panose="02020603050405020304" pitchFamily="18" charset="0"/>
                <a:ea typeface="Times New Roman" panose="02020603050405020304" pitchFamily="18" charset="0"/>
              </a:rPr>
              <a:t>”. Dựa vào những điều em biết về loài dế, hãy chỉ ra những điểm “</a:t>
            </a:r>
            <a:r>
              <a:rPr lang="pt-BR" sz="2800" i="1" dirty="0">
                <a:effectLst/>
                <a:latin typeface="Times New Roman" panose="02020603050405020304" pitchFamily="18" charset="0"/>
                <a:ea typeface="Times New Roman" panose="02020603050405020304" pitchFamily="18" charset="0"/>
              </a:rPr>
              <a:t>có thật</a:t>
            </a:r>
            <a:r>
              <a:rPr lang="pt-BR" sz="2800" dirty="0">
                <a:effectLst/>
                <a:latin typeface="Times New Roman" panose="02020603050405020304" pitchFamily="18" charset="0"/>
                <a:ea typeface="Times New Roman" panose="02020603050405020304" pitchFamily="18" charset="0"/>
              </a:rPr>
              <a:t>” như thế trong văn bản, đồng thời, phát hiện những chỉ tiết đã được nhà văn “</a:t>
            </a:r>
            <a:r>
              <a:rPr lang="pt-BR" sz="2800" i="1" dirty="0">
                <a:effectLst/>
                <a:latin typeface="Times New Roman" panose="02020603050405020304" pitchFamily="18" charset="0"/>
                <a:ea typeface="Times New Roman" panose="02020603050405020304" pitchFamily="18" charset="0"/>
              </a:rPr>
              <a:t>nhân cách hoá</a:t>
            </a:r>
            <a:r>
              <a:rPr lang="pt-BR"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3A2CE05-49C4-4778-8954-86F1536E80F6}"/>
              </a:ext>
            </a:extLst>
          </p:cNvPr>
          <p:cNvSpPr txBox="1"/>
          <p:nvPr/>
        </p:nvSpPr>
        <p:spPr>
          <a:xfrm>
            <a:off x="4105274" y="928747"/>
            <a:ext cx="4124325" cy="461665"/>
          </a:xfrm>
          <a:prstGeom prst="rect">
            <a:avLst/>
          </a:prstGeom>
          <a:noFill/>
        </p:spPr>
        <p:txBody>
          <a:bodyPr wrap="square" rtlCol="0">
            <a:spAutoFit/>
          </a:bodyPr>
          <a:lstStyle/>
          <a:p>
            <a:pPr algn="ctr"/>
            <a:r>
              <a:rPr lang="en-US" sz="2400" b="1" dirty="0"/>
              <a:t>BÀI TẬP 1</a:t>
            </a:r>
          </a:p>
        </p:txBody>
      </p:sp>
    </p:spTree>
    <p:extLst>
      <p:ext uri="{BB962C8B-B14F-4D97-AF65-F5344CB8AC3E}">
        <p14:creationId xmlns:p14="http://schemas.microsoft.com/office/powerpoint/2010/main" val="3286085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3331F66E-4810-4333-A8FB-D4FBF8BE590E}"/>
              </a:ext>
            </a:extLst>
          </p:cNvPr>
          <p:cNvSpPr txBox="1"/>
          <p:nvPr/>
        </p:nvSpPr>
        <p:spPr>
          <a:xfrm>
            <a:off x="685800" y="1291664"/>
            <a:ext cx="11372850" cy="3570208"/>
          </a:xfrm>
          <a:prstGeom prst="rect">
            <a:avLst/>
          </a:prstGeom>
          <a:noFill/>
        </p:spPr>
        <p:txBody>
          <a:bodyPr wrap="square">
            <a:spAutoFit/>
          </a:bodyPr>
          <a:lstStyle/>
          <a:p>
            <a:pPr marL="0" marR="0">
              <a:spcBef>
                <a:spcPts val="600"/>
              </a:spcBef>
              <a:spcAft>
                <a:spcPts val="600"/>
              </a:spcAft>
            </a:pPr>
            <a:r>
              <a:rPr lang="vi-VN" sz="2800" b="1" dirty="0">
                <a:solidFill>
                  <a:srgbClr val="000000"/>
                </a:solidFill>
                <a:effectLst/>
                <a:latin typeface="Times New Roman" panose="02020603050405020304" pitchFamily="18" charset="0"/>
                <a:ea typeface="Times New Roman" panose="02020603050405020304" pitchFamily="18" charset="0"/>
              </a:rPr>
              <a:t>- Những điểm “có thật”:</a:t>
            </a:r>
            <a:endParaRPr lang="en-US" sz="2400" b="1"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mẫm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vuốt</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khoeo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hoắt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rung </a:t>
            </a:r>
            <a:r>
              <a:rPr lang="en-US" sz="2800" dirty="0" err="1">
                <a:solidFill>
                  <a:srgbClr val="000000"/>
                </a:solidFill>
                <a:effectLst/>
                <a:latin typeface="Times New Roman" panose="02020603050405020304" pitchFamily="18" charset="0"/>
                <a:ea typeface="Times New Roman" panose="02020603050405020304" pitchFamily="18" charset="0"/>
              </a:rPr>
              <a:t>rinh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mỡ</a:t>
            </a:r>
            <a:r>
              <a:rPr lang="en-US" sz="2800" dirty="0">
                <a:solidFill>
                  <a:srgbClr val="000000"/>
                </a:solidFill>
                <a:effectLst/>
                <a:latin typeface="Times New Roman" panose="02020603050405020304" pitchFamily="18" charset="0"/>
                <a:ea typeface="Times New Roman" panose="02020603050405020304" pitchFamily="18" charset="0"/>
              </a:rPr>
              <a:t>, soi </a:t>
            </a:r>
            <a:r>
              <a:rPr lang="en-US" sz="2800" dirty="0" err="1">
                <a:solidFill>
                  <a:srgbClr val="000000"/>
                </a:solidFill>
                <a:effectLst/>
                <a:latin typeface="Times New Roman" panose="02020603050405020304" pitchFamily="18" charset="0"/>
                <a:ea typeface="Times New Roman" panose="02020603050405020304" pitchFamily="18" charset="0"/>
              </a:rPr>
              <a:t>gương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tôi</a:t>
            </a:r>
            <a:r>
              <a:rPr lang="en-US" sz="2800" dirty="0">
                <a:solidFill>
                  <a:srgbClr val="000000"/>
                </a:solidFill>
                <a:effectLst/>
                <a:latin typeface="Times New Roman" panose="02020603050405020304" pitchFamily="18" charset="0"/>
                <a:ea typeface="Times New Roman" panose="02020603050405020304" pitchFamily="18" charset="0"/>
              </a:rPr>
              <a:t> to ra, </a:t>
            </a:r>
            <a:r>
              <a:rPr lang="en-US" sz="2800" dirty="0" err="1">
                <a:solidFill>
                  <a:srgbClr val="000000"/>
                </a:solidFill>
                <a:effectLst/>
                <a:latin typeface="Times New Roman" panose="02020603050405020304" pitchFamily="18" charset="0"/>
                <a:ea typeface="Times New Roman" panose="02020603050405020304" pitchFamily="18" charset="0"/>
              </a:rPr>
              <a:t>nổi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bướng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đen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ngoàm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ngoạp</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492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2. Nhân vật cổ tích đã cứu công chúa từ hang của đại bàng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và giúp cho công chúa khỏi câm?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a:hlinkClick r:id="rId3"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407132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3331F66E-4810-4333-A8FB-D4FBF8BE590E}"/>
              </a:ext>
            </a:extLst>
          </p:cNvPr>
          <p:cNvSpPr txBox="1"/>
          <p:nvPr/>
        </p:nvSpPr>
        <p:spPr>
          <a:xfrm>
            <a:off x="504825" y="882149"/>
            <a:ext cx="11372850" cy="5093702"/>
          </a:xfrm>
          <a:prstGeom prst="rect">
            <a:avLst/>
          </a:prstGeom>
          <a:noFill/>
        </p:spPr>
        <p:txBody>
          <a:bodyPr wrap="square">
            <a:spAutoFit/>
          </a:bodyPr>
          <a:lstStyle/>
          <a:p>
            <a:pPr marL="0" marR="0">
              <a:spcBef>
                <a:spcPts val="600"/>
              </a:spcBef>
              <a:spcAft>
                <a:spcPts val="600"/>
              </a:spcAft>
            </a:pPr>
            <a:r>
              <a:rPr lang="vi-VN" sz="2600" b="1" dirty="0">
                <a:solidFill>
                  <a:srgbClr val="000000"/>
                </a:solidFill>
                <a:effectLst/>
                <a:latin typeface="Times New Roman" panose="02020603050405020304" pitchFamily="18" charset="0"/>
                <a:ea typeface="Times New Roman" panose="02020603050405020304" pitchFamily="18" charset="0"/>
              </a:rPr>
              <a:t>- Những chi tiết được </a:t>
            </a:r>
            <a:r>
              <a:rPr lang="en-US" sz="2600" b="1" dirty="0">
                <a:solidFill>
                  <a:srgbClr val="000000"/>
                </a:solidFill>
                <a:effectLst/>
                <a:latin typeface="Times New Roman" panose="02020603050405020304" pitchFamily="18" charset="0"/>
                <a:ea typeface="Times New Roman" panose="02020603050405020304" pitchFamily="18" charset="0"/>
              </a:rPr>
              <a:t>“</a:t>
            </a:r>
            <a:r>
              <a:rPr lang="vi-VN" sz="2600" b="1" dirty="0">
                <a:solidFill>
                  <a:srgbClr val="000000"/>
                </a:solidFill>
                <a:effectLst/>
                <a:latin typeface="Times New Roman" panose="02020603050405020304" pitchFamily="18" charset="0"/>
                <a:ea typeface="Times New Roman" panose="02020603050405020304" pitchFamily="18" charset="0"/>
              </a:rPr>
              <a:t>nhân cách hóa</a:t>
            </a:r>
            <a:r>
              <a:rPr lang="en-US" sz="2600" b="1" dirty="0">
                <a:solidFill>
                  <a:srgbClr val="000000"/>
                </a:solidFill>
                <a:effectLst/>
                <a:latin typeface="Times New Roman" panose="02020603050405020304" pitchFamily="18" charset="0"/>
                <a:ea typeface="Times New Roman" panose="02020603050405020304" pitchFamily="18" charset="0"/>
              </a:rPr>
              <a:t>”</a:t>
            </a:r>
            <a:r>
              <a:rPr lang="vi-VN" sz="2600" b="1" dirty="0">
                <a:solidFill>
                  <a:srgbClr val="000000"/>
                </a:solidFill>
                <a:effectLst/>
                <a:latin typeface="Times New Roman" panose="02020603050405020304" pitchFamily="18" charset="0"/>
                <a:ea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vi-VN" sz="2600" dirty="0">
                <a:solidFill>
                  <a:srgbClr val="000000"/>
                </a:solidFill>
                <a:effectLst/>
                <a:latin typeface="Times New Roman" panose="02020603050405020304" pitchFamily="18" charset="0"/>
                <a:ea typeface="Times New Roman" panose="02020603050405020304" pitchFamily="18" charset="0"/>
              </a:rPr>
              <a:t>Ăn uống điều độ và làm việc có chừng mực nên chóng lớn lắm</a:t>
            </a:r>
            <a:endParaRPr lang="en-US" sz="26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chàng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thanh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niên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tráng</a:t>
            </a:r>
            <a:endParaRPr lang="en-US" sz="26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Bước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bách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bộ</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cả</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rung </a:t>
            </a:r>
            <a:r>
              <a:rPr lang="en-US" sz="2600" dirty="0" err="1">
                <a:solidFill>
                  <a:srgbClr val="000000"/>
                </a:solidFill>
                <a:effectLst/>
                <a:latin typeface="Times New Roman" panose="02020603050405020304" pitchFamily="18" charset="0"/>
                <a:ea typeface="Times New Roman" panose="02020603050405020304" pitchFamily="18" charset="0"/>
              </a:rPr>
              <a:t>rinh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màu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nâu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bóng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mỡ</a:t>
            </a:r>
            <a:r>
              <a:rPr lang="en-US" sz="2600" dirty="0">
                <a:solidFill>
                  <a:srgbClr val="000000"/>
                </a:solidFill>
                <a:effectLst/>
                <a:latin typeface="Times New Roman" panose="02020603050405020304" pitchFamily="18" charset="0"/>
                <a:ea typeface="Times New Roman" panose="02020603050405020304" pitchFamily="18" charset="0"/>
              </a:rPr>
              <a:t> soi </a:t>
            </a:r>
            <a:r>
              <a:rPr lang="en-US" sz="2600" dirty="0" err="1">
                <a:solidFill>
                  <a:srgbClr val="000000"/>
                </a:solidFill>
                <a:effectLst/>
                <a:latin typeface="Times New Roman" panose="02020603050405020304" pitchFamily="18" charset="0"/>
                <a:ea typeface="Times New Roman" panose="02020603050405020304" pitchFamily="18" charset="0"/>
              </a:rPr>
              <a:t>gương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rất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ưa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nhìn</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Chốc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chốc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trọng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khoan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thai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cả</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chân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lên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vuốt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râu</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đứng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oai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vệ</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mỗi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bước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làm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dún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dẩy</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2600" dirty="0">
                <a:solidFill>
                  <a:srgbClr val="000000"/>
                </a:solidFill>
                <a:effectLst/>
                <a:latin typeface="Times New Roman" panose="02020603050405020304" pitchFamily="18" charset="0"/>
                <a:ea typeface="Times New Roman" panose="02020603050405020304" pitchFamily="18" charset="0"/>
              </a:rPr>
              <a:t>+ Hai </a:t>
            </a:r>
            <a:r>
              <a:rPr lang="en-US" sz="2600" dirty="0" err="1">
                <a:solidFill>
                  <a:srgbClr val="000000"/>
                </a:solidFill>
                <a:effectLst/>
                <a:latin typeface="Times New Roman" panose="02020603050405020304" pitchFamily="18" charset="0"/>
                <a:ea typeface="Times New Roman" panose="02020603050405020304" pitchFamily="18" charset="0"/>
              </a:rPr>
              <a:t>cái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răng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đen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nhánh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lúc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cũng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nhai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ngoàm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ngoạp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như</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liềm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máy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làm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việc</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Dám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cà</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khịa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tất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mọi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bà</a:t>
            </a:r>
            <a:r>
              <a:rPr lang="en-US" sz="2600" dirty="0">
                <a:effectLst/>
                <a:latin typeface="Times New Roman" panose="02020603050405020304" pitchFamily="18" charset="0"/>
                <a:ea typeface="Times New Roman" panose="02020603050405020304" pitchFamily="18" charset="0"/>
              </a:rPr>
              <a:t> con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xóm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quát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mất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chị</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Cào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Cào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đá</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ghẹo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anh</a:t>
            </a:r>
            <a:r>
              <a:rPr lang="en-US" sz="2600" dirty="0">
                <a:effectLst/>
                <a:latin typeface="Times New Roman" panose="02020603050405020304" pitchFamily="18" charset="0"/>
                <a:ea typeface="Times New Roman" panose="02020603050405020304" pitchFamily="18" charset="0"/>
              </a:rPr>
              <a:t>.</a:t>
            </a:r>
            <a:endParaRPr lang="en-US" sz="2600" dirty="0"/>
          </a:p>
        </p:txBody>
      </p:sp>
    </p:spTree>
    <p:extLst>
      <p:ext uri="{BB962C8B-B14F-4D97-AF65-F5344CB8AC3E}">
        <p14:creationId xmlns:p14="http://schemas.microsoft.com/office/powerpoint/2010/main" val="1783569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A64E359D-4B84-4166-97B2-6F04F218057A}"/>
              </a:ext>
            </a:extLst>
          </p:cNvPr>
          <p:cNvPicPr>
            <a:picLocks noChangeAspect="1"/>
          </p:cNvPicPr>
          <p:nvPr/>
        </p:nvPicPr>
        <p:blipFill rotWithShape="1">
          <a:blip r:embed="rId2">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9" name="Picture 8">
            <a:extLst>
              <a:ext uri="{FF2B5EF4-FFF2-40B4-BE49-F238E27FC236}">
                <a16:creationId xmlns:a16="http://schemas.microsoft.com/office/drawing/2014/main" id="{6369FD04-8C9B-4585-B033-A8919C7C5B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 y="87256"/>
            <a:ext cx="2112010" cy="2112010"/>
          </a:xfrm>
          <a:prstGeom prst="rect">
            <a:avLst/>
          </a:prstGeom>
          <a:noFill/>
          <a:ln>
            <a:noFill/>
          </a:ln>
        </p:spPr>
      </p:pic>
      <p:pic>
        <p:nvPicPr>
          <p:cNvPr id="10" name="PA_图片 3">
            <a:extLst>
              <a:ext uri="{FF2B5EF4-FFF2-40B4-BE49-F238E27FC236}">
                <a16:creationId xmlns:a16="http://schemas.microsoft.com/office/drawing/2014/main" id="{AF0A5502-3EA7-4C7E-A1AB-C889E4F2995C}"/>
              </a:ext>
            </a:extLst>
          </p:cNvPr>
          <p:cNvPicPr>
            <a:picLocks noChangeAspect="1"/>
          </p:cNvPicPr>
          <p:nvPr/>
        </p:nvPicPr>
        <p:blipFill>
          <a:blip r:embed="rId4"/>
          <a:stretch>
            <a:fillRect/>
          </a:stretch>
        </p:blipFill>
        <p:spPr>
          <a:xfrm>
            <a:off x="3018154" y="1104017"/>
            <a:ext cx="6137593" cy="3693546"/>
          </a:xfrm>
          <a:prstGeom prst="rect">
            <a:avLst/>
          </a:prstGeom>
        </p:spPr>
      </p:pic>
      <p:sp>
        <p:nvSpPr>
          <p:cNvPr id="2" name="TextBox 1">
            <a:extLst>
              <a:ext uri="{FF2B5EF4-FFF2-40B4-BE49-F238E27FC236}">
                <a16:creationId xmlns:a16="http://schemas.microsoft.com/office/drawing/2014/main" id="{67C6883A-7252-42C4-9145-47CDAD1253DA}"/>
              </a:ext>
            </a:extLst>
          </p:cNvPr>
          <p:cNvSpPr txBox="1"/>
          <p:nvPr/>
        </p:nvSpPr>
        <p:spPr>
          <a:xfrm>
            <a:off x="3385434" y="2911821"/>
            <a:ext cx="5238750" cy="830997"/>
          </a:xfrm>
          <a:prstGeom prst="rect">
            <a:avLst/>
          </a:prstGeom>
          <a:noFill/>
        </p:spPr>
        <p:txBody>
          <a:bodyPr wrap="square" rtlCol="0">
            <a:spAutoFit/>
          </a:bodyPr>
          <a:lstStyle/>
          <a:p>
            <a:pPr algn="ctr"/>
            <a:r>
              <a:rPr lang="en-US" sz="4800" b="1" dirty="0"/>
              <a:t>V. </a:t>
            </a:r>
            <a:r>
              <a:rPr lang="en-US" sz="4800" b="1" dirty="0" err="1"/>
              <a:t>Vận</a:t>
            </a:r>
            <a:r>
              <a:rPr lang="en-US" sz="4800" b="1" dirty="0"/>
              <a:t> </a:t>
            </a:r>
            <a:r>
              <a:rPr lang="en-US" sz="4800" b="1" dirty="0" err="1"/>
              <a:t>dụng</a:t>
            </a:r>
            <a:endParaRPr lang="en-US" sz="4800" b="1" dirty="0"/>
          </a:p>
        </p:txBody>
      </p:sp>
      <p:pic>
        <p:nvPicPr>
          <p:cNvPr id="11" name="Picture 10">
            <a:extLst>
              <a:ext uri="{FF2B5EF4-FFF2-40B4-BE49-F238E27FC236}">
                <a16:creationId xmlns:a16="http://schemas.microsoft.com/office/drawing/2014/main" id="{3A2A2DC4-F2A1-4C40-9D61-6959E4274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540" y="3644533"/>
            <a:ext cx="2127104" cy="3099167"/>
          </a:xfrm>
          <a:prstGeom prst="rect">
            <a:avLst/>
          </a:prstGeom>
        </p:spPr>
      </p:pic>
    </p:spTree>
    <p:extLst>
      <p:ext uri="{BB962C8B-B14F-4D97-AF65-F5344CB8AC3E}">
        <p14:creationId xmlns:p14="http://schemas.microsoft.com/office/powerpoint/2010/main" val="4289765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6A615F-5751-4E6C-A5B0-5CB77222CC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1356" y="479110"/>
            <a:ext cx="3189288" cy="1611062"/>
          </a:xfrm>
          <a:prstGeom prst="rect">
            <a:avLst/>
          </a:prstGeom>
          <a:noFill/>
          <a:ln>
            <a:noFill/>
          </a:ln>
        </p:spPr>
      </p:pic>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3">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097EB979-0368-4C20-8849-123BFF182D7E}"/>
              </a:ext>
            </a:extLst>
          </p:cNvPr>
          <p:cNvSpPr txBox="1"/>
          <p:nvPr/>
        </p:nvSpPr>
        <p:spPr>
          <a:xfrm>
            <a:off x="1347785" y="2090172"/>
            <a:ext cx="9496425" cy="2985433"/>
          </a:xfrm>
          <a:prstGeom prst="rect">
            <a:avLst/>
          </a:prstGeom>
          <a:noFill/>
        </p:spPr>
        <p:txBody>
          <a:bodyPr wrap="square">
            <a:spAutoFit/>
          </a:bodyPr>
          <a:lstStyle/>
          <a:p>
            <a:pPr marL="0" marR="0" indent="457200" algn="just">
              <a:spcBef>
                <a:spcPts val="600"/>
              </a:spcBef>
              <a:spcAft>
                <a:spcPts val="1800"/>
              </a:spcAft>
            </a:pPr>
            <a:r>
              <a:rPr lang="pt-BR" sz="2800" dirty="0">
                <a:effectLst/>
                <a:latin typeface="Times New Roman" panose="02020603050405020304" pitchFamily="18" charset="0"/>
                <a:ea typeface="Times New Roman" panose="02020603050405020304" pitchFamily="18" charset="0"/>
              </a:rPr>
              <a:t>1. Trong truyện, ngoài nhân vật Dế Mèn, còn có nhân vật Dế Choắt và chị Cốc. Hãy nhận xét về tính cách của hai nhân vật này, từ đó rút ra bài học cho bản thân mình? </a:t>
            </a:r>
            <a:endParaRPr lang="en-US" sz="2800" dirty="0">
              <a:effectLst/>
              <a:latin typeface="Times New Roman" panose="02020603050405020304" pitchFamily="18" charset="0"/>
              <a:ea typeface="Times New Roman" panose="02020603050405020304" pitchFamily="18" charset="0"/>
            </a:endParaRPr>
          </a:p>
          <a:p>
            <a:pPr marL="0" marR="0" indent="457200" algn="just">
              <a:spcBef>
                <a:spcPts val="600"/>
              </a:spcBef>
              <a:spcAft>
                <a:spcPts val="1800"/>
              </a:spcAft>
            </a:pPr>
            <a:r>
              <a:rPr lang="pt-BR" sz="2800" dirty="0">
                <a:effectLst/>
                <a:latin typeface="Times New Roman" panose="02020603050405020304" pitchFamily="18" charset="0"/>
                <a:ea typeface="Times New Roman" panose="02020603050405020304" pitchFamily="18" charset="0"/>
              </a:rPr>
              <a:t>2. Em đã bao giờ phạm lỗi lầm nào trong cuộc sống chưa? Sau lỗi lầm ấy, em đã làm gì? Hãy viết câu trả lời thành đoạn văn ngắn (khoảng 7 đến 10 câu).</a:t>
            </a:r>
            <a:endParaRPr lang="en-US" sz="2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01097331-F684-47FC-97FF-E853698FD3DF}"/>
              </a:ext>
            </a:extLst>
          </p:cNvPr>
          <p:cNvSpPr txBox="1"/>
          <p:nvPr/>
        </p:nvSpPr>
        <p:spPr>
          <a:xfrm>
            <a:off x="4033836" y="928746"/>
            <a:ext cx="4124325" cy="461665"/>
          </a:xfrm>
          <a:prstGeom prst="rect">
            <a:avLst/>
          </a:prstGeom>
          <a:noFill/>
        </p:spPr>
        <p:txBody>
          <a:bodyPr wrap="square" rtlCol="0">
            <a:spAutoFit/>
          </a:bodyPr>
          <a:lstStyle/>
          <a:p>
            <a:pPr algn="ctr"/>
            <a:r>
              <a:rPr lang="en-US" sz="2400" b="1" dirty="0"/>
              <a:t>BÀI TẬP 2</a:t>
            </a:r>
          </a:p>
        </p:txBody>
      </p:sp>
    </p:spTree>
    <p:extLst>
      <p:ext uri="{BB962C8B-B14F-4D97-AF65-F5344CB8AC3E}">
        <p14:creationId xmlns:p14="http://schemas.microsoft.com/office/powerpoint/2010/main" val="366581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5462046"/>
            <a:ext cx="12192000" cy="1395954"/>
          </a:xfrm>
          <a:prstGeom prst="rect">
            <a:avLst/>
          </a:prstGeom>
        </p:spPr>
      </p:pic>
      <p:graphicFrame>
        <p:nvGraphicFramePr>
          <p:cNvPr id="2" name="Table 1">
            <a:extLst>
              <a:ext uri="{FF2B5EF4-FFF2-40B4-BE49-F238E27FC236}">
                <a16:creationId xmlns:a16="http://schemas.microsoft.com/office/drawing/2014/main" id="{80CE3C86-CAA4-4E6F-B249-835A20E16927}"/>
              </a:ext>
            </a:extLst>
          </p:cNvPr>
          <p:cNvGraphicFramePr>
            <a:graphicFrameLocks noGrp="1"/>
          </p:cNvGraphicFramePr>
          <p:nvPr>
            <p:extLst>
              <p:ext uri="{D42A27DB-BD31-4B8C-83A1-F6EECF244321}">
                <p14:modId xmlns:p14="http://schemas.microsoft.com/office/powerpoint/2010/main" val="2590981400"/>
              </p:ext>
            </p:extLst>
          </p:nvPr>
        </p:nvGraphicFramePr>
        <p:xfrm>
          <a:off x="1038225" y="1114743"/>
          <a:ext cx="10115549" cy="4347303"/>
        </p:xfrm>
        <a:graphic>
          <a:graphicData uri="http://schemas.openxmlformats.org/drawingml/2006/table">
            <a:tbl>
              <a:tblPr firstRow="1" firstCol="1" bandRow="1">
                <a:tableStyleId>{93296810-A885-4BE3-A3E7-6D5BEEA58F35}</a:tableStyleId>
              </a:tblPr>
              <a:tblGrid>
                <a:gridCol w="7715764">
                  <a:extLst>
                    <a:ext uri="{9D8B030D-6E8A-4147-A177-3AD203B41FA5}">
                      <a16:colId xmlns:a16="http://schemas.microsoft.com/office/drawing/2014/main" val="3441205330"/>
                    </a:ext>
                  </a:extLst>
                </a:gridCol>
                <a:gridCol w="1037008">
                  <a:extLst>
                    <a:ext uri="{9D8B030D-6E8A-4147-A177-3AD203B41FA5}">
                      <a16:colId xmlns:a16="http://schemas.microsoft.com/office/drawing/2014/main" val="1219011569"/>
                    </a:ext>
                  </a:extLst>
                </a:gridCol>
                <a:gridCol w="1362777">
                  <a:extLst>
                    <a:ext uri="{9D8B030D-6E8A-4147-A177-3AD203B41FA5}">
                      <a16:colId xmlns:a16="http://schemas.microsoft.com/office/drawing/2014/main" val="2910048600"/>
                    </a:ext>
                  </a:extLst>
                </a:gridCol>
              </a:tblGrid>
              <a:tr h="514321">
                <a:tc gridSpan="3">
                  <a:txBody>
                    <a:bodyPr/>
                    <a:lstStyle/>
                    <a:p>
                      <a:pPr marL="0" marR="0" algn="ctr">
                        <a:lnSpc>
                          <a:spcPct val="107000"/>
                        </a:lnSpc>
                        <a:spcBef>
                          <a:spcPts val="600"/>
                        </a:spcBef>
                        <a:spcAft>
                          <a:spcPts val="600"/>
                        </a:spcAft>
                      </a:pPr>
                      <a:r>
                        <a:rPr lang="pt-BR" sz="2400" dirty="0">
                          <a:effectLst/>
                          <a:latin typeface="Times New Roman" panose="02020603050405020304" pitchFamily="18" charset="0"/>
                          <a:cs typeface="Times New Roman" panose="02020603050405020304" pitchFamily="18" charset="0"/>
                        </a:rPr>
                        <a:t>Tiêu chí đánh giá đoạn văn theo bảng kiểm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9357632"/>
                  </a:ext>
                </a:extLst>
              </a:tr>
              <a:tr h="514321">
                <a:tc>
                  <a:txBody>
                    <a:bodyPr/>
                    <a:lstStyle/>
                    <a:p>
                      <a:pPr marL="0" marR="0" algn="ctr">
                        <a:lnSpc>
                          <a:spcPct val="107000"/>
                        </a:lnSpc>
                        <a:spcBef>
                          <a:spcPts val="600"/>
                        </a:spcBef>
                        <a:spcAft>
                          <a:spcPts val="600"/>
                        </a:spcAft>
                      </a:pPr>
                      <a:r>
                        <a:rPr lang="pt-BR" sz="2400" dirty="0">
                          <a:effectLst/>
                          <a:latin typeface="Times New Roman" panose="02020603050405020304" pitchFamily="18" charset="0"/>
                          <a:cs typeface="Times New Roman" panose="02020603050405020304" pitchFamily="18" charset="0"/>
                        </a:rPr>
                        <a:t>Tiêu chí/Mức độ</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pPr>
                      <a:r>
                        <a:rPr lang="pt-BR" sz="2400" b="1" dirty="0">
                          <a:solidFill>
                            <a:schemeClr val="tx1"/>
                          </a:solidFill>
                          <a:effectLst/>
                          <a:latin typeface="Times New Roman" panose="02020603050405020304" pitchFamily="18" charset="0"/>
                          <a:cs typeface="Times New Roman" panose="02020603050405020304" pitchFamily="18" charset="0"/>
                        </a:rPr>
                        <a:t>Đạt</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pPr>
                      <a:r>
                        <a:rPr lang="pt-BR" sz="2400" b="1" dirty="0">
                          <a:solidFill>
                            <a:schemeClr val="tx1"/>
                          </a:solidFill>
                          <a:effectLst/>
                          <a:latin typeface="Times New Roman" panose="02020603050405020304" pitchFamily="18" charset="0"/>
                          <a:cs typeface="Times New Roman" panose="02020603050405020304" pitchFamily="18" charset="0"/>
                        </a:rPr>
                        <a:t>Không đạt</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01557473"/>
                  </a:ext>
                </a:extLst>
              </a:tr>
              <a:tr h="542206">
                <a:tc>
                  <a:txBody>
                    <a:bodyPr/>
                    <a:lstStyle/>
                    <a:p>
                      <a:pPr marL="0" marR="0">
                        <a:lnSpc>
                          <a:spcPct val="107000"/>
                        </a:lnSpc>
                        <a:spcBef>
                          <a:spcPts val="600"/>
                        </a:spcBef>
                        <a:spcAft>
                          <a:spcPts val="600"/>
                        </a:spcAft>
                      </a:pPr>
                      <a:r>
                        <a:rPr lang="pt-BR" sz="2400" dirty="0">
                          <a:effectLst/>
                          <a:latin typeface="Times New Roman" panose="02020603050405020304" pitchFamily="18" charset="0"/>
                          <a:cs typeface="Times New Roman" panose="02020603050405020304" pitchFamily="18" charset="0"/>
                        </a:rPr>
                        <a:t>1. Hình thức: </a:t>
                      </a:r>
                      <a:r>
                        <a:rPr lang="pt-BR" sz="2400" b="0" dirty="0">
                          <a:effectLst/>
                          <a:latin typeface="Times New Roman" panose="02020603050405020304" pitchFamily="18" charset="0"/>
                          <a:cs typeface="Times New Roman" panose="02020603050405020304" pitchFamily="18" charset="0"/>
                        </a:rPr>
                        <a:t>đoạn văn đảm bảo độ dài 7 đến 10 câu</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600"/>
                        </a:spcAft>
                      </a:pPr>
                      <a:r>
                        <a:rPr lang="pt-BR"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600"/>
                        </a:spcAft>
                      </a:pPr>
                      <a:r>
                        <a:rPr lang="pt-BR"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7401125"/>
                  </a:ext>
                </a:extLst>
              </a:tr>
              <a:tr h="1525768">
                <a:tc>
                  <a:txBody>
                    <a:bodyPr/>
                    <a:lstStyle/>
                    <a:p>
                      <a:pPr marL="0" marR="0">
                        <a:lnSpc>
                          <a:spcPct val="107000"/>
                        </a:lnSpc>
                        <a:spcBef>
                          <a:spcPts val="600"/>
                        </a:spcBef>
                        <a:spcAft>
                          <a:spcPts val="600"/>
                        </a:spcAft>
                      </a:pPr>
                      <a:r>
                        <a:rPr lang="pt-BR" sz="2400" dirty="0">
                          <a:effectLst/>
                          <a:latin typeface="Times New Roman" panose="02020603050405020304" pitchFamily="18" charset="0"/>
                          <a:cs typeface="Times New Roman" panose="02020603050405020304" pitchFamily="18" charset="0"/>
                        </a:rPr>
                        <a:t>2. Nội dung: </a:t>
                      </a:r>
                      <a:r>
                        <a:rPr lang="pt-BR" sz="2400" b="0" dirty="0">
                          <a:effectLst/>
                          <a:latin typeface="Times New Roman" panose="02020603050405020304" pitchFamily="18" charset="0"/>
                          <a:cs typeface="Times New Roman" panose="02020603050405020304" pitchFamily="18" charset="0"/>
                        </a:rPr>
                        <a:t>kể ra được lỗi lầm mình mắc phải, đồng thời nêu được cách khắc phục và rút ra được bài học cho bản thân và bạn bè.</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600"/>
                        </a:spcAft>
                      </a:pPr>
                      <a:r>
                        <a:rPr lang="pt-BR"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600"/>
                        </a:spcAft>
                      </a:pPr>
                      <a:r>
                        <a:rPr lang="pt-BR"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5950802"/>
                  </a:ext>
                </a:extLst>
              </a:tr>
              <a:tr h="1008659">
                <a:tc>
                  <a:txBody>
                    <a:bodyPr/>
                    <a:lstStyle/>
                    <a:p>
                      <a:pPr marL="0" marR="0">
                        <a:lnSpc>
                          <a:spcPct val="107000"/>
                        </a:lnSpc>
                        <a:spcBef>
                          <a:spcPts val="600"/>
                        </a:spcBef>
                        <a:spcAft>
                          <a:spcPts val="600"/>
                        </a:spcAft>
                      </a:pPr>
                      <a:r>
                        <a:rPr lang="pt-BR" sz="2400" dirty="0">
                          <a:effectLst/>
                          <a:latin typeface="Times New Roman" panose="02020603050405020304" pitchFamily="18" charset="0"/>
                          <a:cs typeface="Times New Roman" panose="02020603050405020304" pitchFamily="18" charset="0"/>
                        </a:rPr>
                        <a:t>3. Chính tả, diễn đạt, chữ viết: </a:t>
                      </a:r>
                      <a:r>
                        <a:rPr lang="pt-BR" sz="2400" b="0" dirty="0">
                          <a:effectLst/>
                          <a:latin typeface="Times New Roman" panose="02020603050405020304" pitchFamily="18" charset="0"/>
                          <a:cs typeface="Times New Roman" panose="02020603050405020304" pitchFamily="18" charset="0"/>
                        </a:rPr>
                        <a:t>đúng chính tả, diễn đạt mạch lạc, trong sáng; chữ viết rõ ràng.</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600"/>
                        </a:spcAft>
                      </a:pPr>
                      <a:r>
                        <a:rPr lang="pt-BR"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600"/>
                        </a:spcAft>
                      </a:pPr>
                      <a:r>
                        <a:rPr lang="pt-BR"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3737158"/>
                  </a:ext>
                </a:extLst>
              </a:tr>
            </a:tbl>
          </a:graphicData>
        </a:graphic>
      </p:graphicFrame>
    </p:spTree>
    <p:extLst>
      <p:ext uri="{BB962C8B-B14F-4D97-AF65-F5344CB8AC3E}">
        <p14:creationId xmlns:p14="http://schemas.microsoft.com/office/powerpoint/2010/main" val="251781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3. Hãy cho biết tên nhân vật truyền thuyết nổi tiếng có liên quan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trực tiếp đến tên gọi “Hồ Hoàn Kiếm” ở thủ đô Hà Nội?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a:hlinkClick r:id="rId3"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900058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4. Một nhân vật truyền thuyết có sức mạnh siêu nhiên, có thể “bốc từng quả đồi, rời từng dãy núi”?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a:hlinkClick r:id="rId3"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314048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5. Dựa vào phần Kiến thức Ngữ văn của bài 6, hãy cho biết: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rPr>
              <a:t>nhân vật trong truyện đồng thoại thường là...?</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a:hlinkClick r:id="rId3"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717243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A64E359D-4B84-4166-97B2-6F04F218057A}"/>
              </a:ext>
            </a:extLst>
          </p:cNvPr>
          <p:cNvPicPr>
            <a:picLocks noChangeAspect="1"/>
          </p:cNvPicPr>
          <p:nvPr/>
        </p:nvPicPr>
        <p:blipFill rotWithShape="1">
          <a:blip r:embed="rId2">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6" name="Picture 5">
            <a:extLst>
              <a:ext uri="{FF2B5EF4-FFF2-40B4-BE49-F238E27FC236}">
                <a16:creationId xmlns:a16="http://schemas.microsoft.com/office/drawing/2014/main" id="{DE8BE1D6-9050-4972-9DEE-E23632A7D045}"/>
              </a:ext>
            </a:extLst>
          </p:cNvPr>
          <p:cNvPicPr>
            <a:picLocks noChangeAspect="1"/>
          </p:cNvPicPr>
          <p:nvPr/>
        </p:nvPicPr>
        <p:blipFill rotWithShape="1">
          <a:blip r:embed="rId3">
            <a:extLst>
              <a:ext uri="{28A0092B-C50C-407E-A947-70E740481C1C}">
                <a14:useLocalDpi xmlns:a14="http://schemas.microsoft.com/office/drawing/2010/main" val="0"/>
              </a:ext>
            </a:extLst>
          </a:blip>
          <a:srcRect t="26805" b="11944"/>
          <a:stretch/>
        </p:blipFill>
        <p:spPr>
          <a:xfrm>
            <a:off x="8334375" y="2407840"/>
            <a:ext cx="4876800" cy="4450160"/>
          </a:xfrm>
          <a:prstGeom prst="ellipse">
            <a:avLst/>
          </a:prstGeom>
          <a:ln>
            <a:noFill/>
          </a:ln>
          <a:effectLst>
            <a:softEdge rad="112500"/>
          </a:effectLst>
        </p:spPr>
      </p:pic>
      <p:sp>
        <p:nvSpPr>
          <p:cNvPr id="8" name="TextBox 7">
            <a:extLst>
              <a:ext uri="{FF2B5EF4-FFF2-40B4-BE49-F238E27FC236}">
                <a16:creationId xmlns:a16="http://schemas.microsoft.com/office/drawing/2014/main" id="{4435A594-F33B-43F1-A270-E21B79DA7172}"/>
              </a:ext>
            </a:extLst>
          </p:cNvPr>
          <p:cNvSpPr txBox="1"/>
          <p:nvPr/>
        </p:nvSpPr>
        <p:spPr>
          <a:xfrm>
            <a:off x="365760" y="2542489"/>
            <a:ext cx="8605520" cy="1569660"/>
          </a:xfrm>
          <a:prstGeom prst="rect">
            <a:avLst/>
          </a:prstGeom>
          <a:noFill/>
        </p:spPr>
        <p:txBody>
          <a:bodyPr wrap="square" rtlCol="0">
            <a:spAutoFit/>
          </a:bodyPr>
          <a:lstStyle/>
          <a:p>
            <a:pPr algn="ctr"/>
            <a:r>
              <a:rPr lang="en-US" sz="4800" b="1" dirty="0"/>
              <a:t>BÀI HỌC ĐƯỜNG ĐỜI ĐẦU TIÊN</a:t>
            </a:r>
          </a:p>
          <a:p>
            <a:pPr algn="ctr"/>
            <a:r>
              <a:rPr lang="en-US" sz="4800" b="1" dirty="0" err="1"/>
              <a:t>Tô</a:t>
            </a:r>
            <a:r>
              <a:rPr lang="en-US" sz="4800" b="1" dirty="0"/>
              <a:t> </a:t>
            </a:r>
            <a:r>
              <a:rPr lang="en-US" sz="4800" b="1" dirty="0" err="1"/>
              <a:t>Hoài</a:t>
            </a:r>
            <a:endParaRPr lang="en-US" sz="4800" b="1" dirty="0"/>
          </a:p>
        </p:txBody>
      </p:sp>
      <p:pic>
        <p:nvPicPr>
          <p:cNvPr id="9" name="Picture 8">
            <a:extLst>
              <a:ext uri="{FF2B5EF4-FFF2-40B4-BE49-F238E27FC236}">
                <a16:creationId xmlns:a16="http://schemas.microsoft.com/office/drawing/2014/main" id="{6369FD04-8C9B-4585-B033-A8919C7C5B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95" y="87256"/>
            <a:ext cx="2112010" cy="2112010"/>
          </a:xfrm>
          <a:prstGeom prst="rect">
            <a:avLst/>
          </a:prstGeom>
          <a:noFill/>
          <a:ln>
            <a:noFill/>
          </a:ln>
        </p:spPr>
      </p:pic>
      <p:sp>
        <p:nvSpPr>
          <p:cNvPr id="12" name="Freeform 10">
            <a:extLst>
              <a:ext uri="{FF2B5EF4-FFF2-40B4-BE49-F238E27FC236}">
                <a16:creationId xmlns:a16="http://schemas.microsoft.com/office/drawing/2014/main" id="{5DE0FFA0-7394-43A4-BCC2-5F19C1F571E3}"/>
              </a:ext>
            </a:extLst>
          </p:cNvPr>
          <p:cNvSpPr/>
          <p:nvPr/>
        </p:nvSpPr>
        <p:spPr>
          <a:xfrm>
            <a:off x="3841750" y="559765"/>
            <a:ext cx="2254250" cy="844550"/>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3" name="Freeform 10">
            <a:extLst>
              <a:ext uri="{FF2B5EF4-FFF2-40B4-BE49-F238E27FC236}">
                <a16:creationId xmlns:a16="http://schemas.microsoft.com/office/drawing/2014/main" id="{ACA9B915-F2D9-4C6C-BD35-B064CEEBF0B9}"/>
              </a:ext>
            </a:extLst>
          </p:cNvPr>
          <p:cNvSpPr/>
          <p:nvPr/>
        </p:nvSpPr>
        <p:spPr>
          <a:xfrm>
            <a:off x="5802630" y="903153"/>
            <a:ext cx="1532890" cy="65132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4" name="Freeform 10">
            <a:extLst>
              <a:ext uri="{FF2B5EF4-FFF2-40B4-BE49-F238E27FC236}">
                <a16:creationId xmlns:a16="http://schemas.microsoft.com/office/drawing/2014/main" id="{7CA5DF62-C831-428C-B63E-1FA2819B7094}"/>
              </a:ext>
            </a:extLst>
          </p:cNvPr>
          <p:cNvSpPr/>
          <p:nvPr/>
        </p:nvSpPr>
        <p:spPr>
          <a:xfrm>
            <a:off x="8728710" y="435236"/>
            <a:ext cx="2579370" cy="1251323"/>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Tree>
    <p:extLst>
      <p:ext uri="{BB962C8B-B14F-4D97-AF65-F5344CB8AC3E}">
        <p14:creationId xmlns:p14="http://schemas.microsoft.com/office/powerpoint/2010/main" val="50083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A64E359D-4B84-4166-97B2-6F04F218057A}"/>
              </a:ext>
            </a:extLst>
          </p:cNvPr>
          <p:cNvPicPr>
            <a:picLocks noChangeAspect="1"/>
          </p:cNvPicPr>
          <p:nvPr/>
        </p:nvPicPr>
        <p:blipFill rotWithShape="1">
          <a:blip r:embed="rId2">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9" name="Picture 8">
            <a:extLst>
              <a:ext uri="{FF2B5EF4-FFF2-40B4-BE49-F238E27FC236}">
                <a16:creationId xmlns:a16="http://schemas.microsoft.com/office/drawing/2014/main" id="{6369FD04-8C9B-4585-B033-A8919C7C5B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 y="87256"/>
            <a:ext cx="2112010" cy="2112010"/>
          </a:xfrm>
          <a:prstGeom prst="rect">
            <a:avLst/>
          </a:prstGeom>
          <a:noFill/>
          <a:ln>
            <a:noFill/>
          </a:ln>
        </p:spPr>
      </p:pic>
      <p:pic>
        <p:nvPicPr>
          <p:cNvPr id="10" name="PA_图片 3">
            <a:extLst>
              <a:ext uri="{FF2B5EF4-FFF2-40B4-BE49-F238E27FC236}">
                <a16:creationId xmlns:a16="http://schemas.microsoft.com/office/drawing/2014/main" id="{AF0A5502-3EA7-4C7E-A1AB-C889E4F2995C}"/>
              </a:ext>
            </a:extLst>
          </p:cNvPr>
          <p:cNvPicPr>
            <a:picLocks noChangeAspect="1"/>
          </p:cNvPicPr>
          <p:nvPr/>
        </p:nvPicPr>
        <p:blipFill>
          <a:blip r:embed="rId4"/>
          <a:stretch>
            <a:fillRect/>
          </a:stretch>
        </p:blipFill>
        <p:spPr>
          <a:xfrm>
            <a:off x="3027203" y="1068175"/>
            <a:ext cx="6137593" cy="3693546"/>
          </a:xfrm>
          <a:prstGeom prst="rect">
            <a:avLst/>
          </a:prstGeom>
        </p:spPr>
      </p:pic>
      <p:sp>
        <p:nvSpPr>
          <p:cNvPr id="2" name="TextBox 1">
            <a:extLst>
              <a:ext uri="{FF2B5EF4-FFF2-40B4-BE49-F238E27FC236}">
                <a16:creationId xmlns:a16="http://schemas.microsoft.com/office/drawing/2014/main" id="{67C6883A-7252-42C4-9145-47CDAD1253DA}"/>
              </a:ext>
            </a:extLst>
          </p:cNvPr>
          <p:cNvSpPr txBox="1"/>
          <p:nvPr/>
        </p:nvSpPr>
        <p:spPr>
          <a:xfrm>
            <a:off x="3467576" y="2535292"/>
            <a:ext cx="5238750" cy="1569660"/>
          </a:xfrm>
          <a:prstGeom prst="rect">
            <a:avLst/>
          </a:prstGeom>
          <a:noFill/>
        </p:spPr>
        <p:txBody>
          <a:bodyPr wrap="square" rtlCol="0">
            <a:spAutoFit/>
          </a:bodyPr>
          <a:lstStyle/>
          <a:p>
            <a:pPr algn="ctr"/>
            <a:r>
              <a:rPr lang="en-US" sz="4800" b="1" dirty="0"/>
              <a:t>I. ĐỌC VÀ</a:t>
            </a:r>
          </a:p>
          <a:p>
            <a:pPr algn="ctr"/>
            <a:r>
              <a:rPr lang="en-US" sz="4800" b="1" dirty="0"/>
              <a:t>TÌM HIỂU CHUNG</a:t>
            </a:r>
          </a:p>
        </p:txBody>
      </p:sp>
      <p:pic>
        <p:nvPicPr>
          <p:cNvPr id="11" name="Picture 10">
            <a:extLst>
              <a:ext uri="{FF2B5EF4-FFF2-40B4-BE49-F238E27FC236}">
                <a16:creationId xmlns:a16="http://schemas.microsoft.com/office/drawing/2014/main" id="{3A2A2DC4-F2A1-4C40-9D61-6959E4274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540" y="3644533"/>
            <a:ext cx="2127104" cy="3099167"/>
          </a:xfrm>
          <a:prstGeom prst="rect">
            <a:avLst/>
          </a:prstGeom>
        </p:spPr>
      </p:pic>
    </p:spTree>
    <p:extLst>
      <p:ext uri="{BB962C8B-B14F-4D97-AF65-F5344CB8AC3E}">
        <p14:creationId xmlns:p14="http://schemas.microsoft.com/office/powerpoint/2010/main" val="1558657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AC4B7E-F73F-49E9-A3B2-3CFE439FBC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5" t="7078" r="-545" b="32814"/>
          <a:stretch/>
        </p:blipFill>
        <p:spPr bwMode="auto">
          <a:xfrm>
            <a:off x="3348831" y="-702955"/>
            <a:ext cx="5195094" cy="3122683"/>
          </a:xfrm>
          <a:prstGeom prst="rect">
            <a:avLst/>
          </a:prstGeom>
          <a:noFill/>
          <a:ln>
            <a:noFill/>
          </a:ln>
        </p:spPr>
      </p:pic>
      <p:pic>
        <p:nvPicPr>
          <p:cNvPr id="4" name="图片 21">
            <a:extLst>
              <a:ext uri="{FF2B5EF4-FFF2-40B4-BE49-F238E27FC236}">
                <a16:creationId xmlns:a16="http://schemas.microsoft.com/office/drawing/2014/main" id="{E0DE3029-DC86-4C77-8FF4-3DB6C6DBC62C}"/>
              </a:ext>
            </a:extLst>
          </p:cNvPr>
          <p:cNvPicPr>
            <a:picLocks noChangeAspect="1"/>
          </p:cNvPicPr>
          <p:nvPr/>
        </p:nvPicPr>
        <p:blipFill rotWithShape="1">
          <a:blip r:embed="rId3">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sp>
        <p:nvSpPr>
          <p:cNvPr id="5" name="TextBox 4">
            <a:extLst>
              <a:ext uri="{FF2B5EF4-FFF2-40B4-BE49-F238E27FC236}">
                <a16:creationId xmlns:a16="http://schemas.microsoft.com/office/drawing/2014/main" id="{9C66EFCC-8E12-46E9-BBE4-EB8A8705B05F}"/>
              </a:ext>
            </a:extLst>
          </p:cNvPr>
          <p:cNvSpPr txBox="1"/>
          <p:nvPr/>
        </p:nvSpPr>
        <p:spPr>
          <a:xfrm>
            <a:off x="2085974" y="2669416"/>
            <a:ext cx="8391525" cy="1877437"/>
          </a:xfrm>
          <a:prstGeom prst="rect">
            <a:avLst/>
          </a:prstGeom>
          <a:noFill/>
        </p:spPr>
        <p:txBody>
          <a:bodyPr wrap="square">
            <a:spAutoFit/>
          </a:bodyPr>
          <a:lstStyle/>
          <a:p>
            <a:pPr marL="0" marR="30480" algn="just">
              <a:spcBef>
                <a:spcPts val="1200"/>
              </a:spcBef>
              <a:spcAft>
                <a:spcPts val="1200"/>
              </a:spcAft>
            </a:pPr>
            <a:r>
              <a:rPr lang="de-DE" sz="3200" dirty="0">
                <a:effectLst/>
                <a:latin typeface="Times New Roman" panose="02020603050405020304" pitchFamily="18" charset="0"/>
                <a:ea typeface="Times New Roman" panose="02020603050405020304" pitchFamily="18" charset="0"/>
              </a:rPr>
              <a:t>- Là loại truyện thường lấy loài vật làm nhân vật.</a:t>
            </a:r>
            <a:endParaRPr lang="en-US" sz="3200" dirty="0">
              <a:effectLst/>
              <a:latin typeface="Times New Roman" panose="02020603050405020304" pitchFamily="18" charset="0"/>
              <a:ea typeface="Times New Roman" panose="02020603050405020304" pitchFamily="18" charset="0"/>
            </a:endParaRPr>
          </a:p>
          <a:p>
            <a:pPr marL="0" marR="30480" algn="just">
              <a:spcBef>
                <a:spcPts val="1200"/>
              </a:spcBef>
              <a:spcAft>
                <a:spcPts val="1200"/>
              </a:spcAft>
            </a:pPr>
            <a:r>
              <a:rPr lang="de-DE" sz="3200" dirty="0">
                <a:effectLst/>
                <a:latin typeface="Times New Roman" panose="02020603050405020304" pitchFamily="18" charset="0"/>
                <a:ea typeface="Times New Roman" panose="02020603050405020304" pitchFamily="18" charset="0"/>
              </a:rPr>
              <a:t>- Các con vật trong truyện đồng thoại được nhà văn miêu tả, khắc họa như con người.</a:t>
            </a:r>
            <a:endParaRPr lang="en-US" sz="3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50F8B27-81B8-473F-A7E3-E3467095C2B6}"/>
              </a:ext>
            </a:extLst>
          </p:cNvPr>
          <p:cNvSpPr txBox="1"/>
          <p:nvPr/>
        </p:nvSpPr>
        <p:spPr>
          <a:xfrm>
            <a:off x="3048000" y="1270282"/>
            <a:ext cx="6096000" cy="646331"/>
          </a:xfrm>
          <a:prstGeom prst="rect">
            <a:avLst/>
          </a:prstGeom>
          <a:noFill/>
        </p:spPr>
        <p:txBody>
          <a:bodyPr wrap="square">
            <a:spAutoFit/>
          </a:bodyPr>
          <a:lstStyle/>
          <a:p>
            <a:pPr marL="0" marR="30480" algn="ctr">
              <a:spcBef>
                <a:spcPts val="600"/>
              </a:spcBef>
              <a:spcAft>
                <a:spcPts val="600"/>
              </a:spcAft>
            </a:pPr>
            <a:r>
              <a:rPr lang="de-DE" sz="3600" b="1" dirty="0">
                <a:effectLst/>
                <a:latin typeface="Times New Roman" panose="02020603050405020304" pitchFamily="18" charset="0"/>
                <a:ea typeface="Times New Roman" panose="02020603050405020304" pitchFamily="18" charset="0"/>
              </a:rPr>
              <a:t>Truyện đồng thoại</a:t>
            </a:r>
            <a:endParaRPr lang="en-US" sz="3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51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1804</Words>
  <Application>Microsoft Office PowerPoint</Application>
  <PresentationFormat>Widescreen</PresentationFormat>
  <Paragraphs>189</Paragraphs>
  <Slides>33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#9Slide05 SVNClementine</vt:lpstr>
      <vt:lpstr>Arial</vt:lpstr>
      <vt:lpstr>Calibri</vt:lpstr>
      <vt:lpstr>Calibri Light</vt:lpstr>
      <vt:lpstr>Tahoma</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beo leo</dc:creator>
  <cp:lastModifiedBy>beo leo</cp:lastModifiedBy>
  <cp:revision>40</cp:revision>
  <dcterms:created xsi:type="dcterms:W3CDTF">2021-11-18T23:14:32Z</dcterms:created>
  <dcterms:modified xsi:type="dcterms:W3CDTF">2021-11-23T12:51:10Z</dcterms:modified>
</cp:coreProperties>
</file>