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E698C921.xml" ContentType="application/vnd.ms-powerpoint.comments+xml"/>
  <Override PartName="/ppt/notesSlides/notesSlide2.xml" ContentType="application/vnd.openxmlformats-officedocument.presentationml.notesSlide+xml"/>
  <Override PartName="/ppt/comments/modernComment_121_C7710ABA.xml" ContentType="application/vnd.ms-powerpoint.comments+xml"/>
  <Override PartName="/ppt/notesSlides/notesSlide3.xml" ContentType="application/vnd.openxmlformats-officedocument.presentationml.notesSlide+xml"/>
  <Override PartName="/ppt/comments/modernComment_120_12BC5D13.xml" ContentType="application/vnd.ms-powerpoint.comments+xml"/>
  <Override PartName="/ppt/notesSlides/notesSlide4.xml" ContentType="application/vnd.openxmlformats-officedocument.presentationml.notesSlide+xml"/>
  <Override PartName="/ppt/comments/modernComment_129_6C4D3ECA.xml" ContentType="application/vnd.ms-powerpoint.comments+xml"/>
  <Override PartName="/ppt/notesSlides/notesSlide5.xml" ContentType="application/vnd.openxmlformats-officedocument.presentationml.notesSlide+xml"/>
  <Override PartName="/ppt/comments/modernComment_11B_F4689451.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9_8FE0D75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F_581F834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5_8F4AC408.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2_BCBC0A5.xml" ContentType="application/vnd.ms-powerpoint.comments+xml"/>
  <Override PartName="/ppt/notesSlides/notesSlide16.xml" ContentType="application/vnd.openxmlformats-officedocument.presentationml.notesSlide+xml"/>
  <Override PartName="/ppt/comments/modernComment_131_85C3D608.xml" ContentType="application/vnd.ms-powerpoint.comments+xml"/>
  <Override PartName="/ppt/notesSlides/notesSlide17.xml" ContentType="application/vnd.openxmlformats-officedocument.presentationml.notesSlide+xml"/>
  <Override PartName="/ppt/comments/modernComment_137_35E70B84.xml" ContentType="application/vnd.ms-powerpoint.comments+xml"/>
  <Override PartName="/ppt/notesSlides/notesSlide18.xml" ContentType="application/vnd.openxmlformats-officedocument.presentationml.notesSlide+xml"/>
  <Override PartName="/ppt/comments/modernComment_126_8F39F00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3F_ECB80EAF.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42_ED7776AE.xml" ContentType="application/vnd.ms-powerpoint.comments+xml"/>
  <Override PartName="/ppt/notesSlides/notesSlide25.xml" ContentType="application/vnd.openxmlformats-officedocument.presentationml.notesSlide+xml"/>
  <Override PartName="/ppt/comments/modernComment_14A_40F94C17.xml" ContentType="application/vnd.ms-powerpoint.comments+xml"/>
  <Override PartName="/ppt/notesSlides/notesSlide26.xml" ContentType="application/vnd.openxmlformats-officedocument.presentationml.notesSlide+xml"/>
  <Override PartName="/ppt/comments/modernComment_148_4C59813C.xml" ContentType="application/vnd.ms-powerpoint.comments+xml"/>
  <Override PartName="/ppt/notesSlides/notesSlide27.xml" ContentType="application/vnd.openxmlformats-officedocument.presentationml.notesSlide+xml"/>
  <Override PartName="/ppt/comments/modernComment_14B_D506FAE6.xml" ContentType="application/vnd.ms-powerpoint.comments+xml"/>
  <Override PartName="/ppt/notesSlides/notesSlide28.xml" ContentType="application/vnd.openxmlformats-officedocument.presentationml.notesSlide+xml"/>
  <Override PartName="/ppt/comments/modernComment_147_C8EE6D95.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4C_7FC9F33D.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51_A9832A4C.xml" ContentType="application/vnd.ms-powerpoint.comments+xml"/>
  <Override PartName="/ppt/notesSlides/notesSlide34.xml" ContentType="application/vnd.openxmlformats-officedocument.presentationml.notesSlide+xml"/>
  <Override PartName="/ppt/comments/modernComment_152_0.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5D_F646EE80.xml" ContentType="application/vnd.ms-powerpoint.comments+xml"/>
  <Override PartName="/ppt/notesSlides/notesSlide37.xml" ContentType="application/vnd.openxmlformats-officedocument.presentationml.notesSlide+xml"/>
  <Override PartName="/ppt/comments/modernComment_15B_95BA00B5.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66_E650E3A2.xml" ContentType="application/vnd.ms-powerpoint.comments+xml"/>
  <Override PartName="/ppt/notesSlides/notesSlide40.xml" ContentType="application/vnd.openxmlformats-officedocument.presentationml.notesSlide+xml"/>
  <Override PartName="/ppt/comments/modernComment_165_39FFBA6B.xml" ContentType="application/vnd.ms-powerpoint.comments+xml"/>
  <Override PartName="/ppt/notesSlides/notesSlide41.xml" ContentType="application/vnd.openxmlformats-officedocument.presentationml.notesSlide+xml"/>
  <Override PartName="/ppt/comments/modernComment_158_91C26162.xml" ContentType="application/vnd.ms-powerpoint.comments+xml"/>
  <Override PartName="/ppt/notesSlides/notesSlide42.xml" ContentType="application/vnd.openxmlformats-officedocument.presentationml.notesSlide+xml"/>
  <Override PartName="/ppt/comments/modernComment_157_6285F932.xml" ContentType="application/vnd.ms-powerpoint.comments+xml"/>
  <Override PartName="/ppt/notesSlides/notesSlide43.xml" ContentType="application/vnd.openxmlformats-officedocument.presentationml.notesSlide+xml"/>
  <Override PartName="/ppt/comments/modernComment_155_F30870D1.xml" ContentType="application/vnd.ms-powerpoint.comments+xml"/>
  <Override PartName="/ppt/notesSlides/notesSlide44.xml" ContentType="application/vnd.openxmlformats-officedocument.presentationml.notesSlide+xml"/>
  <Override PartName="/ppt/comments/modernComment_156_1A5C81FF.xml" ContentType="application/vnd.ms-powerpoint.comments+xml"/>
  <Override PartName="/ppt/notesSlides/notesSlide45.xml" ContentType="application/vnd.openxmlformats-officedocument.presentationml.notesSlide+xml"/>
  <Override PartName="/ppt/comments/modernComment_167_37D6DCD5.xml" ContentType="application/vnd.ms-powerpoint.comments+xml"/>
  <Override PartName="/ppt/comments/modernComment_161_A1C82BD7.xml" ContentType="application/vnd.ms-powerpoint.comments+xml"/>
  <Override PartName="/ppt/notesSlides/notesSlide46.xml" ContentType="application/vnd.openxmlformats-officedocument.presentationml.notesSlide+xml"/>
  <Override PartName="/ppt/comments/modernComment_160_19787BC.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89" r:id="rId3"/>
    <p:sldId id="288" r:id="rId4"/>
    <p:sldId id="297" r:id="rId5"/>
    <p:sldId id="283" r:id="rId6"/>
    <p:sldId id="299" r:id="rId7"/>
    <p:sldId id="281" r:id="rId8"/>
    <p:sldId id="301" r:id="rId9"/>
    <p:sldId id="302" r:id="rId10"/>
    <p:sldId id="303" r:id="rId11"/>
    <p:sldId id="310" r:id="rId12"/>
    <p:sldId id="309" r:id="rId13"/>
    <p:sldId id="308" r:id="rId14"/>
    <p:sldId id="307" r:id="rId15"/>
    <p:sldId id="306" r:id="rId16"/>
    <p:sldId id="305" r:id="rId17"/>
    <p:sldId id="311" r:id="rId18"/>
    <p:sldId id="294" r:id="rId19"/>
    <p:sldId id="290" r:id="rId20"/>
    <p:sldId id="319" r:id="rId21"/>
    <p:sldId id="312" r:id="rId22"/>
    <p:sldId id="325" r:id="rId23"/>
    <p:sldId id="324" r:id="rId24"/>
    <p:sldId id="323" r:id="rId25"/>
    <p:sldId id="322" r:id="rId26"/>
    <p:sldId id="330" r:id="rId27"/>
    <p:sldId id="329" r:id="rId28"/>
    <p:sldId id="328" r:id="rId29"/>
    <p:sldId id="331" r:id="rId30"/>
    <p:sldId id="327" r:id="rId31"/>
    <p:sldId id="314" r:id="rId32"/>
    <p:sldId id="326" r:id="rId33"/>
    <p:sldId id="332" r:id="rId34"/>
    <p:sldId id="321" r:id="rId35"/>
    <p:sldId id="313" r:id="rId36"/>
    <p:sldId id="337" r:id="rId37"/>
    <p:sldId id="338" r:id="rId38"/>
    <p:sldId id="267" r:id="rId39"/>
    <p:sldId id="349" r:id="rId40"/>
    <p:sldId id="348" r:id="rId41"/>
    <p:sldId id="347" r:id="rId42"/>
    <p:sldId id="346" r:id="rId43"/>
    <p:sldId id="356" r:id="rId44"/>
    <p:sldId id="358" r:id="rId45"/>
    <p:sldId id="357" r:id="rId46"/>
    <p:sldId id="344" r:id="rId47"/>
    <p:sldId id="343" r:id="rId48"/>
    <p:sldId id="341" r:id="rId49"/>
    <p:sldId id="342" r:id="rId50"/>
    <p:sldId id="359" r:id="rId51"/>
    <p:sldId id="353" r:id="rId52"/>
    <p:sldId id="352" r:id="rId53"/>
    <p:sldId id="351" r:id="rId54"/>
    <p:sldId id="355" r:id="rId55"/>
    <p:sldId id="354" r:id="rId56"/>
    <p:sldId id="318" r:id="rId57"/>
    <p:sldId id="265" r:id="rId58"/>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353741-2FF0-2770-6B73-30D99AD7FCFE}" name="bonghoanho102022@gmail.com" initials="b" userId="0782102f6b051bd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8F9"/>
    <a:srgbClr val="0E2230"/>
    <a:srgbClr val="ABDBFB"/>
    <a:srgbClr val="BAD2E0"/>
    <a:srgbClr val="B0D3E8"/>
    <a:srgbClr val="032237"/>
    <a:srgbClr val="DEE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4" autoAdjust="0"/>
    <p:restoredTop sz="94660"/>
  </p:normalViewPr>
  <p:slideViewPr>
    <p:cSldViewPr snapToGrid="0" showGuides="1">
      <p:cViewPr varScale="1">
        <p:scale>
          <a:sx n="78" d="100"/>
          <a:sy n="78" d="100"/>
        </p:scale>
        <p:origin x="70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00_E698C921.xml><?xml version="1.0" encoding="utf-8"?>
<p188:cmLst xmlns:a="http://schemas.openxmlformats.org/drawingml/2006/main" xmlns:r="http://schemas.openxmlformats.org/officeDocument/2006/relationships" xmlns:p188="http://schemas.microsoft.com/office/powerpoint/2018/8/main">
  <p188:cm id="{137EC83E-7EF7-4245-9C39-B2BC6B3D7564}" authorId="{66353741-2FF0-2770-6B73-30D99AD7FCFE}" created="2023-09-02T11:43:15.486">
    <pc:sldMkLst xmlns:pc="http://schemas.microsoft.com/office/powerpoint/2013/main/command">
      <pc:docMk/>
      <pc:sldMk cId="3868772641" sldId="256"/>
    </pc:sldMkLst>
    <p188:txBody>
      <a:bodyPr/>
      <a:lstStyle/>
      <a:p>
        <a:r>
          <a:rPr lang="en-US"/>
          <a:t>VĂN HỌC HOA NHỎ_0933.128.853</a:t>
        </a:r>
      </a:p>
    </p188:txBody>
  </p188:cm>
</p188:cmLst>
</file>

<file path=ppt/comments/modernComment_119_8FE0D753.xml><?xml version="1.0" encoding="utf-8"?>
<p188:cmLst xmlns:a="http://schemas.openxmlformats.org/drawingml/2006/main" xmlns:r="http://schemas.openxmlformats.org/officeDocument/2006/relationships" xmlns:p188="http://schemas.microsoft.com/office/powerpoint/2018/8/main">
  <p188:cm id="{54998006-C208-4561-9374-06D64978D4F9}" authorId="{66353741-2FF0-2770-6B73-30D99AD7FCFE}" created="2023-09-02T11:54:49.642">
    <pc:sldMkLst xmlns:pc="http://schemas.microsoft.com/office/powerpoint/2013/main/command">
      <pc:docMk/>
      <pc:sldMk cId="2413877075" sldId="281"/>
    </pc:sldMkLst>
    <p188:txBody>
      <a:bodyPr/>
      <a:lstStyle/>
      <a:p>
        <a:r>
          <a:rPr lang="en-US"/>
          <a:t>VĂN HỌC HOA NHỎ_0933.128.853</a:t>
        </a:r>
      </a:p>
    </p188:txBody>
  </p188:cm>
</p188:cmLst>
</file>

<file path=ppt/comments/modernComment_11B_F4689451.xml><?xml version="1.0" encoding="utf-8"?>
<p188:cmLst xmlns:a="http://schemas.openxmlformats.org/drawingml/2006/main" xmlns:r="http://schemas.openxmlformats.org/officeDocument/2006/relationships" xmlns:p188="http://schemas.microsoft.com/office/powerpoint/2018/8/main">
  <p188:cm id="{6F605C49-C1D8-49BB-8CA6-F82B20D3E295}" authorId="{66353741-2FF0-2770-6B73-30D99AD7FCFE}" created="2023-09-02T11:43:29.590">
    <pc:sldMkLst xmlns:pc="http://schemas.microsoft.com/office/powerpoint/2013/main/command">
      <pc:docMk/>
      <pc:sldMk cId="4100494417" sldId="283"/>
    </pc:sldMkLst>
    <p188:replyLst>
      <p188:reply id="{B54C1C82-17FB-47E0-A169-F83EE38D40AC}" authorId="{66353741-2FF0-2770-6B73-30D99AD7FCFE}" created="2023-09-02T14:19:00.585">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20_12BC5D13.xml><?xml version="1.0" encoding="utf-8"?>
<p188:cmLst xmlns:a="http://schemas.openxmlformats.org/drawingml/2006/main" xmlns:r="http://schemas.openxmlformats.org/officeDocument/2006/relationships" xmlns:p188="http://schemas.microsoft.com/office/powerpoint/2018/8/main">
  <p188:cm id="{1313E058-85A2-4ABB-9DD2-B80A975C935E}" authorId="{66353741-2FF0-2770-6B73-30D99AD7FCFE}" created="2023-09-02T11:43:25.223">
    <pc:sldMkLst xmlns:pc="http://schemas.microsoft.com/office/powerpoint/2013/main/command">
      <pc:docMk/>
      <pc:sldMk cId="314334483" sldId="288"/>
    </pc:sldMkLst>
    <p188:replyLst>
      <p188:reply id="{2EFED660-2CF8-4D42-A6B5-741246FCC614}" authorId="{66353741-2FF0-2770-6B73-30D99AD7FCFE}" created="2023-09-02T14:19:03.459">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21_C7710ABA.xml><?xml version="1.0" encoding="utf-8"?>
<p188:cmLst xmlns:a="http://schemas.openxmlformats.org/drawingml/2006/main" xmlns:r="http://schemas.openxmlformats.org/officeDocument/2006/relationships" xmlns:p188="http://schemas.microsoft.com/office/powerpoint/2018/8/main">
  <p188:cm id="{A5AF50BB-D3A2-437B-94C6-03E71220347A}" authorId="{66353741-2FF0-2770-6B73-30D99AD7FCFE}" created="2023-09-02T11:43:18.943">
    <pc:sldMkLst xmlns:pc="http://schemas.microsoft.com/office/powerpoint/2013/main/command">
      <pc:docMk/>
      <pc:sldMk cId="3346074298" sldId="289"/>
    </pc:sldMkLst>
    <p188:replyLst>
      <p188:reply id="{52521498-10D6-4F19-A05C-072ACBFF3EA7}" authorId="{66353741-2FF0-2770-6B73-30D99AD7FCFE}" created="2023-09-02T14:58:21.970">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26_8F39F00A.xml><?xml version="1.0" encoding="utf-8"?>
<p188:cmLst xmlns:a="http://schemas.openxmlformats.org/drawingml/2006/main" xmlns:r="http://schemas.openxmlformats.org/officeDocument/2006/relationships" xmlns:p188="http://schemas.microsoft.com/office/powerpoint/2018/8/main">
  <p188:cm id="{B429480F-86CD-4530-AA1D-4CB553EC903F}" authorId="{66353741-2FF0-2770-6B73-30D99AD7FCFE}" created="2023-09-02T13:45:27.090">
    <pc:sldMkLst xmlns:pc="http://schemas.microsoft.com/office/powerpoint/2013/main/command">
      <pc:docMk/>
      <pc:sldMk cId="2402938890" sldId="294"/>
    </pc:sldMkLst>
    <p188:replyLst>
      <p188:reply id="{65CF47FA-55F6-40DB-B52E-B91822D3CF58}" authorId="{66353741-2FF0-2770-6B73-30D99AD7FCFE}" created="2023-09-02T14:17:41.429">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29_6C4D3ECA.xml><?xml version="1.0" encoding="utf-8"?>
<p188:cmLst xmlns:a="http://schemas.openxmlformats.org/drawingml/2006/main" xmlns:r="http://schemas.openxmlformats.org/officeDocument/2006/relationships" xmlns:p188="http://schemas.microsoft.com/office/powerpoint/2018/8/main">
  <p188:cm id="{7E0F2177-5A6B-46DB-A340-AE41A88D308A}" authorId="{66353741-2FF0-2770-6B73-30D99AD7FCFE}" created="2023-09-02T11:55:11.015">
    <pc:sldMkLst xmlns:pc="http://schemas.microsoft.com/office/powerpoint/2013/main/command">
      <pc:docMk/>
      <pc:sldMk cId="1817001674" sldId="297"/>
    </pc:sldMkLst>
    <p188:txBody>
      <a:bodyPr/>
      <a:lstStyle/>
      <a:p>
        <a:r>
          <a:rPr lang="en-US"/>
          <a:t>VĂN HỌC HOA NHỎ_0933.128.853</a:t>
        </a:r>
      </a:p>
    </p188:txBody>
  </p188:cm>
</p188:cmLst>
</file>

<file path=ppt/comments/modernComment_12F_581F8343.xml><?xml version="1.0" encoding="utf-8"?>
<p188:cmLst xmlns:a="http://schemas.openxmlformats.org/drawingml/2006/main" xmlns:r="http://schemas.openxmlformats.org/officeDocument/2006/relationships" xmlns:p188="http://schemas.microsoft.com/office/powerpoint/2018/8/main">
  <p188:cm id="{3C211ED6-73AD-402F-8235-7B10F633F291}" authorId="{66353741-2FF0-2770-6B73-30D99AD7FCFE}" created="2023-09-02T14:19:12.361">
    <pc:sldMkLst xmlns:pc="http://schemas.microsoft.com/office/powerpoint/2013/main/command">
      <pc:docMk/>
      <pc:sldMk cId="1478460227" sldId="303"/>
    </pc:sldMkLst>
    <p188:txBody>
      <a:bodyPr/>
      <a:lstStyle/>
      <a:p>
        <a:r>
          <a:rPr lang="en-US"/>
          <a:t>Văn học hoa nhỏ_GIÁO ÁN CỦA VĂN HỌC HOA NHỎ_0933.128.853_FACEBOOK: VĂN HỌC HOA NHỎ/ NHÓM BÔNG HOA NHỎ</a:t>
        </a:r>
      </a:p>
    </p188:txBody>
  </p188:cm>
</p188:cmLst>
</file>

<file path=ppt/comments/modernComment_131_85C3D608.xml><?xml version="1.0" encoding="utf-8"?>
<p188:cmLst xmlns:a="http://schemas.openxmlformats.org/drawingml/2006/main" xmlns:r="http://schemas.openxmlformats.org/officeDocument/2006/relationships" xmlns:p188="http://schemas.microsoft.com/office/powerpoint/2018/8/main">
  <p188:cm id="{40D36DB0-686C-4B53-BC07-AB0A100DD72C}" authorId="{66353741-2FF0-2770-6B73-30D99AD7FCFE}" created="2023-09-02T13:45:35.417">
    <pc:sldMkLst xmlns:pc="http://schemas.microsoft.com/office/powerpoint/2013/main/command">
      <pc:docMk/>
      <pc:sldMk cId="2244204040" sldId="305"/>
    </pc:sldMkLst>
    <p188:replyLst>
      <p188:reply id="{060606D5-6800-4398-8E76-BA34D9B7913F}" authorId="{66353741-2FF0-2770-6B73-30D99AD7FCFE}" created="2023-09-02T14:17:55.335">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32_BCBC0A5.xml><?xml version="1.0" encoding="utf-8"?>
<p188:cmLst xmlns:a="http://schemas.openxmlformats.org/drawingml/2006/main" xmlns:r="http://schemas.openxmlformats.org/officeDocument/2006/relationships" xmlns:p188="http://schemas.microsoft.com/office/powerpoint/2018/8/main">
  <p188:cm id="{D4708B5D-BA1A-4975-B826-5B0448E74E9F}" authorId="{66353741-2FF0-2770-6B73-30D99AD7FCFE}" created="2023-09-02T14:17:49.838">
    <pc:sldMkLst xmlns:pc="http://schemas.microsoft.com/office/powerpoint/2013/main/command">
      <pc:docMk/>
      <pc:sldMk cId="197902501" sldId="306"/>
    </pc:sldMkLst>
    <p188:txBody>
      <a:bodyPr/>
      <a:lstStyle/>
      <a:p>
        <a:r>
          <a:rPr lang="en-US"/>
          <a:t>Văn học hoa nhỏ_GIÁO ÁN CỦA VĂN HỌC HOA NHỎ_0933.128.853_FACEBOOK: VĂN HỌC HOA NHỎ/ NHÓM BÔNG HOA NHỎ</a:t>
        </a:r>
      </a:p>
    </p188:txBody>
  </p188:cm>
</p188:cmLst>
</file>

<file path=ppt/comments/modernComment_135_8F4AC408.xml><?xml version="1.0" encoding="utf-8"?>
<p188:cmLst xmlns:a="http://schemas.openxmlformats.org/drawingml/2006/main" xmlns:r="http://schemas.openxmlformats.org/officeDocument/2006/relationships" xmlns:p188="http://schemas.microsoft.com/office/powerpoint/2018/8/main">
  <p188:cm id="{A53E7E63-B01E-4AC5-8AC2-CA9A8B94A3DE}" authorId="{66353741-2FF0-2770-6B73-30D99AD7FCFE}" created="2023-09-02T14:19:19.129">
    <pc:sldMkLst xmlns:pc="http://schemas.microsoft.com/office/powerpoint/2013/main/command">
      <pc:docMk/>
      <pc:sldMk cId="2404041736" sldId="309"/>
    </pc:sldMkLst>
    <p188:txBody>
      <a:bodyPr/>
      <a:lstStyle/>
      <a:p>
        <a:r>
          <a:rPr lang="en-US"/>
          <a:t>Văn học hoa nhỏ_GIÁO ÁN CỦA VĂN HỌC HOA NHỎ_0933.128.853_FACEBOOK: VĂN HỌC HOA NHỎ/ NHÓM BÔNG HOA NHỎ</a:t>
        </a:r>
      </a:p>
    </p188:txBody>
  </p188:cm>
</p188:cmLst>
</file>

<file path=ppt/comments/modernComment_137_35E70B84.xml><?xml version="1.0" encoding="utf-8"?>
<p188:cmLst xmlns:a="http://schemas.openxmlformats.org/drawingml/2006/main" xmlns:r="http://schemas.openxmlformats.org/officeDocument/2006/relationships" xmlns:p188="http://schemas.microsoft.com/office/powerpoint/2018/8/main">
  <p188:cm id="{A161357F-AF50-4CDD-B195-763A0ADE3677}" authorId="{66353741-2FF0-2770-6B73-30D99AD7FCFE}" created="2023-09-02T13:45:22.913">
    <pc:sldMkLst xmlns:pc="http://schemas.microsoft.com/office/powerpoint/2013/main/command">
      <pc:docMk/>
      <pc:sldMk cId="904334212" sldId="311"/>
    </pc:sldMkLst>
    <p188:replyLst>
      <p188:reply id="{2D2A81F8-2910-4B6F-84B6-13DF1F03810F}" authorId="{66353741-2FF0-2770-6B73-30D99AD7FCFE}" created="2023-09-02T14:17:45.228">
        <p188:txBody>
          <a:bodyPr/>
          <a:lstStyle/>
          <a:p>
            <a:r>
              <a:rPr lang="en-US"/>
              <a:t>Văn học hoa nhỏ_GIÁO ÁN CỦA VĂN HỌC HOA NHỎ_0933.128.853_FACEBOOK: VĂN HỌC HOA NHỎ/ NHÓM BÔNG HOA NHỎ</a:t>
            </a:r>
          </a:p>
        </p188:txBody>
      </p188:reply>
    </p188:replyLst>
    <p188:txBody>
      <a:bodyPr/>
      <a:lstStyle/>
      <a:p>
        <a:r>
          <a:rPr lang="en-US"/>
          <a:t>Văn học hoa nhỏ_0933.128.853</a:t>
        </a:r>
      </a:p>
    </p188:txBody>
  </p188:cm>
</p188:cmLst>
</file>

<file path=ppt/comments/modernComment_13F_ECB80EAF.xml><?xml version="1.0" encoding="utf-8"?>
<p188:cmLst xmlns:a="http://schemas.openxmlformats.org/drawingml/2006/main" xmlns:r="http://schemas.openxmlformats.org/officeDocument/2006/relationships" xmlns:p188="http://schemas.microsoft.com/office/powerpoint/2018/8/main">
  <p188:cm id="{0E902F90-065B-481C-A847-81C25EF6187B}" authorId="{66353741-2FF0-2770-6B73-30D99AD7FCFE}" created="2023-09-02T14:17:37.019">
    <pc:sldMkLst xmlns:pc="http://schemas.microsoft.com/office/powerpoint/2013/main/command">
      <pc:docMk/>
      <pc:sldMk cId="3971485359" sldId="319"/>
    </pc:sldMkLst>
    <p188:txBody>
      <a:bodyPr/>
      <a:lstStyle/>
      <a:p>
        <a:r>
          <a:rPr lang="en-US"/>
          <a:t>Văn học hoa nhỏ_GIÁO ÁN CỦA VĂN HỌC HOA NHỎ_0933.128.853_FACEBOOK: VĂN HỌC HOA NHỎ/ NHÓM BÔNG HOA NHỎ</a:t>
        </a:r>
      </a:p>
    </p188:txBody>
  </p188:cm>
</p188:cmLst>
</file>

<file path=ppt/comments/modernComment_142_ED7776AE.xml><?xml version="1.0" encoding="utf-8"?>
<p188:cmLst xmlns:a="http://schemas.openxmlformats.org/drawingml/2006/main" xmlns:r="http://schemas.openxmlformats.org/officeDocument/2006/relationships" xmlns:p188="http://schemas.microsoft.com/office/powerpoint/2018/8/main">
  <p188:cm id="{17EE1AFA-81F5-4ED4-B575-5CDEB1DCFB35}" authorId="{66353741-2FF0-2770-6B73-30D99AD7FCFE}" created="2023-09-02T14:17:30.811">
    <pc:sldMkLst xmlns:pc="http://schemas.microsoft.com/office/powerpoint/2013/main/command">
      <pc:docMk/>
      <pc:sldMk cId="3984029358" sldId="322"/>
    </pc:sldMkLst>
    <p188:txBody>
      <a:bodyPr/>
      <a:lstStyle/>
      <a:p>
        <a:r>
          <a:rPr lang="en-US"/>
          <a:t>Văn học hoa nhỏ_GIÁO ÁN CỦA VĂN HỌC HOA NHỎ_0933.128.853_FACEBOOK: VĂN HỌC HOA NHỎ/ NHÓM BÔNG HOA NHỎ</a:t>
        </a:r>
      </a:p>
    </p188:txBody>
  </p188:cm>
</p188:cmLst>
</file>

<file path=ppt/comments/modernComment_147_C8EE6D95.xml><?xml version="1.0" encoding="utf-8"?>
<p188:cmLst xmlns:a="http://schemas.openxmlformats.org/drawingml/2006/main" xmlns:r="http://schemas.openxmlformats.org/officeDocument/2006/relationships" xmlns:p188="http://schemas.microsoft.com/office/powerpoint/2018/8/main">
  <p188:cm id="{E59524A2-E765-4082-8539-24A9A985A0A1}" authorId="{66353741-2FF0-2770-6B73-30D99AD7FCFE}" created="2023-09-02T14:16:33.856">
    <pc:sldMkLst xmlns:pc="http://schemas.microsoft.com/office/powerpoint/2013/main/command">
      <pc:docMk/>
      <pc:sldMk cId="3371068821" sldId="327"/>
    </pc:sldMkLst>
    <p188:txBody>
      <a:bodyPr/>
      <a:lstStyle/>
      <a:p>
        <a:r>
          <a:rPr lang="en-US"/>
          <a:t>Văn học hoa nhỏ_GIÁO ÁN CỦA VĂN HỌC HOA NHỎ_0933.128.853_FACEBOOK: VĂN HỌC HOA NHỎ/ NHÓM BÔNG HOA NHỎ</a:t>
        </a:r>
      </a:p>
    </p188:txBody>
  </p188:cm>
</p188:cmLst>
</file>

<file path=ppt/comments/modernComment_148_4C59813C.xml><?xml version="1.0" encoding="utf-8"?>
<p188:cmLst xmlns:a="http://schemas.openxmlformats.org/drawingml/2006/main" xmlns:r="http://schemas.openxmlformats.org/officeDocument/2006/relationships" xmlns:p188="http://schemas.microsoft.com/office/powerpoint/2018/8/main">
  <p188:cm id="{49D8910D-9203-46DD-ACDF-091BABAAF3C6}" authorId="{66353741-2FF0-2770-6B73-30D99AD7FCFE}" created="2023-09-02T14:16:28.122">
    <pc:sldMkLst xmlns:pc="http://schemas.microsoft.com/office/powerpoint/2013/main/command">
      <pc:docMk/>
      <pc:sldMk cId="1280934204" sldId="328"/>
    </pc:sldMkLst>
    <p188:txBody>
      <a:bodyPr/>
      <a:lstStyle/>
      <a:p>
        <a:r>
          <a:rPr lang="en-US"/>
          <a:t>Văn học hoa nhỏ_GIÁO ÁN CỦA VĂN HỌC HOA NHỎ_0933.128.853_FACEBOOK: VĂN HỌC HOA NHỎ/ NHÓM BÔNG HOA NHỎ</a:t>
        </a:r>
      </a:p>
    </p188:txBody>
  </p188:cm>
</p188:cmLst>
</file>

<file path=ppt/comments/modernComment_14A_40F94C17.xml><?xml version="1.0" encoding="utf-8"?>
<p188:cmLst xmlns:a="http://schemas.openxmlformats.org/drawingml/2006/main" xmlns:r="http://schemas.openxmlformats.org/officeDocument/2006/relationships" xmlns:p188="http://schemas.microsoft.com/office/powerpoint/2018/8/main">
  <p188:cm id="{1A9F4EFD-B995-41A3-BC7E-20D2338E5A53}" authorId="{66353741-2FF0-2770-6B73-30D99AD7FCFE}" created="2023-09-02T14:17:11.308">
    <pc:sldMkLst xmlns:pc="http://schemas.microsoft.com/office/powerpoint/2013/main/command">
      <pc:docMk/>
      <pc:sldMk cId="1090079767" sldId="330"/>
    </pc:sldMkLst>
    <p188:txBody>
      <a:bodyPr/>
      <a:lstStyle/>
      <a:p>
        <a:r>
          <a:rPr lang="en-US"/>
          <a:t>Văn học hoa nhỏ_GIÁO ÁN CỦA VĂN HỌC HOA NHỎ_0933.128.853_FACEBOOK: VĂN HỌC HOA NHỎ/ NHÓM BÔNG HOA NHỎ</a:t>
        </a:r>
      </a:p>
    </p188:txBody>
  </p188:cm>
</p188:cmLst>
</file>

<file path=ppt/comments/modernComment_14B_D506FAE6.xml><?xml version="1.0" encoding="utf-8"?>
<p188:cmLst xmlns:a="http://schemas.openxmlformats.org/drawingml/2006/main" xmlns:r="http://schemas.openxmlformats.org/officeDocument/2006/relationships" xmlns:p188="http://schemas.microsoft.com/office/powerpoint/2018/8/main">
  <p188:cm id="{B35AC9CA-D19C-4364-AFCB-7FD894EA602F}" authorId="{66353741-2FF0-2770-6B73-30D99AD7FCFE}" created="2023-09-02T14:16:39.996">
    <pc:sldMkLst xmlns:pc="http://schemas.microsoft.com/office/powerpoint/2013/main/command">
      <pc:docMk/>
      <pc:sldMk cId="3574004454" sldId="331"/>
    </pc:sldMkLst>
    <p188:txBody>
      <a:bodyPr/>
      <a:lstStyle/>
      <a:p>
        <a:r>
          <a:rPr lang="en-US"/>
          <a:t>Văn học hoa nhỏ_GIÁO ÁN CỦA VĂN HỌC HOA NHỎ_0933.128.853_FACEBOOK: VĂN HỌC HOA NHỎ/ NHÓM BÔNG HOA NHỎ</a:t>
        </a:r>
      </a:p>
    </p188:txBody>
  </p188:cm>
</p188:cmLst>
</file>

<file path=ppt/comments/modernComment_14C_7FC9F33D.xml><?xml version="1.0" encoding="utf-8"?>
<p188:cmLst xmlns:a="http://schemas.openxmlformats.org/drawingml/2006/main" xmlns:r="http://schemas.openxmlformats.org/officeDocument/2006/relationships" xmlns:p188="http://schemas.microsoft.com/office/powerpoint/2018/8/main">
  <p188:cm id="{76EA4E6B-7E3E-46CC-83E0-1EAB2DC08CB7}" authorId="{66353741-2FF0-2770-6B73-30D99AD7FCFE}" created="2023-09-02T14:16:51.865">
    <pc:sldMkLst xmlns:pc="http://schemas.microsoft.com/office/powerpoint/2013/main/command">
      <pc:docMk/>
      <pc:sldMk cId="2143941437" sldId="332"/>
    </pc:sldMkLst>
    <p188:txBody>
      <a:bodyPr/>
      <a:lstStyle/>
      <a:p>
        <a:r>
          <a:rPr lang="en-US"/>
          <a:t>Văn học hoa nhỏ_GIÁO ÁN CỦA VĂN HỌC HOA NHỎ_0933.128.853_FACEBOOK: VĂN HỌC HOA NHỎ/ NHÓM BÔNG HOA NHỎ</a:t>
        </a:r>
      </a:p>
    </p188:txBody>
  </p188:cm>
</p188:cmLst>
</file>

<file path=ppt/comments/modernComment_151_A9832A4C.xml><?xml version="1.0" encoding="utf-8"?>
<p188:cmLst xmlns:a="http://schemas.openxmlformats.org/drawingml/2006/main" xmlns:r="http://schemas.openxmlformats.org/officeDocument/2006/relationships" xmlns:p188="http://schemas.microsoft.com/office/powerpoint/2018/8/main">
  <p188:cm id="{66720DD3-7A64-4AD1-BFBA-F5C8E4D180DF}" authorId="{66353741-2FF0-2770-6B73-30D99AD7FCFE}" created="2023-09-02T14:17:00.081">
    <pc:sldMkLst xmlns:pc="http://schemas.microsoft.com/office/powerpoint/2013/main/command">
      <pc:docMk/>
      <pc:sldMk cId="2843945548" sldId="337"/>
    </pc:sldMkLst>
    <p188:txBody>
      <a:bodyPr/>
      <a:lstStyle/>
      <a:p>
        <a:r>
          <a:rPr lang="en-US"/>
          <a:t>Văn học hoa nhỏ_GIÁO ÁN CỦA VĂN HỌC HOA NHỎ_0933.128.853_FACEBOOK: VĂN HỌC HOA NHỎ/ NHÓM BÔNG HOA NHỎ</a:t>
        </a:r>
      </a:p>
    </p188:txBody>
  </p188:cm>
</p188:cmLst>
</file>

<file path=ppt/comments/modernComment_152_0.xml><?xml version="1.0" encoding="utf-8"?>
<p188:cmLst xmlns:a="http://schemas.openxmlformats.org/drawingml/2006/main" xmlns:r="http://schemas.openxmlformats.org/officeDocument/2006/relationships" xmlns:p188="http://schemas.microsoft.com/office/powerpoint/2018/8/main">
  <p188:cm id="{2A3AA0E5-5E34-4C81-A5D6-F586B90E4DDA}" authorId="{66353741-2FF0-2770-6B73-30D99AD7FCFE}" created="2023-09-02T14:57:39.874">
    <pc:sldMkLst xmlns:pc="http://schemas.microsoft.com/office/powerpoint/2013/main/command">
      <pc:docMk/>
      <pc:sldMk cId="0" sldId="338"/>
    </pc:sldMkLst>
    <p188:txBody>
      <a:bodyPr/>
      <a:lstStyle/>
      <a:p>
        <a:r>
          <a:rPr lang="en-US"/>
          <a:t>Văn học hoa nhỏ_GIÁO ÁN CỦA VĂN HỌC HOA NHỎ_0933.128.853_FACEBOOK: VĂN HỌC HOA NHỎ/ NHÓM BÔNG HOA NHỎ</a:t>
        </a:r>
      </a:p>
    </p188:txBody>
  </p188:cm>
</p188:cmLst>
</file>

<file path=ppt/comments/modernComment_155_F30870D1.xml><?xml version="1.0" encoding="utf-8"?>
<p188:cmLst xmlns:a="http://schemas.openxmlformats.org/drawingml/2006/main" xmlns:r="http://schemas.openxmlformats.org/officeDocument/2006/relationships" xmlns:p188="http://schemas.microsoft.com/office/powerpoint/2018/8/main">
  <p188:cm id="{18D2F3C6-36C1-48E2-AA90-65B0DAB63044}" authorId="{66353741-2FF0-2770-6B73-30D99AD7FCFE}" created="2023-09-02T14:56:37.009">
    <pc:sldMkLst xmlns:pc="http://schemas.microsoft.com/office/powerpoint/2013/main/command">
      <pc:docMk/>
      <pc:sldMk cId="4077416657" sldId="341"/>
    </pc:sldMkLst>
    <p188:txBody>
      <a:bodyPr/>
      <a:lstStyle/>
      <a:p>
        <a:r>
          <a:rPr lang="en-US"/>
          <a:t>Văn học hoa nhỏ_GIÁO ÁN CỦA VĂN HỌC HOA NHỎ_0933.128.853_FACEBOOK: VĂN HỌC HOA NHỎ/ NHÓM BÔNG HOA NHỎ</a:t>
        </a:r>
      </a:p>
    </p188:txBody>
  </p188:cm>
</p188:cmLst>
</file>

<file path=ppt/comments/modernComment_156_1A5C81FF.xml><?xml version="1.0" encoding="utf-8"?>
<p188:cmLst xmlns:a="http://schemas.openxmlformats.org/drawingml/2006/main" xmlns:r="http://schemas.openxmlformats.org/officeDocument/2006/relationships" xmlns:p188="http://schemas.microsoft.com/office/powerpoint/2018/8/main">
  <p188:cm id="{FF610FD1-946B-4EBC-BCD1-93B774887A5D}" authorId="{66353741-2FF0-2770-6B73-30D99AD7FCFE}" created="2023-09-02T14:56:46.971">
    <pc:sldMkLst xmlns:pc="http://schemas.microsoft.com/office/powerpoint/2013/main/command">
      <pc:docMk/>
      <pc:sldMk cId="442270207" sldId="342"/>
    </pc:sldMkLst>
    <p188:txBody>
      <a:bodyPr/>
      <a:lstStyle/>
      <a:p>
        <a:r>
          <a:rPr lang="en-US"/>
          <a:t>Văn học hoa nhỏ_GIÁO ÁN CỦA VĂN HỌC HOA NHỎ_0933.128.853_FACEBOOK: VĂN HỌC HOA NHỎ/ NHÓM BÔNG HOA NHỎ</a:t>
        </a:r>
      </a:p>
    </p188:txBody>
  </p188:cm>
</p188:cmLst>
</file>

<file path=ppt/comments/modernComment_157_6285F932.xml><?xml version="1.0" encoding="utf-8"?>
<p188:cmLst xmlns:a="http://schemas.openxmlformats.org/drawingml/2006/main" xmlns:r="http://schemas.openxmlformats.org/officeDocument/2006/relationships" xmlns:p188="http://schemas.microsoft.com/office/powerpoint/2018/8/main">
  <p188:cm id="{3A04BD43-3C18-4300-8A2F-8EF3B32D2F8A}" authorId="{66353741-2FF0-2770-6B73-30D99AD7FCFE}" created="2023-09-02T14:56:14.863">
    <pc:sldMkLst xmlns:pc="http://schemas.microsoft.com/office/powerpoint/2013/main/command">
      <pc:docMk/>
      <pc:sldMk cId="1652947250" sldId="343"/>
    </pc:sldMkLst>
    <p188:txBody>
      <a:bodyPr/>
      <a:lstStyle/>
      <a:p>
        <a:r>
          <a:rPr lang="en-US"/>
          <a:t>Văn học hoa nhỏ_GIÁO ÁN CỦA VĂN HỌC HOA NHỎ_0933.128.853_FACEBOOK: VĂN HỌC HOA NHỎ/ NHÓM BÔNG HOA NHỎ</a:t>
        </a:r>
      </a:p>
    </p188:txBody>
  </p188:cm>
</p188:cmLst>
</file>

<file path=ppt/comments/modernComment_158_91C26162.xml><?xml version="1.0" encoding="utf-8"?>
<p188:cmLst xmlns:a="http://schemas.openxmlformats.org/drawingml/2006/main" xmlns:r="http://schemas.openxmlformats.org/officeDocument/2006/relationships" xmlns:p188="http://schemas.microsoft.com/office/powerpoint/2018/8/main">
  <p188:cm id="{B2B4C606-8A30-4B0F-A49F-B7947B30D82C}" authorId="{66353741-2FF0-2770-6B73-30D99AD7FCFE}" created="2023-09-02T14:55:38.417">
    <pc:sldMkLst xmlns:pc="http://schemas.microsoft.com/office/powerpoint/2013/main/command">
      <pc:docMk/>
      <pc:sldMk cId="2445435234" sldId="344"/>
    </pc:sldMkLst>
    <p188:txBody>
      <a:bodyPr/>
      <a:lstStyle/>
      <a:p>
        <a:r>
          <a:rPr lang="en-US"/>
          <a:t>Văn học hoa nhỏ_GIÁO ÁN CỦA VĂN HỌC HOA NHỎ_0933.128.853_FACEBOOK: VĂN HỌC HOA NHỎ/ NHÓM BÔNG HOA NHỎ</a:t>
        </a:r>
      </a:p>
    </p188:txBody>
  </p188:cm>
</p188:cmLst>
</file>

<file path=ppt/comments/modernComment_15B_95BA00B5.xml><?xml version="1.0" encoding="utf-8"?>
<p188:cmLst xmlns:a="http://schemas.openxmlformats.org/drawingml/2006/main" xmlns:r="http://schemas.openxmlformats.org/officeDocument/2006/relationships" xmlns:p188="http://schemas.microsoft.com/office/powerpoint/2018/8/main">
  <p188:cm id="{49AE84E9-5D4A-46C9-A34A-BDE6526D795A}" authorId="{66353741-2FF0-2770-6B73-30D99AD7FCFE}" created="2023-09-02T14:55:21.187">
    <pc:sldMkLst xmlns:pc="http://schemas.microsoft.com/office/powerpoint/2013/main/command">
      <pc:docMk/>
      <pc:sldMk cId="2511995061" sldId="347"/>
    </pc:sldMkLst>
    <p188:txBody>
      <a:bodyPr/>
      <a:lstStyle/>
      <a:p>
        <a:r>
          <a:rPr lang="en-US"/>
          <a:t>Văn học hoa nhỏ_GIÁO ÁN CỦA VĂN HỌC HOA NHỎ_0933.128.853_FACEBOOK: VĂN HỌC HOA NHỎ/ NHÓM BÔNG HOA NHỎ</a:t>
        </a:r>
      </a:p>
    </p188:txBody>
  </p188:cm>
</p188:cmLst>
</file>

<file path=ppt/comments/modernComment_15D_F646EE80.xml><?xml version="1.0" encoding="utf-8"?>
<p188:cmLst xmlns:a="http://schemas.openxmlformats.org/drawingml/2006/main" xmlns:r="http://schemas.openxmlformats.org/officeDocument/2006/relationships" xmlns:p188="http://schemas.microsoft.com/office/powerpoint/2018/8/main">
  <p188:cm id="{D09B6EC5-21EE-4B65-B034-877FDB00749B}" authorId="{66353741-2FF0-2770-6B73-30D99AD7FCFE}" created="2023-09-02T14:55:14.695">
    <pc:sldMkLst xmlns:pc="http://schemas.microsoft.com/office/powerpoint/2013/main/command">
      <pc:docMk/>
      <pc:sldMk cId="4131843712" sldId="349"/>
    </pc:sldMkLst>
    <p188:txBody>
      <a:bodyPr/>
      <a:lstStyle/>
      <a:p>
        <a:r>
          <a:rPr lang="en-US"/>
          <a:t>Văn học hoa nhỏ_GIÁO ÁN CỦA VĂN HỌC HOA NHỎ_0933.128.853_FACEBOOK: VĂN HỌC HOA NHỎ/ NHÓM BÔNG HOA NHỎ</a:t>
        </a:r>
      </a:p>
    </p188:txBody>
  </p188:cm>
</p188:cmLst>
</file>

<file path=ppt/comments/modernComment_160_19787BC.xml><?xml version="1.0" encoding="utf-8"?>
<p188:cmLst xmlns:a="http://schemas.openxmlformats.org/drawingml/2006/main" xmlns:r="http://schemas.openxmlformats.org/officeDocument/2006/relationships" xmlns:p188="http://schemas.microsoft.com/office/powerpoint/2018/8/main">
  <p188:cm id="{D48E3FED-5884-446C-9CFF-19F9D528E33A}" authorId="{66353741-2FF0-2770-6B73-30D99AD7FCFE}" created="2023-09-02T14:56:22.067">
    <pc:sldMkLst xmlns:pc="http://schemas.microsoft.com/office/powerpoint/2013/main/command">
      <pc:docMk/>
      <pc:sldMk cId="26707900" sldId="352"/>
    </pc:sldMkLst>
    <p188:txBody>
      <a:bodyPr/>
      <a:lstStyle/>
      <a:p>
        <a:r>
          <a:rPr lang="en-US"/>
          <a:t>Văn học hoa nhỏ_GIÁO ÁN CỦA VĂN HỌC HOA NHỎ_0933.128.853_FACEBOOK: VĂN HỌC HOA NHỎ/ NHÓM BÔNG HOA NHỎ</a:t>
        </a:r>
      </a:p>
    </p188:txBody>
  </p188:cm>
</p188:cmLst>
</file>

<file path=ppt/comments/modernComment_161_A1C82BD7.xml><?xml version="1.0" encoding="utf-8"?>
<p188:cmLst xmlns:a="http://schemas.openxmlformats.org/drawingml/2006/main" xmlns:r="http://schemas.openxmlformats.org/officeDocument/2006/relationships" xmlns:p188="http://schemas.microsoft.com/office/powerpoint/2018/8/main">
  <p188:cm id="{97B9F209-789A-424C-9349-0D2360883D63}" authorId="{66353741-2FF0-2770-6B73-30D99AD7FCFE}" created="2023-09-02T14:56:18.382">
    <pc:sldMkLst xmlns:pc="http://schemas.microsoft.com/office/powerpoint/2013/main/command">
      <pc:docMk/>
      <pc:sldMk cId="2714250199" sldId="353"/>
    </pc:sldMkLst>
    <p188:txBody>
      <a:bodyPr/>
      <a:lstStyle/>
      <a:p>
        <a:r>
          <a:rPr lang="en-US"/>
          <a:t>Văn học hoa nhỏ_GIÁO ÁN CỦA VĂN HỌC HOA NHỎ_0933.128.853_FACEBOOK: VĂN HỌC HOA NHỎ/ NHÓM BÔNG HOA NHỎ</a:t>
        </a:r>
      </a:p>
    </p188:txBody>
  </p188:cm>
</p188:cmLst>
</file>

<file path=ppt/comments/modernComment_165_39FFBA6B.xml><?xml version="1.0" encoding="utf-8"?>
<p188:cmLst xmlns:a="http://schemas.openxmlformats.org/drawingml/2006/main" xmlns:r="http://schemas.openxmlformats.org/officeDocument/2006/relationships" xmlns:p188="http://schemas.microsoft.com/office/powerpoint/2018/8/main">
  <p188:cm id="{6BE67805-6C13-4D72-AFB9-6783B8BB184D}" authorId="{66353741-2FF0-2770-6B73-30D99AD7FCFE}" created="2023-09-02T14:56:11.037">
    <pc:sldMkLst xmlns:pc="http://schemas.microsoft.com/office/powerpoint/2013/main/command">
      <pc:docMk/>
      <pc:sldMk cId="973060715" sldId="357"/>
    </pc:sldMkLst>
    <p188:txBody>
      <a:bodyPr/>
      <a:lstStyle/>
      <a:p>
        <a:r>
          <a:rPr lang="en-US"/>
          <a:t>Văn học hoa nhỏ_GIÁO ÁN CỦA VĂN HỌC HOA NHỎ_0933.128.853_FACEBOOK: VĂN HỌC HOA NHỎ/ NHÓM BÔNG HOA NHỎ</a:t>
        </a:r>
      </a:p>
    </p188:txBody>
  </p188:cm>
</p188:cmLst>
</file>

<file path=ppt/comments/modernComment_166_E650E3A2.xml><?xml version="1.0" encoding="utf-8"?>
<p188:cmLst xmlns:a="http://schemas.openxmlformats.org/drawingml/2006/main" xmlns:r="http://schemas.openxmlformats.org/officeDocument/2006/relationships" xmlns:p188="http://schemas.microsoft.com/office/powerpoint/2018/8/main">
  <p188:cm id="{FE0BBAD5-9527-4E62-9F31-B82AE152C8EB}" authorId="{66353741-2FF0-2770-6B73-30D99AD7FCFE}" created="2023-09-02T14:55:33.137">
    <pc:sldMkLst xmlns:pc="http://schemas.microsoft.com/office/powerpoint/2013/main/command">
      <pc:docMk/>
      <pc:sldMk cId="3864060834" sldId="358"/>
    </pc:sldMkLst>
    <p188:txBody>
      <a:bodyPr/>
      <a:lstStyle/>
      <a:p>
        <a:r>
          <a:rPr lang="en-US"/>
          <a:t>Văn học hoa nhỏ_GIÁO ÁN CỦA VĂN HỌC HOA NHỎ_0933.128.853_FACEBOOK: VĂN HỌC HOA NHỎ/ NHÓM BÔNG HOA NHỎ</a:t>
        </a:r>
      </a:p>
    </p188:txBody>
  </p188:cm>
</p188:cmLst>
</file>

<file path=ppt/comments/modernComment_167_37D6DCD5.xml><?xml version="1.0" encoding="utf-8"?>
<p188:cmLst xmlns:a="http://schemas.openxmlformats.org/drawingml/2006/main" xmlns:r="http://schemas.openxmlformats.org/officeDocument/2006/relationships" xmlns:p188="http://schemas.microsoft.com/office/powerpoint/2018/8/main">
  <p188:cm id="{6E90D478-EA23-43C2-9BD7-6DFC934BA618}" authorId="{66353741-2FF0-2770-6B73-30D99AD7FCFE}" created="2023-09-02T14:56:46.971">
    <pc:sldMkLst xmlns:pc="http://schemas.microsoft.com/office/powerpoint/2013/main/command">
      <pc:docMk/>
      <pc:sldMk cId="442270207" sldId="342"/>
    </pc:sldMkLst>
    <p188:txBody>
      <a:bodyPr/>
      <a:lstStyle/>
      <a:p>
        <a:r>
          <a:rPr lang="en-US"/>
          <a:t>Văn học hoa nhỏ_GIÁO ÁN CỦA VĂN HỌC HOA NHỎ_0933.128.853_FACEBOOK: VĂN HỌC HOA NHỎ/ NHÓM BÔNG HOA NHỎ</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A6EA5-B590-4D68-A2F6-BB4603201050}" type="datetimeFigureOut">
              <a:rPr lang="zh-CN" altLang="en-US" smtClean="0"/>
              <a:t>2023/12/30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EB707-08F0-4A9B-A21C-529E25E76BC2}" type="slidenum">
              <a:rPr lang="zh-CN" altLang="en-US" smtClean="0"/>
              <a:t>‹#›</a:t>
            </a:fld>
            <a:endParaRPr lang="zh-CN" altLang="en-US"/>
          </a:p>
        </p:txBody>
      </p:sp>
    </p:spTree>
    <p:extLst>
      <p:ext uri="{BB962C8B-B14F-4D97-AF65-F5344CB8AC3E}">
        <p14:creationId xmlns:p14="http://schemas.microsoft.com/office/powerpoint/2010/main" val="2350833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VĂN HỌC HOA NHỎ_0933.128.853</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a:t>
            </a:fld>
            <a:endParaRPr lang="zh-CN" altLang="en-US"/>
          </a:p>
        </p:txBody>
      </p:sp>
    </p:spTree>
    <p:extLst>
      <p:ext uri="{BB962C8B-B14F-4D97-AF65-F5344CB8AC3E}">
        <p14:creationId xmlns:p14="http://schemas.microsoft.com/office/powerpoint/2010/main" val="334794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10</a:t>
            </a:fld>
            <a:endParaRPr lang="zh-CN" altLang="en-US"/>
          </a:p>
        </p:txBody>
      </p:sp>
    </p:spTree>
    <p:extLst>
      <p:ext uri="{BB962C8B-B14F-4D97-AF65-F5344CB8AC3E}">
        <p14:creationId xmlns:p14="http://schemas.microsoft.com/office/powerpoint/2010/main" val="3948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5EB707-08F0-4A9B-A21C-529E25E76BC2}" type="slidenum">
              <a:rPr lang="zh-CN" altLang="en-US" smtClean="0"/>
              <a:t>11</a:t>
            </a:fld>
            <a:endParaRPr lang="zh-CN" altLang="en-US"/>
          </a:p>
        </p:txBody>
      </p:sp>
    </p:spTree>
    <p:extLst>
      <p:ext uri="{BB962C8B-B14F-4D97-AF65-F5344CB8AC3E}">
        <p14:creationId xmlns:p14="http://schemas.microsoft.com/office/powerpoint/2010/main" val="333451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12</a:t>
            </a:fld>
            <a:endParaRPr lang="zh-CN" altLang="en-US"/>
          </a:p>
        </p:txBody>
      </p:sp>
    </p:spTree>
    <p:extLst>
      <p:ext uri="{BB962C8B-B14F-4D97-AF65-F5344CB8AC3E}">
        <p14:creationId xmlns:p14="http://schemas.microsoft.com/office/powerpoint/2010/main" val="191905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5EB707-08F0-4A9B-A21C-529E25E76BC2}" type="slidenum">
              <a:rPr lang="zh-CN" altLang="en-US" smtClean="0"/>
              <a:t>13</a:t>
            </a:fld>
            <a:endParaRPr lang="zh-CN" altLang="en-US"/>
          </a:p>
        </p:txBody>
      </p:sp>
    </p:spTree>
    <p:extLst>
      <p:ext uri="{BB962C8B-B14F-4D97-AF65-F5344CB8AC3E}">
        <p14:creationId xmlns:p14="http://schemas.microsoft.com/office/powerpoint/2010/main" val="1949658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Văn học hoa nhỏ_0933.128.853</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EB707-08F0-4A9B-A21C-529E25E76BC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8022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Văn học hoa nhỏ</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15</a:t>
            </a:fld>
            <a:endParaRPr lang="zh-CN" altLang="en-US"/>
          </a:p>
        </p:txBody>
      </p:sp>
    </p:spTree>
    <p:extLst>
      <p:ext uri="{BB962C8B-B14F-4D97-AF65-F5344CB8AC3E}">
        <p14:creationId xmlns:p14="http://schemas.microsoft.com/office/powerpoint/2010/main" val="227486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Văn học hoa nhỏ</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16</a:t>
            </a:fld>
            <a:endParaRPr lang="zh-CN" altLang="en-US"/>
          </a:p>
        </p:txBody>
      </p:sp>
    </p:spTree>
    <p:extLst>
      <p:ext uri="{BB962C8B-B14F-4D97-AF65-F5344CB8AC3E}">
        <p14:creationId xmlns:p14="http://schemas.microsoft.com/office/powerpoint/2010/main" val="3378840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Văn học hoa nhỏ</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17</a:t>
            </a:fld>
            <a:endParaRPr lang="zh-CN" altLang="en-US"/>
          </a:p>
        </p:txBody>
      </p:sp>
    </p:spTree>
    <p:extLst>
      <p:ext uri="{BB962C8B-B14F-4D97-AF65-F5344CB8AC3E}">
        <p14:creationId xmlns:p14="http://schemas.microsoft.com/office/powerpoint/2010/main" val="41314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Văn học hoa nhỏ_0933.128.853</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18</a:t>
            </a:fld>
            <a:endParaRPr lang="zh-CN" altLang="en-US"/>
          </a:p>
        </p:txBody>
      </p:sp>
    </p:spTree>
    <p:extLst>
      <p:ext uri="{BB962C8B-B14F-4D97-AF65-F5344CB8AC3E}">
        <p14:creationId xmlns:p14="http://schemas.microsoft.com/office/powerpoint/2010/main" val="174384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Văn học hoa nhỏ</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19</a:t>
            </a:fld>
            <a:endParaRPr lang="zh-CN" altLang="en-US"/>
          </a:p>
        </p:txBody>
      </p:sp>
    </p:spTree>
    <p:extLst>
      <p:ext uri="{BB962C8B-B14F-4D97-AF65-F5344CB8AC3E}">
        <p14:creationId xmlns:p14="http://schemas.microsoft.com/office/powerpoint/2010/main" val="285296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2</a:t>
            </a:fld>
            <a:endParaRPr lang="zh-CN" altLang="en-US"/>
          </a:p>
        </p:txBody>
      </p:sp>
    </p:spTree>
    <p:extLst>
      <p:ext uri="{BB962C8B-B14F-4D97-AF65-F5344CB8AC3E}">
        <p14:creationId xmlns:p14="http://schemas.microsoft.com/office/powerpoint/2010/main" val="1456474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20</a:t>
            </a:fld>
            <a:endParaRPr lang="zh-CN" altLang="en-US"/>
          </a:p>
        </p:txBody>
      </p:sp>
    </p:spTree>
    <p:extLst>
      <p:ext uri="{BB962C8B-B14F-4D97-AF65-F5344CB8AC3E}">
        <p14:creationId xmlns:p14="http://schemas.microsoft.com/office/powerpoint/2010/main" val="218177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21</a:t>
            </a:fld>
            <a:endParaRPr lang="zh-CN" altLang="en-US"/>
          </a:p>
        </p:txBody>
      </p:sp>
    </p:spTree>
    <p:extLst>
      <p:ext uri="{BB962C8B-B14F-4D97-AF65-F5344CB8AC3E}">
        <p14:creationId xmlns:p14="http://schemas.microsoft.com/office/powerpoint/2010/main" val="57532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22</a:t>
            </a:fld>
            <a:endParaRPr lang="zh-CN" altLang="en-US"/>
          </a:p>
        </p:txBody>
      </p:sp>
    </p:spTree>
    <p:extLst>
      <p:ext uri="{BB962C8B-B14F-4D97-AF65-F5344CB8AC3E}">
        <p14:creationId xmlns:p14="http://schemas.microsoft.com/office/powerpoint/2010/main" val="383024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23</a:t>
            </a:fld>
            <a:endParaRPr lang="zh-CN" altLang="en-US"/>
          </a:p>
        </p:txBody>
      </p:sp>
    </p:spTree>
    <p:extLst>
      <p:ext uri="{BB962C8B-B14F-4D97-AF65-F5344CB8AC3E}">
        <p14:creationId xmlns:p14="http://schemas.microsoft.com/office/powerpoint/2010/main" val="367943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25</a:t>
            </a:fld>
            <a:endParaRPr lang="zh-CN" altLang="en-US"/>
          </a:p>
        </p:txBody>
      </p:sp>
    </p:spTree>
    <p:extLst>
      <p:ext uri="{BB962C8B-B14F-4D97-AF65-F5344CB8AC3E}">
        <p14:creationId xmlns:p14="http://schemas.microsoft.com/office/powerpoint/2010/main" val="3289550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26</a:t>
            </a:fld>
            <a:endParaRPr lang="zh-CN" altLang="en-US"/>
          </a:p>
        </p:txBody>
      </p:sp>
    </p:spTree>
    <p:extLst>
      <p:ext uri="{BB962C8B-B14F-4D97-AF65-F5344CB8AC3E}">
        <p14:creationId xmlns:p14="http://schemas.microsoft.com/office/powerpoint/2010/main" val="3221443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Văn học hoa nhỏ_GIÁO ÁN CỦA VĂN HỌC HOA NHỎ_0933.128.853_FACEBOOK: VĂN HỌC HOA NHỎ/ NHÓM BÔNG HOA NHỎ</a:t>
            </a:r>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28</a:t>
            </a:fld>
            <a:endParaRPr lang="zh-CN" altLang="en-US"/>
          </a:p>
        </p:txBody>
      </p:sp>
    </p:spTree>
    <p:extLst>
      <p:ext uri="{BB962C8B-B14F-4D97-AF65-F5344CB8AC3E}">
        <p14:creationId xmlns:p14="http://schemas.microsoft.com/office/powerpoint/2010/main" val="3401033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29</a:t>
            </a:fld>
            <a:endParaRPr lang="zh-CN" altLang="en-US"/>
          </a:p>
        </p:txBody>
      </p:sp>
    </p:spTree>
    <p:extLst>
      <p:ext uri="{BB962C8B-B14F-4D97-AF65-F5344CB8AC3E}">
        <p14:creationId xmlns:p14="http://schemas.microsoft.com/office/powerpoint/2010/main" val="195292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30</a:t>
            </a:fld>
            <a:endParaRPr lang="zh-CN" altLang="en-US"/>
          </a:p>
        </p:txBody>
      </p:sp>
    </p:spTree>
    <p:extLst>
      <p:ext uri="{BB962C8B-B14F-4D97-AF65-F5344CB8AC3E}">
        <p14:creationId xmlns:p14="http://schemas.microsoft.com/office/powerpoint/2010/main" val="204812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31</a:t>
            </a:fld>
            <a:endParaRPr lang="zh-CN" altLang="en-US"/>
          </a:p>
        </p:txBody>
      </p:sp>
    </p:spTree>
    <p:extLst>
      <p:ext uri="{BB962C8B-B14F-4D97-AF65-F5344CB8AC3E}">
        <p14:creationId xmlns:p14="http://schemas.microsoft.com/office/powerpoint/2010/main" val="149804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VĂN HỌC HOA NHỎ_0933.128.853</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3</a:t>
            </a:fld>
            <a:endParaRPr lang="zh-CN" altLang="en-US"/>
          </a:p>
        </p:txBody>
      </p:sp>
    </p:spTree>
    <p:extLst>
      <p:ext uri="{BB962C8B-B14F-4D97-AF65-F5344CB8AC3E}">
        <p14:creationId xmlns:p14="http://schemas.microsoft.com/office/powerpoint/2010/main" val="2613957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32</a:t>
            </a:fld>
            <a:endParaRPr lang="zh-CN" altLang="en-US"/>
          </a:p>
        </p:txBody>
      </p:sp>
    </p:spTree>
    <p:extLst>
      <p:ext uri="{BB962C8B-B14F-4D97-AF65-F5344CB8AC3E}">
        <p14:creationId xmlns:p14="http://schemas.microsoft.com/office/powerpoint/2010/main" val="2412727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33</a:t>
            </a:fld>
            <a:endParaRPr lang="zh-CN" altLang="en-US"/>
          </a:p>
        </p:txBody>
      </p:sp>
    </p:spTree>
    <p:extLst>
      <p:ext uri="{BB962C8B-B14F-4D97-AF65-F5344CB8AC3E}">
        <p14:creationId xmlns:p14="http://schemas.microsoft.com/office/powerpoint/2010/main" val="220679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35</a:t>
            </a:fld>
            <a:endParaRPr lang="zh-CN" altLang="en-US"/>
          </a:p>
        </p:txBody>
      </p:sp>
    </p:spTree>
    <p:extLst>
      <p:ext uri="{BB962C8B-B14F-4D97-AF65-F5344CB8AC3E}">
        <p14:creationId xmlns:p14="http://schemas.microsoft.com/office/powerpoint/2010/main" val="995183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36</a:t>
            </a:fld>
            <a:endParaRPr lang="zh-CN" altLang="en-US"/>
          </a:p>
        </p:txBody>
      </p:sp>
    </p:spTree>
    <p:extLst>
      <p:ext uri="{BB962C8B-B14F-4D97-AF65-F5344CB8AC3E}">
        <p14:creationId xmlns:p14="http://schemas.microsoft.com/office/powerpoint/2010/main" val="104439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37</a:t>
            </a:fld>
            <a:endParaRPr lang="zh-CN" altLang="en-US"/>
          </a:p>
        </p:txBody>
      </p:sp>
    </p:spTree>
    <p:extLst>
      <p:ext uri="{BB962C8B-B14F-4D97-AF65-F5344CB8AC3E}">
        <p14:creationId xmlns:p14="http://schemas.microsoft.com/office/powerpoint/2010/main" val="58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38</a:t>
            </a:fld>
            <a:endParaRPr lang="zh-CN" altLang="en-US"/>
          </a:p>
        </p:txBody>
      </p:sp>
    </p:spTree>
    <p:extLst>
      <p:ext uri="{BB962C8B-B14F-4D97-AF65-F5344CB8AC3E}">
        <p14:creationId xmlns:p14="http://schemas.microsoft.com/office/powerpoint/2010/main" val="862784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39</a:t>
            </a:fld>
            <a:endParaRPr lang="zh-CN" altLang="en-US"/>
          </a:p>
        </p:txBody>
      </p:sp>
    </p:spTree>
    <p:extLst>
      <p:ext uri="{BB962C8B-B14F-4D97-AF65-F5344CB8AC3E}">
        <p14:creationId xmlns:p14="http://schemas.microsoft.com/office/powerpoint/2010/main" val="3389113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40</a:t>
            </a:fld>
            <a:endParaRPr lang="zh-CN" altLang="en-US"/>
          </a:p>
        </p:txBody>
      </p:sp>
    </p:spTree>
    <p:extLst>
      <p:ext uri="{BB962C8B-B14F-4D97-AF65-F5344CB8AC3E}">
        <p14:creationId xmlns:p14="http://schemas.microsoft.com/office/powerpoint/2010/main" val="3436018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42</a:t>
            </a:fld>
            <a:endParaRPr lang="zh-CN" altLang="en-US"/>
          </a:p>
        </p:txBody>
      </p:sp>
    </p:spTree>
    <p:extLst>
      <p:ext uri="{BB962C8B-B14F-4D97-AF65-F5344CB8AC3E}">
        <p14:creationId xmlns:p14="http://schemas.microsoft.com/office/powerpoint/2010/main" val="1994858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44</a:t>
            </a:fld>
            <a:endParaRPr lang="zh-CN" altLang="en-US"/>
          </a:p>
        </p:txBody>
      </p:sp>
    </p:spTree>
    <p:extLst>
      <p:ext uri="{BB962C8B-B14F-4D97-AF65-F5344CB8AC3E}">
        <p14:creationId xmlns:p14="http://schemas.microsoft.com/office/powerpoint/2010/main" val="20692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a:effectLst/>
                <a:latin typeface="Segoe UI" panose="020B0502040204020203" pitchFamily="34" charset="0"/>
              </a:rPr>
              <a:t>VĂN HỌC HOA NHỎ_0933.128.853</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4</a:t>
            </a:fld>
            <a:endParaRPr lang="zh-CN" altLang="en-US"/>
          </a:p>
        </p:txBody>
      </p:sp>
    </p:spTree>
    <p:extLst>
      <p:ext uri="{BB962C8B-B14F-4D97-AF65-F5344CB8AC3E}">
        <p14:creationId xmlns:p14="http://schemas.microsoft.com/office/powerpoint/2010/main" val="1335274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45</a:t>
            </a:fld>
            <a:endParaRPr lang="zh-CN" altLang="en-US"/>
          </a:p>
        </p:txBody>
      </p:sp>
    </p:spTree>
    <p:extLst>
      <p:ext uri="{BB962C8B-B14F-4D97-AF65-F5344CB8AC3E}">
        <p14:creationId xmlns:p14="http://schemas.microsoft.com/office/powerpoint/2010/main" val="2182283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46</a:t>
            </a:fld>
            <a:endParaRPr lang="zh-CN" altLang="en-US"/>
          </a:p>
        </p:txBody>
      </p:sp>
    </p:spTree>
    <p:extLst>
      <p:ext uri="{BB962C8B-B14F-4D97-AF65-F5344CB8AC3E}">
        <p14:creationId xmlns:p14="http://schemas.microsoft.com/office/powerpoint/2010/main" val="441929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47</a:t>
            </a:fld>
            <a:endParaRPr lang="zh-CN" altLang="en-US"/>
          </a:p>
        </p:txBody>
      </p:sp>
    </p:spTree>
    <p:extLst>
      <p:ext uri="{BB962C8B-B14F-4D97-AF65-F5344CB8AC3E}">
        <p14:creationId xmlns:p14="http://schemas.microsoft.com/office/powerpoint/2010/main" val="4187305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48</a:t>
            </a:fld>
            <a:endParaRPr lang="zh-CN" altLang="en-US"/>
          </a:p>
        </p:txBody>
      </p:sp>
    </p:spTree>
    <p:extLst>
      <p:ext uri="{BB962C8B-B14F-4D97-AF65-F5344CB8AC3E}">
        <p14:creationId xmlns:p14="http://schemas.microsoft.com/office/powerpoint/2010/main" val="889467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49</a:t>
            </a:fld>
            <a:endParaRPr lang="zh-CN" altLang="en-US"/>
          </a:p>
        </p:txBody>
      </p:sp>
    </p:spTree>
    <p:extLst>
      <p:ext uri="{BB962C8B-B14F-4D97-AF65-F5344CB8AC3E}">
        <p14:creationId xmlns:p14="http://schemas.microsoft.com/office/powerpoint/2010/main" val="977232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50</a:t>
            </a:fld>
            <a:endParaRPr lang="zh-CN" altLang="en-US"/>
          </a:p>
        </p:txBody>
      </p:sp>
    </p:spTree>
    <p:extLst>
      <p:ext uri="{BB962C8B-B14F-4D97-AF65-F5344CB8AC3E}">
        <p14:creationId xmlns:p14="http://schemas.microsoft.com/office/powerpoint/2010/main" val="1316262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52</a:t>
            </a:fld>
            <a:endParaRPr lang="zh-CN" altLang="en-US"/>
          </a:p>
        </p:txBody>
      </p:sp>
    </p:spTree>
    <p:extLst>
      <p:ext uri="{BB962C8B-B14F-4D97-AF65-F5344CB8AC3E}">
        <p14:creationId xmlns:p14="http://schemas.microsoft.com/office/powerpoint/2010/main" val="3723027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53</a:t>
            </a:fld>
            <a:endParaRPr lang="zh-CN" altLang="en-US"/>
          </a:p>
        </p:txBody>
      </p:sp>
    </p:spTree>
    <p:extLst>
      <p:ext uri="{BB962C8B-B14F-4D97-AF65-F5344CB8AC3E}">
        <p14:creationId xmlns:p14="http://schemas.microsoft.com/office/powerpoint/2010/main" val="749955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en-US" dirty="0"/>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55</a:t>
            </a:fld>
            <a:endParaRPr lang="zh-CN" altLang="en-US"/>
          </a:p>
        </p:txBody>
      </p:sp>
    </p:spTree>
    <p:extLst>
      <p:ext uri="{BB962C8B-B14F-4D97-AF65-F5344CB8AC3E}">
        <p14:creationId xmlns:p14="http://schemas.microsoft.com/office/powerpoint/2010/main" val="1883914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VĂN HỌC HOA NHỎ_0933.128.853</a:t>
            </a:r>
            <a:endParaRPr lang="en-US"/>
          </a:p>
        </p:txBody>
      </p:sp>
      <p:sp>
        <p:nvSpPr>
          <p:cNvPr id="4" name="Slide Number Placeholder 3"/>
          <p:cNvSpPr>
            <a:spLocks noGrp="1"/>
          </p:cNvSpPr>
          <p:nvPr>
            <p:ph type="sldNum" sz="quarter" idx="5"/>
          </p:nvPr>
        </p:nvSpPr>
        <p:spPr/>
        <p:txBody>
          <a:bodyPr/>
          <a:lstStyle/>
          <a:p>
            <a:fld id="{195EB707-08F0-4A9B-A21C-529E25E76BC2}" type="slidenum">
              <a:rPr lang="zh-CN" altLang="en-US" smtClean="0"/>
              <a:t>56</a:t>
            </a:fld>
            <a:endParaRPr lang="zh-CN" altLang="en-US"/>
          </a:p>
        </p:txBody>
      </p:sp>
    </p:spTree>
    <p:extLst>
      <p:ext uri="{BB962C8B-B14F-4D97-AF65-F5344CB8AC3E}">
        <p14:creationId xmlns:p14="http://schemas.microsoft.com/office/powerpoint/2010/main" val="44284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5</a:t>
            </a:fld>
            <a:endParaRPr lang="zh-CN" altLang="en-US"/>
          </a:p>
        </p:txBody>
      </p:sp>
    </p:spTree>
    <p:extLst>
      <p:ext uri="{BB962C8B-B14F-4D97-AF65-F5344CB8AC3E}">
        <p14:creationId xmlns:p14="http://schemas.microsoft.com/office/powerpoint/2010/main" val="152241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a:effectLst/>
                <a:latin typeface="Segoe UI" panose="020B0502040204020203" pitchFamily="34" charset="0"/>
              </a:rPr>
              <a:t>VĂN HỌC HOA NHỎ_0933.128.853</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6</a:t>
            </a:fld>
            <a:endParaRPr lang="zh-CN" altLang="en-US"/>
          </a:p>
        </p:txBody>
      </p:sp>
    </p:spTree>
    <p:extLst>
      <p:ext uri="{BB962C8B-B14F-4D97-AF65-F5344CB8AC3E}">
        <p14:creationId xmlns:p14="http://schemas.microsoft.com/office/powerpoint/2010/main" val="38248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a:effectLst/>
                <a:latin typeface="Segoe UI" panose="020B0502040204020203" pitchFamily="34" charset="0"/>
              </a:rPr>
              <a:t>VĂN HỌC HOA NHỎ_0933.128.853</a:t>
            </a:r>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7</a:t>
            </a:fld>
            <a:endParaRPr lang="zh-CN" altLang="en-US"/>
          </a:p>
        </p:txBody>
      </p:sp>
    </p:spTree>
    <p:extLst>
      <p:ext uri="{BB962C8B-B14F-4D97-AF65-F5344CB8AC3E}">
        <p14:creationId xmlns:p14="http://schemas.microsoft.com/office/powerpoint/2010/main" val="429044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a:p>
            <a:endParaRPr lang="zh-CN" altLang="en-US" dirty="0"/>
          </a:p>
        </p:txBody>
      </p:sp>
      <p:sp>
        <p:nvSpPr>
          <p:cNvPr id="4" name="灯片编号占位符 3"/>
          <p:cNvSpPr>
            <a:spLocks noGrp="1"/>
          </p:cNvSpPr>
          <p:nvPr>
            <p:ph type="sldNum" sz="quarter" idx="5"/>
          </p:nvPr>
        </p:nvSpPr>
        <p:spPr/>
        <p:txBody>
          <a:bodyPr/>
          <a:lstStyle/>
          <a:p>
            <a:fld id="{195EB707-08F0-4A9B-A21C-529E25E76BC2}" type="slidenum">
              <a:rPr lang="zh-CN" altLang="en-US" smtClean="0"/>
              <a:t>8</a:t>
            </a:fld>
            <a:endParaRPr lang="zh-CN" altLang="en-US"/>
          </a:p>
        </p:txBody>
      </p:sp>
    </p:spTree>
    <p:extLst>
      <p:ext uri="{BB962C8B-B14F-4D97-AF65-F5344CB8AC3E}">
        <p14:creationId xmlns:p14="http://schemas.microsoft.com/office/powerpoint/2010/main" val="6576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5EB707-08F0-4A9B-A21C-529E25E76BC2}" type="slidenum">
              <a:rPr lang="zh-CN" altLang="en-US" smtClean="0"/>
              <a:t>9</a:t>
            </a:fld>
            <a:endParaRPr lang="zh-CN" altLang="en-US"/>
          </a:p>
        </p:txBody>
      </p:sp>
    </p:spTree>
    <p:extLst>
      <p:ext uri="{BB962C8B-B14F-4D97-AF65-F5344CB8AC3E}">
        <p14:creationId xmlns:p14="http://schemas.microsoft.com/office/powerpoint/2010/main" val="251143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CDC2A-9BE7-416A-AC76-B85D184A3C1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C63FF7-B933-4E6D-8D55-FA7BA9CCA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A43BF0-DD12-4657-9B79-BF1159220E61}"/>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D591134F-30E4-49D9-B1C3-D09D0E081C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16F44E-7B10-464D-9B76-FC4F90A38F4F}"/>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129866007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48BC1-13A0-43C9-88B0-2100C0F627F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8BEA18-5BE1-4ED4-BA01-82E842EF518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48D7F5-58E4-46B4-AC75-0E45F23B2FB9}"/>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717F36E4-527A-44D3-A5E9-5970533EE9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5B19A7-A082-4179-92D8-2FB4706EB972}"/>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406069931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3AE356-D858-40BF-9FB9-6B0C1572B9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827B60A-E5F1-47A5-A980-F7CC155036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4595D6-5A96-48A6-83B8-C038D6C2D233}"/>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BB3A50DF-8396-41CA-8C84-3EC041894A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E9394F-C538-469E-929E-9E37221E53C6}"/>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12868330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2BF4B4-6EE4-4896-A8C6-BC99A9D44C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56FF226-AF08-46B4-9D57-9395615D34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8FD810-1BF9-4426-9CFB-099E7F0AFE3C}"/>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ABF17FC5-15DA-4B03-BC02-B7A3D3B436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D91409-532E-4FD0-A40B-17C6A0741D1D}"/>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39436003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86C80-D583-459E-9902-1AD7242F1E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A8E224A-F093-4002-BA1B-F2E99627C7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7EBFAB1-2396-47E9-9E27-5DD32158077C}"/>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6D78FB6A-E0EA-4026-B868-3ED41C5122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115292-F787-4A2D-9D4E-F061558B9669}"/>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18943397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06D2AC-EC08-4B2D-B131-FF571F9F9B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EEEDE7-FA73-478D-98F8-9E8AACCD1FE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84511BA-708B-4920-9A3D-F45F8EB94FC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9FE363F-8CCC-48FD-AA82-E9ED6FDAE493}"/>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6" name="页脚占位符 5">
            <a:extLst>
              <a:ext uri="{FF2B5EF4-FFF2-40B4-BE49-F238E27FC236}">
                <a16:creationId xmlns:a16="http://schemas.microsoft.com/office/drawing/2014/main" id="{971B14B7-FA69-4B54-B9B9-FE3F5EBAC7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E6CD-7018-40EA-9BB7-56931ACC2562}"/>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225639163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275F9F-7E26-4427-AECB-C74218FC747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0317550-ACF2-45CB-ADBE-85E742B1F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059006-C1F9-43C0-A860-C104BC43AB2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D13FCA1-FBFC-48CB-B51F-6B401A89C2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F60AF1-EB29-453A-9584-45E38161340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AC66C0A-BF11-47D9-A380-C4A4288A7256}"/>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8" name="页脚占位符 7">
            <a:extLst>
              <a:ext uri="{FF2B5EF4-FFF2-40B4-BE49-F238E27FC236}">
                <a16:creationId xmlns:a16="http://schemas.microsoft.com/office/drawing/2014/main" id="{017A9816-4117-428F-8F3A-BF885BBDFB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EDD87D-8302-4785-85B4-412BAF74E7A8}"/>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277194292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5187D6-ECC4-4C1C-9DE1-E5FF27E8101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42104E-0B99-4B69-8B93-F62FFBAD5C04}"/>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4" name="页脚占位符 3">
            <a:extLst>
              <a:ext uri="{FF2B5EF4-FFF2-40B4-BE49-F238E27FC236}">
                <a16:creationId xmlns:a16="http://schemas.microsoft.com/office/drawing/2014/main" id="{45EE5508-8E35-4E40-B4EC-14EFD03AEB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3EFA158-1968-4584-BABA-6E54ED225806}"/>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21569515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D64510E-06BA-4735-863A-CFD51B127579}"/>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3" name="页脚占位符 2">
            <a:extLst>
              <a:ext uri="{FF2B5EF4-FFF2-40B4-BE49-F238E27FC236}">
                <a16:creationId xmlns:a16="http://schemas.microsoft.com/office/drawing/2014/main" id="{CD786A45-D208-4E9A-8B99-767937B08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408E60-C691-477B-B3B7-087EF623416A}"/>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298765094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443FA2-1EF7-40A3-BB67-6ACB1A8B370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7A783A-396D-48B5-A7E0-C819B707D2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EE882FA-0B74-4360-B1BA-BFF600F81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38D6FBA-D660-4920-8BDE-696F6F0AD3E8}"/>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6" name="页脚占位符 5">
            <a:extLst>
              <a:ext uri="{FF2B5EF4-FFF2-40B4-BE49-F238E27FC236}">
                <a16:creationId xmlns:a16="http://schemas.microsoft.com/office/drawing/2014/main" id="{33FDE00D-F036-4955-822A-1D6BD79B93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2A4CD8-9515-4833-9C6A-BDD287522C06}"/>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18813025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97FF70-5EB3-4750-996E-72394E55ED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E92F8C6-A2A5-4502-9BDA-F863DF183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151C285-2800-4E4D-AF7C-6AAD45360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90CF54B-E706-4019-B4BA-9B147BC42DC8}"/>
              </a:ext>
            </a:extLst>
          </p:cNvPr>
          <p:cNvSpPr>
            <a:spLocks noGrp="1"/>
          </p:cNvSpPr>
          <p:nvPr>
            <p:ph type="dt" sz="half" idx="10"/>
          </p:nvPr>
        </p:nvSpPr>
        <p:spPr/>
        <p:txBody>
          <a:bodyPr/>
          <a:lstStyle/>
          <a:p>
            <a:fld id="{F7E3DC75-724C-4F8F-B1E9-024A007D3E0F}" type="datetimeFigureOut">
              <a:rPr lang="zh-CN" altLang="en-US" smtClean="0"/>
              <a:t>2023/12/30</a:t>
            </a:fld>
            <a:endParaRPr lang="zh-CN" altLang="en-US"/>
          </a:p>
        </p:txBody>
      </p:sp>
      <p:sp>
        <p:nvSpPr>
          <p:cNvPr id="6" name="页脚占位符 5">
            <a:extLst>
              <a:ext uri="{FF2B5EF4-FFF2-40B4-BE49-F238E27FC236}">
                <a16:creationId xmlns:a16="http://schemas.microsoft.com/office/drawing/2014/main" id="{729D4813-FD2F-49A3-B639-C3AE37DDAE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437D9-8336-4DED-A812-2CE7B1BD24C7}"/>
              </a:ext>
            </a:extLst>
          </p:cNvPr>
          <p:cNvSpPr>
            <a:spLocks noGrp="1"/>
          </p:cNvSpPr>
          <p:nvPr>
            <p:ph type="sldNum" sz="quarter" idx="12"/>
          </p:nvPr>
        </p:nvSpPr>
        <p:spPr/>
        <p:txBody>
          <a:body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8677359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E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45AACA-1595-4DA9-8AE5-1F5BECE3A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84E4062-4983-4CC2-A3FC-BD17171D9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5658A8-A552-41C7-9FF9-819A47347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3DC75-724C-4F8F-B1E9-024A007D3E0F}" type="datetimeFigureOut">
              <a:rPr lang="zh-CN" altLang="en-US" smtClean="0"/>
              <a:t>2023/12/30</a:t>
            </a:fld>
            <a:endParaRPr lang="zh-CN" altLang="en-US"/>
          </a:p>
        </p:txBody>
      </p:sp>
      <p:sp>
        <p:nvSpPr>
          <p:cNvPr id="5" name="页脚占位符 4">
            <a:extLst>
              <a:ext uri="{FF2B5EF4-FFF2-40B4-BE49-F238E27FC236}">
                <a16:creationId xmlns:a16="http://schemas.microsoft.com/office/drawing/2014/main" id="{733CD8D1-7EBE-488E-B801-47FE5F52C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120B221-5BC4-4EC3-AA47-ACFCCD14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D7730-A824-4446-BE4B-75AEDE18B107}" type="slidenum">
              <a:rPr lang="zh-CN" altLang="en-US" smtClean="0"/>
              <a:t>‹#›</a:t>
            </a:fld>
            <a:endParaRPr lang="zh-CN" altLang="en-US"/>
          </a:p>
        </p:txBody>
      </p:sp>
    </p:spTree>
    <p:extLst>
      <p:ext uri="{BB962C8B-B14F-4D97-AF65-F5344CB8AC3E}">
        <p14:creationId xmlns:p14="http://schemas.microsoft.com/office/powerpoint/2010/main" val="2800186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microsoft.com/office/2018/10/relationships/comments" Target="../comments/modernComment_100_E698C921.xml"/><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F_581F8343.xml"/><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5_8F4AC40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32_BCBC0A5.xml"/><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1_85C3D60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37_35E70B84.xml"/><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8/10/relationships/comments" Target="../comments/modernComment_126_8F39F00A.xml"/><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21_C7710ABA.xm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13F_ECB80EAF.xm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sv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29.svg"/><Relationship Id="rId10" Type="http://schemas.openxmlformats.org/officeDocument/2006/relationships/image" Target="../media/image33.svg"/><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3" Type="http://schemas.microsoft.com/office/2018/10/relationships/comments" Target="../comments/modernComment_142_ED7776AE.xml"/><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3" Type="http://schemas.microsoft.com/office/2018/10/relationships/comments" Target="../comments/modernComment_14A_40F94C17.xml"/><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sv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29.svg"/><Relationship Id="rId10" Type="http://schemas.openxmlformats.org/officeDocument/2006/relationships/image" Target="../media/image33.svg"/><Relationship Id="rId4" Type="http://schemas.openxmlformats.org/officeDocument/2006/relationships/image" Target="../media/image28.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3" Type="http://schemas.microsoft.com/office/2018/10/relationships/comments" Target="../comments/modernComment_148_4C59813C.xml"/><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svg"/></Relationships>
</file>

<file path=ppt/slides/_rels/slide29.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18/10/relationships/comments" Target="../comments/modernComment_14B_D506FAE6.xml"/><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20_12BC5D13.xm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3" Type="http://schemas.microsoft.com/office/2018/10/relationships/comments" Target="../comments/modernComment_147_C8EE6D95.xml"/><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microsoft.com/office/2018/10/relationships/comments" Target="../comments/modernComment_14C_7FC9F33D.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3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image" Target="../media/image4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39.png"/><Relationship Id="rId5" Type="http://schemas.openxmlformats.org/officeDocument/2006/relationships/image" Target="../media/image41.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svg"/><Relationship Id="rId3" Type="http://schemas.microsoft.com/office/2018/10/relationships/comments" Target="../comments/modernComment_151_A9832A4C.xml"/><Relationship Id="rId7" Type="http://schemas.openxmlformats.org/officeDocument/2006/relationships/image" Target="../media/image42.svg"/><Relationship Id="rId12"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22.sv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44.sv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microsoft.com/office/2018/10/relationships/comments" Target="../comments/modernComment_152_0.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5D_F646EE80.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microsoft.com/office/2018/10/relationships/comments" Target="../comments/modernComment_129_6C4D3ECA.xm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microsoft.com/office/2018/10/relationships/comments" Target="../comments/modernComment_15B_95BA00B5.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sv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66_E650E3A2.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65_39FFBA6B.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58_91C26162.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57_6285F932.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55_F30870D1.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56_1A5C81FF.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11B_F4689451.xm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67_37D6DCD5.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microsoft.com/office/2018/10/relationships/comments" Target="../comments/modernComment_161_A1C82BD7.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microsoft.com/office/2018/10/relationships/comments" Target="../comments/modernComment_160_19787BC.xml"/><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46.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8.svg"/></Relationships>
</file>

<file path=ppt/slides/_rels/slide5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svg"/></Relationships>
</file>

<file path=ppt/slides/_rels/slide5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2.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46.svg"/><Relationship Id="rId9"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9.png"/><Relationship Id="rId3" Type="http://schemas.openxmlformats.org/officeDocument/2006/relationships/image" Target="../media/image63.png"/><Relationship Id="rId7" Type="http://schemas.openxmlformats.org/officeDocument/2006/relationships/image" Target="../media/image45.png"/><Relationship Id="rId12" Type="http://schemas.openxmlformats.org/officeDocument/2006/relationships/image" Target="../media/image48.svg"/><Relationship Id="rId2" Type="http://schemas.openxmlformats.org/officeDocument/2006/relationships/notesSlide" Target="../notesSlides/notesSlide49.xml"/><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47.png"/><Relationship Id="rId5" Type="http://schemas.openxmlformats.org/officeDocument/2006/relationships/image" Target="../media/image65.png"/><Relationship Id="rId15" Type="http://schemas.openxmlformats.org/officeDocument/2006/relationships/image" Target="../media/image61.png"/><Relationship Id="rId10" Type="http://schemas.openxmlformats.org/officeDocument/2006/relationships/image" Target="../media/image58.svg"/><Relationship Id="rId4" Type="http://schemas.openxmlformats.org/officeDocument/2006/relationships/image" Target="../media/image64.svg"/><Relationship Id="rId9" Type="http://schemas.openxmlformats.org/officeDocument/2006/relationships/image" Target="../media/image57.png"/><Relationship Id="rId14" Type="http://schemas.openxmlformats.org/officeDocument/2006/relationships/image" Target="../media/image60.svg"/></Relationships>
</file>

<file path=ppt/slides/_rels/slide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18/10/relationships/comments" Target="../comments/modernComment_119_8FE0D753.xm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092955-C42D-4559-B074-1A18F24585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0" y="1238829"/>
            <a:ext cx="9847760" cy="3873052"/>
          </a:xfrm>
          <a:prstGeom prst="rect">
            <a:avLst/>
          </a:prstGeom>
        </p:spPr>
      </p:pic>
      <p:pic>
        <p:nvPicPr>
          <p:cNvPr id="22" name="图片 21">
            <a:extLst>
              <a:ext uri="{FF2B5EF4-FFF2-40B4-BE49-F238E27FC236}">
                <a16:creationId xmlns:a16="http://schemas.microsoft.com/office/drawing/2014/main" id="{BC1B7B72-8047-4C11-801A-86F6A64C5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8972" y="1103370"/>
            <a:ext cx="1593392" cy="1568364"/>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29000"/>
            <a:ext cx="12272147" cy="3250096"/>
          </a:xfrm>
          <a:prstGeom prst="rect">
            <a:avLst/>
          </a:prstGeom>
        </p:spPr>
      </p:pic>
      <p:pic>
        <p:nvPicPr>
          <p:cNvPr id="16" name="图片 15">
            <a:extLst>
              <a:ext uri="{FF2B5EF4-FFF2-40B4-BE49-F238E27FC236}">
                <a16:creationId xmlns:a16="http://schemas.microsoft.com/office/drawing/2014/main" id="{B8698BC1-793F-4D28-823E-3C3DCA513B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8465" y="5695861"/>
            <a:ext cx="1495425" cy="704850"/>
          </a:xfrm>
          <a:prstGeom prst="rect">
            <a:avLst/>
          </a:prstGeom>
        </p:spPr>
      </p:pic>
      <p:pic>
        <p:nvPicPr>
          <p:cNvPr id="24" name="悠扬婉转充满希望的钢琴节奏背景乐_1分38秒">
            <a:hlinkClick r:id="" action="ppaction://media"/>
            <a:extLst>
              <a:ext uri="{FF2B5EF4-FFF2-40B4-BE49-F238E27FC236}">
                <a16:creationId xmlns:a16="http://schemas.microsoft.com/office/drawing/2014/main" id="{6ED5A1E2-DF87-418C-9817-65C4D18650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315" y="-243682"/>
            <a:ext cx="487363" cy="487363"/>
          </a:xfrm>
          <a:prstGeom prst="rect">
            <a:avLst/>
          </a:prstGeom>
        </p:spPr>
      </p:pic>
      <p:sp>
        <p:nvSpPr>
          <p:cNvPr id="3" name="TextBox 2">
            <a:extLst>
              <a:ext uri="{FF2B5EF4-FFF2-40B4-BE49-F238E27FC236}">
                <a16:creationId xmlns:a16="http://schemas.microsoft.com/office/drawing/2014/main" id="{C2AD3960-CE9B-B54D-4EFD-ACABD07482BF}"/>
              </a:ext>
            </a:extLst>
          </p:cNvPr>
          <p:cNvSpPr txBox="1"/>
          <p:nvPr/>
        </p:nvSpPr>
        <p:spPr>
          <a:xfrm>
            <a:off x="190919" y="306198"/>
            <a:ext cx="6772588" cy="369332"/>
          </a:xfrm>
          <a:prstGeom prst="rect">
            <a:avLst/>
          </a:prstGeom>
          <a:noFill/>
        </p:spPr>
        <p:txBody>
          <a:bodyPr wrap="square">
            <a:spAutoFit/>
          </a:bodyPr>
          <a:lstStyle/>
          <a:p>
            <a:r>
              <a:rPr lang="en-US" sz="1800" dirty="0">
                <a:effectLst/>
                <a:latin typeface="Segoe UI" panose="020B0502040204020203" pitchFamily="34" charset="0"/>
              </a:rPr>
              <a:t>VĂN HỌC HOA NHỎ_0933.128.853</a:t>
            </a:r>
            <a:endParaRPr lang="en-US" dirty="0"/>
          </a:p>
        </p:txBody>
      </p:sp>
      <p:sp>
        <p:nvSpPr>
          <p:cNvPr id="4" name="TextBox 3">
            <a:extLst>
              <a:ext uri="{FF2B5EF4-FFF2-40B4-BE49-F238E27FC236}">
                <a16:creationId xmlns:a16="http://schemas.microsoft.com/office/drawing/2014/main" id="{FFA7230D-0AF9-3CCB-5E7B-14D7C701838D}"/>
              </a:ext>
            </a:extLst>
          </p:cNvPr>
          <p:cNvSpPr txBox="1"/>
          <p:nvPr/>
        </p:nvSpPr>
        <p:spPr>
          <a:xfrm>
            <a:off x="1306284" y="1691806"/>
            <a:ext cx="10229224" cy="3170099"/>
          </a:xfrm>
          <a:prstGeom prst="rect">
            <a:avLst/>
          </a:prstGeom>
          <a:noFill/>
        </p:spPr>
        <p:txBody>
          <a:bodyPr wrap="square" rtlCol="0">
            <a:spAutoFit/>
          </a:bodyPr>
          <a:lstStyle/>
          <a:p>
            <a:r>
              <a:rPr lang="vi-VN" sz="10000" dirty="0">
                <a:solidFill>
                  <a:srgbClr val="FF0000"/>
                </a:solidFill>
                <a:latin typeface="Fz Addictype" pitchFamily="2" charset="0"/>
                <a:cs typeface="Fz Addictype" pitchFamily="2" charset="0"/>
              </a:rPr>
              <a:t>ĐỌC HIỂU NGỮ LIỆU NGOÀI SGK</a:t>
            </a:r>
            <a:endParaRPr lang="en-US" sz="10000" dirty="0">
              <a:solidFill>
                <a:srgbClr val="FF0000"/>
              </a:solidFill>
              <a:latin typeface="Fz Addictype" pitchFamily="2" charset="0"/>
              <a:cs typeface="Fz Addictype" pitchFamily="2" charset="0"/>
            </a:endParaRPr>
          </a:p>
        </p:txBody>
      </p:sp>
    </p:spTree>
    <p:extLst>
      <p:ext uri="{BB962C8B-B14F-4D97-AF65-F5344CB8AC3E}">
        <p14:creationId xmlns:p14="http://schemas.microsoft.com/office/powerpoint/2010/main" val="3868772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4"/>
                </p:tgtEl>
              </p:cMediaNode>
            </p:audio>
          </p:childTnLst>
        </p:cTn>
      </p:par>
    </p:tnLst>
    <p:bldLst>
      <p:bldP spid="4" grpId="0"/>
    </p:bld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092955-C42D-4559-B074-1A18F2458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0" y="1257393"/>
            <a:ext cx="9847760" cy="3873052"/>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4" y="4185458"/>
            <a:ext cx="12272147" cy="3250096"/>
          </a:xfrm>
          <a:prstGeom prst="rect">
            <a:avLst/>
          </a:prstGeom>
        </p:spPr>
      </p:pic>
      <p:pic>
        <p:nvPicPr>
          <p:cNvPr id="16" name="图片 15">
            <a:extLst>
              <a:ext uri="{FF2B5EF4-FFF2-40B4-BE49-F238E27FC236}">
                <a16:creationId xmlns:a16="http://schemas.microsoft.com/office/drawing/2014/main" id="{B8698BC1-793F-4D28-823E-3C3DCA513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465" y="5695861"/>
            <a:ext cx="1495425" cy="704850"/>
          </a:xfrm>
          <a:prstGeom prst="rect">
            <a:avLst/>
          </a:prstGeom>
        </p:spPr>
      </p:pic>
      <p:pic>
        <p:nvPicPr>
          <p:cNvPr id="38" name="图片 37">
            <a:extLst>
              <a:ext uri="{FF2B5EF4-FFF2-40B4-BE49-F238E27FC236}">
                <a16:creationId xmlns:a16="http://schemas.microsoft.com/office/drawing/2014/main" id="{C629986A-B8A6-4326-8309-3D2D7AF90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596" y="463242"/>
            <a:ext cx="2863763" cy="1483547"/>
          </a:xfrm>
          <a:prstGeom prst="rect">
            <a:avLst/>
          </a:prstGeom>
        </p:spPr>
      </p:pic>
      <p:sp>
        <p:nvSpPr>
          <p:cNvPr id="4" name="TextBox 3">
            <a:extLst>
              <a:ext uri="{FF2B5EF4-FFF2-40B4-BE49-F238E27FC236}">
                <a16:creationId xmlns:a16="http://schemas.microsoft.com/office/drawing/2014/main" id="{9E895DCA-544B-EA88-E05D-F142E8DD016C}"/>
              </a:ext>
            </a:extLst>
          </p:cNvPr>
          <p:cNvSpPr txBox="1"/>
          <p:nvPr/>
        </p:nvSpPr>
        <p:spPr>
          <a:xfrm>
            <a:off x="3616544" y="17565"/>
            <a:ext cx="7134812" cy="4893647"/>
          </a:xfrm>
          <a:prstGeom prst="rect">
            <a:avLst/>
          </a:prstGeom>
          <a:noFill/>
        </p:spPr>
        <p:txBody>
          <a:bodyPr wrap="square">
            <a:spAutoFit/>
          </a:bodyPr>
          <a:lstStyle/>
          <a:p>
            <a:r>
              <a:rPr lang="de-DE" sz="2400" b="1" kern="0" dirty="0">
                <a:solidFill>
                  <a:srgbClr val="FF0000"/>
                </a:solidFill>
                <a:effectLst/>
                <a:highlight>
                  <a:srgbClr val="FFFF00"/>
                </a:highlight>
                <a:latin typeface="Times New Roman" panose="02020603050405020304" pitchFamily="18" charset="0"/>
                <a:ea typeface="Times New Roman" panose="02020603050405020304" pitchFamily="18" charset="0"/>
              </a:rPr>
              <a:t>ĐỀ</a:t>
            </a:r>
            <a:r>
              <a:rPr lang="vi-VN" sz="2400" b="1" kern="0" dirty="0">
                <a:solidFill>
                  <a:srgbClr val="FF0000"/>
                </a:solidFill>
                <a:effectLst/>
                <a:highlight>
                  <a:srgbClr val="FFFF00"/>
                </a:highlight>
                <a:latin typeface="Times New Roman" panose="02020603050405020304" pitchFamily="18" charset="0"/>
                <a:ea typeface="Times New Roman" panose="02020603050405020304" pitchFamily="18" charset="0"/>
              </a:rPr>
              <a:t> 4: </a:t>
            </a:r>
            <a:r>
              <a:rPr lang="de-DE" sz="2400" b="1" kern="0" dirty="0">
                <a:solidFill>
                  <a:srgbClr val="FF0000"/>
                </a:solidFill>
                <a:effectLst/>
                <a:highlight>
                  <a:srgbClr val="FFFF00"/>
                </a:highlight>
                <a:latin typeface="Times New Roman" panose="02020603050405020304" pitchFamily="18" charset="0"/>
                <a:ea typeface="Times New Roman" panose="02020603050405020304" pitchFamily="18" charset="0"/>
              </a:rPr>
              <a:t>Đọc bài thơ sau:</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Công danh đã được hợp về nhàn,</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Lành dữ âu chi thế ngợi khen.</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Ao cạn vớt bèo cấy muống,</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Trì thanh phát cỏ ương sen.</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Kho thu phong nguyệt đầy qua nóc,</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Thuyền chở yên hà nặng vạy then.</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Bui có một lòng trung liễn hiếu,</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i="1" kern="0" dirty="0">
                <a:solidFill>
                  <a:srgbClr val="002060"/>
                </a:solidFill>
                <a:effectLst/>
                <a:latin typeface="Times New Roman" panose="02020603050405020304" pitchFamily="18" charset="0"/>
                <a:ea typeface="Times New Roman" panose="02020603050405020304" pitchFamily="18" charset="0"/>
              </a:rPr>
              <a:t>Mài chăng khuyết, nhuộm chăng đen.</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kern="0" dirty="0">
                <a:solidFill>
                  <a:srgbClr val="002060"/>
                </a:solidFill>
                <a:effectLst/>
                <a:latin typeface="Times New Roman" panose="02020603050405020304" pitchFamily="18" charset="0"/>
                <a:ea typeface="Times New Roman" panose="02020603050405020304" pitchFamily="18" charset="0"/>
              </a:rPr>
              <a:t>(Thuật hứng bài 24 - Nguyễn Trãi)</a:t>
            </a:r>
            <a:br>
              <a:rPr lang="de-DE" sz="2400" kern="0" dirty="0">
                <a:solidFill>
                  <a:srgbClr val="002060"/>
                </a:solidFill>
                <a:effectLst/>
                <a:latin typeface="Times New Roman" panose="02020603050405020304" pitchFamily="18" charset="0"/>
                <a:ea typeface="Times New Roman" panose="02020603050405020304" pitchFamily="18" charset="0"/>
              </a:rPr>
            </a:br>
            <a:r>
              <a:rPr lang="de-DE" sz="2400" kern="0" dirty="0">
                <a:solidFill>
                  <a:srgbClr val="002060"/>
                </a:solidFill>
                <a:effectLst/>
                <a:latin typeface="Times New Roman" panose="02020603050405020304" pitchFamily="18" charset="0"/>
                <a:ea typeface="Times New Roman" panose="02020603050405020304" pitchFamily="18" charset="0"/>
              </a:rPr>
              <a:t>(Chú thích: </a:t>
            </a:r>
            <a:r>
              <a:rPr lang="de-DE" sz="2400" i="1" kern="0" dirty="0">
                <a:solidFill>
                  <a:srgbClr val="002060"/>
                </a:solidFill>
                <a:effectLst/>
                <a:latin typeface="Times New Roman" panose="02020603050405020304" pitchFamily="18" charset="0"/>
                <a:ea typeface="Times New Roman" panose="02020603050405020304" pitchFamily="18" charset="0"/>
              </a:rPr>
              <a:t>trì thanh</a:t>
            </a:r>
            <a:r>
              <a:rPr lang="de-DE" sz="2400" kern="0" dirty="0">
                <a:solidFill>
                  <a:srgbClr val="002060"/>
                </a:solidFill>
                <a:effectLst/>
                <a:latin typeface="Times New Roman" panose="02020603050405020304" pitchFamily="18" charset="0"/>
                <a:ea typeface="Times New Roman" panose="02020603050405020304" pitchFamily="18" charset="0"/>
              </a:rPr>
              <a:t>: Đầm, ao xanh trong; </a:t>
            </a:r>
            <a:r>
              <a:rPr lang="de-DE" sz="2400" i="1" kern="0" dirty="0">
                <a:solidFill>
                  <a:srgbClr val="002060"/>
                </a:solidFill>
                <a:effectLst/>
                <a:latin typeface="Times New Roman" panose="02020603050405020304" pitchFamily="18" charset="0"/>
                <a:ea typeface="Times New Roman" panose="02020603050405020304" pitchFamily="18" charset="0"/>
              </a:rPr>
              <a:t>bui</a:t>
            </a:r>
            <a:r>
              <a:rPr lang="de-DE" sz="2400" kern="0" dirty="0">
                <a:solidFill>
                  <a:srgbClr val="002060"/>
                </a:solidFill>
                <a:effectLst/>
                <a:latin typeface="Times New Roman" panose="02020603050405020304" pitchFamily="18" charset="0"/>
                <a:ea typeface="Times New Roman" panose="02020603050405020304" pitchFamily="18" charset="0"/>
              </a:rPr>
              <a:t>: Duy chỉ; </a:t>
            </a:r>
            <a:r>
              <a:rPr lang="de-DE" sz="2400" i="1" kern="0" dirty="0">
                <a:solidFill>
                  <a:srgbClr val="002060"/>
                </a:solidFill>
                <a:effectLst/>
                <a:latin typeface="Times New Roman" panose="02020603050405020304" pitchFamily="18" charset="0"/>
                <a:ea typeface="Times New Roman" panose="02020603050405020304" pitchFamily="18" charset="0"/>
              </a:rPr>
              <a:t>liễn</a:t>
            </a:r>
            <a:r>
              <a:rPr lang="de-DE" sz="2400" kern="0" dirty="0">
                <a:solidFill>
                  <a:srgbClr val="002060"/>
                </a:solidFill>
                <a:effectLst/>
                <a:latin typeface="Times New Roman" panose="02020603050405020304" pitchFamily="18" charset="0"/>
                <a:ea typeface="Times New Roman" panose="02020603050405020304" pitchFamily="18" charset="0"/>
              </a:rPr>
              <a:t>: Và, với (có bản chép là </a:t>
            </a:r>
            <a:r>
              <a:rPr lang="de-DE" sz="2400" i="1" kern="0" dirty="0">
                <a:solidFill>
                  <a:srgbClr val="002060"/>
                </a:solidFill>
                <a:effectLst/>
                <a:latin typeface="Times New Roman" panose="02020603050405020304" pitchFamily="18" charset="0"/>
                <a:ea typeface="Times New Roman" panose="02020603050405020304" pitchFamily="18" charset="0"/>
              </a:rPr>
              <a:t>lẫn</a:t>
            </a:r>
            <a:r>
              <a:rPr lang="de-DE" sz="2400" kern="0" dirty="0">
                <a:solidFill>
                  <a:srgbClr val="002060"/>
                </a:solidFill>
                <a:effectLst/>
                <a:latin typeface="Times New Roman" panose="02020603050405020304" pitchFamily="18" charset="0"/>
                <a:ea typeface="Times New Roman" panose="02020603050405020304" pitchFamily="18" charset="0"/>
              </a:rPr>
              <a:t> ) ; </a:t>
            </a:r>
            <a:r>
              <a:rPr lang="de-DE" sz="2400" i="1" kern="0" dirty="0">
                <a:solidFill>
                  <a:srgbClr val="002060"/>
                </a:solidFill>
                <a:effectLst/>
                <a:latin typeface="Times New Roman" panose="02020603050405020304" pitchFamily="18" charset="0"/>
                <a:ea typeface="Times New Roman" panose="02020603050405020304" pitchFamily="18" charset="0"/>
              </a:rPr>
              <a:t>chăng</a:t>
            </a:r>
            <a:r>
              <a:rPr lang="de-DE" sz="2400" kern="0" dirty="0">
                <a:solidFill>
                  <a:srgbClr val="002060"/>
                </a:solidFill>
                <a:effectLst/>
                <a:latin typeface="Times New Roman" panose="02020603050405020304" pitchFamily="18" charset="0"/>
                <a:ea typeface="Times New Roman" panose="02020603050405020304" pitchFamily="18" charset="0"/>
              </a:rPr>
              <a:t>: Chẳng)</a:t>
            </a:r>
            <a:br>
              <a:rPr lang="de-DE" sz="2400" kern="0" dirty="0">
                <a:solidFill>
                  <a:srgbClr val="002060"/>
                </a:solidFill>
                <a:effectLst/>
                <a:latin typeface="Times New Roman" panose="02020603050405020304" pitchFamily="18" charset="0"/>
                <a:ea typeface="Times New Roman" panose="02020603050405020304" pitchFamily="18" charset="0"/>
              </a:rPr>
            </a:br>
            <a:endParaRPr lang="en-US" sz="2400" dirty="0">
              <a:solidFill>
                <a:srgbClr val="002060"/>
              </a:solidFill>
            </a:endParaRPr>
          </a:p>
        </p:txBody>
      </p:sp>
    </p:spTree>
    <p:extLst>
      <p:ext uri="{BB962C8B-B14F-4D97-AF65-F5344CB8AC3E}">
        <p14:creationId xmlns:p14="http://schemas.microsoft.com/office/powerpoint/2010/main" val="1478460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pic>
        <p:nvPicPr>
          <p:cNvPr id="7" name="图片 6">
            <a:extLst>
              <a:ext uri="{FF2B5EF4-FFF2-40B4-BE49-F238E27FC236}">
                <a16:creationId xmlns:a16="http://schemas.microsoft.com/office/drawing/2014/main" id="{7B962D8D-F4CA-4F42-A311-8C2225EA4F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442" y="1909216"/>
            <a:ext cx="3700411" cy="3700411"/>
          </a:xfrm>
          <a:prstGeom prst="rect">
            <a:avLst/>
          </a:prstGeom>
        </p:spPr>
      </p:pic>
      <p:sp>
        <p:nvSpPr>
          <p:cNvPr id="3" name="TextBox 2">
            <a:extLst>
              <a:ext uri="{FF2B5EF4-FFF2-40B4-BE49-F238E27FC236}">
                <a16:creationId xmlns:a16="http://schemas.microsoft.com/office/drawing/2014/main" id="{6E9970E1-F484-0567-2301-5C754C027664}"/>
              </a:ext>
            </a:extLst>
          </p:cNvPr>
          <p:cNvSpPr txBox="1"/>
          <p:nvPr/>
        </p:nvSpPr>
        <p:spPr>
          <a:xfrm>
            <a:off x="3947295" y="880257"/>
            <a:ext cx="7639397" cy="5262979"/>
          </a:xfrm>
          <a:prstGeom prst="rect">
            <a:avLst/>
          </a:prstGeom>
          <a:noFill/>
        </p:spPr>
        <p:txBody>
          <a:bodyPr wrap="square">
            <a:spAutoFit/>
          </a:bodyPr>
          <a:lstStyle/>
          <a:p>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b="1" kern="0" dirty="0">
                <a:solidFill>
                  <a:srgbClr val="0070C0"/>
                </a:solidFill>
                <a:effectLst/>
                <a:latin typeface="Times New Roman" panose="02020603050405020304" pitchFamily="18" charset="0"/>
                <a:ea typeface="Times New Roman" panose="02020603050405020304" pitchFamily="18" charset="0"/>
              </a:rPr>
              <a:t>Câu 1.</a:t>
            </a:r>
            <a:r>
              <a:rPr lang="de-DE" sz="2400" kern="0" dirty="0">
                <a:solidFill>
                  <a:srgbClr val="0070C0"/>
                </a:solidFill>
                <a:effectLst/>
                <a:latin typeface="Times New Roman" panose="02020603050405020304" pitchFamily="18" charset="0"/>
                <a:ea typeface="Times New Roman" panose="02020603050405020304" pitchFamily="18" charset="0"/>
              </a:rPr>
              <a:t> Thể thơ của bài </a:t>
            </a:r>
            <a:r>
              <a:rPr lang="de-DE" sz="2400" i="1" kern="0" dirty="0">
                <a:solidFill>
                  <a:srgbClr val="0070C0"/>
                </a:solidFill>
                <a:effectLst/>
                <a:latin typeface="Times New Roman" panose="02020603050405020304" pitchFamily="18" charset="0"/>
                <a:ea typeface="Times New Roman" panose="02020603050405020304" pitchFamily="18" charset="0"/>
              </a:rPr>
              <a:t>Thuật hứng</a:t>
            </a:r>
            <a:r>
              <a:rPr lang="de-DE" sz="2400" kern="0" dirty="0">
                <a:solidFill>
                  <a:srgbClr val="0070C0"/>
                </a:solidFill>
                <a:effectLst/>
                <a:latin typeface="Times New Roman" panose="02020603050405020304" pitchFamily="18" charset="0"/>
                <a:ea typeface="Times New Roman" panose="02020603050405020304" pitchFamily="18" charset="0"/>
              </a:rPr>
              <a:t> giống với thể thơ của bài nào sau đây:</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A. Cảm xúc mùa thu - Đỗ Phủ</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B. Bánh trôi nước - Hồ Xuân Hương</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C. Tỏ lòng - Phạm Ngũ Lão</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D. Côn Sơn ca - Nguyễn Trãi.</a:t>
            </a:r>
            <a:br>
              <a:rPr lang="de-DE" sz="2400" kern="0" dirty="0">
                <a:solidFill>
                  <a:srgbClr val="0070C0"/>
                </a:solidFill>
                <a:effectLst/>
                <a:latin typeface="Times New Roman" panose="02020603050405020304" pitchFamily="18" charset="0"/>
                <a:ea typeface="Times New Roman" panose="02020603050405020304" pitchFamily="18" charset="0"/>
              </a:rPr>
            </a:br>
            <a:endParaRPr lang="vi-VN" sz="2400" kern="0" dirty="0">
              <a:solidFill>
                <a:srgbClr val="0070C0"/>
              </a:solidFill>
              <a:effectLst/>
              <a:latin typeface="Times New Roman" panose="02020603050405020304" pitchFamily="18" charset="0"/>
              <a:ea typeface="Times New Roman" panose="02020603050405020304" pitchFamily="18" charset="0"/>
            </a:endParaRPr>
          </a:p>
          <a:p>
            <a:r>
              <a:rPr lang="de-DE" sz="2400" b="1" kern="0" dirty="0">
                <a:solidFill>
                  <a:srgbClr val="0070C0"/>
                </a:solidFill>
                <a:effectLst/>
                <a:latin typeface="Times New Roman" panose="02020603050405020304" pitchFamily="18" charset="0"/>
                <a:ea typeface="Times New Roman" panose="02020603050405020304" pitchFamily="18" charset="0"/>
              </a:rPr>
              <a:t>Câu 2.</a:t>
            </a:r>
            <a:r>
              <a:rPr lang="de-DE" sz="2400" kern="0" dirty="0">
                <a:solidFill>
                  <a:srgbClr val="0070C0"/>
                </a:solidFill>
                <a:effectLst/>
                <a:latin typeface="Times New Roman" panose="02020603050405020304" pitchFamily="18" charset="0"/>
                <a:ea typeface="Times New Roman" panose="02020603050405020304" pitchFamily="18" charset="0"/>
              </a:rPr>
              <a:t> Phép đối được sử dụng trong những câu thơ nào?</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A. Hai câu đề</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B. Hai câu thực, hai câu luận</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C. Hai câu kết</a:t>
            </a:r>
            <a:br>
              <a:rPr lang="de-DE" sz="2400" kern="0" dirty="0">
                <a:solidFill>
                  <a:srgbClr val="0070C0"/>
                </a:solidFill>
                <a:effectLst/>
                <a:latin typeface="Times New Roman" panose="02020603050405020304" pitchFamily="18" charset="0"/>
                <a:ea typeface="Times New Roman" panose="02020603050405020304" pitchFamily="18" charset="0"/>
              </a:rPr>
            </a:br>
            <a:r>
              <a:rPr lang="de-DE" sz="2400" kern="0" dirty="0">
                <a:solidFill>
                  <a:srgbClr val="0070C0"/>
                </a:solidFill>
                <a:effectLst/>
                <a:latin typeface="Times New Roman" panose="02020603050405020304" pitchFamily="18" charset="0"/>
                <a:ea typeface="Times New Roman" panose="02020603050405020304" pitchFamily="18" charset="0"/>
              </a:rPr>
              <a:t>D. Hai câu luận và hai câu kết.</a:t>
            </a:r>
            <a:br>
              <a:rPr lang="de-DE" sz="2400" kern="0" dirty="0">
                <a:solidFill>
                  <a:srgbClr val="0070C0"/>
                </a:solidFill>
                <a:effectLst/>
                <a:latin typeface="Times New Roman" panose="02020603050405020304" pitchFamily="18" charset="0"/>
                <a:ea typeface="Times New Roman" panose="02020603050405020304" pitchFamily="18" charset="0"/>
              </a:rPr>
            </a:br>
            <a:endParaRPr lang="en-US" sz="2400" dirty="0"/>
          </a:p>
        </p:txBody>
      </p:sp>
      <p:sp>
        <p:nvSpPr>
          <p:cNvPr id="5" name="TextBox 4">
            <a:extLst>
              <a:ext uri="{FF2B5EF4-FFF2-40B4-BE49-F238E27FC236}">
                <a16:creationId xmlns:a16="http://schemas.microsoft.com/office/drawing/2014/main" id="{C6D3AB7D-288F-EC1A-52DA-46A922D63F77}"/>
              </a:ext>
            </a:extLst>
          </p:cNvPr>
          <p:cNvSpPr txBox="1"/>
          <p:nvPr/>
        </p:nvSpPr>
        <p:spPr>
          <a:xfrm>
            <a:off x="605308" y="1216476"/>
            <a:ext cx="2561841"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de-DE" sz="1800" b="1" kern="0" dirty="0">
                <a:solidFill>
                  <a:srgbClr val="0070C0"/>
                </a:solidFill>
                <a:effectLst/>
                <a:latin typeface="Times New Roman" panose="02020603050405020304" pitchFamily="18" charset="0"/>
                <a:ea typeface="Times New Roman" panose="02020603050405020304" pitchFamily="18" charset="0"/>
              </a:rPr>
              <a:t>Chọn một đáp án đúng:</a:t>
            </a:r>
            <a:endParaRPr lang="en-US" dirty="0"/>
          </a:p>
        </p:txBody>
      </p:sp>
      <p:sp>
        <p:nvSpPr>
          <p:cNvPr id="6" name="Oval 5">
            <a:extLst>
              <a:ext uri="{FF2B5EF4-FFF2-40B4-BE49-F238E27FC236}">
                <a16:creationId xmlns:a16="http://schemas.microsoft.com/office/drawing/2014/main" id="{F0EB4416-7FB1-E8BD-F335-42ADDB380F51}"/>
              </a:ext>
            </a:extLst>
          </p:cNvPr>
          <p:cNvSpPr/>
          <p:nvPr/>
        </p:nvSpPr>
        <p:spPr>
          <a:xfrm>
            <a:off x="3967074" y="2004534"/>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73ED16-E9AD-AF16-B7F1-B6177BD22B8C}"/>
              </a:ext>
            </a:extLst>
          </p:cNvPr>
          <p:cNvSpPr/>
          <p:nvPr/>
        </p:nvSpPr>
        <p:spPr>
          <a:xfrm>
            <a:off x="3947295" y="4576383"/>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09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163" y="3882614"/>
            <a:ext cx="6715849" cy="1626200"/>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163" y="4790929"/>
            <a:ext cx="9043474" cy="1092290"/>
          </a:xfrm>
          <a:prstGeom prst="rect">
            <a:avLst/>
          </a:prstGeom>
        </p:spPr>
      </p:pic>
      <p:pic>
        <p:nvPicPr>
          <p:cNvPr id="7" name="图片 6">
            <a:extLst>
              <a:ext uri="{FF2B5EF4-FFF2-40B4-BE49-F238E27FC236}">
                <a16:creationId xmlns:a16="http://schemas.microsoft.com/office/drawing/2014/main" id="{7B962D8D-F4CA-4F42-A311-8C2225EA4F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60483" y="2406575"/>
            <a:ext cx="2726872" cy="2726872"/>
          </a:xfrm>
          <a:prstGeom prst="rect">
            <a:avLst/>
          </a:prstGeom>
        </p:spPr>
      </p:pic>
      <p:sp>
        <p:nvSpPr>
          <p:cNvPr id="3" name="TextBox 2">
            <a:extLst>
              <a:ext uri="{FF2B5EF4-FFF2-40B4-BE49-F238E27FC236}">
                <a16:creationId xmlns:a16="http://schemas.microsoft.com/office/drawing/2014/main" id="{4EBC10E1-6122-C904-FC93-7F6FEA10D625}"/>
              </a:ext>
            </a:extLst>
          </p:cNvPr>
          <p:cNvSpPr txBox="1"/>
          <p:nvPr/>
        </p:nvSpPr>
        <p:spPr>
          <a:xfrm>
            <a:off x="4696442" y="849228"/>
            <a:ext cx="6300771" cy="4662110"/>
          </a:xfrm>
          <a:prstGeom prst="rect">
            <a:avLst/>
          </a:prstGeom>
          <a:noFill/>
        </p:spPr>
        <p:txBody>
          <a:bodyPr wrap="square">
            <a:spAutoFit/>
          </a:bodyPr>
          <a:lstStyle/>
          <a:p>
            <a:pPr defTabSz="667512">
              <a:lnSpc>
                <a:spcPct val="150000"/>
              </a:lnSpc>
              <a:spcAft>
                <a:spcPts val="600"/>
              </a:spcAft>
            </a:pPr>
            <a:r>
              <a:rPr lang="de-DE" sz="2000" b="1" kern="0" dirty="0">
                <a:solidFill>
                  <a:srgbClr val="0070C0"/>
                </a:solidFill>
                <a:latin typeface="Times New Roman" panose="02020603050405020304" pitchFamily="18" charset="0"/>
                <a:ea typeface="+mn-ea"/>
                <a:cs typeface="+mn-cs"/>
              </a:rPr>
              <a:t>Câu 3.</a:t>
            </a:r>
            <a:r>
              <a:rPr lang="de-DE" sz="2000" kern="0" dirty="0">
                <a:solidFill>
                  <a:srgbClr val="0070C0"/>
                </a:solidFill>
                <a:latin typeface="Times New Roman" panose="02020603050405020304" pitchFamily="18" charset="0"/>
                <a:ea typeface="+mn-ea"/>
                <a:cs typeface="+mn-cs"/>
              </a:rPr>
              <a:t> Câu thơ thứ nhất hiểu là:</a:t>
            </a:r>
            <a:br>
              <a:rPr lang="de-DE" sz="2000" kern="0" dirty="0">
                <a:solidFill>
                  <a:srgbClr val="0070C0"/>
                </a:solidFill>
                <a:latin typeface="Times New Roman" panose="02020603050405020304" pitchFamily="18" charset="0"/>
                <a:ea typeface="+mn-ea"/>
                <a:cs typeface="+mn-cs"/>
              </a:rPr>
            </a:br>
            <a:r>
              <a:rPr lang="de-DE" sz="2000" kern="0" dirty="0">
                <a:solidFill>
                  <a:srgbClr val="0070C0"/>
                </a:solidFill>
                <a:latin typeface="Times New Roman" panose="02020603050405020304" pitchFamily="18" charset="0"/>
                <a:ea typeface="+mn-ea"/>
                <a:cs typeface="+mn-cs"/>
              </a:rPr>
              <a:t>A. Công thành, danh toại, hoàn cảnh hiện tại của Nguyễn Trãi thích hợp với việc về nhàn.</a:t>
            </a:r>
            <a:br>
              <a:rPr lang="de-DE" sz="2000" kern="0" dirty="0">
                <a:solidFill>
                  <a:srgbClr val="0070C0"/>
                </a:solidFill>
                <a:latin typeface="Times New Roman" panose="02020603050405020304" pitchFamily="18" charset="0"/>
                <a:ea typeface="+mn-ea"/>
                <a:cs typeface="+mn-cs"/>
              </a:rPr>
            </a:br>
            <a:r>
              <a:rPr lang="de-DE" sz="2000" kern="0" dirty="0">
                <a:solidFill>
                  <a:srgbClr val="0070C0"/>
                </a:solidFill>
                <a:latin typeface="Times New Roman" panose="02020603050405020304" pitchFamily="18" charset="0"/>
                <a:ea typeface="+mn-ea"/>
                <a:cs typeface="+mn-cs"/>
              </a:rPr>
              <a:t>B. Với Nguyễn Trãi, công danh không còn nữa thì lựa chọn tốt nhất là lui về nhàn.</a:t>
            </a:r>
            <a:br>
              <a:rPr lang="de-DE" sz="2000" kern="0" dirty="0">
                <a:solidFill>
                  <a:srgbClr val="0070C0"/>
                </a:solidFill>
                <a:latin typeface="Times New Roman" panose="02020603050405020304" pitchFamily="18" charset="0"/>
                <a:ea typeface="+mn-ea"/>
                <a:cs typeface="+mn-cs"/>
              </a:rPr>
            </a:br>
            <a:r>
              <a:rPr lang="de-DE" sz="2000" kern="0" dirty="0">
                <a:solidFill>
                  <a:srgbClr val="0070C0"/>
                </a:solidFill>
                <a:latin typeface="Times New Roman" panose="02020603050405020304" pitchFamily="18" charset="0"/>
                <a:ea typeface="+mn-ea"/>
                <a:cs typeface="+mn-cs"/>
              </a:rPr>
              <a:t>C. Nguyễn Trãi vẫn khao khát lập công danh nhưng thời thế thay đổi buộc phải về nhàn.</a:t>
            </a:r>
            <a:br>
              <a:rPr lang="de-DE" sz="2000" kern="0" dirty="0">
                <a:solidFill>
                  <a:srgbClr val="0070C0"/>
                </a:solidFill>
                <a:latin typeface="Times New Roman" panose="02020603050405020304" pitchFamily="18" charset="0"/>
                <a:ea typeface="+mn-ea"/>
                <a:cs typeface="+mn-cs"/>
              </a:rPr>
            </a:br>
            <a:r>
              <a:rPr lang="de-DE" sz="2000" kern="0" dirty="0">
                <a:solidFill>
                  <a:srgbClr val="0070C0"/>
                </a:solidFill>
                <a:latin typeface="Times New Roman" panose="02020603050405020304" pitchFamily="18" charset="0"/>
                <a:ea typeface="+mn-ea"/>
                <a:cs typeface="+mn-cs"/>
              </a:rPr>
              <a:t>D. Công danh không thể vui bằng thú nhàn, Nguyễn Trãi chọn thú nhàn.</a:t>
            </a:r>
            <a:br>
              <a:rPr lang="de-DE" sz="2000" kern="0" dirty="0">
                <a:solidFill>
                  <a:srgbClr val="0070C0"/>
                </a:solidFill>
                <a:latin typeface="Times New Roman" panose="02020603050405020304" pitchFamily="18" charset="0"/>
                <a:ea typeface="+mn-ea"/>
                <a:cs typeface="+mn-cs"/>
              </a:rPr>
            </a:br>
            <a:endParaRPr lang="en-US" sz="2000" dirty="0"/>
          </a:p>
        </p:txBody>
      </p:sp>
      <p:sp>
        <p:nvSpPr>
          <p:cNvPr id="4" name="Oval 3">
            <a:extLst>
              <a:ext uri="{FF2B5EF4-FFF2-40B4-BE49-F238E27FC236}">
                <a16:creationId xmlns:a16="http://schemas.microsoft.com/office/drawing/2014/main" id="{CC02CA52-A66C-CEDA-7487-5CA0617B1D1F}"/>
              </a:ext>
            </a:extLst>
          </p:cNvPr>
          <p:cNvSpPr/>
          <p:nvPr/>
        </p:nvSpPr>
        <p:spPr>
          <a:xfrm>
            <a:off x="4694581" y="1414331"/>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E54A49-E28C-BB72-D0A8-B3AC5150778C}"/>
              </a:ext>
            </a:extLst>
          </p:cNvPr>
          <p:cNvSpPr txBox="1"/>
          <p:nvPr/>
        </p:nvSpPr>
        <p:spPr>
          <a:xfrm>
            <a:off x="1029662" y="1398420"/>
            <a:ext cx="3243080" cy="646331"/>
          </a:xfrm>
          <a:prstGeom prst="rect">
            <a:avLst/>
          </a:prstGeom>
          <a:noFill/>
        </p:spPr>
        <p:txBody>
          <a:bodyPr wrap="square">
            <a:spAutoFit/>
          </a:bodyPr>
          <a:lstStyle/>
          <a:p>
            <a:r>
              <a:rPr lang="vi-VN" altLang="zh-CN" dirty="0">
                <a:solidFill>
                  <a:schemeClr val="bg1"/>
                </a:solidFill>
              </a:rPr>
              <a:t>Văn học hoa nhỏ_0933.128.853</a:t>
            </a:r>
            <a:endParaRPr lang="zh-CN" altLang="en-US" dirty="0">
              <a:solidFill>
                <a:schemeClr val="bg1"/>
              </a:solidFill>
            </a:endParaRPr>
          </a:p>
        </p:txBody>
      </p:sp>
    </p:spTree>
    <p:extLst>
      <p:ext uri="{BB962C8B-B14F-4D97-AF65-F5344CB8AC3E}">
        <p14:creationId xmlns:p14="http://schemas.microsoft.com/office/powerpoint/2010/main" val="2404041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19" descr="A mountain range with clouds&#10;&#10;Description automatically generated">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17296"/>
            <a:ext cx="8374951" cy="2027941"/>
          </a:xfrm>
          <a:prstGeom prst="rect">
            <a:avLst/>
          </a:prstGeom>
        </p:spPr>
      </p:pic>
      <p:pic>
        <p:nvPicPr>
          <p:cNvPr id="10" name="图片 9" descr="A blue and white clouds&#10;&#10;Description automatically generated">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50004"/>
            <a:ext cx="11277600" cy="1362132"/>
          </a:xfrm>
          <a:prstGeom prst="rect">
            <a:avLst/>
          </a:prstGeom>
        </p:spPr>
      </p:pic>
      <p:pic>
        <p:nvPicPr>
          <p:cNvPr id="7" name="图片 6" descr="A close up of flowers&#10;&#10;Description automatically generated">
            <a:extLst>
              <a:ext uri="{FF2B5EF4-FFF2-40B4-BE49-F238E27FC236}">
                <a16:creationId xmlns:a16="http://schemas.microsoft.com/office/drawing/2014/main" id="{7B962D8D-F4CA-4F42-A311-8C2225EA4F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1641" y="1876612"/>
            <a:ext cx="3400526" cy="3400526"/>
          </a:xfrm>
          <a:prstGeom prst="rect">
            <a:avLst/>
          </a:prstGeom>
        </p:spPr>
      </p:pic>
      <p:sp>
        <p:nvSpPr>
          <p:cNvPr id="3" name="TextBox 2">
            <a:extLst>
              <a:ext uri="{FF2B5EF4-FFF2-40B4-BE49-F238E27FC236}">
                <a16:creationId xmlns:a16="http://schemas.microsoft.com/office/drawing/2014/main" id="{08142A54-1C52-6B1F-71EE-69027D193CA5}"/>
              </a:ext>
            </a:extLst>
          </p:cNvPr>
          <p:cNvSpPr txBox="1"/>
          <p:nvPr/>
        </p:nvSpPr>
        <p:spPr>
          <a:xfrm>
            <a:off x="5622600" y="683370"/>
            <a:ext cx="6340417" cy="4776124"/>
          </a:xfrm>
          <a:prstGeom prst="rect">
            <a:avLst/>
          </a:prstGeom>
          <a:noFill/>
        </p:spPr>
        <p:txBody>
          <a:bodyPr wrap="square">
            <a:spAutoFit/>
          </a:bodyPr>
          <a:lstStyle/>
          <a:p>
            <a:pPr defTabSz="832104">
              <a:lnSpc>
                <a:spcPct val="150000"/>
              </a:lnSpc>
              <a:spcAft>
                <a:spcPts val="600"/>
              </a:spcAft>
            </a:pPr>
            <a:r>
              <a:rPr lang="de-DE" sz="2548" b="1" kern="0" dirty="0">
                <a:solidFill>
                  <a:srgbClr val="FFFF00"/>
                </a:solidFill>
                <a:latin typeface="Times New Roman" panose="02020603050405020304" pitchFamily="18" charset="0"/>
                <a:ea typeface="+mn-ea"/>
                <a:cs typeface="+mn-cs"/>
              </a:rPr>
              <a:t>Câu 4.</a:t>
            </a:r>
            <a:r>
              <a:rPr lang="de-DE" sz="2548" kern="0" dirty="0">
                <a:solidFill>
                  <a:srgbClr val="FFFF00"/>
                </a:solidFill>
                <a:latin typeface="Times New Roman" panose="02020603050405020304" pitchFamily="18" charset="0"/>
                <a:ea typeface="+mn-ea"/>
                <a:cs typeface="+mn-cs"/>
              </a:rPr>
              <a:t> Suy nghĩ "Về nhàn rồi thì việc tốt xấu đến cũng không sợ người đời khen hay chê nữa" được thể hiện trong câu thơ nào?</a:t>
            </a:r>
            <a:br>
              <a:rPr lang="de-DE" sz="2548" kern="0" dirty="0">
                <a:solidFill>
                  <a:srgbClr val="FFFF00"/>
                </a:solidFill>
                <a:latin typeface="Times New Roman" panose="02020603050405020304" pitchFamily="18" charset="0"/>
                <a:ea typeface="+mn-ea"/>
                <a:cs typeface="+mn-cs"/>
              </a:rPr>
            </a:br>
            <a:r>
              <a:rPr lang="de-DE" sz="2548" kern="0" dirty="0">
                <a:solidFill>
                  <a:srgbClr val="FFFF00"/>
                </a:solidFill>
                <a:latin typeface="Times New Roman" panose="02020603050405020304" pitchFamily="18" charset="0"/>
                <a:ea typeface="+mn-ea"/>
                <a:cs typeface="+mn-cs"/>
              </a:rPr>
              <a:t>A. </a:t>
            </a:r>
            <a:r>
              <a:rPr lang="de-DE" sz="2548" i="1" kern="0" dirty="0">
                <a:solidFill>
                  <a:srgbClr val="FFFF00"/>
                </a:solidFill>
                <a:latin typeface="Times New Roman" panose="02020603050405020304" pitchFamily="18" charset="0"/>
                <a:ea typeface="+mn-ea"/>
                <a:cs typeface="+mn-cs"/>
              </a:rPr>
              <a:t>Công danh đã được hợp về nhàn,</a:t>
            </a:r>
            <a:br>
              <a:rPr lang="de-DE" sz="2548" kern="0" dirty="0">
                <a:solidFill>
                  <a:srgbClr val="FFFF00"/>
                </a:solidFill>
                <a:latin typeface="Times New Roman" panose="02020603050405020304" pitchFamily="18" charset="0"/>
                <a:ea typeface="+mn-ea"/>
                <a:cs typeface="+mn-cs"/>
              </a:rPr>
            </a:br>
            <a:r>
              <a:rPr lang="de-DE" sz="2548" kern="0" dirty="0">
                <a:solidFill>
                  <a:srgbClr val="FFFF00"/>
                </a:solidFill>
                <a:latin typeface="Times New Roman" panose="02020603050405020304" pitchFamily="18" charset="0"/>
                <a:ea typeface="+mn-ea"/>
                <a:cs typeface="+mn-cs"/>
              </a:rPr>
              <a:t>B. </a:t>
            </a:r>
            <a:r>
              <a:rPr lang="de-DE" sz="2548" i="1" kern="0" dirty="0">
                <a:solidFill>
                  <a:srgbClr val="FFFF00"/>
                </a:solidFill>
                <a:latin typeface="Times New Roman" panose="02020603050405020304" pitchFamily="18" charset="0"/>
                <a:ea typeface="+mn-ea"/>
                <a:cs typeface="+mn-cs"/>
              </a:rPr>
              <a:t>Lành dữ âu chi thế ngợi khen.</a:t>
            </a:r>
            <a:br>
              <a:rPr lang="de-DE" sz="2548" kern="0" dirty="0">
                <a:solidFill>
                  <a:srgbClr val="FFFF00"/>
                </a:solidFill>
                <a:latin typeface="Times New Roman" panose="02020603050405020304" pitchFamily="18" charset="0"/>
                <a:ea typeface="+mn-ea"/>
                <a:cs typeface="+mn-cs"/>
              </a:rPr>
            </a:br>
            <a:r>
              <a:rPr lang="de-DE" sz="2548" kern="0" dirty="0">
                <a:solidFill>
                  <a:srgbClr val="FFFF00"/>
                </a:solidFill>
                <a:latin typeface="Times New Roman" panose="02020603050405020304" pitchFamily="18" charset="0"/>
                <a:ea typeface="+mn-ea"/>
                <a:cs typeface="+mn-cs"/>
              </a:rPr>
              <a:t>C. </a:t>
            </a:r>
            <a:r>
              <a:rPr lang="de-DE" sz="2548" i="1" kern="0" dirty="0">
                <a:solidFill>
                  <a:srgbClr val="FFFF00"/>
                </a:solidFill>
                <a:latin typeface="Times New Roman" panose="02020603050405020304" pitchFamily="18" charset="0"/>
                <a:ea typeface="+mn-ea"/>
                <a:cs typeface="+mn-cs"/>
              </a:rPr>
              <a:t>Bui có một lòng trung liễn hiếu,</a:t>
            </a:r>
            <a:br>
              <a:rPr lang="de-DE" sz="2548" kern="0" dirty="0">
                <a:solidFill>
                  <a:srgbClr val="FFFF00"/>
                </a:solidFill>
                <a:latin typeface="Times New Roman" panose="02020603050405020304" pitchFamily="18" charset="0"/>
                <a:ea typeface="+mn-ea"/>
                <a:cs typeface="+mn-cs"/>
              </a:rPr>
            </a:br>
            <a:r>
              <a:rPr lang="de-DE" sz="2548" kern="0" dirty="0">
                <a:solidFill>
                  <a:srgbClr val="FFFF00"/>
                </a:solidFill>
                <a:latin typeface="Times New Roman" panose="02020603050405020304" pitchFamily="18" charset="0"/>
                <a:ea typeface="+mn-ea"/>
                <a:cs typeface="+mn-cs"/>
              </a:rPr>
              <a:t>D. </a:t>
            </a:r>
            <a:r>
              <a:rPr lang="de-DE" sz="2548" i="1" kern="0" dirty="0">
                <a:solidFill>
                  <a:srgbClr val="FFFF00"/>
                </a:solidFill>
                <a:latin typeface="Times New Roman" panose="02020603050405020304" pitchFamily="18" charset="0"/>
                <a:ea typeface="+mn-ea"/>
                <a:cs typeface="+mn-cs"/>
              </a:rPr>
              <a:t>Mài chăng khuyết, nhuộm chăng đen.</a:t>
            </a:r>
            <a:br>
              <a:rPr lang="de-DE" sz="2548" kern="0" dirty="0">
                <a:solidFill>
                  <a:srgbClr val="0070C0"/>
                </a:solidFill>
                <a:latin typeface="Times New Roman" panose="02020603050405020304" pitchFamily="18" charset="0"/>
                <a:ea typeface="+mn-ea"/>
                <a:cs typeface="+mn-cs"/>
              </a:rPr>
            </a:br>
            <a:endParaRPr lang="en-US" sz="2800" dirty="0"/>
          </a:p>
        </p:txBody>
      </p:sp>
      <p:sp>
        <p:nvSpPr>
          <p:cNvPr id="4" name="Oval 3">
            <a:extLst>
              <a:ext uri="{FF2B5EF4-FFF2-40B4-BE49-F238E27FC236}">
                <a16:creationId xmlns:a16="http://schemas.microsoft.com/office/drawing/2014/main" id="{0E7F840C-87A9-5F0C-DB4D-1D95866488FD}"/>
              </a:ext>
            </a:extLst>
          </p:cNvPr>
          <p:cNvSpPr/>
          <p:nvPr/>
        </p:nvSpPr>
        <p:spPr>
          <a:xfrm>
            <a:off x="5696605" y="3199009"/>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61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01212" y="450334"/>
            <a:ext cx="569771" cy="473126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00684" y="228600"/>
            <a:ext cx="339144" cy="45742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44817" y="228600"/>
            <a:ext cx="8822207" cy="4350741"/>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089" y="3109912"/>
            <a:ext cx="4760119" cy="1152632"/>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 y="4908781"/>
            <a:ext cx="12188951" cy="774203"/>
          </a:xfrm>
          <a:prstGeom prst="rect">
            <a:avLst/>
          </a:prstGeom>
        </p:spPr>
      </p:pic>
      <p:pic>
        <p:nvPicPr>
          <p:cNvPr id="7" name="图片 6">
            <a:extLst>
              <a:ext uri="{FF2B5EF4-FFF2-40B4-BE49-F238E27FC236}">
                <a16:creationId xmlns:a16="http://schemas.microsoft.com/office/drawing/2014/main" id="{7B962D8D-F4CA-4F42-A311-8C2225EA4F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233" y="2706737"/>
            <a:ext cx="1932776" cy="1932776"/>
          </a:xfrm>
          <a:prstGeom prst="rect">
            <a:avLst/>
          </a:prstGeom>
        </p:spPr>
      </p:pic>
      <p:sp>
        <p:nvSpPr>
          <p:cNvPr id="3" name="TextBox 2">
            <a:extLst>
              <a:ext uri="{FF2B5EF4-FFF2-40B4-BE49-F238E27FC236}">
                <a16:creationId xmlns:a16="http://schemas.microsoft.com/office/drawing/2014/main" id="{CABA4D4F-5869-AC72-CBBD-7CA561936130}"/>
              </a:ext>
            </a:extLst>
          </p:cNvPr>
          <p:cNvSpPr txBox="1"/>
          <p:nvPr/>
        </p:nvSpPr>
        <p:spPr>
          <a:xfrm>
            <a:off x="2001057" y="254954"/>
            <a:ext cx="8569926" cy="4662110"/>
          </a:xfrm>
          <a:prstGeom prst="rect">
            <a:avLst/>
          </a:prstGeom>
          <a:noFill/>
        </p:spPr>
        <p:txBody>
          <a:bodyPr wrap="square">
            <a:spAutoFit/>
          </a:bodyPr>
          <a:lstStyle/>
          <a:p>
            <a:pPr defTabSz="468173">
              <a:lnSpc>
                <a:spcPct val="150000"/>
              </a:lnSpc>
              <a:spcAft>
                <a:spcPts val="480"/>
              </a:spcAft>
            </a:pPr>
            <a:r>
              <a:rPr lang="de-DE" sz="2000" b="1" kern="0" dirty="0">
                <a:solidFill>
                  <a:srgbClr val="0070C0"/>
                </a:solidFill>
                <a:latin typeface="Times New Roman" panose="02020603050405020304" pitchFamily="18" charset="0"/>
              </a:rPr>
              <a:t>Câu 5.</a:t>
            </a:r>
            <a:r>
              <a:rPr lang="de-DE" sz="2000" kern="0" dirty="0">
                <a:solidFill>
                  <a:srgbClr val="0070C0"/>
                </a:solidFill>
                <a:latin typeface="Times New Roman" panose="02020603050405020304" pitchFamily="18" charset="0"/>
              </a:rPr>
              <a:t> Nội dung biểu đạt của hai câu thực và hai câu luận:</a:t>
            </a:r>
            <a:br>
              <a:rPr lang="de-DE" sz="2000" kern="0" dirty="0">
                <a:solidFill>
                  <a:srgbClr val="0070C0"/>
                </a:solidFill>
                <a:latin typeface="Times New Roman" panose="02020603050405020304" pitchFamily="18" charset="0"/>
              </a:rPr>
            </a:br>
            <a:r>
              <a:rPr lang="de-DE" sz="2000" kern="0" dirty="0">
                <a:solidFill>
                  <a:srgbClr val="0070C0"/>
                </a:solidFill>
                <a:latin typeface="Times New Roman" panose="02020603050405020304" pitchFamily="18" charset="0"/>
              </a:rPr>
              <a:t>A. Nói về cuộc sống lao động vất vả nhưng giàu có, đầy đủ vật chất của Nguyễn Trãi khi về nhàn.</a:t>
            </a:r>
            <a:br>
              <a:rPr lang="de-DE" sz="2000" kern="0" dirty="0">
                <a:solidFill>
                  <a:srgbClr val="0070C0"/>
                </a:solidFill>
                <a:latin typeface="Times New Roman" panose="02020603050405020304" pitchFamily="18" charset="0"/>
              </a:rPr>
            </a:br>
            <a:r>
              <a:rPr lang="de-DE" sz="2000" kern="0" dirty="0">
                <a:solidFill>
                  <a:srgbClr val="0070C0"/>
                </a:solidFill>
                <a:latin typeface="Times New Roman" panose="02020603050405020304" pitchFamily="18" charset="0"/>
              </a:rPr>
              <a:t>B. Nói về cuộc sống lao động bình dị và khẳng định cuộc sống tinh thần phong phú của Nguyễn Trãi khi về nhàn.</a:t>
            </a:r>
            <a:br>
              <a:rPr lang="de-DE" sz="2000" kern="0" dirty="0">
                <a:solidFill>
                  <a:srgbClr val="0070C0"/>
                </a:solidFill>
                <a:latin typeface="Times New Roman" panose="02020603050405020304" pitchFamily="18" charset="0"/>
              </a:rPr>
            </a:br>
            <a:r>
              <a:rPr lang="de-DE" sz="2000" kern="0" dirty="0">
                <a:solidFill>
                  <a:srgbClr val="0070C0"/>
                </a:solidFill>
                <a:latin typeface="Times New Roman" panose="02020603050405020304" pitchFamily="18" charset="0"/>
              </a:rPr>
              <a:t>C. Nói về những công việc lao động nhàm chán và ước mơ của Nguyễn Trãi về một cuộc sống phóng túng ngoài kia.</a:t>
            </a:r>
            <a:br>
              <a:rPr lang="de-DE" sz="2000" kern="0" dirty="0">
                <a:solidFill>
                  <a:srgbClr val="0070C0"/>
                </a:solidFill>
                <a:latin typeface="Times New Roman" panose="02020603050405020304" pitchFamily="18" charset="0"/>
              </a:rPr>
            </a:br>
            <a:r>
              <a:rPr lang="de-DE" sz="2000" kern="0" dirty="0">
                <a:solidFill>
                  <a:srgbClr val="0070C0"/>
                </a:solidFill>
                <a:latin typeface="Times New Roman" panose="02020603050405020304" pitchFamily="18" charset="0"/>
              </a:rPr>
              <a:t>D. Nói về cuộc sống lao động thiếu thốn trong hiện tại đối lập với cảnh giàu sang, phú quý ngày còn làm quan.</a:t>
            </a:r>
            <a:br>
              <a:rPr lang="de-DE" sz="2000" kern="0" dirty="0">
                <a:solidFill>
                  <a:srgbClr val="0070C0"/>
                </a:solidFill>
                <a:latin typeface="Times New Roman" panose="02020603050405020304" pitchFamily="18" charset="0"/>
              </a:rPr>
            </a:br>
            <a:endParaRPr lang="en-US" sz="2000" dirty="0"/>
          </a:p>
        </p:txBody>
      </p:sp>
      <p:sp>
        <p:nvSpPr>
          <p:cNvPr id="4" name="Oval 3">
            <a:extLst>
              <a:ext uri="{FF2B5EF4-FFF2-40B4-BE49-F238E27FC236}">
                <a16:creationId xmlns:a16="http://schemas.microsoft.com/office/drawing/2014/main" id="{65E5152F-1F4D-BE4D-2779-86A4604C05C7}"/>
              </a:ext>
            </a:extLst>
          </p:cNvPr>
          <p:cNvSpPr/>
          <p:nvPr/>
        </p:nvSpPr>
        <p:spPr>
          <a:xfrm>
            <a:off x="1998009" y="1650086"/>
            <a:ext cx="339144" cy="5362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02290-EC0F-6FE4-46C1-C00EE784AD10}"/>
              </a:ext>
            </a:extLst>
          </p:cNvPr>
          <p:cNvSpPr txBox="1"/>
          <p:nvPr/>
        </p:nvSpPr>
        <p:spPr>
          <a:xfrm>
            <a:off x="8298025" y="450334"/>
            <a:ext cx="6163886" cy="369332"/>
          </a:xfrm>
          <a:prstGeom prst="rect">
            <a:avLst/>
          </a:prstGeom>
          <a:noFill/>
        </p:spPr>
        <p:txBody>
          <a:bodyPr wrap="square">
            <a:spAutoFit/>
          </a:bodyPr>
          <a:lstStyle/>
          <a:p>
            <a:r>
              <a:rPr lang="vi-VN" altLang="zh-CN" dirty="0"/>
              <a:t>Văn học hoa nhỏ</a:t>
            </a:r>
            <a:endParaRPr lang="zh-CN" altLang="en-US" dirty="0"/>
          </a:p>
        </p:txBody>
      </p:sp>
    </p:spTree>
    <p:extLst>
      <p:ext uri="{BB962C8B-B14F-4D97-AF65-F5344CB8AC3E}">
        <p14:creationId xmlns:p14="http://schemas.microsoft.com/office/powerpoint/2010/main" val="3565867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2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902" y="457200"/>
            <a:ext cx="10544195" cy="5932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6">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902" y="457201"/>
            <a:ext cx="10544195" cy="593259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23902" y="457201"/>
            <a:ext cx="10544195" cy="5936382"/>
          </a:xfrm>
          <a:prstGeom prst="rect">
            <a:avLst/>
          </a:prstGeom>
        </p:spPr>
      </p:pic>
      <p:sp>
        <p:nvSpPr>
          <p:cNvPr id="31" name="Rectangle 30">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902" y="457201"/>
            <a:ext cx="10544195" cy="593259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8162" y="457201"/>
            <a:ext cx="9641960" cy="5943599"/>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extBox 2">
            <a:extLst>
              <a:ext uri="{FF2B5EF4-FFF2-40B4-BE49-F238E27FC236}">
                <a16:creationId xmlns:a16="http://schemas.microsoft.com/office/drawing/2014/main" id="{CBA10D99-EC28-D7D1-A976-952820031FAF}"/>
              </a:ext>
            </a:extLst>
          </p:cNvPr>
          <p:cNvSpPr txBox="1"/>
          <p:nvPr/>
        </p:nvSpPr>
        <p:spPr>
          <a:xfrm>
            <a:off x="1490086" y="1217335"/>
            <a:ext cx="7504285" cy="2400796"/>
          </a:xfrm>
          <a:prstGeom prst="rect">
            <a:avLst/>
          </a:prstGeom>
        </p:spPr>
        <p:txBody>
          <a:bodyPr vert="horz" lIns="91440" tIns="45720" rIns="91440" bIns="45720" rtlCol="0">
            <a:noAutofit/>
          </a:bodyPr>
          <a:lstStyle/>
          <a:p>
            <a:pPr defTabSz="786384">
              <a:lnSpc>
                <a:spcPct val="90000"/>
              </a:lnSpc>
              <a:spcAft>
                <a:spcPts val="516"/>
              </a:spcAft>
            </a:pPr>
            <a:r>
              <a:rPr lang="en-US" sz="2400" b="1" kern="1200" dirty="0" err="1">
                <a:solidFill>
                  <a:schemeClr val="tx1"/>
                </a:solidFill>
                <a:latin typeface="Times New Roman" panose="02020603050405020304" pitchFamily="18" charset="0"/>
                <a:cs typeface="Times New Roman" panose="02020603050405020304" pitchFamily="18" charset="0"/>
              </a:rPr>
              <a:t>Câu</a:t>
            </a:r>
            <a:r>
              <a:rPr lang="en-US" sz="2400" b="1" kern="1200" dirty="0">
                <a:solidFill>
                  <a:schemeClr val="tx1"/>
                </a:solidFill>
                <a:latin typeface="Times New Roman" panose="02020603050405020304" pitchFamily="18" charset="0"/>
                <a:cs typeface="Times New Roman" panose="02020603050405020304" pitchFamily="18" charset="0"/>
              </a:rPr>
              <a:t> 6.</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Dường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như</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tác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giả</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đã</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thu</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nhận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vẻ</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đẹp</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thiên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nhiên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vào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tải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sản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riêng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của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đúng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như</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mơ</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Túi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thơ</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chứa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hết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mọi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giang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san</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a:p>
            <a:pPr defTabSz="786384">
              <a:lnSpc>
                <a:spcPct val="90000"/>
              </a:lnSpc>
              <a:spcAft>
                <a:spcPts val="516"/>
              </a:spcAft>
            </a:pP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Nhận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xét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này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phù</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hợp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với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nội</a:t>
            </a:r>
            <a:r>
              <a:rPr lang="en-US" sz="2400" kern="1200" dirty="0">
                <a:solidFill>
                  <a:schemeClr val="tx1"/>
                </a:solidFill>
                <a:latin typeface="Times New Roman" panose="02020603050405020304" pitchFamily="18" charset="0"/>
                <a:cs typeface="Times New Roman" panose="02020603050405020304" pitchFamily="18" charset="0"/>
              </a:rPr>
              <a:t> dung </a:t>
            </a:r>
            <a:r>
              <a:rPr lang="en-US" sz="2400" kern="1200" dirty="0" err="1">
                <a:solidFill>
                  <a:schemeClr val="tx1"/>
                </a:solidFill>
                <a:latin typeface="Times New Roman" panose="02020603050405020304" pitchFamily="18" charset="0"/>
                <a:cs typeface="Times New Roman" panose="02020603050405020304" pitchFamily="18" charset="0"/>
              </a:rPr>
              <a:t>những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nào</a:t>
            </a:r>
            <a:r>
              <a:rPr lang="en-US" sz="2400" kern="1200" dirty="0">
                <a:solidFill>
                  <a:schemeClr val="tx1"/>
                </a:solidFill>
                <a:latin typeface="Times New Roman" panose="02020603050405020304" pitchFamily="18" charset="0"/>
                <a:cs typeface="Times New Roman" panose="02020603050405020304" pitchFamily="18" charset="0"/>
              </a:rPr>
              <a:t>?</a:t>
            </a:r>
            <a:br>
              <a:rPr lang="en-US" sz="2400" kern="1200" dirty="0">
                <a:solidFill>
                  <a:schemeClr val="tx1"/>
                </a:solidFill>
                <a:latin typeface="Times New Roman" panose="02020603050405020304" pitchFamily="18" charset="0"/>
                <a:cs typeface="Times New Roman" panose="02020603050405020304" pitchFamily="18" charset="0"/>
              </a:rPr>
            </a:br>
            <a:r>
              <a:rPr lang="en-US" sz="2400" kern="1200" dirty="0">
                <a:solidFill>
                  <a:schemeClr val="tx1"/>
                </a:solidFill>
                <a:latin typeface="Times New Roman" panose="02020603050405020304" pitchFamily="18" charset="0"/>
                <a:cs typeface="Times New Roman" panose="02020603050405020304" pitchFamily="18" charset="0"/>
              </a:rPr>
              <a:t>A. Hai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đề</a:t>
            </a:r>
            <a:br>
              <a:rPr lang="en-US" sz="2400" kern="1200" dirty="0">
                <a:solidFill>
                  <a:schemeClr val="tx1"/>
                </a:solidFill>
                <a:latin typeface="Times New Roman" panose="02020603050405020304" pitchFamily="18" charset="0"/>
                <a:cs typeface="Times New Roman" panose="02020603050405020304" pitchFamily="18" charset="0"/>
              </a:rPr>
            </a:br>
            <a:r>
              <a:rPr lang="en-US" sz="2400" kern="1200" dirty="0">
                <a:solidFill>
                  <a:schemeClr val="tx1"/>
                </a:solidFill>
                <a:latin typeface="Times New Roman" panose="02020603050405020304" pitchFamily="18" charset="0"/>
                <a:cs typeface="Times New Roman" panose="02020603050405020304" pitchFamily="18" charset="0"/>
              </a:rPr>
              <a:t>B. Hai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thực</a:t>
            </a:r>
            <a:br>
              <a:rPr lang="en-US" sz="2400" kern="1200" dirty="0">
                <a:solidFill>
                  <a:schemeClr val="tx1"/>
                </a:solidFill>
                <a:latin typeface="Times New Roman" panose="02020603050405020304" pitchFamily="18" charset="0"/>
                <a:cs typeface="Times New Roman" panose="02020603050405020304" pitchFamily="18" charset="0"/>
              </a:rPr>
            </a:br>
            <a:r>
              <a:rPr lang="en-US" sz="2400" kern="1200" dirty="0">
                <a:solidFill>
                  <a:schemeClr val="tx1"/>
                </a:solidFill>
                <a:latin typeface="Times New Roman" panose="02020603050405020304" pitchFamily="18" charset="0"/>
                <a:cs typeface="Times New Roman" panose="02020603050405020304" pitchFamily="18" charset="0"/>
              </a:rPr>
              <a:t>C. Hai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luận</a:t>
            </a:r>
            <a:br>
              <a:rPr lang="en-US" sz="2400" kern="1200" dirty="0">
                <a:solidFill>
                  <a:schemeClr val="tx1"/>
                </a:solidFill>
                <a:latin typeface="Times New Roman" panose="02020603050405020304" pitchFamily="18" charset="0"/>
                <a:cs typeface="Times New Roman" panose="02020603050405020304" pitchFamily="18" charset="0"/>
              </a:rPr>
            </a:br>
            <a:r>
              <a:rPr lang="en-US" sz="2400" kern="1200" dirty="0">
                <a:solidFill>
                  <a:schemeClr val="tx1"/>
                </a:solidFill>
                <a:latin typeface="Times New Roman" panose="02020603050405020304" pitchFamily="18" charset="0"/>
                <a:cs typeface="Times New Roman" panose="02020603050405020304" pitchFamily="18" charset="0"/>
              </a:rPr>
              <a:t>D. Hai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kết</a:t>
            </a:r>
            <a:r>
              <a:rPr lang="en-US" sz="2400" kern="1200" dirty="0">
                <a:solidFill>
                  <a:schemeClr val="tx1"/>
                </a:solidFill>
                <a:latin typeface="Times New Roman" panose="02020603050405020304" pitchFamily="18" charset="0"/>
                <a:cs typeface="Times New Roman" panose="02020603050405020304" pitchFamily="18" charset="0"/>
              </a:rPr>
              <a:t>.</a:t>
            </a:r>
            <a:br>
              <a:rPr lang="en-US" sz="2400" kern="1200" dirty="0">
                <a:solidFill>
                  <a:schemeClr val="tx1"/>
                </a:solidFill>
              </a:rPr>
            </a:br>
            <a:endParaRPr lang="en-US" sz="2400" dirty="0"/>
          </a:p>
        </p:txBody>
      </p:sp>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259" y="4132698"/>
            <a:ext cx="4060318" cy="983180"/>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5982" y="4711376"/>
            <a:ext cx="5467571" cy="660385"/>
          </a:xfrm>
          <a:prstGeom prst="rect">
            <a:avLst/>
          </a:prstGeom>
        </p:spPr>
      </p:pic>
      <p:pic>
        <p:nvPicPr>
          <p:cNvPr id="7" name="图片 6">
            <a:extLst>
              <a:ext uri="{FF2B5EF4-FFF2-40B4-BE49-F238E27FC236}">
                <a16:creationId xmlns:a16="http://schemas.microsoft.com/office/drawing/2014/main" id="{7B962D8D-F4CA-4F42-A311-8C2225EA4F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03013" y="3103564"/>
            <a:ext cx="1648633" cy="1648633"/>
          </a:xfrm>
          <a:prstGeom prst="rect">
            <a:avLst/>
          </a:prstGeom>
        </p:spPr>
      </p:pic>
      <p:sp>
        <p:nvSpPr>
          <p:cNvPr id="4" name="Oval 3">
            <a:extLst>
              <a:ext uri="{FF2B5EF4-FFF2-40B4-BE49-F238E27FC236}">
                <a16:creationId xmlns:a16="http://schemas.microsoft.com/office/drawing/2014/main" id="{D779A64E-4A47-EEAF-65AF-89D35B3F40AF}"/>
              </a:ext>
            </a:extLst>
          </p:cNvPr>
          <p:cNvSpPr/>
          <p:nvPr/>
        </p:nvSpPr>
        <p:spPr>
          <a:xfrm>
            <a:off x="1556588" y="3280514"/>
            <a:ext cx="371965" cy="326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1F1600-1093-2FE2-F588-4AAD6D920339}"/>
              </a:ext>
            </a:extLst>
          </p:cNvPr>
          <p:cNvSpPr txBox="1"/>
          <p:nvPr/>
        </p:nvSpPr>
        <p:spPr>
          <a:xfrm>
            <a:off x="6558110" y="505069"/>
            <a:ext cx="6097384" cy="369332"/>
          </a:xfrm>
          <a:prstGeom prst="rect">
            <a:avLst/>
          </a:prstGeom>
          <a:noFill/>
        </p:spPr>
        <p:txBody>
          <a:bodyPr wrap="square">
            <a:spAutoFit/>
          </a:bodyPr>
          <a:lstStyle/>
          <a:p>
            <a:r>
              <a:rPr lang="vi-VN" altLang="zh-CN" dirty="0"/>
              <a:t>Văn học hoa nhỏ</a:t>
            </a:r>
            <a:endParaRPr lang="zh-CN" altLang="en-US" dirty="0"/>
          </a:p>
        </p:txBody>
      </p:sp>
      <p:sp>
        <p:nvSpPr>
          <p:cNvPr id="9" name="TextBox 8">
            <a:extLst>
              <a:ext uri="{FF2B5EF4-FFF2-40B4-BE49-F238E27FC236}">
                <a16:creationId xmlns:a16="http://schemas.microsoft.com/office/drawing/2014/main" id="{5A48D60C-EF96-E4BE-BAF0-76C7CC7238D6}"/>
              </a:ext>
            </a:extLst>
          </p:cNvPr>
          <p:cNvSpPr txBox="1"/>
          <p:nvPr/>
        </p:nvSpPr>
        <p:spPr>
          <a:xfrm>
            <a:off x="6067174" y="1887759"/>
            <a:ext cx="6325984" cy="369332"/>
          </a:xfrm>
          <a:prstGeom prst="rect">
            <a:avLst/>
          </a:prstGeom>
          <a:noFill/>
        </p:spPr>
        <p:txBody>
          <a:bodyPr wrap="square">
            <a:spAutoFit/>
          </a:bodyPr>
          <a:lstStyle/>
          <a:p>
            <a:r>
              <a:rPr lang="vi-VN" altLang="zh-CN" dirty="0">
                <a:solidFill>
                  <a:schemeClr val="bg1"/>
                </a:solidFill>
              </a:rPr>
              <a:t>Văn học hoa nhỏ_0933.128.853</a:t>
            </a:r>
            <a:endParaRPr lang="zh-CN" altLang="en-US" dirty="0">
              <a:solidFill>
                <a:schemeClr val="bg1"/>
              </a:solidFill>
            </a:endParaRPr>
          </a:p>
        </p:txBody>
      </p:sp>
      <p:sp>
        <p:nvSpPr>
          <p:cNvPr id="11" name="TextBox 10">
            <a:extLst>
              <a:ext uri="{FF2B5EF4-FFF2-40B4-BE49-F238E27FC236}">
                <a16:creationId xmlns:a16="http://schemas.microsoft.com/office/drawing/2014/main" id="{D34EE10D-44E2-6660-59DB-0629FCB5D549}"/>
              </a:ext>
            </a:extLst>
          </p:cNvPr>
          <p:cNvSpPr txBox="1"/>
          <p:nvPr/>
        </p:nvSpPr>
        <p:spPr>
          <a:xfrm>
            <a:off x="6219574" y="2040159"/>
            <a:ext cx="4620222" cy="369332"/>
          </a:xfrm>
          <a:prstGeom prst="rect">
            <a:avLst/>
          </a:prstGeom>
          <a:noFill/>
        </p:spPr>
        <p:txBody>
          <a:bodyPr wrap="square">
            <a:spAutoFit/>
          </a:bodyPr>
          <a:lstStyle/>
          <a:p>
            <a:r>
              <a:rPr lang="vi-VN" altLang="zh-CN" dirty="0">
                <a:solidFill>
                  <a:schemeClr val="bg1"/>
                </a:solidFill>
              </a:rPr>
              <a:t>Văn học hoa nhỏ_0933.128.853</a:t>
            </a:r>
            <a:endParaRPr lang="zh-CN" altLang="en-US" dirty="0">
              <a:solidFill>
                <a:schemeClr val="bg1"/>
              </a:solidFill>
            </a:endParaRPr>
          </a:p>
        </p:txBody>
      </p:sp>
    </p:spTree>
    <p:extLst>
      <p:ext uri="{BB962C8B-B14F-4D97-AF65-F5344CB8AC3E}">
        <p14:creationId xmlns:p14="http://schemas.microsoft.com/office/powerpoint/2010/main" val="197902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4">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34" name="Group 26">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28" name="Freeform: Shape 27">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8">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938" y="3641937"/>
            <a:ext cx="5614832" cy="1359596"/>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938" y="4401340"/>
            <a:ext cx="7560860" cy="913217"/>
          </a:xfrm>
          <a:prstGeom prst="rect">
            <a:avLst/>
          </a:prstGeom>
        </p:spPr>
      </p:pic>
      <p:pic>
        <p:nvPicPr>
          <p:cNvPr id="7" name="图片 6">
            <a:extLst>
              <a:ext uri="{FF2B5EF4-FFF2-40B4-BE49-F238E27FC236}">
                <a16:creationId xmlns:a16="http://schemas.microsoft.com/office/drawing/2014/main" id="{7B962D8D-F4CA-4F42-A311-8C2225EA4F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5975" y="2456660"/>
            <a:ext cx="2279820" cy="2279820"/>
          </a:xfrm>
          <a:prstGeom prst="rect">
            <a:avLst/>
          </a:prstGeom>
        </p:spPr>
      </p:pic>
      <p:sp>
        <p:nvSpPr>
          <p:cNvPr id="3" name="TextBox 2">
            <a:extLst>
              <a:ext uri="{FF2B5EF4-FFF2-40B4-BE49-F238E27FC236}">
                <a16:creationId xmlns:a16="http://schemas.microsoft.com/office/drawing/2014/main" id="{3C58A068-9A59-15B6-4614-399C2636751B}"/>
              </a:ext>
            </a:extLst>
          </p:cNvPr>
          <p:cNvSpPr txBox="1"/>
          <p:nvPr/>
        </p:nvSpPr>
        <p:spPr>
          <a:xfrm>
            <a:off x="4498358" y="178153"/>
            <a:ext cx="6043790" cy="4431983"/>
          </a:xfrm>
          <a:prstGeom prst="rect">
            <a:avLst/>
          </a:prstGeom>
          <a:noFill/>
        </p:spPr>
        <p:txBody>
          <a:bodyPr wrap="square">
            <a:spAutoFit/>
          </a:bodyPr>
          <a:lstStyle/>
          <a:p>
            <a:pPr defTabSz="557784">
              <a:spcAft>
                <a:spcPts val="600"/>
              </a:spcAft>
            </a:pPr>
            <a:r>
              <a:rPr lang="de-DE" sz="2400" b="1" kern="0" dirty="0">
                <a:solidFill>
                  <a:srgbClr val="0070C0"/>
                </a:solidFill>
                <a:latin typeface="Times New Roman" panose="02020603050405020304" pitchFamily="18" charset="0"/>
                <a:ea typeface="+mn-ea"/>
                <a:cs typeface="+mn-cs"/>
              </a:rPr>
              <a:t>Câu 7.</a:t>
            </a:r>
            <a:r>
              <a:rPr lang="de-DE" sz="2400" kern="0" dirty="0">
                <a:solidFill>
                  <a:srgbClr val="0070C0"/>
                </a:solidFill>
                <a:latin typeface="Times New Roman" panose="02020603050405020304" pitchFamily="18" charset="0"/>
                <a:ea typeface="+mn-ea"/>
                <a:cs typeface="+mn-cs"/>
              </a:rPr>
              <a:t> Nội dung biểu đạt của hai câu thơ cuối là:</a:t>
            </a:r>
            <a:br>
              <a:rPr lang="de-DE" sz="2400" kern="0" dirty="0">
                <a:solidFill>
                  <a:srgbClr val="0070C0"/>
                </a:solidFill>
                <a:latin typeface="Times New Roman" panose="02020603050405020304" pitchFamily="18" charset="0"/>
                <a:ea typeface="+mn-ea"/>
                <a:cs typeface="+mn-cs"/>
              </a:rPr>
            </a:br>
            <a:r>
              <a:rPr lang="de-DE" sz="2400" kern="0" dirty="0">
                <a:solidFill>
                  <a:srgbClr val="0070C0"/>
                </a:solidFill>
                <a:latin typeface="Times New Roman" panose="02020603050405020304" pitchFamily="18" charset="0"/>
                <a:ea typeface="+mn-ea"/>
                <a:cs typeface="+mn-cs"/>
              </a:rPr>
              <a:t>A. Thể hiện lòng trung thành của Nguyễn Trãi đối với vua;</a:t>
            </a:r>
            <a:br>
              <a:rPr lang="de-DE" sz="2400" kern="0" dirty="0">
                <a:solidFill>
                  <a:srgbClr val="0070C0"/>
                </a:solidFill>
                <a:latin typeface="Times New Roman" panose="02020603050405020304" pitchFamily="18" charset="0"/>
                <a:ea typeface="+mn-ea"/>
                <a:cs typeface="+mn-cs"/>
              </a:rPr>
            </a:br>
            <a:r>
              <a:rPr lang="de-DE" sz="2400" kern="0" dirty="0">
                <a:solidFill>
                  <a:srgbClr val="0070C0"/>
                </a:solidFill>
                <a:latin typeface="Times New Roman" panose="02020603050405020304" pitchFamily="18" charset="0"/>
                <a:ea typeface="+mn-ea"/>
                <a:cs typeface="+mn-cs"/>
              </a:rPr>
              <a:t>B. Thể hiện lòng hiếu thảo của Nguyễn Trãi với cha mẹ;</a:t>
            </a:r>
            <a:br>
              <a:rPr lang="de-DE" sz="2400" kern="0" dirty="0">
                <a:solidFill>
                  <a:srgbClr val="0070C0"/>
                </a:solidFill>
                <a:latin typeface="Times New Roman" panose="02020603050405020304" pitchFamily="18" charset="0"/>
                <a:ea typeface="+mn-ea"/>
                <a:cs typeface="+mn-cs"/>
              </a:rPr>
            </a:br>
            <a:r>
              <a:rPr lang="de-DE" sz="2400" kern="0" dirty="0">
                <a:solidFill>
                  <a:srgbClr val="0070C0"/>
                </a:solidFill>
                <a:latin typeface="Times New Roman" panose="02020603050405020304" pitchFamily="18" charset="0"/>
                <a:ea typeface="+mn-ea"/>
                <a:cs typeface="+mn-cs"/>
              </a:rPr>
              <a:t>C. Thể hiện lòng trung với nước, hiếu với dân không một tác động khách quan nào có thể thay đổi.</a:t>
            </a:r>
            <a:br>
              <a:rPr lang="de-DE" sz="2400" kern="0" dirty="0">
                <a:solidFill>
                  <a:srgbClr val="0070C0"/>
                </a:solidFill>
                <a:latin typeface="Times New Roman" panose="02020603050405020304" pitchFamily="18" charset="0"/>
                <a:ea typeface="+mn-ea"/>
                <a:cs typeface="+mn-cs"/>
              </a:rPr>
            </a:br>
            <a:r>
              <a:rPr lang="de-DE" sz="2400" kern="0" dirty="0">
                <a:solidFill>
                  <a:srgbClr val="0070C0"/>
                </a:solidFill>
                <a:latin typeface="Times New Roman" panose="02020603050405020304" pitchFamily="18" charset="0"/>
                <a:ea typeface="+mn-ea"/>
                <a:cs typeface="+mn-cs"/>
              </a:rPr>
              <a:t>D. Thể hiện tấm lòng phục tùng vua cha không điều kiện bất kể đúng sai của Nguyễn Trãi.</a:t>
            </a:r>
            <a:br>
              <a:rPr lang="de-DE" sz="1098" kern="0" dirty="0">
                <a:solidFill>
                  <a:srgbClr val="0070C0"/>
                </a:solidFill>
                <a:latin typeface="Times New Roman" panose="02020603050405020304" pitchFamily="18" charset="0"/>
                <a:ea typeface="+mn-ea"/>
                <a:cs typeface="+mn-cs"/>
              </a:rPr>
            </a:br>
            <a:endParaRPr lang="en-US" dirty="0"/>
          </a:p>
        </p:txBody>
      </p:sp>
      <p:sp>
        <p:nvSpPr>
          <p:cNvPr id="12" name="Oval 11">
            <a:extLst>
              <a:ext uri="{FF2B5EF4-FFF2-40B4-BE49-F238E27FC236}">
                <a16:creationId xmlns:a16="http://schemas.microsoft.com/office/drawing/2014/main" id="{F5630DD4-9DAA-90AA-4A83-57E7DA480828}"/>
              </a:ext>
            </a:extLst>
          </p:cNvPr>
          <p:cNvSpPr/>
          <p:nvPr/>
        </p:nvSpPr>
        <p:spPr>
          <a:xfrm>
            <a:off x="4529342" y="2456660"/>
            <a:ext cx="361901" cy="3587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20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2290792" cy="552616"/>
            <a:chOff x="259079" y="453224"/>
            <a:chExt cx="2290792"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1928733" cy="369332"/>
            </a:xfrm>
            <a:prstGeom prst="rect">
              <a:avLst/>
            </a:prstGeom>
          </p:spPr>
          <p:txBody>
            <a:bodyPr wrap="none">
              <a:spAutoFit/>
            </a:bodyPr>
            <a:lstStyle/>
            <a:p>
              <a:r>
                <a:rPr lang="vi-VN" altLang="zh-CN" dirty="0"/>
                <a:t>Văn học hoa nhỏ</a:t>
              </a:r>
              <a:endParaRPr lang="zh-CN" altLang="en-US" dirty="0"/>
            </a:p>
          </p:txBody>
        </p:sp>
      </p:grpSp>
      <p:grpSp>
        <p:nvGrpSpPr>
          <p:cNvPr id="7" name="组合 6">
            <a:extLst>
              <a:ext uri="{FF2B5EF4-FFF2-40B4-BE49-F238E27FC236}">
                <a16:creationId xmlns:a16="http://schemas.microsoft.com/office/drawing/2014/main" id="{8EF1552E-559A-472F-8CF2-AA94E1E72C13}"/>
              </a:ext>
            </a:extLst>
          </p:cNvPr>
          <p:cNvGrpSpPr/>
          <p:nvPr/>
        </p:nvGrpSpPr>
        <p:grpSpPr>
          <a:xfrm>
            <a:off x="7063663" y="1164397"/>
            <a:ext cx="4529205" cy="4529205"/>
            <a:chOff x="4162105" y="1345963"/>
            <a:chExt cx="3789606" cy="3789606"/>
          </a:xfrm>
        </p:grpSpPr>
        <p:sp>
          <p:nvSpPr>
            <p:cNvPr id="8" name="椭圆 7">
              <a:extLst>
                <a:ext uri="{FF2B5EF4-FFF2-40B4-BE49-F238E27FC236}">
                  <a16:creationId xmlns:a16="http://schemas.microsoft.com/office/drawing/2014/main" id="{0CF71602-09D3-400E-A831-A8D09CB40D2F}"/>
                </a:ext>
              </a:extLst>
            </p:cNvPr>
            <p:cNvSpPr/>
            <p:nvPr/>
          </p:nvSpPr>
          <p:spPr>
            <a:xfrm>
              <a:off x="4501241" y="1962822"/>
              <a:ext cx="2402479" cy="2412899"/>
            </a:xfrm>
            <a:prstGeom prst="ellipse">
              <a:avLst/>
            </a:prstGeom>
            <a:solidFill>
              <a:srgbClr val="DEE7EE"/>
            </a:solidFill>
            <a:ln w="19050">
              <a:solidFill>
                <a:srgbClr val="032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E102C15-25FE-4814-9A7A-35DF52FB15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62105" y="1345963"/>
              <a:ext cx="3789606" cy="3789606"/>
            </a:xfrm>
            <a:prstGeom prst="rect">
              <a:avLst/>
            </a:prstGeom>
          </p:spPr>
        </p:pic>
      </p:grpSp>
      <p:sp>
        <p:nvSpPr>
          <p:cNvPr id="19" name="TextBox 18">
            <a:extLst>
              <a:ext uri="{FF2B5EF4-FFF2-40B4-BE49-F238E27FC236}">
                <a16:creationId xmlns:a16="http://schemas.microsoft.com/office/drawing/2014/main" id="{BD5DB429-B08B-0B93-3A13-2DE57805D9F5}"/>
              </a:ext>
            </a:extLst>
          </p:cNvPr>
          <p:cNvSpPr txBox="1"/>
          <p:nvPr/>
        </p:nvSpPr>
        <p:spPr>
          <a:xfrm>
            <a:off x="1027701" y="1314174"/>
            <a:ext cx="6134792" cy="4401205"/>
          </a:xfrm>
          <a:prstGeom prst="rect">
            <a:avLst/>
          </a:prstGeom>
          <a:noFill/>
        </p:spPr>
        <p:txBody>
          <a:bodyPr wrap="square">
            <a:spAutoFit/>
          </a:bodyPr>
          <a:lstStyle/>
          <a:p>
            <a:r>
              <a:rPr lang="de-DE" sz="2800" b="1" kern="0" dirty="0">
                <a:solidFill>
                  <a:srgbClr val="0070C0"/>
                </a:solidFill>
                <a:effectLst/>
                <a:highlight>
                  <a:srgbClr val="FFFF00"/>
                </a:highlight>
                <a:latin typeface="Times New Roman" panose="02020603050405020304" pitchFamily="18" charset="0"/>
                <a:ea typeface="Times New Roman" panose="02020603050405020304" pitchFamily="18" charset="0"/>
              </a:rPr>
              <a:t>Trả lời câu hỏi:</a:t>
            </a:r>
            <a:br>
              <a:rPr lang="de-DE" sz="2800" b="1" kern="0" dirty="0">
                <a:solidFill>
                  <a:srgbClr val="0070C0"/>
                </a:solidFill>
                <a:effectLst/>
                <a:latin typeface="Times New Roman" panose="02020603050405020304" pitchFamily="18" charset="0"/>
                <a:ea typeface="Times New Roman" panose="02020603050405020304" pitchFamily="18" charset="0"/>
              </a:rPr>
            </a:br>
            <a:r>
              <a:rPr lang="de-DE" sz="2800" b="1" kern="0" dirty="0">
                <a:solidFill>
                  <a:srgbClr val="0070C0"/>
                </a:solidFill>
                <a:effectLst/>
                <a:latin typeface="Times New Roman" panose="02020603050405020304" pitchFamily="18" charset="0"/>
                <a:ea typeface="Times New Roman" panose="02020603050405020304" pitchFamily="18" charset="0"/>
              </a:rPr>
              <a:t>Câu 8.</a:t>
            </a:r>
            <a:r>
              <a:rPr lang="de-DE" sz="2800" kern="0" dirty="0">
                <a:solidFill>
                  <a:srgbClr val="0070C0"/>
                </a:solidFill>
                <a:effectLst/>
                <a:latin typeface="Times New Roman" panose="02020603050405020304" pitchFamily="18" charset="0"/>
                <a:ea typeface="Times New Roman" panose="02020603050405020304" pitchFamily="18" charset="0"/>
              </a:rPr>
              <a:t> Em hãy khái quát ngắn gọn nội dung bài thơ trên.</a:t>
            </a:r>
            <a:br>
              <a:rPr lang="de-DE" sz="2800" kern="0" dirty="0">
                <a:solidFill>
                  <a:srgbClr val="0070C0"/>
                </a:solidFill>
                <a:effectLst/>
                <a:latin typeface="Times New Roman" panose="02020603050405020304" pitchFamily="18" charset="0"/>
                <a:ea typeface="Times New Roman" panose="02020603050405020304" pitchFamily="18" charset="0"/>
              </a:rPr>
            </a:br>
            <a:r>
              <a:rPr lang="de-DE" sz="2800" b="1" kern="0" dirty="0">
                <a:solidFill>
                  <a:srgbClr val="0070C0"/>
                </a:solidFill>
                <a:effectLst/>
                <a:latin typeface="Times New Roman" panose="02020603050405020304" pitchFamily="18" charset="0"/>
                <a:ea typeface="Times New Roman" panose="02020603050405020304" pitchFamily="18" charset="0"/>
              </a:rPr>
              <a:t>Câu 9.</a:t>
            </a:r>
            <a:r>
              <a:rPr lang="de-DE" sz="2800" kern="0" dirty="0">
                <a:solidFill>
                  <a:srgbClr val="0070C0"/>
                </a:solidFill>
                <a:effectLst/>
                <a:latin typeface="Times New Roman" panose="02020603050405020304" pitchFamily="18" charset="0"/>
                <a:ea typeface="Times New Roman" panose="02020603050405020304" pitchFamily="18" charset="0"/>
              </a:rPr>
              <a:t> Em hãy chỉ ra những yếu tố của văn học dân gian trong bài thơ trên.</a:t>
            </a:r>
            <a:br>
              <a:rPr lang="de-DE" sz="2800" kern="0" dirty="0">
                <a:solidFill>
                  <a:srgbClr val="0070C0"/>
                </a:solidFill>
                <a:effectLst/>
                <a:latin typeface="Times New Roman" panose="02020603050405020304" pitchFamily="18" charset="0"/>
                <a:ea typeface="Times New Roman" panose="02020603050405020304" pitchFamily="18" charset="0"/>
              </a:rPr>
            </a:br>
            <a:r>
              <a:rPr lang="de-DE" sz="2800" b="1" kern="0" dirty="0">
                <a:solidFill>
                  <a:srgbClr val="0070C0"/>
                </a:solidFill>
                <a:effectLst/>
                <a:latin typeface="Times New Roman" panose="02020603050405020304" pitchFamily="18" charset="0"/>
                <a:ea typeface="Times New Roman" panose="02020603050405020304" pitchFamily="18" charset="0"/>
              </a:rPr>
              <a:t>Câu 10.</a:t>
            </a:r>
            <a:r>
              <a:rPr lang="de-DE" sz="2800" kern="0" dirty="0">
                <a:solidFill>
                  <a:srgbClr val="0070C0"/>
                </a:solidFill>
                <a:effectLst/>
                <a:latin typeface="Times New Roman" panose="02020603050405020304" pitchFamily="18" charset="0"/>
                <a:ea typeface="Times New Roman" panose="02020603050405020304" pitchFamily="18" charset="0"/>
              </a:rPr>
              <a:t> Em hãy viết đoạn văn khoảng 8 - 10 dòng nêu cảm nhận về vẻ đẹp tâm hồn Nguyễn Trãi thể hiện trong bài thơ trên.</a:t>
            </a:r>
            <a:br>
              <a:rPr lang="de-DE" sz="2800" kern="0" dirty="0">
                <a:solidFill>
                  <a:srgbClr val="000000"/>
                </a:solidFill>
                <a:effectLst/>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904334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2290792" cy="552616"/>
            <a:chOff x="259079" y="453224"/>
            <a:chExt cx="2290792"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1928733" cy="369332"/>
            </a:xfrm>
            <a:prstGeom prst="rect">
              <a:avLst/>
            </a:prstGeom>
          </p:spPr>
          <p:txBody>
            <a:bodyPr wrap="none">
              <a:spAutoFit/>
            </a:bodyPr>
            <a:lstStyle/>
            <a:p>
              <a:r>
                <a:rPr lang="vi-VN" altLang="zh-CN" dirty="0"/>
                <a:t>Văn học hoa nhỏ</a:t>
              </a:r>
              <a:endParaRPr lang="zh-CN" altLang="en-US" dirty="0"/>
            </a:p>
          </p:txBody>
        </p:sp>
      </p:grpSp>
      <p:pic>
        <p:nvPicPr>
          <p:cNvPr id="3" name="图片 2">
            <a:extLst>
              <a:ext uri="{FF2B5EF4-FFF2-40B4-BE49-F238E27FC236}">
                <a16:creationId xmlns:a16="http://schemas.microsoft.com/office/drawing/2014/main" id="{C6AE5047-B67A-4CA3-9877-37268145B384}"/>
              </a:ext>
            </a:extLst>
          </p:cNvPr>
          <p:cNvPicPr>
            <a:picLocks noChangeAspect="1"/>
          </p:cNvPicPr>
          <p:nvPr/>
        </p:nvPicPr>
        <p:blipFill rotWithShape="1">
          <a:blip r:embed="rId7">
            <a:extLst>
              <a:ext uri="{28A0092B-C50C-407E-A947-70E740481C1C}">
                <a14:useLocalDpi xmlns:a14="http://schemas.microsoft.com/office/drawing/2010/main" val="0"/>
              </a:ext>
            </a:extLst>
          </a:blip>
          <a:srcRect l="13571" t="25406" r="16567" b="24594"/>
          <a:stretch/>
        </p:blipFill>
        <p:spPr>
          <a:xfrm>
            <a:off x="1648509" y="1741906"/>
            <a:ext cx="1787829" cy="1021869"/>
          </a:xfrm>
          <a:prstGeom prst="rect">
            <a:avLst/>
          </a:prstGeom>
        </p:spPr>
      </p:pic>
      <p:pic>
        <p:nvPicPr>
          <p:cNvPr id="34" name="图片 33">
            <a:extLst>
              <a:ext uri="{FF2B5EF4-FFF2-40B4-BE49-F238E27FC236}">
                <a16:creationId xmlns:a16="http://schemas.microsoft.com/office/drawing/2014/main" id="{2BDCA650-7B5A-46E8-BB49-9A25BED584C5}"/>
              </a:ext>
            </a:extLst>
          </p:cNvPr>
          <p:cNvPicPr>
            <a:picLocks noChangeAspect="1"/>
          </p:cNvPicPr>
          <p:nvPr/>
        </p:nvPicPr>
        <p:blipFill rotWithShape="1">
          <a:blip r:embed="rId7">
            <a:extLst>
              <a:ext uri="{28A0092B-C50C-407E-A947-70E740481C1C}">
                <a14:useLocalDpi xmlns:a14="http://schemas.microsoft.com/office/drawing/2010/main" val="0"/>
              </a:ext>
            </a:extLst>
          </a:blip>
          <a:srcRect l="13571" t="25406" r="16567" b="24594"/>
          <a:stretch/>
        </p:blipFill>
        <p:spPr>
          <a:xfrm>
            <a:off x="8154909" y="1469129"/>
            <a:ext cx="1598596" cy="913709"/>
          </a:xfrm>
          <a:prstGeom prst="rect">
            <a:avLst/>
          </a:prstGeom>
        </p:spPr>
      </p:pic>
      <p:sp>
        <p:nvSpPr>
          <p:cNvPr id="11" name="Freeform 2">
            <a:extLst>
              <a:ext uri="{FF2B5EF4-FFF2-40B4-BE49-F238E27FC236}">
                <a16:creationId xmlns:a16="http://schemas.microsoft.com/office/drawing/2014/main" id="{D13BF0A2-F3F2-9B57-2338-16539DEEFB60}"/>
              </a:ext>
            </a:extLst>
          </p:cNvPr>
          <p:cNvSpPr/>
          <p:nvPr/>
        </p:nvSpPr>
        <p:spPr>
          <a:xfrm>
            <a:off x="3803895" y="702912"/>
            <a:ext cx="4276076" cy="874649"/>
          </a:xfrm>
          <a:custGeom>
            <a:avLst/>
            <a:gdLst/>
            <a:ahLst/>
            <a:cxnLst/>
            <a:rect l="l" t="t" r="r" b="b"/>
            <a:pathLst>
              <a:path w="4740557" h="5555340">
                <a:moveTo>
                  <a:pt x="0" y="0"/>
                </a:moveTo>
                <a:lnTo>
                  <a:pt x="4740557" y="0"/>
                </a:lnTo>
                <a:lnTo>
                  <a:pt x="4740557" y="5555340"/>
                </a:lnTo>
                <a:lnTo>
                  <a:pt x="0" y="55553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27521261-54D9-E912-DA0E-7D481582C43F}"/>
              </a:ext>
            </a:extLst>
          </p:cNvPr>
          <p:cNvSpPr txBox="1"/>
          <p:nvPr/>
        </p:nvSpPr>
        <p:spPr>
          <a:xfrm>
            <a:off x="3978404" y="1012131"/>
            <a:ext cx="3927057" cy="374077"/>
          </a:xfrm>
          <a:custGeom>
            <a:avLst/>
            <a:gdLst>
              <a:gd name="connsiteX0" fmla="*/ 0 w 3927057"/>
              <a:gd name="connsiteY0" fmla="*/ 0 h 374077"/>
              <a:gd name="connsiteX1" fmla="*/ 521738 w 3927057"/>
              <a:gd name="connsiteY1" fmla="*/ 0 h 374077"/>
              <a:gd name="connsiteX2" fmla="*/ 1122016 w 3927057"/>
              <a:gd name="connsiteY2" fmla="*/ 0 h 374077"/>
              <a:gd name="connsiteX3" fmla="*/ 1761566 w 3927057"/>
              <a:gd name="connsiteY3" fmla="*/ 0 h 374077"/>
              <a:gd name="connsiteX4" fmla="*/ 2322574 w 3927057"/>
              <a:gd name="connsiteY4" fmla="*/ 0 h 374077"/>
              <a:gd name="connsiteX5" fmla="*/ 2883582 w 3927057"/>
              <a:gd name="connsiteY5" fmla="*/ 0 h 374077"/>
              <a:gd name="connsiteX6" fmla="*/ 3326778 w 3927057"/>
              <a:gd name="connsiteY6" fmla="*/ 0 h 374077"/>
              <a:gd name="connsiteX7" fmla="*/ 3927057 w 3927057"/>
              <a:gd name="connsiteY7" fmla="*/ 0 h 374077"/>
              <a:gd name="connsiteX8" fmla="*/ 3927057 w 3927057"/>
              <a:gd name="connsiteY8" fmla="*/ 374077 h 374077"/>
              <a:gd name="connsiteX9" fmla="*/ 3287508 w 3927057"/>
              <a:gd name="connsiteY9" fmla="*/ 374077 h 374077"/>
              <a:gd name="connsiteX10" fmla="*/ 2765770 w 3927057"/>
              <a:gd name="connsiteY10" fmla="*/ 374077 h 374077"/>
              <a:gd name="connsiteX11" fmla="*/ 2165491 w 3927057"/>
              <a:gd name="connsiteY11" fmla="*/ 374077 h 374077"/>
              <a:gd name="connsiteX12" fmla="*/ 1683024 w 3927057"/>
              <a:gd name="connsiteY12" fmla="*/ 374077 h 374077"/>
              <a:gd name="connsiteX13" fmla="*/ 1200557 w 3927057"/>
              <a:gd name="connsiteY13" fmla="*/ 374077 h 374077"/>
              <a:gd name="connsiteX14" fmla="*/ 757361 w 3927057"/>
              <a:gd name="connsiteY14" fmla="*/ 374077 h 374077"/>
              <a:gd name="connsiteX15" fmla="*/ 0 w 3927057"/>
              <a:gd name="connsiteY15" fmla="*/ 374077 h 374077"/>
              <a:gd name="connsiteX16" fmla="*/ 0 w 3927057"/>
              <a:gd name="connsiteY16" fmla="*/ 0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7057" h="374077" extrusionOk="0">
                <a:moveTo>
                  <a:pt x="0" y="0"/>
                </a:moveTo>
                <a:cubicBezTo>
                  <a:pt x="241312" y="-50680"/>
                  <a:pt x="347350" y="48230"/>
                  <a:pt x="521738" y="0"/>
                </a:cubicBezTo>
                <a:cubicBezTo>
                  <a:pt x="696126" y="-48230"/>
                  <a:pt x="962664" y="70558"/>
                  <a:pt x="1122016" y="0"/>
                </a:cubicBezTo>
                <a:cubicBezTo>
                  <a:pt x="1281368" y="-70558"/>
                  <a:pt x="1584652" y="54937"/>
                  <a:pt x="1761566" y="0"/>
                </a:cubicBezTo>
                <a:cubicBezTo>
                  <a:pt x="1938480" y="-54937"/>
                  <a:pt x="2048558" y="37402"/>
                  <a:pt x="2322574" y="0"/>
                </a:cubicBezTo>
                <a:cubicBezTo>
                  <a:pt x="2596590" y="-37402"/>
                  <a:pt x="2658442" y="48684"/>
                  <a:pt x="2883582" y="0"/>
                </a:cubicBezTo>
                <a:cubicBezTo>
                  <a:pt x="3108722" y="-48684"/>
                  <a:pt x="3137876" y="29132"/>
                  <a:pt x="3326778" y="0"/>
                </a:cubicBezTo>
                <a:cubicBezTo>
                  <a:pt x="3515680" y="-29132"/>
                  <a:pt x="3762232" y="20987"/>
                  <a:pt x="3927057" y="0"/>
                </a:cubicBezTo>
                <a:cubicBezTo>
                  <a:pt x="3928440" y="136368"/>
                  <a:pt x="3897608" y="220972"/>
                  <a:pt x="3927057" y="374077"/>
                </a:cubicBezTo>
                <a:cubicBezTo>
                  <a:pt x="3674935" y="385934"/>
                  <a:pt x="3427797" y="342361"/>
                  <a:pt x="3287508" y="374077"/>
                </a:cubicBezTo>
                <a:cubicBezTo>
                  <a:pt x="3147219" y="405793"/>
                  <a:pt x="2987150" y="357665"/>
                  <a:pt x="2765770" y="374077"/>
                </a:cubicBezTo>
                <a:cubicBezTo>
                  <a:pt x="2544390" y="390489"/>
                  <a:pt x="2424840" y="306778"/>
                  <a:pt x="2165491" y="374077"/>
                </a:cubicBezTo>
                <a:cubicBezTo>
                  <a:pt x="1906142" y="441376"/>
                  <a:pt x="1794666" y="339390"/>
                  <a:pt x="1683024" y="374077"/>
                </a:cubicBezTo>
                <a:cubicBezTo>
                  <a:pt x="1571382" y="408764"/>
                  <a:pt x="1407531" y="339261"/>
                  <a:pt x="1200557" y="374077"/>
                </a:cubicBezTo>
                <a:cubicBezTo>
                  <a:pt x="993583" y="408893"/>
                  <a:pt x="970102" y="334306"/>
                  <a:pt x="757361" y="374077"/>
                </a:cubicBezTo>
                <a:cubicBezTo>
                  <a:pt x="544620" y="413848"/>
                  <a:pt x="320979" y="287442"/>
                  <a:pt x="0" y="374077"/>
                </a:cubicBezTo>
                <a:cubicBezTo>
                  <a:pt x="-36828" y="268028"/>
                  <a:pt x="12764" y="149476"/>
                  <a:pt x="0" y="0"/>
                </a:cubicBezTo>
                <a:close/>
              </a:path>
            </a:pathLst>
          </a:custGeom>
          <a:noFill/>
          <a:ln>
            <a:solidFill>
              <a:schemeClr val="accent2">
                <a:lumMod val="60000"/>
                <a:lumOff val="40000"/>
              </a:schemeClr>
            </a:solidFill>
            <a:extLst>
              <a:ext uri="{C807C97D-BFC1-408E-A445-0C87EB9F89A2}">
                <ask:lineSketchStyleProps xmlns:ask="http://schemas.microsoft.com/office/drawing/2018/sketchyshapes" sd="169459771">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07000"/>
              </a:lnSpc>
              <a:spcBef>
                <a:spcPts val="0"/>
              </a:spcBef>
              <a:spcAft>
                <a:spcPts val="0"/>
              </a:spcAft>
            </a:pPr>
            <a:r>
              <a:rPr lang="de-DE" sz="1800" b="1" kern="0" dirty="0">
                <a:solidFill>
                  <a:srgbClr val="0000B3"/>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Gợi ý đọc hiểu</a:t>
            </a:r>
            <a:r>
              <a:rPr lang="de-DE" sz="1800" kern="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5C78E56-7146-E921-A36C-32F2D990C9C7}"/>
              </a:ext>
            </a:extLst>
          </p:cNvPr>
          <p:cNvSpPr txBox="1"/>
          <p:nvPr/>
        </p:nvSpPr>
        <p:spPr>
          <a:xfrm>
            <a:off x="496821" y="2835633"/>
            <a:ext cx="4773330" cy="2862322"/>
          </a:xfrm>
          <a:custGeom>
            <a:avLst/>
            <a:gdLst>
              <a:gd name="connsiteX0" fmla="*/ 0 w 4773330"/>
              <a:gd name="connsiteY0" fmla="*/ 0 h 2862322"/>
              <a:gd name="connsiteX1" fmla="*/ 586438 w 4773330"/>
              <a:gd name="connsiteY1" fmla="*/ 0 h 2862322"/>
              <a:gd name="connsiteX2" fmla="*/ 1125142 w 4773330"/>
              <a:gd name="connsiteY2" fmla="*/ 0 h 2862322"/>
              <a:gd name="connsiteX3" fmla="*/ 1902513 w 4773330"/>
              <a:gd name="connsiteY3" fmla="*/ 0 h 2862322"/>
              <a:gd name="connsiteX4" fmla="*/ 2488951 w 4773330"/>
              <a:gd name="connsiteY4" fmla="*/ 0 h 2862322"/>
              <a:gd name="connsiteX5" fmla="*/ 3027655 w 4773330"/>
              <a:gd name="connsiteY5" fmla="*/ 0 h 2862322"/>
              <a:gd name="connsiteX6" fmla="*/ 3757293 w 4773330"/>
              <a:gd name="connsiteY6" fmla="*/ 0 h 2862322"/>
              <a:gd name="connsiteX7" fmla="*/ 4773330 w 4773330"/>
              <a:gd name="connsiteY7" fmla="*/ 0 h 2862322"/>
              <a:gd name="connsiteX8" fmla="*/ 4773330 w 4773330"/>
              <a:gd name="connsiteY8" fmla="*/ 572464 h 2862322"/>
              <a:gd name="connsiteX9" fmla="*/ 4773330 w 4773330"/>
              <a:gd name="connsiteY9" fmla="*/ 1202175 h 2862322"/>
              <a:gd name="connsiteX10" fmla="*/ 4773330 w 4773330"/>
              <a:gd name="connsiteY10" fmla="*/ 1803263 h 2862322"/>
              <a:gd name="connsiteX11" fmla="*/ 4773330 w 4773330"/>
              <a:gd name="connsiteY11" fmla="*/ 2862322 h 2862322"/>
              <a:gd name="connsiteX12" fmla="*/ 4091426 w 4773330"/>
              <a:gd name="connsiteY12" fmla="*/ 2862322 h 2862322"/>
              <a:gd name="connsiteX13" fmla="*/ 3552721 w 4773330"/>
              <a:gd name="connsiteY13" fmla="*/ 2862322 h 2862322"/>
              <a:gd name="connsiteX14" fmla="*/ 2918550 w 4773330"/>
              <a:gd name="connsiteY14" fmla="*/ 2862322 h 2862322"/>
              <a:gd name="connsiteX15" fmla="*/ 2141179 w 4773330"/>
              <a:gd name="connsiteY15" fmla="*/ 2862322 h 2862322"/>
              <a:gd name="connsiteX16" fmla="*/ 1602475 w 4773330"/>
              <a:gd name="connsiteY16" fmla="*/ 2862322 h 2862322"/>
              <a:gd name="connsiteX17" fmla="*/ 968304 w 4773330"/>
              <a:gd name="connsiteY17" fmla="*/ 2862322 h 2862322"/>
              <a:gd name="connsiteX18" fmla="*/ 0 w 4773330"/>
              <a:gd name="connsiteY18" fmla="*/ 2862322 h 2862322"/>
              <a:gd name="connsiteX19" fmla="*/ 0 w 4773330"/>
              <a:gd name="connsiteY19" fmla="*/ 2232611 h 2862322"/>
              <a:gd name="connsiteX20" fmla="*/ 0 w 4773330"/>
              <a:gd name="connsiteY20" fmla="*/ 1746016 h 2862322"/>
              <a:gd name="connsiteX21" fmla="*/ 0 w 4773330"/>
              <a:gd name="connsiteY21" fmla="*/ 1202175 h 2862322"/>
              <a:gd name="connsiteX22" fmla="*/ 0 w 4773330"/>
              <a:gd name="connsiteY22" fmla="*/ 572464 h 2862322"/>
              <a:gd name="connsiteX23" fmla="*/ 0 w 4773330"/>
              <a:gd name="connsiteY23"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3330" h="2862322" fill="none" extrusionOk="0">
                <a:moveTo>
                  <a:pt x="0" y="0"/>
                </a:moveTo>
                <a:cubicBezTo>
                  <a:pt x="136703" y="-23529"/>
                  <a:pt x="321924" y="-15540"/>
                  <a:pt x="586438" y="0"/>
                </a:cubicBezTo>
                <a:cubicBezTo>
                  <a:pt x="850952" y="15540"/>
                  <a:pt x="981848" y="24564"/>
                  <a:pt x="1125142" y="0"/>
                </a:cubicBezTo>
                <a:cubicBezTo>
                  <a:pt x="1268436" y="-24564"/>
                  <a:pt x="1695160" y="-19591"/>
                  <a:pt x="1902513" y="0"/>
                </a:cubicBezTo>
                <a:cubicBezTo>
                  <a:pt x="2109866" y="19591"/>
                  <a:pt x="2306796" y="-27165"/>
                  <a:pt x="2488951" y="0"/>
                </a:cubicBezTo>
                <a:cubicBezTo>
                  <a:pt x="2671106" y="27165"/>
                  <a:pt x="2902894" y="-3712"/>
                  <a:pt x="3027655" y="0"/>
                </a:cubicBezTo>
                <a:cubicBezTo>
                  <a:pt x="3152416" y="3712"/>
                  <a:pt x="3597649" y="30835"/>
                  <a:pt x="3757293" y="0"/>
                </a:cubicBezTo>
                <a:cubicBezTo>
                  <a:pt x="3916937" y="-30835"/>
                  <a:pt x="4382074" y="17428"/>
                  <a:pt x="4773330" y="0"/>
                </a:cubicBezTo>
                <a:cubicBezTo>
                  <a:pt x="4765527" y="284883"/>
                  <a:pt x="4765423" y="408797"/>
                  <a:pt x="4773330" y="572464"/>
                </a:cubicBezTo>
                <a:cubicBezTo>
                  <a:pt x="4781237" y="736131"/>
                  <a:pt x="4790265" y="1048134"/>
                  <a:pt x="4773330" y="1202175"/>
                </a:cubicBezTo>
                <a:cubicBezTo>
                  <a:pt x="4756395" y="1356216"/>
                  <a:pt x="4791871" y="1579581"/>
                  <a:pt x="4773330" y="1803263"/>
                </a:cubicBezTo>
                <a:cubicBezTo>
                  <a:pt x="4754789" y="2026945"/>
                  <a:pt x="4727785" y="2551439"/>
                  <a:pt x="4773330" y="2862322"/>
                </a:cubicBezTo>
                <a:cubicBezTo>
                  <a:pt x="4563158" y="2875489"/>
                  <a:pt x="4305638" y="2871663"/>
                  <a:pt x="4091426" y="2862322"/>
                </a:cubicBezTo>
                <a:cubicBezTo>
                  <a:pt x="3877214" y="2852981"/>
                  <a:pt x="3722074" y="2840763"/>
                  <a:pt x="3552721" y="2862322"/>
                </a:cubicBezTo>
                <a:cubicBezTo>
                  <a:pt x="3383369" y="2883881"/>
                  <a:pt x="3091927" y="2849349"/>
                  <a:pt x="2918550" y="2862322"/>
                </a:cubicBezTo>
                <a:cubicBezTo>
                  <a:pt x="2745173" y="2875295"/>
                  <a:pt x="2366335" y="2872384"/>
                  <a:pt x="2141179" y="2862322"/>
                </a:cubicBezTo>
                <a:cubicBezTo>
                  <a:pt x="1916023" y="2852260"/>
                  <a:pt x="1772975" y="2867868"/>
                  <a:pt x="1602475" y="2862322"/>
                </a:cubicBezTo>
                <a:cubicBezTo>
                  <a:pt x="1431975" y="2856776"/>
                  <a:pt x="1260815" y="2878563"/>
                  <a:pt x="968304" y="2862322"/>
                </a:cubicBezTo>
                <a:cubicBezTo>
                  <a:pt x="675793" y="2846081"/>
                  <a:pt x="221997" y="2906088"/>
                  <a:pt x="0" y="2862322"/>
                </a:cubicBezTo>
                <a:cubicBezTo>
                  <a:pt x="438" y="2573701"/>
                  <a:pt x="31052" y="2413818"/>
                  <a:pt x="0" y="2232611"/>
                </a:cubicBezTo>
                <a:cubicBezTo>
                  <a:pt x="-31052" y="2051404"/>
                  <a:pt x="3181" y="1970014"/>
                  <a:pt x="0" y="1746016"/>
                </a:cubicBezTo>
                <a:cubicBezTo>
                  <a:pt x="-3181" y="1522018"/>
                  <a:pt x="-20991" y="1411689"/>
                  <a:pt x="0" y="1202175"/>
                </a:cubicBezTo>
                <a:cubicBezTo>
                  <a:pt x="20991" y="992661"/>
                  <a:pt x="12675" y="738898"/>
                  <a:pt x="0" y="572464"/>
                </a:cubicBezTo>
                <a:cubicBezTo>
                  <a:pt x="-12675" y="406030"/>
                  <a:pt x="27123" y="187281"/>
                  <a:pt x="0" y="0"/>
                </a:cubicBezTo>
                <a:close/>
              </a:path>
              <a:path w="4773330" h="2862322" stroke="0" extrusionOk="0">
                <a:moveTo>
                  <a:pt x="0" y="0"/>
                </a:moveTo>
                <a:cubicBezTo>
                  <a:pt x="305678" y="18558"/>
                  <a:pt x="450417" y="-20736"/>
                  <a:pt x="634171" y="0"/>
                </a:cubicBezTo>
                <a:cubicBezTo>
                  <a:pt x="817925" y="20736"/>
                  <a:pt x="948978" y="1499"/>
                  <a:pt x="1220609" y="0"/>
                </a:cubicBezTo>
                <a:cubicBezTo>
                  <a:pt x="1492240" y="-1499"/>
                  <a:pt x="1654446" y="-4057"/>
                  <a:pt x="1902513" y="0"/>
                </a:cubicBezTo>
                <a:cubicBezTo>
                  <a:pt x="2150580" y="4057"/>
                  <a:pt x="2490606" y="-20959"/>
                  <a:pt x="2679884" y="0"/>
                </a:cubicBezTo>
                <a:cubicBezTo>
                  <a:pt x="2869162" y="20959"/>
                  <a:pt x="3228968" y="-24406"/>
                  <a:pt x="3409521" y="0"/>
                </a:cubicBezTo>
                <a:cubicBezTo>
                  <a:pt x="3590074" y="24406"/>
                  <a:pt x="3900577" y="-33464"/>
                  <a:pt x="4139159" y="0"/>
                </a:cubicBezTo>
                <a:cubicBezTo>
                  <a:pt x="4377741" y="33464"/>
                  <a:pt x="4640739" y="-1325"/>
                  <a:pt x="4773330" y="0"/>
                </a:cubicBezTo>
                <a:cubicBezTo>
                  <a:pt x="4793076" y="298451"/>
                  <a:pt x="4775358" y="460538"/>
                  <a:pt x="4773330" y="601088"/>
                </a:cubicBezTo>
                <a:cubicBezTo>
                  <a:pt x="4771302" y="741638"/>
                  <a:pt x="4747998" y="1063970"/>
                  <a:pt x="4773330" y="1230798"/>
                </a:cubicBezTo>
                <a:cubicBezTo>
                  <a:pt x="4798663" y="1397626"/>
                  <a:pt x="4780066" y="1642733"/>
                  <a:pt x="4773330" y="1860509"/>
                </a:cubicBezTo>
                <a:cubicBezTo>
                  <a:pt x="4766594" y="2078285"/>
                  <a:pt x="4784742" y="2526387"/>
                  <a:pt x="4773330" y="2862322"/>
                </a:cubicBezTo>
                <a:cubicBezTo>
                  <a:pt x="4599275" y="2888681"/>
                  <a:pt x="4378709" y="2837596"/>
                  <a:pt x="4139159" y="2862322"/>
                </a:cubicBezTo>
                <a:cubicBezTo>
                  <a:pt x="3899609" y="2887048"/>
                  <a:pt x="3722040" y="2849093"/>
                  <a:pt x="3361788" y="2862322"/>
                </a:cubicBezTo>
                <a:cubicBezTo>
                  <a:pt x="3001536" y="2875551"/>
                  <a:pt x="3004210" y="2860763"/>
                  <a:pt x="2727617" y="2862322"/>
                </a:cubicBezTo>
                <a:cubicBezTo>
                  <a:pt x="2451024" y="2863881"/>
                  <a:pt x="2255382" y="2863082"/>
                  <a:pt x="1950246" y="2862322"/>
                </a:cubicBezTo>
                <a:cubicBezTo>
                  <a:pt x="1645110" y="2861562"/>
                  <a:pt x="1631404" y="2872565"/>
                  <a:pt x="1363809" y="2862322"/>
                </a:cubicBezTo>
                <a:cubicBezTo>
                  <a:pt x="1096214" y="2852079"/>
                  <a:pt x="985803" y="2857530"/>
                  <a:pt x="634171" y="2862322"/>
                </a:cubicBezTo>
                <a:cubicBezTo>
                  <a:pt x="282539" y="2867114"/>
                  <a:pt x="176320" y="2886241"/>
                  <a:pt x="0" y="2862322"/>
                </a:cubicBezTo>
                <a:cubicBezTo>
                  <a:pt x="5599" y="2644976"/>
                  <a:pt x="1642" y="2531624"/>
                  <a:pt x="0" y="2347104"/>
                </a:cubicBezTo>
                <a:cubicBezTo>
                  <a:pt x="-1642" y="2162584"/>
                  <a:pt x="984" y="1914909"/>
                  <a:pt x="0" y="1717393"/>
                </a:cubicBezTo>
                <a:cubicBezTo>
                  <a:pt x="-984" y="1519877"/>
                  <a:pt x="-15067" y="1284419"/>
                  <a:pt x="0" y="1144929"/>
                </a:cubicBezTo>
                <a:cubicBezTo>
                  <a:pt x="15067" y="1005439"/>
                  <a:pt x="23960" y="685976"/>
                  <a:pt x="0" y="543841"/>
                </a:cubicBezTo>
                <a:cubicBezTo>
                  <a:pt x="-23960" y="401706"/>
                  <a:pt x="-11452" y="180334"/>
                  <a:pt x="0" y="0"/>
                </a:cubicBezTo>
                <a:close/>
              </a:path>
            </a:pathLst>
          </a:custGeom>
          <a:ln w="57150" cmpd="thinThick">
            <a:solidFill>
              <a:srgbClr val="7030A0"/>
            </a:solidFill>
            <a:extLst>
              <a:ext uri="{C807C97D-BFC1-408E-A445-0C87EB9F89A2}">
                <ask:lineSketchStyleProps xmlns:ask="http://schemas.microsoft.com/office/drawing/2018/sketchyshapes" sd="2882285407">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de-DE" sz="1800" b="1" kern="0" dirty="0">
                <a:solidFill>
                  <a:srgbClr val="00B050"/>
                </a:solidFill>
                <a:effectLst/>
                <a:latin typeface="Times New Roman" panose="02020603050405020304" pitchFamily="18" charset="0"/>
                <a:ea typeface="Times New Roman" panose="02020603050405020304" pitchFamily="18" charset="0"/>
              </a:rPr>
              <a:t>Câu 8.</a:t>
            </a:r>
            <a:r>
              <a:rPr lang="de-DE" sz="1800" kern="0" dirty="0">
                <a:solidFill>
                  <a:srgbClr val="00B050"/>
                </a:solidFill>
                <a:effectLst/>
                <a:latin typeface="Times New Roman" panose="02020603050405020304" pitchFamily="18" charset="0"/>
                <a:ea typeface="Times New Roman" panose="02020603050405020304" pitchFamily="18" charset="0"/>
              </a:rPr>
              <a:t> </a:t>
            </a:r>
            <a:r>
              <a:rPr lang="de-DE" sz="1800" kern="0" dirty="0">
                <a:solidFill>
                  <a:srgbClr val="002060"/>
                </a:solidFill>
                <a:effectLst/>
                <a:latin typeface="Times New Roman" panose="02020603050405020304" pitchFamily="18" charset="0"/>
                <a:ea typeface="Times New Roman" panose="02020603050405020304" pitchFamily="18" charset="0"/>
              </a:rPr>
              <a:t>Nội dung bài thơ trên:</a:t>
            </a:r>
            <a:br>
              <a:rPr lang="de-DE" sz="1800" kern="0" dirty="0">
                <a:solidFill>
                  <a:srgbClr val="002060"/>
                </a:solidFill>
                <a:effectLst/>
                <a:latin typeface="Times New Roman" panose="02020603050405020304" pitchFamily="18" charset="0"/>
                <a:ea typeface="Times New Roman" panose="02020603050405020304" pitchFamily="18" charset="0"/>
              </a:rPr>
            </a:br>
            <a:r>
              <a:rPr lang="de-DE" sz="1800" kern="0" dirty="0">
                <a:solidFill>
                  <a:srgbClr val="002060"/>
                </a:solidFill>
                <a:effectLst/>
                <a:latin typeface="Times New Roman" panose="02020603050405020304" pitchFamily="18" charset="0"/>
                <a:ea typeface="Times New Roman" panose="02020603050405020304" pitchFamily="18" charset="0"/>
              </a:rPr>
              <a:t>Bài thơ thể hiện sự lựa chọn của Nguyễn Trãi về cuộc sống nhàn, vui thú với thiên nhiên, với công việc đồng ruộng, tận hưởng cuộc sống tự nhiên dân dã, rời xa chốn quan trường nhiễu nhương, sát phạt.. Tuy nhiên, thẳm sâu trong tâm hồn Nguyễn Trãi vẫn là tấm lòng ưu nước, ái dân không gì có thể thay đổi được. Bài thơ ca ngợi vẻ đẹp tâm hồn thanh cao, bình dị của Nguyễn Trãi.</a:t>
            </a:r>
            <a:br>
              <a:rPr lang="de-DE" sz="1800" kern="0" dirty="0">
                <a:solidFill>
                  <a:srgbClr val="002060"/>
                </a:solidFill>
                <a:effectLst/>
                <a:latin typeface="Times New Roman" panose="02020603050405020304" pitchFamily="18" charset="0"/>
                <a:ea typeface="Times New Roman" panose="02020603050405020304" pitchFamily="18" charset="0"/>
              </a:rPr>
            </a:br>
            <a:endParaRPr lang="en-US" dirty="0">
              <a:solidFill>
                <a:srgbClr val="002060"/>
              </a:solidFill>
            </a:endParaRPr>
          </a:p>
        </p:txBody>
      </p:sp>
      <p:sp>
        <p:nvSpPr>
          <p:cNvPr id="16" name="TextBox 15">
            <a:extLst>
              <a:ext uri="{FF2B5EF4-FFF2-40B4-BE49-F238E27FC236}">
                <a16:creationId xmlns:a16="http://schemas.microsoft.com/office/drawing/2014/main" id="{364E3E64-C1CC-F147-F25F-3880CB4A4826}"/>
              </a:ext>
            </a:extLst>
          </p:cNvPr>
          <p:cNvSpPr txBox="1"/>
          <p:nvPr/>
        </p:nvSpPr>
        <p:spPr>
          <a:xfrm>
            <a:off x="5445668" y="2536263"/>
            <a:ext cx="6019551" cy="3416320"/>
          </a:xfrm>
          <a:custGeom>
            <a:avLst/>
            <a:gdLst>
              <a:gd name="connsiteX0" fmla="*/ 0 w 6019551"/>
              <a:gd name="connsiteY0" fmla="*/ 0 h 3416320"/>
              <a:gd name="connsiteX1" fmla="*/ 607427 w 6019551"/>
              <a:gd name="connsiteY1" fmla="*/ 0 h 3416320"/>
              <a:gd name="connsiteX2" fmla="*/ 1094464 w 6019551"/>
              <a:gd name="connsiteY2" fmla="*/ 0 h 3416320"/>
              <a:gd name="connsiteX3" fmla="*/ 1461109 w 6019551"/>
              <a:gd name="connsiteY3" fmla="*/ 0 h 3416320"/>
              <a:gd name="connsiteX4" fmla="*/ 2068537 w 6019551"/>
              <a:gd name="connsiteY4" fmla="*/ 0 h 3416320"/>
              <a:gd name="connsiteX5" fmla="*/ 2675964 w 6019551"/>
              <a:gd name="connsiteY5" fmla="*/ 0 h 3416320"/>
              <a:gd name="connsiteX6" fmla="*/ 3343587 w 6019551"/>
              <a:gd name="connsiteY6" fmla="*/ 0 h 3416320"/>
              <a:gd name="connsiteX7" fmla="*/ 3890819 w 6019551"/>
              <a:gd name="connsiteY7" fmla="*/ 0 h 3416320"/>
              <a:gd name="connsiteX8" fmla="*/ 4317660 w 6019551"/>
              <a:gd name="connsiteY8" fmla="*/ 0 h 3416320"/>
              <a:gd name="connsiteX9" fmla="*/ 4925087 w 6019551"/>
              <a:gd name="connsiteY9" fmla="*/ 0 h 3416320"/>
              <a:gd name="connsiteX10" fmla="*/ 5291733 w 6019551"/>
              <a:gd name="connsiteY10" fmla="*/ 0 h 3416320"/>
              <a:gd name="connsiteX11" fmla="*/ 6019551 w 6019551"/>
              <a:gd name="connsiteY11" fmla="*/ 0 h 3416320"/>
              <a:gd name="connsiteX12" fmla="*/ 6019551 w 6019551"/>
              <a:gd name="connsiteY12" fmla="*/ 569387 h 3416320"/>
              <a:gd name="connsiteX13" fmla="*/ 6019551 w 6019551"/>
              <a:gd name="connsiteY13" fmla="*/ 1172937 h 3416320"/>
              <a:gd name="connsiteX14" fmla="*/ 6019551 w 6019551"/>
              <a:gd name="connsiteY14" fmla="*/ 1776486 h 3416320"/>
              <a:gd name="connsiteX15" fmla="*/ 6019551 w 6019551"/>
              <a:gd name="connsiteY15" fmla="*/ 2414199 h 3416320"/>
              <a:gd name="connsiteX16" fmla="*/ 6019551 w 6019551"/>
              <a:gd name="connsiteY16" fmla="*/ 2915260 h 3416320"/>
              <a:gd name="connsiteX17" fmla="*/ 6019551 w 6019551"/>
              <a:gd name="connsiteY17" fmla="*/ 3416320 h 3416320"/>
              <a:gd name="connsiteX18" fmla="*/ 5652906 w 6019551"/>
              <a:gd name="connsiteY18" fmla="*/ 3416320 h 3416320"/>
              <a:gd name="connsiteX19" fmla="*/ 4985283 w 6019551"/>
              <a:gd name="connsiteY19" fmla="*/ 3416320 h 3416320"/>
              <a:gd name="connsiteX20" fmla="*/ 4618637 w 6019551"/>
              <a:gd name="connsiteY20" fmla="*/ 3416320 h 3416320"/>
              <a:gd name="connsiteX21" fmla="*/ 4191796 w 6019551"/>
              <a:gd name="connsiteY21" fmla="*/ 3416320 h 3416320"/>
              <a:gd name="connsiteX22" fmla="*/ 3524173 w 6019551"/>
              <a:gd name="connsiteY22" fmla="*/ 3416320 h 3416320"/>
              <a:gd name="connsiteX23" fmla="*/ 2976942 w 6019551"/>
              <a:gd name="connsiteY23" fmla="*/ 3416320 h 3416320"/>
              <a:gd name="connsiteX24" fmla="*/ 2309319 w 6019551"/>
              <a:gd name="connsiteY24" fmla="*/ 3416320 h 3416320"/>
              <a:gd name="connsiteX25" fmla="*/ 1882478 w 6019551"/>
              <a:gd name="connsiteY25" fmla="*/ 3416320 h 3416320"/>
              <a:gd name="connsiteX26" fmla="*/ 1455637 w 6019551"/>
              <a:gd name="connsiteY26" fmla="*/ 3416320 h 3416320"/>
              <a:gd name="connsiteX27" fmla="*/ 968600 w 6019551"/>
              <a:gd name="connsiteY27" fmla="*/ 3416320 h 3416320"/>
              <a:gd name="connsiteX28" fmla="*/ 0 w 6019551"/>
              <a:gd name="connsiteY28" fmla="*/ 3416320 h 3416320"/>
              <a:gd name="connsiteX29" fmla="*/ 0 w 6019551"/>
              <a:gd name="connsiteY29" fmla="*/ 2846933 h 3416320"/>
              <a:gd name="connsiteX30" fmla="*/ 0 w 6019551"/>
              <a:gd name="connsiteY30" fmla="*/ 2345873 h 3416320"/>
              <a:gd name="connsiteX31" fmla="*/ 0 w 6019551"/>
              <a:gd name="connsiteY31" fmla="*/ 1776486 h 3416320"/>
              <a:gd name="connsiteX32" fmla="*/ 0 w 6019551"/>
              <a:gd name="connsiteY32" fmla="*/ 1138773 h 3416320"/>
              <a:gd name="connsiteX33" fmla="*/ 0 w 6019551"/>
              <a:gd name="connsiteY33" fmla="*/ 535223 h 3416320"/>
              <a:gd name="connsiteX34" fmla="*/ 0 w 6019551"/>
              <a:gd name="connsiteY34"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9551" h="3416320" extrusionOk="0">
                <a:moveTo>
                  <a:pt x="0" y="0"/>
                </a:moveTo>
                <a:cubicBezTo>
                  <a:pt x="158849" y="-15864"/>
                  <a:pt x="319084" y="40146"/>
                  <a:pt x="607427" y="0"/>
                </a:cubicBezTo>
                <a:cubicBezTo>
                  <a:pt x="895770" y="-40146"/>
                  <a:pt x="878023" y="5857"/>
                  <a:pt x="1094464" y="0"/>
                </a:cubicBezTo>
                <a:cubicBezTo>
                  <a:pt x="1310905" y="-5857"/>
                  <a:pt x="1336701" y="29970"/>
                  <a:pt x="1461109" y="0"/>
                </a:cubicBezTo>
                <a:cubicBezTo>
                  <a:pt x="1585517" y="-29970"/>
                  <a:pt x="1818379" y="53201"/>
                  <a:pt x="2068537" y="0"/>
                </a:cubicBezTo>
                <a:cubicBezTo>
                  <a:pt x="2318695" y="-53201"/>
                  <a:pt x="2440683" y="7998"/>
                  <a:pt x="2675964" y="0"/>
                </a:cubicBezTo>
                <a:cubicBezTo>
                  <a:pt x="2911245" y="-7998"/>
                  <a:pt x="3060454" y="68296"/>
                  <a:pt x="3343587" y="0"/>
                </a:cubicBezTo>
                <a:cubicBezTo>
                  <a:pt x="3626720" y="-68296"/>
                  <a:pt x="3751710" y="7426"/>
                  <a:pt x="3890819" y="0"/>
                </a:cubicBezTo>
                <a:cubicBezTo>
                  <a:pt x="4029928" y="-7426"/>
                  <a:pt x="4125045" y="38277"/>
                  <a:pt x="4317660" y="0"/>
                </a:cubicBezTo>
                <a:cubicBezTo>
                  <a:pt x="4510275" y="-38277"/>
                  <a:pt x="4672453" y="42755"/>
                  <a:pt x="4925087" y="0"/>
                </a:cubicBezTo>
                <a:cubicBezTo>
                  <a:pt x="5177721" y="-42755"/>
                  <a:pt x="5135233" y="20196"/>
                  <a:pt x="5291733" y="0"/>
                </a:cubicBezTo>
                <a:cubicBezTo>
                  <a:pt x="5448233" y="-20196"/>
                  <a:pt x="5747452" y="17530"/>
                  <a:pt x="6019551" y="0"/>
                </a:cubicBezTo>
                <a:cubicBezTo>
                  <a:pt x="6044606" y="196241"/>
                  <a:pt x="6007574" y="318770"/>
                  <a:pt x="6019551" y="569387"/>
                </a:cubicBezTo>
                <a:cubicBezTo>
                  <a:pt x="6031528" y="820004"/>
                  <a:pt x="6014934" y="985352"/>
                  <a:pt x="6019551" y="1172937"/>
                </a:cubicBezTo>
                <a:cubicBezTo>
                  <a:pt x="6024168" y="1360522"/>
                  <a:pt x="6000922" y="1529382"/>
                  <a:pt x="6019551" y="1776486"/>
                </a:cubicBezTo>
                <a:cubicBezTo>
                  <a:pt x="6038180" y="2023590"/>
                  <a:pt x="6016167" y="2132036"/>
                  <a:pt x="6019551" y="2414199"/>
                </a:cubicBezTo>
                <a:cubicBezTo>
                  <a:pt x="6022935" y="2696362"/>
                  <a:pt x="5987145" y="2673437"/>
                  <a:pt x="6019551" y="2915260"/>
                </a:cubicBezTo>
                <a:cubicBezTo>
                  <a:pt x="6051957" y="3157083"/>
                  <a:pt x="6000495" y="3203503"/>
                  <a:pt x="6019551" y="3416320"/>
                </a:cubicBezTo>
                <a:cubicBezTo>
                  <a:pt x="5932228" y="3450311"/>
                  <a:pt x="5778525" y="3401264"/>
                  <a:pt x="5652906" y="3416320"/>
                </a:cubicBezTo>
                <a:cubicBezTo>
                  <a:pt x="5527287" y="3431376"/>
                  <a:pt x="5303055" y="3377616"/>
                  <a:pt x="4985283" y="3416320"/>
                </a:cubicBezTo>
                <a:cubicBezTo>
                  <a:pt x="4667511" y="3455024"/>
                  <a:pt x="4722669" y="3388060"/>
                  <a:pt x="4618637" y="3416320"/>
                </a:cubicBezTo>
                <a:cubicBezTo>
                  <a:pt x="4514605" y="3444580"/>
                  <a:pt x="4330309" y="3395555"/>
                  <a:pt x="4191796" y="3416320"/>
                </a:cubicBezTo>
                <a:cubicBezTo>
                  <a:pt x="4053283" y="3437085"/>
                  <a:pt x="3787327" y="3390723"/>
                  <a:pt x="3524173" y="3416320"/>
                </a:cubicBezTo>
                <a:cubicBezTo>
                  <a:pt x="3261019" y="3441917"/>
                  <a:pt x="3188823" y="3401116"/>
                  <a:pt x="2976942" y="3416320"/>
                </a:cubicBezTo>
                <a:cubicBezTo>
                  <a:pt x="2765061" y="3431524"/>
                  <a:pt x="2623928" y="3350227"/>
                  <a:pt x="2309319" y="3416320"/>
                </a:cubicBezTo>
                <a:cubicBezTo>
                  <a:pt x="1994710" y="3482413"/>
                  <a:pt x="2053039" y="3407904"/>
                  <a:pt x="1882478" y="3416320"/>
                </a:cubicBezTo>
                <a:cubicBezTo>
                  <a:pt x="1711917" y="3424736"/>
                  <a:pt x="1642900" y="3388705"/>
                  <a:pt x="1455637" y="3416320"/>
                </a:cubicBezTo>
                <a:cubicBezTo>
                  <a:pt x="1268374" y="3443935"/>
                  <a:pt x="1169531" y="3372099"/>
                  <a:pt x="968600" y="3416320"/>
                </a:cubicBezTo>
                <a:cubicBezTo>
                  <a:pt x="767669" y="3460541"/>
                  <a:pt x="464109" y="3341813"/>
                  <a:pt x="0" y="3416320"/>
                </a:cubicBezTo>
                <a:cubicBezTo>
                  <a:pt x="-35365" y="3249536"/>
                  <a:pt x="4327" y="2984812"/>
                  <a:pt x="0" y="2846933"/>
                </a:cubicBezTo>
                <a:cubicBezTo>
                  <a:pt x="-4327" y="2709054"/>
                  <a:pt x="13779" y="2528035"/>
                  <a:pt x="0" y="2345873"/>
                </a:cubicBezTo>
                <a:cubicBezTo>
                  <a:pt x="-13779" y="2163711"/>
                  <a:pt x="37760" y="2009491"/>
                  <a:pt x="0" y="1776486"/>
                </a:cubicBezTo>
                <a:cubicBezTo>
                  <a:pt x="-37760" y="1543481"/>
                  <a:pt x="20901" y="1448987"/>
                  <a:pt x="0" y="1138773"/>
                </a:cubicBezTo>
                <a:cubicBezTo>
                  <a:pt x="-20901" y="828559"/>
                  <a:pt x="22986" y="834331"/>
                  <a:pt x="0" y="535223"/>
                </a:cubicBezTo>
                <a:cubicBezTo>
                  <a:pt x="-22986" y="236115"/>
                  <a:pt x="41495" y="213925"/>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3866021834">
                  <a:prstGeom prst="rect">
                    <a:avLst/>
                  </a:prstGeom>
                  <ask:type>
                    <ask:lineSketchScribble/>
                  </ask:type>
                </ask:lineSketchStyleProps>
              </a:ext>
            </a:extLst>
          </a:ln>
        </p:spPr>
        <p:txBody>
          <a:bodyPr wrap="square" rIns="182880">
            <a:spAutoFit/>
          </a:bodyPr>
          <a:lstStyle/>
          <a:p>
            <a:r>
              <a:rPr lang="de-DE" b="1" kern="0" dirty="0">
                <a:solidFill>
                  <a:srgbClr val="00B050"/>
                </a:solidFill>
                <a:effectLst/>
                <a:latin typeface="Times New Roman" panose="02020603050405020304" pitchFamily="18" charset="0"/>
                <a:ea typeface="Times New Roman" panose="02020603050405020304" pitchFamily="18" charset="0"/>
              </a:rPr>
              <a:t>Câu 9.</a:t>
            </a:r>
            <a:r>
              <a:rPr lang="de-DE" kern="0" dirty="0">
                <a:solidFill>
                  <a:srgbClr val="00B050"/>
                </a:solidFill>
                <a:effectLst/>
                <a:latin typeface="Times New Roman" panose="02020603050405020304" pitchFamily="18" charset="0"/>
                <a:ea typeface="Times New Roman" panose="02020603050405020304" pitchFamily="18" charset="0"/>
              </a:rPr>
              <a:t> </a:t>
            </a:r>
            <a:r>
              <a:rPr lang="de-DE" kern="0" dirty="0">
                <a:solidFill>
                  <a:srgbClr val="002060"/>
                </a:solidFill>
                <a:effectLst/>
                <a:latin typeface="Times New Roman" panose="02020603050405020304" pitchFamily="18" charset="0"/>
                <a:ea typeface="Times New Roman" panose="02020603050405020304" pitchFamily="18" charset="0"/>
              </a:rPr>
              <a:t>Những yếu tố của văn học dân gian trong bài thơ trên:</a:t>
            </a:r>
            <a:br>
              <a:rPr lang="de-DE" kern="0" dirty="0">
                <a:solidFill>
                  <a:srgbClr val="002060"/>
                </a:solidFill>
                <a:effectLst/>
                <a:latin typeface="Times New Roman" panose="02020603050405020304" pitchFamily="18" charset="0"/>
                <a:ea typeface="Times New Roman" panose="02020603050405020304" pitchFamily="18" charset="0"/>
              </a:rPr>
            </a:br>
            <a:r>
              <a:rPr lang="de-DE" kern="0" dirty="0">
                <a:solidFill>
                  <a:srgbClr val="002060"/>
                </a:solidFill>
                <a:effectLst/>
                <a:latin typeface="Times New Roman" panose="02020603050405020304" pitchFamily="18" charset="0"/>
                <a:ea typeface="Times New Roman" panose="02020603050405020304" pitchFamily="18" charset="0"/>
              </a:rPr>
              <a:t>- Viết về thú sống nhàn, gần gũi với thú vui của người xưa trong ca dao.</a:t>
            </a:r>
            <a:br>
              <a:rPr lang="de-DE" kern="0" dirty="0">
                <a:solidFill>
                  <a:srgbClr val="002060"/>
                </a:solidFill>
                <a:effectLst/>
                <a:latin typeface="Times New Roman" panose="02020603050405020304" pitchFamily="18" charset="0"/>
                <a:ea typeface="Times New Roman" panose="02020603050405020304" pitchFamily="18" charset="0"/>
              </a:rPr>
            </a:br>
            <a:r>
              <a:rPr lang="de-DE" kern="0" dirty="0">
                <a:solidFill>
                  <a:srgbClr val="002060"/>
                </a:solidFill>
                <a:effectLst/>
                <a:latin typeface="Times New Roman" panose="02020603050405020304" pitchFamily="18" charset="0"/>
                <a:ea typeface="Times New Roman" panose="02020603050405020304" pitchFamily="18" charset="0"/>
              </a:rPr>
              <a:t>- Tâm thế an nhàn, ung dung, tự tại của Nguyễn Trãi có nét tương đồng với tâm thế của người bình dân trong ca dao, dân ca.</a:t>
            </a:r>
            <a:br>
              <a:rPr lang="de-DE" kern="0" dirty="0">
                <a:solidFill>
                  <a:srgbClr val="002060"/>
                </a:solidFill>
                <a:effectLst/>
                <a:latin typeface="Times New Roman" panose="02020603050405020304" pitchFamily="18" charset="0"/>
                <a:ea typeface="Times New Roman" panose="02020603050405020304" pitchFamily="18" charset="0"/>
              </a:rPr>
            </a:br>
            <a:r>
              <a:rPr lang="de-DE" kern="0" dirty="0">
                <a:solidFill>
                  <a:srgbClr val="002060"/>
                </a:solidFill>
                <a:effectLst/>
                <a:latin typeface="Times New Roman" panose="02020603050405020304" pitchFamily="18" charset="0"/>
                <a:ea typeface="Times New Roman" panose="02020603050405020304" pitchFamily="18" charset="0"/>
              </a:rPr>
              <a:t>- Sử dụng hình ảnh, ngôn ngữ dân gian tự nhiên, bình dị: Ao cạn, bèo, rau muống, trì thanh.. </a:t>
            </a:r>
            <a:r>
              <a:rPr lang="en-US" kern="0" dirty="0" err="1">
                <a:solidFill>
                  <a:srgbClr val="002060"/>
                </a:solidFill>
                <a:effectLst/>
                <a:latin typeface="Times New Roman" panose="02020603050405020304" pitchFamily="18" charset="0"/>
                <a:ea typeface="Times New Roman" panose="02020603050405020304" pitchFamily="18" charset="0"/>
              </a:rPr>
              <a:t>Có</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thể</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nói</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trong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bài</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thơ</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những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khuôn</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thước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cứng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nhắc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những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yếu</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tố</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tượng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trưng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ước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lệ</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của</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thơ</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trung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đại</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đã</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được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thay</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thế</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bằng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những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chất</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liệu</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gần</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gũi</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ngôn</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ngữ</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dân</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tộc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được</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sử</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dụng</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tinh</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tế</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gợi</a:t>
            </a:r>
            <a:r>
              <a:rPr lang="en-US" kern="0" dirty="0">
                <a:solidFill>
                  <a:srgbClr val="002060"/>
                </a:solidFill>
                <a:effectLst/>
                <a:latin typeface="Times New Roman" panose="02020603050405020304" pitchFamily="18" charset="0"/>
                <a:ea typeface="Times New Roman" panose="02020603050405020304" pitchFamily="18" charset="0"/>
              </a:rPr>
              <a:t> </a:t>
            </a:r>
            <a:r>
              <a:rPr lang="en-US" kern="0" dirty="0" err="1">
                <a:solidFill>
                  <a:srgbClr val="002060"/>
                </a:solidFill>
                <a:effectLst/>
                <a:latin typeface="Times New Roman" panose="02020603050405020304" pitchFamily="18" charset="0"/>
                <a:ea typeface="Times New Roman" panose="02020603050405020304" pitchFamily="18" charset="0"/>
              </a:rPr>
              <a:t>cảm</a:t>
            </a:r>
            <a:r>
              <a:rPr lang="en-US" kern="0" dirty="0">
                <a:solidFill>
                  <a:srgbClr val="002060"/>
                </a:solidFill>
                <a:effectLst/>
                <a:latin typeface="Times New Roman" panose="02020603050405020304" pitchFamily="18" charset="0"/>
                <a:ea typeface="Times New Roman" panose="02020603050405020304" pitchFamily="18" charset="0"/>
              </a:rPr>
              <a:t>.</a:t>
            </a:r>
            <a:br>
              <a:rPr lang="en-US" kern="0" dirty="0">
                <a:solidFill>
                  <a:srgbClr val="000000"/>
                </a:solidFill>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2402938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2290792" cy="552616"/>
            <a:chOff x="259079" y="453224"/>
            <a:chExt cx="2290792"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5">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1928733" cy="369332"/>
            </a:xfrm>
            <a:prstGeom prst="rect">
              <a:avLst/>
            </a:prstGeom>
          </p:spPr>
          <p:txBody>
            <a:bodyPr wrap="none">
              <a:spAutoFit/>
            </a:bodyPr>
            <a:lstStyle/>
            <a:p>
              <a:r>
                <a:rPr lang="vi-VN" altLang="zh-CN" dirty="0"/>
                <a:t>Văn học hoa nhỏ</a:t>
              </a:r>
              <a:endParaRPr lang="zh-CN" altLang="en-US" dirty="0"/>
            </a:p>
          </p:txBody>
        </p:sp>
      </p:grpSp>
      <p:grpSp>
        <p:nvGrpSpPr>
          <p:cNvPr id="14" name="组合 13">
            <a:extLst>
              <a:ext uri="{FF2B5EF4-FFF2-40B4-BE49-F238E27FC236}">
                <a16:creationId xmlns:a16="http://schemas.microsoft.com/office/drawing/2014/main" id="{A497D8C5-6B1F-4F3C-B2E1-62370786BEF8}"/>
              </a:ext>
            </a:extLst>
          </p:cNvPr>
          <p:cNvGrpSpPr/>
          <p:nvPr/>
        </p:nvGrpSpPr>
        <p:grpSpPr>
          <a:xfrm>
            <a:off x="9373188" y="2769523"/>
            <a:ext cx="2639291" cy="1985356"/>
            <a:chOff x="7315200" y="1889760"/>
            <a:chExt cx="3667193" cy="3566160"/>
          </a:xfrm>
        </p:grpSpPr>
        <p:sp>
          <p:nvSpPr>
            <p:cNvPr id="13" name="椭圆 12">
              <a:extLst>
                <a:ext uri="{FF2B5EF4-FFF2-40B4-BE49-F238E27FC236}">
                  <a16:creationId xmlns:a16="http://schemas.microsoft.com/office/drawing/2014/main" id="{A9E3D82C-7ECC-4336-850C-A511E9FC0F4F}"/>
                </a:ext>
              </a:extLst>
            </p:cNvPr>
            <p:cNvSpPr/>
            <p:nvPr/>
          </p:nvSpPr>
          <p:spPr>
            <a:xfrm>
              <a:off x="7315200" y="1889760"/>
              <a:ext cx="3566160" cy="3566160"/>
            </a:xfrm>
            <a:prstGeom prst="ellipse">
              <a:avLst/>
            </a:prstGeom>
            <a:solidFill>
              <a:srgbClr val="B0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88AB2443-0EAA-4FDE-8FC9-1A4155D5DE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71907" y="1956830"/>
              <a:ext cx="3210486" cy="3210486"/>
            </a:xfrm>
            <a:prstGeom prst="rect">
              <a:avLst/>
            </a:prstGeom>
          </p:spPr>
        </p:pic>
      </p:grpSp>
      <p:sp>
        <p:nvSpPr>
          <p:cNvPr id="3" name="TextBox 2">
            <a:extLst>
              <a:ext uri="{FF2B5EF4-FFF2-40B4-BE49-F238E27FC236}">
                <a16:creationId xmlns:a16="http://schemas.microsoft.com/office/drawing/2014/main" id="{83E3EBE7-C7A9-C793-F9CA-6A7C5174FF53}"/>
              </a:ext>
            </a:extLst>
          </p:cNvPr>
          <p:cNvSpPr txBox="1"/>
          <p:nvPr/>
        </p:nvSpPr>
        <p:spPr>
          <a:xfrm>
            <a:off x="252824" y="1121893"/>
            <a:ext cx="9442214" cy="4357218"/>
          </a:xfrm>
          <a:prstGeom prst="rect">
            <a:avLst/>
          </a:prstGeom>
          <a:noFill/>
        </p:spPr>
        <p:txBody>
          <a:bodyPr wrap="square">
            <a:spAutoFit/>
          </a:bodyPr>
          <a:lstStyle/>
          <a:p>
            <a:pPr marL="0" marR="0">
              <a:lnSpc>
                <a:spcPct val="107000"/>
              </a:lnSpc>
              <a:spcBef>
                <a:spcPts val="0"/>
              </a:spcBef>
              <a:spcAft>
                <a:spcPts val="0"/>
              </a:spcAft>
              <a:tabLst>
                <a:tab pos="1981200" algn="l"/>
              </a:tabLst>
            </a:pPr>
            <a:r>
              <a:rPr lang="en-US" sz="20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8 - 10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Trãi</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1981200" algn="l"/>
              </a:tabLst>
            </a:pP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ý. Trong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24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nhàn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nhàn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ở "Ao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vớt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bèo</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cấy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muống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Đìa</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sen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mong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bụi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liêm</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khiết</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phiếm</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000" kern="1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kia.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4569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862712" y="-63885"/>
            <a:ext cx="3016848" cy="645640"/>
            <a:chOff x="922349" y="390149"/>
            <a:chExt cx="3016848" cy="645640"/>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922349" y="483173"/>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1544567" y="390149"/>
              <a:ext cx="2394630" cy="369332"/>
            </a:xfrm>
            <a:prstGeom prst="rect">
              <a:avLst/>
            </a:prstGeom>
          </p:spPr>
          <p:txBody>
            <a:bodyPr wrap="none">
              <a:spAutoFit/>
            </a:bodyPr>
            <a:lstStyle/>
            <a:p>
              <a:r>
                <a:rPr lang="vi-VN" altLang="zh-CN" b="1" dirty="0"/>
                <a:t>VĂN HỌC HOA NHỎ</a:t>
              </a:r>
              <a:endParaRPr lang="zh-CN" altLang="en-US" b="1" dirty="0"/>
            </a:p>
          </p:txBody>
        </p:sp>
      </p:grpSp>
      <p:sp>
        <p:nvSpPr>
          <p:cNvPr id="9" name="矩形 8">
            <a:extLst>
              <a:ext uri="{FF2B5EF4-FFF2-40B4-BE49-F238E27FC236}">
                <a16:creationId xmlns:a16="http://schemas.microsoft.com/office/drawing/2014/main" id="{4F765A07-3309-415E-BEAC-6E8BB3723151}"/>
              </a:ext>
            </a:extLst>
          </p:cNvPr>
          <p:cNvSpPr/>
          <p:nvPr/>
        </p:nvSpPr>
        <p:spPr>
          <a:xfrm>
            <a:off x="1280231" y="-63885"/>
            <a:ext cx="10724955" cy="6277055"/>
          </a:xfrm>
          <a:prstGeom prst="rect">
            <a:avLst/>
          </a:prstGeom>
          <a:solidFill>
            <a:srgbClr val="DEE7EE"/>
          </a:solidFill>
          <a:ln>
            <a:noFill/>
          </a:ln>
          <a:effectLst>
            <a:outerShdw blurRad="520700" dist="38100" dir="5400000" algn="t" rotWithShape="0">
              <a:srgbClr val="03223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D7BC0858-0527-4842-BC37-69C826F8A8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57" y="3754194"/>
            <a:ext cx="3336382" cy="3336382"/>
          </a:xfrm>
          <a:prstGeom prst="rect">
            <a:avLst/>
          </a:prstGeom>
        </p:spPr>
      </p:pic>
      <p:sp>
        <p:nvSpPr>
          <p:cNvPr id="3" name="TextBox 2">
            <a:extLst>
              <a:ext uri="{FF2B5EF4-FFF2-40B4-BE49-F238E27FC236}">
                <a16:creationId xmlns:a16="http://schemas.microsoft.com/office/drawing/2014/main" id="{A808ADA6-A0DD-BAA1-8697-C28866FCE90C}"/>
              </a:ext>
            </a:extLst>
          </p:cNvPr>
          <p:cNvSpPr txBox="1"/>
          <p:nvPr/>
        </p:nvSpPr>
        <p:spPr>
          <a:xfrm>
            <a:off x="2682245" y="-63885"/>
            <a:ext cx="10603172" cy="6337248"/>
          </a:xfrm>
          <a:prstGeom prst="rect">
            <a:avLst/>
          </a:prstGeom>
          <a:noFill/>
        </p:spPr>
        <p:txBody>
          <a:bodyPr wrap="square">
            <a:spAutoFit/>
          </a:bodyPr>
          <a:lstStyle/>
          <a:p>
            <a:pPr marL="0" marR="0" algn="ctr">
              <a:lnSpc>
                <a:spcPts val="2625"/>
              </a:lnSpc>
              <a:spcBef>
                <a:spcPts val="0"/>
              </a:spcBef>
              <a:spcAft>
                <a:spcPts val="0"/>
              </a:spcAft>
            </a:pP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Chiều</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hôm</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 ĐỀ</a:t>
            </a:r>
            <a:r>
              <a:rPr lang="vi-VN" sz="2000" b="1" kern="0" dirty="0">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vi-VN"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Đọc bài thơ sau và trả lời câu hỏi:</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vi-VN"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Chiều trời bảng lảng bóng hoàng hôn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vi-VN"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Tiếng ốc xa đưa vẳng trống đồn.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vi-VN"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Gác mái ngư ông về viễn phố</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vi-VN"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Gõ sừng mục tử lại cô thôn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de-DE"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Ngàn mai gió cuốn chim bay mỏi</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de-DE"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Dặm liễu sương sa khách bước dồn.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de-DE"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Kẻ chốn Chương Đài, người lữ thứ</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de-DE" sz="2000" i="1"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Lấy ai mà kể nỗi hàn ôn.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de-DE" sz="2000" kern="0" dirty="0">
                <a:solidFill>
                  <a:srgbClr val="0E2230"/>
                </a:solidFill>
                <a:effectLst/>
                <a:latin typeface="Times New Roman" panose="02020603050405020304" pitchFamily="18" charset="0"/>
                <a:ea typeface="Times New Roman" panose="02020603050405020304" pitchFamily="18" charset="0"/>
                <a:cs typeface="Times New Roman" panose="02020603050405020304" pitchFamily="18" charset="0"/>
              </a:rPr>
              <a:t>(Chiều hôm nhớ nhà - Bà Huyện Thanh Quan)</a:t>
            </a:r>
            <a:endParaRPr lang="en-US" sz="2000" kern="100" dirty="0">
              <a:solidFill>
                <a:srgbClr val="0E223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de-DE"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thơ và phương thức biểu đạt của văn bản trên?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de-DE"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các từ hán việt, từ láy và từ ghép trong các câu thơ sau trong đoạn trích: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 trời bảng lảng bóng hoàng hôn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Tiếng ốc xa đưa vẳng trống đồn.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Gác mái ngư ông về viễn phố</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Gõ sừng mục tử lại cô thôn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de-DE"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Đọc bài thơ em hiểu tâm trạng gì của Bà Huyện Thanh Quan?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07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eelOff"/>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arn(inVertical)">
                                      <p:cBhvr>
                                        <p:cTn id="31" dur="500"/>
                                        <p:tgtEl>
                                          <p:spTgt spid="3">
                                            <p:txEl>
                                              <p:pRg st="10" end="1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arn(inVertical)">
                                      <p:cBhvr>
                                        <p:cTn id="34" dur="500"/>
                                        <p:tgtEl>
                                          <p:spTgt spid="3">
                                            <p:txEl>
                                              <p:pRg st="11" end="1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arn(inVertical)">
                                      <p:cBhvr>
                                        <p:cTn id="37" dur="500"/>
                                        <p:tgtEl>
                                          <p:spTgt spid="3">
                                            <p:txEl>
                                              <p:pRg st="12" end="1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barn(inVertical)">
                                      <p:cBhvr>
                                        <p:cTn id="40" dur="500"/>
                                        <p:tgtEl>
                                          <p:spTgt spid="3">
                                            <p:txEl>
                                              <p:pRg st="13" end="13"/>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barn(inVertical)">
                                      <p:cBhvr>
                                        <p:cTn id="43" dur="500"/>
                                        <p:tgtEl>
                                          <p:spTgt spid="3">
                                            <p:txEl>
                                              <p:pRg st="14" end="14"/>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barn(inVertical)">
                                      <p:cBhvr>
                                        <p:cTn id="46" dur="500"/>
                                        <p:tgtEl>
                                          <p:spTgt spid="3">
                                            <p:txEl>
                                              <p:pRg st="15" end="15"/>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animEffect transition="in" filter="barn(inVertical)">
                                      <p:cBhvr>
                                        <p:cTn id="49" dur="500"/>
                                        <p:tgtEl>
                                          <p:spTgt spid="3">
                                            <p:txEl>
                                              <p:pRg st="16" end="16"/>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
                                            <p:txEl>
                                              <p:pRg st="17" end="17"/>
                                            </p:txEl>
                                          </p:spTgt>
                                        </p:tgtEl>
                                        <p:attrNameLst>
                                          <p:attrName>style.visibility</p:attrName>
                                        </p:attrNameLst>
                                      </p:cBhvr>
                                      <p:to>
                                        <p:strVal val="visible"/>
                                      </p:to>
                                    </p:set>
                                    <p:animEffect transition="in" filter="barn(inVertical)">
                                      <p:cBhvr>
                                        <p:cTn id="52" dur="500"/>
                                        <p:tgtEl>
                                          <p:spTgt spid="3">
                                            <p:txEl>
                                              <p:pRg st="17" end="17"/>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
                                            <p:txEl>
                                              <p:pRg st="18" end="18"/>
                                            </p:txEl>
                                          </p:spTgt>
                                        </p:tgtEl>
                                        <p:attrNameLst>
                                          <p:attrName>style.visibility</p:attrName>
                                        </p:attrNameLst>
                                      </p:cBhvr>
                                      <p:to>
                                        <p:strVal val="visible"/>
                                      </p:to>
                                    </p:set>
                                    <p:animEffect transition="in" filter="barn(inVertical)">
                                      <p:cBhvr>
                                        <p:cTn id="55"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76" y="995815"/>
            <a:ext cx="11942643" cy="4837402"/>
          </a:xfrm>
          <a:custGeom>
            <a:avLst/>
            <a:gdLst/>
            <a:ahLst/>
            <a:cxnLst/>
            <a:rect l="l" t="t" r="r" b="b"/>
            <a:pathLst>
              <a:path w="4740557" h="5555340">
                <a:moveTo>
                  <a:pt x="0" y="0"/>
                </a:moveTo>
                <a:lnTo>
                  <a:pt x="4740557" y="0"/>
                </a:lnTo>
                <a:lnTo>
                  <a:pt x="4740557" y="5555340"/>
                </a:lnTo>
                <a:lnTo>
                  <a:pt x="0" y="5555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685800" y="6146800"/>
            <a:ext cx="10563420" cy="0"/>
          </a:xfrm>
          <a:prstGeom prst="line">
            <a:avLst/>
          </a:prstGeom>
          <a:ln w="38100" cap="flat">
            <a:solidFill>
              <a:srgbClr val="A66A6A"/>
            </a:solidFill>
            <a:prstDash val="solid"/>
            <a:headEnd type="none" w="sm" len="sm"/>
            <a:tailEnd type="none" w="sm" len="sm"/>
          </a:ln>
        </p:spPr>
        <p:txBody>
          <a:bodyPr/>
          <a:lstStyle/>
          <a:p>
            <a:endParaRPr lang="en-US"/>
          </a:p>
        </p:txBody>
      </p:sp>
      <p:sp>
        <p:nvSpPr>
          <p:cNvPr id="5" name="AutoShape 5"/>
          <p:cNvSpPr/>
          <p:nvPr/>
        </p:nvSpPr>
        <p:spPr>
          <a:xfrm>
            <a:off x="628565" y="704850"/>
            <a:ext cx="10620655" cy="0"/>
          </a:xfrm>
          <a:prstGeom prst="line">
            <a:avLst/>
          </a:prstGeom>
          <a:ln w="38100" cap="flat">
            <a:solidFill>
              <a:srgbClr val="A66A6A"/>
            </a:solidFill>
            <a:prstDash val="solid"/>
            <a:headEnd type="none" w="sm" len="sm"/>
            <a:tailEnd type="none" w="sm" len="sm"/>
          </a:ln>
        </p:spPr>
        <p:txBody>
          <a:bodyPr/>
          <a:lstStyle/>
          <a:p>
            <a:endParaRPr lang="en-US"/>
          </a:p>
        </p:txBody>
      </p:sp>
      <p:sp>
        <p:nvSpPr>
          <p:cNvPr id="6" name="Freeform 6"/>
          <p:cNvSpPr/>
          <p:nvPr/>
        </p:nvSpPr>
        <p:spPr>
          <a:xfrm>
            <a:off x="3513062" y="57391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182356" y="57518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851650" y="57391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512827" y="375785"/>
            <a:ext cx="881037" cy="620030"/>
          </a:xfrm>
          <a:custGeom>
            <a:avLst/>
            <a:gdLst/>
            <a:ahLst/>
            <a:cxnLst/>
            <a:rect l="l" t="t" r="r" b="b"/>
            <a:pathLst>
              <a:path w="1321556" h="930045">
                <a:moveTo>
                  <a:pt x="0" y="0"/>
                </a:moveTo>
                <a:lnTo>
                  <a:pt x="1321556" y="0"/>
                </a:lnTo>
                <a:lnTo>
                  <a:pt x="1321556" y="930046"/>
                </a:lnTo>
                <a:lnTo>
                  <a:pt x="0" y="930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0465756" y="375785"/>
            <a:ext cx="881037" cy="620030"/>
          </a:xfrm>
          <a:custGeom>
            <a:avLst/>
            <a:gdLst/>
            <a:ahLst/>
            <a:cxnLst/>
            <a:rect l="l" t="t" r="r" b="b"/>
            <a:pathLst>
              <a:path w="1321556" h="930045">
                <a:moveTo>
                  <a:pt x="0" y="0"/>
                </a:moveTo>
                <a:lnTo>
                  <a:pt x="1321557" y="0"/>
                </a:lnTo>
                <a:lnTo>
                  <a:pt x="1321557" y="930046"/>
                </a:lnTo>
                <a:lnTo>
                  <a:pt x="0" y="930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4026411" y="233346"/>
            <a:ext cx="3919238" cy="762470"/>
          </a:xfrm>
          <a:custGeom>
            <a:avLst/>
            <a:gdLst/>
            <a:ahLst/>
            <a:cxnLst/>
            <a:rect l="l" t="t" r="r" b="b"/>
            <a:pathLst>
              <a:path w="5878857" h="1143705">
                <a:moveTo>
                  <a:pt x="0" y="0"/>
                </a:moveTo>
                <a:lnTo>
                  <a:pt x="5878857" y="0"/>
                </a:lnTo>
                <a:lnTo>
                  <a:pt x="5878857" y="1143705"/>
                </a:lnTo>
                <a:lnTo>
                  <a:pt x="0" y="11437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45281" y="1252547"/>
            <a:ext cx="881037" cy="1131252"/>
          </a:xfrm>
          <a:custGeom>
            <a:avLst/>
            <a:gdLst/>
            <a:ahLst/>
            <a:cxnLst/>
            <a:rect l="l" t="t" r="r" b="b"/>
            <a:pathLst>
              <a:path w="1321556" h="1696878">
                <a:moveTo>
                  <a:pt x="0" y="0"/>
                </a:moveTo>
                <a:lnTo>
                  <a:pt x="1321556" y="0"/>
                </a:lnTo>
                <a:lnTo>
                  <a:pt x="1321556" y="1696878"/>
                </a:lnTo>
                <a:lnTo>
                  <a:pt x="0" y="1696878"/>
                </a:lnTo>
                <a:lnTo>
                  <a:pt x="0" y="0"/>
                </a:lnTo>
                <a:close/>
              </a:path>
            </a:pathLst>
          </a:custGeom>
          <a:blipFill>
            <a:blip r:embed="rId12"/>
            <a:stretch>
              <a:fillRect/>
            </a:stretch>
          </a:blipFill>
        </p:spPr>
        <p:txBody>
          <a:bodyPr/>
          <a:lstStyle/>
          <a:p>
            <a:endParaRPr lang="en-US"/>
          </a:p>
        </p:txBody>
      </p:sp>
      <p:sp>
        <p:nvSpPr>
          <p:cNvPr id="18" name="TextBox 18"/>
          <p:cNvSpPr txBox="1"/>
          <p:nvPr/>
        </p:nvSpPr>
        <p:spPr>
          <a:xfrm>
            <a:off x="685800" y="6253202"/>
            <a:ext cx="3050286" cy="362407"/>
          </a:xfrm>
          <a:prstGeom prst="rect">
            <a:avLst/>
          </a:prstGeom>
        </p:spPr>
        <p:txBody>
          <a:bodyPr lIns="0" tIns="0" rIns="0" bIns="0" rtlCol="0" anchor="t">
            <a:spAutoFit/>
          </a:bodyPr>
          <a:lstStyle/>
          <a:p>
            <a:pPr>
              <a:lnSpc>
                <a:spcPts val="3080"/>
              </a:lnSpc>
              <a:spcBef>
                <a:spcPct val="0"/>
              </a:spcBef>
            </a:pPr>
            <a:r>
              <a:rPr lang="vi-VN" sz="2200" dirty="0">
                <a:solidFill>
                  <a:srgbClr val="A66A6A"/>
                </a:solidFill>
                <a:latin typeface="More Sugar Thin"/>
              </a:rPr>
              <a:t>Văn học hoa  nhỏ</a:t>
            </a:r>
            <a:endParaRPr lang="en-US" sz="2200" dirty="0">
              <a:solidFill>
                <a:srgbClr val="A66A6A"/>
              </a:solidFill>
              <a:latin typeface="More Sugar Thin"/>
            </a:endParaRPr>
          </a:p>
        </p:txBody>
      </p:sp>
      <p:sp>
        <p:nvSpPr>
          <p:cNvPr id="19" name="TextBox 19"/>
          <p:cNvSpPr txBox="1"/>
          <p:nvPr/>
        </p:nvSpPr>
        <p:spPr>
          <a:xfrm>
            <a:off x="8117097" y="6253202"/>
            <a:ext cx="3132123" cy="362407"/>
          </a:xfrm>
          <a:prstGeom prst="rect">
            <a:avLst/>
          </a:prstGeom>
        </p:spPr>
        <p:txBody>
          <a:bodyPr lIns="0" tIns="0" rIns="0" bIns="0" rtlCol="0" anchor="t">
            <a:spAutoFit/>
          </a:bodyPr>
          <a:lstStyle/>
          <a:p>
            <a:pPr algn="r">
              <a:lnSpc>
                <a:spcPts val="3080"/>
              </a:lnSpc>
              <a:spcBef>
                <a:spcPct val="0"/>
              </a:spcBef>
            </a:pPr>
            <a:r>
              <a:rPr lang="vi-VN" sz="2200" dirty="0">
                <a:solidFill>
                  <a:srgbClr val="A66A6A"/>
                </a:solidFill>
                <a:latin typeface="More Sugar Thin"/>
              </a:rPr>
              <a:t>0933.128.853</a:t>
            </a:r>
            <a:endParaRPr lang="en-US" sz="2200" dirty="0">
              <a:solidFill>
                <a:srgbClr val="A66A6A"/>
              </a:solidFill>
              <a:latin typeface="More Sugar Thin"/>
            </a:endParaRPr>
          </a:p>
        </p:txBody>
      </p:sp>
      <p:sp>
        <p:nvSpPr>
          <p:cNvPr id="20" name="TextBox 19">
            <a:extLst>
              <a:ext uri="{FF2B5EF4-FFF2-40B4-BE49-F238E27FC236}">
                <a16:creationId xmlns:a16="http://schemas.microsoft.com/office/drawing/2014/main" id="{AF48980E-8481-7074-D46F-34C5AEAC9D64}"/>
              </a:ext>
            </a:extLst>
          </p:cNvPr>
          <p:cNvSpPr txBox="1"/>
          <p:nvPr/>
        </p:nvSpPr>
        <p:spPr>
          <a:xfrm>
            <a:off x="1405848" y="1495440"/>
            <a:ext cx="9763114" cy="4154984"/>
          </a:xfrm>
          <a:prstGeom prst="rect">
            <a:avLst/>
          </a:prstGeom>
          <a:noFill/>
        </p:spPr>
        <p:txBody>
          <a:bodyPr wrap="square" rtlCol="0">
            <a:spAutoFit/>
          </a:bodyPr>
          <a:lstStyle/>
          <a:p>
            <a:pPr marL="0" marR="0" algn="just">
              <a:spcBef>
                <a:spcPts val="0"/>
              </a:spcBef>
              <a:spcAft>
                <a:spcPts val="0"/>
              </a:spcAft>
            </a:pPr>
            <a:r>
              <a:rPr lang="en-US" sz="22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2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2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HÔM NHỚ NHÀ</a:t>
            </a: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lảng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ốc</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lẩn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Gác</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viễn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sừng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dồn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chốn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lữ</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22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2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2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2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Thanh Quan, </a:t>
            </a:r>
            <a:r>
              <a:rPr lang="en-US" sz="22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2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SGK Văn 8 NXBGD)</a:t>
            </a: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C89B1C3-C53E-1F36-B19C-5B2F63121267}"/>
              </a:ext>
            </a:extLst>
          </p:cNvPr>
          <p:cNvSpPr txBox="1"/>
          <p:nvPr/>
        </p:nvSpPr>
        <p:spPr>
          <a:xfrm>
            <a:off x="1506304" y="94311"/>
            <a:ext cx="1398085" cy="523220"/>
          </a:xfrm>
          <a:custGeom>
            <a:avLst/>
            <a:gdLst>
              <a:gd name="connsiteX0" fmla="*/ 0 w 1398085"/>
              <a:gd name="connsiteY0" fmla="*/ 0 h 523220"/>
              <a:gd name="connsiteX1" fmla="*/ 438067 w 1398085"/>
              <a:gd name="connsiteY1" fmla="*/ 0 h 523220"/>
              <a:gd name="connsiteX2" fmla="*/ 876133 w 1398085"/>
              <a:gd name="connsiteY2" fmla="*/ 0 h 523220"/>
              <a:gd name="connsiteX3" fmla="*/ 1398085 w 1398085"/>
              <a:gd name="connsiteY3" fmla="*/ 0 h 523220"/>
              <a:gd name="connsiteX4" fmla="*/ 1398085 w 1398085"/>
              <a:gd name="connsiteY4" fmla="*/ 523220 h 523220"/>
              <a:gd name="connsiteX5" fmla="*/ 904095 w 1398085"/>
              <a:gd name="connsiteY5" fmla="*/ 523220 h 523220"/>
              <a:gd name="connsiteX6" fmla="*/ 452047 w 1398085"/>
              <a:gd name="connsiteY6" fmla="*/ 523220 h 523220"/>
              <a:gd name="connsiteX7" fmla="*/ 0 w 1398085"/>
              <a:gd name="connsiteY7" fmla="*/ 523220 h 523220"/>
              <a:gd name="connsiteX8" fmla="*/ 0 w 1398085"/>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085" h="523220" extrusionOk="0">
                <a:moveTo>
                  <a:pt x="0" y="0"/>
                </a:moveTo>
                <a:cubicBezTo>
                  <a:pt x="215371" y="-44011"/>
                  <a:pt x="280865" y="52566"/>
                  <a:pt x="438067" y="0"/>
                </a:cubicBezTo>
                <a:cubicBezTo>
                  <a:pt x="595269" y="-52566"/>
                  <a:pt x="694051" y="32808"/>
                  <a:pt x="876133" y="0"/>
                </a:cubicBezTo>
                <a:cubicBezTo>
                  <a:pt x="1058215" y="-32808"/>
                  <a:pt x="1258405" y="47265"/>
                  <a:pt x="1398085" y="0"/>
                </a:cubicBezTo>
                <a:cubicBezTo>
                  <a:pt x="1424653" y="107793"/>
                  <a:pt x="1371759" y="325709"/>
                  <a:pt x="1398085" y="523220"/>
                </a:cubicBezTo>
                <a:cubicBezTo>
                  <a:pt x="1275762" y="552177"/>
                  <a:pt x="1034947" y="469911"/>
                  <a:pt x="904095" y="523220"/>
                </a:cubicBezTo>
                <a:cubicBezTo>
                  <a:pt x="773243" y="576529"/>
                  <a:pt x="658708" y="509871"/>
                  <a:pt x="452047" y="523220"/>
                </a:cubicBezTo>
                <a:cubicBezTo>
                  <a:pt x="245386" y="536569"/>
                  <a:pt x="138021" y="515448"/>
                  <a:pt x="0" y="523220"/>
                </a:cubicBezTo>
                <a:cubicBezTo>
                  <a:pt x="-2263" y="362193"/>
                  <a:pt x="55396" y="213030"/>
                  <a:pt x="0" y="0"/>
                </a:cubicBezTo>
                <a:close/>
              </a:path>
            </a:pathLst>
          </a:custGeom>
          <a:noFill/>
          <a:ln w="38100">
            <a:solidFill>
              <a:srgbClr val="7030A0"/>
            </a:solidFill>
            <a:extLst>
              <a:ext uri="{C807C97D-BFC1-408E-A445-0C87EB9F89A2}">
                <ask:lineSketchStyleProps xmlns:ask="http://schemas.microsoft.com/office/drawing/2018/sketchyshapes" sd="938517979">
                  <a:prstGeom prst="rect">
                    <a:avLst/>
                  </a:prstGeom>
                  <ask:type>
                    <ask:lineSketchScribble/>
                  </ask:type>
                </ask:lineSketchStyleProps>
              </a:ext>
            </a:extLst>
          </a:ln>
        </p:spPr>
        <p:txBody>
          <a:bodyPr wrap="square">
            <a:spAutoFit/>
          </a:bodyPr>
          <a:lstStyle/>
          <a:p>
            <a:pPr marL="0" marR="0" algn="just">
              <a:spcBef>
                <a:spcPts val="0"/>
              </a:spcBef>
              <a:spcAft>
                <a:spcPts val="800"/>
              </a:spcAft>
            </a:pPr>
            <a:r>
              <a:rPr lang="en-US" sz="2800" b="1" kern="100"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ĐỀ</a:t>
            </a:r>
            <a:r>
              <a:rPr lang="vi-VN" sz="2800" b="1" kern="100"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5:</a:t>
            </a:r>
            <a:endParaRPr lang="en-US" sz="28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485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7"/>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Cloud 9">
            <a:extLst>
              <a:ext uri="{FF2B5EF4-FFF2-40B4-BE49-F238E27FC236}">
                <a16:creationId xmlns:a16="http://schemas.microsoft.com/office/drawing/2014/main" id="{1622A0F3-D52A-FFE3-09FE-7D2A70EE1B9E}"/>
              </a:ext>
            </a:extLst>
          </p:cNvPr>
          <p:cNvSpPr/>
          <p:nvPr/>
        </p:nvSpPr>
        <p:spPr>
          <a:xfrm>
            <a:off x="2786200" y="915629"/>
            <a:ext cx="6782725" cy="1970116"/>
          </a:xfrm>
          <a:prstGeom prst="cloud">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en-US"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A2C87BF-69A9-2A23-7758-CF9AB901781C}"/>
              </a:ext>
            </a:extLst>
          </p:cNvPr>
          <p:cNvSpPr txBox="1"/>
          <p:nvPr/>
        </p:nvSpPr>
        <p:spPr>
          <a:xfrm>
            <a:off x="2374671" y="3019286"/>
            <a:ext cx="7766856" cy="2900794"/>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A.Thất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34A4371D-FE59-7734-2FA1-7169A454BB1F}"/>
              </a:ext>
            </a:extLst>
          </p:cNvPr>
          <p:cNvSpPr/>
          <p:nvPr/>
        </p:nvSpPr>
        <p:spPr>
          <a:xfrm>
            <a:off x="2417838" y="4197403"/>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down)">
                                      <p:cBhvr>
                                        <p:cTn id="20" dur="500"/>
                                        <p:tgtEl>
                                          <p:spTgt spid="11">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down)">
                                      <p:cBhvr>
                                        <p:cTn id="23" dur="500"/>
                                        <p:tgtEl>
                                          <p:spTgt spid="11">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wipe(down)">
                                      <p:cBhvr>
                                        <p:cTn id="26" dur="500"/>
                                        <p:tgtEl>
                                          <p:spTgt spid="11">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wipe(down)">
                                      <p:cBhvr>
                                        <p:cTn id="29" dur="500"/>
                                        <p:tgtEl>
                                          <p:spTgt spid="1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7"/>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01D5F2EC-F05B-D663-16B6-AA5569CFCA42}"/>
              </a:ext>
            </a:extLst>
          </p:cNvPr>
          <p:cNvSpPr txBox="1"/>
          <p:nvPr/>
        </p:nvSpPr>
        <p:spPr>
          <a:xfrm>
            <a:off x="2951018" y="1920240"/>
            <a:ext cx="6168044" cy="2900794"/>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A.Vần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E294EA4E-5236-D991-9138-47AE94940FB3}"/>
              </a:ext>
            </a:extLst>
          </p:cNvPr>
          <p:cNvSpPr/>
          <p:nvPr/>
        </p:nvSpPr>
        <p:spPr>
          <a:xfrm>
            <a:off x="2951018" y="3141981"/>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353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down)">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7"/>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47C0F25-C827-D66A-4EB5-147B50E1FE77}"/>
              </a:ext>
            </a:extLst>
          </p:cNvPr>
          <p:cNvSpPr txBox="1"/>
          <p:nvPr/>
        </p:nvSpPr>
        <p:spPr>
          <a:xfrm>
            <a:off x="3284142" y="2087968"/>
            <a:ext cx="5852160" cy="3393237"/>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A.Vui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sầu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tủi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494015ED-A77B-122E-D4F6-401E6285A721}"/>
              </a:ext>
            </a:extLst>
          </p:cNvPr>
          <p:cNvSpPr/>
          <p:nvPr/>
        </p:nvSpPr>
        <p:spPr>
          <a:xfrm>
            <a:off x="3357122" y="4373661"/>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449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4">
              <a:alphaModFix amt="5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6"/>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CF07693-8F70-91A7-B2BE-C01F4F0FA033}"/>
              </a:ext>
            </a:extLst>
          </p:cNvPr>
          <p:cNvSpPr txBox="1"/>
          <p:nvPr/>
        </p:nvSpPr>
        <p:spPr>
          <a:xfrm>
            <a:off x="1950191" y="2149221"/>
            <a:ext cx="8960079" cy="2900794"/>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A.Nghị</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7C2EEAF5-5C4F-546A-6D19-20AB9BA757AF}"/>
              </a:ext>
            </a:extLst>
          </p:cNvPr>
          <p:cNvSpPr/>
          <p:nvPr/>
        </p:nvSpPr>
        <p:spPr>
          <a:xfrm>
            <a:off x="1973234" y="4524531"/>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750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6">
              <a:alphaModFix amt="5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8"/>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93596C96-374C-6912-912C-AC324B1EEEAF}"/>
              </a:ext>
            </a:extLst>
          </p:cNvPr>
          <p:cNvSpPr txBox="1"/>
          <p:nvPr/>
        </p:nvSpPr>
        <p:spPr>
          <a:xfrm>
            <a:off x="2355210" y="1965247"/>
            <a:ext cx="7273636" cy="3924151"/>
          </a:xfrm>
          <a:prstGeom prst="rect">
            <a:avLst/>
          </a:prstGeom>
          <a:noFill/>
        </p:spPr>
        <p:txBody>
          <a:bodyPr wrap="square" rtlCol="0">
            <a:spAutoFit/>
          </a:bodyPr>
          <a:lstStyle/>
          <a:p>
            <a:pPr marL="0" marR="0" algn="just">
              <a:spcBef>
                <a:spcPts val="0"/>
              </a:spcBef>
              <a:spcAft>
                <a:spcPts val="0"/>
              </a:spcAft>
            </a:pPr>
            <a:r>
              <a:rPr lang="en-US" sz="24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sầu</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tê</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lữ</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hân</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hoan</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0" dirty="0">
                <a:solidFill>
                  <a:srgbClr val="0070C0"/>
                </a:solidFill>
                <a:effectLst/>
                <a:latin typeface="Times New Roman" panose="02020603050405020304" pitchFamily="18" charset="0"/>
                <a:ea typeface="Times New Roman" panose="02020603050405020304" pitchFamily="18" charset="0"/>
              </a:rPr>
              <a:t>C. </a:t>
            </a:r>
            <a:r>
              <a:rPr lang="en-US" sz="2400" kern="0" dirty="0" err="1">
                <a:solidFill>
                  <a:srgbClr val="0070C0"/>
                </a:solidFill>
                <a:effectLst/>
                <a:latin typeface="Times New Roman" panose="02020603050405020304" pitchFamily="18" charset="0"/>
                <a:ea typeface="Times New Roman" panose="02020603050405020304" pitchFamily="18" charset="0"/>
              </a:rPr>
              <a:t>Nhớ</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tiếc</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một</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thời</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vàng</a:t>
            </a:r>
            <a:r>
              <a:rPr lang="en-US" sz="2400" kern="0" dirty="0">
                <a:solidFill>
                  <a:srgbClr val="0070C0"/>
                </a:solidFill>
                <a:effectLst/>
                <a:latin typeface="Times New Roman" panose="02020603050405020304" pitchFamily="18" charset="0"/>
                <a:ea typeface="Times New Roman" panose="02020603050405020304" pitchFamily="18" charset="0"/>
              </a:rPr>
              <a:t> son </a:t>
            </a:r>
            <a:r>
              <a:rPr lang="en-US" sz="2400" kern="0" dirty="0" err="1">
                <a:solidFill>
                  <a:srgbClr val="0070C0"/>
                </a:solidFill>
                <a:effectLst/>
                <a:latin typeface="Times New Roman" panose="02020603050405020304" pitchFamily="18" charset="0"/>
                <a:ea typeface="Times New Roman" panose="02020603050405020304" pitchFamily="18" charset="0"/>
              </a:rPr>
              <a:t>của</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Thăng</a:t>
            </a:r>
            <a:r>
              <a:rPr lang="en-US" sz="2400" kern="0" dirty="0">
                <a:solidFill>
                  <a:srgbClr val="0070C0"/>
                </a:solidFill>
                <a:effectLst/>
                <a:latin typeface="Times New Roman" panose="02020603050405020304" pitchFamily="18" charset="0"/>
                <a:ea typeface="Times New Roman" panose="02020603050405020304" pitchFamily="18" charset="0"/>
              </a:rPr>
              <a:t> Long </a:t>
            </a:r>
            <a:r>
              <a:rPr lang="en-US" sz="2400" kern="0" dirty="0" err="1">
                <a:solidFill>
                  <a:srgbClr val="0070C0"/>
                </a:solidFill>
                <a:effectLst/>
                <a:latin typeface="Times New Roman" panose="02020603050405020304" pitchFamily="18" charset="0"/>
                <a:ea typeface="Times New Roman" panose="02020603050405020304" pitchFamily="18" charset="0"/>
              </a:rPr>
              <a:t>cũng</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là</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trở</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về</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cội</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nguồn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của</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dân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tộc</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tự</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hào</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về</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sức</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sống</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và</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nền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văn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hiến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Đại</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Việt</a:t>
            </a:r>
            <a:br>
              <a:rPr lang="en-US" sz="2400" kern="0" dirty="0">
                <a:solidFill>
                  <a:srgbClr val="0070C0"/>
                </a:solidFill>
                <a:effectLst/>
                <a:latin typeface="Times New Roman" panose="02020603050405020304" pitchFamily="18" charset="0"/>
                <a:ea typeface="Times New Roman" panose="02020603050405020304" pitchFamily="18" charset="0"/>
              </a:rPr>
            </a:br>
            <a:r>
              <a:rPr lang="en-US" sz="2400" kern="0" dirty="0">
                <a:solidFill>
                  <a:srgbClr val="0070C0"/>
                </a:solidFill>
                <a:effectLst/>
                <a:latin typeface="Times New Roman" panose="02020603050405020304" pitchFamily="18" charset="0"/>
                <a:ea typeface="Times New Roman" panose="02020603050405020304" pitchFamily="18" charset="0"/>
              </a:rPr>
              <a:t>D. Hoài </a:t>
            </a:r>
            <a:r>
              <a:rPr lang="en-US" sz="2400" kern="0" dirty="0" err="1">
                <a:solidFill>
                  <a:srgbClr val="0070C0"/>
                </a:solidFill>
                <a:effectLst/>
                <a:latin typeface="Times New Roman" panose="02020603050405020304" pitchFamily="18" charset="0"/>
                <a:ea typeface="Times New Roman" panose="02020603050405020304" pitchFamily="18" charset="0"/>
              </a:rPr>
              <a:t>niệm</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về</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những</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tàn</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dư</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thủa</a:t>
            </a:r>
            <a:r>
              <a:rPr lang="en-US" sz="2400" kern="0" dirty="0">
                <a:solidFill>
                  <a:srgbClr val="0070C0"/>
                </a:solidFill>
                <a:effectLst/>
                <a:latin typeface="Times New Roman" panose="02020603050405020304" pitchFamily="18" charset="0"/>
                <a:ea typeface="Times New Roman" panose="02020603050405020304" pitchFamily="18" charset="0"/>
              </a:rPr>
              <a:t> </a:t>
            </a:r>
            <a:r>
              <a:rPr lang="en-US" sz="2400" kern="0" dirty="0" err="1">
                <a:solidFill>
                  <a:srgbClr val="0070C0"/>
                </a:solidFill>
                <a:effectLst/>
                <a:latin typeface="Times New Roman" panose="02020603050405020304" pitchFamily="18" charset="0"/>
                <a:ea typeface="Times New Roman" panose="02020603050405020304" pitchFamily="18" charset="0"/>
              </a:rPr>
              <a:t>trước</a:t>
            </a:r>
            <a:br>
              <a:rPr lang="en-US" sz="1800" kern="0" dirty="0">
                <a:solidFill>
                  <a:srgbClr val="0070C0"/>
                </a:solidFill>
                <a:effectLst/>
                <a:latin typeface="Times New Roman" panose="02020603050405020304" pitchFamily="18" charset="0"/>
                <a:ea typeface="Times New Roman" panose="02020603050405020304" pitchFamily="18" charset="0"/>
              </a:rPr>
            </a:br>
            <a:endParaRPr lang="en-US" dirty="0"/>
          </a:p>
        </p:txBody>
      </p:sp>
      <p:sp>
        <p:nvSpPr>
          <p:cNvPr id="9" name="Oval 8">
            <a:extLst>
              <a:ext uri="{FF2B5EF4-FFF2-40B4-BE49-F238E27FC236}">
                <a16:creationId xmlns:a16="http://schemas.microsoft.com/office/drawing/2014/main" id="{001A31EE-1820-57CC-775F-7ED5199958E3}"/>
              </a:ext>
            </a:extLst>
          </p:cNvPr>
          <p:cNvSpPr/>
          <p:nvPr/>
        </p:nvSpPr>
        <p:spPr>
          <a:xfrm>
            <a:off x="2374671" y="2395668"/>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029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6">
              <a:alphaModFix amt="5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8"/>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A7725235-E9DA-9B69-0CA7-AF3F9F14047C}"/>
              </a:ext>
            </a:extLst>
          </p:cNvPr>
          <p:cNvSpPr txBox="1"/>
          <p:nvPr/>
        </p:nvSpPr>
        <p:spPr>
          <a:xfrm>
            <a:off x="2683956" y="1895874"/>
            <a:ext cx="6450676" cy="3885679"/>
          </a:xfrm>
          <a:prstGeom prst="rect">
            <a:avLst/>
          </a:prstGeom>
          <a:noFill/>
        </p:spPr>
        <p:txBody>
          <a:bodyPr wrap="square" rtlCol="0">
            <a:spAutoFit/>
          </a:bodyPr>
          <a:lstStyle/>
          <a:p>
            <a:pPr marL="0" marR="0" algn="just">
              <a:spcBef>
                <a:spcPts val="0"/>
              </a:spcBef>
              <a:spcAft>
                <a:spcPts val="0"/>
              </a:spcAft>
            </a:pP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Thanh Quan?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A.Trang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đẫm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B.Trẻ</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D.Trang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15D51CFE-5285-4BAC-4B07-382A9A4DFB18}"/>
              </a:ext>
            </a:extLst>
          </p:cNvPr>
          <p:cNvSpPr/>
          <p:nvPr/>
        </p:nvSpPr>
        <p:spPr>
          <a:xfrm>
            <a:off x="2683956" y="2882733"/>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0797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4">
              <a:alphaModFix amt="5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6"/>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C0CE027C-C3BD-ACD8-513E-CA05BE93F8DD}"/>
              </a:ext>
            </a:extLst>
          </p:cNvPr>
          <p:cNvSpPr txBox="1"/>
          <p:nvPr/>
        </p:nvSpPr>
        <p:spPr>
          <a:xfrm>
            <a:off x="2061556" y="1960114"/>
            <a:ext cx="8395855" cy="3885679"/>
          </a:xfrm>
          <a:prstGeom prst="rect">
            <a:avLst/>
          </a:prstGeom>
          <a:noFill/>
        </p:spPr>
        <p:txBody>
          <a:bodyPr wrap="square" rtlCol="0">
            <a:spAutoFit/>
          </a:bodyPr>
          <a:lstStyle/>
          <a:p>
            <a:pPr marL="0" marR="0" algn="just">
              <a:spcBef>
                <a:spcPts val="0"/>
              </a:spcBef>
              <a:spcAft>
                <a:spcPts val="0"/>
              </a:spcAft>
            </a:pP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man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cổ</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ngụ</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931F75CA-93DA-9D76-4F48-506927C3A6AB}"/>
              </a:ext>
            </a:extLst>
          </p:cNvPr>
          <p:cNvSpPr/>
          <p:nvPr/>
        </p:nvSpPr>
        <p:spPr>
          <a:xfrm>
            <a:off x="2093640" y="3936526"/>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186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6">
              <a:alphaModFix amt="5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8"/>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1E98B40F-4A31-E78D-D663-C14F59510A0D}"/>
              </a:ext>
            </a:extLst>
          </p:cNvPr>
          <p:cNvSpPr txBox="1"/>
          <p:nvPr/>
        </p:nvSpPr>
        <p:spPr>
          <a:xfrm>
            <a:off x="3275215" y="1629295"/>
            <a:ext cx="5810596" cy="3885679"/>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cổ</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709A9707-F7FA-262C-B042-7BBDBA7DA497}"/>
              </a:ext>
            </a:extLst>
          </p:cNvPr>
          <p:cNvSpPr/>
          <p:nvPr/>
        </p:nvSpPr>
        <p:spPr>
          <a:xfrm>
            <a:off x="3275215" y="3766832"/>
            <a:ext cx="399012"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9342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24543" y="434588"/>
            <a:ext cx="6534575" cy="5235829"/>
          </a:xfrm>
          <a:custGeom>
            <a:avLst/>
            <a:gdLst/>
            <a:ahLst/>
            <a:cxnLst/>
            <a:rect l="l" t="t" r="r" b="b"/>
            <a:pathLst>
              <a:path w="9801863" h="7853743">
                <a:moveTo>
                  <a:pt x="0" y="0"/>
                </a:moveTo>
                <a:lnTo>
                  <a:pt x="9801863" y="0"/>
                </a:lnTo>
                <a:lnTo>
                  <a:pt x="9801863" y="7853742"/>
                </a:lnTo>
                <a:lnTo>
                  <a:pt x="0" y="7853742"/>
                </a:lnTo>
                <a:lnTo>
                  <a:pt x="0" y="0"/>
                </a:lnTo>
                <a:close/>
              </a:path>
            </a:pathLst>
          </a:custGeom>
          <a:blipFill>
            <a:blip r:embed="rId4">
              <a:alphaModFix amt="77000"/>
            </a:blip>
            <a:stretch>
              <a:fillRect/>
            </a:stretch>
          </a:blipFill>
        </p:spPr>
        <p:txBody>
          <a:bodyPr/>
          <a:lstStyle/>
          <a:p>
            <a:endParaRPr lang="en-US"/>
          </a:p>
        </p:txBody>
      </p:sp>
      <p:sp>
        <p:nvSpPr>
          <p:cNvPr id="3" name="Freeform 3"/>
          <p:cNvSpPr/>
          <p:nvPr/>
        </p:nvSpPr>
        <p:spPr>
          <a:xfrm>
            <a:off x="1032882" y="1705222"/>
            <a:ext cx="3591661" cy="2217843"/>
          </a:xfrm>
          <a:custGeom>
            <a:avLst/>
            <a:gdLst/>
            <a:ahLst/>
            <a:cxnLst/>
            <a:rect l="l" t="t" r="r" b="b"/>
            <a:pathLst>
              <a:path w="5387492" h="3326765">
                <a:moveTo>
                  <a:pt x="0" y="0"/>
                </a:moveTo>
                <a:lnTo>
                  <a:pt x="5387491" y="0"/>
                </a:lnTo>
                <a:lnTo>
                  <a:pt x="5387491" y="3326765"/>
                </a:lnTo>
                <a:lnTo>
                  <a:pt x="0" y="3326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AutoShape 5"/>
          <p:cNvSpPr/>
          <p:nvPr/>
        </p:nvSpPr>
        <p:spPr>
          <a:xfrm>
            <a:off x="685800" y="6172200"/>
            <a:ext cx="10820400" cy="0"/>
          </a:xfrm>
          <a:prstGeom prst="line">
            <a:avLst/>
          </a:prstGeom>
          <a:ln w="38100" cap="flat">
            <a:solidFill>
              <a:srgbClr val="BE7676"/>
            </a:solidFill>
            <a:prstDash val="solid"/>
            <a:headEnd type="none" w="sm" len="sm"/>
            <a:tailEnd type="none" w="sm" len="sm"/>
          </a:ln>
        </p:spPr>
        <p:txBody>
          <a:bodyPr/>
          <a:lstStyle/>
          <a:p>
            <a:endParaRPr lang="en-US"/>
          </a:p>
        </p:txBody>
      </p:sp>
      <p:sp>
        <p:nvSpPr>
          <p:cNvPr id="6" name="Freeform 6"/>
          <p:cNvSpPr/>
          <p:nvPr/>
        </p:nvSpPr>
        <p:spPr>
          <a:xfrm>
            <a:off x="3330562" y="5784570"/>
            <a:ext cx="764278" cy="775261"/>
          </a:xfrm>
          <a:custGeom>
            <a:avLst/>
            <a:gdLst/>
            <a:ahLst/>
            <a:cxnLst/>
            <a:rect l="l" t="t" r="r" b="b"/>
            <a:pathLst>
              <a:path w="1146417" h="1162892">
                <a:moveTo>
                  <a:pt x="0" y="0"/>
                </a:moveTo>
                <a:lnTo>
                  <a:pt x="1146418" y="0"/>
                </a:lnTo>
                <a:lnTo>
                  <a:pt x="1146418" y="1162892"/>
                </a:lnTo>
                <a:lnTo>
                  <a:pt x="0" y="11628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5141483" y="57645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992907" y="57645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032882" y="2789930"/>
            <a:ext cx="2908649" cy="1615827"/>
          </a:xfrm>
          <a:prstGeom prst="rect">
            <a:avLst/>
          </a:prstGeom>
        </p:spPr>
        <p:txBody>
          <a:bodyPr lIns="0" tIns="0" rIns="0" bIns="0" rtlCol="0" anchor="t">
            <a:spAutoFit/>
          </a:bodyPr>
          <a:lstStyle/>
          <a:p>
            <a:pPr algn="ctr">
              <a:lnSpc>
                <a:spcPts val="6336"/>
              </a:lnSpc>
            </a:pPr>
            <a:r>
              <a:rPr lang="en-US" sz="6600">
                <a:solidFill>
                  <a:srgbClr val="A66A6A"/>
                </a:solidFill>
                <a:latin typeface="More Sugar"/>
              </a:rPr>
              <a:t>Our Vision</a:t>
            </a:r>
          </a:p>
        </p:txBody>
      </p:sp>
      <p:sp>
        <p:nvSpPr>
          <p:cNvPr id="12" name="TextBox 11">
            <a:extLst>
              <a:ext uri="{FF2B5EF4-FFF2-40B4-BE49-F238E27FC236}">
                <a16:creationId xmlns:a16="http://schemas.microsoft.com/office/drawing/2014/main" id="{08271E50-3489-E0AE-BAED-7C21A0EDBFA5}"/>
              </a:ext>
            </a:extLst>
          </p:cNvPr>
          <p:cNvSpPr txBox="1"/>
          <p:nvPr/>
        </p:nvSpPr>
        <p:spPr>
          <a:xfrm>
            <a:off x="5694218" y="1604356"/>
            <a:ext cx="4879571" cy="2554545"/>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(5 – 7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00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1419286" y="549187"/>
            <a:ext cx="3743049" cy="552616"/>
            <a:chOff x="259079" y="453224"/>
            <a:chExt cx="3743049"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3380990" cy="369332"/>
            </a:xfrm>
            <a:prstGeom prst="rect">
              <a:avLst/>
            </a:prstGeom>
          </p:spPr>
          <p:txBody>
            <a:bodyPr wrap="none">
              <a:spAutoFit/>
            </a:bodyPr>
            <a:lstStyle/>
            <a:p>
              <a:r>
                <a:rPr lang="vi-VN" altLang="zh-CN" dirty="0">
                  <a:solidFill>
                    <a:srgbClr val="032237"/>
                  </a:solidFill>
                  <a:latin typeface="字魂110号-武林江湖体" panose="00000500000000000000" pitchFamily="2" charset="-122"/>
                  <a:ea typeface="字魂110号-武林江湖体" panose="00000500000000000000" pitchFamily="2" charset="-122"/>
                </a:rPr>
                <a:t>VĂN HỌC HOA NHỎ</a:t>
              </a:r>
              <a:r>
                <a:rPr lang="zh-CN" altLang="en-US" dirty="0">
                  <a:solidFill>
                    <a:srgbClr val="032237"/>
                  </a:solidFill>
                  <a:latin typeface="字魂110号-武林江湖体" panose="00000500000000000000" pitchFamily="2" charset="-122"/>
                  <a:ea typeface="字魂110号-武林江湖体" panose="00000500000000000000" pitchFamily="2" charset="-122"/>
                </a:rPr>
                <a:t>文字内容</a:t>
              </a:r>
              <a:endParaRPr lang="zh-CN" altLang="en-US" dirty="0"/>
            </a:p>
          </p:txBody>
        </p:sp>
      </p:grpSp>
      <p:sp>
        <p:nvSpPr>
          <p:cNvPr id="2" name="矩形 1">
            <a:extLst>
              <a:ext uri="{FF2B5EF4-FFF2-40B4-BE49-F238E27FC236}">
                <a16:creationId xmlns:a16="http://schemas.microsoft.com/office/drawing/2014/main" id="{BF48FAE9-73BE-473C-88F3-BA2587C212AE}"/>
              </a:ext>
            </a:extLst>
          </p:cNvPr>
          <p:cNvSpPr/>
          <p:nvPr/>
        </p:nvSpPr>
        <p:spPr>
          <a:xfrm>
            <a:off x="1157670" y="453224"/>
            <a:ext cx="10896677" cy="5542226"/>
          </a:xfrm>
          <a:prstGeom prst="rect">
            <a:avLst/>
          </a:prstGeom>
          <a:solidFill>
            <a:srgbClr val="DEE7EE"/>
          </a:solidFill>
          <a:ln>
            <a:solidFill>
              <a:srgbClr val="032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BA894A0-D5D0-4F98-9789-D7FE9C553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6477" y="66275"/>
            <a:ext cx="4229100" cy="2828925"/>
          </a:xfrm>
          <a:prstGeom prst="rect">
            <a:avLst/>
          </a:prstGeom>
        </p:spPr>
      </p:pic>
      <p:pic>
        <p:nvPicPr>
          <p:cNvPr id="13" name="图片 12">
            <a:extLst>
              <a:ext uri="{FF2B5EF4-FFF2-40B4-BE49-F238E27FC236}">
                <a16:creationId xmlns:a16="http://schemas.microsoft.com/office/drawing/2014/main" id="{2B18A0CD-3497-4F85-8A75-50BD8BF81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97" y="3543510"/>
            <a:ext cx="3695700" cy="1914525"/>
          </a:xfrm>
          <a:prstGeom prst="rect">
            <a:avLst/>
          </a:prstGeom>
        </p:spPr>
      </p:pic>
      <p:sp>
        <p:nvSpPr>
          <p:cNvPr id="8" name="TextBox 7">
            <a:extLst>
              <a:ext uri="{FF2B5EF4-FFF2-40B4-BE49-F238E27FC236}">
                <a16:creationId xmlns:a16="http://schemas.microsoft.com/office/drawing/2014/main" id="{7C428BEE-9E7C-EED8-2200-BE495E6BE98C}"/>
              </a:ext>
            </a:extLst>
          </p:cNvPr>
          <p:cNvSpPr txBox="1"/>
          <p:nvPr/>
        </p:nvSpPr>
        <p:spPr>
          <a:xfrm>
            <a:off x="4350858" y="862550"/>
            <a:ext cx="7643183" cy="4893647"/>
          </a:xfrm>
          <a:custGeom>
            <a:avLst/>
            <a:gdLst>
              <a:gd name="connsiteX0" fmla="*/ 0 w 7643183"/>
              <a:gd name="connsiteY0" fmla="*/ 0 h 4893647"/>
              <a:gd name="connsiteX1" fmla="*/ 7643183 w 7643183"/>
              <a:gd name="connsiteY1" fmla="*/ 0 h 4893647"/>
              <a:gd name="connsiteX2" fmla="*/ 7643183 w 7643183"/>
              <a:gd name="connsiteY2" fmla="*/ 4893647 h 4893647"/>
              <a:gd name="connsiteX3" fmla="*/ 0 w 7643183"/>
              <a:gd name="connsiteY3" fmla="*/ 4893647 h 4893647"/>
              <a:gd name="connsiteX4" fmla="*/ 0 w 7643183"/>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183" h="4893647" extrusionOk="0">
                <a:moveTo>
                  <a:pt x="0" y="0"/>
                </a:moveTo>
                <a:cubicBezTo>
                  <a:pt x="2384614" y="-138661"/>
                  <a:pt x="5290667" y="153598"/>
                  <a:pt x="7643183" y="0"/>
                </a:cubicBezTo>
                <a:cubicBezTo>
                  <a:pt x="7517546" y="1571862"/>
                  <a:pt x="7679723" y="4073648"/>
                  <a:pt x="7643183" y="4893647"/>
                </a:cubicBezTo>
                <a:cubicBezTo>
                  <a:pt x="4210220" y="4958809"/>
                  <a:pt x="1704110" y="4855935"/>
                  <a:pt x="0" y="4893647"/>
                </a:cubicBezTo>
                <a:cubicBezTo>
                  <a:pt x="27314" y="3382506"/>
                  <a:pt x="108242" y="637859"/>
                  <a:pt x="0" y="0"/>
                </a:cubicBezTo>
                <a:close/>
              </a:path>
            </a:pathLst>
          </a:custGeom>
          <a:noFill/>
          <a:ln w="38100">
            <a:solidFill>
              <a:schemeClr val="accent4">
                <a:lumMod val="75000"/>
              </a:schemeClr>
            </a:solidFill>
            <a:extLst>
              <a:ext uri="{C807C97D-BFC1-408E-A445-0C87EB9F89A2}">
                <ask:lineSketchStyleProps xmlns:ask="http://schemas.microsoft.com/office/drawing/2018/sketchyshapes" sd="3021722636">
                  <a:prstGeom prst="rect">
                    <a:avLst/>
                  </a:prstGeom>
                  <ask:type>
                    <ask:lineSketchCurved/>
                  </ask:type>
                </ask:lineSketchStyleProps>
              </a:ext>
            </a:extLst>
          </a:ln>
        </p:spPr>
        <p:txBody>
          <a:bodyPr wrap="square">
            <a:spAutoFit/>
          </a:bodyPr>
          <a:lstStyle/>
          <a:p>
            <a:pPr marL="0" marR="0" algn="ctr">
              <a:spcBef>
                <a:spcPts val="0"/>
              </a:spcBef>
              <a:spcAft>
                <a:spcPts val="0"/>
              </a:spcAft>
            </a:pPr>
            <a:r>
              <a:rPr lang="de-DE"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de-DE"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thơ thất ngôn bát cú Đường luật</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Phương thức biểu đạt: Biểu cảm kết hợp miêu tả.</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endPar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Hán Việt: ngư ông,hoàng hôn,hàn ôn,mục tử, lữ thứ.</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ghép:cổ thôn.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láy: bảng lảng.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tâm trạng của bà Huyện Thanh Quan: Đó là một tâm trạng buồn lê thê, một niềm sầu thương tê tái của khách đi xa nhớ nhà, nhớ quê hương da diết. Bài thơ chính là một niềm tâm sự,được giãy bày khi đi tới vùng đất lạ của tác giả.</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E34DC02-B3F6-FDA4-DDD9-93BFB419874F}"/>
              </a:ext>
            </a:extLst>
          </p:cNvPr>
          <p:cNvSpPr txBox="1"/>
          <p:nvPr/>
        </p:nvSpPr>
        <p:spPr>
          <a:xfrm>
            <a:off x="3068409" y="90832"/>
            <a:ext cx="6135328" cy="369332"/>
          </a:xfrm>
          <a:prstGeom prst="rect">
            <a:avLst/>
          </a:prstGeom>
          <a:noFill/>
        </p:spPr>
        <p:txBody>
          <a:bodyPr wrap="square">
            <a:spAutoFit/>
          </a:bodyPr>
          <a:lstStyle/>
          <a:p>
            <a:r>
              <a:rPr lang="en-US" sz="1800" dirty="0">
                <a:effectLst/>
                <a:latin typeface="Segoe UI" panose="020B0502040204020203" pitchFamily="34" charset="0"/>
              </a:rPr>
              <a:t>VĂN HỌC HOA NHỎ_0933.128.853</a:t>
            </a:r>
            <a:endParaRPr lang="en-US" dirty="0"/>
          </a:p>
        </p:txBody>
      </p:sp>
    </p:spTree>
    <p:extLst>
      <p:ext uri="{BB962C8B-B14F-4D97-AF65-F5344CB8AC3E}">
        <p14:creationId xmlns:p14="http://schemas.microsoft.com/office/powerpoint/2010/main" val="314334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arn(inVertical)">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down)">
                                      <p:cBhvr>
                                        <p:cTn id="23" dur="500"/>
                                        <p:tgtEl>
                                          <p:spTgt spid="8">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down)">
                                      <p:cBhvr>
                                        <p:cTn id="26" dur="500"/>
                                        <p:tgtEl>
                                          <p:spTgt spid="8">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wipe(down)">
                                      <p:cBhvr>
                                        <p:cTn id="29" dur="500"/>
                                        <p:tgtEl>
                                          <p:spTgt spid="8">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wipe(down)">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circle(in)">
                                      <p:cBhvr>
                                        <p:cTn id="37" dur="2000"/>
                                        <p:tgtEl>
                                          <p:spTgt spid="8">
                                            <p:txEl>
                                              <p:pRg st="8" end="8"/>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circle(in)">
                                      <p:cBhvr>
                                        <p:cTn id="40" dur="20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793"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6">
              <a:alphaModFix amt="5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0" y="4579166"/>
            <a:ext cx="1594775" cy="2040430"/>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8"/>
            <a:stretch>
              <a:fillRect/>
            </a:stretch>
          </a:blipFill>
        </p:spPr>
        <p:txBody>
          <a:bodyPr/>
          <a:lstStyle/>
          <a:p>
            <a:endParaRPr lang="en-US"/>
          </a:p>
        </p:txBody>
      </p:sp>
      <p:sp>
        <p:nvSpPr>
          <p:cNvPr id="5" name="Freeform 5"/>
          <p:cNvSpPr/>
          <p:nvPr/>
        </p:nvSpPr>
        <p:spPr>
          <a:xfrm rot="-2598744">
            <a:off x="10890566" y="1734208"/>
            <a:ext cx="1204914" cy="1185918"/>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9552719" y="3308865"/>
            <a:ext cx="707240" cy="756060"/>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710866">
            <a:off x="421257" y="658276"/>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A82F8BAF-95EB-A4C7-349E-57E1E4D78EE8}"/>
              </a:ext>
            </a:extLst>
          </p:cNvPr>
          <p:cNvSpPr txBox="1"/>
          <p:nvPr/>
        </p:nvSpPr>
        <p:spPr>
          <a:xfrm>
            <a:off x="2374671" y="976541"/>
            <a:ext cx="8063306" cy="5355312"/>
          </a:xfrm>
          <a:prstGeom prst="rect">
            <a:avLst/>
          </a:prstGeom>
          <a:noFill/>
        </p:spPr>
        <p:txBody>
          <a:bodyPr wrap="square" rtlCol="0">
            <a:spAutoFit/>
          </a:bodyPr>
          <a:lstStyle/>
          <a:p>
            <a:pPr marL="0" marR="0" algn="just">
              <a:spcBef>
                <a:spcPts val="0"/>
              </a:spcBef>
              <a:spcAft>
                <a:spcPts val="900"/>
              </a:spcAft>
            </a:pP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9. (1.5đ)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Quan.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068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24543" y="434588"/>
            <a:ext cx="6534575" cy="5235829"/>
          </a:xfrm>
          <a:custGeom>
            <a:avLst/>
            <a:gdLst/>
            <a:ahLst/>
            <a:cxnLst/>
            <a:rect l="l" t="t" r="r" b="b"/>
            <a:pathLst>
              <a:path w="9801863" h="7853743">
                <a:moveTo>
                  <a:pt x="0" y="0"/>
                </a:moveTo>
                <a:lnTo>
                  <a:pt x="9801863" y="0"/>
                </a:lnTo>
                <a:lnTo>
                  <a:pt x="9801863" y="7853742"/>
                </a:lnTo>
                <a:lnTo>
                  <a:pt x="0" y="7853742"/>
                </a:lnTo>
                <a:lnTo>
                  <a:pt x="0" y="0"/>
                </a:lnTo>
                <a:close/>
              </a:path>
            </a:pathLst>
          </a:custGeom>
          <a:blipFill>
            <a:blip r:embed="rId3">
              <a:alphaModFix amt="77000"/>
            </a:blip>
            <a:stretch>
              <a:fillRect/>
            </a:stretch>
          </a:blipFill>
        </p:spPr>
        <p:txBody>
          <a:bodyPr/>
          <a:lstStyle/>
          <a:p>
            <a:endParaRPr lang="en-US"/>
          </a:p>
        </p:txBody>
      </p:sp>
      <p:sp>
        <p:nvSpPr>
          <p:cNvPr id="3" name="Freeform 3"/>
          <p:cNvSpPr/>
          <p:nvPr/>
        </p:nvSpPr>
        <p:spPr>
          <a:xfrm>
            <a:off x="1032882" y="1705222"/>
            <a:ext cx="3591661" cy="2217843"/>
          </a:xfrm>
          <a:custGeom>
            <a:avLst/>
            <a:gdLst/>
            <a:ahLst/>
            <a:cxnLst/>
            <a:rect l="l" t="t" r="r" b="b"/>
            <a:pathLst>
              <a:path w="5387492" h="3326765">
                <a:moveTo>
                  <a:pt x="0" y="0"/>
                </a:moveTo>
                <a:lnTo>
                  <a:pt x="5387491" y="0"/>
                </a:lnTo>
                <a:lnTo>
                  <a:pt x="5387491" y="3326765"/>
                </a:lnTo>
                <a:lnTo>
                  <a:pt x="0" y="332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685800" y="6172200"/>
            <a:ext cx="10820400" cy="0"/>
          </a:xfrm>
          <a:prstGeom prst="line">
            <a:avLst/>
          </a:prstGeom>
          <a:ln w="38100" cap="flat">
            <a:solidFill>
              <a:srgbClr val="BE7676"/>
            </a:solidFill>
            <a:prstDash val="solid"/>
            <a:headEnd type="none" w="sm" len="sm"/>
            <a:tailEnd type="none" w="sm" len="sm"/>
          </a:ln>
        </p:spPr>
        <p:txBody>
          <a:bodyPr/>
          <a:lstStyle/>
          <a:p>
            <a:endParaRPr lang="en-US"/>
          </a:p>
        </p:txBody>
      </p:sp>
      <p:sp>
        <p:nvSpPr>
          <p:cNvPr id="6" name="Freeform 6"/>
          <p:cNvSpPr/>
          <p:nvPr/>
        </p:nvSpPr>
        <p:spPr>
          <a:xfrm>
            <a:off x="3330562" y="5784570"/>
            <a:ext cx="764278" cy="775261"/>
          </a:xfrm>
          <a:custGeom>
            <a:avLst/>
            <a:gdLst/>
            <a:ahLst/>
            <a:cxnLst/>
            <a:rect l="l" t="t" r="r" b="b"/>
            <a:pathLst>
              <a:path w="1146417" h="1162892">
                <a:moveTo>
                  <a:pt x="0" y="0"/>
                </a:moveTo>
                <a:lnTo>
                  <a:pt x="1146418" y="0"/>
                </a:lnTo>
                <a:lnTo>
                  <a:pt x="1146418" y="1162892"/>
                </a:lnTo>
                <a:lnTo>
                  <a:pt x="0" y="1162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141483" y="57645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992907" y="5764589"/>
            <a:ext cx="803674" cy="815223"/>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032882" y="2789930"/>
            <a:ext cx="2908649" cy="1615827"/>
          </a:xfrm>
          <a:prstGeom prst="rect">
            <a:avLst/>
          </a:prstGeom>
        </p:spPr>
        <p:txBody>
          <a:bodyPr lIns="0" tIns="0" rIns="0" bIns="0" rtlCol="0" anchor="t">
            <a:spAutoFit/>
          </a:bodyPr>
          <a:lstStyle/>
          <a:p>
            <a:pPr algn="ctr">
              <a:lnSpc>
                <a:spcPts val="6336"/>
              </a:lnSpc>
            </a:pPr>
            <a:r>
              <a:rPr lang="en-US" sz="6600">
                <a:solidFill>
                  <a:srgbClr val="A66A6A"/>
                </a:solidFill>
                <a:latin typeface="More Sugar"/>
              </a:rPr>
              <a:t>Our Vision</a:t>
            </a:r>
          </a:p>
        </p:txBody>
      </p:sp>
      <p:sp>
        <p:nvSpPr>
          <p:cNvPr id="12" name="TextBox 11">
            <a:extLst>
              <a:ext uri="{FF2B5EF4-FFF2-40B4-BE49-F238E27FC236}">
                <a16:creationId xmlns:a16="http://schemas.microsoft.com/office/drawing/2014/main" id="{CE023991-736C-D501-10C0-B5DFEBDBF638}"/>
              </a:ext>
            </a:extLst>
          </p:cNvPr>
          <p:cNvSpPr txBox="1"/>
          <p:nvPr/>
        </p:nvSpPr>
        <p:spPr>
          <a:xfrm>
            <a:off x="5636030" y="1828800"/>
            <a:ext cx="4463934" cy="2554545"/>
          </a:xfrm>
          <a:prstGeom prst="rect">
            <a:avLst/>
          </a:prstGeom>
          <a:noFill/>
        </p:spPr>
        <p:txBody>
          <a:bodyPr wrap="square" rtlCol="0">
            <a:spAutoFit/>
          </a:bodyPr>
          <a:lstStyle/>
          <a:p>
            <a:pPr marL="0" marR="0" algn="just">
              <a:spcBef>
                <a:spcPts val="0"/>
              </a:spcBef>
              <a:spcAft>
                <a:spcPts val="0"/>
              </a:spcAft>
            </a:pPr>
            <a:r>
              <a:rPr lang="en-US" sz="32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5-7 </a:t>
            </a:r>
            <a:r>
              <a:rPr lang="en-US" sz="3200"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70"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639282" y="1172865"/>
            <a:ext cx="7178047" cy="4769506"/>
          </a:xfrm>
          <a:custGeom>
            <a:avLst/>
            <a:gdLst/>
            <a:ahLst/>
            <a:cxnLst/>
            <a:rect l="l" t="t" r="r" b="b"/>
            <a:pathLst>
              <a:path w="6591375" h="4836421">
                <a:moveTo>
                  <a:pt x="0" y="0"/>
                </a:moveTo>
                <a:lnTo>
                  <a:pt x="6591375" y="0"/>
                </a:lnTo>
                <a:lnTo>
                  <a:pt x="6591375" y="4836421"/>
                </a:lnTo>
                <a:lnTo>
                  <a:pt x="0" y="4836421"/>
                </a:lnTo>
                <a:lnTo>
                  <a:pt x="0" y="0"/>
                </a:lnTo>
                <a:close/>
              </a:path>
            </a:pathLst>
          </a:custGeom>
          <a:blipFill>
            <a:blip r:embed="rId5">
              <a:alphaModFix amt="5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6236" y="3838714"/>
            <a:ext cx="2140417" cy="2748529"/>
          </a:xfrm>
          <a:custGeom>
            <a:avLst/>
            <a:gdLst/>
            <a:ahLst/>
            <a:cxnLst/>
            <a:rect l="l" t="t" r="r" b="b"/>
            <a:pathLst>
              <a:path w="3210626" h="4122794">
                <a:moveTo>
                  <a:pt x="0" y="0"/>
                </a:moveTo>
                <a:lnTo>
                  <a:pt x="3210626" y="0"/>
                </a:lnTo>
                <a:lnTo>
                  <a:pt x="3210626" y="4122794"/>
                </a:lnTo>
                <a:lnTo>
                  <a:pt x="0" y="4122794"/>
                </a:lnTo>
                <a:lnTo>
                  <a:pt x="0" y="0"/>
                </a:lnTo>
                <a:close/>
              </a:path>
            </a:pathLst>
          </a:custGeom>
          <a:blipFill>
            <a:blip r:embed="rId7"/>
            <a:stretch>
              <a:fillRect/>
            </a:stretch>
          </a:blipFill>
        </p:spPr>
        <p:txBody>
          <a:bodyPr/>
          <a:lstStyle/>
          <a:p>
            <a:endParaRPr lang="en-US"/>
          </a:p>
        </p:txBody>
      </p:sp>
      <p:sp>
        <p:nvSpPr>
          <p:cNvPr id="5" name="Freeform 5"/>
          <p:cNvSpPr/>
          <p:nvPr/>
        </p:nvSpPr>
        <p:spPr>
          <a:xfrm rot="-2598744">
            <a:off x="10004722" y="951032"/>
            <a:ext cx="2154495" cy="2273873"/>
          </a:xfrm>
          <a:custGeom>
            <a:avLst/>
            <a:gdLst/>
            <a:ahLst/>
            <a:cxnLst/>
            <a:rect l="l" t="t" r="r" b="b"/>
            <a:pathLst>
              <a:path w="3231742" h="3410809">
                <a:moveTo>
                  <a:pt x="0" y="0"/>
                </a:moveTo>
                <a:lnTo>
                  <a:pt x="3231742" y="0"/>
                </a:lnTo>
                <a:lnTo>
                  <a:pt x="3231742" y="3410809"/>
                </a:lnTo>
                <a:lnTo>
                  <a:pt x="0" y="341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362971" y="4996968"/>
            <a:ext cx="1691099" cy="1751609"/>
          </a:xfrm>
          <a:custGeom>
            <a:avLst/>
            <a:gdLst/>
            <a:ahLst/>
            <a:cxnLst/>
            <a:rect l="l" t="t" r="r" b="b"/>
            <a:pathLst>
              <a:path w="2536648" h="2627413">
                <a:moveTo>
                  <a:pt x="0" y="0"/>
                </a:moveTo>
                <a:lnTo>
                  <a:pt x="2536648" y="0"/>
                </a:lnTo>
                <a:lnTo>
                  <a:pt x="2536648" y="2627413"/>
                </a:lnTo>
                <a:lnTo>
                  <a:pt x="0" y="26274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10866">
            <a:off x="1216338" y="822337"/>
            <a:ext cx="1484022" cy="1484022"/>
          </a:xfrm>
          <a:custGeom>
            <a:avLst/>
            <a:gdLst/>
            <a:ahLst/>
            <a:cxnLst/>
            <a:rect l="l" t="t" r="r" b="b"/>
            <a:pathLst>
              <a:path w="2226033" h="2226033">
                <a:moveTo>
                  <a:pt x="0" y="0"/>
                </a:moveTo>
                <a:lnTo>
                  <a:pt x="2226033" y="0"/>
                </a:lnTo>
                <a:lnTo>
                  <a:pt x="2226033" y="2226033"/>
                </a:lnTo>
                <a:lnTo>
                  <a:pt x="0" y="22260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3BD1550F-C5C5-882A-5CD1-94ED0857BDF2}"/>
              </a:ext>
            </a:extLst>
          </p:cNvPr>
          <p:cNvSpPr txBox="1"/>
          <p:nvPr/>
        </p:nvSpPr>
        <p:spPr>
          <a:xfrm>
            <a:off x="2836897" y="1745673"/>
            <a:ext cx="6348667" cy="3770263"/>
          </a:xfrm>
          <a:prstGeom prst="rect">
            <a:avLst/>
          </a:prstGeom>
          <a:noFill/>
        </p:spPr>
        <p:txBody>
          <a:bodyPr wrap="square" rtlCol="0">
            <a:spAutoFit/>
          </a:bodyPr>
          <a:lstStyle/>
          <a:p>
            <a:pPr marL="0" marR="0" algn="just">
              <a:spcBef>
                <a:spcPts val="0"/>
              </a:spcBef>
              <a:spcAft>
                <a:spcPts val="900"/>
              </a:spcAft>
            </a:pP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10.(1.5đ)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677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barn(inVertical)">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1DF8F99-8B44-3880-5647-1DFADA30D27F}"/>
              </a:ext>
            </a:extLst>
          </p:cNvPr>
          <p:cNvSpPr/>
          <p:nvPr/>
        </p:nvSpPr>
        <p:spPr>
          <a:xfrm>
            <a:off x="170870" y="525209"/>
            <a:ext cx="11680720" cy="6257976"/>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BCB94B57-4799-C7BF-9341-75D5018000A6}"/>
              </a:ext>
            </a:extLst>
          </p:cNvPr>
          <p:cNvSpPr txBox="1"/>
          <p:nvPr/>
        </p:nvSpPr>
        <p:spPr>
          <a:xfrm>
            <a:off x="1839883" y="1575078"/>
            <a:ext cx="8512233" cy="4757713"/>
          </a:xfrm>
          <a:prstGeom prst="rect">
            <a:avLst/>
          </a:prstGeom>
          <a:noFill/>
        </p:spPr>
        <p:txBody>
          <a:bodyPr wrap="square" rtlCol="0">
            <a:spAutoFit/>
          </a:bodyPr>
          <a:lstStyle/>
          <a:p>
            <a:pPr marL="0" marR="0" algn="just">
              <a:spcBef>
                <a:spcPts val="0"/>
              </a:spcBef>
              <a:spcAft>
                <a:spcPts val="0"/>
              </a:spcAft>
            </a:pP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chôn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nhòa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muộn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phiền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950"/>
              </a:lnSpc>
              <a:spcBef>
                <a:spcPts val="0"/>
              </a:spcBef>
              <a:spcAft>
                <a:spcPts val="9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39414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7296"/>
            <a:ext cx="11942643" cy="5042176"/>
          </a:xfrm>
          <a:custGeom>
            <a:avLst/>
            <a:gdLst/>
            <a:ahLst/>
            <a:cxnLst/>
            <a:rect l="l" t="t" r="r" b="b"/>
            <a:pathLst>
              <a:path w="4740557" h="5555340">
                <a:moveTo>
                  <a:pt x="0" y="0"/>
                </a:moveTo>
                <a:lnTo>
                  <a:pt x="4740557" y="0"/>
                </a:lnTo>
                <a:lnTo>
                  <a:pt x="4740557" y="5555340"/>
                </a:lnTo>
                <a:lnTo>
                  <a:pt x="0" y="5555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681724" y="6313055"/>
            <a:ext cx="10563420" cy="0"/>
          </a:xfrm>
          <a:prstGeom prst="line">
            <a:avLst/>
          </a:prstGeom>
          <a:ln w="38100" cap="flat">
            <a:solidFill>
              <a:srgbClr val="A66A6A"/>
            </a:solidFill>
            <a:prstDash val="solid"/>
            <a:headEnd type="none" w="sm" len="sm"/>
            <a:tailEnd type="none" w="sm" len="sm"/>
          </a:ln>
        </p:spPr>
        <p:txBody>
          <a:bodyPr/>
          <a:lstStyle/>
          <a:p>
            <a:endParaRPr lang="en-US"/>
          </a:p>
        </p:txBody>
      </p:sp>
      <p:sp>
        <p:nvSpPr>
          <p:cNvPr id="5" name="AutoShape 5"/>
          <p:cNvSpPr/>
          <p:nvPr/>
        </p:nvSpPr>
        <p:spPr>
          <a:xfrm>
            <a:off x="624489" y="871105"/>
            <a:ext cx="10620655" cy="0"/>
          </a:xfrm>
          <a:prstGeom prst="line">
            <a:avLst/>
          </a:prstGeom>
          <a:ln w="38100" cap="flat">
            <a:solidFill>
              <a:srgbClr val="A66A6A"/>
            </a:solidFill>
            <a:prstDash val="solid"/>
            <a:headEnd type="none" w="sm" len="sm"/>
            <a:tailEnd type="none" w="sm" len="sm"/>
          </a:ln>
        </p:spPr>
        <p:txBody>
          <a:bodyPr/>
          <a:lstStyle/>
          <a:p>
            <a:endParaRPr lang="en-US"/>
          </a:p>
        </p:txBody>
      </p:sp>
      <p:sp>
        <p:nvSpPr>
          <p:cNvPr id="6" name="Freeform 6"/>
          <p:cNvSpPr/>
          <p:nvPr/>
        </p:nvSpPr>
        <p:spPr>
          <a:xfrm>
            <a:off x="3508986" y="5837992"/>
            <a:ext cx="803674" cy="882675"/>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5178280" y="5850692"/>
            <a:ext cx="803674" cy="882675"/>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847574" y="5837992"/>
            <a:ext cx="803674" cy="882675"/>
          </a:xfrm>
          <a:custGeom>
            <a:avLst/>
            <a:gdLst/>
            <a:ahLst/>
            <a:cxnLst/>
            <a:rect l="l" t="t" r="r" b="b"/>
            <a:pathLst>
              <a:path w="1205511" h="1222834">
                <a:moveTo>
                  <a:pt x="0" y="0"/>
                </a:moveTo>
                <a:lnTo>
                  <a:pt x="1205511" y="0"/>
                </a:lnTo>
                <a:lnTo>
                  <a:pt x="1205511" y="1222834"/>
                </a:lnTo>
                <a:lnTo>
                  <a:pt x="0" y="1222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08751" y="490738"/>
            <a:ext cx="881037" cy="671332"/>
          </a:xfrm>
          <a:custGeom>
            <a:avLst/>
            <a:gdLst/>
            <a:ahLst/>
            <a:cxnLst/>
            <a:rect l="l" t="t" r="r" b="b"/>
            <a:pathLst>
              <a:path w="1321556" h="930045">
                <a:moveTo>
                  <a:pt x="0" y="0"/>
                </a:moveTo>
                <a:lnTo>
                  <a:pt x="1321556" y="0"/>
                </a:lnTo>
                <a:lnTo>
                  <a:pt x="1321556" y="930046"/>
                </a:lnTo>
                <a:lnTo>
                  <a:pt x="0" y="930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0461680" y="490738"/>
            <a:ext cx="881037" cy="671332"/>
          </a:xfrm>
          <a:custGeom>
            <a:avLst/>
            <a:gdLst/>
            <a:ahLst/>
            <a:cxnLst/>
            <a:rect l="l" t="t" r="r" b="b"/>
            <a:pathLst>
              <a:path w="1321556" h="930045">
                <a:moveTo>
                  <a:pt x="0" y="0"/>
                </a:moveTo>
                <a:lnTo>
                  <a:pt x="1321557" y="0"/>
                </a:lnTo>
                <a:lnTo>
                  <a:pt x="1321557" y="930046"/>
                </a:lnTo>
                <a:lnTo>
                  <a:pt x="0" y="930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4022335" y="336513"/>
            <a:ext cx="3919238" cy="825558"/>
          </a:xfrm>
          <a:custGeom>
            <a:avLst/>
            <a:gdLst/>
            <a:ahLst/>
            <a:cxnLst/>
            <a:rect l="l" t="t" r="r" b="b"/>
            <a:pathLst>
              <a:path w="5878857" h="1143705">
                <a:moveTo>
                  <a:pt x="0" y="0"/>
                </a:moveTo>
                <a:lnTo>
                  <a:pt x="5878857" y="0"/>
                </a:lnTo>
                <a:lnTo>
                  <a:pt x="5878857" y="1143705"/>
                </a:lnTo>
                <a:lnTo>
                  <a:pt x="0" y="11437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41205" y="1325201"/>
            <a:ext cx="881037" cy="1224853"/>
          </a:xfrm>
          <a:custGeom>
            <a:avLst/>
            <a:gdLst/>
            <a:ahLst/>
            <a:cxnLst/>
            <a:rect l="l" t="t" r="r" b="b"/>
            <a:pathLst>
              <a:path w="1321556" h="1696878">
                <a:moveTo>
                  <a:pt x="0" y="0"/>
                </a:moveTo>
                <a:lnTo>
                  <a:pt x="1321556" y="0"/>
                </a:lnTo>
                <a:lnTo>
                  <a:pt x="1321556" y="1696878"/>
                </a:lnTo>
                <a:lnTo>
                  <a:pt x="0" y="1696878"/>
                </a:lnTo>
                <a:lnTo>
                  <a:pt x="0" y="0"/>
                </a:lnTo>
                <a:close/>
              </a:path>
            </a:pathLst>
          </a:custGeom>
          <a:blipFill>
            <a:blip r:embed="rId10"/>
            <a:stretch>
              <a:fillRect/>
            </a:stretch>
          </a:blipFill>
        </p:spPr>
        <p:txBody>
          <a:bodyPr/>
          <a:lstStyle/>
          <a:p>
            <a:endParaRPr lang="en-US"/>
          </a:p>
        </p:txBody>
      </p:sp>
      <p:graphicFrame>
        <p:nvGraphicFramePr>
          <p:cNvPr id="3" name="Table 2">
            <a:extLst>
              <a:ext uri="{FF2B5EF4-FFF2-40B4-BE49-F238E27FC236}">
                <a16:creationId xmlns:a16="http://schemas.microsoft.com/office/drawing/2014/main" id="{EB08CB5D-F322-8E95-1392-BE1F7032314B}"/>
              </a:ext>
            </a:extLst>
          </p:cNvPr>
          <p:cNvGraphicFramePr>
            <a:graphicFrameLocks noGrp="1"/>
          </p:cNvGraphicFramePr>
          <p:nvPr>
            <p:extLst>
              <p:ext uri="{D42A27DB-BD31-4B8C-83A1-F6EECF244321}">
                <p14:modId xmlns:p14="http://schemas.microsoft.com/office/powerpoint/2010/main" val="2703679064"/>
              </p:ext>
            </p:extLst>
          </p:nvPr>
        </p:nvGraphicFramePr>
        <p:xfrm>
          <a:off x="2363585" y="1628630"/>
          <a:ext cx="3732415" cy="703516"/>
        </p:xfrm>
        <a:graphic>
          <a:graphicData uri="http://schemas.openxmlformats.org/drawingml/2006/table">
            <a:tbl>
              <a:tblPr firstRow="1" firstCol="1" bandRow="1">
                <a:tableStyleId>{5C22544A-7EE6-4342-B048-85BDC9FD1C3A}</a:tableStyleId>
              </a:tblPr>
              <a:tblGrid>
                <a:gridCol w="3732415">
                  <a:extLst>
                    <a:ext uri="{9D8B030D-6E8A-4147-A177-3AD203B41FA5}">
                      <a16:colId xmlns:a16="http://schemas.microsoft.com/office/drawing/2014/main" val="2477465473"/>
                    </a:ext>
                  </a:extLst>
                </a:gridCol>
              </a:tblGrid>
              <a:tr h="703516">
                <a:tc>
                  <a:txBody>
                    <a:bodyPr/>
                    <a:lstStyle/>
                    <a:p>
                      <a:pPr marL="0" marR="0" algn="just">
                        <a:lnSpc>
                          <a:spcPts val="1950"/>
                        </a:lnSpc>
                        <a:spcBef>
                          <a:spcPts val="0"/>
                        </a:spcBef>
                        <a:spcAft>
                          <a:spcPts val="0"/>
                        </a:spcAft>
                      </a:pPr>
                      <a:r>
                        <a:rPr lang="en-US" sz="3200" kern="0" dirty="0">
                          <a:effectLst/>
                        </a:rPr>
                        <a:t> </a:t>
                      </a:r>
                      <a:endParaRPr lang="vi-VN" sz="3200" kern="0" dirty="0">
                        <a:effectLst/>
                      </a:endParaRPr>
                    </a:p>
                    <a:p>
                      <a:pPr marL="0" marR="0" algn="just">
                        <a:lnSpc>
                          <a:spcPts val="1950"/>
                        </a:lnSpc>
                        <a:spcBef>
                          <a:spcPts val="0"/>
                        </a:spcBef>
                        <a:spcAft>
                          <a:spcPts val="0"/>
                        </a:spcAft>
                      </a:pPr>
                      <a:r>
                        <a:rPr lang="en-US" sz="3200" kern="0" dirty="0" err="1">
                          <a:effectLst/>
                        </a:rPr>
                        <a:t>Phần</a:t>
                      </a:r>
                      <a:r>
                        <a:rPr lang="en-US" sz="3200" kern="0" dirty="0">
                          <a:effectLst/>
                        </a:rPr>
                        <a:t> II.  </a:t>
                      </a:r>
                      <a:r>
                        <a:rPr lang="en-US" sz="3200" kern="0" dirty="0" err="1">
                          <a:effectLst/>
                        </a:rPr>
                        <a:t>Viết</a:t>
                      </a:r>
                      <a:r>
                        <a:rPr lang="en-US" sz="3200" kern="0" dirty="0">
                          <a:effectLst/>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669861097"/>
                  </a:ext>
                </a:extLst>
              </a:tr>
            </a:tbl>
          </a:graphicData>
        </a:graphic>
      </p:graphicFrame>
      <p:sp>
        <p:nvSpPr>
          <p:cNvPr id="12" name="Rectangle 1">
            <a:extLst>
              <a:ext uri="{FF2B5EF4-FFF2-40B4-BE49-F238E27FC236}">
                <a16:creationId xmlns:a16="http://schemas.microsoft.com/office/drawing/2014/main" id="{C41BEDB0-A951-0AFF-E9DA-CA7B46CF7462}"/>
              </a:ext>
            </a:extLst>
          </p:cNvPr>
          <p:cNvSpPr>
            <a:spLocks noChangeArrowheads="1"/>
          </p:cNvSpPr>
          <p:nvPr/>
        </p:nvSpPr>
        <p:spPr bwMode="auto">
          <a:xfrm>
            <a:off x="2277687" y="3380978"/>
            <a:ext cx="84291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3" name="Freeform 10">
            <a:extLst>
              <a:ext uri="{FF2B5EF4-FFF2-40B4-BE49-F238E27FC236}">
                <a16:creationId xmlns:a16="http://schemas.microsoft.com/office/drawing/2014/main" id="{9F33D673-1ACB-DFC4-373B-625213CEE361}"/>
              </a:ext>
            </a:extLst>
          </p:cNvPr>
          <p:cNvSpPr/>
          <p:nvPr/>
        </p:nvSpPr>
        <p:spPr>
          <a:xfrm rot="-6899414">
            <a:off x="992544" y="2404212"/>
            <a:ext cx="1794555" cy="1371600"/>
          </a:xfrm>
          <a:custGeom>
            <a:avLst/>
            <a:gdLst/>
            <a:ahLst/>
            <a:cxnLst/>
            <a:rect l="l" t="t" r="r" b="b"/>
            <a:pathLst>
              <a:path w="1854232" h="2057400">
                <a:moveTo>
                  <a:pt x="0" y="0"/>
                </a:moveTo>
                <a:lnTo>
                  <a:pt x="1854231" y="0"/>
                </a:lnTo>
                <a:lnTo>
                  <a:pt x="185423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85447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20084" y="240425"/>
            <a:ext cx="1551832" cy="1092101"/>
          </a:xfrm>
          <a:custGeom>
            <a:avLst/>
            <a:gdLst/>
            <a:ahLst/>
            <a:cxnLst/>
            <a:rect l="l" t="t" r="r" b="b"/>
            <a:pathLst>
              <a:path w="2327748" h="1638152">
                <a:moveTo>
                  <a:pt x="0" y="0"/>
                </a:moveTo>
                <a:lnTo>
                  <a:pt x="2327748" y="0"/>
                </a:lnTo>
                <a:lnTo>
                  <a:pt x="2327748" y="1638152"/>
                </a:lnTo>
                <a:lnTo>
                  <a:pt x="0" y="1638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84717" y="211421"/>
            <a:ext cx="4876800" cy="948759"/>
          </a:xfrm>
          <a:custGeom>
            <a:avLst/>
            <a:gdLst/>
            <a:ahLst/>
            <a:cxnLst/>
            <a:rect l="l" t="t" r="r" b="b"/>
            <a:pathLst>
              <a:path w="7315200" h="1423139">
                <a:moveTo>
                  <a:pt x="0" y="0"/>
                </a:moveTo>
                <a:lnTo>
                  <a:pt x="7315200" y="0"/>
                </a:lnTo>
                <a:lnTo>
                  <a:pt x="7315200" y="1423138"/>
                </a:lnTo>
                <a:lnTo>
                  <a:pt x="0" y="1423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flipH="1">
            <a:off x="7527610" y="211421"/>
            <a:ext cx="4876800" cy="948759"/>
          </a:xfrm>
          <a:custGeom>
            <a:avLst/>
            <a:gdLst/>
            <a:ahLst/>
            <a:cxnLst/>
            <a:rect l="l" t="t" r="r" b="b"/>
            <a:pathLst>
              <a:path w="7315200" h="1423139">
                <a:moveTo>
                  <a:pt x="7315200" y="0"/>
                </a:moveTo>
                <a:lnTo>
                  <a:pt x="0" y="0"/>
                </a:lnTo>
                <a:lnTo>
                  <a:pt x="0" y="1423138"/>
                </a:lnTo>
                <a:lnTo>
                  <a:pt x="7315200" y="1423138"/>
                </a:lnTo>
                <a:lnTo>
                  <a:pt x="731520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AutoShape 5"/>
          <p:cNvSpPr/>
          <p:nvPr/>
        </p:nvSpPr>
        <p:spPr>
          <a:xfrm>
            <a:off x="685800" y="6134100"/>
            <a:ext cx="10820400" cy="0"/>
          </a:xfrm>
          <a:prstGeom prst="line">
            <a:avLst/>
          </a:prstGeom>
          <a:ln w="38100" cap="flat">
            <a:solidFill>
              <a:srgbClr val="BE7676"/>
            </a:solidFill>
            <a:prstDash val="solid"/>
            <a:headEnd type="none" w="sm" len="sm"/>
            <a:tailEnd type="none" w="sm" len="sm"/>
          </a:ln>
        </p:spPr>
        <p:txBody>
          <a:bodyPr/>
          <a:lstStyle/>
          <a:p>
            <a:endParaRPr lang="en-US"/>
          </a:p>
        </p:txBody>
      </p:sp>
      <p:sp>
        <p:nvSpPr>
          <p:cNvPr id="6" name="Freeform 6"/>
          <p:cNvSpPr/>
          <p:nvPr/>
        </p:nvSpPr>
        <p:spPr>
          <a:xfrm flipH="1">
            <a:off x="10599522" y="1332526"/>
            <a:ext cx="1104798" cy="646558"/>
          </a:xfrm>
          <a:custGeom>
            <a:avLst/>
            <a:gdLst/>
            <a:ahLst/>
            <a:cxnLst/>
            <a:rect l="l" t="t" r="r" b="b"/>
            <a:pathLst>
              <a:path w="2548803" h="2393751">
                <a:moveTo>
                  <a:pt x="2548803" y="0"/>
                </a:moveTo>
                <a:lnTo>
                  <a:pt x="0" y="0"/>
                </a:lnTo>
                <a:lnTo>
                  <a:pt x="0" y="2393750"/>
                </a:lnTo>
                <a:lnTo>
                  <a:pt x="2548803" y="2393750"/>
                </a:lnTo>
                <a:lnTo>
                  <a:pt x="254880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5093637" y="5669412"/>
            <a:ext cx="916210" cy="929376"/>
          </a:xfrm>
          <a:custGeom>
            <a:avLst/>
            <a:gdLst/>
            <a:ahLst/>
            <a:cxnLst/>
            <a:rect l="l" t="t" r="r" b="b"/>
            <a:pathLst>
              <a:path w="1374315" h="1394064">
                <a:moveTo>
                  <a:pt x="0" y="0"/>
                </a:moveTo>
                <a:lnTo>
                  <a:pt x="1374315" y="0"/>
                </a:lnTo>
                <a:lnTo>
                  <a:pt x="1374315" y="1394064"/>
                </a:lnTo>
                <a:lnTo>
                  <a:pt x="0" y="13940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3402727" y="5669412"/>
            <a:ext cx="916210" cy="929376"/>
          </a:xfrm>
          <a:custGeom>
            <a:avLst/>
            <a:gdLst/>
            <a:ahLst/>
            <a:cxnLst/>
            <a:rect l="l" t="t" r="r" b="b"/>
            <a:pathLst>
              <a:path w="1374315" h="1394064">
                <a:moveTo>
                  <a:pt x="0" y="0"/>
                </a:moveTo>
                <a:lnTo>
                  <a:pt x="1374315" y="0"/>
                </a:lnTo>
                <a:lnTo>
                  <a:pt x="1374315" y="1394064"/>
                </a:lnTo>
                <a:lnTo>
                  <a:pt x="0" y="13940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785763" y="5669412"/>
            <a:ext cx="916210" cy="929376"/>
          </a:xfrm>
          <a:custGeom>
            <a:avLst/>
            <a:gdLst/>
            <a:ahLst/>
            <a:cxnLst/>
            <a:rect l="l" t="t" r="r" b="b"/>
            <a:pathLst>
              <a:path w="1374315" h="1394064">
                <a:moveTo>
                  <a:pt x="0" y="0"/>
                </a:moveTo>
                <a:lnTo>
                  <a:pt x="1374314" y="0"/>
                </a:lnTo>
                <a:lnTo>
                  <a:pt x="1374314" y="1394064"/>
                </a:lnTo>
                <a:lnTo>
                  <a:pt x="0" y="13940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6899414">
            <a:off x="-37192" y="1031146"/>
            <a:ext cx="1236155" cy="1371600"/>
          </a:xfrm>
          <a:custGeom>
            <a:avLst/>
            <a:gdLst/>
            <a:ahLst/>
            <a:cxnLst/>
            <a:rect l="l" t="t" r="r" b="b"/>
            <a:pathLst>
              <a:path w="1854232" h="2057400">
                <a:moveTo>
                  <a:pt x="0" y="0"/>
                </a:moveTo>
                <a:lnTo>
                  <a:pt x="1854231" y="0"/>
                </a:lnTo>
                <a:lnTo>
                  <a:pt x="185423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81EB568-03DC-A9F3-39B0-6ABE84FD1577}"/>
              </a:ext>
            </a:extLst>
          </p:cNvPr>
          <p:cNvSpPr txBox="1"/>
          <p:nvPr/>
        </p:nvSpPr>
        <p:spPr>
          <a:xfrm>
            <a:off x="1463597" y="1555534"/>
            <a:ext cx="10099963" cy="4108817"/>
          </a:xfrm>
          <a:prstGeom prst="rect">
            <a:avLst/>
          </a:prstGeom>
          <a:noFill/>
        </p:spPr>
        <p:txBody>
          <a:bodyPr wrap="square">
            <a:spAutoFit/>
          </a:bodyPr>
          <a:lstStyle/>
          <a:p>
            <a:pPr marL="0" marR="0" algn="just">
              <a:spcBef>
                <a:spcPts val="0"/>
              </a:spcBef>
              <a:spcAft>
                <a:spcPts val="0"/>
              </a:spcAft>
            </a:pP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VIẾT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20084" y="240425"/>
            <a:ext cx="1551832" cy="1092101"/>
          </a:xfrm>
          <a:custGeom>
            <a:avLst/>
            <a:gdLst/>
            <a:ahLst/>
            <a:cxnLst/>
            <a:rect l="l" t="t" r="r" b="b"/>
            <a:pathLst>
              <a:path w="2327748" h="1638152">
                <a:moveTo>
                  <a:pt x="0" y="0"/>
                </a:moveTo>
                <a:lnTo>
                  <a:pt x="2327748" y="0"/>
                </a:lnTo>
                <a:lnTo>
                  <a:pt x="2327748" y="1638152"/>
                </a:lnTo>
                <a:lnTo>
                  <a:pt x="0" y="163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384717" y="211421"/>
            <a:ext cx="4876800" cy="948759"/>
          </a:xfrm>
          <a:custGeom>
            <a:avLst/>
            <a:gdLst/>
            <a:ahLst/>
            <a:cxnLst/>
            <a:rect l="l" t="t" r="r" b="b"/>
            <a:pathLst>
              <a:path w="7315200" h="1423139">
                <a:moveTo>
                  <a:pt x="0" y="0"/>
                </a:moveTo>
                <a:lnTo>
                  <a:pt x="7315200" y="0"/>
                </a:lnTo>
                <a:lnTo>
                  <a:pt x="7315200" y="1423138"/>
                </a:lnTo>
                <a:lnTo>
                  <a:pt x="0" y="14231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flipH="1">
            <a:off x="7527610" y="211421"/>
            <a:ext cx="4876800" cy="948759"/>
          </a:xfrm>
          <a:custGeom>
            <a:avLst/>
            <a:gdLst/>
            <a:ahLst/>
            <a:cxnLst/>
            <a:rect l="l" t="t" r="r" b="b"/>
            <a:pathLst>
              <a:path w="7315200" h="1423139">
                <a:moveTo>
                  <a:pt x="7315200" y="0"/>
                </a:moveTo>
                <a:lnTo>
                  <a:pt x="0" y="0"/>
                </a:lnTo>
                <a:lnTo>
                  <a:pt x="0" y="1423138"/>
                </a:lnTo>
                <a:lnTo>
                  <a:pt x="7315200" y="1423138"/>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5"/>
          <p:cNvSpPr/>
          <p:nvPr/>
        </p:nvSpPr>
        <p:spPr>
          <a:xfrm>
            <a:off x="685800" y="6134100"/>
            <a:ext cx="10820400" cy="0"/>
          </a:xfrm>
          <a:prstGeom prst="line">
            <a:avLst/>
          </a:prstGeom>
          <a:ln w="38100" cap="flat">
            <a:solidFill>
              <a:srgbClr val="BE7676"/>
            </a:solidFill>
            <a:prstDash val="solid"/>
            <a:headEnd type="none" w="sm" len="sm"/>
            <a:tailEnd type="none" w="sm" len="sm"/>
          </a:ln>
        </p:spPr>
        <p:txBody>
          <a:bodyPr/>
          <a:lstStyle/>
          <a:p>
            <a:endParaRPr lang="en-US"/>
          </a:p>
        </p:txBody>
      </p:sp>
      <p:sp>
        <p:nvSpPr>
          <p:cNvPr id="6" name="Freeform 6"/>
          <p:cNvSpPr/>
          <p:nvPr/>
        </p:nvSpPr>
        <p:spPr>
          <a:xfrm flipH="1">
            <a:off x="10599522" y="1332526"/>
            <a:ext cx="1104798" cy="646558"/>
          </a:xfrm>
          <a:custGeom>
            <a:avLst/>
            <a:gdLst/>
            <a:ahLst/>
            <a:cxnLst/>
            <a:rect l="l" t="t" r="r" b="b"/>
            <a:pathLst>
              <a:path w="2548803" h="2393751">
                <a:moveTo>
                  <a:pt x="2548803" y="0"/>
                </a:moveTo>
                <a:lnTo>
                  <a:pt x="0" y="0"/>
                </a:lnTo>
                <a:lnTo>
                  <a:pt x="0" y="2393750"/>
                </a:lnTo>
                <a:lnTo>
                  <a:pt x="2548803" y="2393750"/>
                </a:lnTo>
                <a:lnTo>
                  <a:pt x="254880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093637" y="5669412"/>
            <a:ext cx="916210" cy="929376"/>
          </a:xfrm>
          <a:custGeom>
            <a:avLst/>
            <a:gdLst/>
            <a:ahLst/>
            <a:cxnLst/>
            <a:rect l="l" t="t" r="r" b="b"/>
            <a:pathLst>
              <a:path w="1374315" h="1394064">
                <a:moveTo>
                  <a:pt x="0" y="0"/>
                </a:moveTo>
                <a:lnTo>
                  <a:pt x="1374315" y="0"/>
                </a:lnTo>
                <a:lnTo>
                  <a:pt x="1374315" y="1394064"/>
                </a:lnTo>
                <a:lnTo>
                  <a:pt x="0" y="1394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402727" y="5669412"/>
            <a:ext cx="916210" cy="929376"/>
          </a:xfrm>
          <a:custGeom>
            <a:avLst/>
            <a:gdLst/>
            <a:ahLst/>
            <a:cxnLst/>
            <a:rect l="l" t="t" r="r" b="b"/>
            <a:pathLst>
              <a:path w="1374315" h="1394064">
                <a:moveTo>
                  <a:pt x="0" y="0"/>
                </a:moveTo>
                <a:lnTo>
                  <a:pt x="1374315" y="0"/>
                </a:lnTo>
                <a:lnTo>
                  <a:pt x="1374315" y="1394064"/>
                </a:lnTo>
                <a:lnTo>
                  <a:pt x="0" y="1394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785763" y="5669412"/>
            <a:ext cx="916210" cy="929376"/>
          </a:xfrm>
          <a:custGeom>
            <a:avLst/>
            <a:gdLst/>
            <a:ahLst/>
            <a:cxnLst/>
            <a:rect l="l" t="t" r="r" b="b"/>
            <a:pathLst>
              <a:path w="1374315" h="1394064">
                <a:moveTo>
                  <a:pt x="0" y="0"/>
                </a:moveTo>
                <a:lnTo>
                  <a:pt x="1374314" y="0"/>
                </a:lnTo>
                <a:lnTo>
                  <a:pt x="1374314" y="1394064"/>
                </a:lnTo>
                <a:lnTo>
                  <a:pt x="0" y="1394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6899414">
            <a:off x="-37192" y="1031146"/>
            <a:ext cx="1236155" cy="1371600"/>
          </a:xfrm>
          <a:custGeom>
            <a:avLst/>
            <a:gdLst/>
            <a:ahLst/>
            <a:cxnLst/>
            <a:rect l="l" t="t" r="r" b="b"/>
            <a:pathLst>
              <a:path w="1854232" h="2057400">
                <a:moveTo>
                  <a:pt x="0" y="0"/>
                </a:moveTo>
                <a:lnTo>
                  <a:pt x="1854231" y="0"/>
                </a:lnTo>
                <a:lnTo>
                  <a:pt x="1854231"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798389EE-F01B-4B19-F05E-744DDA578D08}"/>
              </a:ext>
            </a:extLst>
          </p:cNvPr>
          <p:cNvSpPr txBox="1"/>
          <p:nvPr/>
        </p:nvSpPr>
        <p:spPr>
          <a:xfrm>
            <a:off x="1882833" y="1425621"/>
            <a:ext cx="8574577" cy="4431983"/>
          </a:xfrm>
          <a:prstGeom prst="rect">
            <a:avLst/>
          </a:prstGeom>
          <a:noFill/>
        </p:spPr>
        <p:txBody>
          <a:bodyPr wrap="square">
            <a:spAutoFit/>
          </a:bodyPr>
          <a:lstStyle/>
          <a:p>
            <a:pPr marL="0" marR="0" algn="just">
              <a:spcBef>
                <a:spcPts val="0"/>
              </a:spcBef>
              <a:spcAft>
                <a:spcPts val="90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900"/>
              </a:spcAft>
            </a:pP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học.</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3945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Freeform 2"/>
          <p:cNvSpPr/>
          <p:nvPr/>
        </p:nvSpPr>
        <p:spPr>
          <a:xfrm>
            <a:off x="-1052945" y="4801707"/>
            <a:ext cx="6096397" cy="2471812"/>
          </a:xfrm>
          <a:custGeom>
            <a:avLst/>
            <a:gdLst/>
            <a:ahLst/>
            <a:cxnLst/>
            <a:rect l="l" t="t" r="r" b="b"/>
            <a:pathLst>
              <a:path w="9144596" h="3707718">
                <a:moveTo>
                  <a:pt x="0" y="0"/>
                </a:moveTo>
                <a:lnTo>
                  <a:pt x="9144596" y="0"/>
                </a:lnTo>
                <a:lnTo>
                  <a:pt x="9144596" y="3707718"/>
                </a:lnTo>
                <a:lnTo>
                  <a:pt x="0" y="3707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7410176" y="3429000"/>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320637" y="4185605"/>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096000" y="4530319"/>
            <a:ext cx="2174609" cy="27432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18714" y="3430107"/>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1914904">
            <a:off x="9393982" y="3158719"/>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17763" y="0"/>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8287540" y="1333500"/>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1452848" y="1187998"/>
            <a:ext cx="8277777" cy="1513235"/>
          </a:xfrm>
          <a:prstGeom prst="rect">
            <a:avLst/>
          </a:prstGeom>
        </p:spPr>
        <p:txBody>
          <a:bodyPr lIns="0" tIns="0" rIns="0" bIns="0" rtlCol="0" anchor="t">
            <a:spAutoFit/>
          </a:bodyPr>
          <a:lstStyle/>
          <a:p>
            <a:pPr algn="ctr">
              <a:lnSpc>
                <a:spcPts val="11802"/>
              </a:lnSpc>
            </a:pPr>
            <a:r>
              <a:rPr lang="vi-VN" sz="11240" b="1" spc="472" dirty="0">
                <a:solidFill>
                  <a:srgbClr val="F25898"/>
                </a:solidFill>
                <a:latin typeface="Marykate"/>
              </a:rPr>
              <a:t>ĐỀ 6</a:t>
            </a:r>
            <a:endParaRPr lang="en-US" sz="11240" b="1" spc="472" dirty="0">
              <a:solidFill>
                <a:srgbClr val="F25898"/>
              </a:solidFill>
              <a:latin typeface="Snap ITC" panose="04040A07060A02020202" pitchFamily="82" charset="0"/>
            </a:endParaRPr>
          </a:p>
        </p:txBody>
      </p:sp>
      <p:sp>
        <p:nvSpPr>
          <p:cNvPr id="11" name="TextBox 11"/>
          <p:cNvSpPr txBox="1"/>
          <p:nvPr/>
        </p:nvSpPr>
        <p:spPr>
          <a:xfrm>
            <a:off x="1995253" y="2970241"/>
            <a:ext cx="7845021" cy="572464"/>
          </a:xfrm>
          <a:prstGeom prst="rect">
            <a:avLst/>
          </a:prstGeom>
        </p:spPr>
        <p:txBody>
          <a:bodyPr lIns="0" tIns="0" rIns="0" bIns="0" rtlCol="0" anchor="t">
            <a:spAutoFit/>
          </a:bodyPr>
          <a:lstStyle/>
          <a:p>
            <a:pPr algn="ctr">
              <a:lnSpc>
                <a:spcPts val="4854"/>
              </a:lnSpc>
            </a:pPr>
            <a:r>
              <a:rPr lang="vi-VN" sz="3467" spc="17" dirty="0">
                <a:solidFill>
                  <a:srgbClr val="3C6D9B"/>
                </a:solidFill>
                <a:latin typeface="Satisfy"/>
              </a:rPr>
              <a:t>ZALO:0933.128.853</a:t>
            </a:r>
            <a:endParaRPr lang="en-US" sz="3467" spc="17" dirty="0">
              <a:solidFill>
                <a:srgbClr val="3C6D9B"/>
              </a:solidFill>
              <a:latin typeface="Satisf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717942"/>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769057" y="1036157"/>
            <a:ext cx="5162662" cy="682174"/>
          </a:xfrm>
          <a:prstGeom prst="rect">
            <a:avLst/>
          </a:prstGeom>
        </p:spPr>
        <p:txBody>
          <a:bodyPr lIns="0" tIns="0" rIns="0" bIns="0" rtlCol="0" anchor="t">
            <a:spAutoFit/>
          </a:bodyPr>
          <a:lstStyle/>
          <a:p>
            <a:pPr marL="0" lvl="0" indent="0" algn="ctr">
              <a:lnSpc>
                <a:spcPts val="5972"/>
              </a:lnSpc>
              <a:spcBef>
                <a:spcPct val="0"/>
              </a:spcBef>
            </a:pPr>
            <a:r>
              <a:rPr lang="vi-VN" sz="3600" b="1" dirty="0">
                <a:solidFill>
                  <a:srgbClr val="503D36"/>
                </a:solidFill>
                <a:latin typeface="Sniglet"/>
              </a:rPr>
              <a:t>ĐỀ 6</a:t>
            </a:r>
            <a:endParaRPr lang="en-US" sz="3600" b="1" dirty="0">
              <a:solidFill>
                <a:srgbClr val="503D36"/>
              </a:solidFill>
              <a:latin typeface="Sniglet"/>
            </a:endParaRPr>
          </a:p>
        </p:txBody>
      </p:sp>
      <p:sp>
        <p:nvSpPr>
          <p:cNvPr id="17" name="TextBox 16">
            <a:extLst>
              <a:ext uri="{FF2B5EF4-FFF2-40B4-BE49-F238E27FC236}">
                <a16:creationId xmlns:a16="http://schemas.microsoft.com/office/drawing/2014/main" id="{1AC7CD5B-1B30-E340-213A-51EBAF866E0D}"/>
              </a:ext>
            </a:extLst>
          </p:cNvPr>
          <p:cNvSpPr txBox="1"/>
          <p:nvPr/>
        </p:nvSpPr>
        <p:spPr>
          <a:xfrm>
            <a:off x="987395" y="1807983"/>
            <a:ext cx="9735521" cy="4720972"/>
          </a:xfrm>
          <a:prstGeom prst="rect">
            <a:avLst/>
          </a:prstGeom>
          <a:noFill/>
        </p:spPr>
        <p:txBody>
          <a:bodyPr wrap="square" rtlCol="0">
            <a:spAutoFit/>
          </a:bodyPr>
          <a:lstStyle/>
          <a:p>
            <a:pPr marL="0" marR="0" algn="just">
              <a:lnSpc>
                <a:spcPct val="150000"/>
              </a:lnSpc>
              <a:spcBef>
                <a:spcPts val="0"/>
              </a:spcBef>
              <a:spcAft>
                <a:spcPts val="0"/>
              </a:spcAft>
            </a:pPr>
            <a:r>
              <a:rPr lang="vi-VN"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 ĐỌC HIỂU (6,0 điểm)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750"/>
              </a:spcAft>
            </a:pPr>
            <a:r>
              <a:rPr lang="vi-VN"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 bài thơ sau:</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 gà văng vẳng gáy trên bom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Oán hận trông ra khắp mọi chòm.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Mõ thảm không khua mà cũng cốc</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Chuông sầu chẳng đánh cớ sao om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 nghe những tiếng thêm rầu rĩ,</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 giận vì duyên để mõm mòm.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 tử văn nhân ai đó tá?</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 này đâu đã chịu già tom</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18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 tình I - Hồ Xuân Hương)</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22D813C-33AC-CEE4-9539-0321ECBB8252}"/>
              </a:ext>
            </a:extLst>
          </p:cNvPr>
          <p:cNvSpPr txBox="1"/>
          <p:nvPr/>
        </p:nvSpPr>
        <p:spPr>
          <a:xfrm>
            <a:off x="2560320" y="94368"/>
            <a:ext cx="949093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t>Văn học hoa nhỏ_GIÁO ÁN CỦA VĂN HỌC HOA NHỎ_0933.128.853_FACEBOOK: VĂN HỌC HOA NHỎ/ NHÓM BÔNG HOA NHỎ</a:t>
            </a:r>
            <a:endParaRPr lang="en-US" dirty="0"/>
          </a:p>
        </p:txBody>
      </p:sp>
    </p:spTree>
    <p:extLst>
      <p:ext uri="{BB962C8B-B14F-4D97-AF65-F5344CB8AC3E}">
        <p14:creationId xmlns:p14="http://schemas.microsoft.com/office/powerpoint/2010/main" val="2198044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03892"/>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031622" y="475546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24104"/>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10594"/>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31908"/>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1022352"/>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381067"/>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74262" y="1214107"/>
            <a:ext cx="10601126" cy="5317767"/>
            <a:chOff x="0" y="-28575"/>
            <a:chExt cx="2216487" cy="1355685"/>
          </a:xfrm>
        </p:grpSpPr>
        <p:sp>
          <p:nvSpPr>
            <p:cNvPr id="10" name="Freeform 7">
              <a:extLst>
                <a:ext uri="{FF2B5EF4-FFF2-40B4-BE49-F238E27FC236}">
                  <a16:creationId xmlns:a16="http://schemas.microsoft.com/office/drawing/2014/main" id="{6818C590-DD33-B0EB-070E-95B6008DAC06}"/>
                </a:ext>
              </a:extLst>
            </p:cNvPr>
            <p:cNvSpPr/>
            <p:nvPr/>
          </p:nvSpPr>
          <p:spPr>
            <a:xfrm>
              <a:off x="868" y="-5945"/>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41097"/>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02906"/>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31935"/>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aphicFrame>
        <p:nvGraphicFramePr>
          <p:cNvPr id="21" name="Table 20">
            <a:extLst>
              <a:ext uri="{FF2B5EF4-FFF2-40B4-BE49-F238E27FC236}">
                <a16:creationId xmlns:a16="http://schemas.microsoft.com/office/drawing/2014/main" id="{715903D2-512E-4ECC-300A-4A010E97C6C1}"/>
              </a:ext>
            </a:extLst>
          </p:cNvPr>
          <p:cNvGraphicFramePr>
            <a:graphicFrameLocks noGrp="1"/>
          </p:cNvGraphicFramePr>
          <p:nvPr>
            <p:extLst>
              <p:ext uri="{D42A27DB-BD31-4B8C-83A1-F6EECF244321}">
                <p14:modId xmlns:p14="http://schemas.microsoft.com/office/powerpoint/2010/main" val="294177402"/>
              </p:ext>
            </p:extLst>
          </p:nvPr>
        </p:nvGraphicFramePr>
        <p:xfrm>
          <a:off x="1879594" y="3815513"/>
          <a:ext cx="7902729" cy="1950720"/>
        </p:xfrm>
        <a:graphic>
          <a:graphicData uri="http://schemas.openxmlformats.org/drawingml/2006/table">
            <a:tbl>
              <a:tblPr firstRow="1" firstCol="1" bandRow="1">
                <a:tableStyleId>{912C8C85-51F0-491E-9774-3900AFEF0FD7}</a:tableStyleId>
              </a:tblPr>
              <a:tblGrid>
                <a:gridCol w="3803861">
                  <a:extLst>
                    <a:ext uri="{9D8B030D-6E8A-4147-A177-3AD203B41FA5}">
                      <a16:colId xmlns:a16="http://schemas.microsoft.com/office/drawing/2014/main" val="2372849732"/>
                    </a:ext>
                  </a:extLst>
                </a:gridCol>
                <a:gridCol w="4098868">
                  <a:extLst>
                    <a:ext uri="{9D8B030D-6E8A-4147-A177-3AD203B41FA5}">
                      <a16:colId xmlns:a16="http://schemas.microsoft.com/office/drawing/2014/main" val="2670996901"/>
                    </a:ext>
                  </a:extLst>
                </a:gridCol>
              </a:tblGrid>
              <a:tr h="0">
                <a:tc>
                  <a:txBody>
                    <a:bodyPr/>
                    <a:lstStyle/>
                    <a:p>
                      <a:pPr marL="0" marR="0" algn="just">
                        <a:lnSpc>
                          <a:spcPct val="100000"/>
                        </a:lnSpc>
                        <a:spcBef>
                          <a:spcPts val="0"/>
                        </a:spcBef>
                        <a:spcAft>
                          <a:spcPts val="750"/>
                        </a:spcAft>
                      </a:pPr>
                      <a:r>
                        <a:rPr lang="en-US" sz="3200" kern="0" dirty="0">
                          <a:effectLst/>
                        </a:rPr>
                        <a:t>A. </a:t>
                      </a:r>
                      <a:r>
                        <a:rPr lang="en-US" sz="3200" kern="0" dirty="0" err="1">
                          <a:effectLst/>
                        </a:rPr>
                        <a:t>Thơ</a:t>
                      </a:r>
                      <a:r>
                        <a:rPr lang="en-US" sz="3200" kern="0" dirty="0">
                          <a:effectLst/>
                        </a:rPr>
                        <a:t> </a:t>
                      </a:r>
                      <a:r>
                        <a:rPr lang="en-US" sz="3200" kern="0" dirty="0" err="1">
                          <a:effectLst/>
                        </a:rPr>
                        <a:t>tự</a:t>
                      </a:r>
                      <a:r>
                        <a:rPr lang="en-US" sz="3200" kern="0" dirty="0">
                          <a:effectLst/>
                        </a:rPr>
                        <a:t> do</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just">
                        <a:lnSpc>
                          <a:spcPct val="100000"/>
                        </a:lnSpc>
                        <a:spcBef>
                          <a:spcPts val="0"/>
                        </a:spcBef>
                        <a:spcAft>
                          <a:spcPts val="750"/>
                        </a:spcAft>
                      </a:pPr>
                      <a:r>
                        <a:rPr lang="en-US" sz="3200" kern="0" dirty="0">
                          <a:effectLst/>
                        </a:rPr>
                        <a:t>B. </a:t>
                      </a:r>
                      <a:r>
                        <a:rPr lang="en-US" sz="3200" kern="0" dirty="0" err="1">
                          <a:effectLst/>
                        </a:rPr>
                        <a:t>Thơ</a:t>
                      </a:r>
                      <a:r>
                        <a:rPr lang="en-US" sz="3200" kern="0" dirty="0">
                          <a:effectLst/>
                        </a:rPr>
                        <a:t> </a:t>
                      </a:r>
                      <a:r>
                        <a:rPr lang="en-US" sz="3200" kern="0" dirty="0" err="1">
                          <a:effectLst/>
                        </a:rPr>
                        <a:t>thất</a:t>
                      </a:r>
                      <a:r>
                        <a:rPr lang="en-US" sz="3200" kern="0" dirty="0">
                          <a:effectLst/>
                        </a:rPr>
                        <a:t> </a:t>
                      </a:r>
                      <a:r>
                        <a:rPr lang="en-US" sz="3200" kern="0" dirty="0" err="1">
                          <a:effectLst/>
                        </a:rPr>
                        <a:t>ngôn</a:t>
                      </a:r>
                      <a:r>
                        <a:rPr lang="en-US" sz="3200" kern="0" dirty="0">
                          <a:effectLst/>
                        </a:rPr>
                        <a:t> </a:t>
                      </a:r>
                      <a:r>
                        <a:rPr lang="en-US" sz="3200" kern="0" dirty="0" err="1">
                          <a:effectLst/>
                        </a:rPr>
                        <a:t>tứ</a:t>
                      </a:r>
                      <a:r>
                        <a:rPr lang="en-US" sz="3200" kern="0" dirty="0">
                          <a:effectLst/>
                        </a:rPr>
                        <a:t> </a:t>
                      </a:r>
                      <a:r>
                        <a:rPr lang="en-US" sz="3200" kern="0" dirty="0" err="1">
                          <a:effectLst/>
                        </a:rPr>
                        <a:t>tuyệt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98974431"/>
                  </a:ext>
                </a:extLst>
              </a:tr>
              <a:tr h="0">
                <a:tc>
                  <a:txBody>
                    <a:bodyPr/>
                    <a:lstStyle/>
                    <a:p>
                      <a:pPr marL="0" marR="0" algn="just">
                        <a:lnSpc>
                          <a:spcPct val="100000"/>
                        </a:lnSpc>
                        <a:spcBef>
                          <a:spcPts val="0"/>
                        </a:spcBef>
                        <a:spcAft>
                          <a:spcPts val="750"/>
                        </a:spcAft>
                      </a:pPr>
                      <a:r>
                        <a:rPr lang="en-US" sz="3200" kern="0" dirty="0">
                          <a:effectLst/>
                        </a:rPr>
                        <a:t>C. </a:t>
                      </a:r>
                      <a:r>
                        <a:rPr lang="en-US" sz="3200" kern="0" dirty="0" err="1">
                          <a:effectLst/>
                        </a:rPr>
                        <a:t>Thơ</a:t>
                      </a:r>
                      <a:r>
                        <a:rPr lang="en-US" sz="3200" kern="0" dirty="0">
                          <a:effectLst/>
                        </a:rPr>
                        <a:t> </a:t>
                      </a:r>
                      <a:r>
                        <a:rPr lang="en-US" sz="3200" kern="0" dirty="0" err="1">
                          <a:effectLst/>
                        </a:rPr>
                        <a:t>lục</a:t>
                      </a:r>
                      <a:r>
                        <a:rPr lang="en-US" sz="3200" kern="0" dirty="0">
                          <a:effectLst/>
                        </a:rPr>
                        <a:t> </a:t>
                      </a:r>
                      <a:r>
                        <a:rPr lang="en-US" sz="3200" kern="0" dirty="0" err="1">
                          <a:effectLst/>
                        </a:rPr>
                        <a:t>bát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just">
                        <a:lnSpc>
                          <a:spcPct val="100000"/>
                        </a:lnSpc>
                        <a:spcBef>
                          <a:spcPts val="0"/>
                        </a:spcBef>
                        <a:spcAft>
                          <a:spcPts val="750"/>
                        </a:spcAft>
                      </a:pPr>
                      <a:r>
                        <a:rPr lang="en-US" sz="3200" kern="0" dirty="0">
                          <a:effectLst/>
                        </a:rPr>
                        <a:t>D. </a:t>
                      </a:r>
                      <a:r>
                        <a:rPr lang="en-US" sz="3200" kern="0" dirty="0" err="1">
                          <a:effectLst/>
                        </a:rPr>
                        <a:t>Thơ</a:t>
                      </a:r>
                      <a:r>
                        <a:rPr lang="en-US" sz="3200" kern="0" dirty="0">
                          <a:effectLst/>
                        </a:rPr>
                        <a:t> </a:t>
                      </a:r>
                      <a:r>
                        <a:rPr lang="en-US" sz="3200" kern="0" dirty="0" err="1">
                          <a:effectLst/>
                        </a:rPr>
                        <a:t>thất</a:t>
                      </a:r>
                      <a:r>
                        <a:rPr lang="en-US" sz="3200" kern="0" dirty="0">
                          <a:effectLst/>
                        </a:rPr>
                        <a:t> </a:t>
                      </a:r>
                      <a:r>
                        <a:rPr lang="en-US" sz="3200" kern="0" dirty="0" err="1">
                          <a:effectLst/>
                        </a:rPr>
                        <a:t>ngôn</a:t>
                      </a:r>
                      <a:r>
                        <a:rPr lang="en-US" sz="3200" kern="0" dirty="0">
                          <a:effectLst/>
                        </a:rPr>
                        <a:t> </a:t>
                      </a:r>
                      <a:r>
                        <a:rPr lang="en-US" sz="3200" kern="0" dirty="0" err="1">
                          <a:effectLst/>
                        </a:rPr>
                        <a:t>bát</a:t>
                      </a:r>
                      <a:r>
                        <a:rPr lang="en-US" sz="3200" kern="0" dirty="0">
                          <a:effectLst/>
                        </a:rPr>
                        <a:t> </a:t>
                      </a:r>
                      <a:r>
                        <a:rPr lang="en-US" sz="3200" kern="0" dirty="0" err="1">
                          <a:effectLst/>
                        </a:rPr>
                        <a:t>cú</a:t>
                      </a:r>
                      <a:r>
                        <a:rPr lang="en-US" sz="3200" kern="0" dirty="0">
                          <a:effectLst/>
                        </a:rPr>
                        <a:t> </a:t>
                      </a:r>
                      <a:r>
                        <a:rPr lang="en-US" sz="3200" kern="0" dirty="0" err="1">
                          <a:effectLst/>
                        </a:rPr>
                        <a:t>Đường</a:t>
                      </a:r>
                      <a:r>
                        <a:rPr lang="en-US" sz="3200" kern="0" dirty="0">
                          <a:effectLst/>
                        </a:rPr>
                        <a:t> </a:t>
                      </a:r>
                      <a:r>
                        <a:rPr lang="en-US" sz="3200" kern="0" dirty="0" err="1">
                          <a:effectLst/>
                        </a:rPr>
                        <a:t>luật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065985"/>
                  </a:ext>
                </a:extLst>
              </a:tr>
            </a:tbl>
          </a:graphicData>
        </a:graphic>
      </p:graphicFrame>
      <p:sp>
        <p:nvSpPr>
          <p:cNvPr id="22" name="Rectangle 2">
            <a:extLst>
              <a:ext uri="{FF2B5EF4-FFF2-40B4-BE49-F238E27FC236}">
                <a16:creationId xmlns:a16="http://schemas.microsoft.com/office/drawing/2014/main" id="{1EF0ACDA-4AB6-6E0B-B296-1AB68F56EBA8}"/>
              </a:ext>
            </a:extLst>
          </p:cNvPr>
          <p:cNvSpPr>
            <a:spLocks noChangeArrowheads="1"/>
          </p:cNvSpPr>
          <p:nvPr/>
        </p:nvSpPr>
        <p:spPr bwMode="auto">
          <a:xfrm>
            <a:off x="1968501" y="2288907"/>
            <a:ext cx="708746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bg1"/>
                </a:solidFill>
                <a:effectLst/>
                <a:latin typeface="+mj-lt"/>
                <a:ea typeface="Times New Roman" panose="02020603050405020304" pitchFamily="18" charset="0"/>
                <a:cs typeface="Times New Roman" panose="02020603050405020304" pitchFamily="18" charset="0"/>
              </a:rPr>
              <a:t>Câu 1</a:t>
            </a:r>
            <a:r>
              <a:rPr kumimoji="0" lang="vi-VN" altLang="en-US" sz="4000" b="0" i="0" u="none" strike="noStrike" cap="none" normalizeH="0" baseline="0" dirty="0">
                <a:ln>
                  <a:noFill/>
                </a:ln>
                <a:solidFill>
                  <a:schemeClr val="bg1"/>
                </a:solidFill>
                <a:effectLst/>
                <a:latin typeface="+mj-lt"/>
                <a:ea typeface="Times New Roman" panose="02020603050405020304" pitchFamily="18" charset="0"/>
                <a:cs typeface="Times New Roman" panose="02020603050405020304" pitchFamily="18" charset="0"/>
              </a:rPr>
              <a:t>: Bài thơ trên được viết theo thể thơ nào?</a:t>
            </a:r>
            <a:endParaRPr kumimoji="0" lang="vi-VN" altLang="en-US" sz="4000" b="0" i="0" u="none" strike="noStrike" cap="none" normalizeH="0" baseline="0" dirty="0">
              <a:ln>
                <a:noFill/>
              </a:ln>
              <a:solidFill>
                <a:schemeClr val="bg1"/>
              </a:solidFill>
              <a:effectLst/>
              <a:latin typeface="+mj-lt"/>
            </a:endParaRPr>
          </a:p>
        </p:txBody>
      </p:sp>
    </p:spTree>
    <p:extLst>
      <p:ext uri="{BB962C8B-B14F-4D97-AF65-F5344CB8AC3E}">
        <p14:creationId xmlns:p14="http://schemas.microsoft.com/office/powerpoint/2010/main" val="413184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2726874" cy="552616"/>
            <a:chOff x="259079" y="453224"/>
            <a:chExt cx="2726874"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2364815" cy="369332"/>
            </a:xfrm>
            <a:prstGeom prst="rect">
              <a:avLst/>
            </a:prstGeom>
          </p:spPr>
          <p:txBody>
            <a:bodyPr wrap="none">
              <a:spAutoFit/>
            </a:bodyPr>
            <a:lstStyle/>
            <a:p>
              <a:r>
                <a:rPr lang="vi-VN" altLang="zh-CN" dirty="0"/>
                <a:t>VĂN HỌC HOA NHỎ</a:t>
              </a:r>
              <a:endParaRPr lang="zh-CN" altLang="en-US" dirty="0"/>
            </a:p>
          </p:txBody>
        </p:sp>
      </p:grpSp>
      <p:grpSp>
        <p:nvGrpSpPr>
          <p:cNvPr id="3" name="组合 2">
            <a:extLst>
              <a:ext uri="{FF2B5EF4-FFF2-40B4-BE49-F238E27FC236}">
                <a16:creationId xmlns:a16="http://schemas.microsoft.com/office/drawing/2014/main" id="{CF48D43C-0344-4F7B-9768-7772C06B26A5}"/>
              </a:ext>
            </a:extLst>
          </p:cNvPr>
          <p:cNvGrpSpPr/>
          <p:nvPr/>
        </p:nvGrpSpPr>
        <p:grpSpPr>
          <a:xfrm>
            <a:off x="4476992" y="1005840"/>
            <a:ext cx="2499151" cy="2951125"/>
            <a:chOff x="4378879" y="1660204"/>
            <a:chExt cx="3789606" cy="3789606"/>
          </a:xfrm>
        </p:grpSpPr>
        <p:sp>
          <p:nvSpPr>
            <p:cNvPr id="2" name="矩形 1">
              <a:extLst>
                <a:ext uri="{FF2B5EF4-FFF2-40B4-BE49-F238E27FC236}">
                  <a16:creationId xmlns:a16="http://schemas.microsoft.com/office/drawing/2014/main" id="{D062FC62-2BEC-4341-A194-139ACE197EA1}"/>
                </a:ext>
              </a:extLst>
            </p:cNvPr>
            <p:cNvSpPr/>
            <p:nvPr/>
          </p:nvSpPr>
          <p:spPr>
            <a:xfrm>
              <a:off x="5029200" y="1962822"/>
              <a:ext cx="1874520" cy="2412899"/>
            </a:xfrm>
            <a:prstGeom prst="rect">
              <a:avLst/>
            </a:prstGeom>
            <a:solidFill>
              <a:srgbClr val="DEE7EE"/>
            </a:solidFill>
            <a:ln w="19050">
              <a:solidFill>
                <a:srgbClr val="032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BEBE13-42E1-4496-91FE-03CD43D999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78879" y="1660204"/>
              <a:ext cx="3789606" cy="3789606"/>
            </a:xfrm>
            <a:prstGeom prst="rect">
              <a:avLst/>
            </a:prstGeom>
          </p:spPr>
        </p:pic>
      </p:grpSp>
      <p:sp>
        <p:nvSpPr>
          <p:cNvPr id="9" name="TextBox 8">
            <a:extLst>
              <a:ext uri="{FF2B5EF4-FFF2-40B4-BE49-F238E27FC236}">
                <a16:creationId xmlns:a16="http://schemas.microsoft.com/office/drawing/2014/main" id="{5325A6B4-5120-8B50-D2D0-A5D4A93BB8BB}"/>
              </a:ext>
            </a:extLst>
          </p:cNvPr>
          <p:cNvSpPr txBox="1"/>
          <p:nvPr/>
        </p:nvSpPr>
        <p:spPr>
          <a:xfrm>
            <a:off x="248729" y="2441989"/>
            <a:ext cx="5547500" cy="2385397"/>
          </a:xfrm>
          <a:prstGeom prst="rect">
            <a:avLst/>
          </a:prstGeom>
          <a:noFill/>
        </p:spPr>
        <p:txBody>
          <a:bodyPr wrap="square">
            <a:spAutoFit/>
          </a:bodyPr>
          <a:lstStyle/>
          <a:p>
            <a:pPr marL="0" marR="0" algn="just">
              <a:lnSpc>
                <a:spcPts val="2625"/>
              </a:lnSpc>
              <a:spcBef>
                <a:spcPts val="0"/>
              </a:spcBef>
              <a:spcAft>
                <a:spcPts val="0"/>
              </a:spcAft>
            </a:pPr>
            <a:r>
              <a:rPr lang="vi-VN"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Chiều hôm nhớ nhà – ĐỀ 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đoạn thơ sau và thực hiện yêu cầu: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 trời bảng lảng bóng hoàng hôn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Tiếng ốc xa đưa vẳng trống dồn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Gác mái ngư ông về viễn phố</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Gõ sừng mục tử lại cô thôn”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 hôm nhớ nhà – Bà Huyện Thanh Quan).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222792A9-5B08-B4BD-11DF-D814C9FBC14B}"/>
              </a:ext>
            </a:extLst>
          </p:cNvPr>
          <p:cNvSpPr txBox="1"/>
          <p:nvPr/>
        </p:nvSpPr>
        <p:spPr>
          <a:xfrm>
            <a:off x="6976143" y="186636"/>
            <a:ext cx="4956778" cy="5674502"/>
          </a:xfrm>
          <a:prstGeom prst="rect">
            <a:avLst/>
          </a:prstGeom>
          <a:solidFill>
            <a:schemeClr val="accent2">
              <a:lumMod val="20000"/>
              <a:lumOff val="80000"/>
            </a:schemeClr>
          </a:solidFill>
          <a:ln w="57150">
            <a:solidFill>
              <a:srgbClr val="FFFF00"/>
            </a:solidFill>
            <a:prstDash val="lgDash"/>
          </a:ln>
        </p:spPr>
        <p:txBody>
          <a:bodyPr wrap="square">
            <a:spAutoFit/>
          </a:bodyPr>
          <a:lstStyle/>
          <a:p>
            <a:pPr marL="0" marR="0" algn="just">
              <a:lnSpc>
                <a:spcPct val="107000"/>
              </a:lnSpc>
              <a:spcBef>
                <a:spcPts val="0"/>
              </a:spcBef>
              <a:spcAft>
                <a:spcPts val="0"/>
              </a:spcAft>
            </a:pPr>
            <a:r>
              <a:rPr lang="vi-VN"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Đọc đoạn thơ trên gợi cho em nhớ tới bài thơ nào cũng của Bà Huyện Thanh Quan? Hãy chép chính xác bài thơ và cho biết hoàn cảnh sáng tác bài thơ em vừa chép.</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Hãy tìm đại từ trong bài thơ em vừa chép và phân loại đại từ đó?</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vi-VN"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Nêu tác dụng của từ láy được dùng trong hai câu thơ sau: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“Lom khom dưới núi tiều vài chú</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Lác đác bên sông chợ mấy nhà”</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vi-VN" sz="2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Từ bức tranh thiên nhiên trong bài thơ em tìm được ở câu 1, hãy viết đoạn văn (8-10 câu ) nêu cảm nghĩ của em về tình yêu quê hương đất nước , từ đó cho biết em cần làm gì để bồi dưỡng tình yêu quê hương. Trong đoạn văn có sử dụng một cặp từ đồng nghĩa và trái nghĩa (gạch chân, chú thích).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700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878" y="5391795"/>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620631" y="4921895"/>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907281" y="5112007"/>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90015" y="4398497"/>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548970" y="4819811"/>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77272" y="-1034449"/>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209069" y="1368970"/>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375827" y="1350872"/>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259666" y="3429000"/>
            <a:ext cx="7612369" cy="528286"/>
          </a:xfrm>
          <a:prstGeom prst="rect">
            <a:avLst/>
          </a:prstGeom>
        </p:spPr>
        <p:txBody>
          <a:bodyPr lIns="0" tIns="0" rIns="0" bIns="0" rtlCol="0" anchor="t">
            <a:spAutoFit/>
          </a:bodyPr>
          <a:lstStyle/>
          <a:p>
            <a:pPr marL="0" lvl="0" indent="0" algn="ctr">
              <a:lnSpc>
                <a:spcPts val="4448"/>
              </a:lnSpc>
              <a:spcBef>
                <a:spcPct val="0"/>
              </a:spcBef>
            </a:pPr>
            <a:endParaRPr lang="en-US" sz="3600"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852185" y="990809"/>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3019031" y="1219838"/>
            <a:ext cx="5162662" cy="682174"/>
          </a:xfrm>
          <a:prstGeom prst="rect">
            <a:avLst/>
          </a:prstGeom>
        </p:spPr>
        <p:txBody>
          <a:bodyPr lIns="0" tIns="0" rIns="0" bIns="0" rtlCol="0" anchor="t">
            <a:spAutoFit/>
          </a:bodyPr>
          <a:lstStyle/>
          <a:p>
            <a:pPr marL="0" lvl="0" indent="0" algn="ctr">
              <a:lnSpc>
                <a:spcPts val="5972"/>
              </a:lnSpc>
              <a:spcBef>
                <a:spcPct val="0"/>
              </a:spcBef>
            </a:pPr>
            <a:r>
              <a:rPr lang="vi-VN" sz="3600" b="1" dirty="0">
                <a:solidFill>
                  <a:srgbClr val="503D36"/>
                </a:solidFill>
                <a:latin typeface="Sniglet"/>
              </a:rPr>
              <a:t>ĐỀ 6</a:t>
            </a:r>
            <a:endParaRPr lang="en-US" sz="3600" b="1" dirty="0">
              <a:solidFill>
                <a:srgbClr val="503D36"/>
              </a:solidFill>
              <a:latin typeface="Sniglet"/>
            </a:endParaRPr>
          </a:p>
        </p:txBody>
      </p:sp>
      <p:graphicFrame>
        <p:nvGraphicFramePr>
          <p:cNvPr id="17" name="Table 16">
            <a:extLst>
              <a:ext uri="{FF2B5EF4-FFF2-40B4-BE49-F238E27FC236}">
                <a16:creationId xmlns:a16="http://schemas.microsoft.com/office/drawing/2014/main" id="{D7266500-6A30-F6F7-F9AA-A20EF542222B}"/>
              </a:ext>
            </a:extLst>
          </p:cNvPr>
          <p:cNvGraphicFramePr>
            <a:graphicFrameLocks noGrp="1"/>
          </p:cNvGraphicFramePr>
          <p:nvPr>
            <p:extLst>
              <p:ext uri="{D42A27DB-BD31-4B8C-83A1-F6EECF244321}">
                <p14:modId xmlns:p14="http://schemas.microsoft.com/office/powerpoint/2010/main" val="1239244607"/>
              </p:ext>
            </p:extLst>
          </p:nvPr>
        </p:nvGraphicFramePr>
        <p:xfrm>
          <a:off x="2243488" y="3605054"/>
          <a:ext cx="6115050" cy="975360"/>
        </p:xfrm>
        <a:graphic>
          <a:graphicData uri="http://schemas.openxmlformats.org/drawingml/2006/table">
            <a:tbl>
              <a:tblPr firstRow="1" firstCol="1" bandRow="1">
                <a:tableStyleId>{5C22544A-7EE6-4342-B048-85BDC9FD1C3A}</a:tableStyleId>
              </a:tblPr>
              <a:tblGrid>
                <a:gridCol w="3057525">
                  <a:extLst>
                    <a:ext uri="{9D8B030D-6E8A-4147-A177-3AD203B41FA5}">
                      <a16:colId xmlns:a16="http://schemas.microsoft.com/office/drawing/2014/main" val="2921372735"/>
                    </a:ext>
                  </a:extLst>
                </a:gridCol>
                <a:gridCol w="3057525">
                  <a:extLst>
                    <a:ext uri="{9D8B030D-6E8A-4147-A177-3AD203B41FA5}">
                      <a16:colId xmlns:a16="http://schemas.microsoft.com/office/drawing/2014/main" val="3076020801"/>
                    </a:ext>
                  </a:extLst>
                </a:gridCol>
              </a:tblGrid>
              <a:tr h="0">
                <a:tc>
                  <a:txBody>
                    <a:bodyPr/>
                    <a:lstStyle/>
                    <a:p>
                      <a:pPr marL="0" marR="0" algn="just">
                        <a:lnSpc>
                          <a:spcPct val="100000"/>
                        </a:lnSpc>
                        <a:spcBef>
                          <a:spcPts val="0"/>
                        </a:spcBef>
                        <a:spcAft>
                          <a:spcPts val="750"/>
                        </a:spcAft>
                      </a:pPr>
                      <a:r>
                        <a:rPr lang="en-US" sz="3200" b="1" kern="0" dirty="0">
                          <a:solidFill>
                            <a:schemeClr val="bg1"/>
                          </a:solidFill>
                          <a:effectLst/>
                        </a:rPr>
                        <a:t>A. </a:t>
                      </a:r>
                      <a:r>
                        <a:rPr lang="en-US" sz="3200" b="1" kern="0" dirty="0" err="1">
                          <a:solidFill>
                            <a:schemeClr val="bg1"/>
                          </a:solidFill>
                          <a:effectLst/>
                        </a:rPr>
                        <a:t>Phép</a:t>
                      </a:r>
                      <a:r>
                        <a:rPr lang="en-US" sz="3200" b="1" kern="0" dirty="0">
                          <a:solidFill>
                            <a:schemeClr val="bg1"/>
                          </a:solidFill>
                          <a:effectLst/>
                        </a:rPr>
                        <a:t> </a:t>
                      </a:r>
                      <a:r>
                        <a:rPr lang="en-US" sz="3200" b="1" kern="0" dirty="0" err="1">
                          <a:solidFill>
                            <a:schemeClr val="bg1"/>
                          </a:solidFill>
                          <a:effectLst/>
                        </a:rPr>
                        <a:t>đối</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rPr>
                        <a:t>B. So </a:t>
                      </a:r>
                      <a:r>
                        <a:rPr lang="en-US" sz="3200" b="1" kern="0" dirty="0" err="1">
                          <a:solidFill>
                            <a:schemeClr val="bg1"/>
                          </a:solidFill>
                          <a:effectLst/>
                        </a:rPr>
                        <a:t>sánh</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3769510811"/>
                  </a:ext>
                </a:extLst>
              </a:tr>
              <a:tr h="0">
                <a:tc>
                  <a:txBody>
                    <a:bodyPr/>
                    <a:lstStyle/>
                    <a:p>
                      <a:pPr marL="0" marR="0" algn="just">
                        <a:lnSpc>
                          <a:spcPct val="100000"/>
                        </a:lnSpc>
                        <a:spcBef>
                          <a:spcPts val="0"/>
                        </a:spcBef>
                        <a:spcAft>
                          <a:spcPts val="750"/>
                        </a:spcAft>
                      </a:pPr>
                      <a:r>
                        <a:rPr lang="en-US" sz="3200" b="1" kern="0">
                          <a:solidFill>
                            <a:schemeClr val="bg1"/>
                          </a:solidFill>
                          <a:effectLst/>
                        </a:rPr>
                        <a:t>C. Ẩn dụ</a:t>
                      </a:r>
                      <a:endParaRPr lang="en-US" sz="32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rPr>
                        <a:t>D. </a:t>
                      </a:r>
                      <a:r>
                        <a:rPr lang="en-US" sz="3200" b="1" kern="0" dirty="0" err="1">
                          <a:solidFill>
                            <a:schemeClr val="bg1"/>
                          </a:solidFill>
                          <a:effectLst/>
                        </a:rPr>
                        <a:t>Hoán</a:t>
                      </a:r>
                      <a:r>
                        <a:rPr lang="en-US" sz="3200" b="1" kern="0" dirty="0">
                          <a:solidFill>
                            <a:schemeClr val="bg1"/>
                          </a:solidFill>
                          <a:effectLst/>
                        </a:rPr>
                        <a:t> </a:t>
                      </a:r>
                      <a:r>
                        <a:rPr lang="en-US" sz="3200" b="1" kern="0" dirty="0" err="1">
                          <a:solidFill>
                            <a:schemeClr val="bg1"/>
                          </a:solidFill>
                          <a:effectLst/>
                        </a:rPr>
                        <a:t>dụ</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83993177"/>
                  </a:ext>
                </a:extLst>
              </a:tr>
            </a:tbl>
          </a:graphicData>
        </a:graphic>
      </p:graphicFrame>
      <p:sp>
        <p:nvSpPr>
          <p:cNvPr id="18" name="Rectangle 1">
            <a:extLst>
              <a:ext uri="{FF2B5EF4-FFF2-40B4-BE49-F238E27FC236}">
                <a16:creationId xmlns:a16="http://schemas.microsoft.com/office/drawing/2014/main" id="{A835F6A0-FAF0-ADA1-1C2E-47545AC0F239}"/>
              </a:ext>
            </a:extLst>
          </p:cNvPr>
          <p:cNvSpPr>
            <a:spLocks noChangeArrowheads="1"/>
          </p:cNvSpPr>
          <p:nvPr/>
        </p:nvSpPr>
        <p:spPr bwMode="auto">
          <a:xfrm>
            <a:off x="1055756" y="2106802"/>
            <a:ext cx="94265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002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031622" y="4893414"/>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aphicFrame>
        <p:nvGraphicFramePr>
          <p:cNvPr id="17" name="Table 16">
            <a:extLst>
              <a:ext uri="{FF2B5EF4-FFF2-40B4-BE49-F238E27FC236}">
                <a16:creationId xmlns:a16="http://schemas.microsoft.com/office/drawing/2014/main" id="{FB72A82A-C2D8-2AFD-11DE-E3BE6C69550F}"/>
              </a:ext>
            </a:extLst>
          </p:cNvPr>
          <p:cNvGraphicFramePr>
            <a:graphicFrameLocks noGrp="1"/>
          </p:cNvGraphicFramePr>
          <p:nvPr>
            <p:extLst>
              <p:ext uri="{D42A27DB-BD31-4B8C-83A1-F6EECF244321}">
                <p14:modId xmlns:p14="http://schemas.microsoft.com/office/powerpoint/2010/main" val="3804712646"/>
              </p:ext>
            </p:extLst>
          </p:nvPr>
        </p:nvGraphicFramePr>
        <p:xfrm>
          <a:off x="2530232" y="4157518"/>
          <a:ext cx="6115050" cy="975360"/>
        </p:xfrm>
        <a:graphic>
          <a:graphicData uri="http://schemas.openxmlformats.org/drawingml/2006/table">
            <a:tbl>
              <a:tblPr firstRow="1" firstCol="1" bandRow="1">
                <a:tableStyleId>{5C22544A-7EE6-4342-B048-85BDC9FD1C3A}</a:tableStyleId>
              </a:tblPr>
              <a:tblGrid>
                <a:gridCol w="3057525">
                  <a:extLst>
                    <a:ext uri="{9D8B030D-6E8A-4147-A177-3AD203B41FA5}">
                      <a16:colId xmlns:a16="http://schemas.microsoft.com/office/drawing/2014/main" val="3868063268"/>
                    </a:ext>
                  </a:extLst>
                </a:gridCol>
                <a:gridCol w="3057525">
                  <a:extLst>
                    <a:ext uri="{9D8B030D-6E8A-4147-A177-3AD203B41FA5}">
                      <a16:colId xmlns:a16="http://schemas.microsoft.com/office/drawing/2014/main" val="834484787"/>
                    </a:ext>
                  </a:extLst>
                </a:gridCol>
              </a:tblGrid>
              <a:tr h="0">
                <a:tc>
                  <a:txBody>
                    <a:bodyPr/>
                    <a:lstStyle/>
                    <a:p>
                      <a:pPr marL="0" marR="0" algn="just">
                        <a:lnSpc>
                          <a:spcPct val="100000"/>
                        </a:lnSpc>
                        <a:spcBef>
                          <a:spcPts val="0"/>
                        </a:spcBef>
                        <a:spcAft>
                          <a:spcPts val="750"/>
                        </a:spcAft>
                      </a:pPr>
                      <a:r>
                        <a:rPr lang="en-US" sz="3200" b="1" kern="0" dirty="0">
                          <a:solidFill>
                            <a:schemeClr val="bg1"/>
                          </a:solidFill>
                          <a:effectLst/>
                        </a:rPr>
                        <a:t>A. </a:t>
                      </a:r>
                      <a:r>
                        <a:rPr lang="en-US" sz="3200" b="1" kern="0" dirty="0" err="1">
                          <a:solidFill>
                            <a:schemeClr val="bg1"/>
                          </a:solidFill>
                          <a:effectLst/>
                        </a:rPr>
                        <a:t>Oán</a:t>
                      </a:r>
                      <a:r>
                        <a:rPr lang="en-US" sz="3200" b="1" kern="0" dirty="0">
                          <a:solidFill>
                            <a:schemeClr val="bg1"/>
                          </a:solidFill>
                          <a:effectLst/>
                        </a:rPr>
                        <a:t> </a:t>
                      </a:r>
                      <a:r>
                        <a:rPr lang="en-US" sz="3200" b="1" kern="0" dirty="0" err="1">
                          <a:solidFill>
                            <a:schemeClr val="bg1"/>
                          </a:solidFill>
                          <a:effectLst/>
                        </a:rPr>
                        <a:t>hận</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a:solidFill>
                            <a:schemeClr val="bg1"/>
                          </a:solidFill>
                          <a:effectLst/>
                        </a:rPr>
                        <a:t>B. Hạnh phúc</a:t>
                      </a:r>
                      <a:endParaRPr lang="en-US" sz="32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3749559396"/>
                  </a:ext>
                </a:extLst>
              </a:tr>
              <a:tr h="0">
                <a:tc>
                  <a:txBody>
                    <a:bodyPr/>
                    <a:lstStyle/>
                    <a:p>
                      <a:pPr marL="0" marR="0" algn="just">
                        <a:lnSpc>
                          <a:spcPct val="100000"/>
                        </a:lnSpc>
                        <a:spcBef>
                          <a:spcPts val="0"/>
                        </a:spcBef>
                        <a:spcAft>
                          <a:spcPts val="750"/>
                        </a:spcAft>
                      </a:pPr>
                      <a:r>
                        <a:rPr lang="en-US" sz="3200" b="1" kern="0">
                          <a:solidFill>
                            <a:schemeClr val="bg1"/>
                          </a:solidFill>
                          <a:effectLst/>
                        </a:rPr>
                        <a:t>C. Vui vẻ</a:t>
                      </a:r>
                      <a:endParaRPr lang="en-US" sz="32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rPr>
                        <a:t>D. </a:t>
                      </a:r>
                      <a:r>
                        <a:rPr lang="en-US" sz="3200" b="1" kern="0" dirty="0" err="1">
                          <a:solidFill>
                            <a:schemeClr val="bg1"/>
                          </a:solidFill>
                          <a:effectLst/>
                        </a:rPr>
                        <a:t>Nhớ</a:t>
                      </a:r>
                      <a:r>
                        <a:rPr lang="en-US" sz="3200" b="1" kern="0" dirty="0">
                          <a:solidFill>
                            <a:schemeClr val="bg1"/>
                          </a:solidFill>
                          <a:effectLst/>
                        </a:rPr>
                        <a:t> </a:t>
                      </a:r>
                      <a:r>
                        <a:rPr lang="en-US" sz="3200" b="1" kern="0" dirty="0" err="1">
                          <a:solidFill>
                            <a:schemeClr val="bg1"/>
                          </a:solidFill>
                          <a:effectLst/>
                        </a:rPr>
                        <a:t>nhung</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2810976365"/>
                  </a:ext>
                </a:extLst>
              </a:tr>
            </a:tbl>
          </a:graphicData>
        </a:graphic>
      </p:graphicFrame>
      <p:sp>
        <p:nvSpPr>
          <p:cNvPr id="18" name="Rectangle 1">
            <a:extLst>
              <a:ext uri="{FF2B5EF4-FFF2-40B4-BE49-F238E27FC236}">
                <a16:creationId xmlns:a16="http://schemas.microsoft.com/office/drawing/2014/main" id="{55E59A1F-8DDB-4C29-B34C-AF5E5CA76E87}"/>
              </a:ext>
            </a:extLst>
          </p:cNvPr>
          <p:cNvSpPr>
            <a:spLocks noChangeArrowheads="1"/>
          </p:cNvSpPr>
          <p:nvPr/>
        </p:nvSpPr>
        <p:spPr bwMode="auto">
          <a:xfrm>
            <a:off x="1816504" y="2215358"/>
            <a:ext cx="84663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văng</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vẳng</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gáy</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bom</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hận</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chòm</a:t>
            </a:r>
            <a:r>
              <a:rPr kumimoji="0" lang="en-US" altLang="en-US" sz="2800" b="0" i="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995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53015"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537503" y="4967243"/>
            <a:ext cx="8653015"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4958"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44948"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9950"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16106"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16106"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1183555" y="1450416"/>
            <a:ext cx="10623010"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sz="2800">
                <a:latin typeface="Times New Roman" panose="02020603050405020304" pitchFamily="18" charset="0"/>
                <a:cs typeface="Times New Roman" panose="02020603050405020304" pitchFamily="18" charset="0"/>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31072" cy="509755"/>
          </a:xfrm>
          <a:prstGeom prst="rect">
            <a:avLst/>
          </a:prstGeom>
        </p:spPr>
        <p:txBody>
          <a:bodyPr wrap="square" lIns="0" tIns="0" rIns="0" bIns="0" rtlCol="0" anchor="t">
            <a:spAutoFit/>
          </a:bodyPr>
          <a:lstStyle/>
          <a:p>
            <a:pPr marL="0" lvl="0" indent="0" algn="ctr">
              <a:lnSpc>
                <a:spcPts val="4448"/>
              </a:lnSpc>
              <a:spcBef>
                <a:spcPct val="0"/>
              </a:spcBef>
            </a:pPr>
            <a:endParaRPr lang="en-US" sz="2800" dirty="0">
              <a:solidFill>
                <a:srgbClr val="FFFCFC"/>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3033499" y="1183605"/>
            <a:ext cx="5073797"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sz="2800">
                <a:latin typeface="Times New Roman" panose="02020603050405020304" pitchFamily="18" charset="0"/>
                <a:cs typeface="Times New Roman" panose="02020603050405020304" pitchFamily="18" charset="0"/>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75346" cy="709361"/>
          </a:xfrm>
          <a:prstGeom prst="rect">
            <a:avLst/>
          </a:prstGeom>
        </p:spPr>
        <p:txBody>
          <a:bodyPr wrap="square" lIns="0" tIns="0" rIns="0" bIns="0" rtlCol="0" anchor="t">
            <a:spAutoFit/>
          </a:bodyPr>
          <a:lstStyle/>
          <a:p>
            <a:pPr marL="0" lvl="0" indent="0" algn="ctr">
              <a:lnSpc>
                <a:spcPts val="5972"/>
              </a:lnSpc>
              <a:spcBef>
                <a:spcPct val="0"/>
              </a:spcBef>
            </a:pPr>
            <a:r>
              <a:rPr lang="vi-VN" sz="4400" b="1" dirty="0">
                <a:solidFill>
                  <a:srgbClr val="503D36"/>
                </a:solidFill>
                <a:latin typeface="Times New Roman" panose="02020603050405020304" pitchFamily="18" charset="0"/>
                <a:cs typeface="Times New Roman" panose="02020603050405020304" pitchFamily="18" charset="0"/>
              </a:rPr>
              <a:t>ĐỀ 6</a:t>
            </a:r>
            <a:endParaRPr lang="en-US" sz="4400" b="1" dirty="0">
              <a:solidFill>
                <a:srgbClr val="503D36"/>
              </a:solidFill>
              <a:latin typeface="Times New Roman" panose="020206030504050203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E582AAAA-7C59-62B2-1785-A57E85F27534}"/>
              </a:ext>
            </a:extLst>
          </p:cNvPr>
          <p:cNvGraphicFramePr>
            <a:graphicFrameLocks noGrp="1"/>
          </p:cNvGraphicFramePr>
          <p:nvPr>
            <p:extLst>
              <p:ext uri="{D42A27DB-BD31-4B8C-83A1-F6EECF244321}">
                <p14:modId xmlns:p14="http://schemas.microsoft.com/office/powerpoint/2010/main" val="1271582787"/>
              </p:ext>
            </p:extLst>
          </p:nvPr>
        </p:nvGraphicFramePr>
        <p:xfrm>
          <a:off x="2269677" y="3834209"/>
          <a:ext cx="8258522" cy="975360"/>
        </p:xfrm>
        <a:graphic>
          <a:graphicData uri="http://schemas.openxmlformats.org/drawingml/2006/table">
            <a:tbl>
              <a:tblPr firstRow="1" firstCol="1" bandRow="1">
                <a:tableStyleId>{5C22544A-7EE6-4342-B048-85BDC9FD1C3A}</a:tableStyleId>
              </a:tblPr>
              <a:tblGrid>
                <a:gridCol w="4129261">
                  <a:extLst>
                    <a:ext uri="{9D8B030D-6E8A-4147-A177-3AD203B41FA5}">
                      <a16:colId xmlns:a16="http://schemas.microsoft.com/office/drawing/2014/main" val="2394543203"/>
                    </a:ext>
                  </a:extLst>
                </a:gridCol>
                <a:gridCol w="4129261">
                  <a:extLst>
                    <a:ext uri="{9D8B030D-6E8A-4147-A177-3AD203B41FA5}">
                      <a16:colId xmlns:a16="http://schemas.microsoft.com/office/drawing/2014/main" val="1108770283"/>
                    </a:ext>
                  </a:extLst>
                </a:gridCol>
              </a:tblGrid>
              <a:tr h="35811">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A. </a:t>
                      </a:r>
                      <a:r>
                        <a:rPr lang="en-US" sz="3200" b="1" kern="0" dirty="0" err="1">
                          <a:solidFill>
                            <a:schemeClr val="bg1"/>
                          </a:solidFill>
                          <a:effectLst/>
                          <a:latin typeface="Times New Roman" panose="02020603050405020304" pitchFamily="18" charset="0"/>
                          <a:cs typeface="Times New Roman" panose="02020603050405020304" pitchFamily="18" charset="0"/>
                        </a:rPr>
                        <a:t>Người</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đọc</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B. </a:t>
                      </a:r>
                      <a:r>
                        <a:rPr lang="en-US" sz="3200" b="1" kern="0" dirty="0" err="1">
                          <a:solidFill>
                            <a:schemeClr val="bg1"/>
                          </a:solidFill>
                          <a:effectLst/>
                          <a:latin typeface="Times New Roman" panose="02020603050405020304" pitchFamily="18" charset="0"/>
                          <a:cs typeface="Times New Roman" panose="02020603050405020304" pitchFamily="18" charset="0"/>
                        </a:rPr>
                        <a:t>Nguyễn</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Khuyến</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1546724878"/>
                  </a:ext>
                </a:extLst>
              </a:tr>
              <a:tr h="0">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C. </a:t>
                      </a:r>
                      <a:r>
                        <a:rPr lang="en-US" sz="3200" b="1" kern="0" dirty="0" err="1">
                          <a:solidFill>
                            <a:schemeClr val="bg1"/>
                          </a:solidFill>
                          <a:effectLst/>
                          <a:latin typeface="Times New Roman" panose="02020603050405020304" pitchFamily="18" charset="0"/>
                          <a:cs typeface="Times New Roman" panose="02020603050405020304" pitchFamily="18" charset="0"/>
                        </a:rPr>
                        <a:t>Nguyễn</a:t>
                      </a:r>
                      <a:r>
                        <a:rPr lang="en-US" sz="3200" b="1" kern="0" dirty="0">
                          <a:solidFill>
                            <a:schemeClr val="bg1"/>
                          </a:solidFill>
                          <a:effectLst/>
                          <a:latin typeface="Times New Roman" panose="02020603050405020304" pitchFamily="18" charset="0"/>
                          <a:cs typeface="Times New Roman" panose="02020603050405020304" pitchFamily="18" charset="0"/>
                        </a:rPr>
                        <a:t> Du</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D. </a:t>
                      </a:r>
                      <a:r>
                        <a:rPr lang="en-US" sz="3200" b="1" kern="0" dirty="0" err="1">
                          <a:solidFill>
                            <a:schemeClr val="bg1"/>
                          </a:solidFill>
                          <a:effectLst/>
                          <a:latin typeface="Times New Roman" panose="02020603050405020304" pitchFamily="18" charset="0"/>
                          <a:cs typeface="Times New Roman" panose="02020603050405020304" pitchFamily="18" charset="0"/>
                        </a:rPr>
                        <a:t>Hồ</a:t>
                      </a:r>
                      <a:r>
                        <a:rPr lang="en-US" sz="3200" b="1" kern="0" dirty="0">
                          <a:solidFill>
                            <a:schemeClr val="bg1"/>
                          </a:solidFill>
                          <a:effectLst/>
                          <a:latin typeface="Times New Roman" panose="02020603050405020304" pitchFamily="18" charset="0"/>
                          <a:cs typeface="Times New Roman" panose="02020603050405020304" pitchFamily="18" charset="0"/>
                        </a:rPr>
                        <a:t> Xuân </a:t>
                      </a:r>
                      <a:r>
                        <a:rPr lang="en-US" sz="3200" b="1" kern="0" dirty="0" err="1">
                          <a:solidFill>
                            <a:schemeClr val="bg1"/>
                          </a:solidFill>
                          <a:effectLst/>
                          <a:latin typeface="Times New Roman" panose="02020603050405020304" pitchFamily="18" charset="0"/>
                          <a:cs typeface="Times New Roman" panose="02020603050405020304" pitchFamily="18" charset="0"/>
                        </a:rPr>
                        <a:t>Hương</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1801312485"/>
                  </a:ext>
                </a:extLst>
              </a:tr>
            </a:tbl>
          </a:graphicData>
        </a:graphic>
      </p:graphicFrame>
      <p:sp>
        <p:nvSpPr>
          <p:cNvPr id="18" name="Rectangle 1">
            <a:extLst>
              <a:ext uri="{FF2B5EF4-FFF2-40B4-BE49-F238E27FC236}">
                <a16:creationId xmlns:a16="http://schemas.microsoft.com/office/drawing/2014/main" id="{640876A8-0006-D7DF-9F2F-A6BF1D3C0B26}"/>
              </a:ext>
            </a:extLst>
          </p:cNvPr>
          <p:cNvSpPr>
            <a:spLocks noChangeArrowheads="1"/>
          </p:cNvSpPr>
          <p:nvPr/>
        </p:nvSpPr>
        <p:spPr bwMode="auto">
          <a:xfrm>
            <a:off x="2062105" y="2443631"/>
            <a:ext cx="72817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tom”,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ai?</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725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sp>
        <p:nvSpPr>
          <p:cNvPr id="17" name="Freeform 2">
            <a:extLst>
              <a:ext uri="{FF2B5EF4-FFF2-40B4-BE49-F238E27FC236}">
                <a16:creationId xmlns:a16="http://schemas.microsoft.com/office/drawing/2014/main" id="{5BD80186-60CC-5C10-ADE9-4A6A5A432C81}"/>
              </a:ext>
            </a:extLst>
          </p:cNvPr>
          <p:cNvSpPr/>
          <p:nvPr/>
        </p:nvSpPr>
        <p:spPr>
          <a:xfrm>
            <a:off x="-992606" y="55895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510E71E9-C43B-77E1-029F-55B338DC17C1}"/>
              </a:ext>
            </a:extLst>
          </p:cNvPr>
          <p:cNvSpPr/>
          <p:nvPr/>
        </p:nvSpPr>
        <p:spPr>
          <a:xfrm>
            <a:off x="5689903" y="51196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DB09845E-AB18-A309-1365-69F26E32E5F0}"/>
              </a:ext>
            </a:extLst>
          </p:cNvPr>
          <p:cNvSpPr/>
          <p:nvPr/>
        </p:nvSpPr>
        <p:spPr>
          <a:xfrm>
            <a:off x="4976553" y="53097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936B9DAD-4055-8803-C6DB-FC4CF2D478C9}"/>
              </a:ext>
            </a:extLst>
          </p:cNvPr>
          <p:cNvSpPr/>
          <p:nvPr/>
        </p:nvSpPr>
        <p:spPr>
          <a:xfrm>
            <a:off x="-120743" y="45962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6">
            <a:extLst>
              <a:ext uri="{FF2B5EF4-FFF2-40B4-BE49-F238E27FC236}">
                <a16:creationId xmlns:a16="http://schemas.microsoft.com/office/drawing/2014/main" id="{E57476C4-554E-8F1E-0A8B-8785112DBE3D}"/>
              </a:ext>
            </a:extLst>
          </p:cNvPr>
          <p:cNvSpPr/>
          <p:nvPr/>
        </p:nvSpPr>
        <p:spPr>
          <a:xfrm>
            <a:off x="10395101" y="49530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98CD28D1-B568-6302-6FB4-A04943728615}"/>
              </a:ext>
            </a:extLst>
          </p:cNvPr>
          <p:cNvSpPr/>
          <p:nvPr/>
        </p:nvSpPr>
        <p:spPr>
          <a:xfrm>
            <a:off x="-2687086" y="-721892"/>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8">
            <a:extLst>
              <a:ext uri="{FF2B5EF4-FFF2-40B4-BE49-F238E27FC236}">
                <a16:creationId xmlns:a16="http://schemas.microsoft.com/office/drawing/2014/main" id="{CC87ADC9-3B2B-25AB-0718-2F94A9E5939E}"/>
              </a:ext>
            </a:extLst>
          </p:cNvPr>
          <p:cNvSpPr/>
          <p:nvPr/>
        </p:nvSpPr>
        <p:spPr>
          <a:xfrm>
            <a:off x="10278341" y="15667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5D3748E2-6080-6DA7-5E3E-C095A62D154D}"/>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5C2AA2E1-74E6-0A89-B814-D65895A96BF7}"/>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839948AB-B633-14D5-2C28-C896D301C34B}"/>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2D823EB0-316D-A56E-0BB8-3C1509ADCF75}"/>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aphicFrame>
        <p:nvGraphicFramePr>
          <p:cNvPr id="24" name="Table 23">
            <a:extLst>
              <a:ext uri="{FF2B5EF4-FFF2-40B4-BE49-F238E27FC236}">
                <a16:creationId xmlns:a16="http://schemas.microsoft.com/office/drawing/2014/main" id="{590D05AF-3A40-EACA-9514-D32F9E448D71}"/>
              </a:ext>
            </a:extLst>
          </p:cNvPr>
          <p:cNvGraphicFramePr>
            <a:graphicFrameLocks noGrp="1"/>
          </p:cNvGraphicFramePr>
          <p:nvPr>
            <p:extLst>
              <p:ext uri="{D42A27DB-BD31-4B8C-83A1-F6EECF244321}">
                <p14:modId xmlns:p14="http://schemas.microsoft.com/office/powerpoint/2010/main" val="4065549399"/>
              </p:ext>
            </p:extLst>
          </p:nvPr>
        </p:nvGraphicFramePr>
        <p:xfrm>
          <a:off x="2218458" y="3760124"/>
          <a:ext cx="7800422" cy="1950720"/>
        </p:xfrm>
        <a:graphic>
          <a:graphicData uri="http://schemas.openxmlformats.org/drawingml/2006/table">
            <a:tbl>
              <a:tblPr firstRow="1" firstCol="1" bandRow="1">
                <a:tableStyleId>{5C22544A-7EE6-4342-B048-85BDC9FD1C3A}</a:tableStyleId>
              </a:tblPr>
              <a:tblGrid>
                <a:gridCol w="3521267">
                  <a:extLst>
                    <a:ext uri="{9D8B030D-6E8A-4147-A177-3AD203B41FA5}">
                      <a16:colId xmlns:a16="http://schemas.microsoft.com/office/drawing/2014/main" val="2249168922"/>
                    </a:ext>
                  </a:extLst>
                </a:gridCol>
                <a:gridCol w="4279155">
                  <a:extLst>
                    <a:ext uri="{9D8B030D-6E8A-4147-A177-3AD203B41FA5}">
                      <a16:colId xmlns:a16="http://schemas.microsoft.com/office/drawing/2014/main" val="724910277"/>
                    </a:ext>
                  </a:extLst>
                </a:gridCol>
              </a:tblGrid>
              <a:tr h="0">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A. </a:t>
                      </a:r>
                      <a:r>
                        <a:rPr lang="en-US" sz="3200" b="1" kern="0" dirty="0" err="1">
                          <a:solidFill>
                            <a:schemeClr val="bg1"/>
                          </a:solidFill>
                          <a:effectLst/>
                          <a:latin typeface="Times New Roman" panose="02020603050405020304" pitchFamily="18" charset="0"/>
                          <a:cs typeface="Times New Roman" panose="02020603050405020304" pitchFamily="18" charset="0"/>
                        </a:rPr>
                        <a:t>Tiếng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trống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thưa</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thớt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xa</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xắm</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B. </a:t>
                      </a:r>
                      <a:r>
                        <a:rPr lang="en-US" sz="3200" b="1" kern="0" dirty="0" err="1">
                          <a:solidFill>
                            <a:schemeClr val="bg1"/>
                          </a:solidFill>
                          <a:effectLst/>
                          <a:latin typeface="Times New Roman" panose="02020603050405020304" pitchFamily="18" charset="0"/>
                          <a:cs typeface="Times New Roman" panose="02020603050405020304" pitchFamily="18" charset="0"/>
                        </a:rPr>
                        <a:t>Thời</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gian</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càng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trở</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nên</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khuya</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khoắt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hơn</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2652083069"/>
                  </a:ext>
                </a:extLst>
              </a:tr>
              <a:tr h="0">
                <a:tc>
                  <a:txBody>
                    <a:bodyPr/>
                    <a:lstStyle/>
                    <a:p>
                      <a:pPr marL="0" marR="0" algn="just">
                        <a:lnSpc>
                          <a:spcPct val="100000"/>
                        </a:lnSpc>
                        <a:spcBef>
                          <a:spcPts val="0"/>
                        </a:spcBef>
                        <a:spcAft>
                          <a:spcPts val="750"/>
                        </a:spcAft>
                      </a:pPr>
                      <a:r>
                        <a:rPr lang="en-US" sz="3200" b="1" kern="0">
                          <a:solidFill>
                            <a:schemeClr val="bg1"/>
                          </a:solidFill>
                          <a:effectLst/>
                          <a:latin typeface="Times New Roman" panose="02020603050405020304" pitchFamily="18" charset="0"/>
                          <a:cs typeface="Times New Roman" panose="02020603050405020304" pitchFamily="18" charset="0"/>
                        </a:rPr>
                        <a:t>C. Một không gian rộng và tĩnh mịch</a:t>
                      </a:r>
                      <a:endParaRPr lang="en-US" sz="32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D. </a:t>
                      </a:r>
                      <a:r>
                        <a:rPr lang="en-US" sz="3200" b="1" kern="0" dirty="0" err="1">
                          <a:solidFill>
                            <a:schemeClr val="bg1"/>
                          </a:solidFill>
                          <a:effectLst/>
                          <a:latin typeface="Times New Roman" panose="02020603050405020304" pitchFamily="18" charset="0"/>
                          <a:cs typeface="Times New Roman" panose="02020603050405020304" pitchFamily="18" charset="0"/>
                        </a:rPr>
                        <a:t>Nhỏ</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bé</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ít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ỏi</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2244779138"/>
                  </a:ext>
                </a:extLst>
              </a:tr>
            </a:tbl>
          </a:graphicData>
        </a:graphic>
      </p:graphicFrame>
      <p:sp>
        <p:nvSpPr>
          <p:cNvPr id="25" name="Rectangle 1">
            <a:extLst>
              <a:ext uri="{FF2B5EF4-FFF2-40B4-BE49-F238E27FC236}">
                <a16:creationId xmlns:a16="http://schemas.microsoft.com/office/drawing/2014/main" id="{7F9256AD-F552-0330-B743-6DB132FDB6B6}"/>
              </a:ext>
            </a:extLst>
          </p:cNvPr>
          <p:cNvSpPr>
            <a:spLocks noChangeArrowheads="1"/>
          </p:cNvSpPr>
          <p:nvPr/>
        </p:nvSpPr>
        <p:spPr bwMode="auto">
          <a:xfrm>
            <a:off x="1539252" y="2486171"/>
            <a:ext cx="863180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vẳng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vẳng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gáy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bom</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660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307282" y="136844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sp>
        <p:nvSpPr>
          <p:cNvPr id="17" name="Freeform 2">
            <a:extLst>
              <a:ext uri="{FF2B5EF4-FFF2-40B4-BE49-F238E27FC236}">
                <a16:creationId xmlns:a16="http://schemas.microsoft.com/office/drawing/2014/main" id="{5BD80186-60CC-5C10-ADE9-4A6A5A432C81}"/>
              </a:ext>
            </a:extLst>
          </p:cNvPr>
          <p:cNvSpPr/>
          <p:nvPr/>
        </p:nvSpPr>
        <p:spPr>
          <a:xfrm>
            <a:off x="-992606" y="55895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510E71E9-C43B-77E1-029F-55B338DC17C1}"/>
              </a:ext>
            </a:extLst>
          </p:cNvPr>
          <p:cNvSpPr/>
          <p:nvPr/>
        </p:nvSpPr>
        <p:spPr>
          <a:xfrm>
            <a:off x="5689903" y="51196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DB09845E-AB18-A309-1365-69F26E32E5F0}"/>
              </a:ext>
            </a:extLst>
          </p:cNvPr>
          <p:cNvSpPr/>
          <p:nvPr/>
        </p:nvSpPr>
        <p:spPr>
          <a:xfrm>
            <a:off x="4976553" y="53097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936B9DAD-4055-8803-C6DB-FC4CF2D478C9}"/>
              </a:ext>
            </a:extLst>
          </p:cNvPr>
          <p:cNvSpPr/>
          <p:nvPr/>
        </p:nvSpPr>
        <p:spPr>
          <a:xfrm>
            <a:off x="-120743" y="45962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6">
            <a:extLst>
              <a:ext uri="{FF2B5EF4-FFF2-40B4-BE49-F238E27FC236}">
                <a16:creationId xmlns:a16="http://schemas.microsoft.com/office/drawing/2014/main" id="{E57476C4-554E-8F1E-0A8B-8785112DBE3D}"/>
              </a:ext>
            </a:extLst>
          </p:cNvPr>
          <p:cNvSpPr/>
          <p:nvPr/>
        </p:nvSpPr>
        <p:spPr>
          <a:xfrm>
            <a:off x="10395101" y="49530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98CD28D1-B568-6302-6FB4-A04943728615}"/>
              </a:ext>
            </a:extLst>
          </p:cNvPr>
          <p:cNvSpPr/>
          <p:nvPr/>
        </p:nvSpPr>
        <p:spPr>
          <a:xfrm>
            <a:off x="-2687086" y="-721892"/>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8">
            <a:extLst>
              <a:ext uri="{FF2B5EF4-FFF2-40B4-BE49-F238E27FC236}">
                <a16:creationId xmlns:a16="http://schemas.microsoft.com/office/drawing/2014/main" id="{CC87ADC9-3B2B-25AB-0718-2F94A9E5939E}"/>
              </a:ext>
            </a:extLst>
          </p:cNvPr>
          <p:cNvSpPr/>
          <p:nvPr/>
        </p:nvSpPr>
        <p:spPr>
          <a:xfrm>
            <a:off x="10278341" y="15667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5D3748E2-6080-6DA7-5E3E-C095A62D154D}"/>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5C2AA2E1-74E6-0A89-B814-D65895A96BF7}"/>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839948AB-B633-14D5-2C28-C896D301C34B}"/>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2D823EB0-316D-A56E-0BB8-3C1509ADCF75}"/>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aphicFrame>
        <p:nvGraphicFramePr>
          <p:cNvPr id="24" name="Table 23">
            <a:extLst>
              <a:ext uri="{FF2B5EF4-FFF2-40B4-BE49-F238E27FC236}">
                <a16:creationId xmlns:a16="http://schemas.microsoft.com/office/drawing/2014/main" id="{193A142D-11BD-A61B-5AED-5022FF7ECA60}"/>
              </a:ext>
            </a:extLst>
          </p:cNvPr>
          <p:cNvGraphicFramePr>
            <a:graphicFrameLocks noGrp="1"/>
          </p:cNvGraphicFramePr>
          <p:nvPr>
            <p:extLst>
              <p:ext uri="{D42A27DB-BD31-4B8C-83A1-F6EECF244321}">
                <p14:modId xmlns:p14="http://schemas.microsoft.com/office/powerpoint/2010/main" val="3372255266"/>
              </p:ext>
            </p:extLst>
          </p:nvPr>
        </p:nvGraphicFramePr>
        <p:xfrm>
          <a:off x="1878910" y="3453423"/>
          <a:ext cx="8296720" cy="1950720"/>
        </p:xfrm>
        <a:graphic>
          <a:graphicData uri="http://schemas.openxmlformats.org/drawingml/2006/table">
            <a:tbl>
              <a:tblPr firstRow="1" firstCol="1" bandRow="1">
                <a:tableStyleId>{93296810-A885-4BE3-A3E7-6D5BEEA58F35}</a:tableStyleId>
              </a:tblPr>
              <a:tblGrid>
                <a:gridCol w="4148360">
                  <a:extLst>
                    <a:ext uri="{9D8B030D-6E8A-4147-A177-3AD203B41FA5}">
                      <a16:colId xmlns:a16="http://schemas.microsoft.com/office/drawing/2014/main" val="381342588"/>
                    </a:ext>
                  </a:extLst>
                </a:gridCol>
                <a:gridCol w="4148360">
                  <a:extLst>
                    <a:ext uri="{9D8B030D-6E8A-4147-A177-3AD203B41FA5}">
                      <a16:colId xmlns:a16="http://schemas.microsoft.com/office/drawing/2014/main" val="2748096014"/>
                    </a:ext>
                  </a:extLst>
                </a:gridCol>
              </a:tblGrid>
              <a:tr h="0">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A. </a:t>
                      </a:r>
                      <a:r>
                        <a:rPr lang="en-US" sz="3200" b="1" kern="0" dirty="0" err="1">
                          <a:solidFill>
                            <a:schemeClr val="bg1"/>
                          </a:solidFill>
                          <a:effectLst/>
                          <a:latin typeface="Times New Roman" panose="02020603050405020304" pitchFamily="18" charset="0"/>
                          <a:cs typeface="Times New Roman" panose="02020603050405020304" pitchFamily="18" charset="0"/>
                        </a:rPr>
                        <a:t>Khát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vọng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công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danh</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sự</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nghiệp</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vi-VN"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a:solidFill>
                            <a:schemeClr val="bg1"/>
                          </a:solidFill>
                          <a:effectLst/>
                          <a:latin typeface="Times New Roman" panose="02020603050405020304" pitchFamily="18" charset="0"/>
                          <a:cs typeface="Times New Roman" panose="02020603050405020304" pitchFamily="18" charset="0"/>
                        </a:rPr>
                        <a:t>B. </a:t>
                      </a:r>
                      <a:r>
                        <a:rPr lang="en-US" sz="3200" b="1" kern="0" dirty="0" err="1">
                          <a:solidFill>
                            <a:schemeClr val="bg1"/>
                          </a:solidFill>
                          <a:effectLst/>
                          <a:latin typeface="Times New Roman" panose="02020603050405020304" pitchFamily="18" charset="0"/>
                          <a:cs typeface="Times New Roman" panose="02020603050405020304" pitchFamily="18" charset="0"/>
                        </a:rPr>
                        <a:t>Khát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vọng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hạnh</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vi-VN"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phúc</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lứa</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đôi</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1632052371"/>
                  </a:ext>
                </a:extLst>
              </a:tr>
              <a:tr h="0">
                <a:tc>
                  <a:txBody>
                    <a:bodyPr/>
                    <a:lstStyle/>
                    <a:p>
                      <a:pPr marL="0" marR="0" algn="just">
                        <a:lnSpc>
                          <a:spcPct val="100000"/>
                        </a:lnSpc>
                        <a:spcBef>
                          <a:spcPts val="0"/>
                        </a:spcBef>
                        <a:spcAft>
                          <a:spcPts val="750"/>
                        </a:spcAft>
                      </a:pPr>
                      <a:r>
                        <a:rPr lang="en-US" sz="3200" b="1" kern="0" dirty="0">
                          <a:solidFill>
                            <a:schemeClr val="bg1"/>
                          </a:solidFill>
                          <a:effectLst/>
                          <a:latin typeface="Times New Roman" panose="02020603050405020304" pitchFamily="18" charset="0"/>
                          <a:cs typeface="Times New Roman" panose="02020603050405020304" pitchFamily="18" charset="0"/>
                        </a:rPr>
                        <a:t>C. </a:t>
                      </a:r>
                      <a:r>
                        <a:rPr lang="en-US" sz="3200" b="1" kern="0" dirty="0" err="1">
                          <a:solidFill>
                            <a:schemeClr val="bg1"/>
                          </a:solidFill>
                          <a:effectLst/>
                          <a:latin typeface="Times New Roman" panose="02020603050405020304" pitchFamily="18" charset="0"/>
                          <a:cs typeface="Times New Roman" panose="02020603050405020304" pitchFamily="18" charset="0"/>
                        </a:rPr>
                        <a:t>Khát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vọng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cuộc</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sống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ấm</a:t>
                      </a:r>
                      <a:r>
                        <a:rPr lang="en-US" sz="3200" b="1" kern="0" dirty="0">
                          <a:solidFill>
                            <a:schemeClr val="bg1"/>
                          </a:solidFill>
                          <a:effectLst/>
                          <a:latin typeface="Times New Roman" panose="02020603050405020304" pitchFamily="18" charset="0"/>
                          <a:cs typeface="Times New Roman" panose="02020603050405020304" pitchFamily="18" charset="0"/>
                        </a:rPr>
                        <a:t> no</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tc>
                  <a:txBody>
                    <a:bodyPr/>
                    <a:lstStyle/>
                    <a:p>
                      <a:pPr marL="0" marR="0" algn="just">
                        <a:lnSpc>
                          <a:spcPct val="100000"/>
                        </a:lnSpc>
                        <a:spcBef>
                          <a:spcPts val="0"/>
                        </a:spcBef>
                        <a:spcAft>
                          <a:spcPts val="750"/>
                        </a:spcAft>
                      </a:pPr>
                      <a:r>
                        <a:rPr lang="vi-VN"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a:solidFill>
                            <a:schemeClr val="bg1"/>
                          </a:solidFill>
                          <a:effectLst/>
                          <a:latin typeface="Times New Roman" panose="02020603050405020304" pitchFamily="18" charset="0"/>
                          <a:cs typeface="Times New Roman" panose="02020603050405020304" pitchFamily="18" charset="0"/>
                        </a:rPr>
                        <a:t>D. </a:t>
                      </a:r>
                      <a:r>
                        <a:rPr lang="en-US" sz="3200" b="1" kern="0" dirty="0" err="1">
                          <a:solidFill>
                            <a:schemeClr val="bg1"/>
                          </a:solidFill>
                          <a:effectLst/>
                          <a:latin typeface="Times New Roman" panose="02020603050405020304" pitchFamily="18" charset="0"/>
                          <a:cs typeface="Times New Roman" panose="02020603050405020304" pitchFamily="18" charset="0"/>
                        </a:rPr>
                        <a:t>Khát</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vọng</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được</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đi</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ngao</a:t>
                      </a:r>
                      <a:r>
                        <a:rPr lang="en-US" sz="3200" b="1" kern="0" dirty="0">
                          <a:solidFill>
                            <a:schemeClr val="bg1"/>
                          </a:solidFill>
                          <a:effectLst/>
                          <a:latin typeface="Times New Roman" panose="02020603050405020304" pitchFamily="18" charset="0"/>
                          <a:cs typeface="Times New Roman" panose="02020603050405020304" pitchFamily="18" charset="0"/>
                        </a:rPr>
                        <a:t> du </a:t>
                      </a:r>
                      <a:r>
                        <a:rPr lang="en-US" sz="3200" b="1" kern="0" dirty="0" err="1">
                          <a:solidFill>
                            <a:schemeClr val="bg1"/>
                          </a:solidFill>
                          <a:effectLst/>
                          <a:latin typeface="Times New Roman" panose="02020603050405020304" pitchFamily="18" charset="0"/>
                          <a:cs typeface="Times New Roman" panose="02020603050405020304" pitchFamily="18" charset="0"/>
                        </a:rPr>
                        <a:t>sơn</a:t>
                      </a:r>
                      <a:r>
                        <a:rPr lang="en-US" sz="3200" b="1" kern="0" dirty="0">
                          <a:solidFill>
                            <a:schemeClr val="bg1"/>
                          </a:solidFill>
                          <a:effectLst/>
                          <a:latin typeface="Times New Roman" panose="02020603050405020304" pitchFamily="18" charset="0"/>
                          <a:cs typeface="Times New Roman" panose="02020603050405020304" pitchFamily="18" charset="0"/>
                        </a:rPr>
                        <a:t> </a:t>
                      </a:r>
                      <a:r>
                        <a:rPr lang="en-US" sz="3200" b="1" kern="0" dirty="0" err="1">
                          <a:solidFill>
                            <a:schemeClr val="bg1"/>
                          </a:solidFill>
                          <a:effectLst/>
                          <a:latin typeface="Times New Roman" panose="02020603050405020304" pitchFamily="18" charset="0"/>
                          <a:cs typeface="Times New Roman" panose="02020603050405020304" pitchFamily="18" charset="0"/>
                        </a:rPr>
                        <a:t>thủy</a:t>
                      </a:r>
                      <a:endParaRPr lang="en-US" sz="32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3300170687"/>
                  </a:ext>
                </a:extLst>
              </a:tr>
            </a:tbl>
          </a:graphicData>
        </a:graphic>
      </p:graphicFrame>
      <p:sp>
        <p:nvSpPr>
          <p:cNvPr id="25" name="Rectangle 1">
            <a:extLst>
              <a:ext uri="{FF2B5EF4-FFF2-40B4-BE49-F238E27FC236}">
                <a16:creationId xmlns:a16="http://schemas.microsoft.com/office/drawing/2014/main" id="{46979E44-1125-F212-8F9C-E7AEAD6A8316}"/>
              </a:ext>
            </a:extLst>
          </p:cNvPr>
          <p:cNvSpPr>
            <a:spLocks noChangeArrowheads="1"/>
          </p:cNvSpPr>
          <p:nvPr/>
        </p:nvSpPr>
        <p:spPr bwMode="auto">
          <a:xfrm>
            <a:off x="1793373" y="2246383"/>
            <a:ext cx="84063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Xuân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altLang="en-US" sz="32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06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sp>
        <p:nvSpPr>
          <p:cNvPr id="17" name="Freeform 2">
            <a:extLst>
              <a:ext uri="{FF2B5EF4-FFF2-40B4-BE49-F238E27FC236}">
                <a16:creationId xmlns:a16="http://schemas.microsoft.com/office/drawing/2014/main" id="{5BD80186-60CC-5C10-ADE9-4A6A5A432C81}"/>
              </a:ext>
            </a:extLst>
          </p:cNvPr>
          <p:cNvSpPr/>
          <p:nvPr/>
        </p:nvSpPr>
        <p:spPr>
          <a:xfrm>
            <a:off x="-992606" y="55895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510E71E9-C43B-77E1-029F-55B338DC17C1}"/>
              </a:ext>
            </a:extLst>
          </p:cNvPr>
          <p:cNvSpPr/>
          <p:nvPr/>
        </p:nvSpPr>
        <p:spPr>
          <a:xfrm>
            <a:off x="5689903" y="51196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DB09845E-AB18-A309-1365-69F26E32E5F0}"/>
              </a:ext>
            </a:extLst>
          </p:cNvPr>
          <p:cNvSpPr/>
          <p:nvPr/>
        </p:nvSpPr>
        <p:spPr>
          <a:xfrm>
            <a:off x="4976553" y="53097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936B9DAD-4055-8803-C6DB-FC4CF2D478C9}"/>
              </a:ext>
            </a:extLst>
          </p:cNvPr>
          <p:cNvSpPr/>
          <p:nvPr/>
        </p:nvSpPr>
        <p:spPr>
          <a:xfrm>
            <a:off x="-120743" y="45962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6">
            <a:extLst>
              <a:ext uri="{FF2B5EF4-FFF2-40B4-BE49-F238E27FC236}">
                <a16:creationId xmlns:a16="http://schemas.microsoft.com/office/drawing/2014/main" id="{E57476C4-554E-8F1E-0A8B-8785112DBE3D}"/>
              </a:ext>
            </a:extLst>
          </p:cNvPr>
          <p:cNvSpPr/>
          <p:nvPr/>
        </p:nvSpPr>
        <p:spPr>
          <a:xfrm>
            <a:off x="10395101" y="49530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98CD28D1-B568-6302-6FB4-A04943728615}"/>
              </a:ext>
            </a:extLst>
          </p:cNvPr>
          <p:cNvSpPr/>
          <p:nvPr/>
        </p:nvSpPr>
        <p:spPr>
          <a:xfrm>
            <a:off x="-2687086" y="-721892"/>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8">
            <a:extLst>
              <a:ext uri="{FF2B5EF4-FFF2-40B4-BE49-F238E27FC236}">
                <a16:creationId xmlns:a16="http://schemas.microsoft.com/office/drawing/2014/main" id="{CC87ADC9-3B2B-25AB-0718-2F94A9E5939E}"/>
              </a:ext>
            </a:extLst>
          </p:cNvPr>
          <p:cNvSpPr/>
          <p:nvPr/>
        </p:nvSpPr>
        <p:spPr>
          <a:xfrm>
            <a:off x="10278341" y="15667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5D3748E2-6080-6DA7-5E3E-C095A62D154D}"/>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5C2AA2E1-74E6-0A89-B814-D65895A96BF7}"/>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839948AB-B633-14D5-2C28-C896D301C34B}"/>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2D823EB0-316D-A56E-0BB8-3C1509ADCF75}"/>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aphicFrame>
        <p:nvGraphicFramePr>
          <p:cNvPr id="24" name="Table 23">
            <a:extLst>
              <a:ext uri="{FF2B5EF4-FFF2-40B4-BE49-F238E27FC236}">
                <a16:creationId xmlns:a16="http://schemas.microsoft.com/office/drawing/2014/main" id="{31BCCFD4-B463-28A9-8F53-33BDB4C7764A}"/>
              </a:ext>
            </a:extLst>
          </p:cNvPr>
          <p:cNvGraphicFramePr>
            <a:graphicFrameLocks noGrp="1"/>
          </p:cNvGraphicFramePr>
          <p:nvPr>
            <p:extLst>
              <p:ext uri="{D42A27DB-BD31-4B8C-83A1-F6EECF244321}">
                <p14:modId xmlns:p14="http://schemas.microsoft.com/office/powerpoint/2010/main" val="4265701144"/>
              </p:ext>
            </p:extLst>
          </p:nvPr>
        </p:nvGraphicFramePr>
        <p:xfrm>
          <a:off x="1677458" y="3653706"/>
          <a:ext cx="8658834" cy="1706880"/>
        </p:xfrm>
        <a:graphic>
          <a:graphicData uri="http://schemas.openxmlformats.org/drawingml/2006/table">
            <a:tbl>
              <a:tblPr firstRow="1" firstCol="1" bandRow="1">
                <a:tableStyleId>{5C22544A-7EE6-4342-B048-85BDC9FD1C3A}</a:tableStyleId>
              </a:tblPr>
              <a:tblGrid>
                <a:gridCol w="4179410">
                  <a:extLst>
                    <a:ext uri="{9D8B030D-6E8A-4147-A177-3AD203B41FA5}">
                      <a16:colId xmlns:a16="http://schemas.microsoft.com/office/drawing/2014/main" val="4042766948"/>
                    </a:ext>
                  </a:extLst>
                </a:gridCol>
                <a:gridCol w="4479424">
                  <a:extLst>
                    <a:ext uri="{9D8B030D-6E8A-4147-A177-3AD203B41FA5}">
                      <a16:colId xmlns:a16="http://schemas.microsoft.com/office/drawing/2014/main" val="1665255844"/>
                    </a:ext>
                  </a:extLst>
                </a:gridCol>
              </a:tblGrid>
              <a:tr h="0">
                <a:tc>
                  <a:txBody>
                    <a:bodyPr/>
                    <a:lstStyle/>
                    <a:p>
                      <a:pPr marL="0" marR="0" algn="just">
                        <a:lnSpc>
                          <a:spcPct val="100000"/>
                        </a:lnSpc>
                        <a:spcBef>
                          <a:spcPts val="0"/>
                        </a:spcBef>
                        <a:spcAft>
                          <a:spcPts val="750"/>
                        </a:spcAft>
                      </a:pPr>
                      <a:r>
                        <a:rPr lang="en-US" sz="2800" b="1" kern="0">
                          <a:solidFill>
                            <a:schemeClr val="bg1"/>
                          </a:solidFill>
                          <a:effectLst/>
                          <a:latin typeface="Times New Roman" panose="02020603050405020304" pitchFamily="18" charset="0"/>
                          <a:cs typeface="Times New Roman" panose="02020603050405020304" pitchFamily="18" charset="0"/>
                        </a:rPr>
                        <a:t>A. Sự căm thù chế độ phong kiến thối nát</a:t>
                      </a:r>
                      <a:endParaRPr lang="en-US" sz="28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B050"/>
                    </a:solidFill>
                  </a:tcPr>
                </a:tc>
                <a:tc>
                  <a:txBody>
                    <a:bodyPr/>
                    <a:lstStyle/>
                    <a:p>
                      <a:pPr marL="0" marR="0" algn="just">
                        <a:lnSpc>
                          <a:spcPct val="100000"/>
                        </a:lnSpc>
                        <a:spcBef>
                          <a:spcPts val="0"/>
                        </a:spcBef>
                        <a:spcAft>
                          <a:spcPts val="750"/>
                        </a:spcAft>
                      </a:pPr>
                      <a:r>
                        <a:rPr lang="en-US" sz="2800" b="1" kern="0" dirty="0">
                          <a:solidFill>
                            <a:schemeClr val="bg1"/>
                          </a:solidFill>
                          <a:effectLst/>
                          <a:latin typeface="Times New Roman" panose="02020603050405020304" pitchFamily="18" charset="0"/>
                          <a:cs typeface="Times New Roman" panose="02020603050405020304" pitchFamily="18" charset="0"/>
                        </a:rPr>
                        <a:t>B. </a:t>
                      </a:r>
                      <a:r>
                        <a:rPr lang="en-US" sz="2800" b="1" kern="0" dirty="0" err="1">
                          <a:solidFill>
                            <a:schemeClr val="bg1"/>
                          </a:solidFill>
                          <a:effectLst/>
                          <a:latin typeface="Times New Roman" panose="02020603050405020304" pitchFamily="18" charset="0"/>
                          <a:cs typeface="Times New Roman" panose="02020603050405020304" pitchFamily="18" charset="0"/>
                        </a:rPr>
                        <a:t>Buồn</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tủi</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xót</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xa</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phẫn</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uất</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trước</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duyên</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phận</a:t>
                      </a:r>
                      <a:endParaRPr lang="en-US" sz="2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2160527710"/>
                  </a:ext>
                </a:extLst>
              </a:tr>
              <a:tr h="0">
                <a:tc>
                  <a:txBody>
                    <a:bodyPr/>
                    <a:lstStyle/>
                    <a:p>
                      <a:pPr marL="0" marR="0" algn="just">
                        <a:lnSpc>
                          <a:spcPct val="100000"/>
                        </a:lnSpc>
                        <a:spcBef>
                          <a:spcPts val="0"/>
                        </a:spcBef>
                        <a:spcAft>
                          <a:spcPts val="750"/>
                        </a:spcAft>
                      </a:pPr>
                      <a:r>
                        <a:rPr lang="en-US" sz="2800" b="1" kern="0">
                          <a:solidFill>
                            <a:schemeClr val="bg1"/>
                          </a:solidFill>
                          <a:effectLst/>
                          <a:latin typeface="Times New Roman" panose="02020603050405020304" pitchFamily="18" charset="0"/>
                          <a:cs typeface="Times New Roman" panose="02020603050405020304" pitchFamily="18" charset="0"/>
                        </a:rPr>
                        <a:t>C. Sự thách thức cuộc đời</a:t>
                      </a:r>
                      <a:endParaRPr lang="en-US" sz="28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B050"/>
                    </a:solidFill>
                  </a:tcPr>
                </a:tc>
                <a:tc>
                  <a:txBody>
                    <a:bodyPr/>
                    <a:lstStyle/>
                    <a:p>
                      <a:pPr marL="0" marR="0" algn="just">
                        <a:lnSpc>
                          <a:spcPct val="100000"/>
                        </a:lnSpc>
                        <a:spcBef>
                          <a:spcPts val="0"/>
                        </a:spcBef>
                        <a:spcAft>
                          <a:spcPts val="750"/>
                        </a:spcAft>
                      </a:pPr>
                      <a:r>
                        <a:rPr lang="en-US" sz="2800" b="1" kern="0" dirty="0">
                          <a:solidFill>
                            <a:schemeClr val="bg1"/>
                          </a:solidFill>
                          <a:effectLst/>
                          <a:latin typeface="Times New Roman" panose="02020603050405020304" pitchFamily="18" charset="0"/>
                          <a:cs typeface="Times New Roman" panose="02020603050405020304" pitchFamily="18" charset="0"/>
                        </a:rPr>
                        <a:t>D. </a:t>
                      </a:r>
                      <a:r>
                        <a:rPr lang="en-US" sz="2800" b="1" kern="0" dirty="0" err="1">
                          <a:solidFill>
                            <a:schemeClr val="bg1"/>
                          </a:solidFill>
                          <a:effectLst/>
                          <a:latin typeface="Times New Roman" panose="02020603050405020304" pitchFamily="18" charset="0"/>
                          <a:cs typeface="Times New Roman" panose="02020603050405020304" pitchFamily="18" charset="0"/>
                        </a:rPr>
                        <a:t>Buồn</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đau</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chán</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chường</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vì</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cuộc</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đời</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nhạt</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nhẽo</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vô</a:t>
                      </a:r>
                      <a:r>
                        <a:rPr lang="en-US" sz="2800" b="1" kern="0" dirty="0">
                          <a:solidFill>
                            <a:schemeClr val="bg1"/>
                          </a:solidFill>
                          <a:effectLst/>
                          <a:latin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cs typeface="Times New Roman" panose="02020603050405020304" pitchFamily="18" charset="0"/>
                        </a:rPr>
                        <a:t>vị</a:t>
                      </a:r>
                      <a:r>
                        <a:rPr lang="en-US" sz="2800" b="1" kern="0" dirty="0">
                          <a:solidFill>
                            <a:schemeClr val="bg1"/>
                          </a:solidFill>
                          <a:effectLst/>
                          <a:latin typeface="Times New Roman" panose="02020603050405020304" pitchFamily="18" charset="0"/>
                          <a:cs typeface="Times New Roman" panose="02020603050405020304" pitchFamily="18" charset="0"/>
                        </a:rPr>
                        <a:t>.</a:t>
                      </a:r>
                      <a:endParaRPr lang="en-US" sz="2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30668053"/>
                  </a:ext>
                </a:extLst>
              </a:tr>
            </a:tbl>
          </a:graphicData>
        </a:graphic>
      </p:graphicFrame>
      <p:sp>
        <p:nvSpPr>
          <p:cNvPr id="25" name="Rectangle 1">
            <a:extLst>
              <a:ext uri="{FF2B5EF4-FFF2-40B4-BE49-F238E27FC236}">
                <a16:creationId xmlns:a16="http://schemas.microsoft.com/office/drawing/2014/main" id="{D4F98E8C-3348-F7A2-5D06-528DB2F6965C}"/>
              </a:ext>
            </a:extLst>
          </p:cNvPr>
          <p:cNvSpPr>
            <a:spLocks noChangeArrowheads="1"/>
          </p:cNvSpPr>
          <p:nvPr/>
        </p:nvSpPr>
        <p:spPr bwMode="auto">
          <a:xfrm>
            <a:off x="1677458" y="2165901"/>
            <a:ext cx="82146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Xuân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II”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06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91887" y="4329538"/>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491887" y="685800"/>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grpSp>
        <p:nvGrpSpPr>
          <p:cNvPr id="17" name="Group 7">
            <a:extLst>
              <a:ext uri="{FF2B5EF4-FFF2-40B4-BE49-F238E27FC236}">
                <a16:creationId xmlns:a16="http://schemas.microsoft.com/office/drawing/2014/main" id="{1FF09F5E-6A87-AF5E-1C7E-BD2246BA7970}"/>
              </a:ext>
            </a:extLst>
          </p:cNvPr>
          <p:cNvGrpSpPr/>
          <p:nvPr/>
        </p:nvGrpSpPr>
        <p:grpSpPr>
          <a:xfrm>
            <a:off x="1702991" y="2377425"/>
            <a:ext cx="7191627" cy="3745302"/>
            <a:chOff x="0" y="0"/>
            <a:chExt cx="2722257" cy="1739601"/>
          </a:xfrm>
        </p:grpSpPr>
        <p:sp>
          <p:nvSpPr>
            <p:cNvPr id="18" name="Freeform 8">
              <a:extLst>
                <a:ext uri="{FF2B5EF4-FFF2-40B4-BE49-F238E27FC236}">
                  <a16:creationId xmlns:a16="http://schemas.microsoft.com/office/drawing/2014/main" id="{2F4F3353-5A3B-E3D5-C476-39FCF407942B}"/>
                </a:ext>
              </a:extLst>
            </p:cNvPr>
            <p:cNvSpPr/>
            <p:nvPr/>
          </p:nvSpPr>
          <p:spPr>
            <a:xfrm>
              <a:off x="0" y="0"/>
              <a:ext cx="2722257" cy="1739601"/>
            </a:xfrm>
            <a:custGeom>
              <a:avLst/>
              <a:gdLst/>
              <a:ahLst/>
              <a:cxnLst/>
              <a:rect l="l" t="t" r="r" b="b"/>
              <a:pathLst>
                <a:path w="2722257" h="1739601">
                  <a:moveTo>
                    <a:pt x="44941" y="0"/>
                  </a:moveTo>
                  <a:lnTo>
                    <a:pt x="2677315" y="0"/>
                  </a:lnTo>
                  <a:cubicBezTo>
                    <a:pt x="2689234" y="0"/>
                    <a:pt x="2700665" y="4735"/>
                    <a:pt x="2709094" y="13163"/>
                  </a:cubicBezTo>
                  <a:cubicBezTo>
                    <a:pt x="2717522" y="21591"/>
                    <a:pt x="2722257" y="33022"/>
                    <a:pt x="2722257" y="44941"/>
                  </a:cubicBezTo>
                  <a:lnTo>
                    <a:pt x="2722257" y="1694660"/>
                  </a:lnTo>
                  <a:cubicBezTo>
                    <a:pt x="2722257" y="1706579"/>
                    <a:pt x="2717522" y="1718010"/>
                    <a:pt x="2709094" y="1726438"/>
                  </a:cubicBezTo>
                  <a:cubicBezTo>
                    <a:pt x="2700665" y="1734866"/>
                    <a:pt x="2689234" y="1739601"/>
                    <a:pt x="2677315" y="1739601"/>
                  </a:cubicBezTo>
                  <a:lnTo>
                    <a:pt x="44941" y="1739601"/>
                  </a:lnTo>
                  <a:cubicBezTo>
                    <a:pt x="33022" y="1739601"/>
                    <a:pt x="21591" y="1734866"/>
                    <a:pt x="13163" y="1726438"/>
                  </a:cubicBezTo>
                  <a:cubicBezTo>
                    <a:pt x="4735" y="1718010"/>
                    <a:pt x="0" y="1706579"/>
                    <a:pt x="0" y="1694660"/>
                  </a:cubicBezTo>
                  <a:lnTo>
                    <a:pt x="0" y="44941"/>
                  </a:lnTo>
                  <a:cubicBezTo>
                    <a:pt x="0" y="33022"/>
                    <a:pt x="4735" y="21591"/>
                    <a:pt x="13163" y="13163"/>
                  </a:cubicBezTo>
                  <a:cubicBezTo>
                    <a:pt x="21591" y="4735"/>
                    <a:pt x="33022" y="0"/>
                    <a:pt x="44941" y="0"/>
                  </a:cubicBezTo>
                  <a:close/>
                </a:path>
              </a:pathLst>
            </a:custGeom>
            <a:solidFill>
              <a:srgbClr val="000000">
                <a:alpha val="0"/>
              </a:srgbClr>
            </a:solidFill>
            <a:ln w="28575">
              <a:solidFill>
                <a:srgbClr val="E76262"/>
              </a:solidFill>
            </a:ln>
          </p:spPr>
          <p:txBody>
            <a:bodyPr/>
            <a:lstStyle/>
            <a:p>
              <a:endParaRPr lang="en-US"/>
            </a:p>
          </p:txBody>
        </p:sp>
        <p:sp>
          <p:nvSpPr>
            <p:cNvPr id="19" name="TextBox 9">
              <a:extLst>
                <a:ext uri="{FF2B5EF4-FFF2-40B4-BE49-F238E27FC236}">
                  <a16:creationId xmlns:a16="http://schemas.microsoft.com/office/drawing/2014/main" id="{A137CA22-6BF9-EF02-E801-1723E239C5DF}"/>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id="{F6B12041-B99A-927D-FFC2-1D15C2E88704}"/>
              </a:ext>
            </a:extLst>
          </p:cNvPr>
          <p:cNvSpPr txBox="1"/>
          <p:nvPr/>
        </p:nvSpPr>
        <p:spPr>
          <a:xfrm>
            <a:off x="1826800" y="2679063"/>
            <a:ext cx="7067818" cy="3211135"/>
          </a:xfrm>
          <a:prstGeom prst="rect">
            <a:avLst/>
          </a:prstGeom>
          <a:noFill/>
        </p:spPr>
        <p:txBody>
          <a:bodyPr wrap="square">
            <a:spAutoFit/>
          </a:bodyPr>
          <a:lstStyle/>
          <a:p>
            <a:pPr marL="0" marR="0" algn="just">
              <a:spcBef>
                <a:spcPts val="0"/>
              </a:spcBef>
              <a:spcAft>
                <a:spcPts val="750"/>
              </a:spcAft>
            </a:pPr>
            <a:r>
              <a:rPr lang="en-US"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tom”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5- 7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5435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7" name="Lightning Bolt 16">
            <a:extLst>
              <a:ext uri="{FF2B5EF4-FFF2-40B4-BE49-F238E27FC236}">
                <a16:creationId xmlns:a16="http://schemas.microsoft.com/office/drawing/2014/main" id="{9650B62C-5129-D38D-7C2D-B02A81CA5499}"/>
              </a:ext>
            </a:extLst>
          </p:cNvPr>
          <p:cNvSpPr/>
          <p:nvPr/>
        </p:nvSpPr>
        <p:spPr>
          <a:xfrm>
            <a:off x="1679171" y="2261062"/>
            <a:ext cx="1089886" cy="1620957"/>
          </a:xfrm>
          <a:prstGeom prst="lightningBolt">
            <a:avLst/>
          </a:prstGeom>
          <a:solidFill>
            <a:srgbClr val="FFC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tar: 8 Points 17">
            <a:extLst>
              <a:ext uri="{FF2B5EF4-FFF2-40B4-BE49-F238E27FC236}">
                <a16:creationId xmlns:a16="http://schemas.microsoft.com/office/drawing/2014/main" id="{5EC7D9F5-B8C2-4E5F-A693-D991E0271BD8}"/>
              </a:ext>
            </a:extLst>
          </p:cNvPr>
          <p:cNvSpPr/>
          <p:nvPr/>
        </p:nvSpPr>
        <p:spPr>
          <a:xfrm>
            <a:off x="2682223" y="3017848"/>
            <a:ext cx="5817925" cy="2058010"/>
          </a:xfrm>
          <a:prstGeom prst="star8">
            <a:avLst/>
          </a:prstGeom>
          <a:solidFill>
            <a:srgbClr val="FFC000"/>
          </a:solidFill>
          <a:ln w="57150">
            <a:solidFill>
              <a:srgbClr val="00B050"/>
            </a:solidFill>
            <a:prstDash val="lgDashDot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II. VIẾT</a:t>
            </a:r>
            <a:r>
              <a:rPr lang="vi-VN"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(4,0 điểm)</a:t>
            </a:r>
            <a:endParaRPr lang="en-US" sz="2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750"/>
              </a:spcAft>
            </a:pP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(I)</a:t>
            </a:r>
            <a:r>
              <a:rPr lang="vi-VN"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947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gd name="connsiteX0" fmla="*/ 0 w 8631807"/>
              <a:gd name="connsiteY0" fmla="*/ 0 h 3499805"/>
              <a:gd name="connsiteX1" fmla="*/ 661772 w 8631807"/>
              <a:gd name="connsiteY1" fmla="*/ 0 h 3499805"/>
              <a:gd name="connsiteX2" fmla="*/ 1150908 w 8631807"/>
              <a:gd name="connsiteY2" fmla="*/ 0 h 3499805"/>
              <a:gd name="connsiteX3" fmla="*/ 1467407 w 8631807"/>
              <a:gd name="connsiteY3" fmla="*/ 0 h 3499805"/>
              <a:gd name="connsiteX4" fmla="*/ 1870225 w 8631807"/>
              <a:gd name="connsiteY4" fmla="*/ 0 h 3499805"/>
              <a:gd name="connsiteX5" fmla="*/ 2359361 w 8631807"/>
              <a:gd name="connsiteY5" fmla="*/ 0 h 3499805"/>
              <a:gd name="connsiteX6" fmla="*/ 2848496 w 8631807"/>
              <a:gd name="connsiteY6" fmla="*/ 0 h 3499805"/>
              <a:gd name="connsiteX7" fmla="*/ 3596586 w 8631807"/>
              <a:gd name="connsiteY7" fmla="*/ 0 h 3499805"/>
              <a:gd name="connsiteX8" fmla="*/ 4344676 w 8631807"/>
              <a:gd name="connsiteY8" fmla="*/ 0 h 3499805"/>
              <a:gd name="connsiteX9" fmla="*/ 4920130 w 8631807"/>
              <a:gd name="connsiteY9" fmla="*/ 0 h 3499805"/>
              <a:gd name="connsiteX10" fmla="*/ 5668220 w 8631807"/>
              <a:gd name="connsiteY10" fmla="*/ 0 h 3499805"/>
              <a:gd name="connsiteX11" fmla="*/ 5984720 w 8631807"/>
              <a:gd name="connsiteY11" fmla="*/ 0 h 3499805"/>
              <a:gd name="connsiteX12" fmla="*/ 6473855 w 8631807"/>
              <a:gd name="connsiteY12" fmla="*/ 0 h 3499805"/>
              <a:gd name="connsiteX13" fmla="*/ 6962991 w 8631807"/>
              <a:gd name="connsiteY13" fmla="*/ 0 h 3499805"/>
              <a:gd name="connsiteX14" fmla="*/ 7452127 w 8631807"/>
              <a:gd name="connsiteY14" fmla="*/ 0 h 3499805"/>
              <a:gd name="connsiteX15" fmla="*/ 8113899 w 8631807"/>
              <a:gd name="connsiteY15" fmla="*/ 0 h 3499805"/>
              <a:gd name="connsiteX16" fmla="*/ 8631807 w 8631807"/>
              <a:gd name="connsiteY16" fmla="*/ 0 h 3499805"/>
              <a:gd name="connsiteX17" fmla="*/ 8631807 w 8631807"/>
              <a:gd name="connsiteY17" fmla="*/ 513305 h 3499805"/>
              <a:gd name="connsiteX18" fmla="*/ 8631807 w 8631807"/>
              <a:gd name="connsiteY18" fmla="*/ 1096606 h 3499805"/>
              <a:gd name="connsiteX19" fmla="*/ 8631807 w 8631807"/>
              <a:gd name="connsiteY19" fmla="*/ 1679906 h 3499805"/>
              <a:gd name="connsiteX20" fmla="*/ 8631807 w 8631807"/>
              <a:gd name="connsiteY20" fmla="*/ 2298205 h 3499805"/>
              <a:gd name="connsiteX21" fmla="*/ 8631807 w 8631807"/>
              <a:gd name="connsiteY21" fmla="*/ 2916504 h 3499805"/>
              <a:gd name="connsiteX22" fmla="*/ 8631807 w 8631807"/>
              <a:gd name="connsiteY22" fmla="*/ 3499805 h 3499805"/>
              <a:gd name="connsiteX23" fmla="*/ 7970035 w 8631807"/>
              <a:gd name="connsiteY23" fmla="*/ 3499805 h 3499805"/>
              <a:gd name="connsiteX24" fmla="*/ 7221945 w 8631807"/>
              <a:gd name="connsiteY24" fmla="*/ 3499805 h 3499805"/>
              <a:gd name="connsiteX25" fmla="*/ 6560173 w 8631807"/>
              <a:gd name="connsiteY25" fmla="*/ 3499805 h 3499805"/>
              <a:gd name="connsiteX26" fmla="*/ 6157356 w 8631807"/>
              <a:gd name="connsiteY26" fmla="*/ 3499805 h 3499805"/>
              <a:gd name="connsiteX27" fmla="*/ 5495584 w 8631807"/>
              <a:gd name="connsiteY27" fmla="*/ 3499805 h 3499805"/>
              <a:gd name="connsiteX28" fmla="*/ 5006448 w 8631807"/>
              <a:gd name="connsiteY28" fmla="*/ 3499805 h 3499805"/>
              <a:gd name="connsiteX29" fmla="*/ 4603630 w 8631807"/>
              <a:gd name="connsiteY29" fmla="*/ 3499805 h 3499805"/>
              <a:gd name="connsiteX30" fmla="*/ 4028177 w 8631807"/>
              <a:gd name="connsiteY30" fmla="*/ 3499805 h 3499805"/>
              <a:gd name="connsiteX31" fmla="*/ 3452723 w 8631807"/>
              <a:gd name="connsiteY31" fmla="*/ 3499805 h 3499805"/>
              <a:gd name="connsiteX32" fmla="*/ 3049905 w 8631807"/>
              <a:gd name="connsiteY32" fmla="*/ 3499805 h 3499805"/>
              <a:gd name="connsiteX33" fmla="*/ 2560769 w 8631807"/>
              <a:gd name="connsiteY33" fmla="*/ 3499805 h 3499805"/>
              <a:gd name="connsiteX34" fmla="*/ 1898998 w 8631807"/>
              <a:gd name="connsiteY34" fmla="*/ 3499805 h 3499805"/>
              <a:gd name="connsiteX35" fmla="*/ 1323544 w 8631807"/>
              <a:gd name="connsiteY35" fmla="*/ 3499805 h 3499805"/>
              <a:gd name="connsiteX36" fmla="*/ 575454 w 8631807"/>
              <a:gd name="connsiteY36" fmla="*/ 3499805 h 3499805"/>
              <a:gd name="connsiteX37" fmla="*/ 0 w 8631807"/>
              <a:gd name="connsiteY37" fmla="*/ 3499805 h 3499805"/>
              <a:gd name="connsiteX38" fmla="*/ 0 w 8631807"/>
              <a:gd name="connsiteY38" fmla="*/ 2986500 h 3499805"/>
              <a:gd name="connsiteX39" fmla="*/ 0 w 8631807"/>
              <a:gd name="connsiteY39" fmla="*/ 2403199 h 3499805"/>
              <a:gd name="connsiteX40" fmla="*/ 0 w 8631807"/>
              <a:gd name="connsiteY40" fmla="*/ 1854897 h 3499805"/>
              <a:gd name="connsiteX41" fmla="*/ 0 w 8631807"/>
              <a:gd name="connsiteY41" fmla="*/ 1271596 h 3499805"/>
              <a:gd name="connsiteX42" fmla="*/ 0 w 8631807"/>
              <a:gd name="connsiteY42" fmla="*/ 618299 h 3499805"/>
              <a:gd name="connsiteX43" fmla="*/ 0 w 8631807"/>
              <a:gd name="connsiteY43" fmla="*/ 0 h 349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31807" h="3499805" fill="none" extrusionOk="0">
                <a:moveTo>
                  <a:pt x="0" y="0"/>
                </a:moveTo>
                <a:cubicBezTo>
                  <a:pt x="169053" y="-41063"/>
                  <a:pt x="373207" y="58671"/>
                  <a:pt x="661772" y="0"/>
                </a:cubicBezTo>
                <a:cubicBezTo>
                  <a:pt x="950337" y="-58671"/>
                  <a:pt x="1035300" y="28356"/>
                  <a:pt x="1150908" y="0"/>
                </a:cubicBezTo>
                <a:cubicBezTo>
                  <a:pt x="1266516" y="-28356"/>
                  <a:pt x="1368698" y="9614"/>
                  <a:pt x="1467407" y="0"/>
                </a:cubicBezTo>
                <a:cubicBezTo>
                  <a:pt x="1566116" y="-9614"/>
                  <a:pt x="1719744" y="5776"/>
                  <a:pt x="1870225" y="0"/>
                </a:cubicBezTo>
                <a:cubicBezTo>
                  <a:pt x="2020706" y="-5776"/>
                  <a:pt x="2157971" y="37067"/>
                  <a:pt x="2359361" y="0"/>
                </a:cubicBezTo>
                <a:cubicBezTo>
                  <a:pt x="2560751" y="-37067"/>
                  <a:pt x="2639248" y="16316"/>
                  <a:pt x="2848496" y="0"/>
                </a:cubicBezTo>
                <a:cubicBezTo>
                  <a:pt x="3057745" y="-16316"/>
                  <a:pt x="3437588" y="31028"/>
                  <a:pt x="3596586" y="0"/>
                </a:cubicBezTo>
                <a:cubicBezTo>
                  <a:pt x="3755584" y="-31028"/>
                  <a:pt x="4072377" y="50157"/>
                  <a:pt x="4344676" y="0"/>
                </a:cubicBezTo>
                <a:cubicBezTo>
                  <a:pt x="4616975" y="-50157"/>
                  <a:pt x="4721496" y="1058"/>
                  <a:pt x="4920130" y="0"/>
                </a:cubicBezTo>
                <a:cubicBezTo>
                  <a:pt x="5118764" y="-1058"/>
                  <a:pt x="5376195" y="40858"/>
                  <a:pt x="5668220" y="0"/>
                </a:cubicBezTo>
                <a:cubicBezTo>
                  <a:pt x="5960245" y="-40858"/>
                  <a:pt x="5865452" y="815"/>
                  <a:pt x="5984720" y="0"/>
                </a:cubicBezTo>
                <a:cubicBezTo>
                  <a:pt x="6103988" y="-815"/>
                  <a:pt x="6247969" y="51439"/>
                  <a:pt x="6473855" y="0"/>
                </a:cubicBezTo>
                <a:cubicBezTo>
                  <a:pt x="6699742" y="-51439"/>
                  <a:pt x="6760446" y="2951"/>
                  <a:pt x="6962991" y="0"/>
                </a:cubicBezTo>
                <a:cubicBezTo>
                  <a:pt x="7165536" y="-2951"/>
                  <a:pt x="7279482" y="42927"/>
                  <a:pt x="7452127" y="0"/>
                </a:cubicBezTo>
                <a:cubicBezTo>
                  <a:pt x="7624772" y="-42927"/>
                  <a:pt x="7852429" y="76324"/>
                  <a:pt x="8113899" y="0"/>
                </a:cubicBezTo>
                <a:cubicBezTo>
                  <a:pt x="8375369" y="-76324"/>
                  <a:pt x="8378610" y="61121"/>
                  <a:pt x="8631807" y="0"/>
                </a:cubicBezTo>
                <a:cubicBezTo>
                  <a:pt x="8660974" y="218503"/>
                  <a:pt x="8603220" y="351745"/>
                  <a:pt x="8631807" y="513305"/>
                </a:cubicBezTo>
                <a:cubicBezTo>
                  <a:pt x="8660394" y="674866"/>
                  <a:pt x="8625046" y="929044"/>
                  <a:pt x="8631807" y="1096606"/>
                </a:cubicBezTo>
                <a:cubicBezTo>
                  <a:pt x="8638568" y="1264168"/>
                  <a:pt x="8589913" y="1438890"/>
                  <a:pt x="8631807" y="1679906"/>
                </a:cubicBezTo>
                <a:cubicBezTo>
                  <a:pt x="8673701" y="1920922"/>
                  <a:pt x="8621095" y="2123720"/>
                  <a:pt x="8631807" y="2298205"/>
                </a:cubicBezTo>
                <a:cubicBezTo>
                  <a:pt x="8642519" y="2472690"/>
                  <a:pt x="8582984" y="2710154"/>
                  <a:pt x="8631807" y="2916504"/>
                </a:cubicBezTo>
                <a:cubicBezTo>
                  <a:pt x="8680630" y="3122854"/>
                  <a:pt x="8601194" y="3365454"/>
                  <a:pt x="8631807" y="3499805"/>
                </a:cubicBezTo>
                <a:cubicBezTo>
                  <a:pt x="8412372" y="3514400"/>
                  <a:pt x="8130063" y="3444376"/>
                  <a:pt x="7970035" y="3499805"/>
                </a:cubicBezTo>
                <a:cubicBezTo>
                  <a:pt x="7810007" y="3555234"/>
                  <a:pt x="7594988" y="3416953"/>
                  <a:pt x="7221945" y="3499805"/>
                </a:cubicBezTo>
                <a:cubicBezTo>
                  <a:pt x="6848902" y="3582657"/>
                  <a:pt x="6749944" y="3460474"/>
                  <a:pt x="6560173" y="3499805"/>
                </a:cubicBezTo>
                <a:cubicBezTo>
                  <a:pt x="6370402" y="3539136"/>
                  <a:pt x="6355850" y="3463547"/>
                  <a:pt x="6157356" y="3499805"/>
                </a:cubicBezTo>
                <a:cubicBezTo>
                  <a:pt x="5958862" y="3536063"/>
                  <a:pt x="5729524" y="3458531"/>
                  <a:pt x="5495584" y="3499805"/>
                </a:cubicBezTo>
                <a:cubicBezTo>
                  <a:pt x="5261644" y="3541079"/>
                  <a:pt x="5106527" y="3495835"/>
                  <a:pt x="5006448" y="3499805"/>
                </a:cubicBezTo>
                <a:cubicBezTo>
                  <a:pt x="4906369" y="3503775"/>
                  <a:pt x="4775816" y="3495365"/>
                  <a:pt x="4603630" y="3499805"/>
                </a:cubicBezTo>
                <a:cubicBezTo>
                  <a:pt x="4431444" y="3504245"/>
                  <a:pt x="4263901" y="3439552"/>
                  <a:pt x="4028177" y="3499805"/>
                </a:cubicBezTo>
                <a:cubicBezTo>
                  <a:pt x="3792453" y="3560058"/>
                  <a:pt x="3715457" y="3480693"/>
                  <a:pt x="3452723" y="3499805"/>
                </a:cubicBezTo>
                <a:cubicBezTo>
                  <a:pt x="3189989" y="3518917"/>
                  <a:pt x="3134543" y="3474322"/>
                  <a:pt x="3049905" y="3499805"/>
                </a:cubicBezTo>
                <a:cubicBezTo>
                  <a:pt x="2965267" y="3525288"/>
                  <a:pt x="2767304" y="3453828"/>
                  <a:pt x="2560769" y="3499805"/>
                </a:cubicBezTo>
                <a:cubicBezTo>
                  <a:pt x="2354234" y="3545782"/>
                  <a:pt x="2052442" y="3425761"/>
                  <a:pt x="1898998" y="3499805"/>
                </a:cubicBezTo>
                <a:cubicBezTo>
                  <a:pt x="1745554" y="3573849"/>
                  <a:pt x="1466713" y="3490923"/>
                  <a:pt x="1323544" y="3499805"/>
                </a:cubicBezTo>
                <a:cubicBezTo>
                  <a:pt x="1180375" y="3508687"/>
                  <a:pt x="784615" y="3417454"/>
                  <a:pt x="575454" y="3499805"/>
                </a:cubicBezTo>
                <a:cubicBezTo>
                  <a:pt x="366293" y="3582156"/>
                  <a:pt x="175469" y="3496442"/>
                  <a:pt x="0" y="3499805"/>
                </a:cubicBezTo>
                <a:cubicBezTo>
                  <a:pt x="-8586" y="3263119"/>
                  <a:pt x="57853" y="3103726"/>
                  <a:pt x="0" y="2986500"/>
                </a:cubicBezTo>
                <a:cubicBezTo>
                  <a:pt x="-57853" y="2869275"/>
                  <a:pt x="23260" y="2580593"/>
                  <a:pt x="0" y="2403199"/>
                </a:cubicBezTo>
                <a:cubicBezTo>
                  <a:pt x="-23260" y="2225805"/>
                  <a:pt x="33648" y="2126393"/>
                  <a:pt x="0" y="1854897"/>
                </a:cubicBezTo>
                <a:cubicBezTo>
                  <a:pt x="-33648" y="1583401"/>
                  <a:pt x="46108" y="1466278"/>
                  <a:pt x="0" y="1271596"/>
                </a:cubicBezTo>
                <a:cubicBezTo>
                  <a:pt x="-46108" y="1076914"/>
                  <a:pt x="39586" y="774655"/>
                  <a:pt x="0" y="618299"/>
                </a:cubicBezTo>
                <a:cubicBezTo>
                  <a:pt x="-39586" y="461943"/>
                  <a:pt x="60313" y="142994"/>
                  <a:pt x="0" y="0"/>
                </a:cubicBezTo>
                <a:close/>
              </a:path>
              <a:path w="8631807" h="3499805" stroke="0" extrusionOk="0">
                <a:moveTo>
                  <a:pt x="0" y="0"/>
                </a:moveTo>
                <a:cubicBezTo>
                  <a:pt x="112319" y="-45244"/>
                  <a:pt x="359691" y="52033"/>
                  <a:pt x="489136" y="0"/>
                </a:cubicBezTo>
                <a:cubicBezTo>
                  <a:pt x="618581" y="-52033"/>
                  <a:pt x="863830" y="68878"/>
                  <a:pt x="1150908" y="0"/>
                </a:cubicBezTo>
                <a:cubicBezTo>
                  <a:pt x="1437986" y="-68878"/>
                  <a:pt x="1496835" y="51400"/>
                  <a:pt x="1726361" y="0"/>
                </a:cubicBezTo>
                <a:cubicBezTo>
                  <a:pt x="1955887" y="-51400"/>
                  <a:pt x="2196506" y="49262"/>
                  <a:pt x="2474451" y="0"/>
                </a:cubicBezTo>
                <a:cubicBezTo>
                  <a:pt x="2752396" y="-49262"/>
                  <a:pt x="2841680" y="64310"/>
                  <a:pt x="3136223" y="0"/>
                </a:cubicBezTo>
                <a:cubicBezTo>
                  <a:pt x="3430766" y="-64310"/>
                  <a:pt x="3399582" y="19497"/>
                  <a:pt x="3539041" y="0"/>
                </a:cubicBezTo>
                <a:cubicBezTo>
                  <a:pt x="3678500" y="-19497"/>
                  <a:pt x="3852234" y="7867"/>
                  <a:pt x="4028177" y="0"/>
                </a:cubicBezTo>
                <a:cubicBezTo>
                  <a:pt x="4204120" y="-7867"/>
                  <a:pt x="4207249" y="11994"/>
                  <a:pt x="4344676" y="0"/>
                </a:cubicBezTo>
                <a:cubicBezTo>
                  <a:pt x="4482103" y="-11994"/>
                  <a:pt x="4636635" y="57904"/>
                  <a:pt x="4920130" y="0"/>
                </a:cubicBezTo>
                <a:cubicBezTo>
                  <a:pt x="5203625" y="-57904"/>
                  <a:pt x="5168948" y="40723"/>
                  <a:pt x="5409266" y="0"/>
                </a:cubicBezTo>
                <a:cubicBezTo>
                  <a:pt x="5649584" y="-40723"/>
                  <a:pt x="5791450" y="43943"/>
                  <a:pt x="5984720" y="0"/>
                </a:cubicBezTo>
                <a:cubicBezTo>
                  <a:pt x="6177990" y="-43943"/>
                  <a:pt x="6270886" y="22356"/>
                  <a:pt x="6387537" y="0"/>
                </a:cubicBezTo>
                <a:cubicBezTo>
                  <a:pt x="6504188" y="-22356"/>
                  <a:pt x="6732743" y="53796"/>
                  <a:pt x="6962991" y="0"/>
                </a:cubicBezTo>
                <a:cubicBezTo>
                  <a:pt x="7193239" y="-53796"/>
                  <a:pt x="7336319" y="24042"/>
                  <a:pt x="7624763" y="0"/>
                </a:cubicBezTo>
                <a:cubicBezTo>
                  <a:pt x="7913207" y="-24042"/>
                  <a:pt x="8383306" y="116111"/>
                  <a:pt x="8631807" y="0"/>
                </a:cubicBezTo>
                <a:cubicBezTo>
                  <a:pt x="8680209" y="229016"/>
                  <a:pt x="8603138" y="361448"/>
                  <a:pt x="8631807" y="478307"/>
                </a:cubicBezTo>
                <a:cubicBezTo>
                  <a:pt x="8660476" y="595166"/>
                  <a:pt x="8603580" y="825346"/>
                  <a:pt x="8631807" y="1096606"/>
                </a:cubicBezTo>
                <a:cubicBezTo>
                  <a:pt x="8660034" y="1367866"/>
                  <a:pt x="8575044" y="1399356"/>
                  <a:pt x="8631807" y="1609910"/>
                </a:cubicBezTo>
                <a:cubicBezTo>
                  <a:pt x="8688570" y="1820464"/>
                  <a:pt x="8565518" y="1958017"/>
                  <a:pt x="8631807" y="2228209"/>
                </a:cubicBezTo>
                <a:cubicBezTo>
                  <a:pt x="8698096" y="2498401"/>
                  <a:pt x="8585791" y="2619746"/>
                  <a:pt x="8631807" y="2846508"/>
                </a:cubicBezTo>
                <a:cubicBezTo>
                  <a:pt x="8677823" y="3073270"/>
                  <a:pt x="8570671" y="3296916"/>
                  <a:pt x="8631807" y="3499805"/>
                </a:cubicBezTo>
                <a:cubicBezTo>
                  <a:pt x="8456734" y="3569594"/>
                  <a:pt x="8063760" y="3474501"/>
                  <a:pt x="7883717" y="3499805"/>
                </a:cubicBezTo>
                <a:cubicBezTo>
                  <a:pt x="7703674" y="3525109"/>
                  <a:pt x="7586019" y="3441292"/>
                  <a:pt x="7308263" y="3499805"/>
                </a:cubicBezTo>
                <a:cubicBezTo>
                  <a:pt x="7030507" y="3558318"/>
                  <a:pt x="6781345" y="3486519"/>
                  <a:pt x="6560173" y="3499805"/>
                </a:cubicBezTo>
                <a:cubicBezTo>
                  <a:pt x="6339001" y="3513091"/>
                  <a:pt x="6194113" y="3439801"/>
                  <a:pt x="5898401" y="3499805"/>
                </a:cubicBezTo>
                <a:cubicBezTo>
                  <a:pt x="5602689" y="3559809"/>
                  <a:pt x="5554709" y="3442587"/>
                  <a:pt x="5409266" y="3499805"/>
                </a:cubicBezTo>
                <a:cubicBezTo>
                  <a:pt x="5263824" y="3557023"/>
                  <a:pt x="4813328" y="3431370"/>
                  <a:pt x="4661176" y="3499805"/>
                </a:cubicBezTo>
                <a:cubicBezTo>
                  <a:pt x="4509024" y="3568240"/>
                  <a:pt x="4489750" y="3471060"/>
                  <a:pt x="4344676" y="3499805"/>
                </a:cubicBezTo>
                <a:cubicBezTo>
                  <a:pt x="4199602" y="3528550"/>
                  <a:pt x="3826991" y="3459257"/>
                  <a:pt x="3682904" y="3499805"/>
                </a:cubicBezTo>
                <a:cubicBezTo>
                  <a:pt x="3538817" y="3540353"/>
                  <a:pt x="3277095" y="3462640"/>
                  <a:pt x="2934814" y="3499805"/>
                </a:cubicBezTo>
                <a:cubicBezTo>
                  <a:pt x="2592533" y="3536970"/>
                  <a:pt x="2573767" y="3477660"/>
                  <a:pt x="2445679" y="3499805"/>
                </a:cubicBezTo>
                <a:cubicBezTo>
                  <a:pt x="2317591" y="3521950"/>
                  <a:pt x="1963575" y="3442993"/>
                  <a:pt x="1783907" y="3499805"/>
                </a:cubicBezTo>
                <a:cubicBezTo>
                  <a:pt x="1604239" y="3556617"/>
                  <a:pt x="1461942" y="3487329"/>
                  <a:pt x="1294771" y="3499805"/>
                </a:cubicBezTo>
                <a:cubicBezTo>
                  <a:pt x="1127600" y="3512281"/>
                  <a:pt x="802944" y="3483224"/>
                  <a:pt x="546681" y="3499805"/>
                </a:cubicBezTo>
                <a:cubicBezTo>
                  <a:pt x="290418" y="3516386"/>
                  <a:pt x="241146" y="3473213"/>
                  <a:pt x="0" y="3499805"/>
                </a:cubicBezTo>
                <a:cubicBezTo>
                  <a:pt x="-36555" y="3282198"/>
                  <a:pt x="63171" y="3056204"/>
                  <a:pt x="0" y="2881506"/>
                </a:cubicBezTo>
                <a:cubicBezTo>
                  <a:pt x="-63171" y="2706808"/>
                  <a:pt x="19024" y="2493153"/>
                  <a:pt x="0" y="2263207"/>
                </a:cubicBezTo>
                <a:cubicBezTo>
                  <a:pt x="-19024" y="2033261"/>
                  <a:pt x="17605" y="1987786"/>
                  <a:pt x="0" y="1714904"/>
                </a:cubicBezTo>
                <a:cubicBezTo>
                  <a:pt x="-17605" y="1442022"/>
                  <a:pt x="11614" y="1371941"/>
                  <a:pt x="0" y="1131604"/>
                </a:cubicBezTo>
                <a:cubicBezTo>
                  <a:pt x="-11614" y="891267"/>
                  <a:pt x="10327" y="386247"/>
                  <a:pt x="0" y="0"/>
                </a:cubicBezTo>
                <a:close/>
              </a:path>
            </a:pathLst>
          </a:custGeom>
          <a:blipFill>
            <a:blip r:embed="rId4">
              <a:extLst>
                <a:ext uri="{96DAC541-7B7A-43D3-8B79-37D633B846F1}">
                  <asvg:svgBlip xmlns:asvg="http://schemas.microsoft.com/office/drawing/2016/SVG/main" r:embed="rId5"/>
                </a:ext>
              </a:extLst>
            </a:blip>
            <a:stretch>
              <a:fillRect/>
            </a:stretch>
          </a:blipFill>
          <a:ln>
            <a:solidFill>
              <a:schemeClr val="tx1"/>
            </a:solidFill>
            <a:extLst>
              <a:ext uri="{C807C97D-BFC1-408E-A445-0C87EB9F89A2}">
                <ask:lineSketchStyleProps xmlns:ask="http://schemas.microsoft.com/office/drawing/2018/sketchyshapes" sd="2840350085">
                  <a:custGeom>
                    <a:avLst/>
                    <a:gdLst/>
                    <a:ahLst/>
                    <a:cxnLst/>
                    <a:rect l="l" t="t" r="r" b="b"/>
                    <a:pathLst>
                      <a:path w="12947711" h="5249708">
                        <a:moveTo>
                          <a:pt x="0" y="0"/>
                        </a:moveTo>
                        <a:lnTo>
                          <a:pt x="12947711" y="0"/>
                        </a:lnTo>
                        <a:lnTo>
                          <a:pt x="12947711" y="5249708"/>
                        </a:lnTo>
                        <a:lnTo>
                          <a:pt x="0" y="5249708"/>
                        </a:lnTo>
                        <a:lnTo>
                          <a:pt x="0" y="0"/>
                        </a:lnTo>
                        <a:close/>
                      </a:path>
                    </a:pathLst>
                  </a:custGeom>
                  <ask:type>
                    <ask:lineSketchScribble/>
                  </ask:type>
                </ask:lineSketchStyleProps>
              </a:ext>
            </a:extLst>
          </a:ln>
        </p:spPr>
        <p:txBody>
          <a:bodyPr/>
          <a:lstStyle/>
          <a:p>
            <a:endParaRPr lang="en-US"/>
          </a:p>
        </p:txBody>
      </p:sp>
      <p:sp>
        <p:nvSpPr>
          <p:cNvPr id="3" name="Freeform 3"/>
          <p:cNvSpPr/>
          <p:nvPr/>
        </p:nvSpPr>
        <p:spPr>
          <a:xfrm>
            <a:off x="5186584" y="460148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242701" y="48006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aphicFrame>
        <p:nvGraphicFramePr>
          <p:cNvPr id="9" name="Table 8">
            <a:extLst>
              <a:ext uri="{FF2B5EF4-FFF2-40B4-BE49-F238E27FC236}">
                <a16:creationId xmlns:a16="http://schemas.microsoft.com/office/drawing/2014/main" id="{F02EB4F5-9B47-BDF5-0247-648F5F74CA13}"/>
              </a:ext>
            </a:extLst>
          </p:cNvPr>
          <p:cNvGraphicFramePr>
            <a:graphicFrameLocks noGrp="1"/>
          </p:cNvGraphicFramePr>
          <p:nvPr>
            <p:extLst>
              <p:ext uri="{D42A27DB-BD31-4B8C-83A1-F6EECF244321}">
                <p14:modId xmlns:p14="http://schemas.microsoft.com/office/powerpoint/2010/main" val="1332883233"/>
              </p:ext>
            </p:extLst>
          </p:nvPr>
        </p:nvGraphicFramePr>
        <p:xfrm>
          <a:off x="1519842" y="3138370"/>
          <a:ext cx="9152315" cy="853440"/>
        </p:xfrm>
        <a:graphic>
          <a:graphicData uri="http://schemas.openxmlformats.org/drawingml/2006/table">
            <a:tbl>
              <a:tblPr firstRow="1" firstCol="1" bandRow="1">
                <a:tableStyleId>{5C22544A-7EE6-4342-B048-85BDC9FD1C3A}</a:tableStyleId>
              </a:tblPr>
              <a:tblGrid>
                <a:gridCol w="1251334">
                  <a:extLst>
                    <a:ext uri="{9D8B030D-6E8A-4147-A177-3AD203B41FA5}">
                      <a16:colId xmlns:a16="http://schemas.microsoft.com/office/drawing/2014/main" val="3077059859"/>
                    </a:ext>
                  </a:extLst>
                </a:gridCol>
                <a:gridCol w="1303042">
                  <a:extLst>
                    <a:ext uri="{9D8B030D-6E8A-4147-A177-3AD203B41FA5}">
                      <a16:colId xmlns:a16="http://schemas.microsoft.com/office/drawing/2014/main" val="1608916511"/>
                    </a:ext>
                  </a:extLst>
                </a:gridCol>
                <a:gridCol w="1532119">
                  <a:extLst>
                    <a:ext uri="{9D8B030D-6E8A-4147-A177-3AD203B41FA5}">
                      <a16:colId xmlns:a16="http://schemas.microsoft.com/office/drawing/2014/main" val="3451754871"/>
                    </a:ext>
                  </a:extLst>
                </a:gridCol>
                <a:gridCol w="1266455">
                  <a:extLst>
                    <a:ext uri="{9D8B030D-6E8A-4147-A177-3AD203B41FA5}">
                      <a16:colId xmlns:a16="http://schemas.microsoft.com/office/drawing/2014/main" val="950762448"/>
                    </a:ext>
                  </a:extLst>
                </a:gridCol>
                <a:gridCol w="1266455">
                  <a:extLst>
                    <a:ext uri="{9D8B030D-6E8A-4147-A177-3AD203B41FA5}">
                      <a16:colId xmlns:a16="http://schemas.microsoft.com/office/drawing/2014/main" val="3761798215"/>
                    </a:ext>
                  </a:extLst>
                </a:gridCol>
                <a:gridCol w="1266455">
                  <a:extLst>
                    <a:ext uri="{9D8B030D-6E8A-4147-A177-3AD203B41FA5}">
                      <a16:colId xmlns:a16="http://schemas.microsoft.com/office/drawing/2014/main" val="2492075937"/>
                    </a:ext>
                  </a:extLst>
                </a:gridCol>
                <a:gridCol w="1266455">
                  <a:extLst>
                    <a:ext uri="{9D8B030D-6E8A-4147-A177-3AD203B41FA5}">
                      <a16:colId xmlns:a16="http://schemas.microsoft.com/office/drawing/2014/main" val="4208709809"/>
                    </a:ext>
                  </a:extLst>
                </a:gridCol>
              </a:tblGrid>
              <a:tr h="0">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CÂU</a:t>
                      </a:r>
                      <a:r>
                        <a:rPr lang="vi-VN" sz="2800" kern="100" dirty="0">
                          <a:effectLst/>
                          <a:latin typeface="Times New Roman" panose="02020603050405020304" pitchFamily="18" charset="0"/>
                          <a:cs typeface="Times New Roman" panose="02020603050405020304" pitchFamily="18" charset="0"/>
                        </a:rPr>
                        <a:t> 1</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CÂU</a:t>
                      </a:r>
                      <a:r>
                        <a:rPr lang="vi-VN" sz="2800" kern="100" dirty="0">
                          <a:effectLst/>
                          <a:latin typeface="Times New Roman" panose="02020603050405020304" pitchFamily="18" charset="0"/>
                          <a:cs typeface="Times New Roman" panose="02020603050405020304" pitchFamily="18" charset="0"/>
                        </a:rPr>
                        <a:t> 2</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CÂU</a:t>
                      </a:r>
                      <a:r>
                        <a:rPr lang="vi-VN" sz="2800" kern="100" dirty="0">
                          <a:effectLst/>
                          <a:latin typeface="Times New Roman" panose="02020603050405020304" pitchFamily="18" charset="0"/>
                          <a:cs typeface="Times New Roman" panose="02020603050405020304" pitchFamily="18" charset="0"/>
                        </a:rPr>
                        <a:t> 3</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a:t>
                      </a:r>
                      <a:r>
                        <a:rPr lang="vi-VN" sz="2800" kern="100">
                          <a:effectLst/>
                          <a:latin typeface="Times New Roman" panose="02020603050405020304" pitchFamily="18" charset="0"/>
                          <a:cs typeface="Times New Roman" panose="02020603050405020304" pitchFamily="18" charset="0"/>
                        </a:rPr>
                        <a:t> 4</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a:t>
                      </a:r>
                      <a:r>
                        <a:rPr lang="vi-VN" sz="2800" kern="100">
                          <a:effectLst/>
                          <a:latin typeface="Times New Roman" panose="02020603050405020304" pitchFamily="18" charset="0"/>
                          <a:cs typeface="Times New Roman" panose="02020603050405020304" pitchFamily="18" charset="0"/>
                        </a:rPr>
                        <a:t> 5</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a:t>
                      </a:r>
                      <a:r>
                        <a:rPr lang="vi-VN" sz="2800" kern="100">
                          <a:effectLst/>
                          <a:latin typeface="Times New Roman" panose="02020603050405020304" pitchFamily="18" charset="0"/>
                          <a:cs typeface="Times New Roman" panose="02020603050405020304" pitchFamily="18" charset="0"/>
                        </a:rPr>
                        <a:t> 6</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a:t>
                      </a:r>
                      <a:r>
                        <a:rPr lang="vi-VN" sz="2800" kern="100">
                          <a:effectLst/>
                          <a:latin typeface="Times New Roman" panose="02020603050405020304" pitchFamily="18" charset="0"/>
                          <a:cs typeface="Times New Roman" panose="02020603050405020304" pitchFamily="18" charset="0"/>
                        </a:rPr>
                        <a:t> 7</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667126843"/>
                  </a:ext>
                </a:extLst>
              </a:tr>
              <a:tr h="0">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D</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A</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A</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D</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B</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marL="0" marR="0" algn="ctr">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B</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393112559"/>
                  </a:ext>
                </a:extLst>
              </a:tr>
            </a:tbl>
          </a:graphicData>
        </a:graphic>
      </p:graphicFrame>
      <p:sp>
        <p:nvSpPr>
          <p:cNvPr id="10" name="Rectangle 1">
            <a:extLst>
              <a:ext uri="{FF2B5EF4-FFF2-40B4-BE49-F238E27FC236}">
                <a16:creationId xmlns:a16="http://schemas.microsoft.com/office/drawing/2014/main" id="{16DF2A3D-B7B9-5F01-41AC-87CCD0874DF4}"/>
              </a:ext>
            </a:extLst>
          </p:cNvPr>
          <p:cNvSpPr>
            <a:spLocks noChangeArrowheads="1"/>
          </p:cNvSpPr>
          <p:nvPr/>
        </p:nvSpPr>
        <p:spPr bwMode="auto">
          <a:xfrm>
            <a:off x="2422729" y="1851536"/>
            <a:ext cx="3741730" cy="954107"/>
          </a:xfrm>
          <a:custGeom>
            <a:avLst/>
            <a:gdLst>
              <a:gd name="connsiteX0" fmla="*/ 0 w 3741730"/>
              <a:gd name="connsiteY0" fmla="*/ 0 h 954107"/>
              <a:gd name="connsiteX1" fmla="*/ 571950 w 3741730"/>
              <a:gd name="connsiteY1" fmla="*/ 0 h 954107"/>
              <a:gd name="connsiteX2" fmla="*/ 1143900 w 3741730"/>
              <a:gd name="connsiteY2" fmla="*/ 0 h 954107"/>
              <a:gd name="connsiteX3" fmla="*/ 1641016 w 3741730"/>
              <a:gd name="connsiteY3" fmla="*/ 0 h 954107"/>
              <a:gd name="connsiteX4" fmla="*/ 2100714 w 3741730"/>
              <a:gd name="connsiteY4" fmla="*/ 0 h 954107"/>
              <a:gd name="connsiteX5" fmla="*/ 2635247 w 3741730"/>
              <a:gd name="connsiteY5" fmla="*/ 0 h 954107"/>
              <a:gd name="connsiteX6" fmla="*/ 3244614 w 3741730"/>
              <a:gd name="connsiteY6" fmla="*/ 0 h 954107"/>
              <a:gd name="connsiteX7" fmla="*/ 3741730 w 3741730"/>
              <a:gd name="connsiteY7" fmla="*/ 0 h 954107"/>
              <a:gd name="connsiteX8" fmla="*/ 3741730 w 3741730"/>
              <a:gd name="connsiteY8" fmla="*/ 467512 h 954107"/>
              <a:gd name="connsiteX9" fmla="*/ 3741730 w 3741730"/>
              <a:gd name="connsiteY9" fmla="*/ 954107 h 954107"/>
              <a:gd name="connsiteX10" fmla="*/ 3319449 w 3741730"/>
              <a:gd name="connsiteY10" fmla="*/ 954107 h 954107"/>
              <a:gd name="connsiteX11" fmla="*/ 2822333 w 3741730"/>
              <a:gd name="connsiteY11" fmla="*/ 954107 h 954107"/>
              <a:gd name="connsiteX12" fmla="*/ 2325218 w 3741730"/>
              <a:gd name="connsiteY12" fmla="*/ 954107 h 954107"/>
              <a:gd name="connsiteX13" fmla="*/ 1902937 w 3741730"/>
              <a:gd name="connsiteY13" fmla="*/ 954107 h 954107"/>
              <a:gd name="connsiteX14" fmla="*/ 1293570 w 3741730"/>
              <a:gd name="connsiteY14" fmla="*/ 954107 h 954107"/>
              <a:gd name="connsiteX15" fmla="*/ 721619 w 3741730"/>
              <a:gd name="connsiteY15" fmla="*/ 954107 h 954107"/>
              <a:gd name="connsiteX16" fmla="*/ 0 w 3741730"/>
              <a:gd name="connsiteY16" fmla="*/ 954107 h 954107"/>
              <a:gd name="connsiteX17" fmla="*/ 0 w 3741730"/>
              <a:gd name="connsiteY17" fmla="*/ 486595 h 954107"/>
              <a:gd name="connsiteX18" fmla="*/ 0 w 374173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1730" h="954107" fill="none" extrusionOk="0">
                <a:moveTo>
                  <a:pt x="0" y="0"/>
                </a:moveTo>
                <a:cubicBezTo>
                  <a:pt x="155965" y="-24548"/>
                  <a:pt x="418571" y="46503"/>
                  <a:pt x="571950" y="0"/>
                </a:cubicBezTo>
                <a:cubicBezTo>
                  <a:pt x="725329" y="-46503"/>
                  <a:pt x="892292" y="60965"/>
                  <a:pt x="1143900" y="0"/>
                </a:cubicBezTo>
                <a:cubicBezTo>
                  <a:pt x="1395508" y="-60965"/>
                  <a:pt x="1423603" y="2866"/>
                  <a:pt x="1641016" y="0"/>
                </a:cubicBezTo>
                <a:cubicBezTo>
                  <a:pt x="1858429" y="-2866"/>
                  <a:pt x="1936248" y="4065"/>
                  <a:pt x="2100714" y="0"/>
                </a:cubicBezTo>
                <a:cubicBezTo>
                  <a:pt x="2265180" y="-4065"/>
                  <a:pt x="2401122" y="48192"/>
                  <a:pt x="2635247" y="0"/>
                </a:cubicBezTo>
                <a:cubicBezTo>
                  <a:pt x="2869372" y="-48192"/>
                  <a:pt x="2990728" y="41960"/>
                  <a:pt x="3244614" y="0"/>
                </a:cubicBezTo>
                <a:cubicBezTo>
                  <a:pt x="3498500" y="-41960"/>
                  <a:pt x="3502222" y="58664"/>
                  <a:pt x="3741730" y="0"/>
                </a:cubicBezTo>
                <a:cubicBezTo>
                  <a:pt x="3763191" y="94489"/>
                  <a:pt x="3719523" y="242136"/>
                  <a:pt x="3741730" y="467512"/>
                </a:cubicBezTo>
                <a:cubicBezTo>
                  <a:pt x="3763937" y="692888"/>
                  <a:pt x="3711414" y="736188"/>
                  <a:pt x="3741730" y="954107"/>
                </a:cubicBezTo>
                <a:cubicBezTo>
                  <a:pt x="3592286" y="979902"/>
                  <a:pt x="3477608" y="940571"/>
                  <a:pt x="3319449" y="954107"/>
                </a:cubicBezTo>
                <a:cubicBezTo>
                  <a:pt x="3161290" y="967643"/>
                  <a:pt x="2963091" y="906477"/>
                  <a:pt x="2822333" y="954107"/>
                </a:cubicBezTo>
                <a:cubicBezTo>
                  <a:pt x="2681575" y="1001737"/>
                  <a:pt x="2458825" y="900329"/>
                  <a:pt x="2325218" y="954107"/>
                </a:cubicBezTo>
                <a:cubicBezTo>
                  <a:pt x="2191612" y="1007885"/>
                  <a:pt x="2061270" y="905640"/>
                  <a:pt x="1902937" y="954107"/>
                </a:cubicBezTo>
                <a:cubicBezTo>
                  <a:pt x="1744604" y="1002574"/>
                  <a:pt x="1518787" y="905247"/>
                  <a:pt x="1293570" y="954107"/>
                </a:cubicBezTo>
                <a:cubicBezTo>
                  <a:pt x="1068353" y="1002967"/>
                  <a:pt x="923415" y="912746"/>
                  <a:pt x="721619" y="954107"/>
                </a:cubicBezTo>
                <a:cubicBezTo>
                  <a:pt x="519823" y="995468"/>
                  <a:pt x="161590" y="934105"/>
                  <a:pt x="0" y="954107"/>
                </a:cubicBezTo>
                <a:cubicBezTo>
                  <a:pt x="-20544" y="796239"/>
                  <a:pt x="35699" y="635629"/>
                  <a:pt x="0" y="486595"/>
                </a:cubicBezTo>
                <a:cubicBezTo>
                  <a:pt x="-35699" y="337561"/>
                  <a:pt x="36320" y="114114"/>
                  <a:pt x="0" y="0"/>
                </a:cubicBezTo>
                <a:close/>
              </a:path>
              <a:path w="3741730" h="954107" stroke="0" extrusionOk="0">
                <a:moveTo>
                  <a:pt x="0" y="0"/>
                </a:moveTo>
                <a:cubicBezTo>
                  <a:pt x="135900" y="-26352"/>
                  <a:pt x="310209" y="29882"/>
                  <a:pt x="534533" y="0"/>
                </a:cubicBezTo>
                <a:cubicBezTo>
                  <a:pt x="758857" y="-29882"/>
                  <a:pt x="798818" y="24443"/>
                  <a:pt x="1031648" y="0"/>
                </a:cubicBezTo>
                <a:cubicBezTo>
                  <a:pt x="1264478" y="-24443"/>
                  <a:pt x="1461976" y="48574"/>
                  <a:pt x="1603599" y="0"/>
                </a:cubicBezTo>
                <a:cubicBezTo>
                  <a:pt x="1745222" y="-48574"/>
                  <a:pt x="1994896" y="8836"/>
                  <a:pt x="2175549" y="0"/>
                </a:cubicBezTo>
                <a:cubicBezTo>
                  <a:pt x="2356202" y="-8836"/>
                  <a:pt x="2564130" y="49001"/>
                  <a:pt x="2672664" y="0"/>
                </a:cubicBezTo>
                <a:cubicBezTo>
                  <a:pt x="2781198" y="-49001"/>
                  <a:pt x="3036727" y="37079"/>
                  <a:pt x="3132363" y="0"/>
                </a:cubicBezTo>
                <a:cubicBezTo>
                  <a:pt x="3227999" y="-37079"/>
                  <a:pt x="3559537" y="24185"/>
                  <a:pt x="3741730" y="0"/>
                </a:cubicBezTo>
                <a:cubicBezTo>
                  <a:pt x="3788729" y="116901"/>
                  <a:pt x="3710718" y="280326"/>
                  <a:pt x="3741730" y="467512"/>
                </a:cubicBezTo>
                <a:cubicBezTo>
                  <a:pt x="3772742" y="654698"/>
                  <a:pt x="3684528" y="756486"/>
                  <a:pt x="3741730" y="954107"/>
                </a:cubicBezTo>
                <a:cubicBezTo>
                  <a:pt x="3468047" y="954662"/>
                  <a:pt x="3362307" y="888185"/>
                  <a:pt x="3132363" y="954107"/>
                </a:cubicBezTo>
                <a:cubicBezTo>
                  <a:pt x="2902419" y="1020029"/>
                  <a:pt x="2869392" y="949248"/>
                  <a:pt x="2710082" y="954107"/>
                </a:cubicBezTo>
                <a:cubicBezTo>
                  <a:pt x="2550772" y="958966"/>
                  <a:pt x="2461039" y="939161"/>
                  <a:pt x="2287801" y="954107"/>
                </a:cubicBezTo>
                <a:cubicBezTo>
                  <a:pt x="2114563" y="969053"/>
                  <a:pt x="2001055" y="911336"/>
                  <a:pt x="1828102" y="954107"/>
                </a:cubicBezTo>
                <a:cubicBezTo>
                  <a:pt x="1655149" y="996878"/>
                  <a:pt x="1398045" y="941636"/>
                  <a:pt x="1218735" y="954107"/>
                </a:cubicBezTo>
                <a:cubicBezTo>
                  <a:pt x="1039425" y="966578"/>
                  <a:pt x="914509" y="928004"/>
                  <a:pt x="684202" y="954107"/>
                </a:cubicBezTo>
                <a:cubicBezTo>
                  <a:pt x="453895" y="980210"/>
                  <a:pt x="155296" y="898747"/>
                  <a:pt x="0" y="954107"/>
                </a:cubicBezTo>
                <a:cubicBezTo>
                  <a:pt x="-36245" y="766164"/>
                  <a:pt x="12849" y="620928"/>
                  <a:pt x="0" y="505677"/>
                </a:cubicBezTo>
                <a:cubicBezTo>
                  <a:pt x="-12849" y="390426"/>
                  <a:pt x="7594" y="116605"/>
                  <a:pt x="0" y="0"/>
                </a:cubicBezTo>
                <a:close/>
              </a:path>
            </a:pathLst>
          </a:custGeom>
          <a:solidFill>
            <a:srgbClr val="00D8F9"/>
          </a:solidFill>
          <a:ln w="9525">
            <a:solidFill>
              <a:srgbClr val="0E2230"/>
            </a:solidFill>
            <a:miter lim="800000"/>
            <a:headEnd/>
            <a:tailEnd/>
            <a:extLst>
              <a:ext uri="{C807C97D-BFC1-408E-A445-0C87EB9F89A2}">
                <ask:lineSketchStyleProps xmlns:ask="http://schemas.microsoft.com/office/drawing/2018/sketchyshapes" sd="3949950118">
                  <a:prstGeom prst="rect">
                    <a:avLst/>
                  </a:prstGeom>
                  <ask:type>
                    <ask:lineSketchScribble/>
                  </ask:type>
                </ask:lineSketchStyleProps>
              </a:ext>
            </a:extLst>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a:t>
            </a:r>
            <a:r>
              <a:rPr kumimoji="0" lang="vi-VN" altLang="en-US" sz="28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(6.0 điểm)</a:t>
            </a:r>
            <a:endPar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7416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E9DB0346-45EB-50F5-B15B-E9B9D4897FB7}"/>
              </a:ext>
            </a:extLst>
          </p:cNvPr>
          <p:cNvSpPr txBox="1"/>
          <p:nvPr/>
        </p:nvSpPr>
        <p:spPr>
          <a:xfrm>
            <a:off x="1933598" y="2391484"/>
            <a:ext cx="7739148" cy="3724096"/>
          </a:xfrm>
          <a:prstGeom prst="rect">
            <a:avLst/>
          </a:prstGeom>
          <a:noFill/>
        </p:spPr>
        <p:txBody>
          <a:bodyPr wrap="square">
            <a:spAutoFit/>
          </a:bodyPr>
          <a:lstStyle/>
          <a:p>
            <a:pPr marL="0" marR="0" algn="just">
              <a:spcBef>
                <a:spcPts val="0"/>
              </a:spcBef>
              <a:spcAft>
                <a:spcPts val="0"/>
              </a:spcAft>
            </a:pPr>
            <a:r>
              <a:rPr lang="en-US" sz="2400" b="1" dirty="0" err="1">
                <a:effectLst/>
                <a:highlight>
                  <a:srgbClr val="FFFF00"/>
                </a:highlight>
                <a:latin typeface="Times New Roman" panose="02020603050405020304" pitchFamily="18" charset="0"/>
                <a:ea typeface="Times New Roman" panose="02020603050405020304" pitchFamily="18" charset="0"/>
              </a:rPr>
              <a:t>Câu</a:t>
            </a:r>
            <a:r>
              <a:rPr lang="en-US" sz="2400" b="1" dirty="0">
                <a:effectLst/>
                <a:highlight>
                  <a:srgbClr val="FFFF00"/>
                </a:highlight>
                <a:latin typeface="Times New Roman" panose="02020603050405020304" pitchFamily="18" charset="0"/>
                <a:ea typeface="Times New Roman" panose="02020603050405020304" pitchFamily="18" charset="0"/>
              </a:rPr>
              <a:t> 8. </a:t>
            </a:r>
            <a:r>
              <a:rPr lang="en-US" sz="2400" dirty="0" err="1">
                <a:solidFill>
                  <a:schemeClr val="bg1"/>
                </a:solidFill>
                <a:effectLst/>
                <a:latin typeface="Times New Roman" panose="02020603050405020304" pitchFamily="18" charset="0"/>
                <a:ea typeface="Times New Roman" panose="02020603050405020304" pitchFamily="18" charset="0"/>
              </a:rPr>
              <a:t>Xác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định</a:t>
            </a:r>
            <a:r>
              <a:rPr lang="en-US" sz="2400" dirty="0">
                <a:solidFill>
                  <a:schemeClr val="bg1"/>
                </a:solidFill>
                <a:effectLst/>
                <a:latin typeface="Times New Roman" panose="02020603050405020304" pitchFamily="18" charset="0"/>
                <a:ea typeface="Times New Roman" panose="02020603050405020304" pitchFamily="18" charset="0"/>
              </a:rPr>
              <a:t> ý </a:t>
            </a:r>
            <a:r>
              <a:rPr lang="en-US" sz="2400" dirty="0" err="1">
                <a:solidFill>
                  <a:schemeClr val="bg1"/>
                </a:solidFill>
                <a:effectLst/>
                <a:latin typeface="Times New Roman" panose="02020603050405020304" pitchFamily="18" charset="0"/>
                <a:ea typeface="Times New Roman" panose="02020603050405020304" pitchFamily="18" charset="0"/>
              </a:rPr>
              <a:t>nghĩa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nhan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đề</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”(1đ)</a:t>
            </a:r>
          </a:p>
          <a:p>
            <a:pPr marL="0" marR="0" algn="just">
              <a:spcBef>
                <a:spcPts val="0"/>
              </a:spcBef>
              <a:spcAft>
                <a:spcPts val="0"/>
              </a:spcAft>
            </a:pPr>
            <a:r>
              <a:rPr lang="en-US" sz="2400" b="1" dirty="0" err="1">
                <a:effectLst/>
                <a:latin typeface="Times New Roman" panose="02020603050405020304" pitchFamily="18" charset="0"/>
                <a:ea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giải</a:t>
            </a:r>
            <a:r>
              <a:rPr lang="en-US" sz="2400" b="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2400" dirty="0" err="1">
                <a:solidFill>
                  <a:schemeClr val="bg1"/>
                </a:solidFill>
                <a:effectLst/>
                <a:latin typeface="Times New Roman" panose="02020603050405020304" pitchFamily="18" charset="0"/>
                <a:ea typeface="Times New Roman" panose="02020603050405020304" pitchFamily="18" charset="0"/>
              </a:rPr>
              <a:t>Đọc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kĩ</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văn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bản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xác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định</a:t>
            </a:r>
            <a:r>
              <a:rPr lang="en-US" sz="2400" dirty="0">
                <a:solidFill>
                  <a:schemeClr val="bg1"/>
                </a:solidFill>
                <a:effectLst/>
                <a:latin typeface="Times New Roman" panose="02020603050405020304" pitchFamily="18" charset="0"/>
                <a:ea typeface="Times New Roman" panose="02020603050405020304" pitchFamily="18" charset="0"/>
              </a:rPr>
              <a:t> ý </a:t>
            </a:r>
            <a:r>
              <a:rPr lang="en-US" sz="2400" dirty="0" err="1">
                <a:solidFill>
                  <a:schemeClr val="bg1"/>
                </a:solidFill>
                <a:effectLst/>
                <a:latin typeface="Times New Roman" panose="02020603050405020304" pitchFamily="18" charset="0"/>
                <a:ea typeface="Times New Roman" panose="02020603050405020304" pitchFamily="18" charset="0"/>
              </a:rPr>
              <a:t>nghĩa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nhan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đề</a:t>
            </a:r>
            <a:endParaRPr lang="en-US" sz="24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400" b="1" dirty="0" err="1">
                <a:effectLst/>
                <a:latin typeface="Times New Roman" panose="02020603050405020304" pitchFamily="18" charset="0"/>
                <a:ea typeface="Times New Roman" panose="02020603050405020304" pitchFamily="18" charset="0"/>
              </a:rPr>
              <a:t>Lời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giải</a:t>
            </a:r>
            <a:r>
              <a:rPr lang="en-US" sz="2400" b="1" dirty="0">
                <a:effectLst/>
                <a:latin typeface="Times New Roman" panose="02020603050405020304" pitchFamily="18" charset="0"/>
                <a:ea typeface="Times New Roman" panose="02020603050405020304" pitchFamily="18" charset="0"/>
              </a:rPr>
              <a:t> chi </a:t>
            </a:r>
            <a:r>
              <a:rPr lang="en-US" sz="2400" b="1" dirty="0" err="1">
                <a:effectLst/>
                <a:latin typeface="Times New Roman" panose="02020603050405020304" pitchFamily="18" charset="0"/>
                <a:ea typeface="Times New Roman" panose="02020603050405020304" pitchFamily="18" charset="0"/>
              </a:rPr>
              <a:t>tiết</a:t>
            </a:r>
            <a:r>
              <a:rPr lang="en-US" sz="2400" b="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2400" dirty="0">
                <a:solidFill>
                  <a:schemeClr val="bg1"/>
                </a:solidFill>
                <a:effectLst/>
                <a:latin typeface="Times New Roman" panose="02020603050405020304" pitchFamily="18" charset="0"/>
                <a:ea typeface="Times New Roman" panose="02020603050405020304" pitchFamily="18" charset="0"/>
              </a:rPr>
              <a:t>Ý </a:t>
            </a:r>
            <a:r>
              <a:rPr lang="en-US" sz="2400" dirty="0" err="1">
                <a:solidFill>
                  <a:schemeClr val="bg1"/>
                </a:solidFill>
                <a:effectLst/>
                <a:latin typeface="Times New Roman" panose="02020603050405020304" pitchFamily="18" charset="0"/>
                <a:ea typeface="Times New Roman" panose="02020603050405020304" pitchFamily="18" charset="0"/>
              </a:rPr>
              <a:t>nghĩa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nhan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đề</a:t>
            </a:r>
            <a:r>
              <a:rPr lang="en-US" sz="2400" dirty="0">
                <a:solidFill>
                  <a:schemeClr val="bg1"/>
                </a:solidFill>
                <a:effectLst/>
                <a:latin typeface="Times New Roman" panose="02020603050405020304" pitchFamily="18" charset="0"/>
                <a:ea typeface="Times New Roman" panose="02020603050405020304" pitchFamily="18" charset="0"/>
              </a:rPr>
              <a:t>:</a:t>
            </a:r>
          </a:p>
          <a:p>
            <a:pPr marL="0" marR="0" algn="just">
              <a:spcBef>
                <a:spcPts val="0"/>
              </a:spcBef>
              <a:spcAft>
                <a:spcPts val="750"/>
              </a:spcAft>
            </a:pP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bộc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lộ</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tâm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cảm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trực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tiếp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Đó</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bạch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trải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lòng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mình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Hồ</a:t>
            </a:r>
            <a:r>
              <a:rPr lang="en-US" sz="2400" dirty="0">
                <a:solidFill>
                  <a:schemeClr val="bg1"/>
                </a:solidFill>
                <a:effectLst/>
                <a:latin typeface="Times New Roman" panose="02020603050405020304" pitchFamily="18" charset="0"/>
                <a:ea typeface="Times New Roman" panose="02020603050405020304" pitchFamily="18" charset="0"/>
              </a:rPr>
              <a:t> Xuân </a:t>
            </a:r>
            <a:r>
              <a:rPr lang="en-US" sz="2400" dirty="0" err="1">
                <a:solidFill>
                  <a:schemeClr val="bg1"/>
                </a:solidFill>
                <a:effectLst/>
                <a:latin typeface="Times New Roman" panose="02020603050405020304" pitchFamily="18" charset="0"/>
                <a:ea typeface="Times New Roman" panose="02020603050405020304" pitchFamily="18" charset="0"/>
              </a:rPr>
              <a:t>Hương</a:t>
            </a:r>
            <a:endParaRPr lang="en-US" sz="24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Bài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 I </a:t>
            </a:r>
            <a:r>
              <a:rPr lang="en-US" sz="2400" dirty="0" err="1">
                <a:solidFill>
                  <a:schemeClr val="bg1"/>
                </a:solidFill>
                <a:effectLst/>
                <a:latin typeface="Times New Roman" panose="02020603050405020304" pitchFamily="18" charset="0"/>
                <a:ea typeface="Times New Roman" panose="02020603050405020304" pitchFamily="18" charset="0"/>
              </a:rPr>
              <a:t>chính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nỗi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đau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Hồ</a:t>
            </a:r>
            <a:r>
              <a:rPr lang="en-US" sz="2400" dirty="0">
                <a:solidFill>
                  <a:schemeClr val="bg1"/>
                </a:solidFill>
                <a:effectLst/>
                <a:latin typeface="Times New Roman" panose="02020603050405020304" pitchFamily="18" charset="0"/>
                <a:ea typeface="Times New Roman" panose="02020603050405020304" pitchFamily="18" charset="0"/>
              </a:rPr>
              <a:t> Xuân </a:t>
            </a:r>
            <a:r>
              <a:rPr lang="en-US" sz="2400" dirty="0" err="1">
                <a:solidFill>
                  <a:schemeClr val="bg1"/>
                </a:solidFill>
                <a:effectLst/>
                <a:latin typeface="Times New Roman" panose="02020603050405020304" pitchFamily="18" charset="0"/>
                <a:ea typeface="Times New Roman" panose="02020603050405020304" pitchFamily="18" charset="0"/>
              </a:rPr>
              <a:t>Hương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những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người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xã</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hội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phong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kiến</a:t>
            </a:r>
            <a:r>
              <a:rPr lang="en-US" sz="2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42270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386898" y="342587"/>
            <a:ext cx="2784582" cy="552616"/>
            <a:chOff x="259079" y="453224"/>
            <a:chExt cx="2784582"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2422523" cy="369332"/>
            </a:xfrm>
            <a:prstGeom prst="rect">
              <a:avLst/>
            </a:prstGeom>
          </p:spPr>
          <p:txBody>
            <a:bodyPr wrap="none">
              <a:spAutoFit/>
            </a:bodyPr>
            <a:lstStyle/>
            <a:p>
              <a:r>
                <a:rPr lang="vi-VN" altLang="zh-CN" b="1" dirty="0">
                  <a:highlight>
                    <a:srgbClr val="FFFF00"/>
                  </a:highlight>
                  <a:latin typeface="+mj-lt"/>
                </a:rPr>
                <a:t>VĂN HỌC HOA NHỎ</a:t>
              </a:r>
              <a:endParaRPr lang="zh-CN" altLang="en-US" b="1" dirty="0">
                <a:highlight>
                  <a:srgbClr val="FFFF00"/>
                </a:highlight>
                <a:latin typeface="+mj-lt"/>
              </a:endParaRPr>
            </a:p>
          </p:txBody>
        </p:sp>
      </p:grpSp>
      <p:sp>
        <p:nvSpPr>
          <p:cNvPr id="7" name="矩形 6">
            <a:extLst>
              <a:ext uri="{FF2B5EF4-FFF2-40B4-BE49-F238E27FC236}">
                <a16:creationId xmlns:a16="http://schemas.microsoft.com/office/drawing/2014/main" id="{407073CD-D3B7-4DEA-AF6F-8115DF0F94F6}"/>
              </a:ext>
            </a:extLst>
          </p:cNvPr>
          <p:cNvSpPr/>
          <p:nvPr/>
        </p:nvSpPr>
        <p:spPr>
          <a:xfrm>
            <a:off x="771594" y="1003321"/>
            <a:ext cx="9921240" cy="4994356"/>
          </a:xfrm>
          <a:prstGeom prst="rect">
            <a:avLst/>
          </a:prstGeom>
          <a:solidFill>
            <a:srgbClr val="DEE7EE"/>
          </a:solidFill>
          <a:ln>
            <a:noFill/>
          </a:ln>
          <a:effectLst>
            <a:outerShdw blurRad="419100" dist="38100" dir="5400000" algn="t" rotWithShape="0">
              <a:srgbClr val="032237">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94DF1830-9532-461C-B538-99C22F9E9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9218" y="3543510"/>
            <a:ext cx="3695700" cy="1914525"/>
          </a:xfrm>
          <a:prstGeom prst="rect">
            <a:avLst/>
          </a:prstGeom>
        </p:spPr>
      </p:pic>
      <p:pic>
        <p:nvPicPr>
          <p:cNvPr id="27" name="图片 26">
            <a:extLst>
              <a:ext uri="{FF2B5EF4-FFF2-40B4-BE49-F238E27FC236}">
                <a16:creationId xmlns:a16="http://schemas.microsoft.com/office/drawing/2014/main" id="{5BD610CE-102C-49DA-8AC0-6D8026B3E567}"/>
              </a:ext>
            </a:extLst>
          </p:cNvPr>
          <p:cNvPicPr>
            <a:picLocks noChangeAspect="1"/>
          </p:cNvPicPr>
          <p:nvPr/>
        </p:nvPicPr>
        <p:blipFill rotWithShape="1">
          <a:blip r:embed="rId8">
            <a:extLst>
              <a:ext uri="{28A0092B-C50C-407E-A947-70E740481C1C}">
                <a14:useLocalDpi xmlns:a14="http://schemas.microsoft.com/office/drawing/2010/main" val="0"/>
              </a:ext>
            </a:extLst>
          </a:blip>
          <a:srcRect t="33166"/>
          <a:stretch/>
        </p:blipFill>
        <p:spPr>
          <a:xfrm>
            <a:off x="7289600" y="101297"/>
            <a:ext cx="4902400" cy="3276493"/>
          </a:xfrm>
          <a:prstGeom prst="rect">
            <a:avLst/>
          </a:prstGeom>
        </p:spPr>
      </p:pic>
      <p:sp>
        <p:nvSpPr>
          <p:cNvPr id="8" name="TextBox 7">
            <a:extLst>
              <a:ext uri="{FF2B5EF4-FFF2-40B4-BE49-F238E27FC236}">
                <a16:creationId xmlns:a16="http://schemas.microsoft.com/office/drawing/2014/main" id="{50F0EC9F-A647-FC5B-F846-1A1332AD6462}"/>
              </a:ext>
            </a:extLst>
          </p:cNvPr>
          <p:cNvSpPr txBox="1"/>
          <p:nvPr/>
        </p:nvSpPr>
        <p:spPr>
          <a:xfrm>
            <a:off x="980836" y="895427"/>
            <a:ext cx="9315092" cy="5210144"/>
          </a:xfrm>
          <a:prstGeom prst="rect">
            <a:avLst/>
          </a:prstGeom>
          <a:noFill/>
        </p:spPr>
        <p:txBody>
          <a:bodyPr wrap="square">
            <a:spAutoFit/>
          </a:bodyPr>
          <a:lstStyle/>
          <a:p>
            <a:pPr marL="0" marR="0" algn="ctr">
              <a:lnSpc>
                <a:spcPct val="107000"/>
              </a:lnSpc>
              <a:spcBef>
                <a:spcPts val="0"/>
              </a:spcBef>
              <a:spcAft>
                <a:spcPts val="0"/>
              </a:spcAft>
            </a:pPr>
            <a:r>
              <a:rPr lang="vi-VN"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đoạn thơ trên gợi cho em nhớ tới bài thơ Qua đèo ngang.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tới Đèo Ngang, bóng xế tà,</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Cỏ cây chen đá, lá chen hoa.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Lom khom dưới núi, tiều vài chú,</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Lác đác bên sông, chợ mấy nhà.</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 nước đau lòng con quốc quốc,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nhà mỏi miệng cái gia gia.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Dừng chân đứng lại trời, non, nước,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mảnh tình riêng ta với ta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cảnh sáng tác : khi bà được mời vào kinh đô Huế giữ chức Cung Trung giáo tập để dạy học cho công chúa và cung phi.</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494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9" name="TextBox 18">
            <a:extLst>
              <a:ext uri="{FF2B5EF4-FFF2-40B4-BE49-F238E27FC236}">
                <a16:creationId xmlns:a16="http://schemas.microsoft.com/office/drawing/2014/main" id="{7313731D-C3DA-08FD-CF3C-3175B489654D}"/>
              </a:ext>
            </a:extLst>
          </p:cNvPr>
          <p:cNvSpPr txBox="1"/>
          <p:nvPr/>
        </p:nvSpPr>
        <p:spPr>
          <a:xfrm>
            <a:off x="1069811" y="2632924"/>
            <a:ext cx="9570689" cy="3149580"/>
          </a:xfrm>
          <a:prstGeom prst="rect">
            <a:avLst/>
          </a:prstGeom>
          <a:noFill/>
        </p:spPr>
        <p:txBody>
          <a:bodyPr wrap="square">
            <a:spAutoFit/>
          </a:bodyPr>
          <a:lstStyle/>
          <a:p>
            <a:pPr marL="0" marR="0" algn="just">
              <a:spcBef>
                <a:spcPts val="0"/>
              </a:spcBef>
              <a:spcAft>
                <a:spcPts val="0"/>
              </a:spcAft>
            </a:pPr>
            <a:r>
              <a:rPr lang="en-US" sz="2400" b="1" dirty="0" err="1">
                <a:effectLst/>
                <a:highlight>
                  <a:srgbClr val="FFFF00"/>
                </a:highlight>
                <a:latin typeface="Times New Roman" panose="02020603050405020304" pitchFamily="18" charset="0"/>
                <a:ea typeface="Times New Roman" panose="02020603050405020304" pitchFamily="18" charset="0"/>
              </a:rPr>
              <a:t>Câu</a:t>
            </a:r>
            <a:r>
              <a:rPr lang="en-US" sz="2400" b="1" dirty="0">
                <a:effectLst/>
                <a:highlight>
                  <a:srgbClr val="FFFF00"/>
                </a:highlight>
                <a:latin typeface="Times New Roman" panose="02020603050405020304" pitchFamily="18" charset="0"/>
                <a:ea typeface="Times New Roman" panose="02020603050405020304" pitchFamily="18" charset="0"/>
              </a:rPr>
              <a:t> 9.</a:t>
            </a:r>
            <a:r>
              <a:rPr lang="en-US" sz="2400" dirty="0">
                <a:effectLst/>
                <a:highlight>
                  <a:srgbClr val="FFFF00"/>
                </a:highligh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này</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chịu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già</a:t>
            </a:r>
            <a:r>
              <a:rPr lang="en-US" sz="2400" dirty="0">
                <a:solidFill>
                  <a:schemeClr val="bg1"/>
                </a:solidFill>
                <a:effectLst/>
                <a:latin typeface="Times New Roman" panose="02020603050405020304" pitchFamily="18" charset="0"/>
                <a:ea typeface="Times New Roman" panose="02020603050405020304" pitchFamily="18" charset="0"/>
              </a:rPr>
              <a:t> tom” </a:t>
            </a:r>
            <a:r>
              <a:rPr lang="en-US" sz="2400" dirty="0" err="1">
                <a:solidFill>
                  <a:schemeClr val="bg1"/>
                </a:solidFill>
                <a:effectLst/>
                <a:latin typeface="Times New Roman" panose="02020603050405020304" pitchFamily="18" charset="0"/>
                <a:ea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hiện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điều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gì</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rPr>
              <a:t>, con </a:t>
            </a:r>
            <a:r>
              <a:rPr lang="en-US" sz="2400" dirty="0" err="1">
                <a:solidFill>
                  <a:schemeClr val="bg1"/>
                </a:solidFill>
                <a:effectLst/>
                <a:latin typeface="Times New Roman" panose="02020603050405020304" pitchFamily="18" charset="0"/>
                <a:ea typeface="Times New Roman" panose="02020603050405020304" pitchFamily="18" charset="0"/>
              </a:rPr>
              <a:t>người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vật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 (1đ)</a:t>
            </a:r>
          </a:p>
          <a:p>
            <a:pPr marL="0" marR="0" algn="just">
              <a:spcBef>
                <a:spcPts val="0"/>
              </a:spcBef>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Phương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pháp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giải</a:t>
            </a:r>
            <a:r>
              <a:rPr lang="en-US" sz="2400" b="1"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2400" dirty="0" err="1">
                <a:solidFill>
                  <a:schemeClr val="bg1"/>
                </a:solidFill>
                <a:effectLst/>
                <a:latin typeface="Times New Roman" panose="02020603050405020304" pitchFamily="18" charset="0"/>
                <a:ea typeface="Times New Roman" panose="02020603050405020304" pitchFamily="18" charset="0"/>
              </a:rPr>
              <a:t>Phân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tích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để</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thấy</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con </a:t>
            </a:r>
            <a:r>
              <a:rPr lang="en-US" sz="2400" dirty="0" err="1">
                <a:solidFill>
                  <a:schemeClr val="bg1"/>
                </a:solidFill>
                <a:effectLst/>
                <a:latin typeface="Times New Roman" panose="02020603050405020304" pitchFamily="18" charset="0"/>
                <a:ea typeface="Times New Roman" panose="02020603050405020304" pitchFamily="18" charset="0"/>
              </a:rPr>
              <a:t>người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vật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endParaRPr lang="en-US" sz="24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Lời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giải</a:t>
            </a:r>
            <a:r>
              <a:rPr lang="en-US" sz="2400" b="1" dirty="0">
                <a:solidFill>
                  <a:schemeClr val="bg1"/>
                </a:solidFill>
                <a:effectLst/>
                <a:latin typeface="Times New Roman" panose="02020603050405020304" pitchFamily="18" charset="0"/>
                <a:ea typeface="Times New Roman" panose="02020603050405020304" pitchFamily="18" charset="0"/>
              </a:rPr>
              <a:t> chi </a:t>
            </a:r>
            <a:r>
              <a:rPr lang="en-US" sz="2400" b="1" dirty="0" err="1">
                <a:solidFill>
                  <a:schemeClr val="bg1"/>
                </a:solidFill>
                <a:effectLst/>
                <a:latin typeface="Times New Roman" panose="02020603050405020304" pitchFamily="18" charset="0"/>
                <a:ea typeface="Times New Roman" panose="02020603050405020304" pitchFamily="18" charset="0"/>
              </a:rPr>
              <a:t>tiết</a:t>
            </a:r>
            <a:r>
              <a:rPr lang="en-US" sz="2400" b="1"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này</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chịu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già</a:t>
            </a:r>
            <a:r>
              <a:rPr lang="en-US" sz="2400" dirty="0">
                <a:solidFill>
                  <a:schemeClr val="bg1"/>
                </a:solidFill>
                <a:effectLst/>
                <a:latin typeface="Times New Roman" panose="02020603050405020304" pitchFamily="18" charset="0"/>
                <a:ea typeface="Times New Roman" panose="02020603050405020304" pitchFamily="18" charset="0"/>
              </a:rPr>
              <a:t> tom” </a:t>
            </a:r>
            <a:r>
              <a:rPr lang="en-US" sz="2400" dirty="0" err="1">
                <a:solidFill>
                  <a:schemeClr val="bg1"/>
                </a:solidFill>
                <a:effectLst/>
                <a:latin typeface="Times New Roman" panose="02020603050405020304" pitchFamily="18" charset="0"/>
                <a:ea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hiện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mạnh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mẽ</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ngang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tàng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quyết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liệt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Hồ</a:t>
            </a:r>
            <a:r>
              <a:rPr lang="en-US" sz="2400" dirty="0">
                <a:solidFill>
                  <a:schemeClr val="bg1"/>
                </a:solidFill>
                <a:effectLst/>
                <a:latin typeface="Times New Roman" panose="02020603050405020304" pitchFamily="18" charset="0"/>
                <a:ea typeface="Times New Roman" panose="02020603050405020304" pitchFamily="18" charset="0"/>
              </a:rPr>
              <a:t> Xuân </a:t>
            </a:r>
            <a:r>
              <a:rPr lang="en-US" sz="2400" dirty="0" err="1">
                <a:solidFill>
                  <a:schemeClr val="bg1"/>
                </a:solidFill>
                <a:effectLst/>
                <a:latin typeface="Times New Roman" panose="02020603050405020304" pitchFamily="18" charset="0"/>
                <a:ea typeface="Times New Roman" panose="02020603050405020304" pitchFamily="18" charset="0"/>
              </a:rPr>
              <a:t>Hương</a:t>
            </a:r>
            <a:r>
              <a:rPr lang="en-US" sz="2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93682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9677DFCB-C359-45A2-F22E-2A087EFC2918}"/>
              </a:ext>
            </a:extLst>
          </p:cNvPr>
          <p:cNvSpPr txBox="1"/>
          <p:nvPr/>
        </p:nvSpPr>
        <p:spPr>
          <a:xfrm>
            <a:off x="1605129" y="1981254"/>
            <a:ext cx="8631807" cy="4539191"/>
          </a:xfrm>
          <a:prstGeom prst="rect">
            <a:avLst/>
          </a:prstGeom>
          <a:noFill/>
        </p:spPr>
        <p:txBody>
          <a:bodyPr wrap="square">
            <a:spAutoFit/>
          </a:bodyPr>
          <a:lstStyle/>
          <a:p>
            <a:pPr marL="0" marR="0" algn="just">
              <a:lnSpc>
                <a:spcPct val="150000"/>
              </a:lnSpc>
              <a:spcBef>
                <a:spcPts val="0"/>
              </a:spcBef>
              <a:spcAft>
                <a:spcPts val="0"/>
              </a:spcAft>
            </a:pPr>
            <a:r>
              <a:rPr lang="en-US" sz="2800" b="1" dirty="0" err="1">
                <a:effectLst/>
                <a:highlight>
                  <a:srgbClr val="FFFF00"/>
                </a:highlight>
                <a:latin typeface="Times New Roman" panose="02020603050405020304" pitchFamily="18" charset="0"/>
                <a:ea typeface="Times New Roman" panose="02020603050405020304" pitchFamily="18" charset="0"/>
              </a:rPr>
              <a:t>Câu</a:t>
            </a:r>
            <a:r>
              <a:rPr lang="en-US" sz="2800" b="1" dirty="0">
                <a:effectLst/>
                <a:highlight>
                  <a:srgbClr val="FFFF00"/>
                </a:highlight>
                <a:latin typeface="Times New Roman" panose="02020603050405020304" pitchFamily="18" charset="0"/>
                <a:ea typeface="Times New Roman" panose="02020603050405020304" pitchFamily="18" charset="0"/>
              </a:rPr>
              <a:t> 10.</a:t>
            </a:r>
            <a:r>
              <a:rPr lang="en-US" sz="2800" dirty="0">
                <a:effectLst/>
                <a:highlight>
                  <a:srgbClr val="FFFF00"/>
                </a:highligh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Từ</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bài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tình</a:t>
            </a:r>
            <a:r>
              <a:rPr lang="en-US" sz="2800" dirty="0">
                <a:solidFill>
                  <a:schemeClr val="bg1"/>
                </a:solidFill>
                <a:effectLst/>
                <a:latin typeface="Times New Roman" panose="02020603050405020304" pitchFamily="18" charset="0"/>
                <a:ea typeface="Times New Roman" panose="02020603050405020304" pitchFamily="18" charset="0"/>
              </a:rPr>
              <a:t> II”, </a:t>
            </a:r>
            <a:r>
              <a:rPr lang="en-US" sz="2800" dirty="0" err="1">
                <a:solidFill>
                  <a:schemeClr val="bg1"/>
                </a:solidFill>
                <a:effectLst/>
                <a:latin typeface="Times New Roman" panose="02020603050405020304" pitchFamily="18" charset="0"/>
                <a:ea typeface="Times New Roman" panose="02020603050405020304" pitchFamily="18" charset="0"/>
              </a:rPr>
              <a:t>anh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hãy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viết</a:t>
            </a:r>
            <a:r>
              <a:rPr lang="en-US" sz="2800" dirty="0">
                <a:solidFill>
                  <a:schemeClr val="bg1"/>
                </a:solidFill>
                <a:effectLst/>
                <a:latin typeface="Times New Roman" panose="02020603050405020304" pitchFamily="18" charset="0"/>
                <a:ea typeface="Times New Roman" panose="02020603050405020304" pitchFamily="18" charset="0"/>
              </a:rPr>
              <a:t> 5- 7 </a:t>
            </a:r>
            <a:r>
              <a:rPr lang="en-US" sz="2800" dirty="0" err="1">
                <a:solidFill>
                  <a:schemeClr val="bg1"/>
                </a:solidFill>
                <a:effectLst/>
                <a:latin typeface="Times New Roman" panose="02020603050405020304" pitchFamily="18" charset="0"/>
                <a:ea typeface="Times New Roman" panose="02020603050405020304" pitchFamily="18" charset="0"/>
              </a:rPr>
              <a:t>dòng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xét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(1đ)</a:t>
            </a:r>
          </a:p>
          <a:p>
            <a:pPr marL="0" marR="0" algn="just">
              <a:lnSpc>
                <a:spcPct val="150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giải</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giải</a:t>
            </a:r>
            <a:r>
              <a:rPr lang="en-US" sz="2800" b="1" dirty="0">
                <a:effectLst/>
                <a:latin typeface="Times New Roman" panose="02020603050405020304" pitchFamily="18" charset="0"/>
                <a:ea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750"/>
              </a:spcAft>
            </a:pP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ép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hạnh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đầy</a:t>
            </a:r>
            <a:r>
              <a:rPr lang="en-US" sz="2800" dirty="0">
                <a:solidFill>
                  <a:schemeClr val="bg1"/>
                </a:solidFill>
                <a:effectLst/>
                <a:latin typeface="Times New Roman" panose="02020603050405020304" pitchFamily="18" charset="0"/>
                <a:ea typeface="Times New Roman" panose="02020603050405020304" pitchFamily="18" charset="0"/>
              </a:rPr>
              <a:t> bi </a:t>
            </a:r>
            <a:r>
              <a:rPr lang="en-US" sz="2800" dirty="0" err="1">
                <a:solidFill>
                  <a:schemeClr val="bg1"/>
                </a:solidFill>
                <a:effectLst/>
                <a:latin typeface="Times New Roman" panose="02020603050405020304" pitchFamily="18" charset="0"/>
                <a:ea typeface="Times New Roman" panose="02020603050405020304" pitchFamily="18" charset="0"/>
              </a:rPr>
              <a:t>kịch</a:t>
            </a:r>
            <a:r>
              <a:rPr lang="en-US" sz="28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14250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658459" y="1424483"/>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2EAC6EE8-F0FF-5638-59A5-C13B0F7E12F9}"/>
              </a:ext>
            </a:extLst>
          </p:cNvPr>
          <p:cNvSpPr txBox="1"/>
          <p:nvPr/>
        </p:nvSpPr>
        <p:spPr>
          <a:xfrm>
            <a:off x="1726598" y="1944211"/>
            <a:ext cx="8715006" cy="4653646"/>
          </a:xfrm>
          <a:prstGeom prst="rect">
            <a:avLst/>
          </a:prstGeom>
          <a:noFill/>
        </p:spPr>
        <p:txBody>
          <a:bodyPr wrap="square">
            <a:spAutoFit/>
          </a:bodyPr>
          <a:lstStyle/>
          <a:p>
            <a:pPr marL="0" marR="0" algn="just">
              <a:lnSpc>
                <a:spcPct val="150000"/>
              </a:lnSpc>
              <a:spcBef>
                <a:spcPts val="0"/>
              </a:spcBef>
              <a:spcAft>
                <a:spcPts val="0"/>
              </a:spcAft>
            </a:pPr>
            <a:r>
              <a:rPr lang="en-US" sz="2000" b="1" dirty="0">
                <a:solidFill>
                  <a:srgbClr val="FFFF00"/>
                </a:solidFill>
                <a:effectLst/>
                <a:latin typeface="Times New Roman" panose="02020603050405020304" pitchFamily="18" charset="0"/>
                <a:ea typeface="Times New Roman" panose="02020603050405020304" pitchFamily="18" charset="0"/>
              </a:rPr>
              <a:t>II. PHẦN VIẾT (4đ)</a:t>
            </a:r>
            <a:endParaRPr lang="en-US" sz="2000" dirty="0">
              <a:solidFill>
                <a:srgbClr val="FFFF0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000" b="1" dirty="0">
                <a:solidFill>
                  <a:schemeClr val="bg1"/>
                </a:solidFill>
                <a:effectLst/>
                <a:latin typeface="Times New Roman" panose="02020603050405020304" pitchFamily="18" charset="0"/>
                <a:ea typeface="Times New Roman" panose="02020603050405020304" pitchFamily="18" charset="0"/>
              </a:rPr>
              <a:t>*</a:t>
            </a:r>
            <a:r>
              <a:rPr lang="en-US" sz="2000" b="1" dirty="0" err="1">
                <a:solidFill>
                  <a:schemeClr val="bg1"/>
                </a:solidFill>
                <a:effectLst/>
                <a:latin typeface="Times New Roman" panose="02020603050405020304" pitchFamily="18" charset="0"/>
                <a:ea typeface="Times New Roman" panose="02020603050405020304" pitchFamily="18" charset="0"/>
              </a:rPr>
              <a:t>Dàn</a:t>
            </a:r>
            <a:r>
              <a:rPr lang="en-US" sz="2000" b="1" dirty="0">
                <a:solidFill>
                  <a:schemeClr val="bg1"/>
                </a:solidFill>
                <a:effectLst/>
                <a:latin typeface="Times New Roman" panose="02020603050405020304" pitchFamily="18" charset="0"/>
                <a:ea typeface="Times New Roman" panose="02020603050405020304" pitchFamily="18" charset="0"/>
              </a:rPr>
              <a:t> ý:</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000" b="1" dirty="0">
                <a:solidFill>
                  <a:schemeClr val="bg1"/>
                </a:solidFill>
                <a:effectLst/>
                <a:latin typeface="Times New Roman" panose="02020603050405020304" pitchFamily="18" charset="0"/>
                <a:ea typeface="Times New Roman" panose="02020603050405020304" pitchFamily="18" charset="0"/>
              </a:rPr>
              <a:t>1. </a:t>
            </a:r>
            <a:r>
              <a:rPr lang="en-US" sz="2000" b="1" dirty="0" err="1">
                <a:solidFill>
                  <a:schemeClr val="bg1"/>
                </a:solidFill>
                <a:effectLst/>
                <a:latin typeface="Times New Roman" panose="02020603050405020304" pitchFamily="18" charset="0"/>
                <a:ea typeface="Times New Roman" panose="02020603050405020304" pitchFamily="18" charset="0"/>
              </a:rPr>
              <a:t>Mở</a:t>
            </a:r>
            <a:r>
              <a:rPr lang="en-US" sz="2000" b="1" dirty="0">
                <a:solidFill>
                  <a:schemeClr val="bg1"/>
                </a:solidFill>
                <a:effectLst/>
                <a:latin typeface="Times New Roman" panose="02020603050405020304" pitchFamily="18" charset="0"/>
                <a:ea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rPr>
              <a:t>bài</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000" dirty="0" err="1">
                <a:solidFill>
                  <a:schemeClr val="bg1"/>
                </a:solidFill>
                <a:effectLst/>
                <a:latin typeface="Times New Roman" panose="02020603050405020304" pitchFamily="18" charset="0"/>
                <a:ea typeface="Times New Roman" panose="02020603050405020304" pitchFamily="18" charset="0"/>
              </a:rPr>
              <a:t>Hồ</a:t>
            </a:r>
            <a:r>
              <a:rPr lang="en-US" sz="2000" dirty="0">
                <a:solidFill>
                  <a:schemeClr val="bg1"/>
                </a:solidFill>
                <a:effectLst/>
                <a:latin typeface="Times New Roman" panose="02020603050405020304" pitchFamily="18" charset="0"/>
                <a:ea typeface="Times New Roman" panose="02020603050405020304" pitchFamily="18" charset="0"/>
              </a:rPr>
              <a:t> Xuân </a:t>
            </a:r>
            <a:r>
              <a:rPr lang="en-US" sz="2000" dirty="0" err="1">
                <a:solidFill>
                  <a:schemeClr val="bg1"/>
                </a:solidFill>
                <a:effectLst/>
                <a:latin typeface="Times New Roman" panose="02020603050405020304" pitchFamily="18" charset="0"/>
                <a:ea typeface="Times New Roman" panose="02020603050405020304" pitchFamily="18" charset="0"/>
              </a:rPr>
              <a:t>Hương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mệnh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danh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chúa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nôm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nữ</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sĩ</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bậc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văn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học</a:t>
            </a:r>
            <a:r>
              <a:rPr lang="en-US" sz="2000" dirty="0">
                <a:solidFill>
                  <a:schemeClr val="bg1"/>
                </a:solidFill>
                <a:effectLst/>
                <a:latin typeface="Times New Roman" panose="02020603050405020304" pitchFamily="18" charset="0"/>
                <a:ea typeface="Times New Roman" panose="02020603050405020304" pitchFamily="18" charset="0"/>
              </a:rPr>
              <a:t> Trung </a:t>
            </a:r>
            <a:r>
              <a:rPr lang="en-US" sz="2000" dirty="0" err="1">
                <a:solidFill>
                  <a:schemeClr val="bg1"/>
                </a:solidFill>
                <a:effectLst/>
                <a:latin typeface="Times New Roman" panose="02020603050405020304" pitchFamily="18" charset="0"/>
                <a:ea typeface="Times New Roman" panose="02020603050405020304" pitchFamily="18" charset="0"/>
              </a:rPr>
              <a:t>Đại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Việt</a:t>
            </a:r>
            <a:r>
              <a:rPr lang="en-US" sz="2000" dirty="0">
                <a:solidFill>
                  <a:schemeClr val="bg1"/>
                </a:solidFill>
                <a:effectLst/>
                <a:latin typeface="Times New Roman" panose="02020603050405020304" pitchFamily="18" charset="0"/>
                <a:ea typeface="Times New Roman" panose="02020603050405020304" pitchFamily="18" charset="0"/>
              </a:rPr>
              <a:t> Nam. Trong </a:t>
            </a:r>
            <a:r>
              <a:rPr lang="en-US" sz="2000" dirty="0" err="1">
                <a:solidFill>
                  <a:schemeClr val="bg1"/>
                </a:solidFill>
                <a:effectLst/>
                <a:latin typeface="Times New Roman" panose="02020603050405020304" pitchFamily="18" charset="0"/>
                <a:ea typeface="Times New Roman" panose="02020603050405020304" pitchFamily="18" charset="0"/>
              </a:rPr>
              <a:t>nền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văn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Việt</a:t>
            </a:r>
            <a:r>
              <a:rPr lang="en-US" sz="2000" dirty="0">
                <a:solidFill>
                  <a:schemeClr val="bg1"/>
                </a:solidFill>
                <a:effectLst/>
                <a:latin typeface="Times New Roman" panose="02020603050405020304" pitchFamily="18" charset="0"/>
                <a:ea typeface="Times New Roman" panose="02020603050405020304" pitchFamily="18" charset="0"/>
              </a:rPr>
              <a:t> Nam </a:t>
            </a:r>
            <a:r>
              <a:rPr lang="en-US" sz="2000" dirty="0" err="1">
                <a:solidFill>
                  <a:schemeClr val="bg1"/>
                </a:solidFill>
                <a:effectLst/>
                <a:latin typeface="Times New Roman" panose="02020603050405020304" pitchFamily="18" charset="0"/>
                <a:ea typeface="Times New Roman" panose="02020603050405020304" pitchFamily="18" charset="0"/>
              </a:rPr>
              <a:t>thời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bấy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giờ</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hiện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tượng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rất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độc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đáo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phụ</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nữ</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trào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trữ</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đậm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văn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Nổi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phẩm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đều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nói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phận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phụ</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nữ</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khẳng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định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đề</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cao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cái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Một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đặc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sắc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phải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kể</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đến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Tự</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I </a:t>
            </a:r>
            <a:r>
              <a:rPr lang="en-US" sz="2000" dirty="0" err="1">
                <a:solidFill>
                  <a:schemeClr val="bg1"/>
                </a:solidFill>
                <a:effectLst/>
                <a:latin typeface="Times New Roman" panose="02020603050405020304" pitchFamily="18" charset="0"/>
                <a:ea typeface="Times New Roman" panose="02020603050405020304" pitchFamily="18" charset="0"/>
              </a:rPr>
              <a:t>nằm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chùm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Tự</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6707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8DA2B97E-9CAC-3D3E-6600-BF77240705C7}"/>
              </a:ext>
            </a:extLst>
          </p:cNvPr>
          <p:cNvSpPr txBox="1"/>
          <p:nvPr/>
        </p:nvSpPr>
        <p:spPr>
          <a:xfrm>
            <a:off x="1309360" y="2069002"/>
            <a:ext cx="9518695" cy="4401205"/>
          </a:xfrm>
          <a:prstGeom prst="rect">
            <a:avLst/>
          </a:prstGeom>
          <a:noFill/>
        </p:spPr>
        <p:txBody>
          <a:bodyPr wrap="square">
            <a:spAutoFit/>
          </a:bodyPr>
          <a:lstStyle/>
          <a:p>
            <a:pPr marL="0" marR="0" algn="just">
              <a:spcBef>
                <a:spcPts val="0"/>
              </a:spcBef>
              <a:spcAft>
                <a:spcPts val="0"/>
              </a:spcAft>
            </a:pPr>
            <a:r>
              <a:rPr lang="en-US" sz="2000" b="1" dirty="0">
                <a:solidFill>
                  <a:srgbClr val="FFFF00"/>
                </a:solidFill>
                <a:effectLst/>
                <a:latin typeface="Times New Roman" panose="02020603050405020304" pitchFamily="18" charset="0"/>
                <a:ea typeface="Times New Roman" panose="02020603050405020304" pitchFamily="18" charset="0"/>
              </a:rPr>
              <a:t>2. </a:t>
            </a:r>
            <a:r>
              <a:rPr lang="en-US" sz="2000" b="1" dirty="0" err="1">
                <a:solidFill>
                  <a:srgbClr val="FFFF00"/>
                </a:solidFill>
                <a:effectLst/>
                <a:latin typeface="Times New Roman" panose="02020603050405020304" pitchFamily="18" charset="0"/>
                <a:ea typeface="Times New Roman" panose="02020603050405020304" pitchFamily="18" charset="0"/>
              </a:rPr>
              <a:t>Thân</a:t>
            </a:r>
            <a:r>
              <a:rPr lang="en-US" sz="2000" b="1" dirty="0">
                <a:solidFill>
                  <a:srgbClr val="FFFF00"/>
                </a:solidFill>
                <a:effectLst/>
                <a:latin typeface="Times New Roman" panose="02020603050405020304" pitchFamily="18" charset="0"/>
                <a:ea typeface="Times New Roman" panose="02020603050405020304" pitchFamily="18" charset="0"/>
              </a:rPr>
              <a:t> </a:t>
            </a:r>
            <a:r>
              <a:rPr lang="en-US" sz="2000" b="1" dirty="0" err="1">
                <a:solidFill>
                  <a:srgbClr val="FFFF00"/>
                </a:solidFill>
                <a:effectLst/>
                <a:latin typeface="Times New Roman" panose="02020603050405020304" pitchFamily="18" charset="0"/>
                <a:ea typeface="Times New Roman" panose="02020603050405020304" pitchFamily="18" charset="0"/>
              </a:rPr>
              <a:t>bài</a:t>
            </a:r>
            <a:endParaRPr lang="en-US" sz="2000" dirty="0">
              <a:solidFill>
                <a:srgbClr val="FFFF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đầu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điểm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canh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khuya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đêm</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thường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rất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cô</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nhìn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ra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chính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đối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diện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chính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Hồ</a:t>
            </a:r>
            <a:r>
              <a:rPr lang="en-US" sz="2000" dirty="0">
                <a:solidFill>
                  <a:schemeClr val="bg1"/>
                </a:solidFill>
                <a:effectLst/>
                <a:latin typeface="Times New Roman" panose="02020603050405020304" pitchFamily="18" charset="0"/>
                <a:ea typeface="Times New Roman" panose="02020603050405020304" pitchFamily="18" charset="0"/>
              </a:rPr>
              <a:t> Xuân </a:t>
            </a:r>
            <a:r>
              <a:rPr lang="en-US" sz="2000" dirty="0" err="1">
                <a:solidFill>
                  <a:schemeClr val="bg1"/>
                </a:solidFill>
                <a:effectLst/>
                <a:latin typeface="Times New Roman" panose="02020603050405020304" pitchFamily="18" charset="0"/>
                <a:ea typeface="Times New Roman" panose="02020603050405020304" pitchFamily="18" charset="0"/>
              </a:rPr>
              <a:t>Hương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thấy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thật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hiện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lên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đêm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khuya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tĩnh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lặng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gáy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văng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vẳng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từ</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trên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bom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thuyền</a:t>
            </a:r>
            <a:r>
              <a:rPr lang="en-US" sz="2000" dirty="0">
                <a:solidFill>
                  <a:schemeClr val="bg1"/>
                </a:solidFill>
                <a:effectLst/>
                <a:latin typeface="Times New Roman" panose="02020603050405020304" pitchFamily="18" charset="0"/>
                <a:ea typeface="Times New Roman" panose="02020603050405020304" pitchFamily="18" charset="0"/>
              </a:rPr>
              <a:t> vang </a:t>
            </a:r>
            <a:r>
              <a:rPr lang="en-US" sz="2000" dirty="0" err="1">
                <a:solidFill>
                  <a:schemeClr val="bg1"/>
                </a:solidFill>
                <a:effectLst/>
                <a:latin typeface="Times New Roman" panose="02020603050405020304" pitchFamily="18" charset="0"/>
                <a:ea typeface="Times New Roman" panose="02020603050405020304" pitchFamily="18" charset="0"/>
              </a:rPr>
              <a:t>khắp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xóm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sử</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dụng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nghệ</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thuật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lấy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động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tĩnh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lấy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tiêng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màn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đêm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tĩnh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mịch</a:t>
            </a:r>
            <a:r>
              <a:rPr lang="en-US" sz="2000" dirty="0">
                <a:solidFill>
                  <a:schemeClr val="bg1"/>
                </a:solidFill>
                <a:effectLst/>
                <a:latin typeface="Times New Roman" panose="02020603050405020304" pitchFamily="18" charset="0"/>
                <a:ea typeface="Times New Roman" panose="02020603050405020304" pitchFamily="18" charset="0"/>
              </a:rPr>
              <a:t>, u </a:t>
            </a:r>
            <a:r>
              <a:rPr lang="en-US" sz="2000" dirty="0" err="1">
                <a:solidFill>
                  <a:schemeClr val="bg1"/>
                </a:solidFill>
                <a:effectLst/>
                <a:latin typeface="Times New Roman" panose="02020603050405020304" pitchFamily="18" charset="0"/>
                <a:ea typeface="Times New Roman" panose="02020603050405020304" pitchFamily="18" charset="0"/>
              </a:rPr>
              <a:t>buồn</a:t>
            </a:r>
            <a:r>
              <a:rPr lang="en-US" sz="2000" dirty="0">
                <a:solidFill>
                  <a:schemeClr val="bg1"/>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Nỗi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cô</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đơn</a:t>
            </a:r>
            <a:r>
              <a:rPr lang="en-US" sz="2000" dirty="0">
                <a:solidFill>
                  <a:schemeClr val="bg1"/>
                </a:solidFill>
                <a:effectLst/>
                <a:latin typeface="Times New Roman" panose="02020603050405020304" pitchFamily="18" charset="0"/>
                <a:ea typeface="Times New Roman" panose="02020603050405020304" pitchFamily="18" charset="0"/>
              </a:rPr>
              <a:t> u </a:t>
            </a:r>
            <a:r>
              <a:rPr lang="en-US" sz="2000" dirty="0" err="1">
                <a:solidFill>
                  <a:schemeClr val="bg1"/>
                </a:solidFill>
                <a:effectLst/>
                <a:latin typeface="Times New Roman" panose="02020603050405020304" pitchFamily="18" charset="0"/>
                <a:ea typeface="Times New Roman" panose="02020603050405020304" pitchFamily="18" charset="0"/>
              </a:rPr>
              <a:t>uất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càng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ngày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càng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lớn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khi</a:t>
            </a:r>
            <a:r>
              <a:rPr lang="en-US" sz="2000" dirty="0">
                <a:solidFill>
                  <a:schemeClr val="bg1"/>
                </a:solidFill>
                <a:effectLst/>
                <a:latin typeface="Times New Roman" panose="02020603050405020304" pitchFamily="18" charset="0"/>
                <a:ea typeface="Times New Roman" panose="02020603050405020304" pitchFamily="18" charset="0"/>
              </a:rPr>
              <a:t> sang </a:t>
            </a:r>
            <a:r>
              <a:rPr lang="en-US" sz="2000" dirty="0" err="1">
                <a:solidFill>
                  <a:schemeClr val="bg1"/>
                </a:solidFill>
                <a:effectLst/>
                <a:latin typeface="Times New Roman" panose="02020603050405020304" pitchFamily="18" charset="0"/>
                <a:ea typeface="Times New Roman" panose="02020603050405020304" pitchFamily="18" charset="0"/>
              </a:rPr>
              <a:t>câu</a:t>
            </a:r>
            <a:r>
              <a:rPr lang="en-US" sz="2000" dirty="0">
                <a:solidFill>
                  <a:schemeClr val="bg1"/>
                </a:solidFill>
                <a:effectLst/>
                <a:latin typeface="Times New Roman" panose="02020603050405020304" pitchFamily="18" charset="0"/>
                <a:ea typeface="Times New Roman" panose="02020603050405020304" pitchFamily="18" charset="0"/>
              </a:rPr>
              <a:t> 3,4 </a:t>
            </a:r>
            <a:r>
              <a:rPr lang="en-US" sz="2000" dirty="0" err="1">
                <a:solidFill>
                  <a:schemeClr val="bg1"/>
                </a:solidFill>
                <a:effectLst/>
                <a:latin typeface="Times New Roman" panose="02020603050405020304" pitchFamily="18" charset="0"/>
                <a:ea typeface="Times New Roman" panose="02020603050405020304" pitchFamily="18" charset="0"/>
              </a:rPr>
              <a:t>tác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sử</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dụng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ảnh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Mõ</a:t>
            </a:r>
            <a:r>
              <a:rPr lang="en-US" sz="2000" dirty="0">
                <a:solidFill>
                  <a:schemeClr val="bg1"/>
                </a:solidFill>
                <a:effectLst/>
                <a:latin typeface="Times New Roman" panose="02020603050405020304" pitchFamily="18" charset="0"/>
                <a:ea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rPr>
              <a:t>chuông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cốc</a:t>
            </a:r>
            <a:r>
              <a:rPr lang="en-US" sz="2000" dirty="0">
                <a:solidFill>
                  <a:schemeClr val="bg1"/>
                </a:solidFill>
                <a:effectLst/>
                <a:latin typeface="Times New Roman" panose="02020603050405020304" pitchFamily="18" charset="0"/>
                <a:ea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rPr>
              <a:t>om.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Đây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hai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ảnh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đối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xứng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nhau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khiến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nỗi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cô</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buồn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tủi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càng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kéo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Câu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hỏi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từ</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câu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Chuông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sầu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chẳng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cớ</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sao</a:t>
            </a:r>
            <a:r>
              <a:rPr lang="en-US" sz="2000" dirty="0">
                <a:solidFill>
                  <a:schemeClr val="bg1"/>
                </a:solidFill>
                <a:effectLst/>
                <a:latin typeface="Times New Roman" panose="02020603050405020304" pitchFamily="18" charset="0"/>
                <a:ea typeface="Times New Roman" panose="02020603050405020304" pitchFamily="18" charset="0"/>
              </a:rPr>
              <a:t> om?” </a:t>
            </a:r>
            <a:r>
              <a:rPr lang="en-US" sz="2000" dirty="0" err="1">
                <a:solidFill>
                  <a:schemeClr val="bg1"/>
                </a:solidFill>
                <a:effectLst/>
                <a:latin typeface="Times New Roman" panose="02020603050405020304" pitchFamily="18" charset="0"/>
                <a:ea typeface="Times New Roman" panose="02020603050405020304" pitchFamily="18" charset="0"/>
              </a:rPr>
              <a:t>làm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xoáy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sâu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lòng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như</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một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lời</a:t>
            </a:r>
            <a:r>
              <a:rPr lang="en-US" sz="2000" dirty="0">
                <a:solidFill>
                  <a:schemeClr val="bg1"/>
                </a:solidFill>
                <a:effectLst/>
                <a:latin typeface="Times New Roman" panose="02020603050405020304" pitchFamily="18" charset="0"/>
                <a:ea typeface="Times New Roman" panose="02020603050405020304" pitchFamily="18" charset="0"/>
              </a:rPr>
              <a:t> than “</a:t>
            </a:r>
            <a:r>
              <a:rPr lang="en-US" sz="2000" dirty="0" err="1">
                <a:solidFill>
                  <a:schemeClr val="bg1"/>
                </a:solidFill>
                <a:effectLst/>
                <a:latin typeface="Times New Roman" panose="02020603050405020304" pitchFamily="18" charset="0"/>
                <a:ea typeface="Times New Roman" panose="02020603050405020304" pitchFamily="18" charset="0"/>
              </a:rPr>
              <a:t>cớ</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sao</a:t>
            </a:r>
            <a:r>
              <a:rPr lang="en-US" sz="2000" dirty="0">
                <a:solidFill>
                  <a:schemeClr val="bg1"/>
                </a:solidFill>
                <a:effectLst/>
                <a:latin typeface="Times New Roman" panose="02020603050405020304" pitchFamily="18" charset="0"/>
                <a:ea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rPr>
              <a:t>một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ngao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ngán</a:t>
            </a:r>
            <a:r>
              <a:rPr lang="en-US" sz="2000" dirty="0">
                <a:solidFill>
                  <a:schemeClr val="bg1"/>
                </a:solidFill>
                <a:effectLst/>
                <a:latin typeface="Times New Roman" panose="02020603050405020304" pitchFamily="18" charset="0"/>
                <a:ea typeface="Times New Roman" panose="02020603050405020304" pitchFamily="18" charset="0"/>
              </a:rPr>
              <a:t>. Hai </a:t>
            </a:r>
            <a:r>
              <a:rPr lang="en-US" sz="2000" dirty="0" err="1">
                <a:solidFill>
                  <a:schemeClr val="bg1"/>
                </a:solidFill>
                <a:effectLst/>
                <a:latin typeface="Times New Roman" panose="02020603050405020304" pitchFamily="18" charset="0"/>
                <a:ea typeface="Times New Roman" panose="02020603050405020304" pitchFamily="18" charset="0"/>
              </a:rPr>
              <a:t>câu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chính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dài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ngao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buồn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tủi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cuộc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đường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duyên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trắc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khao </a:t>
            </a:r>
            <a:r>
              <a:rPr lang="en-US" sz="2000" dirty="0" err="1">
                <a:solidFill>
                  <a:schemeClr val="bg1"/>
                </a:solidFill>
                <a:effectLst/>
                <a:latin typeface="Times New Roman" panose="02020603050405020304" pitchFamily="18" charset="0"/>
                <a:ea typeface="Times New Roman" panose="02020603050405020304" pitchFamily="18" charset="0"/>
              </a:rPr>
              <a:t>khát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nhưng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dường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như</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đến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tự</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đã</a:t>
            </a:r>
            <a:r>
              <a:rPr lang="en-US" sz="2000" dirty="0">
                <a:solidFill>
                  <a:schemeClr val="bg1"/>
                </a:solidFill>
                <a:effectLst/>
                <a:latin typeface="Times New Roman" panose="02020603050405020304" pitchFamily="18" charset="0"/>
                <a:ea typeface="Times New Roman" panose="02020603050405020304" pitchFamily="18" charset="0"/>
              </a:rPr>
              <a:t> qua </a:t>
            </a:r>
            <a:r>
              <a:rPr lang="en-US" sz="2000" dirty="0" err="1">
                <a:solidFill>
                  <a:schemeClr val="bg1"/>
                </a:solidFill>
                <a:effectLst/>
                <a:latin typeface="Times New Roman" panose="02020603050405020304" pitchFamily="18" charset="0"/>
                <a:ea typeface="Times New Roman" panose="02020603050405020304" pitchFamily="18" charset="0"/>
              </a:rPr>
              <a:t>tuổi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xuân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thì</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phơi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duyên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nẫu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Một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dài</a:t>
            </a:r>
            <a:r>
              <a:rPr lang="en-US" sz="2000" dirty="0">
                <a:solidFill>
                  <a:schemeClr val="bg1"/>
                </a:solidFill>
                <a:effectLst/>
                <a:latin typeface="Times New Roman" panose="02020603050405020304" pitchFamily="18" charset="0"/>
                <a:ea typeface="Times New Roman" panose="02020603050405020304" pitchFamily="18" charset="0"/>
              </a:rPr>
              <a:t>, than </a:t>
            </a:r>
            <a:r>
              <a:rPr lang="en-US" sz="2000" dirty="0" err="1">
                <a:solidFill>
                  <a:schemeClr val="bg1"/>
                </a:solidFill>
                <a:effectLst/>
                <a:latin typeface="Times New Roman" panose="02020603050405020304" pitchFamily="18" charset="0"/>
                <a:ea typeface="Times New Roman" panose="02020603050405020304" pitchFamily="18" charset="0"/>
              </a:rPr>
              <a:t>thân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trách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phận</a:t>
            </a:r>
            <a:r>
              <a:rPr lang="en-US" sz="20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92431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barn(inVertical)">
                                      <p:cBhvr>
                                        <p:cTn id="1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B8F9954F-8026-16E9-432A-98F5DD7B4018}"/>
              </a:ext>
            </a:extLst>
          </p:cNvPr>
          <p:cNvSpPr txBox="1"/>
          <p:nvPr/>
        </p:nvSpPr>
        <p:spPr>
          <a:xfrm>
            <a:off x="1326163" y="2427595"/>
            <a:ext cx="9292124" cy="3970318"/>
          </a:xfrm>
          <a:prstGeom prst="rect">
            <a:avLst/>
          </a:prstGeom>
          <a:noFill/>
        </p:spPr>
        <p:txBody>
          <a:bodyPr wrap="square">
            <a:spAutoFit/>
          </a:bodyPr>
          <a:lstStyle/>
          <a:p>
            <a:pPr marL="0" marR="0" algn="just">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 Hai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ngược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thách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trước</a:t>
            </a:r>
            <a:r>
              <a:rPr lang="en-US" sz="2800" dirty="0">
                <a:solidFill>
                  <a:schemeClr val="bg1"/>
                </a:solidFill>
                <a:effectLst/>
                <a:latin typeface="Times New Roman" panose="02020603050405020304" pitchFamily="18" charset="0"/>
                <a:ea typeface="Times New Roman" panose="02020603050405020304" pitchFamily="18" charset="0"/>
              </a:rPr>
              <a:t> bi </a:t>
            </a:r>
            <a:r>
              <a:rPr lang="en-US" sz="2800" dirty="0" err="1">
                <a:solidFill>
                  <a:schemeClr val="bg1"/>
                </a:solidFill>
                <a:effectLst/>
                <a:latin typeface="Times New Roman" panose="02020603050405020304" pitchFamily="18" charset="0"/>
                <a:ea typeface="Times New Roman" panose="02020603050405020304" pitchFamily="18" charset="0"/>
              </a:rPr>
              <a:t>kịch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cuộc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thơ</a:t>
            </a:r>
            <a:r>
              <a:rPr lang="en-US" sz="2800" dirty="0">
                <a:solidFill>
                  <a:schemeClr val="bg1"/>
                </a:solidFill>
                <a:effectLst/>
                <a:latin typeface="Times New Roman" panose="02020603050405020304" pitchFamily="18" charset="0"/>
                <a:ea typeface="Times New Roman" panose="02020603050405020304" pitchFamily="18" charset="0"/>
              </a:rPr>
              <a:t> Sau </a:t>
            </a:r>
            <a:r>
              <a:rPr lang="en-US" sz="2800" dirty="0" err="1">
                <a:solidFill>
                  <a:schemeClr val="bg1"/>
                </a:solidFill>
                <a:effectLst/>
                <a:latin typeface="Times New Roman" panose="02020603050405020304" pitchFamily="18" charset="0"/>
                <a:ea typeface="Times New Roman" panose="02020603050405020304" pitchFamily="18" charset="0"/>
              </a:rPr>
              <a:t>giận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vì</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duyên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mõm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mòm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thấy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được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tỉnh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tuổi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xuân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duyên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quá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lứa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thì</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cô</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thì</a:t>
            </a:r>
            <a:r>
              <a:rPr lang="en-US" sz="2800" dirty="0">
                <a:solidFill>
                  <a:schemeClr val="bg1"/>
                </a:solidFill>
                <a:effectLst/>
                <a:latin typeface="Times New Roman" panose="02020603050405020304" pitchFamily="18" charset="0"/>
                <a:ea typeface="Times New Roman" panose="02020603050405020304" pitchFamily="18" charset="0"/>
              </a:rPr>
              <a:t> sang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này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chịu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già</a:t>
            </a:r>
            <a:r>
              <a:rPr lang="en-US" sz="2800" dirty="0">
                <a:solidFill>
                  <a:schemeClr val="bg1"/>
                </a:solidFill>
                <a:effectLst/>
                <a:latin typeface="Times New Roman" panose="02020603050405020304" pitchFamily="18" charset="0"/>
                <a:ea typeface="Times New Roman" panose="02020603050405020304" pitchFamily="18" charset="0"/>
              </a:rPr>
              <a:t> tom </a:t>
            </a:r>
            <a:r>
              <a:rPr lang="en-US" sz="2800" dirty="0" err="1">
                <a:solidFill>
                  <a:schemeClr val="bg1"/>
                </a:solidFill>
                <a:effectLst/>
                <a:latin typeface="Times New Roman" panose="02020603050405020304" pitchFamily="18" charset="0"/>
                <a:ea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thấy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chuyển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suy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nghĩ</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vượt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nghịch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cảnh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bướng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bỉnh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rPr>
              <a:t>nói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đúng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đây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bản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lĩnh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cỏi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Hồ</a:t>
            </a:r>
            <a:r>
              <a:rPr lang="en-US" sz="2800" dirty="0">
                <a:solidFill>
                  <a:schemeClr val="bg1"/>
                </a:solidFill>
                <a:effectLst/>
                <a:latin typeface="Times New Roman" panose="02020603050405020304" pitchFamily="18" charset="0"/>
                <a:ea typeface="Times New Roman" panose="02020603050405020304" pitchFamily="18" charset="0"/>
              </a:rPr>
              <a:t> Xuân </a:t>
            </a:r>
            <a:r>
              <a:rPr lang="en-US" sz="2800" dirty="0" err="1">
                <a:solidFill>
                  <a:schemeClr val="bg1"/>
                </a:solidFill>
                <a:effectLst/>
                <a:latin typeface="Times New Roman" panose="02020603050405020304" pitchFamily="18" charset="0"/>
                <a:ea typeface="Times New Roman" panose="02020603050405020304" pitchFamily="18" charset="0"/>
              </a:rPr>
              <a:t>Hương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trước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cuộc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tuy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duyên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chưa</a:t>
            </a:r>
            <a:r>
              <a:rPr lang="en-US" sz="2800" dirty="0">
                <a:solidFill>
                  <a:schemeClr val="bg1"/>
                </a:solidFill>
                <a:effectLst/>
                <a:latin typeface="Times New Roman" panose="02020603050405020304" pitchFamily="18" charset="0"/>
                <a:ea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rPr>
              <a:t>giờ</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vọng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hạnh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phúc</a:t>
            </a:r>
            <a:r>
              <a:rPr lang="en-US" sz="28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461677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465842" y="4865159"/>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393C5297-50DE-BB65-7F85-76723B531AE2}"/>
              </a:ext>
            </a:extLst>
          </p:cNvPr>
          <p:cNvGrpSpPr/>
          <p:nvPr/>
        </p:nvGrpSpPr>
        <p:grpSpPr>
          <a:xfrm>
            <a:off x="292699" y="1396220"/>
            <a:ext cx="10596974" cy="5228999"/>
            <a:chOff x="0" y="0"/>
            <a:chExt cx="2215619" cy="1333055"/>
          </a:xfrm>
        </p:grpSpPr>
        <p:sp>
          <p:nvSpPr>
            <p:cNvPr id="10" name="Freeform 7">
              <a:extLst>
                <a:ext uri="{FF2B5EF4-FFF2-40B4-BE49-F238E27FC236}">
                  <a16:creationId xmlns:a16="http://schemas.microsoft.com/office/drawing/2014/main" id="{6818C590-DD33-B0EB-070E-95B6008DAC06}"/>
                </a:ext>
              </a:extLst>
            </p:cNvPr>
            <p:cNvSpPr/>
            <p:nvPr/>
          </p:nvSpPr>
          <p:spPr>
            <a:xfrm>
              <a:off x="0" y="0"/>
              <a:ext cx="2215619" cy="1333055"/>
            </a:xfrm>
            <a:custGeom>
              <a:avLst/>
              <a:gdLst/>
              <a:ahLst/>
              <a:cxnLst/>
              <a:rect l="l" t="t" r="r" b="b"/>
              <a:pathLst>
                <a:path w="2215619" h="1333055">
                  <a:moveTo>
                    <a:pt x="55218" y="0"/>
                  </a:moveTo>
                  <a:lnTo>
                    <a:pt x="2160402" y="0"/>
                  </a:lnTo>
                  <a:cubicBezTo>
                    <a:pt x="2175046" y="0"/>
                    <a:pt x="2189091" y="5818"/>
                    <a:pt x="2199447" y="16173"/>
                  </a:cubicBezTo>
                  <a:cubicBezTo>
                    <a:pt x="2209802" y="26528"/>
                    <a:pt x="2215619" y="40573"/>
                    <a:pt x="2215619" y="55218"/>
                  </a:cubicBezTo>
                  <a:lnTo>
                    <a:pt x="2215619" y="1277837"/>
                  </a:lnTo>
                  <a:cubicBezTo>
                    <a:pt x="2215619" y="1308333"/>
                    <a:pt x="2190898" y="1333055"/>
                    <a:pt x="2160402" y="1333055"/>
                  </a:cubicBezTo>
                  <a:lnTo>
                    <a:pt x="55218" y="1333055"/>
                  </a:lnTo>
                  <a:cubicBezTo>
                    <a:pt x="40573" y="1333055"/>
                    <a:pt x="26528" y="1327237"/>
                    <a:pt x="16173" y="1316882"/>
                  </a:cubicBezTo>
                  <a:cubicBezTo>
                    <a:pt x="5818" y="1306527"/>
                    <a:pt x="0" y="1292482"/>
                    <a:pt x="0" y="1277837"/>
                  </a:cubicBezTo>
                  <a:lnTo>
                    <a:pt x="0" y="55218"/>
                  </a:lnTo>
                  <a:cubicBezTo>
                    <a:pt x="0" y="40573"/>
                    <a:pt x="5818" y="26528"/>
                    <a:pt x="16173" y="16173"/>
                  </a:cubicBezTo>
                  <a:cubicBezTo>
                    <a:pt x="26528" y="5818"/>
                    <a:pt x="40573" y="0"/>
                    <a:pt x="55218" y="0"/>
                  </a:cubicBezTo>
                  <a:close/>
                </a:path>
              </a:pathLst>
            </a:custGeom>
            <a:solidFill>
              <a:srgbClr val="C74553"/>
            </a:solidFill>
            <a:ln>
              <a:noFill/>
            </a:ln>
          </p:spPr>
          <p:txBody>
            <a:bodyPr/>
            <a:lstStyle/>
            <a:p>
              <a:endParaRPr lang="en-US"/>
            </a:p>
          </p:txBody>
        </p:sp>
        <p:sp>
          <p:nvSpPr>
            <p:cNvPr id="11" name="TextBox 8">
              <a:extLst>
                <a:ext uri="{FF2B5EF4-FFF2-40B4-BE49-F238E27FC236}">
                  <a16:creationId xmlns:a16="http://schemas.microsoft.com/office/drawing/2014/main" id="{81FB4D76-4332-F0D1-3283-BA4020EF6EB6}"/>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8A6DD176-4B8C-4DEC-A4A8-F083A0A46A3A}"/>
              </a:ext>
            </a:extLst>
          </p:cNvPr>
          <p:cNvSpPr txBox="1"/>
          <p:nvPr/>
        </p:nvSpPr>
        <p:spPr>
          <a:xfrm>
            <a:off x="1176538" y="3474348"/>
            <a:ext cx="7612369" cy="509755"/>
          </a:xfrm>
          <a:prstGeom prst="rect">
            <a:avLst/>
          </a:prstGeom>
        </p:spPr>
        <p:txBody>
          <a:bodyPr lIns="0" tIns="0" rIns="0" bIns="0" rtlCol="0" anchor="t">
            <a:spAutoFit/>
          </a:bodyPr>
          <a:lstStyle/>
          <a:p>
            <a:pPr marL="0" lvl="0" indent="0" algn="ctr">
              <a:lnSpc>
                <a:spcPts val="4448"/>
              </a:lnSpc>
              <a:spcBef>
                <a:spcPct val="0"/>
              </a:spcBef>
            </a:pPr>
            <a:endParaRPr lang="en-US" sz="2965" dirty="0">
              <a:solidFill>
                <a:srgbClr val="FFFCFC"/>
              </a:solidFill>
              <a:latin typeface="Sniglet"/>
            </a:endParaRPr>
          </a:p>
        </p:txBody>
      </p:sp>
      <p:grpSp>
        <p:nvGrpSpPr>
          <p:cNvPr id="13" name="Group 12">
            <a:extLst>
              <a:ext uri="{FF2B5EF4-FFF2-40B4-BE49-F238E27FC236}">
                <a16:creationId xmlns:a16="http://schemas.microsoft.com/office/drawing/2014/main" id="{DA111C42-7EE4-8A4E-14CC-FA63776FB7A8}"/>
              </a:ext>
            </a:extLst>
          </p:cNvPr>
          <p:cNvGrpSpPr/>
          <p:nvPr/>
        </p:nvGrpSpPr>
        <p:grpSpPr>
          <a:xfrm>
            <a:off x="2769057" y="1036157"/>
            <a:ext cx="5061362" cy="1034966"/>
            <a:chOff x="0" y="0"/>
            <a:chExt cx="1333034" cy="272584"/>
          </a:xfrm>
        </p:grpSpPr>
        <p:sp>
          <p:nvSpPr>
            <p:cNvPr id="14" name="Freeform 13">
              <a:extLst>
                <a:ext uri="{FF2B5EF4-FFF2-40B4-BE49-F238E27FC236}">
                  <a16:creationId xmlns:a16="http://schemas.microsoft.com/office/drawing/2014/main" id="{438633C6-407F-ADCC-F586-3A090664E068}"/>
                </a:ext>
              </a:extLst>
            </p:cNvPr>
            <p:cNvSpPr/>
            <p:nvPr/>
          </p:nvSpPr>
          <p:spPr>
            <a:xfrm>
              <a:off x="0" y="0"/>
              <a:ext cx="1333034" cy="272584"/>
            </a:xfrm>
            <a:custGeom>
              <a:avLst/>
              <a:gdLst/>
              <a:ahLst/>
              <a:cxnLst/>
              <a:rect l="l" t="t" r="r" b="b"/>
              <a:pathLst>
                <a:path w="1333034" h="272584">
                  <a:moveTo>
                    <a:pt x="91777" y="0"/>
                  </a:moveTo>
                  <a:lnTo>
                    <a:pt x="1241257" y="0"/>
                  </a:lnTo>
                  <a:cubicBezTo>
                    <a:pt x="1291944" y="0"/>
                    <a:pt x="1333034" y="41090"/>
                    <a:pt x="1333034" y="91777"/>
                  </a:cubicBezTo>
                  <a:lnTo>
                    <a:pt x="1333034" y="180807"/>
                  </a:lnTo>
                  <a:cubicBezTo>
                    <a:pt x="1333034" y="205148"/>
                    <a:pt x="1323364" y="228491"/>
                    <a:pt x="1306153" y="245703"/>
                  </a:cubicBezTo>
                  <a:cubicBezTo>
                    <a:pt x="1288941" y="262914"/>
                    <a:pt x="1265598" y="272584"/>
                    <a:pt x="1241257" y="272584"/>
                  </a:cubicBezTo>
                  <a:lnTo>
                    <a:pt x="91777" y="272584"/>
                  </a:lnTo>
                  <a:cubicBezTo>
                    <a:pt x="67436" y="272584"/>
                    <a:pt x="44092" y="262914"/>
                    <a:pt x="26881" y="245703"/>
                  </a:cubicBezTo>
                  <a:cubicBezTo>
                    <a:pt x="9669" y="228491"/>
                    <a:pt x="0" y="205148"/>
                    <a:pt x="0" y="180807"/>
                  </a:cubicBezTo>
                  <a:lnTo>
                    <a:pt x="0" y="91777"/>
                  </a:lnTo>
                  <a:cubicBezTo>
                    <a:pt x="0" y="67436"/>
                    <a:pt x="9669" y="44092"/>
                    <a:pt x="26881" y="26881"/>
                  </a:cubicBezTo>
                  <a:cubicBezTo>
                    <a:pt x="44092" y="9669"/>
                    <a:pt x="67436" y="0"/>
                    <a:pt x="91777" y="0"/>
                  </a:cubicBezTo>
                  <a:close/>
                </a:path>
              </a:pathLst>
            </a:custGeom>
            <a:solidFill>
              <a:srgbClr val="F8C462"/>
            </a:solidFill>
            <a:ln>
              <a:noFill/>
            </a:ln>
          </p:spPr>
          <p:txBody>
            <a:bodyPr/>
            <a:lstStyle/>
            <a:p>
              <a:endParaRPr lang="en-US"/>
            </a:p>
          </p:txBody>
        </p:sp>
        <p:sp>
          <p:nvSpPr>
            <p:cNvPr id="15" name="TextBox 14">
              <a:extLst>
                <a:ext uri="{FF2B5EF4-FFF2-40B4-BE49-F238E27FC236}">
                  <a16:creationId xmlns:a16="http://schemas.microsoft.com/office/drawing/2014/main" id="{63B16879-5024-6981-5A81-C46311FBB203}"/>
                </a:ext>
              </a:extLst>
            </p:cNvPr>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TextBox 23">
            <a:extLst>
              <a:ext uri="{FF2B5EF4-FFF2-40B4-BE49-F238E27FC236}">
                <a16:creationId xmlns:a16="http://schemas.microsoft.com/office/drawing/2014/main" id="{B2BAC35F-3B0D-9ABB-A0F1-7FEA55381138}"/>
              </a:ext>
            </a:extLst>
          </p:cNvPr>
          <p:cNvSpPr txBox="1"/>
          <p:nvPr/>
        </p:nvSpPr>
        <p:spPr>
          <a:xfrm>
            <a:off x="2935903" y="1265186"/>
            <a:ext cx="5162662" cy="769826"/>
          </a:xfrm>
          <a:prstGeom prst="rect">
            <a:avLst/>
          </a:prstGeom>
        </p:spPr>
        <p:txBody>
          <a:bodyPr lIns="0" tIns="0" rIns="0" bIns="0" rtlCol="0" anchor="t">
            <a:spAutoFit/>
          </a:bodyPr>
          <a:lstStyle/>
          <a:p>
            <a:pPr marL="0" lvl="0" indent="0" algn="ctr">
              <a:lnSpc>
                <a:spcPts val="5972"/>
              </a:lnSpc>
              <a:spcBef>
                <a:spcPct val="0"/>
              </a:spcBef>
            </a:pPr>
            <a:r>
              <a:rPr lang="vi-VN" sz="6600" b="1" dirty="0">
                <a:solidFill>
                  <a:srgbClr val="503D36"/>
                </a:solidFill>
                <a:latin typeface="Sniglet"/>
              </a:rPr>
              <a:t>ĐỀ 6</a:t>
            </a:r>
            <a:endParaRPr lang="en-US" sz="6600" b="1" dirty="0">
              <a:solidFill>
                <a:srgbClr val="503D36"/>
              </a:solidFill>
              <a:latin typeface="Sniglet"/>
            </a:endParaRPr>
          </a:p>
        </p:txBody>
      </p:sp>
      <p:sp>
        <p:nvSpPr>
          <p:cNvPr id="18" name="TextBox 17">
            <a:extLst>
              <a:ext uri="{FF2B5EF4-FFF2-40B4-BE49-F238E27FC236}">
                <a16:creationId xmlns:a16="http://schemas.microsoft.com/office/drawing/2014/main" id="{8272F12A-146C-F243-25CF-17EFE97D94B3}"/>
              </a:ext>
            </a:extLst>
          </p:cNvPr>
          <p:cNvSpPr txBox="1"/>
          <p:nvPr/>
        </p:nvSpPr>
        <p:spPr>
          <a:xfrm>
            <a:off x="1600011" y="2153256"/>
            <a:ext cx="8696796" cy="4154984"/>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effectLst/>
                <a:latin typeface="Times New Roman" panose="02020603050405020304" pitchFamily="18" charset="0"/>
                <a:ea typeface="Times New Roman" panose="02020603050405020304" pitchFamily="18" charset="0"/>
              </a:rPr>
              <a:t>3. </a:t>
            </a:r>
            <a:r>
              <a:rPr lang="en-US" sz="2400" b="1" dirty="0" err="1">
                <a:solidFill>
                  <a:srgbClr val="FFFF00"/>
                </a:solidFill>
                <a:effectLst/>
                <a:latin typeface="Times New Roman" panose="02020603050405020304" pitchFamily="18" charset="0"/>
                <a:ea typeface="Times New Roman" panose="02020603050405020304" pitchFamily="18" charset="0"/>
              </a:rPr>
              <a:t>Kết</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bài</a:t>
            </a:r>
            <a:endParaRPr lang="en-US" sz="2400" dirty="0">
              <a:solidFill>
                <a:srgbClr val="FFFF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400" dirty="0" err="1">
                <a:solidFill>
                  <a:schemeClr val="bg1"/>
                </a:solidFill>
                <a:effectLst/>
                <a:latin typeface="Times New Roman" panose="02020603050405020304" pitchFamily="18" charset="0"/>
                <a:ea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nghệ</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thuật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gieo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vần</a:t>
            </a:r>
            <a:r>
              <a:rPr lang="en-US" sz="2400" dirty="0">
                <a:solidFill>
                  <a:schemeClr val="bg1"/>
                </a:solidFill>
                <a:effectLst/>
                <a:latin typeface="Times New Roman" panose="02020603050405020304" pitchFamily="18" charset="0"/>
                <a:ea typeface="Times New Roman" panose="02020603050405020304" pitchFamily="18" charset="0"/>
              </a:rPr>
              <a:t> om </a:t>
            </a:r>
            <a:r>
              <a:rPr lang="en-US" sz="2400" dirty="0" err="1">
                <a:solidFill>
                  <a:schemeClr val="bg1"/>
                </a:solidFill>
                <a:effectLst/>
                <a:latin typeface="Times New Roman" panose="02020603050405020304" pitchFamily="18" charset="0"/>
                <a:ea typeface="Times New Roman" panose="02020603050405020304" pitchFamily="18" charset="0"/>
              </a:rPr>
              <a:t>vô</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cùng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tài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hiểm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hóc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cùng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tâm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trạng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oán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hận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giận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ngang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bướng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nhạc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điệu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âm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điệu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thắt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nén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tâm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hồn</a:t>
            </a:r>
            <a:r>
              <a:rPr lang="en-US" sz="2400" dirty="0">
                <a:solidFill>
                  <a:schemeClr val="bg1"/>
                </a:solidFill>
                <a:effectLst/>
                <a:latin typeface="Times New Roman" panose="02020603050405020304" pitchFamily="18" charset="0"/>
                <a:ea typeface="Times New Roman" panose="02020603050405020304" pitchFamily="18" charset="0"/>
              </a:rPr>
              <a:t> ca </a:t>
            </a:r>
            <a:r>
              <a:rPr lang="en-US" sz="2400" dirty="0" err="1">
                <a:solidFill>
                  <a:schemeClr val="bg1"/>
                </a:solidFill>
                <a:effectLst/>
                <a:latin typeface="Times New Roman" panose="02020603050405020304" pitchFamily="18" charset="0"/>
                <a:ea typeface="Times New Roman" panose="02020603050405020304" pitchFamily="18" charset="0"/>
              </a:rPr>
              <a:t>tính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bướng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bỉnh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rất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hiện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tượng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độc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ca </a:t>
            </a:r>
            <a:r>
              <a:rPr lang="en-US" sz="2400" dirty="0" err="1">
                <a:solidFill>
                  <a:schemeClr val="bg1"/>
                </a:solidFill>
                <a:effectLst/>
                <a:latin typeface="Times New Roman" panose="02020603050405020304" pitchFamily="18" charset="0"/>
                <a:ea typeface="Times New Roman" panose="02020603050405020304" pitchFamily="18" charset="0"/>
              </a:rPr>
              <a:t>thời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trung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dám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lên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nỗi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lòng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mình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dám</a:t>
            </a:r>
            <a:r>
              <a:rPr lang="en-US" sz="2400" dirty="0">
                <a:solidFill>
                  <a:schemeClr val="bg1"/>
                </a:solidFill>
                <a:effectLst/>
                <a:latin typeface="Times New Roman" panose="02020603050405020304" pitchFamily="18" charset="0"/>
                <a:ea typeface="Times New Roman" panose="02020603050405020304" pitchFamily="18" charset="0"/>
              </a:rPr>
              <a:t> khao </a:t>
            </a:r>
            <a:r>
              <a:rPr lang="en-US" sz="2400" dirty="0" err="1">
                <a:solidFill>
                  <a:schemeClr val="bg1"/>
                </a:solidFill>
                <a:effectLst/>
                <a:latin typeface="Times New Roman" panose="02020603050405020304" pitchFamily="18" charset="0"/>
                <a:ea typeface="Times New Roman" panose="02020603050405020304" pitchFamily="18" charset="0"/>
              </a:rPr>
              <a:t>khát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tìm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hạnh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phúc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Dù</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Nguyễn</a:t>
            </a:r>
            <a:r>
              <a:rPr lang="en-US" sz="2400" dirty="0">
                <a:solidFill>
                  <a:schemeClr val="bg1"/>
                </a:solidFill>
                <a:effectLst/>
                <a:latin typeface="Times New Roman" panose="02020603050405020304" pitchFamily="18" charset="0"/>
                <a:ea typeface="Times New Roman" panose="02020603050405020304" pitchFamily="18" charset="0"/>
              </a:rPr>
              <a:t> Du hay </a:t>
            </a:r>
            <a:r>
              <a:rPr lang="en-US" sz="2400" dirty="0" err="1">
                <a:solidFill>
                  <a:schemeClr val="bg1"/>
                </a:solidFill>
                <a:effectLst/>
                <a:latin typeface="Times New Roman" panose="02020603050405020304" pitchFamily="18" charset="0"/>
                <a:ea typeface="Times New Roman" panose="02020603050405020304" pitchFamily="18" charset="0"/>
              </a:rPr>
              <a:t>Đặng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Trần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Côn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có</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tiếng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bênh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vực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chưa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đủ</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mạnh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đủ</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khát</a:t>
            </a:r>
            <a:r>
              <a:rPr lang="en-US" sz="2400" dirty="0">
                <a:solidFill>
                  <a:schemeClr val="bg1"/>
                </a:solidFill>
                <a:effectLst/>
                <a:latin typeface="Times New Roman" panose="02020603050405020304" pitchFamily="18" charset="0"/>
                <a:ea typeface="Times New Roman" panose="02020603050405020304" pitchFamily="18" charset="0"/>
              </a:rPr>
              <a:t> khao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Hồ</a:t>
            </a:r>
            <a:r>
              <a:rPr lang="en-US" sz="2400" dirty="0">
                <a:solidFill>
                  <a:schemeClr val="bg1"/>
                </a:solidFill>
                <a:effectLst/>
                <a:latin typeface="Times New Roman" panose="02020603050405020304" pitchFamily="18" charset="0"/>
                <a:ea typeface="Times New Roman" panose="02020603050405020304" pitchFamily="18" charset="0"/>
              </a:rPr>
              <a:t> Xuân </a:t>
            </a:r>
            <a:r>
              <a:rPr lang="en-US" sz="2400" dirty="0" err="1">
                <a:solidFill>
                  <a:schemeClr val="bg1"/>
                </a:solidFill>
                <a:effectLst/>
                <a:latin typeface="Times New Roman" panose="02020603050405020304" pitchFamily="18" charset="0"/>
                <a:ea typeface="Times New Roman" panose="02020603050405020304" pitchFamily="18" charset="0"/>
              </a:rPr>
              <a:t>Hương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Tiếng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chính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tiếng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lòng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nữ</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hiểu</a:t>
            </a:r>
            <a:r>
              <a:rPr lang="en-US" sz="2400" dirty="0">
                <a:solidFill>
                  <a:schemeClr val="bg1"/>
                </a:solidFill>
                <a:effectLst/>
                <a:latin typeface="Times New Roman" panose="02020603050405020304" pitchFamily="18" charset="0"/>
                <a:ea typeface="Times New Roman" panose="02020603050405020304" pitchFamily="18" charset="0"/>
              </a:rPr>
              <a:t> khao </a:t>
            </a:r>
            <a:r>
              <a:rPr lang="en-US" sz="2400" dirty="0" err="1">
                <a:solidFill>
                  <a:schemeClr val="bg1"/>
                </a:solidFill>
                <a:effectLst/>
                <a:latin typeface="Times New Roman" panose="02020603050405020304" pitchFamily="18" charset="0"/>
                <a:ea typeface="Times New Roman" panose="02020603050405020304" pitchFamily="18" charset="0"/>
              </a:rPr>
              <a:t>khát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mãnh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liệt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thế</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toàn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tâm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toàn</a:t>
            </a:r>
            <a:r>
              <a:rPr lang="en-US" sz="2400" dirty="0">
                <a:solidFill>
                  <a:schemeClr val="bg1"/>
                </a:solidFill>
                <a:effectLst/>
                <a:latin typeface="Times New Roman" panose="02020603050405020304" pitchFamily="18" charset="0"/>
                <a:ea typeface="Times New Roman" panose="02020603050405020304" pitchFamily="18" charset="0"/>
              </a:rPr>
              <a:t> ý </a:t>
            </a:r>
            <a:r>
              <a:rPr lang="en-US" sz="2400" dirty="0" err="1">
                <a:solidFill>
                  <a:schemeClr val="bg1"/>
                </a:solidFill>
                <a:effectLst/>
                <a:latin typeface="Times New Roman" panose="02020603050405020304" pitchFamily="18" charset="0"/>
                <a:ea typeface="Times New Roman" panose="02020603050405020304" pitchFamily="18" charset="0"/>
              </a:rPr>
              <a:t>cho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hạnh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phúc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người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nữ</a:t>
            </a:r>
            <a:r>
              <a:rPr lang="en-US" sz="2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996799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7475" y="877354"/>
            <a:ext cx="8256427" cy="5103292"/>
          </a:xfrm>
          <a:custGeom>
            <a:avLst/>
            <a:gdLst/>
            <a:ahLst/>
            <a:cxnLst/>
            <a:rect l="l" t="t" r="r" b="b"/>
            <a:pathLst>
              <a:path w="10935626" h="7654938">
                <a:moveTo>
                  <a:pt x="0" y="0"/>
                </a:moveTo>
                <a:lnTo>
                  <a:pt x="10935626" y="0"/>
                </a:lnTo>
                <a:lnTo>
                  <a:pt x="10935626" y="7654938"/>
                </a:lnTo>
                <a:lnTo>
                  <a:pt x="0" y="7654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8808">
            <a:off x="9572676" y="5212688"/>
            <a:ext cx="1169497" cy="528270"/>
          </a:xfrm>
          <a:custGeom>
            <a:avLst/>
            <a:gdLst/>
            <a:ahLst/>
            <a:cxnLst/>
            <a:rect l="l" t="t" r="r" b="b"/>
            <a:pathLst>
              <a:path w="1754246" h="792405">
                <a:moveTo>
                  <a:pt x="0" y="0"/>
                </a:moveTo>
                <a:lnTo>
                  <a:pt x="1754246" y="0"/>
                </a:lnTo>
                <a:lnTo>
                  <a:pt x="1754246" y="792405"/>
                </a:lnTo>
                <a:lnTo>
                  <a:pt x="0" y="792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242548" y="1456597"/>
            <a:ext cx="7586282" cy="1001684"/>
          </a:xfrm>
          <a:prstGeom prst="rect">
            <a:avLst/>
          </a:prstGeom>
        </p:spPr>
        <p:txBody>
          <a:bodyPr wrap="square" lIns="0" tIns="0" rIns="0" bIns="0" rtlCol="0" anchor="t">
            <a:spAutoFit/>
          </a:bodyPr>
          <a:lstStyle/>
          <a:p>
            <a:pPr algn="ctr">
              <a:lnSpc>
                <a:spcPts val="9240"/>
              </a:lnSpc>
              <a:spcBef>
                <a:spcPct val="0"/>
              </a:spcBef>
            </a:pPr>
            <a:r>
              <a:rPr lang="vi-VN" sz="4000" dirty="0">
                <a:solidFill>
                  <a:srgbClr val="A66A6A"/>
                </a:solidFill>
                <a:latin typeface="More Sugar"/>
              </a:rPr>
              <a:t>HƯỚNG DẪN HỌC BÀI Ở NHÀ</a:t>
            </a:r>
            <a:endParaRPr lang="en-US" sz="4000" dirty="0">
              <a:solidFill>
                <a:srgbClr val="A66A6A"/>
              </a:solidFill>
              <a:latin typeface="More Sugar"/>
            </a:endParaRPr>
          </a:p>
        </p:txBody>
      </p:sp>
      <p:sp>
        <p:nvSpPr>
          <p:cNvPr id="6" name="TextBox 5">
            <a:extLst>
              <a:ext uri="{FF2B5EF4-FFF2-40B4-BE49-F238E27FC236}">
                <a16:creationId xmlns:a16="http://schemas.microsoft.com/office/drawing/2014/main" id="{511BBCFF-73D8-E166-B88D-1B2356B018E3}"/>
              </a:ext>
            </a:extLst>
          </p:cNvPr>
          <p:cNvSpPr txBox="1"/>
          <p:nvPr/>
        </p:nvSpPr>
        <p:spPr>
          <a:xfrm>
            <a:off x="2663284" y="2796482"/>
            <a:ext cx="7044066" cy="2042995"/>
          </a:xfrm>
          <a:prstGeom prst="rect">
            <a:avLst/>
          </a:prstGeom>
          <a:noFill/>
        </p:spPr>
        <p:txBody>
          <a:bodyPr wrap="square" rtlCol="0">
            <a:spAutoFit/>
          </a:bodyPr>
          <a:lstStyle/>
          <a:p>
            <a:pPr marL="0" marR="0">
              <a:lnSpc>
                <a:spcPct val="115000"/>
              </a:lnSpc>
              <a:spcBef>
                <a:spcPts val="0"/>
              </a:spcBef>
              <a:spcAft>
                <a:spcPts val="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Sưu tầm thêm các bài thơ thất ngôn bát cú Đường luật, Tứ tuyệt Đường luật.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thêm các đề đọc hiểu thơ thất ngôn bát cú Đường luật, Tứ tuyệt Đường luật.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7C52754C-A682-BB33-9DC4-5B4C8B303CA5}"/>
              </a:ext>
            </a:extLst>
          </p:cNvPr>
          <p:cNvSpPr/>
          <p:nvPr/>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ABC72F8E-2B1F-405E-41A6-B2C22A744431}"/>
              </a:ext>
            </a:extLst>
          </p:cNvPr>
          <p:cNvSpPr/>
          <p:nvPr/>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1BB67B84-CE52-4537-538D-03FC892098AF}"/>
              </a:ext>
            </a:extLst>
          </p:cNvPr>
          <p:cNvSpPr/>
          <p:nvPr/>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84617E4F-060F-ABF8-3DA9-DC79FD55574D}"/>
              </a:ext>
            </a:extLst>
          </p:cNvPr>
          <p:cNvSpPr/>
          <p:nvPr/>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6">
            <a:extLst>
              <a:ext uri="{FF2B5EF4-FFF2-40B4-BE49-F238E27FC236}">
                <a16:creationId xmlns:a16="http://schemas.microsoft.com/office/drawing/2014/main" id="{AED3EBE8-F7E2-B931-60DD-BA7B10E8CD49}"/>
              </a:ext>
            </a:extLst>
          </p:cNvPr>
          <p:cNvSpPr/>
          <p:nvPr/>
        </p:nvSpPr>
        <p:spPr>
          <a:xfrm>
            <a:off x="10242701" y="48006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BE20250A-E970-0DA2-EEE0-90F96CC497E8}"/>
              </a:ext>
            </a:extLst>
          </p:cNvPr>
          <p:cNvSpPr/>
          <p:nvPr/>
        </p:nvSpPr>
        <p:spPr>
          <a:xfrm>
            <a:off x="-660400" y="-989101"/>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7223C67B-C205-580B-9950-747F70870E11}"/>
              </a:ext>
            </a:extLst>
          </p:cNvPr>
          <p:cNvSpPr/>
          <p:nvPr/>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8776" y="1718222"/>
            <a:ext cx="8834448" cy="3644210"/>
          </a:xfrm>
          <a:custGeom>
            <a:avLst/>
            <a:gdLst/>
            <a:ahLst/>
            <a:cxnLst/>
            <a:rect l="l" t="t" r="r" b="b"/>
            <a:pathLst>
              <a:path w="13251672" h="5466315">
                <a:moveTo>
                  <a:pt x="0" y="0"/>
                </a:moveTo>
                <a:lnTo>
                  <a:pt x="13251672" y="0"/>
                </a:lnTo>
                <a:lnTo>
                  <a:pt x="13251672" y="5466315"/>
                </a:lnTo>
                <a:lnTo>
                  <a:pt x="0" y="54663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650579" y="2596495"/>
            <a:ext cx="4890843" cy="1147943"/>
          </a:xfrm>
          <a:prstGeom prst="rect">
            <a:avLst/>
          </a:prstGeom>
        </p:spPr>
        <p:txBody>
          <a:bodyPr lIns="0" tIns="0" rIns="0" bIns="0" rtlCol="0" anchor="t">
            <a:spAutoFit/>
          </a:bodyPr>
          <a:lstStyle/>
          <a:p>
            <a:pPr algn="ctr">
              <a:lnSpc>
                <a:spcPts val="9841"/>
              </a:lnSpc>
              <a:spcBef>
                <a:spcPct val="0"/>
              </a:spcBef>
            </a:pPr>
            <a:r>
              <a:rPr lang="en-US" sz="7030">
                <a:solidFill>
                  <a:srgbClr val="A66A6A"/>
                </a:solidFill>
                <a:latin typeface="More Sugar"/>
              </a:rPr>
              <a:t>Thank You </a:t>
            </a:r>
          </a:p>
        </p:txBody>
      </p:sp>
      <p:sp>
        <p:nvSpPr>
          <p:cNvPr id="4" name="TextBox 4"/>
          <p:cNvSpPr txBox="1"/>
          <p:nvPr/>
        </p:nvSpPr>
        <p:spPr>
          <a:xfrm>
            <a:off x="3650579" y="3763978"/>
            <a:ext cx="4890843" cy="362407"/>
          </a:xfrm>
          <a:prstGeom prst="rect">
            <a:avLst/>
          </a:prstGeom>
        </p:spPr>
        <p:txBody>
          <a:bodyPr lIns="0" tIns="0" rIns="0" bIns="0" rtlCol="0" anchor="t">
            <a:spAutoFit/>
          </a:bodyPr>
          <a:lstStyle/>
          <a:p>
            <a:pPr algn="ctr">
              <a:lnSpc>
                <a:spcPts val="3080"/>
              </a:lnSpc>
              <a:spcBef>
                <a:spcPct val="0"/>
              </a:spcBef>
            </a:pPr>
            <a:r>
              <a:rPr lang="en-US" sz="2200">
                <a:solidFill>
                  <a:srgbClr val="A66A6A"/>
                </a:solidFill>
                <a:latin typeface="More Sugar Thin"/>
              </a:rPr>
              <a:t>@reallygreatsite</a:t>
            </a: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4424197" cy="615255"/>
            <a:chOff x="259079" y="453224"/>
            <a:chExt cx="4424197" cy="615255"/>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5">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4062138" cy="584775"/>
            </a:xfrm>
            <a:custGeom>
              <a:avLst/>
              <a:gdLst>
                <a:gd name="connsiteX0" fmla="*/ 0 w 4062138"/>
                <a:gd name="connsiteY0" fmla="*/ 0 h 584775"/>
                <a:gd name="connsiteX1" fmla="*/ 580305 w 4062138"/>
                <a:gd name="connsiteY1" fmla="*/ 0 h 584775"/>
                <a:gd name="connsiteX2" fmla="*/ 1079368 w 4062138"/>
                <a:gd name="connsiteY2" fmla="*/ 0 h 584775"/>
                <a:gd name="connsiteX3" fmla="*/ 1659674 w 4062138"/>
                <a:gd name="connsiteY3" fmla="*/ 0 h 584775"/>
                <a:gd name="connsiteX4" fmla="*/ 2321222 w 4062138"/>
                <a:gd name="connsiteY4" fmla="*/ 0 h 584775"/>
                <a:gd name="connsiteX5" fmla="*/ 2901527 w 4062138"/>
                <a:gd name="connsiteY5" fmla="*/ 0 h 584775"/>
                <a:gd name="connsiteX6" fmla="*/ 3400590 w 4062138"/>
                <a:gd name="connsiteY6" fmla="*/ 0 h 584775"/>
                <a:gd name="connsiteX7" fmla="*/ 4062138 w 4062138"/>
                <a:gd name="connsiteY7" fmla="*/ 0 h 584775"/>
                <a:gd name="connsiteX8" fmla="*/ 4062138 w 4062138"/>
                <a:gd name="connsiteY8" fmla="*/ 584775 h 584775"/>
                <a:gd name="connsiteX9" fmla="*/ 3481833 w 4062138"/>
                <a:gd name="connsiteY9" fmla="*/ 584775 h 584775"/>
                <a:gd name="connsiteX10" fmla="*/ 3023391 w 4062138"/>
                <a:gd name="connsiteY10" fmla="*/ 584775 h 584775"/>
                <a:gd name="connsiteX11" fmla="*/ 2483707 w 4062138"/>
                <a:gd name="connsiteY11" fmla="*/ 584775 h 584775"/>
                <a:gd name="connsiteX12" fmla="*/ 1984645 w 4062138"/>
                <a:gd name="connsiteY12" fmla="*/ 584775 h 584775"/>
                <a:gd name="connsiteX13" fmla="*/ 1526203 w 4062138"/>
                <a:gd name="connsiteY13" fmla="*/ 584775 h 584775"/>
                <a:gd name="connsiteX14" fmla="*/ 945898 w 4062138"/>
                <a:gd name="connsiteY14" fmla="*/ 584775 h 584775"/>
                <a:gd name="connsiteX15" fmla="*/ 0 w 4062138"/>
                <a:gd name="connsiteY15" fmla="*/ 584775 h 584775"/>
                <a:gd name="connsiteX16" fmla="*/ 0 w 406213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2138" h="584775" fill="none" extrusionOk="0">
                  <a:moveTo>
                    <a:pt x="0" y="0"/>
                  </a:moveTo>
                  <a:cubicBezTo>
                    <a:pt x="255439" y="-30093"/>
                    <a:pt x="376626" y="25271"/>
                    <a:pt x="580305" y="0"/>
                  </a:cubicBezTo>
                  <a:cubicBezTo>
                    <a:pt x="783985" y="-25271"/>
                    <a:pt x="834459" y="30585"/>
                    <a:pt x="1079368" y="0"/>
                  </a:cubicBezTo>
                  <a:cubicBezTo>
                    <a:pt x="1324277" y="-30585"/>
                    <a:pt x="1396891" y="22295"/>
                    <a:pt x="1659674" y="0"/>
                  </a:cubicBezTo>
                  <a:cubicBezTo>
                    <a:pt x="1922457" y="-22295"/>
                    <a:pt x="2166452" y="929"/>
                    <a:pt x="2321222" y="0"/>
                  </a:cubicBezTo>
                  <a:cubicBezTo>
                    <a:pt x="2475992" y="-929"/>
                    <a:pt x="2641595" y="50523"/>
                    <a:pt x="2901527" y="0"/>
                  </a:cubicBezTo>
                  <a:cubicBezTo>
                    <a:pt x="3161459" y="-50523"/>
                    <a:pt x="3274697" y="19248"/>
                    <a:pt x="3400590" y="0"/>
                  </a:cubicBezTo>
                  <a:cubicBezTo>
                    <a:pt x="3526483" y="-19248"/>
                    <a:pt x="3828569" y="25513"/>
                    <a:pt x="4062138" y="0"/>
                  </a:cubicBezTo>
                  <a:cubicBezTo>
                    <a:pt x="4069157" y="149482"/>
                    <a:pt x="4009533" y="345168"/>
                    <a:pt x="4062138" y="584775"/>
                  </a:cubicBezTo>
                  <a:cubicBezTo>
                    <a:pt x="3837846" y="608998"/>
                    <a:pt x="3603086" y="556955"/>
                    <a:pt x="3481833" y="584775"/>
                  </a:cubicBezTo>
                  <a:cubicBezTo>
                    <a:pt x="3360581" y="612595"/>
                    <a:pt x="3170947" y="573603"/>
                    <a:pt x="3023391" y="584775"/>
                  </a:cubicBezTo>
                  <a:cubicBezTo>
                    <a:pt x="2875835" y="595947"/>
                    <a:pt x="2610634" y="551139"/>
                    <a:pt x="2483707" y="584775"/>
                  </a:cubicBezTo>
                  <a:cubicBezTo>
                    <a:pt x="2356780" y="618411"/>
                    <a:pt x="2148466" y="564771"/>
                    <a:pt x="1984645" y="584775"/>
                  </a:cubicBezTo>
                  <a:cubicBezTo>
                    <a:pt x="1820824" y="604779"/>
                    <a:pt x="1647339" y="556306"/>
                    <a:pt x="1526203" y="584775"/>
                  </a:cubicBezTo>
                  <a:cubicBezTo>
                    <a:pt x="1405067" y="613244"/>
                    <a:pt x="1225472" y="527464"/>
                    <a:pt x="945898" y="584775"/>
                  </a:cubicBezTo>
                  <a:cubicBezTo>
                    <a:pt x="666325" y="642086"/>
                    <a:pt x="293361" y="581664"/>
                    <a:pt x="0" y="584775"/>
                  </a:cubicBezTo>
                  <a:cubicBezTo>
                    <a:pt x="-43739" y="314718"/>
                    <a:pt x="69301" y="151262"/>
                    <a:pt x="0" y="0"/>
                  </a:cubicBezTo>
                  <a:close/>
                </a:path>
                <a:path w="4062138" h="584775" stroke="0" extrusionOk="0">
                  <a:moveTo>
                    <a:pt x="0" y="0"/>
                  </a:moveTo>
                  <a:cubicBezTo>
                    <a:pt x="198739" y="-55332"/>
                    <a:pt x="355812" y="35029"/>
                    <a:pt x="499063" y="0"/>
                  </a:cubicBezTo>
                  <a:cubicBezTo>
                    <a:pt x="642314" y="-35029"/>
                    <a:pt x="816841" y="68710"/>
                    <a:pt x="1079368" y="0"/>
                  </a:cubicBezTo>
                  <a:cubicBezTo>
                    <a:pt x="1341896" y="-68710"/>
                    <a:pt x="1445511" y="49097"/>
                    <a:pt x="1700295" y="0"/>
                  </a:cubicBezTo>
                  <a:cubicBezTo>
                    <a:pt x="1955079" y="-49097"/>
                    <a:pt x="2042632" y="44163"/>
                    <a:pt x="2239979" y="0"/>
                  </a:cubicBezTo>
                  <a:cubicBezTo>
                    <a:pt x="2437326" y="-44163"/>
                    <a:pt x="2631024" y="23191"/>
                    <a:pt x="2820284" y="0"/>
                  </a:cubicBezTo>
                  <a:cubicBezTo>
                    <a:pt x="3009545" y="-23191"/>
                    <a:pt x="3316455" y="76390"/>
                    <a:pt x="3481833" y="0"/>
                  </a:cubicBezTo>
                  <a:cubicBezTo>
                    <a:pt x="3647211" y="-76390"/>
                    <a:pt x="3925558" y="7957"/>
                    <a:pt x="4062138" y="0"/>
                  </a:cubicBezTo>
                  <a:cubicBezTo>
                    <a:pt x="4078600" y="254209"/>
                    <a:pt x="4010340" y="397895"/>
                    <a:pt x="4062138" y="584775"/>
                  </a:cubicBezTo>
                  <a:cubicBezTo>
                    <a:pt x="3839301" y="620007"/>
                    <a:pt x="3732950" y="581006"/>
                    <a:pt x="3603697" y="584775"/>
                  </a:cubicBezTo>
                  <a:cubicBezTo>
                    <a:pt x="3474444" y="588544"/>
                    <a:pt x="3239710" y="535859"/>
                    <a:pt x="2942149" y="584775"/>
                  </a:cubicBezTo>
                  <a:cubicBezTo>
                    <a:pt x="2644588" y="633691"/>
                    <a:pt x="2602396" y="529861"/>
                    <a:pt x="2483707" y="584775"/>
                  </a:cubicBezTo>
                  <a:cubicBezTo>
                    <a:pt x="2365018" y="639689"/>
                    <a:pt x="2174439" y="518396"/>
                    <a:pt x="1903402" y="584775"/>
                  </a:cubicBezTo>
                  <a:cubicBezTo>
                    <a:pt x="1632366" y="651154"/>
                    <a:pt x="1526012" y="548555"/>
                    <a:pt x="1363718" y="584775"/>
                  </a:cubicBezTo>
                  <a:cubicBezTo>
                    <a:pt x="1201424" y="620995"/>
                    <a:pt x="962981" y="571580"/>
                    <a:pt x="824034" y="584775"/>
                  </a:cubicBezTo>
                  <a:cubicBezTo>
                    <a:pt x="685087" y="597970"/>
                    <a:pt x="322826" y="548828"/>
                    <a:pt x="0" y="584775"/>
                  </a:cubicBezTo>
                  <a:cubicBezTo>
                    <a:pt x="-15849" y="331839"/>
                    <a:pt x="66600" y="279558"/>
                    <a:pt x="0" y="0"/>
                  </a:cubicBezTo>
                  <a:close/>
                </a:path>
              </a:pathLst>
            </a:custGeom>
            <a:ln>
              <a:solidFill>
                <a:schemeClr val="tx1"/>
              </a:solidFill>
              <a:extLst>
                <a:ext uri="{C807C97D-BFC1-408E-A445-0C87EB9F89A2}">
                  <ask:lineSketchStyleProps xmlns:ask="http://schemas.microsoft.com/office/drawing/2018/sketchyshapes" sd="3929607097">
                    <a:prstGeom prst="rect">
                      <a:avLst/>
                    </a:prstGeom>
                    <ask:type>
                      <ask:lineSketchScribble/>
                    </ask:type>
                  </ask:lineSketchStyleProps>
                </a:ext>
              </a:extLst>
            </a:ln>
          </p:spPr>
          <p:txBody>
            <a:bodyPr wrap="none">
              <a:spAutoFit/>
            </a:bodyPr>
            <a:lstStyle/>
            <a:p>
              <a:r>
                <a:rPr lang="vi-VN" altLang="zh-CN" sz="3200" dirty="0"/>
                <a:t>VĂN HỌC HOA NHỎ</a:t>
              </a:r>
              <a:endParaRPr lang="zh-CN" altLang="en-US" sz="3200" dirty="0"/>
            </a:p>
          </p:txBody>
        </p:sp>
      </p:grpSp>
      <p:grpSp>
        <p:nvGrpSpPr>
          <p:cNvPr id="8" name="组合 7">
            <a:extLst>
              <a:ext uri="{FF2B5EF4-FFF2-40B4-BE49-F238E27FC236}">
                <a16:creationId xmlns:a16="http://schemas.microsoft.com/office/drawing/2014/main" id="{A06DA8B4-0FC8-4731-9E0B-D4E30425A186}"/>
              </a:ext>
            </a:extLst>
          </p:cNvPr>
          <p:cNvGrpSpPr/>
          <p:nvPr/>
        </p:nvGrpSpPr>
        <p:grpSpPr>
          <a:xfrm>
            <a:off x="580165" y="1531765"/>
            <a:ext cx="3405510" cy="3405512"/>
            <a:chOff x="934341" y="1108242"/>
            <a:chExt cx="3152962" cy="3152964"/>
          </a:xfrm>
        </p:grpSpPr>
        <p:pic>
          <p:nvPicPr>
            <p:cNvPr id="3" name="图片 2">
              <a:extLst>
                <a:ext uri="{FF2B5EF4-FFF2-40B4-BE49-F238E27FC236}">
                  <a16:creationId xmlns:a16="http://schemas.microsoft.com/office/drawing/2014/main" id="{49AD4465-F6D4-4DF0-9553-57BC183004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4341" y="1108242"/>
              <a:ext cx="3152962" cy="3152964"/>
            </a:xfrm>
            <a:prstGeom prst="rect">
              <a:avLst/>
            </a:prstGeom>
          </p:spPr>
        </p:pic>
        <p:sp>
          <p:nvSpPr>
            <p:cNvPr id="7" name="椭圆 6">
              <a:extLst>
                <a:ext uri="{FF2B5EF4-FFF2-40B4-BE49-F238E27FC236}">
                  <a16:creationId xmlns:a16="http://schemas.microsoft.com/office/drawing/2014/main" id="{A4A156D9-6938-4207-97A3-BA34F5465688}"/>
                </a:ext>
              </a:extLst>
            </p:cNvPr>
            <p:cNvSpPr/>
            <p:nvPr/>
          </p:nvSpPr>
          <p:spPr>
            <a:xfrm>
              <a:off x="1234440" y="1269889"/>
              <a:ext cx="2829671" cy="2829670"/>
            </a:xfrm>
            <a:prstGeom prst="ellipse">
              <a:avLst/>
            </a:prstGeom>
            <a:noFill/>
            <a:ln>
              <a:solidFill>
                <a:srgbClr val="032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1" name="组合 10">
            <a:extLst>
              <a:ext uri="{FF2B5EF4-FFF2-40B4-BE49-F238E27FC236}">
                <a16:creationId xmlns:a16="http://schemas.microsoft.com/office/drawing/2014/main" id="{02141A2F-9CBE-496B-A693-F71DE1C6B9F0}"/>
              </a:ext>
            </a:extLst>
          </p:cNvPr>
          <p:cNvGrpSpPr/>
          <p:nvPr/>
        </p:nvGrpSpPr>
        <p:grpSpPr>
          <a:xfrm>
            <a:off x="4068593" y="1401031"/>
            <a:ext cx="5500590" cy="928652"/>
            <a:chOff x="1578512" y="2328877"/>
            <a:chExt cx="5500590" cy="928652"/>
          </a:xfrm>
        </p:grpSpPr>
        <p:pic>
          <p:nvPicPr>
            <p:cNvPr id="14" name="图片 13">
              <a:extLst>
                <a:ext uri="{FF2B5EF4-FFF2-40B4-BE49-F238E27FC236}">
                  <a16:creationId xmlns:a16="http://schemas.microsoft.com/office/drawing/2014/main" id="{AB1E9DA5-D2EB-4DE3-A4F6-2FF55BD658FD}"/>
                </a:ext>
              </a:extLst>
            </p:cNvPr>
            <p:cNvPicPr>
              <a:picLocks noChangeAspect="1"/>
            </p:cNvPicPr>
            <p:nvPr/>
          </p:nvPicPr>
          <p:blipFill rotWithShape="1">
            <a:blip r:embed="rId7">
              <a:extLst>
                <a:ext uri="{28A0092B-C50C-407E-A947-70E740481C1C}">
                  <a14:useLocalDpi xmlns:a14="http://schemas.microsoft.com/office/drawing/2010/main" val="0"/>
                </a:ext>
              </a:extLst>
            </a:blip>
            <a:srcRect l="-672" t="1149" r="86838" b="89239"/>
            <a:stretch/>
          </p:blipFill>
          <p:spPr>
            <a:xfrm>
              <a:off x="1578512" y="2423864"/>
              <a:ext cx="733943" cy="794487"/>
            </a:xfrm>
            <a:prstGeom prst="rect">
              <a:avLst/>
            </a:prstGeom>
          </p:spPr>
        </p:pic>
        <p:sp>
          <p:nvSpPr>
            <p:cNvPr id="13" name="文本框 12">
              <a:extLst>
                <a:ext uri="{FF2B5EF4-FFF2-40B4-BE49-F238E27FC236}">
                  <a16:creationId xmlns:a16="http://schemas.microsoft.com/office/drawing/2014/main" id="{B3477A55-EE77-4790-8BAB-DAB14FBCF3C2}"/>
                </a:ext>
              </a:extLst>
            </p:cNvPr>
            <p:cNvSpPr txBox="1"/>
            <p:nvPr/>
          </p:nvSpPr>
          <p:spPr>
            <a:xfrm>
              <a:off x="2358397" y="2328877"/>
              <a:ext cx="4720705" cy="928652"/>
            </a:xfrm>
            <a:prstGeom prst="rect">
              <a:avLst/>
            </a:prstGeom>
            <a:noFill/>
          </p:spPr>
          <p:txBody>
            <a:bodyPr wrap="square" rtlCol="0">
              <a:spAutoFit/>
            </a:bodyPr>
            <a:lstStyle/>
            <a:p>
              <a:pPr>
                <a:lnSpc>
                  <a:spcPct val="200000"/>
                </a:lnSpc>
              </a:pPr>
              <a:endParaRPr lang="zh-CN" altLang="en-US" sz="3200" dirty="0">
                <a:solidFill>
                  <a:srgbClr val="032237"/>
                </a:solidFill>
                <a:latin typeface="字魂49号-逍遥行书" panose="00000500000000000000" pitchFamily="2" charset="-122"/>
                <a:ea typeface="字魂49号-逍遥行书" panose="00000500000000000000" pitchFamily="2" charset="-122"/>
              </a:endParaRPr>
            </a:p>
          </p:txBody>
        </p:sp>
      </p:grpSp>
      <p:pic>
        <p:nvPicPr>
          <p:cNvPr id="26" name="图片 25">
            <a:extLst>
              <a:ext uri="{FF2B5EF4-FFF2-40B4-BE49-F238E27FC236}">
                <a16:creationId xmlns:a16="http://schemas.microsoft.com/office/drawing/2014/main" id="{225E92D1-62F4-4B84-980F-FE6C441CE262}"/>
              </a:ext>
            </a:extLst>
          </p:cNvPr>
          <p:cNvPicPr>
            <a:picLocks noChangeAspect="1"/>
          </p:cNvPicPr>
          <p:nvPr/>
        </p:nvPicPr>
        <p:blipFill rotWithShape="1">
          <a:blip r:embed="rId7">
            <a:extLst>
              <a:ext uri="{28A0092B-C50C-407E-A947-70E740481C1C}">
                <a14:useLocalDpi xmlns:a14="http://schemas.microsoft.com/office/drawing/2010/main" val="0"/>
              </a:ext>
            </a:extLst>
          </a:blip>
          <a:srcRect l="-672" t="1149" r="86838" b="89239"/>
          <a:stretch/>
        </p:blipFill>
        <p:spPr>
          <a:xfrm>
            <a:off x="4272347" y="3655353"/>
            <a:ext cx="733943" cy="794487"/>
          </a:xfrm>
          <a:prstGeom prst="rect">
            <a:avLst/>
          </a:prstGeom>
        </p:spPr>
      </p:pic>
      <p:sp>
        <p:nvSpPr>
          <p:cNvPr id="9" name="TextBox 8">
            <a:extLst>
              <a:ext uri="{FF2B5EF4-FFF2-40B4-BE49-F238E27FC236}">
                <a16:creationId xmlns:a16="http://schemas.microsoft.com/office/drawing/2014/main" id="{35AABA64-B294-1F2D-66EA-6215EE396D7D}"/>
              </a:ext>
            </a:extLst>
          </p:cNvPr>
          <p:cNvSpPr txBox="1"/>
          <p:nvPr/>
        </p:nvSpPr>
        <p:spPr>
          <a:xfrm>
            <a:off x="5019424" y="3727530"/>
            <a:ext cx="6135328" cy="2174121"/>
          </a:xfrm>
          <a:prstGeom prst="rect">
            <a:avLst/>
          </a:prstGeom>
          <a:noFill/>
        </p:spPr>
        <p:txBody>
          <a:bodyPr wrap="square">
            <a:spAutoFit/>
          </a:bodyPr>
          <a:lstStyle/>
          <a:p>
            <a:pPr marL="0" marR="0" algn="just">
              <a:lnSpc>
                <a:spcPct val="107000"/>
              </a:lnSpc>
              <a:spcBef>
                <a:spcPts val="0"/>
              </a:spcBef>
              <a:spcAft>
                <a:spcPts val="0"/>
              </a:spcAft>
            </a:pPr>
            <a:r>
              <a:rPr lang="de-DE"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câu thơ có vần, có nhịp điệu, đồng thời tạo ra khung cảnh hẻo lánh, cô </a:t>
            </a:r>
            <a:r>
              <a:rPr lang="vi-VN"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80F48FE-4ADA-B275-99AB-CF768DFD869D}"/>
              </a:ext>
            </a:extLst>
          </p:cNvPr>
          <p:cNvSpPr txBox="1"/>
          <p:nvPr/>
        </p:nvSpPr>
        <p:spPr>
          <a:xfrm>
            <a:off x="5138663" y="1477220"/>
            <a:ext cx="6135328" cy="2174121"/>
          </a:xfrm>
          <a:prstGeom prst="rect">
            <a:avLst/>
          </a:prstGeom>
          <a:noFill/>
        </p:spPr>
        <p:txBody>
          <a:bodyPr wrap="square">
            <a:spAutoFit/>
          </a:bodyPr>
          <a:lstStyle/>
          <a:p>
            <a:pPr marL="0" marR="0" algn="just">
              <a:lnSpc>
                <a:spcPct val="107000"/>
              </a:lnSpc>
              <a:spcBef>
                <a:spcPts val="0"/>
              </a:spcBef>
              <a:spcAft>
                <a:spcPts val="0"/>
              </a:spcAft>
            </a:pPr>
            <a:r>
              <a:rPr lang="de-DE" sz="32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 từ: ta (dùng để xưng hô)</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 nhiên chữ ta cuối cùng với vẫn là dùng để xưng hô.</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989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down)">
                                      <p:cBhvr>
                                        <p:cTn id="15" dur="500"/>
                                        <p:tgtEl>
                                          <p:spTgt spid="1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wipe(down)">
                                      <p:cBhvr>
                                        <p:cTn id="18" dur="500"/>
                                        <p:tgtEl>
                                          <p:spTgt spid="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barn(inVertical)">
                                      <p:cBhvr>
                                        <p:cTn id="2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985968B-D322-4755-A273-FA7F1B98E460}"/>
              </a:ext>
            </a:extLst>
          </p:cNvPr>
          <p:cNvSpPr/>
          <p:nvPr/>
        </p:nvSpPr>
        <p:spPr>
          <a:xfrm>
            <a:off x="1135379" y="639097"/>
            <a:ext cx="10722323" cy="5565058"/>
          </a:xfrm>
          <a:prstGeom prst="rect">
            <a:avLst/>
          </a:prstGeom>
          <a:solidFill>
            <a:srgbClr val="DEE7EE"/>
          </a:solidFill>
          <a:ln>
            <a:noFill/>
          </a:ln>
          <a:effectLst>
            <a:outerShdw blurRad="419100" dist="38100" dir="5400000" algn="t" rotWithShape="0">
              <a:srgbClr val="032237">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436060" y="190710"/>
            <a:ext cx="2726874" cy="552616"/>
            <a:chOff x="436060" y="190710"/>
            <a:chExt cx="2726874"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436060" y="190710"/>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798119" y="260750"/>
              <a:ext cx="2364815" cy="369332"/>
            </a:xfrm>
            <a:prstGeom prst="rect">
              <a:avLst/>
            </a:prstGeom>
          </p:spPr>
          <p:txBody>
            <a:bodyPr wrap="none">
              <a:spAutoFit/>
            </a:bodyPr>
            <a:lstStyle/>
            <a:p>
              <a:r>
                <a:rPr lang="vi-VN" altLang="zh-CN" dirty="0">
                  <a:solidFill>
                    <a:srgbClr val="032237"/>
                  </a:solidFill>
                  <a:ea typeface="字魂110号-武林江湖体" panose="00000500000000000000" pitchFamily="2" charset="-122"/>
                </a:rPr>
                <a:t>VĂN HỌC HOA NHỎ</a:t>
              </a:r>
              <a:endParaRPr lang="zh-CN" altLang="en-US" dirty="0"/>
            </a:p>
          </p:txBody>
        </p:sp>
      </p:grpSp>
      <p:pic>
        <p:nvPicPr>
          <p:cNvPr id="8" name="图片 7">
            <a:extLst>
              <a:ext uri="{FF2B5EF4-FFF2-40B4-BE49-F238E27FC236}">
                <a16:creationId xmlns:a16="http://schemas.microsoft.com/office/drawing/2014/main" id="{9F4C2469-869C-4FD0-982E-8E38E35E4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809" y="5065009"/>
            <a:ext cx="3020846" cy="1751215"/>
          </a:xfrm>
          <a:prstGeom prst="rect">
            <a:avLst/>
          </a:prstGeom>
        </p:spPr>
      </p:pic>
      <p:pic>
        <p:nvPicPr>
          <p:cNvPr id="14" name="图片 13">
            <a:extLst>
              <a:ext uri="{FF2B5EF4-FFF2-40B4-BE49-F238E27FC236}">
                <a16:creationId xmlns:a16="http://schemas.microsoft.com/office/drawing/2014/main" id="{4245F124-C9D0-4821-A0D0-62DF3190CE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2026" y="52037"/>
            <a:ext cx="2364815" cy="1382579"/>
          </a:xfrm>
          <a:prstGeom prst="rect">
            <a:avLst/>
          </a:prstGeom>
        </p:spPr>
      </p:pic>
      <p:sp>
        <p:nvSpPr>
          <p:cNvPr id="7" name="TextBox 6">
            <a:extLst>
              <a:ext uri="{FF2B5EF4-FFF2-40B4-BE49-F238E27FC236}">
                <a16:creationId xmlns:a16="http://schemas.microsoft.com/office/drawing/2014/main" id="{D3B9365C-CDDF-4C44-9F6B-80EDDBC59FBC}"/>
              </a:ext>
            </a:extLst>
          </p:cNvPr>
          <p:cNvSpPr txBox="1"/>
          <p:nvPr/>
        </p:nvSpPr>
        <p:spPr>
          <a:xfrm>
            <a:off x="1440182" y="850578"/>
            <a:ext cx="10492739" cy="5015860"/>
          </a:xfrm>
          <a:prstGeom prst="rect">
            <a:avLst/>
          </a:prstGeom>
          <a:noFill/>
        </p:spPr>
        <p:txBody>
          <a:bodyPr wrap="square">
            <a:spAutoFit/>
          </a:bodyPr>
          <a:lstStyle/>
          <a:p>
            <a:pPr marL="0" marR="0" algn="just">
              <a:lnSpc>
                <a:spcPct val="107000"/>
              </a:lnSpc>
              <a:spcBef>
                <a:spcPts val="0"/>
              </a:spcBef>
              <a:spcAft>
                <a:spcPts val="0"/>
              </a:spcAft>
            </a:pPr>
            <a:r>
              <a:rPr lang="de-DE" sz="2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 từ khi sinh ra, ai cũng có cho mình một quê hương. Cho dù quê hương ấy có lớn hay nhỏ, trù phú hay nghèo nàn thì trong chúng ta vẫn luôn ghi nhớ, khắc sâu trong tim hình ảnh quê hương thân thuộc ấy. Bởi quê hương chính là nơi gắn bó với chúng ta suốt một thời thơ ấu là nơi nuôi chúng ta lớn từ những hạt gạo ngọt thơm, củ khoai thơm phức. Rồi cũng tại quê hương, ta có nhiều kỉ niệm thân thương. Đó là kỉ niệm cùng lũ bạn chăn trâu, hát hoa trong buổi chiều cùng tiếng sáo vi vu, hay được chứng kiến cảnh cả đồng lúa một màu vàng tươi thật đẹp, hay mỗi khi Tết đến, cả xóm lại tụ họp một nơi cùng nhau làm bánh chưng để ăn. Chao ôi! Cái mùi thơm của của lá cùng với mùi tiêu và mùi thịt lợn luôn khiến cho ta cảm thấy thèm thuồng.</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 như vậy, quê hương đã gắn bó với ta không biết qua bao cái Tết. Nhưng rồi khi ta lớn lên, trưởng thành, ta sẽ có cuộc sống riêng ở nơi thành thị ồn ào. Những lo âu, suy tư cứ bủa vây ta khiến ta mệt mỏi. Lúc đó, ta thật muốn về với quê mẹ, trải nghiệm những thứ mà hồi bé ta hay làm. Quê hương thật có ý nghĩa. Ta nên biết yêu quê hương, đừng ghét quê hương. Bởi nếu không có quê hương thì ta sẽ không có được những kỉ niệm tốt, tuyệt vời...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trái nghĩa: yêu, ghét.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16E7033-D44C-884E-1A01-EEDBF54AFCA8}"/>
              </a:ext>
            </a:extLst>
          </p:cNvPr>
          <p:cNvSpPr txBox="1"/>
          <p:nvPr/>
        </p:nvSpPr>
        <p:spPr>
          <a:xfrm>
            <a:off x="55941" y="6293841"/>
            <a:ext cx="6213986" cy="369332"/>
          </a:xfrm>
          <a:prstGeom prst="rect">
            <a:avLst/>
          </a:prstGeom>
          <a:noFill/>
        </p:spPr>
        <p:txBody>
          <a:bodyPr wrap="square">
            <a:spAutoFit/>
          </a:bodyPr>
          <a:lstStyle/>
          <a:p>
            <a:r>
              <a:rPr lang="en-US" sz="1800" dirty="0">
                <a:effectLst/>
                <a:latin typeface="Segoe UI" panose="020B0502040204020203" pitchFamily="34" charset="0"/>
              </a:rPr>
              <a:t>VĂN HỌC HOA NHỎ_0933.128.853</a:t>
            </a:r>
            <a:endParaRPr lang="en-US" dirty="0"/>
          </a:p>
        </p:txBody>
      </p:sp>
    </p:spTree>
    <p:extLst>
      <p:ext uri="{BB962C8B-B14F-4D97-AF65-F5344CB8AC3E}">
        <p14:creationId xmlns:p14="http://schemas.microsoft.com/office/powerpoint/2010/main" val="2413877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593072E-46A1-45F7-84FD-08BFE188B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68401" y="552028"/>
            <a:ext cx="4772102" cy="5532478"/>
          </a:xfrm>
          <a:prstGeom prst="rect">
            <a:avLst/>
          </a:prstGeom>
        </p:spPr>
      </p:pic>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03" y="442355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546790" cy="552616"/>
            <a:chOff x="259079" y="453224"/>
            <a:chExt cx="546790"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6">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184731" cy="369332"/>
            </a:xfrm>
            <a:prstGeom prst="rect">
              <a:avLst/>
            </a:prstGeom>
          </p:spPr>
          <p:txBody>
            <a:bodyPr wrap="none">
              <a:spAutoFit/>
            </a:bodyPr>
            <a:lstStyle/>
            <a:p>
              <a:endParaRPr lang="zh-CN" altLang="en-US" dirty="0"/>
            </a:p>
          </p:txBody>
        </p:sp>
      </p:grpSp>
      <p:sp>
        <p:nvSpPr>
          <p:cNvPr id="3" name="TextBox 2">
            <a:extLst>
              <a:ext uri="{FF2B5EF4-FFF2-40B4-BE49-F238E27FC236}">
                <a16:creationId xmlns:a16="http://schemas.microsoft.com/office/drawing/2014/main" id="{D7DFDECC-71CB-A663-E1F3-81BB2511D2E1}"/>
              </a:ext>
            </a:extLst>
          </p:cNvPr>
          <p:cNvSpPr txBox="1"/>
          <p:nvPr/>
        </p:nvSpPr>
        <p:spPr>
          <a:xfrm>
            <a:off x="1080735" y="227668"/>
            <a:ext cx="6855277" cy="5543569"/>
          </a:xfrm>
          <a:prstGeom prst="rect">
            <a:avLst/>
          </a:prstGeom>
          <a:noFill/>
        </p:spPr>
        <p:txBody>
          <a:bodyPr wrap="square">
            <a:spAutoFit/>
          </a:bodyPr>
          <a:lstStyle/>
          <a:p>
            <a:pPr marL="0" marR="0" algn="just">
              <a:lnSpc>
                <a:spcPts val="2625"/>
              </a:lnSpc>
              <a:spcBef>
                <a:spcPts val="0"/>
              </a:spcBef>
              <a:spcAft>
                <a:spcPts val="0"/>
              </a:spcAft>
            </a:pPr>
            <a:r>
              <a:rPr lang="de-DE" sz="2400" b="1" kern="0"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Đọc hiểu Chiều hôm nhớ nhà – ĐỀ 3</a:t>
            </a:r>
            <a:endParaRPr lang="en-US" sz="24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bài thơ sau và trả lời câu hỏi:</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 hôm nhớ nhà</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 trời bảng lảng bóng hoàng hôn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Tiếng ốc xa đưa vẳng trống đồn.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Gác mái ngư ông về viễn phố</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Gõ sừng mục tử lại cô thôn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Ngàn mai gió cuốn chim bay mỏi</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Dặm liễu sương sa khách bước dồn.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Kẻ chốn Chương Đài, người lữ thứ</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Lấy ai mà kể nỗi hàn ôn.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 Huyện Thanh Quan)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de-DE"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Hãy giải thích nghĩa của các từ in đậm.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de-DE" sz="24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Các từ Hán Việt tạo sắc thái gì cho bài thơ.</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0814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wipe(down)">
                                      <p:cBhvr>
                                        <p:cTn id="37" dur="500"/>
                                        <p:tgtEl>
                                          <p:spTgt spid="3">
                                            <p:txEl>
                                              <p:pRg st="11" end="1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wipe(down)">
                                      <p:cBhvr>
                                        <p:cTn id="40" dur="500"/>
                                        <p:tgtEl>
                                          <p:spTgt spid="3">
                                            <p:txEl>
                                              <p:pRg st="12" end="12"/>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wipe(down)">
                                      <p:cBhvr>
                                        <p:cTn id="4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E6D1248-1FB6-43B7-81D2-C1A5905D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721"/>
            <a:ext cx="9113520" cy="2206781"/>
          </a:xfrm>
          <a:prstGeom prst="rect">
            <a:avLst/>
          </a:prstGeom>
        </p:spPr>
      </p:pic>
      <p:pic>
        <p:nvPicPr>
          <p:cNvPr id="10" name="图片 9">
            <a:extLst>
              <a:ext uri="{FF2B5EF4-FFF2-40B4-BE49-F238E27FC236}">
                <a16:creationId xmlns:a16="http://schemas.microsoft.com/office/drawing/2014/main" id="{0EDF57FB-CA64-417F-BBE2-76118B74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8320"/>
            <a:ext cx="12272147" cy="1482256"/>
          </a:xfrm>
          <a:prstGeom prst="rect">
            <a:avLst/>
          </a:prstGeom>
        </p:spPr>
      </p:pic>
      <p:grpSp>
        <p:nvGrpSpPr>
          <p:cNvPr id="6" name="组合 5">
            <a:extLst>
              <a:ext uri="{FF2B5EF4-FFF2-40B4-BE49-F238E27FC236}">
                <a16:creationId xmlns:a16="http://schemas.microsoft.com/office/drawing/2014/main" id="{DE4077C0-AD98-4CC2-8A43-326906710AFF}"/>
              </a:ext>
            </a:extLst>
          </p:cNvPr>
          <p:cNvGrpSpPr/>
          <p:nvPr/>
        </p:nvGrpSpPr>
        <p:grpSpPr>
          <a:xfrm>
            <a:off x="259079" y="453224"/>
            <a:ext cx="2290792" cy="552616"/>
            <a:chOff x="259079" y="453224"/>
            <a:chExt cx="2290792" cy="552616"/>
          </a:xfrm>
        </p:grpSpPr>
        <p:pic>
          <p:nvPicPr>
            <p:cNvPr id="4" name="图片 3">
              <a:extLst>
                <a:ext uri="{FF2B5EF4-FFF2-40B4-BE49-F238E27FC236}">
                  <a16:creationId xmlns:a16="http://schemas.microsoft.com/office/drawing/2014/main" id="{520A9800-A3AE-4152-94AB-7FD74246CD94}"/>
                </a:ext>
              </a:extLst>
            </p:cNvPr>
            <p:cNvPicPr>
              <a:picLocks noChangeAspect="1"/>
            </p:cNvPicPr>
            <p:nvPr/>
          </p:nvPicPr>
          <p:blipFill rotWithShape="1">
            <a:blip r:embed="rId5">
              <a:extLst>
                <a:ext uri="{28A0092B-C50C-407E-A947-70E740481C1C}">
                  <a14:useLocalDpi xmlns:a14="http://schemas.microsoft.com/office/drawing/2010/main" val="0"/>
                </a:ext>
              </a:extLst>
            </a:blip>
            <a:srcRect l="26806" t="21778" r="60039" b="65333"/>
            <a:stretch/>
          </p:blipFill>
          <p:spPr>
            <a:xfrm>
              <a:off x="259079" y="453224"/>
              <a:ext cx="362059" cy="552616"/>
            </a:xfrm>
            <a:prstGeom prst="rect">
              <a:avLst/>
            </a:prstGeom>
          </p:spPr>
        </p:pic>
        <p:sp>
          <p:nvSpPr>
            <p:cNvPr id="5" name="矩形 4">
              <a:extLst>
                <a:ext uri="{FF2B5EF4-FFF2-40B4-BE49-F238E27FC236}">
                  <a16:creationId xmlns:a16="http://schemas.microsoft.com/office/drawing/2014/main" id="{48F5A80D-C519-4BBF-9F38-48533A17BA7B}"/>
                </a:ext>
              </a:extLst>
            </p:cNvPr>
            <p:cNvSpPr/>
            <p:nvPr/>
          </p:nvSpPr>
          <p:spPr>
            <a:xfrm>
              <a:off x="621138" y="483704"/>
              <a:ext cx="1928733" cy="369332"/>
            </a:xfrm>
            <a:prstGeom prst="rect">
              <a:avLst/>
            </a:prstGeom>
          </p:spPr>
          <p:txBody>
            <a:bodyPr wrap="none">
              <a:spAutoFit/>
            </a:bodyPr>
            <a:lstStyle/>
            <a:p>
              <a:r>
                <a:rPr lang="vi-VN" altLang="zh-CN" dirty="0"/>
                <a:t>Văn học hoa nhỏ</a:t>
              </a:r>
              <a:endParaRPr lang="zh-CN" altLang="en-US" dirty="0"/>
            </a:p>
          </p:txBody>
        </p:sp>
      </p:grpSp>
      <p:grpSp>
        <p:nvGrpSpPr>
          <p:cNvPr id="14" name="组合 13">
            <a:extLst>
              <a:ext uri="{FF2B5EF4-FFF2-40B4-BE49-F238E27FC236}">
                <a16:creationId xmlns:a16="http://schemas.microsoft.com/office/drawing/2014/main" id="{A497D8C5-6B1F-4F3C-B2E1-62370786BEF8}"/>
              </a:ext>
            </a:extLst>
          </p:cNvPr>
          <p:cNvGrpSpPr/>
          <p:nvPr/>
        </p:nvGrpSpPr>
        <p:grpSpPr>
          <a:xfrm>
            <a:off x="7169727" y="3164291"/>
            <a:ext cx="2905298" cy="2642062"/>
            <a:chOff x="7315200" y="1889760"/>
            <a:chExt cx="3667193" cy="3566160"/>
          </a:xfrm>
        </p:grpSpPr>
        <p:sp>
          <p:nvSpPr>
            <p:cNvPr id="13" name="椭圆 12">
              <a:extLst>
                <a:ext uri="{FF2B5EF4-FFF2-40B4-BE49-F238E27FC236}">
                  <a16:creationId xmlns:a16="http://schemas.microsoft.com/office/drawing/2014/main" id="{A9E3D82C-7ECC-4336-850C-A511E9FC0F4F}"/>
                </a:ext>
              </a:extLst>
            </p:cNvPr>
            <p:cNvSpPr/>
            <p:nvPr/>
          </p:nvSpPr>
          <p:spPr>
            <a:xfrm>
              <a:off x="7315200" y="1889760"/>
              <a:ext cx="3566160" cy="3566160"/>
            </a:xfrm>
            <a:prstGeom prst="ellipse">
              <a:avLst/>
            </a:prstGeom>
            <a:solidFill>
              <a:srgbClr val="B0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88AB2443-0EAA-4FDE-8FC9-1A4155D5DE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71907" y="1956830"/>
              <a:ext cx="3210486" cy="3210486"/>
            </a:xfrm>
            <a:prstGeom prst="rect">
              <a:avLst/>
            </a:prstGeom>
          </p:spPr>
        </p:pic>
      </p:grpSp>
      <p:pic>
        <p:nvPicPr>
          <p:cNvPr id="18" name="图片 17">
            <a:extLst>
              <a:ext uri="{FF2B5EF4-FFF2-40B4-BE49-F238E27FC236}">
                <a16:creationId xmlns:a16="http://schemas.microsoft.com/office/drawing/2014/main" id="{B4BF41A5-68B4-4CF3-BA8D-5E818F6FBDC6}"/>
              </a:ext>
            </a:extLst>
          </p:cNvPr>
          <p:cNvPicPr>
            <a:picLocks noChangeAspect="1"/>
          </p:cNvPicPr>
          <p:nvPr/>
        </p:nvPicPr>
        <p:blipFill rotWithShape="1">
          <a:blip r:embed="rId7">
            <a:extLst>
              <a:ext uri="{28A0092B-C50C-407E-A947-70E740481C1C}">
                <a14:useLocalDpi xmlns:a14="http://schemas.microsoft.com/office/drawing/2010/main" val="0"/>
              </a:ext>
            </a:extLst>
          </a:blip>
          <a:srcRect l="-672" t="1149" r="86838" b="89239"/>
          <a:stretch/>
        </p:blipFill>
        <p:spPr>
          <a:xfrm>
            <a:off x="433757" y="1006020"/>
            <a:ext cx="733943" cy="794487"/>
          </a:xfrm>
          <a:prstGeom prst="rect">
            <a:avLst/>
          </a:prstGeom>
        </p:spPr>
      </p:pic>
      <p:pic>
        <p:nvPicPr>
          <p:cNvPr id="22" name="图片 21">
            <a:extLst>
              <a:ext uri="{FF2B5EF4-FFF2-40B4-BE49-F238E27FC236}">
                <a16:creationId xmlns:a16="http://schemas.microsoft.com/office/drawing/2014/main" id="{97B8C353-B611-41BC-B2DB-8E003D14C0B3}"/>
              </a:ext>
            </a:extLst>
          </p:cNvPr>
          <p:cNvPicPr>
            <a:picLocks noChangeAspect="1"/>
          </p:cNvPicPr>
          <p:nvPr/>
        </p:nvPicPr>
        <p:blipFill rotWithShape="1">
          <a:blip r:embed="rId7">
            <a:extLst>
              <a:ext uri="{28A0092B-C50C-407E-A947-70E740481C1C}">
                <a14:useLocalDpi xmlns:a14="http://schemas.microsoft.com/office/drawing/2010/main" val="0"/>
              </a:ext>
            </a:extLst>
          </a:blip>
          <a:srcRect l="-672" t="1149" r="86838" b="89239"/>
          <a:stretch/>
        </p:blipFill>
        <p:spPr>
          <a:xfrm>
            <a:off x="7216199" y="506428"/>
            <a:ext cx="733943" cy="794487"/>
          </a:xfrm>
          <a:prstGeom prst="rect">
            <a:avLst/>
          </a:prstGeom>
        </p:spPr>
      </p:pic>
      <p:sp>
        <p:nvSpPr>
          <p:cNvPr id="3" name="TextBox 2">
            <a:extLst>
              <a:ext uri="{FF2B5EF4-FFF2-40B4-BE49-F238E27FC236}">
                <a16:creationId xmlns:a16="http://schemas.microsoft.com/office/drawing/2014/main" id="{09182372-A9B9-30EF-30F1-B42D677B51F7}"/>
              </a:ext>
            </a:extLst>
          </p:cNvPr>
          <p:cNvSpPr txBox="1"/>
          <p:nvPr/>
        </p:nvSpPr>
        <p:spPr>
          <a:xfrm>
            <a:off x="1148344" y="1138227"/>
            <a:ext cx="6067855" cy="4419800"/>
          </a:xfrm>
          <a:prstGeom prst="rect">
            <a:avLst/>
          </a:prstGeom>
          <a:noFill/>
        </p:spPr>
        <p:txBody>
          <a:bodyPr wrap="square">
            <a:spAutoFit/>
          </a:bodyPr>
          <a:lstStyle/>
          <a:p>
            <a:pPr marL="0" marR="0" algn="just">
              <a:lnSpc>
                <a:spcPct val="107000"/>
              </a:lnSpc>
              <a:spcBef>
                <a:spcPts val="0"/>
              </a:spcBef>
              <a:spcAft>
                <a:spcPts val="0"/>
              </a:spcAft>
            </a:pPr>
            <a:r>
              <a:rPr lang="de-DE"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Nghĩa : hoàng hôn, ngư ông, mục tử, lữ thứ, hàn ôn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Hoàng hôn: là khoảng thời gian sau khi Mặt Trời lặn cho đến khi trời tối hẳn.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Ngư ông: là người đánh cá hay bắt cá hay câu cá.</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Mục tử: là người chăn nuôi động vật.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Lữ thứ: chỗ để tạm nghỉ lại của người đi đường xa.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de-DE"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 ôn: là nỗi lạnh ấm, tương tự như là kể chuyện vui, chuyện buồn, nói chuyện phiếm.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EEB9549-FCA3-BE4E-CDD6-C987ED374CC1}"/>
              </a:ext>
            </a:extLst>
          </p:cNvPr>
          <p:cNvSpPr txBox="1"/>
          <p:nvPr/>
        </p:nvSpPr>
        <p:spPr>
          <a:xfrm>
            <a:off x="7841925" y="505367"/>
            <a:ext cx="4227022" cy="2374689"/>
          </a:xfrm>
          <a:prstGeom prst="rect">
            <a:avLst/>
          </a:prstGeom>
          <a:noFill/>
        </p:spPr>
        <p:txBody>
          <a:bodyPr wrap="square">
            <a:spAutoFit/>
          </a:bodyPr>
          <a:lstStyle/>
          <a:p>
            <a:pPr marL="0" marR="0" algn="just">
              <a:lnSpc>
                <a:spcPct val="107000"/>
              </a:lnSpc>
              <a:spcBef>
                <a:spcPts val="0"/>
              </a:spcBef>
              <a:spcAft>
                <a:spcPts val="0"/>
              </a:spcAft>
            </a:pPr>
            <a:r>
              <a:rPr lang="de-DE"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de-DE"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từ Hán Việt tạo sắc thái tạo sắc thái trang trọng, tao nhã, tinh tế, tạo ra sắc thái cổ, phù hợp với xã hội xưa.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937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heel(1)">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古典教师2"/>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6524</Words>
  <Application>Microsoft Office PowerPoint</Application>
  <PresentationFormat>Widescreen</PresentationFormat>
  <Paragraphs>416</Paragraphs>
  <Slides>57</Slides>
  <Notes>49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57</vt:i4>
      </vt:variant>
    </vt:vector>
  </HeadingPairs>
  <TitlesOfParts>
    <vt:vector size="74" baseType="lpstr">
      <vt:lpstr>等线</vt:lpstr>
      <vt:lpstr>等线 Light</vt:lpstr>
      <vt:lpstr>Meiryo</vt:lpstr>
      <vt:lpstr>Arial</vt:lpstr>
      <vt:lpstr>Calibri</vt:lpstr>
      <vt:lpstr>Fz Addictype</vt:lpstr>
      <vt:lpstr>Marykate</vt:lpstr>
      <vt:lpstr>More Sugar</vt:lpstr>
      <vt:lpstr>More Sugar Thin</vt:lpstr>
      <vt:lpstr>Satisfy</vt:lpstr>
      <vt:lpstr>Segoe UI</vt:lpstr>
      <vt:lpstr>Snap ITC</vt:lpstr>
      <vt:lpstr>Sniglet</vt:lpstr>
      <vt:lpstr>Times New Roman</vt:lpstr>
      <vt:lpstr>字魂110号-武林江湖体</vt:lpstr>
      <vt:lpstr>字魂49号-逍遥行书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古典教师2</dc:title>
  <dc:creator>Văn học hoa nhỏ_GIÁO ÁN CỦA VĂN HỌC HOA NHỎ_0933.128.853_FACEBOOK: VĂN HỌC HOA NHỎ/ NHÓM BÔNG HOA NHỎ</dc:creator>
  <cp:lastModifiedBy>Nguyễn Thị Huỳnh Nhung</cp:lastModifiedBy>
  <cp:revision>136</cp:revision>
  <dcterms:created xsi:type="dcterms:W3CDTF">2019-08-25T16:39:36Z</dcterms:created>
  <dcterms:modified xsi:type="dcterms:W3CDTF">2023-12-30T13:36:26Z</dcterms:modified>
</cp:coreProperties>
</file>