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2_D177F7D8.xml" ContentType="application/vnd.ms-powerpoint.comments+xml"/>
  <Override PartName="/ppt/notesSlides/notesSlide3.xml" ContentType="application/vnd.openxmlformats-officedocument.presentationml.notesSlide+xml"/>
  <Override PartName="/ppt/comments/modernComment_137_C406975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C_7F88C98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3_7017ED9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47_CC3F234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omments/modernComment_1C7_AE87D09F.xml" ContentType="application/vnd.ms-powerpoint.comment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omments/modernComment_1CD_E0145639.xml" ContentType="application/vnd.ms-powerpoint.comment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310" r:id="rId2"/>
    <p:sldId id="289" r:id="rId3"/>
    <p:sldId id="290" r:id="rId4"/>
    <p:sldId id="311" r:id="rId5"/>
    <p:sldId id="312" r:id="rId6"/>
    <p:sldId id="313" r:id="rId7"/>
    <p:sldId id="314" r:id="rId8"/>
    <p:sldId id="315" r:id="rId9"/>
    <p:sldId id="316" r:id="rId10"/>
    <p:sldId id="317" r:id="rId11"/>
    <p:sldId id="318" r:id="rId12"/>
    <p:sldId id="319"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376" r:id="rId69"/>
    <p:sldId id="377"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94" r:id="rId87"/>
    <p:sldId id="395" r:id="rId88"/>
    <p:sldId id="396" r:id="rId89"/>
    <p:sldId id="397" r:id="rId90"/>
    <p:sldId id="398" r:id="rId91"/>
    <p:sldId id="399" r:id="rId92"/>
    <p:sldId id="400" r:id="rId93"/>
    <p:sldId id="401" r:id="rId94"/>
    <p:sldId id="402" r:id="rId95"/>
    <p:sldId id="403" r:id="rId96"/>
    <p:sldId id="404" r:id="rId97"/>
    <p:sldId id="405" r:id="rId98"/>
    <p:sldId id="406" r:id="rId99"/>
    <p:sldId id="407" r:id="rId100"/>
    <p:sldId id="408" r:id="rId101"/>
    <p:sldId id="409" r:id="rId102"/>
    <p:sldId id="410" r:id="rId103"/>
    <p:sldId id="411" r:id="rId104"/>
    <p:sldId id="412" r:id="rId105"/>
    <p:sldId id="413" r:id="rId106"/>
    <p:sldId id="414" r:id="rId107"/>
    <p:sldId id="415" r:id="rId108"/>
    <p:sldId id="416" r:id="rId109"/>
    <p:sldId id="417" r:id="rId110"/>
    <p:sldId id="418" r:id="rId111"/>
    <p:sldId id="419" r:id="rId112"/>
    <p:sldId id="420" r:id="rId113"/>
    <p:sldId id="421" r:id="rId114"/>
    <p:sldId id="422" r:id="rId115"/>
    <p:sldId id="423" r:id="rId116"/>
    <p:sldId id="424" r:id="rId117"/>
    <p:sldId id="425" r:id="rId118"/>
    <p:sldId id="426" r:id="rId119"/>
    <p:sldId id="427" r:id="rId120"/>
    <p:sldId id="428" r:id="rId121"/>
    <p:sldId id="430" r:id="rId122"/>
    <p:sldId id="429" r:id="rId123"/>
    <p:sldId id="431" r:id="rId124"/>
    <p:sldId id="432" r:id="rId125"/>
    <p:sldId id="433" r:id="rId126"/>
    <p:sldId id="434" r:id="rId127"/>
    <p:sldId id="4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50" r:id="rId142"/>
    <p:sldId id="449" r:id="rId143"/>
    <p:sldId id="451" r:id="rId144"/>
    <p:sldId id="452" r:id="rId145"/>
    <p:sldId id="453" r:id="rId146"/>
    <p:sldId id="454" r:id="rId147"/>
    <p:sldId id="455" r:id="rId148"/>
    <p:sldId id="456" r:id="rId149"/>
    <p:sldId id="457" r:id="rId150"/>
    <p:sldId id="458" r:id="rId151"/>
    <p:sldId id="459" r:id="rId152"/>
    <p:sldId id="460" r:id="rId153"/>
    <p:sldId id="461" r:id="rId154"/>
    <p:sldId id="463" r:id="rId155"/>
    <p:sldId id="462" r:id="rId156"/>
    <p:sldId id="464" r:id="rId157"/>
    <p:sldId id="465" r:id="rId158"/>
    <p:sldId id="466"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353741-2FF0-2770-6B73-30D99AD7FCFE}" name="bonghoanho102022@gmail.com" initials="b" userId="0782102f6b051bd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6"/>
    <p:restoredTop sz="93902" autoAdjust="0"/>
  </p:normalViewPr>
  <p:slideViewPr>
    <p:cSldViewPr snapToGrid="0">
      <p:cViewPr varScale="1">
        <p:scale>
          <a:sx n="109" d="100"/>
          <a:sy n="109" d="100"/>
        </p:scale>
        <p:origin x="21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8/10/relationships/authors" Target="author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omments/modernComment_122_D177F7D8.xml><?xml version="1.0" encoding="utf-8"?>
<p188:cmLst xmlns:a="http://schemas.openxmlformats.org/drawingml/2006/main" xmlns:r="http://schemas.openxmlformats.org/officeDocument/2006/relationships" xmlns:p188="http://schemas.microsoft.com/office/powerpoint/2018/8/main">
  <p188:cm id="{B729B7BD-782E-4214-AA93-D816904C2F31}" authorId="{66353741-2FF0-2770-6B73-30D99AD7FCFE}" created="2023-08-28T16:57:57.634">
    <pc:sldMkLst xmlns:pc="http://schemas.microsoft.com/office/powerpoint/2013/main/command">
      <pc:docMk/>
      <pc:sldMk cId="3514300376" sldId="290"/>
    </pc:sldMkLst>
    <p188:replyLst>
      <p188:reply id="{945F5464-F807-4CB6-8E62-C942072F6D95}" authorId="{66353741-2FF0-2770-6B73-30D99AD7FCFE}" created="2023-12-30T14:19:25.313">
        <p188:txBody>
          <a:bodyPr/>
          <a:lstStyle/>
          <a:p>
            <a:r>
              <a:rPr lang="en-US"/>
              <a:t>VĂN HỌC HOA NHỎ_0933.128.853</a:t>
            </a:r>
          </a:p>
        </p188:txBody>
      </p188:reply>
    </p188:replyLst>
    <p188:txBody>
      <a:bodyPr/>
      <a:lstStyle/>
      <a:p>
        <a:r>
          <a:rPr lang="en-US"/>
          <a:t>VĂN HỌC HOA NHỎ</a:t>
        </a:r>
      </a:p>
    </p188:txBody>
  </p188:cm>
</p188:cmLst>
</file>

<file path=ppt/comments/modernComment_137_C4069750.xml><?xml version="1.0" encoding="utf-8"?>
<p188:cmLst xmlns:a="http://schemas.openxmlformats.org/drawingml/2006/main" xmlns:r="http://schemas.openxmlformats.org/officeDocument/2006/relationships" xmlns:p188="http://schemas.microsoft.com/office/powerpoint/2018/8/main">
  <p188:cm id="{D8110CE0-CE60-447D-9D0F-FADE2F45D3E0}" authorId="{66353741-2FF0-2770-6B73-30D99AD7FCFE}" created="2023-08-28T16:58:01.901">
    <pc:sldMkLst xmlns:pc="http://schemas.microsoft.com/office/powerpoint/2013/main/command">
      <pc:docMk/>
      <pc:sldMk cId="3288766288" sldId="311"/>
    </pc:sldMkLst>
    <p188:txBody>
      <a:bodyPr/>
      <a:lstStyle/>
      <a:p>
        <a:r>
          <a:rPr lang="en-US"/>
          <a:t>VĂN HỌC HOA NHỎ</a:t>
        </a:r>
      </a:p>
    </p188:txBody>
  </p188:cm>
</p188:cmLst>
</file>

<file path=ppt/comments/modernComment_13C_7F88C98C.xml><?xml version="1.0" encoding="utf-8"?>
<p188:cmLst xmlns:a="http://schemas.openxmlformats.org/drawingml/2006/main" xmlns:r="http://schemas.openxmlformats.org/officeDocument/2006/relationships" xmlns:p188="http://schemas.microsoft.com/office/powerpoint/2018/8/main">
  <p188:cm id="{31213991-4802-4BF8-BC07-36BA61E4917A}" authorId="{66353741-2FF0-2770-6B73-30D99AD7FCFE}" created="2023-08-28T16:57:48.468">
    <pc:sldMkLst xmlns:pc="http://schemas.microsoft.com/office/powerpoint/2013/main/command">
      <pc:docMk/>
      <pc:sldMk cId="2139670924" sldId="316"/>
    </pc:sldMkLst>
    <p188:txBody>
      <a:bodyPr/>
      <a:lstStyle/>
      <a:p>
        <a:r>
          <a:rPr lang="en-US"/>
          <a:t>VĂN HỌC HOA NHỎ</a:t>
        </a:r>
      </a:p>
    </p188:txBody>
  </p188:cm>
</p188:cmLst>
</file>

<file path=ppt/comments/modernComment_143_7017ED95.xml><?xml version="1.0" encoding="utf-8"?>
<p188:cmLst xmlns:a="http://schemas.openxmlformats.org/drawingml/2006/main" xmlns:r="http://schemas.openxmlformats.org/officeDocument/2006/relationships" xmlns:p188="http://schemas.microsoft.com/office/powerpoint/2018/8/main">
  <p188:cm id="{7463D5AE-F300-4F19-863A-81067F15428B}" authorId="{66353741-2FF0-2770-6B73-30D99AD7FCFE}" created="2023-08-28T16:57:43.344">
    <pc:sldMkLst xmlns:pc="http://schemas.microsoft.com/office/powerpoint/2013/main/command">
      <pc:docMk/>
      <pc:sldMk cId="1880616341" sldId="323"/>
    </pc:sldMkLst>
    <p188:txBody>
      <a:bodyPr/>
      <a:lstStyle/>
      <a:p>
        <a:r>
          <a:rPr lang="en-US"/>
          <a:t>VĂN HỌC HOA NHỎ</a:t>
        </a:r>
      </a:p>
    </p188:txBody>
  </p188:cm>
</p188:cmLst>
</file>

<file path=ppt/comments/modernComment_147_CC3F234A.xml><?xml version="1.0" encoding="utf-8"?>
<p188:cmLst xmlns:a="http://schemas.openxmlformats.org/drawingml/2006/main" xmlns:r="http://schemas.openxmlformats.org/officeDocument/2006/relationships" xmlns:p188="http://schemas.microsoft.com/office/powerpoint/2018/8/main">
  <p188:cm id="{29CFF68C-3E4F-44FE-B7CD-123A63D76819}" authorId="{66353741-2FF0-2770-6B73-30D99AD7FCFE}" created="2023-12-30T14:20:00.367">
    <pc:sldMkLst xmlns:pc="http://schemas.microsoft.com/office/powerpoint/2013/main/command">
      <pc:docMk/>
      <pc:sldMk cId="3426689866" sldId="327"/>
    </pc:sldMkLst>
    <p188:txBody>
      <a:bodyPr/>
      <a:lstStyle/>
      <a:p>
        <a:r>
          <a:rPr lang="en-US"/>
          <a:t>VĂN HỌC HOA NHỎ_0933.128.853
BONGHOANHO102022@GMAIL.COM</a:t>
        </a:r>
      </a:p>
    </p188:txBody>
  </p188:cm>
</p188:cmLst>
</file>

<file path=ppt/comments/modernComment_1C7_AE87D09F.xml><?xml version="1.0" encoding="utf-8"?>
<p188:cmLst xmlns:a="http://schemas.openxmlformats.org/drawingml/2006/main" xmlns:r="http://schemas.openxmlformats.org/officeDocument/2006/relationships" xmlns:p188="http://schemas.microsoft.com/office/powerpoint/2018/8/main">
  <p188:cm id="{EDA71C19-1F38-46E4-BDC1-E7CC57A34379}" authorId="{66353741-2FF0-2770-6B73-30D99AD7FCFE}" created="2023-08-28T16:57:21.038">
    <pc:sldMkLst xmlns:pc="http://schemas.microsoft.com/office/powerpoint/2013/main/command">
      <pc:docMk/>
      <pc:sldMk cId="2928136351" sldId="455"/>
    </pc:sldMkLst>
    <p188:txBody>
      <a:bodyPr/>
      <a:lstStyle/>
      <a:p>
        <a:r>
          <a:rPr lang="en-US"/>
          <a:t>VĂN HỌC HOA NHỎ</a:t>
        </a:r>
      </a:p>
    </p188:txBody>
  </p188:cm>
</p188:cmLst>
</file>

<file path=ppt/comments/modernComment_1CD_E0145639.xml><?xml version="1.0" encoding="utf-8"?>
<p188:cmLst xmlns:a="http://schemas.openxmlformats.org/drawingml/2006/main" xmlns:r="http://schemas.openxmlformats.org/officeDocument/2006/relationships" xmlns:p188="http://schemas.microsoft.com/office/powerpoint/2018/8/main">
  <p188:cm id="{F0660A56-AD98-4D81-91BD-CDF8523F9DDD}" authorId="{66353741-2FF0-2770-6B73-30D99AD7FCFE}" created="2023-08-28T16:57:29.009">
    <pc:sldMkLst xmlns:pc="http://schemas.microsoft.com/office/powerpoint/2013/main/command">
      <pc:docMk/>
      <pc:sldMk cId="3759429177" sldId="461"/>
    </pc:sldMkLst>
    <p188:txBody>
      <a:bodyPr/>
      <a:lstStyle/>
      <a:p>
        <a:r>
          <a:rPr lang="en-US"/>
          <a:t>VĂN HỌC HOA NHỎ</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7C081-C5B4-40E7-8615-3AE8BAE16B9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5775496-C102-46D5-9A6D-683EA719B86C}">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3. </a:t>
          </a:r>
          <a:r>
            <a:rPr lang="en-US" sz="2400" dirty="0">
              <a:solidFill>
                <a:schemeClr val="tx1"/>
              </a:solidFill>
              <a:latin typeface="Times New Roman" panose="02020603050405020304" pitchFamily="18" charset="0"/>
              <a:cs typeface="Times New Roman" panose="02020603050405020304" pitchFamily="18" charset="0"/>
            </a:rPr>
            <a:t>Ý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p>
      </dgm:t>
    </dgm:pt>
    <dgm:pt modelId="{A6BA5FE7-4F8A-4B99-9C86-BD1E2A279483}" type="parTrans" cxnId="{761443CD-B755-40ED-B741-455A02C44AF5}">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9DCF44B8-0DFE-439B-8205-92C70A01DF1D}" type="sibTrans" cxnId="{761443CD-B755-40ED-B741-455A02C44AF5}">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92AA6B4C-F1DE-496E-8B34-AB902E662C67}">
      <dgm:prSet custT="1"/>
      <dgm:spPr/>
      <dgm:t>
        <a:bodyPr/>
        <a:lstStyle/>
        <a:p>
          <a:r>
            <a:rPr lang="en-US" sz="2400">
              <a:solidFill>
                <a:schemeClr val="tx1"/>
              </a:solidFill>
              <a:latin typeface="Times New Roman" panose="02020603050405020304" pitchFamily="18" charset="0"/>
              <a:cs typeface="Times New Roman" panose="02020603050405020304" pitchFamily="18" charset="0"/>
            </a:rPr>
            <a:t>B. Hai chiến thắng quan trọng để giải phóng kinh đô Thăng Long</a:t>
          </a:r>
        </a:p>
      </dgm:t>
    </dgm:pt>
    <dgm:pt modelId="{DA016D94-4993-4FC8-9B54-1218F8C4C965}" type="parTrans" cxnId="{7E195080-1A34-47B4-B7B7-651D96576F13}">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E3010953-A8E7-4148-A2D3-CB3B78484522}" type="sibTrans" cxnId="{7E195080-1A34-47B4-B7B7-651D96576F13}">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8D1B7B41-720D-4228-B9B7-81B6D4731D14}">
      <dgm:prSe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endParaRPr lang="en-US" sz="2400" dirty="0">
            <a:solidFill>
              <a:schemeClr val="tx1"/>
            </a:solidFill>
            <a:latin typeface="Times New Roman" panose="02020603050405020304" pitchFamily="18" charset="0"/>
            <a:cs typeface="Times New Roman" panose="02020603050405020304" pitchFamily="18" charset="0"/>
          </a:endParaRPr>
        </a:p>
      </dgm:t>
    </dgm:pt>
    <dgm:pt modelId="{3E1A2223-3921-40DD-80C0-98B8E829D6D1}" type="parTrans" cxnId="{B71AA287-C66D-40F5-84C0-D4241D653C25}">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16955CB3-D061-48B1-84D2-B453BE580E12}" type="sibTrans" cxnId="{B71AA287-C66D-40F5-84C0-D4241D653C25}">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5F2016DA-075A-47BB-A30F-AE918E3059CE}">
      <dgm:prSe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oai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khứ</a:t>
          </a:r>
          <a:endParaRPr lang="en-US" sz="2400" dirty="0">
            <a:solidFill>
              <a:schemeClr val="tx1"/>
            </a:solidFill>
            <a:latin typeface="Times New Roman" panose="02020603050405020304" pitchFamily="18" charset="0"/>
            <a:cs typeface="Times New Roman" panose="02020603050405020304" pitchFamily="18" charset="0"/>
          </a:endParaRPr>
        </a:p>
      </dgm:t>
    </dgm:pt>
    <dgm:pt modelId="{42CB2D02-70B5-453D-98EF-1AC883D3423B}" type="parTrans" cxnId="{D33F919F-6CC6-461A-82FD-E7B3C34C2829}">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D1014573-24A7-482B-9275-7C5AA8F5D1B3}" type="sibTrans" cxnId="{D33F919F-6CC6-461A-82FD-E7B3C34C2829}">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B7FB6830-B23E-4CAC-9938-8286D7C4AC07}">
      <dgm:prSe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endParaRPr lang="en-US" sz="2400" dirty="0">
            <a:solidFill>
              <a:schemeClr val="tx1"/>
            </a:solidFill>
            <a:latin typeface="Times New Roman" panose="02020603050405020304" pitchFamily="18" charset="0"/>
            <a:cs typeface="Times New Roman" panose="02020603050405020304" pitchFamily="18" charset="0"/>
          </a:endParaRPr>
        </a:p>
      </dgm:t>
    </dgm:pt>
    <dgm:pt modelId="{CDA5ED45-1FEB-4939-8474-F25F7014658C}" type="sibTrans" cxnId="{F0EB49B1-EA7B-43E6-9760-FC8A3789285E}">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FC2E017B-C83F-49CC-BA62-EE65B88F9F03}" type="parTrans" cxnId="{F0EB49B1-EA7B-43E6-9760-FC8A3789285E}">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13128F91-3F83-44DB-A0C6-9F62C23E2CD7}" type="pres">
      <dgm:prSet presAssocID="{7A47C081-C5B4-40E7-8615-3AE8BAE16B96}" presName="linear" presStyleCnt="0">
        <dgm:presLayoutVars>
          <dgm:animLvl val="lvl"/>
          <dgm:resizeHandles val="exact"/>
        </dgm:presLayoutVars>
      </dgm:prSet>
      <dgm:spPr/>
    </dgm:pt>
    <dgm:pt modelId="{C2307BBB-8160-4554-91D0-9E62040C7282}" type="pres">
      <dgm:prSet presAssocID="{25775496-C102-46D5-9A6D-683EA719B86C}" presName="parentText" presStyleLbl="node1" presStyleIdx="0" presStyleCnt="5">
        <dgm:presLayoutVars>
          <dgm:chMax val="0"/>
          <dgm:bulletEnabled val="1"/>
        </dgm:presLayoutVars>
      </dgm:prSet>
      <dgm:spPr/>
    </dgm:pt>
    <dgm:pt modelId="{7E9EB693-84FE-4CE4-A172-FA46AFB46E0B}" type="pres">
      <dgm:prSet presAssocID="{9DCF44B8-0DFE-439B-8205-92C70A01DF1D}" presName="spacer" presStyleCnt="0"/>
      <dgm:spPr/>
    </dgm:pt>
    <dgm:pt modelId="{6EB9679E-E9F9-42AC-B7F6-C5F25FA85BC5}" type="pres">
      <dgm:prSet presAssocID="{B7FB6830-B23E-4CAC-9938-8286D7C4AC07}" presName="parentText" presStyleLbl="node1" presStyleIdx="1" presStyleCnt="5">
        <dgm:presLayoutVars>
          <dgm:chMax val="0"/>
          <dgm:bulletEnabled val="1"/>
        </dgm:presLayoutVars>
      </dgm:prSet>
      <dgm:spPr/>
    </dgm:pt>
    <dgm:pt modelId="{CE482758-3911-488A-B5A6-78AAB8B3FDA2}" type="pres">
      <dgm:prSet presAssocID="{CDA5ED45-1FEB-4939-8474-F25F7014658C}" presName="spacer" presStyleCnt="0"/>
      <dgm:spPr/>
    </dgm:pt>
    <dgm:pt modelId="{AD8D8CB5-76E8-4FAC-89C6-23972CF0ACA3}" type="pres">
      <dgm:prSet presAssocID="{92AA6B4C-F1DE-496E-8B34-AB902E662C67}" presName="parentText" presStyleLbl="node1" presStyleIdx="2" presStyleCnt="5">
        <dgm:presLayoutVars>
          <dgm:chMax val="0"/>
          <dgm:bulletEnabled val="1"/>
        </dgm:presLayoutVars>
      </dgm:prSet>
      <dgm:spPr/>
    </dgm:pt>
    <dgm:pt modelId="{FC8DBF09-934A-4761-B412-5D39DD187DF6}" type="pres">
      <dgm:prSet presAssocID="{E3010953-A8E7-4148-A2D3-CB3B78484522}" presName="spacer" presStyleCnt="0"/>
      <dgm:spPr/>
    </dgm:pt>
    <dgm:pt modelId="{9903D802-CCA6-4B6A-8417-00471A0EAB54}" type="pres">
      <dgm:prSet presAssocID="{8D1B7B41-720D-4228-B9B7-81B6D4731D14}" presName="parentText" presStyleLbl="node1" presStyleIdx="3" presStyleCnt="5">
        <dgm:presLayoutVars>
          <dgm:chMax val="0"/>
          <dgm:bulletEnabled val="1"/>
        </dgm:presLayoutVars>
      </dgm:prSet>
      <dgm:spPr/>
    </dgm:pt>
    <dgm:pt modelId="{416488ED-6E51-43BD-8B2F-D587E1B01600}" type="pres">
      <dgm:prSet presAssocID="{16955CB3-D061-48B1-84D2-B453BE580E12}" presName="spacer" presStyleCnt="0"/>
      <dgm:spPr/>
    </dgm:pt>
    <dgm:pt modelId="{B40AAF9D-5CF8-4192-A13F-B5C0474837AB}" type="pres">
      <dgm:prSet presAssocID="{5F2016DA-075A-47BB-A30F-AE918E3059CE}" presName="parentText" presStyleLbl="node1" presStyleIdx="4" presStyleCnt="5">
        <dgm:presLayoutVars>
          <dgm:chMax val="0"/>
          <dgm:bulletEnabled val="1"/>
        </dgm:presLayoutVars>
      </dgm:prSet>
      <dgm:spPr/>
    </dgm:pt>
  </dgm:ptLst>
  <dgm:cxnLst>
    <dgm:cxn modelId="{8EBA591F-E518-4CBB-92CA-312F675F5DEC}" type="presOf" srcId="{7A47C081-C5B4-40E7-8615-3AE8BAE16B96}" destId="{13128F91-3F83-44DB-A0C6-9F62C23E2CD7}" srcOrd="0" destOrd="0" presId="urn:microsoft.com/office/officeart/2005/8/layout/vList2"/>
    <dgm:cxn modelId="{976E841F-E82B-40A6-8933-9E536E0E9A06}" type="presOf" srcId="{8D1B7B41-720D-4228-B9B7-81B6D4731D14}" destId="{9903D802-CCA6-4B6A-8417-00471A0EAB54}" srcOrd="0" destOrd="0" presId="urn:microsoft.com/office/officeart/2005/8/layout/vList2"/>
    <dgm:cxn modelId="{C77DEF3D-4EC1-4060-90CC-2158EA118F88}" type="presOf" srcId="{B7FB6830-B23E-4CAC-9938-8286D7C4AC07}" destId="{6EB9679E-E9F9-42AC-B7F6-C5F25FA85BC5}" srcOrd="0" destOrd="0" presId="urn:microsoft.com/office/officeart/2005/8/layout/vList2"/>
    <dgm:cxn modelId="{9A1A7563-A910-42DF-8240-71012F2E6C19}" type="presOf" srcId="{92AA6B4C-F1DE-496E-8B34-AB902E662C67}" destId="{AD8D8CB5-76E8-4FAC-89C6-23972CF0ACA3}" srcOrd="0" destOrd="0" presId="urn:microsoft.com/office/officeart/2005/8/layout/vList2"/>
    <dgm:cxn modelId="{7E195080-1A34-47B4-B7B7-651D96576F13}" srcId="{7A47C081-C5B4-40E7-8615-3AE8BAE16B96}" destId="{92AA6B4C-F1DE-496E-8B34-AB902E662C67}" srcOrd="2" destOrd="0" parTransId="{DA016D94-4993-4FC8-9B54-1218F8C4C965}" sibTransId="{E3010953-A8E7-4148-A2D3-CB3B78484522}"/>
    <dgm:cxn modelId="{B71AA287-C66D-40F5-84C0-D4241D653C25}" srcId="{7A47C081-C5B4-40E7-8615-3AE8BAE16B96}" destId="{8D1B7B41-720D-4228-B9B7-81B6D4731D14}" srcOrd="3" destOrd="0" parTransId="{3E1A2223-3921-40DD-80C0-98B8E829D6D1}" sibTransId="{16955CB3-D061-48B1-84D2-B453BE580E12}"/>
    <dgm:cxn modelId="{D33F919F-6CC6-461A-82FD-E7B3C34C2829}" srcId="{7A47C081-C5B4-40E7-8615-3AE8BAE16B96}" destId="{5F2016DA-075A-47BB-A30F-AE918E3059CE}" srcOrd="4" destOrd="0" parTransId="{42CB2D02-70B5-453D-98EF-1AC883D3423B}" sibTransId="{D1014573-24A7-482B-9275-7C5AA8F5D1B3}"/>
    <dgm:cxn modelId="{F0EB49B1-EA7B-43E6-9760-FC8A3789285E}" srcId="{7A47C081-C5B4-40E7-8615-3AE8BAE16B96}" destId="{B7FB6830-B23E-4CAC-9938-8286D7C4AC07}" srcOrd="1" destOrd="0" parTransId="{FC2E017B-C83F-49CC-BA62-EE65B88F9F03}" sibTransId="{CDA5ED45-1FEB-4939-8474-F25F7014658C}"/>
    <dgm:cxn modelId="{761443CD-B755-40ED-B741-455A02C44AF5}" srcId="{7A47C081-C5B4-40E7-8615-3AE8BAE16B96}" destId="{25775496-C102-46D5-9A6D-683EA719B86C}" srcOrd="0" destOrd="0" parTransId="{A6BA5FE7-4F8A-4B99-9C86-BD1E2A279483}" sibTransId="{9DCF44B8-0DFE-439B-8205-92C70A01DF1D}"/>
    <dgm:cxn modelId="{EAA914CF-743C-4EE2-9FF2-4F34B06AFEF5}" type="presOf" srcId="{25775496-C102-46D5-9A6D-683EA719B86C}" destId="{C2307BBB-8160-4554-91D0-9E62040C7282}" srcOrd="0" destOrd="0" presId="urn:microsoft.com/office/officeart/2005/8/layout/vList2"/>
    <dgm:cxn modelId="{20735CE0-B9DD-4446-B702-0816AABD6E54}" type="presOf" srcId="{5F2016DA-075A-47BB-A30F-AE918E3059CE}" destId="{B40AAF9D-5CF8-4192-A13F-B5C0474837AB}" srcOrd="0" destOrd="0" presId="urn:microsoft.com/office/officeart/2005/8/layout/vList2"/>
    <dgm:cxn modelId="{4AA1558A-7F12-4A6B-AEAB-7CDA8D110D7B}" type="presParOf" srcId="{13128F91-3F83-44DB-A0C6-9F62C23E2CD7}" destId="{C2307BBB-8160-4554-91D0-9E62040C7282}" srcOrd="0" destOrd="0" presId="urn:microsoft.com/office/officeart/2005/8/layout/vList2"/>
    <dgm:cxn modelId="{67C103F2-BB60-4618-8AF8-5E2CBA24310A}" type="presParOf" srcId="{13128F91-3F83-44DB-A0C6-9F62C23E2CD7}" destId="{7E9EB693-84FE-4CE4-A172-FA46AFB46E0B}" srcOrd="1" destOrd="0" presId="urn:microsoft.com/office/officeart/2005/8/layout/vList2"/>
    <dgm:cxn modelId="{A5979047-4BCA-4E9B-8439-A604A6B3E61A}" type="presParOf" srcId="{13128F91-3F83-44DB-A0C6-9F62C23E2CD7}" destId="{6EB9679E-E9F9-42AC-B7F6-C5F25FA85BC5}" srcOrd="2" destOrd="0" presId="urn:microsoft.com/office/officeart/2005/8/layout/vList2"/>
    <dgm:cxn modelId="{1A3223D2-6410-43A3-8BA4-F688C0517FF4}" type="presParOf" srcId="{13128F91-3F83-44DB-A0C6-9F62C23E2CD7}" destId="{CE482758-3911-488A-B5A6-78AAB8B3FDA2}" srcOrd="3" destOrd="0" presId="urn:microsoft.com/office/officeart/2005/8/layout/vList2"/>
    <dgm:cxn modelId="{959701B3-10D7-4796-A262-380F863AE5FC}" type="presParOf" srcId="{13128F91-3F83-44DB-A0C6-9F62C23E2CD7}" destId="{AD8D8CB5-76E8-4FAC-89C6-23972CF0ACA3}" srcOrd="4" destOrd="0" presId="urn:microsoft.com/office/officeart/2005/8/layout/vList2"/>
    <dgm:cxn modelId="{1BBD30F6-14B4-4A94-9125-44B4142688AA}" type="presParOf" srcId="{13128F91-3F83-44DB-A0C6-9F62C23E2CD7}" destId="{FC8DBF09-934A-4761-B412-5D39DD187DF6}" srcOrd="5" destOrd="0" presId="urn:microsoft.com/office/officeart/2005/8/layout/vList2"/>
    <dgm:cxn modelId="{E6393576-B32B-446D-ADF0-D7D88A24E07E}" type="presParOf" srcId="{13128F91-3F83-44DB-A0C6-9F62C23E2CD7}" destId="{9903D802-CCA6-4B6A-8417-00471A0EAB54}" srcOrd="6" destOrd="0" presId="urn:microsoft.com/office/officeart/2005/8/layout/vList2"/>
    <dgm:cxn modelId="{4C816ADF-B23C-4FC5-AA79-C11AC5637394}" type="presParOf" srcId="{13128F91-3F83-44DB-A0C6-9F62C23E2CD7}" destId="{416488ED-6E51-43BD-8B2F-D587E1B01600}" srcOrd="7" destOrd="0" presId="urn:microsoft.com/office/officeart/2005/8/layout/vList2"/>
    <dgm:cxn modelId="{53F20585-79E7-4BC8-991B-76C7BD96B019}" type="presParOf" srcId="{13128F91-3F83-44DB-A0C6-9F62C23E2CD7}" destId="{B40AAF9D-5CF8-4192-A13F-B5C0474837AB}"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07BBB-8160-4554-91D0-9E62040C7282}">
      <dsp:nvSpPr>
        <dsp:cNvPr id="0" name=""/>
        <dsp:cNvSpPr/>
      </dsp:nvSpPr>
      <dsp:spPr>
        <a:xfrm>
          <a:off x="0" y="2230"/>
          <a:ext cx="5393361" cy="8614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Câu</a:t>
          </a:r>
          <a:r>
            <a:rPr lang="en-US" sz="2400" b="1" kern="1200" dirty="0">
              <a:solidFill>
                <a:schemeClr val="tx1"/>
              </a:solidFill>
              <a:latin typeface="Times New Roman" panose="02020603050405020304" pitchFamily="18" charset="0"/>
              <a:cs typeface="Times New Roman" panose="02020603050405020304" pitchFamily="18" charset="0"/>
            </a:rPr>
            <a:t> 3. </a:t>
          </a:r>
          <a:r>
            <a:rPr lang="en-US" sz="2400" kern="1200" dirty="0">
              <a:solidFill>
                <a:schemeClr val="tx1"/>
              </a:solidFill>
              <a:latin typeface="Times New Roman" panose="02020603050405020304" pitchFamily="18" charset="0"/>
              <a:cs typeface="Times New Roman" panose="02020603050405020304" pitchFamily="18" charset="0"/>
            </a:rPr>
            <a:t>Ý </a:t>
          </a:r>
          <a:r>
            <a:rPr lang="en-US" sz="2400" kern="1200" dirty="0" err="1">
              <a:solidFill>
                <a:schemeClr val="tx1"/>
              </a:solidFill>
              <a:latin typeface="Times New Roman" panose="02020603050405020304" pitchFamily="18" charset="0"/>
              <a:cs typeface="Times New Roman" panose="02020603050405020304" pitchFamily="18" charset="0"/>
            </a:rPr>
            <a:t>nào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không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đúng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nói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về</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nội</a:t>
          </a:r>
          <a:r>
            <a:rPr lang="en-US" sz="2400" kern="1200" dirty="0">
              <a:solidFill>
                <a:schemeClr val="tx1"/>
              </a:solidFill>
              <a:latin typeface="Times New Roman" panose="02020603050405020304" pitchFamily="18" charset="0"/>
              <a:cs typeface="Times New Roman" panose="02020603050405020304" pitchFamily="18" charset="0"/>
            </a:rPr>
            <a:t> dung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hai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câu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đầu</a:t>
          </a:r>
          <a:r>
            <a:rPr lang="en-US" sz="2400" kern="1200" dirty="0">
              <a:solidFill>
                <a:schemeClr val="tx1"/>
              </a:solidFill>
              <a:latin typeface="Times New Roman" panose="02020603050405020304" pitchFamily="18" charset="0"/>
              <a:cs typeface="Times New Roman" panose="02020603050405020304" pitchFamily="18" charset="0"/>
            </a:rPr>
            <a:t>? </a:t>
          </a:r>
        </a:p>
      </dsp:txBody>
      <dsp:txXfrm>
        <a:off x="42053" y="44283"/>
        <a:ext cx="5309255" cy="777360"/>
      </dsp:txXfrm>
    </dsp:sp>
    <dsp:sp modelId="{6EB9679E-E9F9-42AC-B7F6-C5F25FA85BC5}">
      <dsp:nvSpPr>
        <dsp:cNvPr id="0" name=""/>
        <dsp:cNvSpPr/>
      </dsp:nvSpPr>
      <dsp:spPr>
        <a:xfrm>
          <a:off x="0" y="873582"/>
          <a:ext cx="5393361" cy="86146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A. </a:t>
          </a:r>
          <a:r>
            <a:rPr lang="en-US" sz="2400" kern="1200" dirty="0" err="1">
              <a:solidFill>
                <a:schemeClr val="tx1"/>
              </a:solidFill>
              <a:latin typeface="Times New Roman" panose="02020603050405020304" pitchFamily="18" charset="0"/>
              <a:cs typeface="Times New Roman" panose="02020603050405020304" pitchFamily="18" charset="0"/>
            </a:rPr>
            <a:t>Nói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về</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hào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khí</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chiến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thắng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tộc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trong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cuộc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chiến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chống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Mông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Nguyên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xâm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lược</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2053" y="915635"/>
        <a:ext cx="5309255" cy="777360"/>
      </dsp:txXfrm>
    </dsp:sp>
    <dsp:sp modelId="{AD8D8CB5-76E8-4FAC-89C6-23972CF0ACA3}">
      <dsp:nvSpPr>
        <dsp:cNvPr id="0" name=""/>
        <dsp:cNvSpPr/>
      </dsp:nvSpPr>
      <dsp:spPr>
        <a:xfrm>
          <a:off x="0" y="1744935"/>
          <a:ext cx="5393361" cy="8614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solidFill>
              <a:latin typeface="Times New Roman" panose="02020603050405020304" pitchFamily="18" charset="0"/>
              <a:cs typeface="Times New Roman" panose="02020603050405020304" pitchFamily="18" charset="0"/>
            </a:rPr>
            <a:t>B. Hai chiến thắng quan trọng để giải phóng kinh đô Thăng Long</a:t>
          </a:r>
        </a:p>
      </dsp:txBody>
      <dsp:txXfrm>
        <a:off x="42053" y="1786988"/>
        <a:ext cx="5309255" cy="777360"/>
      </dsp:txXfrm>
    </dsp:sp>
    <dsp:sp modelId="{9903D802-CCA6-4B6A-8417-00471A0EAB54}">
      <dsp:nvSpPr>
        <dsp:cNvPr id="0" name=""/>
        <dsp:cNvSpPr/>
      </dsp:nvSpPr>
      <dsp:spPr>
        <a:xfrm>
          <a:off x="0" y="2616288"/>
          <a:ext cx="5393361" cy="861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C. </a:t>
          </a:r>
          <a:r>
            <a:rPr lang="en-US" sz="2400" kern="1200" dirty="0" err="1">
              <a:solidFill>
                <a:schemeClr val="tx1"/>
              </a:solidFill>
              <a:latin typeface="Times New Roman" panose="02020603050405020304" pitchFamily="18" charset="0"/>
              <a:cs typeface="Times New Roman" panose="02020603050405020304" pitchFamily="18" charset="0"/>
            </a:rPr>
            <a:t>Chiến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thắng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quan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trọng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có</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công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sức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giả</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chiến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thắng</a:t>
          </a:r>
          <a:r>
            <a:rPr lang="en-US" sz="2400" kern="1200" dirty="0">
              <a:solidFill>
                <a:schemeClr val="tx1"/>
              </a:solidFill>
              <a:latin typeface="Times New Roman" panose="02020603050405020304" pitchFamily="18" charset="0"/>
              <a:cs typeface="Times New Roman" panose="02020603050405020304" pitchFamily="18" charset="0"/>
            </a:rPr>
            <a:t> ở </a:t>
          </a:r>
          <a:r>
            <a:rPr lang="en-US" sz="2400" kern="1200" dirty="0" err="1">
              <a:solidFill>
                <a:schemeClr val="tx1"/>
              </a:solidFill>
              <a:latin typeface="Times New Roman" panose="02020603050405020304" pitchFamily="18" charset="0"/>
              <a:cs typeface="Times New Roman" panose="02020603050405020304" pitchFamily="18" charset="0"/>
            </a:rPr>
            <a:t>Chương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Dương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Hàm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Tử</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2053" y="2658341"/>
        <a:ext cx="5309255" cy="777360"/>
      </dsp:txXfrm>
    </dsp:sp>
    <dsp:sp modelId="{B40AAF9D-5CF8-4192-A13F-B5C0474837AB}">
      <dsp:nvSpPr>
        <dsp:cNvPr id="0" name=""/>
        <dsp:cNvSpPr/>
      </dsp:nvSpPr>
      <dsp:spPr>
        <a:xfrm>
          <a:off x="0" y="3487641"/>
          <a:ext cx="5393361" cy="86146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D. </a:t>
          </a:r>
          <a:r>
            <a:rPr lang="en-US" sz="2400" kern="1200" dirty="0" err="1">
              <a:solidFill>
                <a:schemeClr val="tx1"/>
              </a:solidFill>
              <a:latin typeface="Times New Roman" panose="02020603050405020304" pitchFamily="18" charset="0"/>
              <a:cs typeface="Times New Roman" panose="02020603050405020304" pitchFamily="18" charset="0"/>
            </a:rPr>
            <a:t>Tác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giả</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hồi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tưởng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những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chiến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thắng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oai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hùng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tộc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trong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quá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khứ</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2053" y="3529694"/>
        <a:ext cx="5309255" cy="777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96888-FB91-4E97-8AA6-E5CFBF17D5A7}" type="datetimeFigureOut">
              <a:rPr lang="en-US" smtClean="0"/>
              <a:t>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FE835-FE0D-428F-AE19-51402EFC76EC}" type="slidenum">
              <a:rPr lang="en-US" smtClean="0"/>
              <a:t>‹#›</a:t>
            </a:fld>
            <a:endParaRPr lang="en-US"/>
          </a:p>
        </p:txBody>
      </p:sp>
    </p:spTree>
    <p:extLst>
      <p:ext uri="{BB962C8B-B14F-4D97-AF65-F5344CB8AC3E}">
        <p14:creationId xmlns:p14="http://schemas.microsoft.com/office/powerpoint/2010/main" val="1689789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5AFE835-FE0D-428F-AE19-51402EFC76EC}" type="slidenum">
              <a:rPr lang="en-US" smtClean="0"/>
              <a:t>1</a:t>
            </a:fld>
            <a:endParaRPr lang="en-US"/>
          </a:p>
        </p:txBody>
      </p:sp>
    </p:spTree>
    <p:extLst>
      <p:ext uri="{BB962C8B-B14F-4D97-AF65-F5344CB8AC3E}">
        <p14:creationId xmlns:p14="http://schemas.microsoft.com/office/powerpoint/2010/main" val="3976292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36558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2478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8238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084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53799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8366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86177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8388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777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31667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310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29039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11090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47928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16286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74034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r>
              <a:rPr lang="vi-VN" altLang="zh-CN" dirty="0">
                <a:ea typeface="宋体" panose="02010600030101010101" pitchFamily="2" charset="-122"/>
              </a:rPr>
              <a:t>VĂN HỌC HOA NHỎ</a:t>
            </a:r>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02184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59676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97766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9975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4181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3220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6150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53952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33115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6821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25478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6826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35715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15903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86015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47241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110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53724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31397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83041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87668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6188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02043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6105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3249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88064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67674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893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13218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27460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85554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169537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34667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762206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492854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27532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87899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80432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338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8959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81123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3524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13951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85196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69772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17283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369665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868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024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1314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r>
              <a:rPr lang="vi-VN" altLang="zh-CN" dirty="0">
                <a:ea typeface="宋体" panose="02010600030101010101" pitchFamily="2" charset="-122"/>
              </a:rPr>
              <a:t>BONGHOANHO102022@GMAIL.COM</a:t>
            </a:r>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279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266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26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9590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670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6732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772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0863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477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4057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354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13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799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0066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04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8257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01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1578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84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72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1809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5817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28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415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1218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8747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7805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4352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731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6702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6205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774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840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5459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550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40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479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7889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1410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1387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37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6889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6584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39453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683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0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7106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5243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3318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05436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53003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395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58060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685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7082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3849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033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45759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674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9359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5924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79169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40098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22035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6612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17785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97341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659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ea typeface="宋体" panose="02010600030101010101" pitchFamily="2" charset="-122"/>
              </a:rPr>
              <a:t>VĂN HỌC HOA NHỎ_0933.128.853</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5022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1394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4544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2636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31218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9259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52454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61781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48157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37594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798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5508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46909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46894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7481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46729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17815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77915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87401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86186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16718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a:ln>
            <a:solidFill>
              <a:srgbClr val="000000"/>
            </a:solidFill>
            <a:miter/>
          </a:ln>
        </p:spPr>
      </p:sp>
      <p:sp>
        <p:nvSpPr>
          <p:cNvPr id="31747"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ea typeface="宋体" panose="02010600030101010101" pitchFamily="2" charset="-122"/>
            </a:endParaRPr>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86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AE2A-8A93-DD29-54FC-2E867DB6C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892AD-9BBC-BED6-6F60-FCCAA29E5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D994CB-30FF-E8E7-2B25-A5DE7CC05CF4}"/>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92684837-2E5F-8BAC-B5C4-AD6A17035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1A44D-C16E-DA0B-2673-220A5BD8DCFB}"/>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100897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39E1-A18B-8F95-7EB2-3E1093F0A0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CBC915-050A-8018-C76D-3CFB1527B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C717E-D8A9-458A-E29A-BCAF8D5DD696}"/>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FFBDAE2C-DCCA-4B3C-774C-8634C784E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5DD64-0073-740D-60A1-F74F377765E5}"/>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68075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2BA88-6791-41BC-F9BC-C5F3457B6A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B32583-6F91-1BF9-5D6F-45D18873C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A2-9F9B-6BA9-1E10-34CCCE96ECC3}"/>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140B258A-8878-4C2C-8802-03CB33CCA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CA0F6-1AD3-EC41-23AD-3F9C7C265510}"/>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250853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EAF5636-78ED-B58F-452F-4F56FE02D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5049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F877C-8EC7-1C9C-764A-10C6DDAC4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B850ED-C7CF-2976-6BF2-A0CAA8E97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D9689-66E3-A049-284A-376D165ACBCA}"/>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05111F72-BA9C-830F-3D45-5AB6A26F6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C6524-224C-9002-482C-1A249C52C9CD}"/>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156577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5EFE-94DB-73F5-6C51-4073F6A0C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4CEF8-AF49-5675-AC9D-CA767E793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66C3E-B268-8AB2-EC29-7A1C96789B43}"/>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CD111879-AA85-E981-418D-9E14585D7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9AACF-B0F7-128F-0A9B-A6A39C69375F}"/>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4157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226A-84C5-CE73-919F-2A77E6749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F5942-EAFE-04AD-A24F-102427060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A2F95-51AC-158D-7813-5D90B9686A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5A2C9-8667-BE08-F7DC-DFDBFF810163}"/>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6" name="Footer Placeholder 5">
            <a:extLst>
              <a:ext uri="{FF2B5EF4-FFF2-40B4-BE49-F238E27FC236}">
                <a16:creationId xmlns:a16="http://schemas.microsoft.com/office/drawing/2014/main" id="{A5EE195C-66DD-630D-77B1-E730027B7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7893B-CFEE-4E50-D94E-8FB59684E728}"/>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356430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8D91-CEC9-7A89-ED75-C6F0E6DF37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12269-F7F2-4D45-DC3D-423D51742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AD1E67-650A-C114-B649-07BA79F3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591CE-BE08-E484-1805-13402E94D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7D6F26-080F-122E-CAD4-18D91EAFF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C8A2C2-34E7-A5DF-0971-0518BE7C43D4}"/>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8" name="Footer Placeholder 7">
            <a:extLst>
              <a:ext uri="{FF2B5EF4-FFF2-40B4-BE49-F238E27FC236}">
                <a16:creationId xmlns:a16="http://schemas.microsoft.com/office/drawing/2014/main" id="{99F89323-8AED-6D59-BC3E-C0A0EC2B38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4EA643-EBF9-DF0D-44B3-862D7FD0E482}"/>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155022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948D-C799-B9C1-716C-95AE082E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FBFC95-9236-275E-87FC-C0C95AE2E59D}"/>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4" name="Footer Placeholder 3">
            <a:extLst>
              <a:ext uri="{FF2B5EF4-FFF2-40B4-BE49-F238E27FC236}">
                <a16:creationId xmlns:a16="http://schemas.microsoft.com/office/drawing/2014/main" id="{C8B4538C-8677-F48A-E66F-A895242DF3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66810C-1BF9-5643-0D2E-CDF00EAFC2DB}"/>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85745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5B039-EA74-7C26-57EF-89A16A151081}"/>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3" name="Footer Placeholder 2">
            <a:extLst>
              <a:ext uri="{FF2B5EF4-FFF2-40B4-BE49-F238E27FC236}">
                <a16:creationId xmlns:a16="http://schemas.microsoft.com/office/drawing/2014/main" id="{5704E83F-CEF3-38DF-C802-9616CCA11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7F292C-AFB9-2D89-A62E-61EA46F4B0AA}"/>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90314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22E4-18EA-1726-DDDD-2E4374C2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FE982-A7A2-AAEE-DB68-90DB49330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DF9A25-D831-8110-7937-F9BD3FEF2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4ACEA-CB23-3AEA-CD4F-2524B87253EE}"/>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6" name="Footer Placeholder 5">
            <a:extLst>
              <a:ext uri="{FF2B5EF4-FFF2-40B4-BE49-F238E27FC236}">
                <a16:creationId xmlns:a16="http://schemas.microsoft.com/office/drawing/2014/main" id="{3F5FDD16-434A-0620-2722-FCD429FEC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DD3036-E6C1-D516-3E92-72A7AB3ADCC5}"/>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70776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E49E-9912-CEF1-3733-6F7BB3D7C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4F8FF-CF7E-CCD6-22B3-426174986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0563E4-0B48-CD14-DA1D-D2D3A1B02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68F79-E6E9-312D-4EA8-97773A782488}"/>
              </a:ext>
            </a:extLst>
          </p:cNvPr>
          <p:cNvSpPr>
            <a:spLocks noGrp="1"/>
          </p:cNvSpPr>
          <p:nvPr>
            <p:ph type="dt" sz="half" idx="10"/>
          </p:nvPr>
        </p:nvSpPr>
        <p:spPr/>
        <p:txBody>
          <a:bodyPr/>
          <a:lstStyle/>
          <a:p>
            <a:fld id="{4C6BF5DD-017E-47AF-B716-4CCBC3C0346D}" type="datetimeFigureOut">
              <a:rPr lang="en-US" smtClean="0"/>
              <a:t>1/27/24</a:t>
            </a:fld>
            <a:endParaRPr lang="en-US"/>
          </a:p>
        </p:txBody>
      </p:sp>
      <p:sp>
        <p:nvSpPr>
          <p:cNvPr id="6" name="Footer Placeholder 5">
            <a:extLst>
              <a:ext uri="{FF2B5EF4-FFF2-40B4-BE49-F238E27FC236}">
                <a16:creationId xmlns:a16="http://schemas.microsoft.com/office/drawing/2014/main" id="{B596BACF-1DB3-C185-3F3C-3C6039469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F8395-1F76-31BF-BA19-787A8FE99F83}"/>
              </a:ext>
            </a:extLst>
          </p:cNvPr>
          <p:cNvSpPr>
            <a:spLocks noGrp="1"/>
          </p:cNvSpPr>
          <p:nvPr>
            <p:ph type="sldNum" sz="quarter" idx="12"/>
          </p:nvPr>
        </p:nvSpPr>
        <p:spPr/>
        <p:txBody>
          <a:bodyPr/>
          <a:lstStyle/>
          <a:p>
            <a:fld id="{BB5760CE-E840-40A3-AC7A-43574F417A7C}" type="slidenum">
              <a:rPr lang="en-US" smtClean="0"/>
              <a:t>‹#›</a:t>
            </a:fld>
            <a:endParaRPr lang="en-US"/>
          </a:p>
        </p:txBody>
      </p:sp>
    </p:spTree>
    <p:extLst>
      <p:ext uri="{BB962C8B-B14F-4D97-AF65-F5344CB8AC3E}">
        <p14:creationId xmlns:p14="http://schemas.microsoft.com/office/powerpoint/2010/main" val="424845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4BFCA-ECD3-444D-7F8F-DC77EE651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6B935-B01C-AB1A-EC04-6F499181AD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0AAE1-2D5C-F259-3E93-6A9706ABF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BF5DD-017E-47AF-B716-4CCBC3C0346D}" type="datetimeFigureOut">
              <a:rPr lang="en-US" smtClean="0"/>
              <a:t>1/27/24</a:t>
            </a:fld>
            <a:endParaRPr lang="en-US"/>
          </a:p>
        </p:txBody>
      </p:sp>
      <p:sp>
        <p:nvSpPr>
          <p:cNvPr id="5" name="Footer Placeholder 4">
            <a:extLst>
              <a:ext uri="{FF2B5EF4-FFF2-40B4-BE49-F238E27FC236}">
                <a16:creationId xmlns:a16="http://schemas.microsoft.com/office/drawing/2014/main" id="{E2F7F071-28C5-475D-F5B1-4861DE06B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68DFA-66D1-1E47-7C17-21200570B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760CE-E840-40A3-AC7A-43574F417A7C}" type="slidenum">
              <a:rPr lang="en-US" smtClean="0"/>
              <a:t>‹#›</a:t>
            </a:fld>
            <a:endParaRPr lang="en-US"/>
          </a:p>
        </p:txBody>
      </p:sp>
    </p:spTree>
    <p:extLst>
      <p:ext uri="{BB962C8B-B14F-4D97-AF65-F5344CB8AC3E}">
        <p14:creationId xmlns:p14="http://schemas.microsoft.com/office/powerpoint/2010/main" val="302552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s://vnexpress.net/bai-tho-banh-troi-nuoc-do-ai-sang-tac-4375120-p2.html" TargetMode="External"/><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microsoft.com/office/2018/10/relationships/comments" Target="../comments/modernComment_1C7_AE87D09F.xml"/><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doctailieu.com/trac-nghiem/tac-pham-duoc-viet-theo-the-loai-nao-c-ngu-ngon-tu-tuyet-trac-nghiem-mon-ngu-60765"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png"/><Relationship Id="rId7" Type="http://schemas.openxmlformats.org/officeDocument/2006/relationships/diagramQuickStyle" Target="../diagrams/quickStyle1.xml"/><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43_7017ED95.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s://doctailieu.com/trac-nghiem/noi-dung-cua-hai-cau-tho-sau-trong-bai-pho-gia-ve-kinh-d-ca-3-dap-an-tren-trac-60768" TargetMode="External"/><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microsoft.com/office/2018/10/relationships/comments" Target="../comments/modernComment_1CD_E0145639.xml"/><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47_CC3F234A.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doctailieu.com/trac-nghiem/trong-cac-dong-sau-dong-nao-la-thanh-ngu-a-ao-sau-nuoc-ca-trac-nghiem-mon-ngu-62088" TargetMode="Externa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doctailieu.com/trac-nghiem/nhan-dinh-nao-khong-dung-ve-bai-tho-b-the-hien-cuoc-song-ngheo-tung-khon-kho-62094" TargetMode="Externa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22_D177F7D8.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37_C4069750.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3C_7F88C98C.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300A2EB8-7727-4CE5-A7D7-C8F534486F6F}"/>
              </a:ext>
            </a:extLst>
          </p:cNvPr>
          <p:cNvSpPr/>
          <p:nvPr/>
        </p:nvSpPr>
        <p:spPr>
          <a:xfrm>
            <a:off x="3103124" y="-1195266"/>
            <a:ext cx="15953356" cy="10666609"/>
          </a:xfrm>
          <a:prstGeom prst="ellipse">
            <a:avLst/>
          </a:prstGeom>
          <a:gradFill flip="none" rotWithShape="1">
            <a:gsLst>
              <a:gs pos="62000">
                <a:schemeClr val="bg1">
                  <a:alpha val="73000"/>
                </a:schemeClr>
              </a:gs>
              <a:gs pos="79000">
                <a:srgbClr val="FFFFFF">
                  <a:alpha val="50000"/>
                </a:srgbClr>
              </a:gs>
              <a:gs pos="95000">
                <a:schemeClr val="bg1">
                  <a:alpha val="1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n-lt"/>
              <a:cs typeface="+mn-cs"/>
            </a:endParaRPr>
          </a:p>
        </p:txBody>
      </p:sp>
      <p:pic>
        <p:nvPicPr>
          <p:cNvPr id="24" name="图片 23">
            <a:extLst>
              <a:ext uri="{FF2B5EF4-FFF2-40B4-BE49-F238E27FC236}">
                <a16:creationId xmlns:a16="http://schemas.microsoft.com/office/drawing/2014/main" id="{7C104AF3-FA8E-43A1-BF96-838F68C790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28017" y="38646"/>
            <a:ext cx="1784732" cy="1151375"/>
          </a:xfrm>
          <a:prstGeom prst="rect">
            <a:avLst/>
          </a:prstGeom>
        </p:spPr>
      </p:pic>
      <p:pic>
        <p:nvPicPr>
          <p:cNvPr id="25" name="图片 24">
            <a:extLst>
              <a:ext uri="{FF2B5EF4-FFF2-40B4-BE49-F238E27FC236}">
                <a16:creationId xmlns:a16="http://schemas.microsoft.com/office/drawing/2014/main" id="{AACD1B57-D8EB-47B4-BCCE-E12F5EAB24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243070" y="120792"/>
            <a:ext cx="1673463" cy="1151375"/>
          </a:xfrm>
          <a:prstGeom prst="rect">
            <a:avLst/>
          </a:prstGeom>
        </p:spPr>
      </p:pic>
      <p:sp>
        <p:nvSpPr>
          <p:cNvPr id="4" name="TextBox 3">
            <a:extLst>
              <a:ext uri="{FF2B5EF4-FFF2-40B4-BE49-F238E27FC236}">
                <a16:creationId xmlns:a16="http://schemas.microsoft.com/office/drawing/2014/main" id="{3FBB2011-188A-730F-6C20-54DE4BD89A37}"/>
              </a:ext>
            </a:extLst>
          </p:cNvPr>
          <p:cNvSpPr txBox="1"/>
          <p:nvPr/>
        </p:nvSpPr>
        <p:spPr>
          <a:xfrm>
            <a:off x="2490469" y="2191097"/>
            <a:ext cx="8115706" cy="2475806"/>
          </a:xfrm>
          <a:prstGeom prst="rect">
            <a:avLst/>
          </a:prstGeom>
          <a:noFill/>
        </p:spPr>
        <p:txBody>
          <a:bodyPr wrap="square">
            <a:spAutoFit/>
          </a:bodyPr>
          <a:lstStyle/>
          <a:p>
            <a:pPr algn="ctr">
              <a:lnSpc>
                <a:spcPct val="130000"/>
              </a:lnSpc>
              <a:spcAft>
                <a:spcPts val="800"/>
              </a:spcAft>
            </a:pPr>
            <a:r>
              <a:rPr lang="en-US" sz="6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6000" b="1" dirty="0">
                <a:solidFill>
                  <a:srgbClr val="FF0000"/>
                </a:solidFill>
                <a:effectLst/>
                <a:latin typeface="Times New Roman" panose="02020603050405020304" pitchFamily="18" charset="0"/>
                <a:ea typeface="ADLaM Display" panose="02010000000000000000" pitchFamily="2" charset="0"/>
                <a:cs typeface="Times New Roman" panose="02020603050405020304" pitchFamily="18" charset="0"/>
              </a:rPr>
              <a:t>Kiến thức Ngữ văn</a:t>
            </a:r>
          </a:p>
          <a:p>
            <a:pPr algn="ctr">
              <a:lnSpc>
                <a:spcPct val="130000"/>
              </a:lnSpc>
              <a:spcAft>
                <a:spcPts val="800"/>
              </a:spcAft>
            </a:pPr>
            <a:r>
              <a:rPr lang="vi-VN" sz="6000" b="1" dirty="0">
                <a:solidFill>
                  <a:srgbClr val="002060"/>
                </a:solidFill>
                <a:latin typeface="Times New Roman" panose="02020603050405020304" pitchFamily="18" charset="0"/>
                <a:cs typeface="Times New Roman" panose="02020603050405020304" pitchFamily="18" charset="0"/>
              </a:rPr>
              <a:t>Thơ Đường luật</a:t>
            </a:r>
            <a:endParaRPr lang="vi-VN" sz="6000" b="1" dirty="0">
              <a:solidFill>
                <a:srgbClr val="002060"/>
              </a:solidFill>
              <a:effectLst/>
              <a:latin typeface="Times New Roman" panose="02020603050405020304" pitchFamily="18" charset="0"/>
              <a:ea typeface="ADLaM Display" panose="02010000000000000000" pitchFamily="2" charset="0"/>
              <a:cs typeface="Times New Roman" panose="02020603050405020304" pitchFamily="18" charset="0"/>
            </a:endParaRPr>
          </a:p>
        </p:txBody>
      </p:sp>
    </p:spTree>
    <p:extLst>
      <p:ext uri="{BB962C8B-B14F-4D97-AF65-F5344CB8AC3E}">
        <p14:creationId xmlns:p14="http://schemas.microsoft.com/office/powerpoint/2010/main" val="55249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 presetClass="entr" presetSubtype="1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B6ADB5-F478-4CCB-335B-8CBF0A9BBE2E}"/>
              </a:ext>
            </a:extLst>
          </p:cNvPr>
          <p:cNvSpPr txBox="1"/>
          <p:nvPr/>
        </p:nvSpPr>
        <p:spPr>
          <a:xfrm>
            <a:off x="660400" y="1232541"/>
            <a:ext cx="10858500" cy="4811574"/>
          </a:xfrm>
          <a:prstGeom prst="rect">
            <a:avLst/>
          </a:prstGeom>
          <a:noFill/>
        </p:spPr>
        <p:txBody>
          <a:bodyPr wrap="square">
            <a:spAutoFit/>
          </a:bodyPr>
          <a:lstStyle/>
          <a:p>
            <a:pPr fontAlgn="base">
              <a:spcAft>
                <a:spcPts val="8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8. Ý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6973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7133FFC5-F7ED-1A0D-9E91-6DE562EBA831}"/>
              </a:ext>
            </a:extLst>
          </p:cNvPr>
          <p:cNvSpPr txBox="1"/>
          <p:nvPr/>
        </p:nvSpPr>
        <p:spPr>
          <a:xfrm>
            <a:off x="660400" y="1257177"/>
            <a:ext cx="10858500" cy="4435317"/>
          </a:xfrm>
          <a:prstGeom prst="rect">
            <a:avLst/>
          </a:prstGeom>
          <a:noFill/>
        </p:spPr>
        <p:txBody>
          <a:bodyPr wrap="square">
            <a:spAutoFit/>
          </a:bodyPr>
          <a:lstStyle/>
          <a:p>
            <a:pPr>
              <a:lnSpc>
                <a:spcPct val="150000"/>
              </a:lnSpc>
            </a:pPr>
            <a:r>
              <a:rPr lang="vi-VN" sz="3200" b="1" dirty="0">
                <a:solidFill>
                  <a:srgbClr val="000000"/>
                </a:solidFill>
                <a:effectLst/>
                <a:latin typeface="Times New Roman" panose="02020603050405020304" pitchFamily="18" charset="0"/>
                <a:ea typeface="Times New Roman" panose="02020603050405020304" pitchFamily="18" charset="0"/>
              </a:rPr>
              <a:t>Câu 2. </a:t>
            </a:r>
            <a:r>
              <a:rPr lang="vi-VN" sz="3200" b="0" dirty="0">
                <a:solidFill>
                  <a:srgbClr val="222222"/>
                </a:solidFill>
                <a:effectLst/>
                <a:latin typeface="Times New Roman" panose="02020603050405020304" pitchFamily="18" charset="0"/>
                <a:ea typeface="Times New Roman" panose="02020603050405020304" pitchFamily="18" charset="0"/>
              </a:rPr>
              <a:t>Ý nào </a:t>
            </a:r>
            <a:r>
              <a:rPr lang="vi-VN" sz="3200" b="1" dirty="0">
                <a:solidFill>
                  <a:srgbClr val="222222"/>
                </a:solidFill>
                <a:effectLst/>
                <a:latin typeface="Times New Roman" panose="02020603050405020304" pitchFamily="18" charset="0"/>
                <a:ea typeface="Times New Roman" panose="02020603050405020304" pitchFamily="18" charset="0"/>
              </a:rPr>
              <a:t>không phải</a:t>
            </a:r>
            <a:r>
              <a:rPr lang="vi-VN" sz="3200" b="0" dirty="0">
                <a:solidFill>
                  <a:srgbClr val="222222"/>
                </a:solidFill>
                <a:effectLst/>
                <a:latin typeface="Times New Roman" panose="02020603050405020304" pitchFamily="18" charset="0"/>
                <a:ea typeface="Times New Roman" panose="02020603050405020304" pitchFamily="18" charset="0"/>
              </a:rPr>
              <a:t> là biểu hiện của lối sống nhàn trong bài thơ</a:t>
            </a:r>
            <a:endParaRPr lang="en-US" sz="3200" dirty="0">
              <a:effectLst/>
              <a:latin typeface="Times New Roman" panose="02020603050405020304" pitchFamily="18" charset="0"/>
              <a:ea typeface="Times New Roman" panose="02020603050405020304" pitchFamily="18" charset="0"/>
            </a:endParaRPr>
          </a:p>
          <a:p>
            <a:pPr indent="457200">
              <a:lnSpc>
                <a:spcPct val="150000"/>
              </a:lnSpc>
            </a:pPr>
            <a:r>
              <a:rPr lang="vi-VN" sz="3200" dirty="0">
                <a:solidFill>
                  <a:srgbClr val="222222"/>
                </a:solidFill>
                <a:effectLst/>
                <a:latin typeface="Times New Roman" panose="02020603050405020304" pitchFamily="18" charset="0"/>
                <a:ea typeface="Times New Roman" panose="02020603050405020304" pitchFamily="18" charset="0"/>
              </a:rPr>
              <a:t>A. Ung dung, thư thái trong việc làm, cùng như khhi vui chơi.</a:t>
            </a:r>
            <a:endParaRPr lang="en-US" sz="3200" dirty="0">
              <a:effectLst/>
              <a:latin typeface="Times New Roman" panose="02020603050405020304" pitchFamily="18" charset="0"/>
              <a:ea typeface="Times New Roman" panose="02020603050405020304" pitchFamily="18" charset="0"/>
            </a:endParaRPr>
          </a:p>
          <a:p>
            <a:pPr indent="457200">
              <a:lnSpc>
                <a:spcPct val="150000"/>
              </a:lnSpc>
            </a:pPr>
            <a:r>
              <a:rPr lang="vi-VN" sz="3200" dirty="0">
                <a:solidFill>
                  <a:srgbClr val="222222"/>
                </a:solidFill>
                <a:effectLst/>
                <a:latin typeface="Times New Roman" panose="02020603050405020304" pitchFamily="18" charset="0"/>
                <a:ea typeface="Times New Roman" panose="02020603050405020304" pitchFamily="18" charset="0"/>
              </a:rPr>
              <a:t>B. Thích đi đây đi đó để thưởng ngoạn thiên nhiên.</a:t>
            </a:r>
            <a:endParaRPr lang="en-US" sz="3200" dirty="0">
              <a:effectLst/>
              <a:latin typeface="Times New Roman" panose="02020603050405020304" pitchFamily="18" charset="0"/>
              <a:ea typeface="Times New Roman" panose="02020603050405020304" pitchFamily="18" charset="0"/>
            </a:endParaRPr>
          </a:p>
          <a:p>
            <a:pPr indent="457200">
              <a:lnSpc>
                <a:spcPct val="150000"/>
              </a:lnSpc>
            </a:pPr>
            <a:r>
              <a:rPr lang="vi-VN" sz="3200" dirty="0">
                <a:solidFill>
                  <a:srgbClr val="222222"/>
                </a:solidFill>
                <a:effectLst/>
                <a:latin typeface="Times New Roman" panose="02020603050405020304" pitchFamily="18" charset="0"/>
                <a:ea typeface="Times New Roman" panose="02020603050405020304" pitchFamily="18" charset="0"/>
              </a:rPr>
              <a:t>C. Chọn nơi vắng vẻ, không thích chốn ồn ào, bon chen</a:t>
            </a:r>
            <a:endParaRPr lang="en-US" sz="3200" dirty="0">
              <a:effectLst/>
              <a:latin typeface="Times New Roman" panose="02020603050405020304" pitchFamily="18" charset="0"/>
              <a:ea typeface="Times New Roman" panose="02020603050405020304" pitchFamily="18" charset="0"/>
            </a:endParaRPr>
          </a:p>
          <a:p>
            <a:pPr>
              <a:lnSpc>
                <a:spcPct val="150000"/>
              </a:lnSpc>
            </a:pPr>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D. Sinh hoạt giản dị mùa nào thức ấy  . </a:t>
            </a:r>
            <a:endParaRPr lang="en-US" sz="3200" dirty="0"/>
          </a:p>
        </p:txBody>
      </p:sp>
    </p:spTree>
    <p:extLst>
      <p:ext uri="{BB962C8B-B14F-4D97-AF65-F5344CB8AC3E}">
        <p14:creationId xmlns:p14="http://schemas.microsoft.com/office/powerpoint/2010/main" val="359880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C4114929-588A-8251-D476-612D3E1921FB}"/>
              </a:ext>
            </a:extLst>
          </p:cNvPr>
          <p:cNvSpPr txBox="1"/>
          <p:nvPr/>
        </p:nvSpPr>
        <p:spPr>
          <a:xfrm>
            <a:off x="660400" y="1130300"/>
            <a:ext cx="10858500" cy="4376198"/>
          </a:xfrm>
          <a:prstGeom prst="rect">
            <a:avLst/>
          </a:prstGeom>
          <a:noFill/>
        </p:spPr>
        <p:txBody>
          <a:bodyPr wrap="square">
            <a:spAutoFit/>
          </a:bodyPr>
          <a:lstStyle/>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Hai câu 5-6 cho ta hiểu gì về những sinh hoạt hàng ngày của Nguyễn Bỉnh Khiêm?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Đạm bạc, thanh cao                       B. Thiếu thốn, nghèo khổ.</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Đầy đủ, sung túc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 Sang trọng, phú quý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8255" fontAlgn="base">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Đặc sắc về ngôn ngữ biểu đạt cảu bài thơ là:</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255" fontAlgn="base">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Cô đọng, hàm súc                             </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Cầu kì, trau chuốt                                                 </a:t>
            </a:r>
            <a:b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Tự nhiên, mộc mạc mà ý vị                   D. Chân thực gần với ca dao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00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5D9F0BD8-2EEB-DCD0-CC20-24B036EE7BF2}"/>
              </a:ext>
            </a:extLst>
          </p:cNvPr>
          <p:cNvSpPr txBox="1"/>
          <p:nvPr/>
        </p:nvSpPr>
        <p:spPr>
          <a:xfrm>
            <a:off x="666750" y="894492"/>
            <a:ext cx="10858500" cy="5496505"/>
          </a:xfrm>
          <a:prstGeom prst="rect">
            <a:avLst/>
          </a:prstGeom>
          <a:noFill/>
        </p:spPr>
        <p:txBody>
          <a:bodyPr wrap="square">
            <a:spAutoFit/>
          </a:bodyPr>
          <a:lstStyle/>
          <a:p>
            <a:pPr marR="8255" fontAlgn="base">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Dòng nào sau đây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phải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 nhận xét về vẻ đẹp trong triết lí sống nhàn của bài 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14350" marR="8255" indent="-514350" fontAlgn="base">
              <a:lnSpc>
                <a:spcPct val="130000"/>
              </a:lnSpc>
              <a:spcAft>
                <a:spcPts val="800"/>
              </a:spcAft>
              <a:buAutoNum type="alphaUcPeriod"/>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 đẹp  của bài thơ thể hiện ở tinh thần tự do lựa chọn cách sống cho mình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R="8255" fontAlgn="base">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Vẻ đẹp của bài thơ thể hiện ở nhịp sống của con người hài hòa với nhịp điệu của thiên nhiên bốn mùa.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R="8255" fontAlgn="base">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Vẻ đẹp của bài thơ thể hiện ở thú nhàn giản dị mà thanh cao như ngắm trăng, thưởng hoa, chơi đàn…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R="8255" fontAlgn="base">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Vẻ đẹp của bài thơ thể hiện ở  thái độ coi thường  phú quý và danh lợi.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17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028CF843-A913-9901-E333-F5D5DC986CAF}"/>
              </a:ext>
            </a:extLst>
          </p:cNvPr>
          <p:cNvSpPr txBox="1"/>
          <p:nvPr/>
        </p:nvSpPr>
        <p:spPr>
          <a:xfrm>
            <a:off x="660400" y="1130300"/>
            <a:ext cx="10858500" cy="4929619"/>
          </a:xfrm>
          <a:prstGeom prst="rect">
            <a:avLst/>
          </a:prstGeom>
          <a:noFill/>
        </p:spPr>
        <p:txBody>
          <a:bodyPr wrap="square">
            <a:spAutoFit/>
          </a:bodyPr>
          <a:lstStyle/>
          <a:p>
            <a:pPr marR="8255" fontAlgn="base">
              <a:lnSpc>
                <a:spcPct val="130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câu thơ: </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 ta hiểu thêm gì về quan niệm khôn, dại của Nguyễn Bỉnh Khiêm?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8255" indent="457200" fontAlgn="base">
              <a:lnSpc>
                <a:spcPct val="130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Lối sống cao ngạo , khác đời.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8255" indent="457200" fontAlgn="base">
              <a:lnSpc>
                <a:spcPct val="130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Lối sống thoát li, xa lánh cuộc đời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8255" indent="457200" fontAlgn="base">
              <a:lnSpc>
                <a:spcPct val="130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Xuất phát từ một triết lí sâu sắc về nhân sinh.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8255" indent="457200" fontAlgn="base">
              <a:lnSpc>
                <a:spcPct val="130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Cái khôn, dại trong cuộc đời là không thể lường hết được.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352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98DBECF0-AD18-2B74-136F-0AD2AC34F74B}"/>
              </a:ext>
            </a:extLst>
          </p:cNvPr>
          <p:cNvSpPr txBox="1"/>
          <p:nvPr/>
        </p:nvSpPr>
        <p:spPr>
          <a:xfrm>
            <a:off x="660400" y="1028700"/>
            <a:ext cx="10858500" cy="5291320"/>
          </a:xfrm>
          <a:prstGeom prst="rect">
            <a:avLst/>
          </a:prstGeom>
          <a:noFill/>
        </p:spPr>
        <p:txBody>
          <a:bodyPr wrap="square">
            <a:spAutoFit/>
          </a:bodyPr>
          <a:lstStyle/>
          <a:p>
            <a:pPr marL="30480" marR="30480" algn="just">
              <a:lnSpc>
                <a:spcPct val="130000"/>
              </a:lnSpc>
            </a:pPr>
            <a:r>
              <a:rPr lang="vi-VN" sz="2800" b="1" dirty="0">
                <a:solidFill>
                  <a:srgbClr val="000000"/>
                </a:solidFill>
                <a:effectLst/>
                <a:latin typeface="Times New Roman" panose="02020603050405020304" pitchFamily="18" charset="0"/>
                <a:ea typeface="Times New Roman" panose="02020603050405020304" pitchFamily="18" charset="0"/>
              </a:rPr>
              <a:t>Câu 7</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Bài thơ </a:t>
            </a:r>
            <a:r>
              <a:rPr lang="vi-VN" sz="2800" b="1" dirty="0">
                <a:solidFill>
                  <a:srgbClr val="000000"/>
                </a:solidFill>
                <a:effectLst/>
                <a:latin typeface="Times New Roman" panose="02020603050405020304" pitchFamily="18" charset="0"/>
                <a:ea typeface="Times New Roman" panose="02020603050405020304" pitchFamily="18" charset="0"/>
              </a:rPr>
              <a:t>không</a:t>
            </a:r>
            <a:r>
              <a:rPr lang="vi-VN" sz="2800" dirty="0">
                <a:solidFill>
                  <a:srgbClr val="000000"/>
                </a:solidFill>
                <a:effectLst/>
                <a:latin typeface="Times New Roman" panose="02020603050405020304" pitchFamily="18" charset="0"/>
                <a:ea typeface="Times New Roman" panose="02020603050405020304" pitchFamily="18" charset="0"/>
              </a:rPr>
              <a:t> đề cập đến phương diện nào của chân dung con người Nguyễn Bỉnh Khiêm?</a:t>
            </a:r>
            <a:endParaRPr lang="en-US" sz="2800" dirty="0">
              <a:effectLst/>
              <a:latin typeface="Times New Roman" panose="02020603050405020304" pitchFamily="18" charset="0"/>
              <a:ea typeface="Times New Roman" panose="02020603050405020304" pitchFamily="18" charset="0"/>
            </a:endParaRPr>
          </a:p>
          <a:p>
            <a:pPr marL="30480" marR="30480" indent="329565"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A. Sự nghiệp</a:t>
            </a:r>
            <a:r>
              <a:rPr lang="en-US" sz="2800" dirty="0">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B. Cuộc sống</a:t>
            </a:r>
            <a:endParaRPr lang="en-US" sz="2800" dirty="0">
              <a:effectLst/>
              <a:latin typeface="Times New Roman" panose="02020603050405020304" pitchFamily="18" charset="0"/>
              <a:ea typeface="Times New Roman" panose="02020603050405020304" pitchFamily="18" charset="0"/>
            </a:endParaRPr>
          </a:p>
          <a:p>
            <a:pPr marL="30480" marR="30480" indent="329565"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C. Nhân cách</a:t>
            </a:r>
            <a:r>
              <a:rPr lang="en-US" sz="2800" dirty="0">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D. Trí tuệ</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vi-VN" sz="2800" b="1" dirty="0">
                <a:solidFill>
                  <a:srgbClr val="000000"/>
                </a:solidFill>
                <a:effectLst/>
                <a:latin typeface="Times New Roman" panose="02020603050405020304" pitchFamily="18" charset="0"/>
                <a:ea typeface="Times New Roman" panose="02020603050405020304" pitchFamily="18" charset="0"/>
              </a:rPr>
              <a:t>Trả lời các câu hỏi</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Em hiểu thế nào là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nơi vắng vẻ</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chốn lao xao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Nêu những biểu hiện của lối sống nhàn theo quan niệm của Nguyễn Bỉnh Khiêm.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Nguyễn Bỉnh Khiêm có phủ nhận danh lợi phú quý không?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3336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EFFCCFBE-DDB1-FF41-D785-2C15E32CF426}"/>
              </a:ext>
            </a:extLst>
          </p:cNvPr>
          <p:cNvSpPr txBox="1"/>
          <p:nvPr/>
        </p:nvSpPr>
        <p:spPr>
          <a:xfrm>
            <a:off x="660400" y="209965"/>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717520BB-2842-175C-74B1-DD5134443F01}"/>
              </a:ext>
            </a:extLst>
          </p:cNvPr>
          <p:cNvGraphicFramePr>
            <a:graphicFrameLocks noGrp="1"/>
          </p:cNvGraphicFramePr>
          <p:nvPr/>
        </p:nvGraphicFramePr>
        <p:xfrm>
          <a:off x="660400" y="1076484"/>
          <a:ext cx="10858500" cy="5280790"/>
        </p:xfrm>
        <a:graphic>
          <a:graphicData uri="http://schemas.openxmlformats.org/drawingml/2006/table">
            <a:tbl>
              <a:tblPr firstRow="1" firstCol="1" bandRow="1"/>
              <a:tblGrid>
                <a:gridCol w="1546601">
                  <a:extLst>
                    <a:ext uri="{9D8B030D-6E8A-4147-A177-3AD203B41FA5}">
                      <a16:colId xmlns:a16="http://schemas.microsoft.com/office/drawing/2014/main" val="3040220400"/>
                    </a:ext>
                  </a:extLst>
                </a:gridCol>
                <a:gridCol w="9311899">
                  <a:extLst>
                    <a:ext uri="{9D8B030D-6E8A-4147-A177-3AD203B41FA5}">
                      <a16:colId xmlns:a16="http://schemas.microsoft.com/office/drawing/2014/main" val="3467850939"/>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589619"/>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D. Sống thuận theo tự nhiên không màng công danh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883943"/>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vi-VN" sz="32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B. Thích đi đây đi đó để thưởng ngoạn thiên nhiên.</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64040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 Đạm bạc, thanh cao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038517"/>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C. Tự nhiên, mộc mạc mà ý vị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02846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255" fontAlgn="base">
                        <a:lnSpc>
                          <a:spcPct val="130000"/>
                        </a:lnSpc>
                        <a:spcAft>
                          <a:spcPts val="8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Vẻ đẹp của bài thơ thể hiện ở thú nhàn giản dị mà thanh cao như ngắm trăng, thưởng hoa, chơi đàn…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7876767"/>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C. Xuất phát từ một triết lí sâu sắc về nhân sinh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90975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30000"/>
                        </a:lnSpc>
                      </a:pPr>
                      <a:r>
                        <a:rPr lang="vi-VN"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Sự nghiệp</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235165"/>
                  </a:ext>
                </a:extLst>
              </a:tr>
            </a:tbl>
          </a:graphicData>
        </a:graphic>
      </p:graphicFrame>
    </p:spTree>
    <p:extLst>
      <p:ext uri="{BB962C8B-B14F-4D97-AF65-F5344CB8AC3E}">
        <p14:creationId xmlns:p14="http://schemas.microsoft.com/office/powerpoint/2010/main" val="4759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EFFCCFBE-DDB1-FF41-D785-2C15E32CF426}"/>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D86834D-37E2-673A-AE2D-4971C4D02851}"/>
              </a:ext>
            </a:extLst>
          </p:cNvPr>
          <p:cNvGraphicFramePr>
            <a:graphicFrameLocks noGrp="1"/>
          </p:cNvGraphicFramePr>
          <p:nvPr/>
        </p:nvGraphicFramePr>
        <p:xfrm>
          <a:off x="660400" y="1128103"/>
          <a:ext cx="10858500" cy="4485704"/>
        </p:xfrm>
        <a:graphic>
          <a:graphicData uri="http://schemas.openxmlformats.org/drawingml/2006/table">
            <a:tbl>
              <a:tblPr firstRow="1" firstCol="1" bandRow="1"/>
              <a:tblGrid>
                <a:gridCol w="1546601">
                  <a:extLst>
                    <a:ext uri="{9D8B030D-6E8A-4147-A177-3AD203B41FA5}">
                      <a16:colId xmlns:a16="http://schemas.microsoft.com/office/drawing/2014/main" val="809712337"/>
                    </a:ext>
                  </a:extLst>
                </a:gridCol>
                <a:gridCol w="9311899">
                  <a:extLst>
                    <a:ext uri="{9D8B030D-6E8A-4147-A177-3AD203B41FA5}">
                      <a16:colId xmlns:a16="http://schemas.microsoft.com/office/drawing/2014/main" val="4237601159"/>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Nơi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vắng vẻ</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là những nơi ít người, nơi thôn quê, rừng núi, hiểu rộng hơn, đó là những nơi thanh tĩnh, không có cảnh đua chen tranh giành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Chốn</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lao xao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là nơi có đông người, ồn ào, nơi chợ búa, thị thành, hiểu rộng hơn, đó là nơi xa hoa, quyền quý, cũng là nơi người ta cạnh tranh sát phạt lẫn nhau để mưa cầu danh lợi cho mình.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2601767"/>
                  </a:ext>
                </a:extLst>
              </a:tr>
            </a:tbl>
          </a:graphicData>
        </a:graphic>
      </p:graphicFrame>
    </p:spTree>
    <p:extLst>
      <p:ext uri="{BB962C8B-B14F-4D97-AF65-F5344CB8AC3E}">
        <p14:creationId xmlns:p14="http://schemas.microsoft.com/office/powerpoint/2010/main" val="303627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EFFCCFBE-DDB1-FF41-D785-2C15E32CF426}"/>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19AB55FD-1E85-F870-869D-6CFA73389E7D}"/>
              </a:ext>
            </a:extLst>
          </p:cNvPr>
          <p:cNvGraphicFramePr>
            <a:graphicFrameLocks noGrp="1"/>
          </p:cNvGraphicFramePr>
          <p:nvPr/>
        </p:nvGraphicFramePr>
        <p:xfrm>
          <a:off x="660400" y="1295400"/>
          <a:ext cx="10858500" cy="4673600"/>
        </p:xfrm>
        <a:graphic>
          <a:graphicData uri="http://schemas.openxmlformats.org/drawingml/2006/table">
            <a:tbl>
              <a:tblPr firstRow="1" firstCol="1" bandRow="1"/>
              <a:tblGrid>
                <a:gridCol w="1546601">
                  <a:extLst>
                    <a:ext uri="{9D8B030D-6E8A-4147-A177-3AD203B41FA5}">
                      <a16:colId xmlns:a16="http://schemas.microsoft.com/office/drawing/2014/main" val="2402649535"/>
                    </a:ext>
                  </a:extLst>
                </a:gridCol>
                <a:gridCol w="9311899">
                  <a:extLst>
                    <a:ext uri="{9D8B030D-6E8A-4147-A177-3AD203B41FA5}">
                      <a16:colId xmlns:a16="http://schemas.microsoft.com/office/drawing/2014/main" val="2763473562"/>
                    </a:ext>
                  </a:extLst>
                </a:gridCol>
              </a:tblGrid>
              <a:tr h="0">
                <a:tc>
                  <a:txBody>
                    <a:bodyPr/>
                    <a:lstStyle/>
                    <a:p>
                      <a:pPr algn="ctr">
                        <a:lnSpc>
                          <a:spcPct val="10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Các biểu hiện của lối sống nhàn</a:t>
                      </a:r>
                      <a:r>
                        <a:rPr lang="en-US" sz="2800">
                          <a:effectLst/>
                          <a:latin typeface="Times New Roman" panose="02020603050405020304" pitchFamily="18" charset="0"/>
                          <a:ea typeface="Calibri" panose="020F0502020204030204" pitchFamily="34" charset="0"/>
                          <a:cs typeface="Times New Roman" panose="02020603050405020304" pitchFamily="18" charset="0"/>
                        </a:rPr>
                        <a:t> theo quan điểm của Nguyễn Bỉnh Khiêm</a:t>
                      </a: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Là lối sống gắn với cuộc sống lao động, theo kiểu tự cung tự cấp.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Xa rời chốn danh lợi, tìm về chốn thanh tĩnh.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Lối sống hoà hợp với tự nhiên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Coi thường danh lợi, đứng cao hơn danh lợi ở đời.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0729003"/>
                  </a:ext>
                </a:extLst>
              </a:tr>
              <a:tr h="0">
                <a:tc>
                  <a:txBody>
                    <a:bodyPr/>
                    <a:lstStyle/>
                    <a:p>
                      <a:pPr algn="ctr">
                        <a:lnSpc>
                          <a:spcPct val="10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Trong bài thơ tác giả phủ nhận danh lợi, phú quý và ca ngợi cuộc sống hòa hợp với tự nhiên, xa lánh nơi quyền quý để giữ cốt cách thanh cao.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554565"/>
                  </a:ext>
                </a:extLst>
              </a:tr>
            </a:tbl>
          </a:graphicData>
        </a:graphic>
      </p:graphicFrame>
    </p:spTree>
    <p:extLst>
      <p:ext uri="{BB962C8B-B14F-4D97-AF65-F5344CB8AC3E}">
        <p14:creationId xmlns:p14="http://schemas.microsoft.com/office/powerpoint/2010/main" val="416265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Đề</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số</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08:</a:t>
            </a:r>
            <a:r>
              <a:rPr lang="en-US" sz="2800" b="1" dirty="0">
                <a:solidFill>
                  <a:srgbClr val="0D0D0D"/>
                </a:solidFill>
                <a:effectLst/>
                <a:latin typeface="Times New Roman" panose="02020603050405020304" pitchFamily="18" charset="0"/>
                <a:ea typeface="Calibri" panose="020F0502020204030204" pitchFamily="34" charset="0"/>
              </a:rPr>
              <a:t> </a:t>
            </a:r>
            <a:endParaRPr lang="en-US" sz="2800" dirty="0"/>
          </a:p>
        </p:txBody>
      </p:sp>
      <p:sp>
        <p:nvSpPr>
          <p:cNvPr id="8" name="TextBox 7">
            <a:extLst>
              <a:ext uri="{FF2B5EF4-FFF2-40B4-BE49-F238E27FC236}">
                <a16:creationId xmlns:a16="http://schemas.microsoft.com/office/drawing/2014/main" id="{C9D06386-55F1-08D5-1243-9353F9E21EDF}"/>
              </a:ext>
            </a:extLst>
          </p:cNvPr>
          <p:cNvSpPr txBox="1"/>
          <p:nvPr/>
        </p:nvSpPr>
        <p:spPr>
          <a:xfrm>
            <a:off x="759791" y="1069603"/>
            <a:ext cx="10858500" cy="5134804"/>
          </a:xfrm>
          <a:prstGeom prst="rect">
            <a:avLst/>
          </a:prstGeom>
          <a:noFill/>
        </p:spPr>
        <p:txBody>
          <a:bodyPr wrap="square">
            <a:spAutoFit/>
          </a:bodyPr>
          <a:lstStyle/>
          <a:p>
            <a:pPr>
              <a:lnSpc>
                <a:spcPct val="130000"/>
              </a:lnSpc>
              <a:spcAft>
                <a:spcPts val="800"/>
              </a:spcAft>
            </a:pPr>
            <a:r>
              <a:rPr lang="vi-VN"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bài thơ: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800"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b="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chạp</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mươi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bụi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rét</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Nếm</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tường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4">
            <a:extLst>
              <a:ext uri="{FF2B5EF4-FFF2-40B4-BE49-F238E27FC236}">
                <a16:creationId xmlns:a16="http://schemas.microsoft.com/office/drawing/2014/main" id="{ACB72C7C-C17B-90C3-2228-BF0A3A7193DF}"/>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7352242" y="1076484"/>
            <a:ext cx="5346514" cy="5890168"/>
          </a:xfrm>
          <a:prstGeom prst="rect">
            <a:avLst/>
          </a:prstGeom>
        </p:spPr>
      </p:pic>
    </p:spTree>
    <p:extLst>
      <p:ext uri="{BB962C8B-B14F-4D97-AF65-F5344CB8AC3E}">
        <p14:creationId xmlns:p14="http://schemas.microsoft.com/office/powerpoint/2010/main" val="13077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08B84F83-8001-BDBA-1522-DACBEAD4121F}"/>
              </a:ext>
            </a:extLst>
          </p:cNvPr>
          <p:cNvSpPr txBox="1"/>
          <p:nvPr/>
        </p:nvSpPr>
        <p:spPr>
          <a:xfrm>
            <a:off x="660400" y="1157401"/>
            <a:ext cx="10858500" cy="4289444"/>
          </a:xfrm>
          <a:prstGeom prst="rect">
            <a:avLst/>
          </a:prstGeom>
          <a:noFill/>
        </p:spPr>
        <p:txBody>
          <a:bodyPr wrap="square">
            <a:spAutoFit/>
          </a:bodyPr>
          <a:lstStyle/>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xáo</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lung tung.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Dăm</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810260" algn="just">
              <a:lnSpc>
                <a:spcPct val="130000"/>
              </a:lnSpc>
              <a:spcAft>
                <a:spcPts val="800"/>
              </a:spcAft>
            </a:pP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Pháo</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đùng</a:t>
            </a:r>
            <a:r>
              <a:rPr lang="en-US" sz="32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Huệ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NXB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1994)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4">
            <a:extLst>
              <a:ext uri="{FF2B5EF4-FFF2-40B4-BE49-F238E27FC236}">
                <a16:creationId xmlns:a16="http://schemas.microsoft.com/office/drawing/2014/main" id="{2B176706-8C39-96DB-086B-D766A9DCCFE8}"/>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7133721" y="1544257"/>
            <a:ext cx="5346514" cy="5890168"/>
          </a:xfrm>
          <a:prstGeom prst="rect">
            <a:avLst/>
          </a:prstGeom>
        </p:spPr>
      </p:pic>
    </p:spTree>
    <p:extLst>
      <p:ext uri="{BB962C8B-B14F-4D97-AF65-F5344CB8AC3E}">
        <p14:creationId xmlns:p14="http://schemas.microsoft.com/office/powerpoint/2010/main" val="212339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3B413A9-4E45-05C4-B4DE-E5C8D9255637}"/>
              </a:ext>
            </a:extLst>
          </p:cNvPr>
          <p:cNvSpPr txBox="1"/>
          <p:nvPr/>
        </p:nvSpPr>
        <p:spPr>
          <a:xfrm>
            <a:off x="666750" y="814874"/>
            <a:ext cx="10858500" cy="5804281"/>
          </a:xfrm>
          <a:prstGeom prst="rect">
            <a:avLst/>
          </a:prstGeom>
          <a:noFill/>
        </p:spPr>
        <p:txBody>
          <a:bodyPr wrap="square">
            <a:spAutoFit/>
          </a:bodyPr>
          <a:lstStyle/>
          <a:p>
            <a:pPr marR="30480" algn="just">
              <a:lnSpc>
                <a:spcPct val="130000"/>
              </a:lnSpc>
              <a:spcAft>
                <a:spcPts val="8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30480" indent="900430" algn="just">
              <a:lnSpc>
                <a:spcPct val="130000"/>
              </a:lnSpc>
              <a:spcAft>
                <a:spcPts val="800"/>
              </a:spcAft>
            </a:pP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“Lao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phủ</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30480" indent="900430" algn="just">
              <a:lnSpc>
                <a:spcPct val="130000"/>
              </a:lnSpc>
              <a:spcAft>
                <a:spcPts val="800"/>
              </a:spcAft>
            </a:pP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Dắng</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dỏi</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lầu</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tịch</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30480" indent="900430" algn="just">
              <a:lnSpc>
                <a:spcPct val="130000"/>
              </a:lnSpc>
              <a:spcAft>
                <a:spcPts val="800"/>
              </a:spcAft>
            </a:pP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43,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hè</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nhộn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rộn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ve</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lặn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38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4" end="4"/>
                                            </p:txEl>
                                          </p:spTgt>
                                        </p:tgtEl>
                                        <p:attrNameLst>
                                          <p:attrName>style.color</p:attrName>
                                        </p:attrNameLst>
                                      </p:cBhvr>
                                      <p:to>
                                        <p:clrVal>
                                          <a:srgbClr val="FF0000"/>
                                        </p:clrVal>
                                      </p:to>
                                    </p:set>
                                    <p:set>
                                      <p:cBhvr>
                                        <p:cTn id="7" dur="500" fill="hold"/>
                                        <p:tgtEl>
                                          <p:spTgt spid="5">
                                            <p:txEl>
                                              <p:pRg st="4" end="4"/>
                                            </p:txEl>
                                          </p:spTgt>
                                        </p:tgtEl>
                                        <p:attrNameLst>
                                          <p:attrName>fillcolor</p:attrName>
                                        </p:attrNameLst>
                                      </p:cBhvr>
                                      <p:to>
                                        <p:clrVal>
                                          <a:srgbClr val="FF0000"/>
                                        </p:clrVal>
                                      </p:to>
                                    </p:set>
                                    <p:set>
                                      <p:cBhvr>
                                        <p:cTn id="8"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6" name="TextBox 5">
            <a:extLst>
              <a:ext uri="{FF2B5EF4-FFF2-40B4-BE49-F238E27FC236}">
                <a16:creationId xmlns:a16="http://schemas.microsoft.com/office/drawing/2014/main" id="{F396D90A-7A25-2BEB-E7C1-7DB179EBE4DF}"/>
              </a:ext>
            </a:extLst>
          </p:cNvPr>
          <p:cNvSpPr txBox="1"/>
          <p:nvPr/>
        </p:nvSpPr>
        <p:spPr>
          <a:xfrm>
            <a:off x="660400" y="1076484"/>
            <a:ext cx="10858500" cy="4470006"/>
          </a:xfrm>
          <a:prstGeom prst="rect">
            <a:avLst/>
          </a:prstGeom>
          <a:noFill/>
        </p:spPr>
        <p:txBody>
          <a:bodyPr wrap="square">
            <a:spAutoFit/>
          </a:bodyPr>
          <a:lstStyle/>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Lựa chọn đáp án đúng: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1</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30000"/>
              </a:lnSpc>
              <a:spcAft>
                <a:spcPts val="800"/>
              </a:spcAft>
              <a:buFont typeface="+mj-lt"/>
              <a:buAutoNum type="alphaUcPeriod"/>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latin typeface="Times New Roman" panose="02020603050405020304" pitchFamily="18" charset="0"/>
                <a:ea typeface="Calibri" panose="020F0502020204030204" pitchFamily="34" charset="0"/>
                <a:cs typeface="Times New Roman" panose="02020603050405020304" pitchFamily="18" charset="0"/>
              </a:rPr>
              <a:t>		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Song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Times New Roman" panose="02020603050405020304" pitchFamily="18" charset="0"/>
                <a:ea typeface="Calibri" panose="020F0502020204030204" pitchFamily="34" charset="0"/>
                <a:cs typeface="Times New Roman" panose="02020603050405020304" pitchFamily="18" charset="0"/>
              </a:rPr>
              <a:t>		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a:t>
            </a:r>
          </a:p>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buFont typeface="+mj-lt"/>
              <a:buAutoNum type="alphaU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latin typeface="Times New Roman" panose="02020603050405020304" pitchFamily="18" charset="0"/>
              <a:cs typeface="Times New Roman" panose="02020603050405020304" pitchFamily="18" charset="0"/>
            </a:endParaRPr>
          </a:p>
        </p:txBody>
      </p:sp>
      <p:pic>
        <p:nvPicPr>
          <p:cNvPr id="2" name="图片 44">
            <a:extLst>
              <a:ext uri="{FF2B5EF4-FFF2-40B4-BE49-F238E27FC236}">
                <a16:creationId xmlns:a16="http://schemas.microsoft.com/office/drawing/2014/main" id="{BF1D633C-E8C5-3A20-92AB-9055161D45AF}"/>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6845486" y="1544257"/>
            <a:ext cx="5346514" cy="5890168"/>
          </a:xfrm>
          <a:prstGeom prst="rect">
            <a:avLst/>
          </a:prstGeom>
        </p:spPr>
      </p:pic>
    </p:spTree>
    <p:extLst>
      <p:ext uri="{BB962C8B-B14F-4D97-AF65-F5344CB8AC3E}">
        <p14:creationId xmlns:p14="http://schemas.microsoft.com/office/powerpoint/2010/main" val="2811812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B3B1CE73-CD27-A9BB-0A77-E09774C7B897}"/>
              </a:ext>
            </a:extLst>
          </p:cNvPr>
          <p:cNvSpPr txBox="1"/>
          <p:nvPr/>
        </p:nvSpPr>
        <p:spPr>
          <a:xfrm>
            <a:off x="660400" y="1130300"/>
            <a:ext cx="10858500" cy="5262018"/>
          </a:xfrm>
          <a:prstGeom prst="rect">
            <a:avLst/>
          </a:prstGeom>
          <a:noFill/>
        </p:spPr>
        <p:txBody>
          <a:bodyPr wrap="square">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lphaUcPeriod"/>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spcAft>
                <a:spcPts val="1000"/>
              </a:spcAft>
              <a:buFont typeface="+mj-lt"/>
              <a:buAutoNum type="alphaUcPeriod"/>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07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6" name="TextBox 5">
            <a:extLst>
              <a:ext uri="{FF2B5EF4-FFF2-40B4-BE49-F238E27FC236}">
                <a16:creationId xmlns:a16="http://schemas.microsoft.com/office/drawing/2014/main" id="{D30D9AF8-F58D-83AD-CF43-B4D6499AE774}"/>
              </a:ext>
            </a:extLst>
          </p:cNvPr>
          <p:cNvSpPr txBox="1"/>
          <p:nvPr/>
        </p:nvSpPr>
        <p:spPr>
          <a:xfrm>
            <a:off x="660400" y="1153714"/>
            <a:ext cx="10858500" cy="4628575"/>
          </a:xfrm>
          <a:prstGeom prst="rect">
            <a:avLst/>
          </a:prstGeom>
          <a:noFill/>
        </p:spPr>
        <p:txBody>
          <a:bodyPr wrap="square">
            <a:spAutoFit/>
          </a:bodyPr>
          <a:lstStyle/>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lphaUcPeriod"/>
            </a:pP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bụi</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Nếm</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xáo</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Xáo</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lung tung.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2800" i="1" kern="1800" dirty="0">
                <a:effectLst/>
                <a:latin typeface="Times New Roman" panose="02020603050405020304" pitchFamily="18" charset="0"/>
                <a:ea typeface="Times New Roman" panose="02020603050405020304" pitchFamily="18" charset="0"/>
                <a:cs typeface="Times New Roman" panose="02020603050405020304" pitchFamily="18" charset="0"/>
              </a:rPr>
              <a:t>, lung tung.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30000"/>
              </a:lnSpc>
            </a:pPr>
            <a:r>
              <a:rPr lang="en-US" sz="2800" b="1" kern="1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18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mj-lt"/>
              <a:buAutoNum type="alphaUcPeriod"/>
            </a:pP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chuốt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pP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C. Trang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 </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Bình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图片 44">
            <a:extLst>
              <a:ext uri="{FF2B5EF4-FFF2-40B4-BE49-F238E27FC236}">
                <a16:creationId xmlns:a16="http://schemas.microsoft.com/office/drawing/2014/main" id="{29B65849-EFAC-5A59-443D-29B8C4FBEC51}"/>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6487677" y="1673510"/>
            <a:ext cx="5346514" cy="5890168"/>
          </a:xfrm>
          <a:prstGeom prst="rect">
            <a:avLst/>
          </a:prstGeom>
        </p:spPr>
      </p:pic>
    </p:spTree>
    <p:extLst>
      <p:ext uri="{BB962C8B-B14F-4D97-AF65-F5344CB8AC3E}">
        <p14:creationId xmlns:p14="http://schemas.microsoft.com/office/powerpoint/2010/main" val="376781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173E7EB1-8742-EA11-41F8-46BF87643D09}"/>
              </a:ext>
            </a:extLst>
          </p:cNvPr>
          <p:cNvSpPr txBox="1"/>
          <p:nvPr/>
        </p:nvSpPr>
        <p:spPr>
          <a:xfrm>
            <a:off x="660400" y="1076484"/>
            <a:ext cx="10541000" cy="5291320"/>
          </a:xfrm>
          <a:prstGeom prst="rect">
            <a:avLst/>
          </a:prstGeom>
          <a:noFill/>
        </p:spPr>
        <p:txBody>
          <a:bodyPr wrap="square">
            <a:spAutoFit/>
          </a:bodyPr>
          <a:lstStyle/>
          <a:p>
            <a:pPr algn="just">
              <a:lnSpc>
                <a:spcPct val="130000"/>
              </a:lnSpc>
              <a:spcAft>
                <a:spcPts val="800"/>
              </a:spcAft>
            </a:pPr>
            <a:r>
              <a:rPr lang="en-US" sz="2800" b="1" kern="1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1800" dirty="0">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lphaUcPeriod"/>
            </a:pP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pP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800" dirty="0">
                <a:latin typeface="Times New Roman" panose="02020603050405020304" pitchFamily="18" charset="0"/>
                <a:ea typeface="Times New Roman" panose="02020603050405020304" pitchFamily="18" charset="0"/>
                <a:cs typeface="Times New Roman" panose="02020603050405020304" pitchFamily="18" charset="0"/>
              </a:rPr>
              <a:t>		D.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buFont typeface="+mj-lt"/>
              <a:buAutoNum type="alphaUcPeriod"/>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30000"/>
              </a:lnSpc>
              <a:buFont typeface="+mj-lt"/>
              <a:buAutoNum type="alphaUcPeriod"/>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30000"/>
              </a:lnSpc>
              <a:buFont typeface="+mj-lt"/>
              <a:buAutoNum type="alphaU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30000"/>
              </a:lnSpc>
              <a:spcAft>
                <a:spcPts val="1000"/>
              </a:spcAft>
              <a:buFont typeface="+mj-lt"/>
              <a:buAutoNum type="alphaUcPeriod"/>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图片 44">
            <a:extLst>
              <a:ext uri="{FF2B5EF4-FFF2-40B4-BE49-F238E27FC236}">
                <a16:creationId xmlns:a16="http://schemas.microsoft.com/office/drawing/2014/main" id="{BC4D15D7-F537-0DBB-1A1E-7A8421D51368}"/>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7193356" y="1282647"/>
            <a:ext cx="5346514" cy="5890168"/>
          </a:xfrm>
          <a:prstGeom prst="rect">
            <a:avLst/>
          </a:prstGeom>
        </p:spPr>
      </p:pic>
    </p:spTree>
    <p:extLst>
      <p:ext uri="{BB962C8B-B14F-4D97-AF65-F5344CB8AC3E}">
        <p14:creationId xmlns:p14="http://schemas.microsoft.com/office/powerpoint/2010/main" val="1674780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027B7B0C-0317-DEE5-F1F3-88A2A8E41B49}"/>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08:</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6" name="TextBox 5">
            <a:extLst>
              <a:ext uri="{FF2B5EF4-FFF2-40B4-BE49-F238E27FC236}">
                <a16:creationId xmlns:a16="http://schemas.microsoft.com/office/drawing/2014/main" id="{8280BED5-7B01-55E8-E13B-3E3933822100}"/>
              </a:ext>
            </a:extLst>
          </p:cNvPr>
          <p:cNvSpPr txBox="1"/>
          <p:nvPr/>
        </p:nvSpPr>
        <p:spPr>
          <a:xfrm>
            <a:off x="660400" y="1051014"/>
            <a:ext cx="10858500" cy="4833759"/>
          </a:xfrm>
          <a:prstGeom prst="rect">
            <a:avLst/>
          </a:prstGeom>
          <a:noFill/>
        </p:spPr>
        <p:txBody>
          <a:bodyPr wrap="square">
            <a:spAutoFit/>
          </a:bodyPr>
          <a:lstStyle/>
          <a:p>
            <a:pPr>
              <a:lnSpc>
                <a:spcPct val="130000"/>
              </a:lnSpc>
            </a:pPr>
            <a:r>
              <a:rPr lang="vi-VN" sz="2800" b="1" dirty="0">
                <a:solidFill>
                  <a:srgbClr val="000000"/>
                </a:solidFill>
                <a:effectLst/>
                <a:latin typeface="Times New Roman" panose="02020603050405020304" pitchFamily="18" charset="0"/>
                <a:ea typeface="Times New Roman" panose="02020603050405020304" pitchFamily="18" charset="0"/>
              </a:rPr>
              <a:t>Trả lời các câu hỏi</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8.</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9.</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1350645">
              <a:lnSpc>
                <a:spcPct val="130000"/>
              </a:lnSpc>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xao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1350645">
              <a:lnSpc>
                <a:spcPct val="130000"/>
              </a:lnSpc>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nần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lung tung.</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10</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77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12329CE-624D-A016-94C6-1CF63CC109D1}"/>
              </a:ext>
            </a:extLst>
          </p:cNvPr>
          <p:cNvSpPr txBox="1"/>
          <p:nvPr/>
        </p:nvSpPr>
        <p:spPr>
          <a:xfrm>
            <a:off x="660400" y="173608"/>
            <a:ext cx="10858500" cy="604909"/>
          </a:xfrm>
          <a:prstGeom prst="rect">
            <a:avLst/>
          </a:prstGeom>
          <a:noFill/>
        </p:spPr>
        <p:txBody>
          <a:bodyPr wrap="square">
            <a:spAutoFit/>
          </a:bodyPr>
          <a:lstStyle/>
          <a:p>
            <a:pPr indent="1350645"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8C93BC8-B456-5673-84C9-5CA64EB79A9B}"/>
              </a:ext>
            </a:extLst>
          </p:cNvPr>
          <p:cNvGraphicFramePr>
            <a:graphicFrameLocks noGrp="1"/>
          </p:cNvGraphicFramePr>
          <p:nvPr/>
        </p:nvGraphicFramePr>
        <p:xfrm>
          <a:off x="660400" y="1574608"/>
          <a:ext cx="10858500" cy="4115184"/>
        </p:xfrm>
        <a:graphic>
          <a:graphicData uri="http://schemas.openxmlformats.org/drawingml/2006/table">
            <a:tbl>
              <a:tblPr firstRow="1" firstCol="1" bandRow="1"/>
              <a:tblGrid>
                <a:gridCol w="1546601">
                  <a:extLst>
                    <a:ext uri="{9D8B030D-6E8A-4147-A177-3AD203B41FA5}">
                      <a16:colId xmlns:a16="http://schemas.microsoft.com/office/drawing/2014/main" val="623625258"/>
                    </a:ext>
                  </a:extLst>
                </a:gridCol>
                <a:gridCol w="9311899">
                  <a:extLst>
                    <a:ext uri="{9D8B030D-6E8A-4147-A177-3AD203B41FA5}">
                      <a16:colId xmlns:a16="http://schemas.microsoft.com/office/drawing/2014/main" val="792699187"/>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581250"/>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30000"/>
                        </a:lnSpc>
                        <a:spcAft>
                          <a:spcPts val="10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Thất ngôn bát cú</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3074545"/>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30000"/>
                        </a:lnSpc>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 Biểu cảm</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874415"/>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30000"/>
                        </a:lnSpc>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 Bốn phần (mỗi phần 2 câu) hoặc hai phần (6 câu đầu và 2 câu cuối)</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558903"/>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30000"/>
                        </a:lnSpc>
                        <a:spcAft>
                          <a:spcPts val="1000"/>
                        </a:spcAft>
                      </a:pPr>
                      <a:r>
                        <a:rPr lang="en-US" sz="3200" kern="180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i="1" kern="1800">
                          <a:effectLst/>
                          <a:latin typeface="Times New Roman" panose="02020603050405020304" pitchFamily="18" charset="0"/>
                          <a:ea typeface="Times New Roman" panose="02020603050405020304" pitchFamily="18" charset="0"/>
                          <a:cs typeface="Times New Roman" panose="02020603050405020304" pitchFamily="18" charset="0"/>
                        </a:rPr>
                        <a:t>. Xáo xác, nợ nần, lung tung.</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08922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30000"/>
                        </a:lnSpc>
                        <a:spcAft>
                          <a:spcPts val="1000"/>
                        </a:spcAft>
                      </a:pPr>
                      <a:r>
                        <a:rPr lang="en-US" sz="3200" kern="1800" dirty="0">
                          <a:effectLst/>
                          <a:latin typeface="Times New Roman" panose="02020603050405020304" pitchFamily="18" charset="0"/>
                          <a:ea typeface="Times New Roman" panose="02020603050405020304" pitchFamily="18" charset="0"/>
                          <a:cs typeface="Times New Roman" panose="02020603050405020304" pitchFamily="18" charset="0"/>
                        </a:rPr>
                        <a:t>D. Bình </a:t>
                      </a:r>
                      <a:r>
                        <a:rPr lang="en-US" sz="3200" kern="1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3200"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3200" kern="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461592"/>
                  </a:ext>
                </a:extLst>
              </a:tr>
            </a:tbl>
          </a:graphicData>
        </a:graphic>
      </p:graphicFrame>
    </p:spTree>
    <p:extLst>
      <p:ext uri="{BB962C8B-B14F-4D97-AF65-F5344CB8AC3E}">
        <p14:creationId xmlns:p14="http://schemas.microsoft.com/office/powerpoint/2010/main" val="61124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12329CE-624D-A016-94C6-1CF63CC109D1}"/>
              </a:ext>
            </a:extLst>
          </p:cNvPr>
          <p:cNvSpPr txBox="1"/>
          <p:nvPr/>
        </p:nvSpPr>
        <p:spPr>
          <a:xfrm>
            <a:off x="660400" y="173608"/>
            <a:ext cx="10858500" cy="604909"/>
          </a:xfrm>
          <a:prstGeom prst="rect">
            <a:avLst/>
          </a:prstGeom>
          <a:noFill/>
        </p:spPr>
        <p:txBody>
          <a:bodyPr wrap="square">
            <a:spAutoFit/>
          </a:bodyPr>
          <a:lstStyle/>
          <a:p>
            <a:pPr marL="0" marR="0" lvl="0" indent="1350645"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56B9969-9B28-31AE-6D2D-59A06BE59EA8}"/>
              </a:ext>
            </a:extLst>
          </p:cNvPr>
          <p:cNvGraphicFramePr>
            <a:graphicFrameLocks noGrp="1"/>
          </p:cNvGraphicFramePr>
          <p:nvPr/>
        </p:nvGraphicFramePr>
        <p:xfrm>
          <a:off x="660400" y="1172722"/>
          <a:ext cx="10858500" cy="3423096"/>
        </p:xfrm>
        <a:graphic>
          <a:graphicData uri="http://schemas.openxmlformats.org/drawingml/2006/table">
            <a:tbl>
              <a:tblPr firstRow="1" firstCol="1" bandRow="1"/>
              <a:tblGrid>
                <a:gridCol w="1546601">
                  <a:extLst>
                    <a:ext uri="{9D8B030D-6E8A-4147-A177-3AD203B41FA5}">
                      <a16:colId xmlns:a16="http://schemas.microsoft.com/office/drawing/2014/main" val="3619309280"/>
                    </a:ext>
                  </a:extLst>
                </a:gridCol>
                <a:gridCol w="9311899">
                  <a:extLst>
                    <a:ext uri="{9D8B030D-6E8A-4147-A177-3AD203B41FA5}">
                      <a16:colId xmlns:a16="http://schemas.microsoft.com/office/drawing/2014/main" val="170806673"/>
                    </a:ext>
                  </a:extLst>
                </a:gridCol>
              </a:tblGrid>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50000"/>
                        </a:lnSpc>
                        <a:spcAft>
                          <a:spcPts val="10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Trầm lặng, đượm một nỗi buồn man mác.</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22519"/>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50000"/>
                        </a:lnSpc>
                        <a:spcAft>
                          <a:spcPts val="10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Nghèo túng, cơ hàn, cực nhọc.</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294913"/>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thớt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rét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099315"/>
                  </a:ext>
                </a:extLst>
              </a:tr>
            </a:tbl>
          </a:graphicData>
        </a:graphic>
      </p:graphicFrame>
      <p:pic>
        <p:nvPicPr>
          <p:cNvPr id="3" name="图片 44">
            <a:extLst>
              <a:ext uri="{FF2B5EF4-FFF2-40B4-BE49-F238E27FC236}">
                <a16:creationId xmlns:a16="http://schemas.microsoft.com/office/drawing/2014/main" id="{19DCA34F-E888-63A7-58E6-92679837D895}"/>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rot="5686349">
            <a:off x="-499035" y="1864120"/>
            <a:ext cx="5346514" cy="5890168"/>
          </a:xfrm>
          <a:prstGeom prst="rect">
            <a:avLst/>
          </a:prstGeom>
        </p:spPr>
      </p:pic>
    </p:spTree>
    <p:extLst>
      <p:ext uri="{BB962C8B-B14F-4D97-AF65-F5344CB8AC3E}">
        <p14:creationId xmlns:p14="http://schemas.microsoft.com/office/powerpoint/2010/main" val="230202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12329CE-624D-A016-94C6-1CF63CC109D1}"/>
              </a:ext>
            </a:extLst>
          </p:cNvPr>
          <p:cNvSpPr txBox="1"/>
          <p:nvPr/>
        </p:nvSpPr>
        <p:spPr>
          <a:xfrm>
            <a:off x="660400" y="173608"/>
            <a:ext cx="10858500" cy="604909"/>
          </a:xfrm>
          <a:prstGeom prst="rect">
            <a:avLst/>
          </a:prstGeom>
          <a:noFill/>
        </p:spPr>
        <p:txBody>
          <a:bodyPr wrap="square">
            <a:spAutoFit/>
          </a:bodyPr>
          <a:lstStyle/>
          <a:p>
            <a:pPr marL="0" marR="0" lvl="0" indent="1350645"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409DD136-94E1-B6EE-2DA5-1A83BCC9DFB5}"/>
              </a:ext>
            </a:extLst>
          </p:cNvPr>
          <p:cNvGraphicFramePr>
            <a:graphicFrameLocks noGrp="1"/>
          </p:cNvGraphicFramePr>
          <p:nvPr/>
        </p:nvGraphicFramePr>
        <p:xfrm>
          <a:off x="660400" y="1360265"/>
          <a:ext cx="10858500" cy="4543870"/>
        </p:xfrm>
        <a:graphic>
          <a:graphicData uri="http://schemas.openxmlformats.org/drawingml/2006/table">
            <a:tbl>
              <a:tblPr firstRow="1" firstCol="1" bandRow="1"/>
              <a:tblGrid>
                <a:gridCol w="1546601">
                  <a:extLst>
                    <a:ext uri="{9D8B030D-6E8A-4147-A177-3AD203B41FA5}">
                      <a16:colId xmlns:a16="http://schemas.microsoft.com/office/drawing/2014/main" val="3930125173"/>
                    </a:ext>
                  </a:extLst>
                </a:gridCol>
                <a:gridCol w="9311899">
                  <a:extLst>
                    <a:ext uri="{9D8B030D-6E8A-4147-A177-3AD203B41FA5}">
                      <a16:colId xmlns:a16="http://schemas.microsoft.com/office/drawing/2014/main" val="3630736978"/>
                    </a:ext>
                  </a:extLst>
                </a:gridCol>
              </a:tblGrid>
              <a:tr h="0">
                <a:tc>
                  <a:txBody>
                    <a:bodyPr/>
                    <a:lstStyle/>
                    <a:p>
                      <a:pPr algn="ctr">
                        <a:lnSpc>
                          <a:spcPct val="130000"/>
                        </a:lnSpc>
                        <a:spcAft>
                          <a:spcPts val="8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nần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lung tung</a:t>
                      </a:r>
                      <a:br>
                        <a:rPr lang="en-US" sz="24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xen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sung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753668"/>
                  </a:ext>
                </a:extLst>
              </a:tr>
            </a:tbl>
          </a:graphicData>
        </a:graphic>
      </p:graphicFrame>
    </p:spTree>
    <p:extLst>
      <p:ext uri="{BB962C8B-B14F-4D97-AF65-F5344CB8AC3E}">
        <p14:creationId xmlns:p14="http://schemas.microsoft.com/office/powerpoint/2010/main" val="181763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12329CE-624D-A016-94C6-1CF63CC109D1}"/>
              </a:ext>
            </a:extLst>
          </p:cNvPr>
          <p:cNvSpPr txBox="1"/>
          <p:nvPr/>
        </p:nvSpPr>
        <p:spPr>
          <a:xfrm>
            <a:off x="660400" y="173608"/>
            <a:ext cx="10858500" cy="604909"/>
          </a:xfrm>
          <a:prstGeom prst="rect">
            <a:avLst/>
          </a:prstGeom>
          <a:noFill/>
        </p:spPr>
        <p:txBody>
          <a:bodyPr wrap="square">
            <a:spAutoFit/>
          </a:bodyPr>
          <a:lstStyle/>
          <a:p>
            <a:pPr marL="0" marR="0" lvl="0" indent="1350645"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F14CC0B-7B7D-A8D9-F169-89822FC1D244}"/>
              </a:ext>
            </a:extLst>
          </p:cNvPr>
          <p:cNvGraphicFramePr>
            <a:graphicFrameLocks noGrp="1"/>
          </p:cNvGraphicFramePr>
          <p:nvPr>
            <p:extLst>
              <p:ext uri="{D42A27DB-BD31-4B8C-83A1-F6EECF244321}">
                <p14:modId xmlns:p14="http://schemas.microsoft.com/office/powerpoint/2010/main" val="1553349047"/>
              </p:ext>
            </p:extLst>
          </p:nvPr>
        </p:nvGraphicFramePr>
        <p:xfrm>
          <a:off x="660400" y="778517"/>
          <a:ext cx="10858500" cy="5601843"/>
        </p:xfrm>
        <a:graphic>
          <a:graphicData uri="http://schemas.openxmlformats.org/drawingml/2006/table">
            <a:tbl>
              <a:tblPr firstRow="1" firstCol="1" bandRow="1"/>
              <a:tblGrid>
                <a:gridCol w="1546601">
                  <a:extLst>
                    <a:ext uri="{9D8B030D-6E8A-4147-A177-3AD203B41FA5}">
                      <a16:colId xmlns:a16="http://schemas.microsoft.com/office/drawing/2014/main" val="3844779683"/>
                    </a:ext>
                  </a:extLst>
                </a:gridCol>
                <a:gridCol w="9311899">
                  <a:extLst>
                    <a:ext uri="{9D8B030D-6E8A-4147-A177-3AD203B41FA5}">
                      <a16:colId xmlns:a16="http://schemas.microsoft.com/office/drawing/2014/main" val="3945751042"/>
                    </a:ext>
                  </a:extLst>
                </a:gridCol>
              </a:tblGrid>
              <a:tr h="0">
                <a:tc>
                  <a:txBody>
                    <a:bodyPr/>
                    <a:lstStyle/>
                    <a:p>
                      <a:pPr algn="ctr">
                        <a:lnSpc>
                          <a:spcPct val="130000"/>
                        </a:lnSpc>
                        <a:spcAft>
                          <a:spcPts val="80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trĩu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256931"/>
                  </a:ext>
                </a:extLst>
              </a:tr>
            </a:tbl>
          </a:graphicData>
        </a:graphic>
      </p:graphicFrame>
    </p:spTree>
    <p:extLst>
      <p:ext uri="{BB962C8B-B14F-4D97-AF65-F5344CB8AC3E}">
        <p14:creationId xmlns:p14="http://schemas.microsoft.com/office/powerpoint/2010/main" val="207784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BB049CF-1180-3D3C-F8DE-0BCC4D6992C6}"/>
              </a:ext>
            </a:extLst>
          </p:cNvPr>
          <p:cNvSpPr txBox="1"/>
          <p:nvPr/>
        </p:nvSpPr>
        <p:spPr>
          <a:xfrm>
            <a:off x="836971" y="291654"/>
            <a:ext cx="6098458"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Đề</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số</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09:</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sp>
        <p:nvSpPr>
          <p:cNvPr id="8" name="TextBox 7">
            <a:extLst>
              <a:ext uri="{FF2B5EF4-FFF2-40B4-BE49-F238E27FC236}">
                <a16:creationId xmlns:a16="http://schemas.microsoft.com/office/drawing/2014/main" id="{EB6B576C-33C7-2799-944D-71DD08BA87C4}"/>
              </a:ext>
            </a:extLst>
          </p:cNvPr>
          <p:cNvSpPr txBox="1"/>
          <p:nvPr/>
        </p:nvSpPr>
        <p:spPr>
          <a:xfrm>
            <a:off x="660400" y="1076484"/>
            <a:ext cx="10858500" cy="4782848"/>
          </a:xfrm>
          <a:prstGeom prst="rect">
            <a:avLst/>
          </a:prstGeom>
          <a:noFill/>
        </p:spPr>
        <p:txBody>
          <a:bodyPr wrap="square">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pt-BR" sz="3200" b="1" i="1" dirty="0">
                <a:effectLst/>
                <a:latin typeface="Times New Roman" panose="02020603050405020304" pitchFamily="18" charset="0"/>
                <a:ea typeface="Times New Roman" panose="02020603050405020304" pitchFamily="18" charset="0"/>
                <a:cs typeface="Times New Roman" panose="02020603050405020304" pitchFamily="18" charset="0"/>
              </a:rPr>
              <a:t>CHIỀU HÔM NHỚ NHÀ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(Bà Huyện Thanh Quan)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i="1" dirty="0" err="1">
                <a:solidFill>
                  <a:srgbClr val="212529"/>
                </a:solidFill>
                <a:effectLst/>
                <a:latin typeface="Times New Roman" panose="02020603050405020304" pitchFamily="18" charset="0"/>
                <a:ea typeface="Calibri" panose="020F0502020204030204" pitchFamily="34" charset="0"/>
              </a:rPr>
              <a:t>Chiều</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trời</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bảng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lảng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bóng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hoàng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hôn</a:t>
            </a:r>
            <a:r>
              <a:rPr lang="en-US" sz="3200" i="1" dirty="0">
                <a:solidFill>
                  <a:srgbClr val="212529"/>
                </a:solidFill>
                <a:effectLst/>
                <a:latin typeface="Times New Roman" panose="02020603050405020304" pitchFamily="18" charset="0"/>
                <a:ea typeface="Calibri" panose="020F0502020204030204" pitchFamily="34" charset="0"/>
              </a:rPr>
              <a:t>,</a:t>
            </a:r>
            <a:br>
              <a:rPr lang="en-US" sz="3200" i="1" dirty="0">
                <a:solidFill>
                  <a:srgbClr val="212529"/>
                </a:solidFill>
                <a:effectLst/>
                <a:latin typeface="Times New Roman" panose="02020603050405020304" pitchFamily="18" charset="0"/>
                <a:ea typeface="Calibri" panose="020F0502020204030204" pitchFamily="34" charset="0"/>
              </a:rPr>
            </a:br>
            <a:r>
              <a:rPr lang="en-US" sz="3200" i="1" dirty="0" err="1">
                <a:solidFill>
                  <a:srgbClr val="212529"/>
                </a:solidFill>
                <a:effectLst/>
                <a:latin typeface="Times New Roman" panose="02020603050405020304" pitchFamily="18" charset="0"/>
                <a:ea typeface="Calibri" panose="020F0502020204030204" pitchFamily="34" charset="0"/>
              </a:rPr>
              <a:t>Tiếng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ốc</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xa</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đưa</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lẩn</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trống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đồn</a:t>
            </a:r>
            <a:r>
              <a:rPr lang="en-US" sz="3200" i="1" dirty="0">
                <a:solidFill>
                  <a:srgbClr val="212529"/>
                </a:solidFill>
                <a:effectLst/>
                <a:latin typeface="Times New Roman" panose="02020603050405020304" pitchFamily="18" charset="0"/>
                <a:ea typeface="Calibri" panose="020F0502020204030204" pitchFamily="34" charset="0"/>
              </a:rPr>
              <a:t>.</a:t>
            </a:r>
            <a:br>
              <a:rPr lang="en-US" sz="3200" i="1" dirty="0">
                <a:solidFill>
                  <a:srgbClr val="212529"/>
                </a:solidFill>
                <a:effectLst/>
                <a:latin typeface="Times New Roman" panose="02020603050405020304" pitchFamily="18" charset="0"/>
                <a:ea typeface="Calibri" panose="020F0502020204030204" pitchFamily="34" charset="0"/>
              </a:rPr>
            </a:br>
            <a:r>
              <a:rPr lang="en-US" sz="3200" i="1" dirty="0" err="1">
                <a:solidFill>
                  <a:srgbClr val="212529"/>
                </a:solidFill>
                <a:effectLst/>
                <a:latin typeface="Times New Roman" panose="02020603050405020304" pitchFamily="18" charset="0"/>
                <a:ea typeface="Calibri" panose="020F0502020204030204" pitchFamily="34" charset="0"/>
              </a:rPr>
              <a:t>Gác</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mái</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ngư</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ông</a:t>
            </a:r>
            <a:r>
              <a:rPr lang="en-US" sz="3200" i="1" baseline="30000" dirty="0">
                <a:solidFill>
                  <a:srgbClr val="212529"/>
                </a:solidFill>
                <a:effectLst/>
                <a:latin typeface="Times New Roman" panose="02020603050405020304" pitchFamily="18" charset="0"/>
                <a:ea typeface="Calibri" panose="020F0502020204030204" pitchFamily="34" charset="0"/>
              </a:rPr>
              <a:t>(1)</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về</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viễn</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phố</a:t>
            </a:r>
            <a:r>
              <a:rPr lang="en-US" sz="3200" i="1" baseline="30000" dirty="0">
                <a:solidFill>
                  <a:srgbClr val="212529"/>
                </a:solidFill>
                <a:effectLst/>
                <a:latin typeface="Times New Roman" panose="02020603050405020304" pitchFamily="18" charset="0"/>
                <a:ea typeface="Calibri" panose="020F0502020204030204" pitchFamily="34" charset="0"/>
              </a:rPr>
              <a:t>(2)</a:t>
            </a:r>
            <a:r>
              <a:rPr lang="en-US" sz="3200" i="1" dirty="0">
                <a:solidFill>
                  <a:srgbClr val="212529"/>
                </a:solidFill>
                <a:effectLst/>
                <a:latin typeface="Times New Roman" panose="02020603050405020304" pitchFamily="18" charset="0"/>
                <a:ea typeface="Calibri" panose="020F0502020204030204" pitchFamily="34" charset="0"/>
              </a:rPr>
              <a:t>,</a:t>
            </a:r>
            <a:br>
              <a:rPr lang="en-US" sz="3200" i="1" dirty="0">
                <a:solidFill>
                  <a:srgbClr val="212529"/>
                </a:solidFill>
                <a:effectLst/>
                <a:latin typeface="Times New Roman" panose="02020603050405020304" pitchFamily="18" charset="0"/>
                <a:ea typeface="Calibri" panose="020F0502020204030204" pitchFamily="34" charset="0"/>
              </a:rPr>
            </a:br>
            <a:r>
              <a:rPr lang="en-US" sz="3200" i="1" dirty="0" err="1">
                <a:solidFill>
                  <a:srgbClr val="212529"/>
                </a:solidFill>
                <a:effectLst/>
                <a:latin typeface="Times New Roman" panose="02020603050405020304" pitchFamily="18" charset="0"/>
                <a:ea typeface="Calibri" panose="020F0502020204030204" pitchFamily="34" charset="0"/>
              </a:rPr>
              <a:t>Gõ</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sừng</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mục</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tử</a:t>
            </a:r>
            <a:r>
              <a:rPr lang="en-US" sz="3200" i="1" baseline="30000" dirty="0">
                <a:solidFill>
                  <a:srgbClr val="212529"/>
                </a:solidFill>
                <a:effectLst/>
                <a:latin typeface="Times New Roman" panose="02020603050405020304" pitchFamily="18" charset="0"/>
                <a:ea typeface="Calibri" panose="020F0502020204030204" pitchFamily="34" charset="0"/>
              </a:rPr>
              <a:t>(3)</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lại</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cô</a:t>
            </a:r>
            <a:r>
              <a:rPr lang="en-US" sz="3200" i="1" dirty="0">
                <a:solidFill>
                  <a:srgbClr val="212529"/>
                </a:solidFill>
                <a:effectLst/>
                <a:latin typeface="Times New Roman" panose="02020603050405020304" pitchFamily="18" charset="0"/>
                <a:ea typeface="Calibri" panose="020F0502020204030204" pitchFamily="34" charset="0"/>
              </a:rPr>
              <a:t> </a:t>
            </a:r>
            <a:r>
              <a:rPr lang="en-US" sz="3200" i="1" dirty="0" err="1">
                <a:solidFill>
                  <a:srgbClr val="212529"/>
                </a:solidFill>
                <a:effectLst/>
                <a:latin typeface="Times New Roman" panose="02020603050405020304" pitchFamily="18" charset="0"/>
                <a:ea typeface="Calibri" panose="020F0502020204030204" pitchFamily="34" charset="0"/>
              </a:rPr>
              <a:t>thôn</a:t>
            </a:r>
            <a:r>
              <a:rPr lang="en-US" sz="3200" i="1" baseline="30000" dirty="0">
                <a:solidFill>
                  <a:srgbClr val="212529"/>
                </a:solidFill>
                <a:effectLst/>
                <a:latin typeface="Times New Roman" panose="02020603050405020304" pitchFamily="18" charset="0"/>
                <a:ea typeface="Calibri" panose="020F0502020204030204" pitchFamily="34" charset="0"/>
              </a:rPr>
              <a:t>(4)</a:t>
            </a:r>
            <a:r>
              <a:rPr lang="en-US" sz="3200" i="1" dirty="0">
                <a:solidFill>
                  <a:srgbClr val="212529"/>
                </a:solidFill>
                <a:effectLst/>
                <a:latin typeface="Times New Roman" panose="02020603050405020304" pitchFamily="18" charset="0"/>
                <a:ea typeface="Calibri" panose="020F0502020204030204" pitchFamily="34" charset="0"/>
              </a:rPr>
              <a:t>.</a:t>
            </a:r>
            <a:br>
              <a:rPr lang="en-US" sz="3200" i="1" dirty="0">
                <a:solidFill>
                  <a:srgbClr val="212529"/>
                </a:solidFill>
                <a:effectLst/>
                <a:latin typeface="Times New Roman" panose="02020603050405020304" pitchFamily="18" charset="0"/>
                <a:ea typeface="Calibri" panose="020F0502020204030204" pitchFamily="34" charset="0"/>
              </a:rPr>
            </a:br>
            <a:endParaRPr lang="en-US" sz="3200" dirty="0"/>
          </a:p>
        </p:txBody>
      </p:sp>
    </p:spTree>
    <p:extLst>
      <p:ext uri="{BB962C8B-B14F-4D97-AF65-F5344CB8AC3E}">
        <p14:creationId xmlns:p14="http://schemas.microsoft.com/office/powerpoint/2010/main" val="177586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29961BC-4E83-7ADC-38F9-D18EEF94AC3E}"/>
              </a:ext>
            </a:extLst>
          </p:cNvPr>
          <p:cNvSpPr txBox="1"/>
          <p:nvPr/>
        </p:nvSpPr>
        <p:spPr>
          <a:xfrm>
            <a:off x="660400" y="1028700"/>
            <a:ext cx="10858500" cy="5599097"/>
          </a:xfrm>
          <a:prstGeom prst="rect">
            <a:avLst/>
          </a:prstGeom>
          <a:noFill/>
        </p:spPr>
        <p:txBody>
          <a:bodyPr wrap="square">
            <a:spAutoFit/>
          </a:bodyPr>
          <a:lstStyle/>
          <a:p>
            <a:pPr algn="just">
              <a:lnSpc>
                <a:spcPct val="130000"/>
              </a:lnSpc>
              <a:spcAft>
                <a:spcPts val="8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Clr>
                <a:srgbClr val="000000"/>
              </a:buClr>
              <a:buFont typeface="+mj-lt"/>
              <a:buAutoNum type="arabicPeriod"/>
            </a:pPr>
            <a:r>
              <a:rPr lang="pt-BR"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Bám sát dàn ý để viết bài, chú ý diễn đạt</a:t>
            </a:r>
            <a:endParaRPr lang="en-US" sz="2800" u="none" strike="noStrike" dirty="0">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spcAft>
                <a:spcPts val="800"/>
              </a:spcAft>
              <a:buClr>
                <a:srgbClr val="000000"/>
              </a:buClr>
              <a:buFont typeface="+mj-lt"/>
              <a:buAutoNum type="arabicPeriod"/>
            </a:pP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endParaRPr lang="en-US" sz="2800" u="none" strike="noStrike" dirty="0">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spcAft>
                <a:spcPts val="800"/>
              </a:spcAft>
              <a:buClr>
                <a:srgbClr val="000000"/>
              </a:buClr>
              <a:buFont typeface="+mj-lt"/>
              <a:buAutoNum type="arabicPeriod"/>
            </a:pPr>
            <a:r>
              <a:rPr lang="pt-BR"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Đọc lại bài viết, đối chiếu yêu cầu của kiểu bài và dàn ý đã lập để chỉnh sửa.</a:t>
            </a:r>
            <a:endParaRPr lang="en-US" sz="2800" u="none" strike="noStrike" dirty="0">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30000"/>
              </a:lnSpc>
              <a:spcAft>
                <a:spcPts val="800"/>
              </a:spcAft>
              <a:buClr>
                <a:srgbClr val="000000"/>
              </a:buClr>
              <a:buFont typeface="+mj-lt"/>
              <a:buAutoNum type="arabicPeriod"/>
            </a:pP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u="none" strike="noStrike" dirty="0">
                <a:solidFill>
                  <a:srgbClr val="0D0D0D"/>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u="none" strike="noStrike" dirty="0">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1 – 2- 3 – 4</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1 – 3 – 4 – 2</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2 – 4 – 3 - 1</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01959C2-6874-8778-2656-D653CFB0ED84}"/>
              </a:ext>
            </a:extLst>
          </p:cNvPr>
          <p:cNvSpPr txBox="1"/>
          <p:nvPr/>
        </p:nvSpPr>
        <p:spPr>
          <a:xfrm>
            <a:off x="6138043" y="6086116"/>
            <a:ext cx="3046771"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 2 – 4 – 1 – 3</a:t>
            </a:r>
            <a:r>
              <a:rPr kumimoji="0" lang="en-US" sz="2800" b="1"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21336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FF0000"/>
                                        </p:clrVal>
                                      </p:to>
                                    </p:set>
                                    <p:set>
                                      <p:cBhvr>
                                        <p:cTn id="7" dur="500" fill="hold"/>
                                        <p:tgtEl>
                                          <p:spTgt spid="7"/>
                                        </p:tgtEl>
                                        <p:attrNameLst>
                                          <p:attrName>fillcolor</p:attrName>
                                        </p:attrNameLst>
                                      </p:cBhvr>
                                      <p:to>
                                        <p:clrVal>
                                          <a:srgbClr val="FF0000"/>
                                        </p:clrVal>
                                      </p:to>
                                    </p:set>
                                    <p:set>
                                      <p:cBhvr>
                                        <p:cTn id="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BB049CF-1180-3D3C-F8DE-0BCC4D6992C6}"/>
              </a:ext>
            </a:extLst>
          </p:cNvPr>
          <p:cNvSpPr txBox="1"/>
          <p:nvPr/>
        </p:nvSpPr>
        <p:spPr>
          <a:xfrm>
            <a:off x="836971" y="29165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09:</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F8F57019-8135-5A38-2597-0AB40759D311}"/>
              </a:ext>
            </a:extLst>
          </p:cNvPr>
          <p:cNvSpPr txBox="1"/>
          <p:nvPr/>
        </p:nvSpPr>
        <p:spPr>
          <a:xfrm>
            <a:off x="660400" y="1257177"/>
            <a:ext cx="10858500" cy="4547976"/>
          </a:xfrm>
          <a:prstGeom prst="rect">
            <a:avLst/>
          </a:prstGeom>
          <a:noFill/>
        </p:spPr>
        <p:txBody>
          <a:bodyPr wrap="square">
            <a:spAutoFit/>
          </a:bodyPr>
          <a:lstStyle/>
          <a:p>
            <a:pPr marL="1620520">
              <a:lnSpc>
                <a:spcPct val="150000"/>
              </a:lnSpc>
              <a:spcAft>
                <a:spcPts val="800"/>
              </a:spcAft>
            </a:pP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32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mỏi</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liễu</a:t>
            </a:r>
            <a:r>
              <a:rPr lang="en-US" sz="32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sa</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dồn</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đài</a:t>
            </a:r>
            <a:r>
              <a:rPr lang="en-US" sz="32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(7)</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lữ</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32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hàn</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2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(9)</a:t>
            </a:r>
            <a:r>
              <a:rPr lang="en-US" sz="32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Trung Viên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Văn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giám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NXB Văn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2004)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908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BB049CF-1180-3D3C-F8DE-0BCC4D6992C6}"/>
              </a:ext>
            </a:extLst>
          </p:cNvPr>
          <p:cNvSpPr txBox="1"/>
          <p:nvPr/>
        </p:nvSpPr>
        <p:spPr>
          <a:xfrm>
            <a:off x="836971" y="29165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09:</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B0B7CDAE-E6E2-E91D-5808-71CF39158DB7}"/>
              </a:ext>
            </a:extLst>
          </p:cNvPr>
          <p:cNvSpPr txBox="1"/>
          <p:nvPr/>
        </p:nvSpPr>
        <p:spPr>
          <a:xfrm>
            <a:off x="660400" y="1318746"/>
            <a:ext cx="10858500" cy="4626908"/>
          </a:xfrm>
          <a:prstGeom prst="rect">
            <a:avLst/>
          </a:prstGeom>
          <a:noFill/>
        </p:spPr>
        <p:txBody>
          <a:bodyPr wrap="square">
            <a:spAutoFit/>
          </a:bodyPr>
          <a:lstStyle/>
          <a:p>
            <a:pPr>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Viễn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trâu</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trọi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lữ</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1000"/>
              </a:spcAft>
              <a:buFont typeface="+mj-lt"/>
              <a:buAutoNum type="arabicParenBoth"/>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98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8" name="TextBox 7">
            <a:extLst>
              <a:ext uri="{FF2B5EF4-FFF2-40B4-BE49-F238E27FC236}">
                <a16:creationId xmlns:a16="http://schemas.microsoft.com/office/drawing/2014/main" id="{CFC002AA-C8BE-10C2-393B-F8C70236E2F0}"/>
              </a:ext>
            </a:extLst>
          </p:cNvPr>
          <p:cNvSpPr txBox="1"/>
          <p:nvPr/>
        </p:nvSpPr>
        <p:spPr>
          <a:xfrm>
            <a:off x="737674" y="1341509"/>
            <a:ext cx="10858500" cy="4581382"/>
          </a:xfrm>
          <a:prstGeom prst="rect">
            <a:avLst/>
          </a:prstGeom>
          <a:noFill/>
        </p:spPr>
        <p:txBody>
          <a:bodyPr wrap="square">
            <a:spAutoFit/>
          </a:bodyPr>
          <a:lstStyle/>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A.Thất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0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B2CC3CAE-76FE-CCCC-ED12-81AF5A682BF0}"/>
              </a:ext>
            </a:extLst>
          </p:cNvPr>
          <p:cNvSpPr txBox="1"/>
          <p:nvPr/>
        </p:nvSpPr>
        <p:spPr>
          <a:xfrm>
            <a:off x="1442720" y="256540"/>
            <a:ext cx="10858500" cy="5141536"/>
          </a:xfrm>
          <a:prstGeom prst="rect">
            <a:avLst/>
          </a:prstGeom>
          <a:noFill/>
        </p:spPr>
        <p:txBody>
          <a:bodyPr wrap="square">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viễn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2800" i="1"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tử</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i="1"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mai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00430">
              <a:lnSpc>
                <a:spcPct val="130000"/>
              </a:lnSpc>
              <a:spcAft>
                <a:spcPts val="800"/>
              </a:spcAft>
            </a:pP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mỏi</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sa</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dồn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lập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BD59BBBB-0CF7-68C4-053D-FFC270A630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5374640" y="2544158"/>
            <a:ext cx="18288000" cy="5014714"/>
          </a:xfrm>
          <a:prstGeom prst="rect">
            <a:avLst/>
          </a:prstGeom>
        </p:spPr>
      </p:pic>
    </p:spTree>
    <p:extLst>
      <p:ext uri="{BB962C8B-B14F-4D97-AF65-F5344CB8AC3E}">
        <p14:creationId xmlns:p14="http://schemas.microsoft.com/office/powerpoint/2010/main" val="2629949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BE6544FC-3352-9764-9686-EF24DB2D9176}"/>
              </a:ext>
            </a:extLst>
          </p:cNvPr>
          <p:cNvSpPr txBox="1"/>
          <p:nvPr/>
        </p:nvSpPr>
        <p:spPr>
          <a:xfrm>
            <a:off x="660400" y="1287968"/>
            <a:ext cx="10858500" cy="4688463"/>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muộn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000000"/>
                </a:solidFill>
                <a:effectLst/>
                <a:latin typeface="Times New Roman" panose="02020603050405020304" pitchFamily="18" charset="0"/>
                <a:ea typeface="Calibri" panose="020F0502020204030204" pitchFamily="34" charset="0"/>
              </a:rPr>
              <a:t>   D.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mang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hồn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đậm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bản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sắc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tộc</a:t>
            </a:r>
            <a:r>
              <a:rPr lang="en-US" sz="3200" dirty="0">
                <a:solidFill>
                  <a:srgbClr val="000000"/>
                </a:solidFill>
                <a:effectLst/>
                <a:latin typeface="Times New Roman" panose="02020603050405020304" pitchFamily="18" charset="0"/>
                <a:ea typeface="Calibri" panose="020F0502020204030204" pitchFamily="34" charset="0"/>
              </a:rPr>
              <a:t>.</a:t>
            </a:r>
            <a:br>
              <a:rPr lang="en-US" sz="3200" dirty="0">
                <a:solidFill>
                  <a:srgbClr val="000000"/>
                </a:solidFill>
                <a:effectLst/>
                <a:latin typeface="Times New Roman" panose="02020603050405020304" pitchFamily="18" charset="0"/>
                <a:ea typeface="Calibri" panose="020F0502020204030204" pitchFamily="34" charset="0"/>
              </a:rPr>
            </a:br>
            <a:endParaRPr lang="en-US" sz="3200" dirty="0"/>
          </a:p>
        </p:txBody>
      </p:sp>
    </p:spTree>
    <p:extLst>
      <p:ext uri="{BB962C8B-B14F-4D97-AF65-F5344CB8AC3E}">
        <p14:creationId xmlns:p14="http://schemas.microsoft.com/office/powerpoint/2010/main" val="281557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473946E6-B24B-2F5B-C292-509A5A2E44F2}"/>
              </a:ext>
            </a:extLst>
          </p:cNvPr>
          <p:cNvSpPr txBox="1"/>
          <p:nvPr/>
        </p:nvSpPr>
        <p:spPr>
          <a:xfrm>
            <a:off x="660400" y="1130300"/>
            <a:ext cx="10858500" cy="4929619"/>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HuyệnThanh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Hán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xen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luât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Nôm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918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8FF3F433-763D-C525-D8AE-F7D6F3653B74}"/>
              </a:ext>
            </a:extLst>
          </p:cNvPr>
          <p:cNvSpPr txBox="1"/>
          <p:nvPr/>
        </p:nvSpPr>
        <p:spPr>
          <a:xfrm>
            <a:off x="660400" y="1076484"/>
            <a:ext cx="10858500" cy="5569794"/>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man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bạo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552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4AEC3947-8B6C-7016-B20C-DD96FEAA6239}"/>
              </a:ext>
            </a:extLst>
          </p:cNvPr>
          <p:cNvSpPr txBox="1"/>
          <p:nvPr/>
        </p:nvSpPr>
        <p:spPr>
          <a:xfrm>
            <a:off x="660400" y="1076484"/>
            <a:ext cx="10858500" cy="4936351"/>
          </a:xfrm>
          <a:prstGeom prst="rect">
            <a:avLst/>
          </a:prstGeom>
          <a:noFill/>
        </p:spPr>
        <p:txBody>
          <a:bodyPr wrap="square">
            <a:spAutoFit/>
          </a:bodyPr>
          <a:lstStyle/>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90600">
              <a:lnSpc>
                <a:spcPct val="130000"/>
              </a:lnSpc>
              <a:spcAft>
                <a:spcPts val="800"/>
              </a:spcAft>
            </a:pP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đài</a:t>
            </a:r>
            <a:r>
              <a:rPr lang="en-US" sz="2800" i="1" baseline="300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lữ</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hàn</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2800" i="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Câu10</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 10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4585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B43CEFD9-3761-971F-8018-02EB45BF693E}"/>
              </a:ext>
            </a:extLst>
          </p:cNvPr>
          <p:cNvSpPr txBox="1"/>
          <p:nvPr/>
        </p:nvSpPr>
        <p:spPr>
          <a:xfrm>
            <a:off x="660400" y="209965"/>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595717F-13BB-F9A8-2721-9A4C0941F951}"/>
              </a:ext>
            </a:extLst>
          </p:cNvPr>
          <p:cNvGraphicFramePr>
            <a:graphicFrameLocks noGrp="1"/>
          </p:cNvGraphicFramePr>
          <p:nvPr/>
        </p:nvGraphicFramePr>
        <p:xfrm>
          <a:off x="660400" y="1130300"/>
          <a:ext cx="10858500" cy="5170424"/>
        </p:xfrm>
        <a:graphic>
          <a:graphicData uri="http://schemas.openxmlformats.org/drawingml/2006/table">
            <a:tbl>
              <a:tblPr firstRow="1" firstCol="1" bandRow="1"/>
              <a:tblGrid>
                <a:gridCol w="1546601">
                  <a:extLst>
                    <a:ext uri="{9D8B030D-6E8A-4147-A177-3AD203B41FA5}">
                      <a16:colId xmlns:a16="http://schemas.microsoft.com/office/drawing/2014/main" val="2424777187"/>
                    </a:ext>
                  </a:extLst>
                </a:gridCol>
                <a:gridCol w="9311899">
                  <a:extLst>
                    <a:ext uri="{9D8B030D-6E8A-4147-A177-3AD203B41FA5}">
                      <a16:colId xmlns:a16="http://schemas.microsoft.com/office/drawing/2014/main" val="4022279957"/>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697527"/>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 Thất ngôn bát cú Đường luật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440687"/>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 Biểu cảm kết hợp miêu tả</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2622332"/>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ngàn mai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755348"/>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  Đảo ngữ</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097445"/>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 Sử dụng các hình ảnh ước lệ, nhiều màu sắc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931811"/>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 Đây là một bài thơ thất ngôn bát cú Đường luật viết bằng chữ Nôm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374224"/>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24047"/>
                  </a:ext>
                </a:extLst>
              </a:tr>
            </a:tbl>
          </a:graphicData>
        </a:graphic>
      </p:graphicFrame>
    </p:spTree>
    <p:extLst>
      <p:ext uri="{BB962C8B-B14F-4D97-AF65-F5344CB8AC3E}">
        <p14:creationId xmlns:p14="http://schemas.microsoft.com/office/powerpoint/2010/main" val="24039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B43CEFD9-3761-971F-8018-02EB45BF693E}"/>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1D937B7-CED7-F301-5A04-5424945795DD}"/>
              </a:ext>
            </a:extLst>
          </p:cNvPr>
          <p:cNvGraphicFramePr>
            <a:graphicFrameLocks noGrp="1"/>
          </p:cNvGraphicFramePr>
          <p:nvPr/>
        </p:nvGraphicFramePr>
        <p:xfrm>
          <a:off x="660400" y="1181919"/>
          <a:ext cx="10858500" cy="4850258"/>
        </p:xfrm>
        <a:graphic>
          <a:graphicData uri="http://schemas.openxmlformats.org/drawingml/2006/table">
            <a:tbl>
              <a:tblPr firstRow="1" firstCol="1" bandRow="1"/>
              <a:tblGrid>
                <a:gridCol w="1546601">
                  <a:extLst>
                    <a:ext uri="{9D8B030D-6E8A-4147-A177-3AD203B41FA5}">
                      <a16:colId xmlns:a16="http://schemas.microsoft.com/office/drawing/2014/main" val="4180430821"/>
                    </a:ext>
                  </a:extLst>
                </a:gridCol>
                <a:gridCol w="9311899">
                  <a:extLst>
                    <a:ext uri="{9D8B030D-6E8A-4147-A177-3AD203B41FA5}">
                      <a16:colId xmlns:a16="http://schemas.microsoft.com/office/drawing/2014/main" val="725502202"/>
                    </a:ext>
                  </a:extLst>
                </a:gridCol>
              </a:tblGrid>
              <a:tr h="0">
                <a:tc>
                  <a:txBody>
                    <a:bodyPr/>
                    <a:lstStyle/>
                    <a:p>
                      <a:pPr algn="ctr">
                        <a:lnSpc>
                          <a:spcPct val="130000"/>
                        </a:lnSpc>
                        <a:spcAft>
                          <a:spcPts val="800"/>
                        </a:spcAft>
                      </a:pPr>
                      <a:r>
                        <a:rPr lang="en-US" sz="36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 từ Hán Việt tạo sắc thái tạo sắc thái trang trọng, tao nhã,  tinh tế, tạo ra sắc thái cổ, phù hợp với xã hội xưa.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598582"/>
                  </a:ext>
                </a:extLst>
              </a:tr>
              <a:tr h="0">
                <a:tc>
                  <a:txBody>
                    <a:bodyPr/>
                    <a:lstStyle/>
                    <a:p>
                      <a:pPr algn="ctr">
                        <a:lnSpc>
                          <a:spcPct val="130000"/>
                        </a:lnSpc>
                        <a:spcAft>
                          <a:spcPts val="800"/>
                        </a:spcAft>
                      </a:pPr>
                      <a:r>
                        <a:rPr lang="en-US" sz="36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sầu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lữ</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44692"/>
                  </a:ext>
                </a:extLst>
              </a:tr>
            </a:tbl>
          </a:graphicData>
        </a:graphic>
      </p:graphicFrame>
    </p:spTree>
    <p:extLst>
      <p:ext uri="{BB962C8B-B14F-4D97-AF65-F5344CB8AC3E}">
        <p14:creationId xmlns:p14="http://schemas.microsoft.com/office/powerpoint/2010/main" val="223965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584775"/>
          </a:xfrm>
          <a:prstGeom prst="rect">
            <a:avLst/>
          </a:prstGeom>
          <a:noFill/>
        </p:spPr>
        <p:txBody>
          <a:bodyPr wrap="square">
            <a:spAutoFit/>
          </a:bodyPr>
          <a:lstStyle/>
          <a:p>
            <a:pPr algn="ctr"/>
            <a:r>
              <a:rPr lang="da-DK" sz="3200" b="1" dirty="0">
                <a:solidFill>
                  <a:srgbClr val="FF0000"/>
                </a:solidFill>
                <a:latin typeface="Times New Roman" panose="02020603050405020304" pitchFamily="18" charset="0"/>
                <a:ea typeface="Calibri" panose="020F0502020204030204" pitchFamily="34" charset="0"/>
              </a:rPr>
              <a:t>NỘI DUNG ÔN TẬP</a:t>
            </a:r>
            <a:endParaRPr lang="en-US" sz="3200" dirty="0"/>
          </a:p>
        </p:txBody>
      </p:sp>
      <p:graphicFrame>
        <p:nvGraphicFramePr>
          <p:cNvPr id="6" name="Table 5">
            <a:extLst>
              <a:ext uri="{FF2B5EF4-FFF2-40B4-BE49-F238E27FC236}">
                <a16:creationId xmlns:a16="http://schemas.microsoft.com/office/drawing/2014/main" id="{97500466-23FB-612C-1D46-C71C969CC7B4}"/>
              </a:ext>
            </a:extLst>
          </p:cNvPr>
          <p:cNvGraphicFramePr>
            <a:graphicFrameLocks noGrp="1"/>
          </p:cNvGraphicFramePr>
          <p:nvPr/>
        </p:nvGraphicFramePr>
        <p:xfrm>
          <a:off x="660399" y="1257177"/>
          <a:ext cx="10858500" cy="4897120"/>
        </p:xfrm>
        <a:graphic>
          <a:graphicData uri="http://schemas.openxmlformats.org/drawingml/2006/table">
            <a:tbl>
              <a:tblPr firstRow="1" firstCol="1" bandRow="1"/>
              <a:tblGrid>
                <a:gridCol w="1345382">
                  <a:extLst>
                    <a:ext uri="{9D8B030D-6E8A-4147-A177-3AD203B41FA5}">
                      <a16:colId xmlns:a16="http://schemas.microsoft.com/office/drawing/2014/main" val="2173212897"/>
                    </a:ext>
                  </a:extLst>
                </a:gridCol>
                <a:gridCol w="6769510">
                  <a:extLst>
                    <a:ext uri="{9D8B030D-6E8A-4147-A177-3AD203B41FA5}">
                      <a16:colId xmlns:a16="http://schemas.microsoft.com/office/drawing/2014/main" val="3466002222"/>
                    </a:ext>
                  </a:extLst>
                </a:gridCol>
                <a:gridCol w="2743608">
                  <a:extLst>
                    <a:ext uri="{9D8B030D-6E8A-4147-A177-3AD203B41FA5}">
                      <a16:colId xmlns:a16="http://schemas.microsoft.com/office/drawing/2014/main" val="3740335004"/>
                    </a:ext>
                  </a:extLst>
                </a:gridCol>
              </a:tblGrid>
              <a:tr h="0">
                <a:tc>
                  <a:txBody>
                    <a:bodyPr/>
                    <a:lstStyle/>
                    <a:p>
                      <a:pPr algn="ctr">
                        <a:lnSpc>
                          <a:spcPct val="100000"/>
                        </a:lnSpc>
                        <a:spcAft>
                          <a:spcPts val="800"/>
                        </a:spcAft>
                        <a:tabLst>
                          <a:tab pos="180340" algn="l"/>
                        </a:tabLst>
                      </a:pPr>
                      <a:r>
                        <a:rPr lang="da-DK"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80340" algn="l"/>
                        </a:tabLst>
                      </a:pPr>
                      <a:r>
                        <a:rPr lang="da-DK" sz="2400" b="1" dirty="0">
                          <a:effectLst/>
                          <a:latin typeface="Times New Roman" panose="02020603050405020304" pitchFamily="18" charset="0"/>
                          <a:ea typeface="Times New Roman" panose="02020603050405020304" pitchFamily="18" charset="0"/>
                          <a:cs typeface="Times New Roman" panose="02020603050405020304" pitchFamily="18" charset="0"/>
                        </a:rPr>
                        <a:t>NỘI DUNG CỤ THỂ</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80340" algn="l"/>
                        </a:tabLst>
                      </a:pPr>
                      <a:r>
                        <a:rPr lang="da-DK" sz="2400" b="1">
                          <a:effectLst/>
                          <a:latin typeface="Times New Roman" panose="02020603050405020304" pitchFamily="18" charset="0"/>
                          <a:ea typeface="Times New Roman" panose="02020603050405020304" pitchFamily="18" charset="0"/>
                          <a:cs typeface="Times New Roman" panose="02020603050405020304" pitchFamily="18" charset="0"/>
                        </a:rPr>
                        <a:t>Thời lượng ôn tập dự kiến </a:t>
                      </a:r>
                      <a:r>
                        <a:rPr lang="da-DK" sz="2400">
                          <a:effectLst/>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4390950"/>
                  </a:ext>
                </a:extLst>
              </a:tr>
              <a:tr h="712470">
                <a:tc>
                  <a:txBody>
                    <a:bodyPr/>
                    <a:lstStyle/>
                    <a:p>
                      <a:pPr algn="just">
                        <a:lnSpc>
                          <a:spcPct val="100000"/>
                        </a:lnSpc>
                        <a:spcAft>
                          <a:spcPts val="800"/>
                        </a:spcAft>
                        <a:tabLst>
                          <a:tab pos="180340" algn="l"/>
                        </a:tabLst>
                      </a:pPr>
                      <a:r>
                        <a:rPr lang="da-DK"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da-DK" sz="24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Đọc hiểu thơ Nôm Đường luật theo đặc trưng thể loại: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194310" algn="just">
                        <a:lnSpc>
                          <a:spcPct val="100000"/>
                        </a:lnSpc>
                        <a:spcAft>
                          <a:spcPts val="800"/>
                        </a:spcAft>
                      </a:pPr>
                      <a:r>
                        <a:rPr lang="da-DK" sz="24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I. Lý thuyết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194310" algn="just">
                        <a:lnSpc>
                          <a:spcPct val="100000"/>
                        </a:lnSpc>
                        <a:spcAft>
                          <a:spcPts val="800"/>
                        </a:spcAft>
                      </a:pPr>
                      <a:r>
                        <a:rPr lang="da-DK" sz="24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1. Đặc điểm của thể loại thơ Đường luật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194310" algn="just">
                        <a:lnSpc>
                          <a:spcPct val="100000"/>
                        </a:lnSpc>
                        <a:spcAft>
                          <a:spcPts val="800"/>
                        </a:spcAft>
                      </a:pPr>
                      <a:r>
                        <a:rPr lang="da-DK" sz="24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2. Cách đọc hiểu thơ Đường luật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194310" algn="just">
                        <a:lnSpc>
                          <a:spcPct val="100000"/>
                        </a:lnSpc>
                        <a:spcAft>
                          <a:spcPts val="800"/>
                        </a:spcAft>
                      </a:pPr>
                      <a:r>
                        <a:rPr lang="da-DK" sz="24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II. Thực hành đọc hiểu văn bản thơ Đường luật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da-DK" sz="2400" b="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10 tiết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978008"/>
                  </a:ext>
                </a:extLst>
              </a:tr>
              <a:tr h="0">
                <a:tc>
                  <a:txBody>
                    <a:bodyPr/>
                    <a:lstStyle/>
                    <a:p>
                      <a:pPr algn="just">
                        <a:lnSpc>
                          <a:spcPct val="100000"/>
                        </a:lnSpc>
                        <a:spcAft>
                          <a:spcPts val="800"/>
                        </a:spcAft>
                        <a:tabLst>
                          <a:tab pos="180340" algn="l"/>
                        </a:tabLs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Tiếng Việt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48640" algn="just">
                        <a:lnSpc>
                          <a:spcPct val="100000"/>
                        </a:lnSpc>
                        <a:spcAft>
                          <a:spcPts val="800"/>
                        </a:spcAft>
                        <a:tabLst>
                          <a:tab pos="18034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548640" algn="just">
                        <a:lnSpc>
                          <a:spcPct val="100000"/>
                        </a:lnSpc>
                        <a:spcAft>
                          <a:spcPts val="800"/>
                        </a:spcAft>
                        <a:tabLst>
                          <a:tab pos="18034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8755" algn="ctr">
                        <a:lnSpc>
                          <a:spcPct val="100000"/>
                        </a:lnSpc>
                        <a:spcAft>
                          <a:spcPts val="800"/>
                        </a:spcAft>
                        <a:tabLst>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4533804"/>
                  </a:ext>
                </a:extLst>
              </a:tr>
              <a:tr h="0">
                <a:tc>
                  <a:txBody>
                    <a:bodyPr/>
                    <a:lstStyle/>
                    <a:p>
                      <a:pPr algn="just">
                        <a:lnSpc>
                          <a:spcPct val="100000"/>
                        </a:lnSpc>
                        <a:spcAft>
                          <a:spcPts val="800"/>
                        </a:spcAft>
                        <a:tabLst>
                          <a:tab pos="180340" algn="l"/>
                        </a:tabLst>
                      </a:pPr>
                      <a:r>
                        <a:rPr lang="da-DK"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văn nghị luận phân tích một tác phẩm văn học (bài thơ thất ngôn bát cú hoặc tứ tuyệt Đường luật)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685699"/>
                  </a:ext>
                </a:extLst>
              </a:tr>
            </a:tbl>
          </a:graphicData>
        </a:graphic>
      </p:graphicFrame>
    </p:spTree>
    <p:extLst>
      <p:ext uri="{BB962C8B-B14F-4D97-AF65-F5344CB8AC3E}">
        <p14:creationId xmlns:p14="http://schemas.microsoft.com/office/powerpoint/2010/main" val="79497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B43CEFD9-3761-971F-8018-02EB45BF693E}"/>
              </a:ext>
            </a:extLst>
          </p:cNvPr>
          <p:cNvSpPr txBox="1"/>
          <p:nvPr/>
        </p:nvSpPr>
        <p:spPr>
          <a:xfrm>
            <a:off x="595826" y="331726"/>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9702131-A433-C41E-8BEF-0DBE3A3C4DB6}"/>
              </a:ext>
            </a:extLst>
          </p:cNvPr>
          <p:cNvGraphicFramePr>
            <a:graphicFrameLocks noGrp="1"/>
          </p:cNvGraphicFramePr>
          <p:nvPr>
            <p:extLst>
              <p:ext uri="{D42A27DB-BD31-4B8C-83A1-F6EECF244321}">
                <p14:modId xmlns:p14="http://schemas.microsoft.com/office/powerpoint/2010/main" val="1083347696"/>
              </p:ext>
            </p:extLst>
          </p:nvPr>
        </p:nvGraphicFramePr>
        <p:xfrm>
          <a:off x="595826" y="945679"/>
          <a:ext cx="10858500" cy="5659120"/>
        </p:xfrm>
        <a:graphic>
          <a:graphicData uri="http://schemas.openxmlformats.org/drawingml/2006/table">
            <a:tbl>
              <a:tblPr firstRow="1" firstCol="1" bandRow="1"/>
              <a:tblGrid>
                <a:gridCol w="1546601">
                  <a:extLst>
                    <a:ext uri="{9D8B030D-6E8A-4147-A177-3AD203B41FA5}">
                      <a16:colId xmlns:a16="http://schemas.microsoft.com/office/drawing/2014/main" val="1415583893"/>
                    </a:ext>
                  </a:extLst>
                </a:gridCol>
                <a:gridCol w="9311899">
                  <a:extLst>
                    <a:ext uri="{9D8B030D-6E8A-4147-A177-3AD203B41FA5}">
                      <a16:colId xmlns:a16="http://schemas.microsoft.com/office/drawing/2014/main" val="1565068930"/>
                    </a:ext>
                  </a:extLst>
                </a:gridCol>
              </a:tblGrid>
              <a:tr h="0">
                <a:tc>
                  <a:txBody>
                    <a:bodyPr/>
                    <a:lstStyle/>
                    <a:p>
                      <a:pPr algn="ctr">
                        <a:lnSpc>
                          <a:spcPct val="100000"/>
                        </a:lnSpc>
                        <a:spcAft>
                          <a:spcPts val="80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pPr>
                      <a:r>
                        <a:rPr lang="vi-VN" sz="2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Hình thức:</a:t>
                      </a:r>
                      <a:r>
                        <a:rPr lang="vi-VN"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lnSpc>
                          <a:spcPct val="100000"/>
                        </a:lnSpc>
                        <a:spcAft>
                          <a:spcPts val="800"/>
                        </a:spcAft>
                      </a:pP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6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bền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567615"/>
                  </a:ext>
                </a:extLst>
              </a:tr>
            </a:tbl>
          </a:graphicData>
        </a:graphic>
      </p:graphicFrame>
    </p:spTree>
    <p:extLst>
      <p:ext uri="{BB962C8B-B14F-4D97-AF65-F5344CB8AC3E}">
        <p14:creationId xmlns:p14="http://schemas.microsoft.com/office/powerpoint/2010/main" val="22459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0400" y="285946"/>
            <a:ext cx="1085850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Đề</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số</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10:</a:t>
            </a:r>
            <a:r>
              <a:rPr lang="en-US" sz="2800" dirty="0">
                <a:solidFill>
                  <a:srgbClr val="0D0D0D"/>
                </a:solidFill>
                <a:effectLst/>
                <a:latin typeface="Times New Roman" panose="02020603050405020304" pitchFamily="18" charset="0"/>
                <a:ea typeface="Calibri" panose="020F0502020204030204" pitchFamily="34" charset="0"/>
              </a:rPr>
              <a:t> </a:t>
            </a:r>
            <a:endParaRPr lang="en-US" sz="2800" dirty="0"/>
          </a:p>
        </p:txBody>
      </p:sp>
      <p:sp>
        <p:nvSpPr>
          <p:cNvPr id="8" name="TextBox 7">
            <a:extLst>
              <a:ext uri="{FF2B5EF4-FFF2-40B4-BE49-F238E27FC236}">
                <a16:creationId xmlns:a16="http://schemas.microsoft.com/office/drawing/2014/main" id="{ADE9491F-A0CC-F503-7C7C-77DD5594DB77}"/>
              </a:ext>
            </a:extLst>
          </p:cNvPr>
          <p:cNvSpPr txBox="1"/>
          <p:nvPr/>
        </p:nvSpPr>
        <p:spPr>
          <a:xfrm>
            <a:off x="660400" y="1098882"/>
            <a:ext cx="10858500" cy="4936351"/>
          </a:xfrm>
          <a:prstGeom prst="rect">
            <a:avLst/>
          </a:prstGeom>
          <a:noFill/>
        </p:spPr>
        <p:txBody>
          <a:bodyPr wrap="square">
            <a:spAutoFit/>
          </a:bodyPr>
          <a:lstStyle/>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BÁNH TRÔI NƯỚC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tooltip="a. Hồ Xuân Hương"/>
              </a:rPr>
              <a:t>Hồ</a:t>
            </a:r>
            <a:r>
              <a:rPr lang="en-US" sz="2800" u="sng"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tooltip="a. Hồ Xuân Hương"/>
              </a:rPr>
              <a:t> Xuân </a:t>
            </a:r>
            <a:r>
              <a:rPr lang="en-US" sz="2800"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hlinkClick r:id="rId3" tooltip="a. Hồ Xuân Hương"/>
              </a:rPr>
              <a:t>Hương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620520">
              <a:lnSpc>
                <a:spcPct val="130000"/>
              </a:lnSpc>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tròn</a:t>
            </a:r>
            <a:br>
              <a:rPr lang="en-US" sz="28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Bảy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chìm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non</a:t>
            </a:r>
            <a:br>
              <a:rPr lang="en-US" sz="28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nát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nặn</a:t>
            </a:r>
            <a:br>
              <a:rPr lang="en-US" sz="28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son.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Xuân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NXB Văn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2008)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46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0400" y="285946"/>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2AF28412-00BA-B4D6-321D-C02D5591D918}"/>
              </a:ext>
            </a:extLst>
          </p:cNvPr>
          <p:cNvSpPr txBox="1"/>
          <p:nvPr/>
        </p:nvSpPr>
        <p:spPr>
          <a:xfrm>
            <a:off x="660400" y="1028700"/>
            <a:ext cx="10858500" cy="4928016"/>
          </a:xfrm>
          <a:prstGeom prst="rect">
            <a:avLst/>
          </a:prstGeom>
          <a:noFill/>
        </p:spPr>
        <p:txBody>
          <a:bodyPr wrap="square">
            <a:spAutoFit/>
          </a:bodyPr>
          <a:lstStyle/>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 do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Ngũ ngôn tứ tuyệt Đường luật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 ngôn tứ tuyệt Đường luật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nSpc>
                <a:spcPct val="130000"/>
              </a:lnSpc>
              <a:buFont typeface="+mj-lt"/>
              <a:buAutoNum type="alphaUcPeriod"/>
            </a:pPr>
            <a:r>
              <a:rPr lang="vi-VN" sz="2800" dirty="0">
                <a:solidFill>
                  <a:srgbClr val="0D0D0D"/>
                </a:solidFill>
                <a:effectLst/>
                <a:latin typeface="Times New Roman" panose="02020603050405020304" pitchFamily="18" charset="0"/>
                <a:ea typeface="Times New Roman" panose="02020603050405020304" pitchFamily="18" charset="0"/>
              </a:rPr>
              <a:t>Thất ngôn bát cú Đường luật</a:t>
            </a:r>
            <a:endParaRPr lang="en-US" sz="2800" dirty="0">
              <a:effectLst/>
              <a:latin typeface="Times New Roman" panose="02020603050405020304" pitchFamily="18" charset="0"/>
              <a:ea typeface="Times New Roman" panose="02020603050405020304" pitchFamily="18" charset="0"/>
            </a:endParaRPr>
          </a:p>
          <a:p>
            <a:pPr marR="30480">
              <a:lnSpc>
                <a:spcPct val="130000"/>
              </a:lnSpc>
            </a:pPr>
            <a:r>
              <a:rPr lang="vi-VN" sz="2800" b="1" dirty="0">
                <a:solidFill>
                  <a:srgbClr val="0D0D0D"/>
                </a:solidFill>
                <a:effectLst/>
                <a:latin typeface="Times New Roman" panose="02020603050405020304" pitchFamily="18" charset="0"/>
                <a:ea typeface="Times New Roman" panose="02020603050405020304" pitchFamily="18" charset="0"/>
              </a:rPr>
              <a:t>Câu 2.</a:t>
            </a:r>
            <a:r>
              <a:rPr lang="vi-VN" sz="2800" dirty="0">
                <a:solidFill>
                  <a:srgbClr val="0D0D0D"/>
                </a:solidFill>
                <a:effectLst/>
                <a:latin typeface="Times New Roman" panose="02020603050405020304" pitchFamily="18" charset="0"/>
                <a:ea typeface="Times New Roman" panose="02020603050405020304" pitchFamily="18" charset="0"/>
              </a:rPr>
              <a:t> Dòng nào dưới đây </a:t>
            </a:r>
            <a:r>
              <a:rPr lang="vi-VN" sz="2800" b="1" dirty="0">
                <a:solidFill>
                  <a:srgbClr val="0D0D0D"/>
                </a:solidFill>
                <a:effectLst/>
                <a:latin typeface="Times New Roman" panose="02020603050405020304" pitchFamily="18" charset="0"/>
                <a:ea typeface="Times New Roman" panose="02020603050405020304" pitchFamily="18" charset="0"/>
              </a:rPr>
              <a:t>không</a:t>
            </a:r>
            <a:r>
              <a:rPr lang="vi-VN" sz="2800" dirty="0">
                <a:solidFill>
                  <a:srgbClr val="0D0D0D"/>
                </a:solidFill>
                <a:effectLst/>
                <a:latin typeface="Times New Roman" panose="02020603050405020304" pitchFamily="18" charset="0"/>
                <a:ea typeface="Times New Roman" panose="02020603050405020304" pitchFamily="18" charset="0"/>
              </a:rPr>
              <a:t> dùng để miêu tả chiếc bánh trôi nước?</a:t>
            </a:r>
            <a:endParaRPr lang="en-US" sz="2800" dirty="0">
              <a:effectLst/>
              <a:latin typeface="Times New Roman" panose="02020603050405020304" pitchFamily="18" charset="0"/>
              <a:ea typeface="Times New Roman" panose="02020603050405020304" pitchFamily="18" charset="0"/>
            </a:endParaRPr>
          </a:p>
          <a:p>
            <a:pPr marL="30480" marR="30480" indent="149860" algn="just">
              <a:lnSpc>
                <a:spcPct val="130000"/>
              </a:lnSpc>
            </a:pPr>
            <a:r>
              <a:rPr lang="vi-VN" sz="2800" dirty="0">
                <a:solidFill>
                  <a:srgbClr val="0D0D0D"/>
                </a:solidFill>
                <a:effectLst/>
                <a:latin typeface="Times New Roman" panose="02020603050405020304" pitchFamily="18" charset="0"/>
                <a:ea typeface="Times New Roman" panose="02020603050405020304" pitchFamily="18" charset="0"/>
              </a:rPr>
              <a:t>A. Màu trắng</a:t>
            </a:r>
            <a:r>
              <a:rPr lang="en-US" sz="2800" dirty="0">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B. Nhân son đỏ</a:t>
            </a:r>
            <a:endParaRPr lang="en-US" sz="2800" dirty="0">
              <a:effectLst/>
              <a:latin typeface="Times New Roman" panose="02020603050405020304" pitchFamily="18" charset="0"/>
              <a:ea typeface="Times New Roman" panose="02020603050405020304" pitchFamily="18" charset="0"/>
            </a:endParaRPr>
          </a:p>
          <a:p>
            <a:pPr marL="30480" marR="30480" indent="149860" algn="just">
              <a:lnSpc>
                <a:spcPct val="130000"/>
              </a:lnSpc>
            </a:pPr>
            <a:r>
              <a:rPr lang="vi-VN" sz="2800" dirty="0">
                <a:solidFill>
                  <a:srgbClr val="0D0D0D"/>
                </a:solidFill>
                <a:effectLst/>
                <a:latin typeface="Times New Roman" panose="02020603050405020304" pitchFamily="18" charset="0"/>
                <a:ea typeface="Times New Roman" panose="02020603050405020304" pitchFamily="18" charset="0"/>
              </a:rPr>
              <a:t>C. Có nhiều hình dáng khác nhau </a:t>
            </a:r>
            <a:r>
              <a:rPr lang="en-US" sz="2800" dirty="0">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D. Có thể rắn hoặc nát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1503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387104" y="31129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F0B5B480-E62C-0EB6-18CE-CDD45692DDAB}"/>
              </a:ext>
            </a:extLst>
          </p:cNvPr>
          <p:cNvSpPr txBox="1"/>
          <p:nvPr/>
        </p:nvSpPr>
        <p:spPr>
          <a:xfrm>
            <a:off x="660400" y="1157401"/>
            <a:ext cx="10858500" cy="5030608"/>
          </a:xfrm>
          <a:prstGeom prst="rect">
            <a:avLst/>
          </a:prstGeom>
          <a:noFill/>
        </p:spPr>
        <p:txBody>
          <a:bodyPr wrap="square">
            <a:spAutoFit/>
          </a:bodyPr>
          <a:lstStyle/>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30000"/>
              </a:lnSpc>
            </a:pPr>
            <a:r>
              <a:rPr lang="en-US" sz="2800" b="1" dirty="0" err="1">
                <a:solidFill>
                  <a:srgbClr val="0D0D0D"/>
                </a:solidFill>
                <a:effectLst/>
                <a:latin typeface="Times New Roman" panose="02020603050405020304" pitchFamily="18" charset="0"/>
                <a:ea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rPr>
              <a:t> 4. </a:t>
            </a:r>
            <a:r>
              <a:rPr lang="vi-VN" sz="2800" dirty="0">
                <a:solidFill>
                  <a:srgbClr val="0D0D0D"/>
                </a:solidFill>
                <a:effectLst/>
                <a:latin typeface="Times New Roman" panose="02020603050405020304" pitchFamily="18" charset="0"/>
                <a:ea typeface="Times New Roman" panose="02020603050405020304" pitchFamily="18" charset="0"/>
              </a:rPr>
              <a:t>Thành ngữ nào sau đây gần với thành ngữ “bảy nổi ba chìm”?</a:t>
            </a:r>
            <a:endParaRPr lang="en-US" sz="2800" dirty="0">
              <a:effectLst/>
              <a:latin typeface="Times New Roman" panose="02020603050405020304" pitchFamily="18" charset="0"/>
              <a:ea typeface="Times New Roman" panose="02020603050405020304" pitchFamily="18" charset="0"/>
            </a:endParaRPr>
          </a:p>
          <a:p>
            <a:pPr marL="30480" marR="30480" indent="59690" algn="just">
              <a:lnSpc>
                <a:spcPct val="130000"/>
              </a:lnSpc>
            </a:pPr>
            <a:r>
              <a:rPr lang="vi-VN" sz="2800" dirty="0">
                <a:solidFill>
                  <a:srgbClr val="0D0D0D"/>
                </a:solidFill>
                <a:effectLst/>
                <a:latin typeface="Times New Roman" panose="02020603050405020304" pitchFamily="18" charset="0"/>
                <a:ea typeface="Times New Roman" panose="02020603050405020304" pitchFamily="18" charset="0"/>
              </a:rPr>
              <a:t>A. Cơm niêu nước lọ</a:t>
            </a:r>
            <a:r>
              <a:rPr lang="en-US" sz="2800" dirty="0">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B. Lên thác xuống ghềnh</a:t>
            </a:r>
            <a:endParaRPr lang="en-US" sz="2800" dirty="0">
              <a:effectLst/>
              <a:latin typeface="Times New Roman" panose="02020603050405020304" pitchFamily="18" charset="0"/>
              <a:ea typeface="Times New Roman" panose="02020603050405020304" pitchFamily="18" charset="0"/>
            </a:endParaRPr>
          </a:p>
          <a:p>
            <a:pPr marL="30480" marR="30480" indent="59690" algn="just">
              <a:lnSpc>
                <a:spcPct val="130000"/>
              </a:lnSpc>
            </a:pPr>
            <a:r>
              <a:rPr lang="vi-VN" sz="2800" dirty="0">
                <a:solidFill>
                  <a:srgbClr val="0D0D0D"/>
                </a:solidFill>
                <a:effectLst/>
                <a:latin typeface="Times New Roman" panose="02020603050405020304" pitchFamily="18" charset="0"/>
                <a:ea typeface="Times New Roman" panose="02020603050405020304" pitchFamily="18" charset="0"/>
              </a:rPr>
              <a:t>C. Nhà rách vách nát</a:t>
            </a:r>
            <a:r>
              <a:rPr lang="en-US" sz="2800" dirty="0">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D. Cơm thừa canh cặn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404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0400" y="285946"/>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3491AF8A-5DCB-344B-AC12-2290A2EFAB81}"/>
              </a:ext>
            </a:extLst>
          </p:cNvPr>
          <p:cNvSpPr txBox="1"/>
          <p:nvPr/>
        </p:nvSpPr>
        <p:spPr>
          <a:xfrm>
            <a:off x="660400" y="1226413"/>
            <a:ext cx="10858500" cy="4811574"/>
          </a:xfrm>
          <a:prstGeom prst="rect">
            <a:avLst/>
          </a:prstGeom>
          <a:noFill/>
        </p:spPr>
        <p:txBody>
          <a:bodyPr wrap="square">
            <a:spAutoFit/>
          </a:bodyPr>
          <a:lstStyle/>
          <a:p>
            <a:pPr>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Xuân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lphaUcPeriod"/>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lphaUcPeriod"/>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lphaUcPeriod"/>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lphaUcPeriod"/>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bánh.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318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0400" y="285946"/>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806E3B43-F974-7473-725C-94BB6C9AD3C7}"/>
              </a:ext>
            </a:extLst>
          </p:cNvPr>
          <p:cNvSpPr txBox="1"/>
          <p:nvPr/>
        </p:nvSpPr>
        <p:spPr>
          <a:xfrm>
            <a:off x="660400" y="1076484"/>
            <a:ext cx="10858500" cy="4762779"/>
          </a:xfrm>
          <a:prstGeom prst="rect">
            <a:avLst/>
          </a:prstGeom>
          <a:noFill/>
        </p:spPr>
        <p:txBody>
          <a:bodyPr wrap="square">
            <a:spAutoFit/>
          </a:bodyPr>
          <a:lstStyle/>
          <a:p>
            <a:pPr>
              <a:lnSpc>
                <a:spcPct val="130000"/>
              </a:lnSpc>
              <a:spcAft>
                <a:spcPts val="800"/>
              </a:spcAft>
            </a:pPr>
            <a:r>
              <a:rPr lang="en-US" sz="36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3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Bánh </a:t>
            </a:r>
            <a:r>
              <a:rPr lang="en-US" sz="3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Xuân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chuốt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gọt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giũa</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điển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
            <a:extLst>
              <a:ext uri="{FF2B5EF4-FFF2-40B4-BE49-F238E27FC236}">
                <a16:creationId xmlns:a16="http://schemas.microsoft.com/office/drawing/2014/main" id="{1BE35992-17C0-D529-A669-DE833AC51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40387" y="3243697"/>
            <a:ext cx="5191131" cy="5191131"/>
          </a:xfrm>
          <a:prstGeom prst="rect">
            <a:avLst/>
          </a:prstGeom>
        </p:spPr>
      </p:pic>
    </p:spTree>
    <p:extLst>
      <p:ext uri="{BB962C8B-B14F-4D97-AF65-F5344CB8AC3E}">
        <p14:creationId xmlns:p14="http://schemas.microsoft.com/office/powerpoint/2010/main" val="2031311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6750" y="55326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D7730BD6-F765-5F78-16F5-196891F3D91D}"/>
              </a:ext>
            </a:extLst>
          </p:cNvPr>
          <p:cNvSpPr txBox="1"/>
          <p:nvPr/>
        </p:nvSpPr>
        <p:spPr>
          <a:xfrm>
            <a:off x="660400" y="1130300"/>
            <a:ext cx="10858500" cy="5263300"/>
          </a:xfrm>
          <a:prstGeom prst="rect">
            <a:avLst/>
          </a:prstGeom>
          <a:noFill/>
        </p:spPr>
        <p:txBody>
          <a:bodyPr wrap="square">
            <a:spAutoFit/>
          </a:bodyPr>
          <a:lstStyle/>
          <a:p>
            <a:pPr>
              <a:lnSpc>
                <a:spcPct val="130000"/>
              </a:lnSpc>
              <a:spcAft>
                <a:spcPts val="800"/>
              </a:spcAf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Bánh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trôi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xí</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bụng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7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E02C9B00-60F9-A9B4-E800-96FC8CF3A3EC}"/>
              </a:ext>
            </a:extLst>
          </p:cNvPr>
          <p:cNvSpPr txBox="1"/>
          <p:nvPr/>
        </p:nvSpPr>
        <p:spPr>
          <a:xfrm>
            <a:off x="660400" y="285946"/>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10:</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7CD4F2BE-3415-7E07-1480-7D3B18F70EC5}"/>
              </a:ext>
            </a:extLst>
          </p:cNvPr>
          <p:cNvSpPr txBox="1"/>
          <p:nvPr/>
        </p:nvSpPr>
        <p:spPr>
          <a:xfrm>
            <a:off x="660400" y="1269983"/>
            <a:ext cx="10858500" cy="4724435"/>
          </a:xfrm>
          <a:prstGeom prst="rect">
            <a:avLst/>
          </a:prstGeom>
          <a:noFill/>
        </p:spPr>
        <p:txBody>
          <a:bodyPr wrap="square">
            <a:spAutoFit/>
          </a:bodyPr>
          <a:lstStyle/>
          <a:p>
            <a:pPr>
              <a:lnSpc>
                <a:spcPct val="130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8</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trôi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10</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(7 – 9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4670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4E1D654F-5948-3BD3-DD19-817D4FABFFB8}"/>
              </a:ext>
            </a:extLst>
          </p:cNvPr>
          <p:cNvSpPr txBox="1"/>
          <p:nvPr/>
        </p:nvSpPr>
        <p:spPr>
          <a:xfrm>
            <a:off x="724975" y="218305"/>
            <a:ext cx="10858500" cy="678199"/>
          </a:xfrm>
          <a:prstGeom prst="rect">
            <a:avLst/>
          </a:prstGeom>
          <a:noFill/>
        </p:spPr>
        <p:txBody>
          <a:bodyPr wrap="square">
            <a:spAutoFit/>
          </a:bodyPr>
          <a:lstStyle/>
          <a:p>
            <a:pPr indent="1350645" algn="ctr">
              <a:lnSpc>
                <a:spcPct val="130000"/>
              </a:lnSpc>
              <a:spcAft>
                <a:spcPts val="8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34EC47F8-70F0-0935-2013-108973B14280}"/>
              </a:ext>
            </a:extLst>
          </p:cNvPr>
          <p:cNvGraphicFramePr>
            <a:graphicFrameLocks noGrp="1"/>
          </p:cNvGraphicFramePr>
          <p:nvPr/>
        </p:nvGraphicFramePr>
        <p:xfrm>
          <a:off x="660400" y="1130300"/>
          <a:ext cx="10858500" cy="4700590"/>
        </p:xfrm>
        <a:graphic>
          <a:graphicData uri="http://schemas.openxmlformats.org/drawingml/2006/table">
            <a:tbl>
              <a:tblPr firstRow="1" firstCol="1" bandRow="1"/>
              <a:tblGrid>
                <a:gridCol w="1546601">
                  <a:extLst>
                    <a:ext uri="{9D8B030D-6E8A-4147-A177-3AD203B41FA5}">
                      <a16:colId xmlns:a16="http://schemas.microsoft.com/office/drawing/2014/main" val="3150606493"/>
                    </a:ext>
                  </a:extLst>
                </a:gridCol>
                <a:gridCol w="9311899">
                  <a:extLst>
                    <a:ext uri="{9D8B030D-6E8A-4147-A177-3AD203B41FA5}">
                      <a16:colId xmlns:a16="http://schemas.microsoft.com/office/drawing/2014/main" val="1561880318"/>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653016"/>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 ngôn tứ tuyệt Đường luật	</a:t>
                      </a: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572295"/>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30000"/>
                        </a:lnSpc>
                      </a:pPr>
                      <a:r>
                        <a:rPr lang="vi-VN" sz="320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C. Có nhiều hình dáng khác nhau </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092635"/>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Là tác giả, xuất hiện trực tiếp qua đại từ “em”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49490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30000"/>
                        </a:lnSpc>
                      </a:pPr>
                      <a:r>
                        <a:rPr lang="vi-VN" sz="320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B. Lên thác xuống ghềnh</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686633"/>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Phản ánh phẩm chất, vẻ đẹp và thân phận của những người phụ nữ trong xã hội phong kiến.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270983"/>
                  </a:ext>
                </a:extLst>
              </a:tr>
              <a:tr h="0">
                <a:tc>
                  <a:txBody>
                    <a:bodyPr/>
                    <a:lstStyle/>
                    <a:p>
                      <a:pPr algn="ctr">
                        <a:lnSpc>
                          <a:spcPct val="130000"/>
                        </a:lnSpc>
                        <a:spcAft>
                          <a:spcPts val="800"/>
                        </a:spcAft>
                      </a:pP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574049"/>
                  </a:ext>
                </a:extLst>
              </a:tr>
            </a:tbl>
          </a:graphicData>
        </a:graphic>
      </p:graphicFrame>
    </p:spTree>
    <p:extLst>
      <p:ext uri="{BB962C8B-B14F-4D97-AF65-F5344CB8AC3E}">
        <p14:creationId xmlns:p14="http://schemas.microsoft.com/office/powerpoint/2010/main" val="241925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4E1D654F-5948-3BD3-DD19-817D4FABFFB8}"/>
              </a:ext>
            </a:extLst>
          </p:cNvPr>
          <p:cNvSpPr txBox="1"/>
          <p:nvPr/>
        </p:nvSpPr>
        <p:spPr>
          <a:xfrm>
            <a:off x="666750" y="136675"/>
            <a:ext cx="10858500" cy="678199"/>
          </a:xfrm>
          <a:prstGeom prst="rect">
            <a:avLst/>
          </a:prstGeom>
          <a:noFill/>
        </p:spPr>
        <p:txBody>
          <a:bodyPr wrap="square">
            <a:spAutoFit/>
          </a:bodyPr>
          <a:lstStyle/>
          <a:p>
            <a:pPr marL="0" marR="0" lvl="0" indent="1350645"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A04F660-C596-6B53-6CC1-4E2E9516ECA9}"/>
              </a:ext>
            </a:extLst>
          </p:cNvPr>
          <p:cNvGraphicFramePr>
            <a:graphicFrameLocks noGrp="1"/>
          </p:cNvGraphicFramePr>
          <p:nvPr>
            <p:extLst>
              <p:ext uri="{D42A27DB-BD31-4B8C-83A1-F6EECF244321}">
                <p14:modId xmlns:p14="http://schemas.microsoft.com/office/powerpoint/2010/main" val="3686105445"/>
              </p:ext>
            </p:extLst>
          </p:nvPr>
        </p:nvGraphicFramePr>
        <p:xfrm>
          <a:off x="754271" y="945679"/>
          <a:ext cx="10858500" cy="5598288"/>
        </p:xfrm>
        <a:graphic>
          <a:graphicData uri="http://schemas.openxmlformats.org/drawingml/2006/table">
            <a:tbl>
              <a:tblPr firstRow="1" firstCol="1" bandRow="1"/>
              <a:tblGrid>
                <a:gridCol w="1546601">
                  <a:extLst>
                    <a:ext uri="{9D8B030D-6E8A-4147-A177-3AD203B41FA5}">
                      <a16:colId xmlns:a16="http://schemas.microsoft.com/office/drawing/2014/main" val="949979572"/>
                    </a:ext>
                  </a:extLst>
                </a:gridCol>
                <a:gridCol w="9311899">
                  <a:extLst>
                    <a:ext uri="{9D8B030D-6E8A-4147-A177-3AD203B41FA5}">
                      <a16:colId xmlns:a16="http://schemas.microsoft.com/office/drawing/2014/main" val="1743314614"/>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chìm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595784"/>
                  </a:ext>
                </a:extLst>
              </a:tr>
              <a:tr h="0">
                <a:tc>
                  <a:txBody>
                    <a:bodyPr/>
                    <a:lstStyle/>
                    <a:p>
                      <a:pPr algn="ctr">
                        <a:lnSpc>
                          <a:spcPct val="130000"/>
                        </a:lnSpc>
                        <a:spcAft>
                          <a:spcPts val="800"/>
                        </a:spcAft>
                      </a:pP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ù</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son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9696"/>
                  </a:ext>
                </a:extLst>
              </a:tr>
            </a:tbl>
          </a:graphicData>
        </a:graphic>
      </p:graphicFrame>
    </p:spTree>
    <p:extLst>
      <p:ext uri="{BB962C8B-B14F-4D97-AF65-F5344CB8AC3E}">
        <p14:creationId xmlns:p14="http://schemas.microsoft.com/office/powerpoint/2010/main" val="323732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678199"/>
          </a:xfrm>
          <a:prstGeom prst="rect">
            <a:avLst/>
          </a:prstGeom>
          <a:noFill/>
        </p:spPr>
        <p:txBody>
          <a:bodyPr wrap="square">
            <a:spAutoFit/>
          </a:bodyPr>
          <a:lstStyle/>
          <a:p>
            <a:pPr indent="57150" algn="ctr">
              <a:lnSpc>
                <a:spcPct val="130000"/>
              </a:lnSpc>
              <a:spcAft>
                <a:spcPts val="800"/>
              </a:spcAft>
              <a:tabLst>
                <a:tab pos="180340" algn="l"/>
              </a:tabLs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LÝ THUYẾT</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4A994A-2D2A-577F-E1B2-181FF1E98E8B}"/>
              </a:ext>
            </a:extLst>
          </p:cNvPr>
          <p:cNvSpPr txBox="1"/>
          <p:nvPr/>
        </p:nvSpPr>
        <p:spPr>
          <a:xfrm>
            <a:off x="660400" y="1165220"/>
            <a:ext cx="10858500"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Calibri" panose="020F0502020204030204" pitchFamily="34" charset="0"/>
              </a:rPr>
              <a:t>1. </a:t>
            </a:r>
            <a:r>
              <a:rPr lang="en-US" sz="2800" b="1" dirty="0" err="1">
                <a:solidFill>
                  <a:srgbClr val="0070C0"/>
                </a:solidFill>
                <a:effectLst/>
                <a:latin typeface="Times New Roman" panose="02020603050405020304" pitchFamily="18" charset="0"/>
                <a:ea typeface="Calibri" panose="020F0502020204030204" pitchFamily="34" charset="0"/>
              </a:rPr>
              <a:t>Đặc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điểm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chung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của</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thơ</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Đường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luật</a:t>
            </a:r>
            <a:endParaRPr lang="en-US" sz="2800" dirty="0"/>
          </a:p>
        </p:txBody>
      </p:sp>
      <p:graphicFrame>
        <p:nvGraphicFramePr>
          <p:cNvPr id="7" name="Table 6">
            <a:extLst>
              <a:ext uri="{FF2B5EF4-FFF2-40B4-BE49-F238E27FC236}">
                <a16:creationId xmlns:a16="http://schemas.microsoft.com/office/drawing/2014/main" id="{BF969FB0-CB62-72F4-0067-3BDC5334929B}"/>
              </a:ext>
            </a:extLst>
          </p:cNvPr>
          <p:cNvGraphicFramePr>
            <a:graphicFrameLocks noGrp="1"/>
          </p:cNvGraphicFramePr>
          <p:nvPr>
            <p:extLst>
              <p:ext uri="{D42A27DB-BD31-4B8C-83A1-F6EECF244321}">
                <p14:modId xmlns:p14="http://schemas.microsoft.com/office/powerpoint/2010/main" val="3301333848"/>
              </p:ext>
            </p:extLst>
          </p:nvPr>
        </p:nvGraphicFramePr>
        <p:xfrm>
          <a:off x="666750" y="2016384"/>
          <a:ext cx="10858500" cy="3845752"/>
        </p:xfrm>
        <a:graphic>
          <a:graphicData uri="http://schemas.openxmlformats.org/drawingml/2006/table">
            <a:tbl>
              <a:tblPr firstRow="1" firstCol="1" bandRow="1"/>
              <a:tblGrid>
                <a:gridCol w="1572864">
                  <a:extLst>
                    <a:ext uri="{9D8B030D-6E8A-4147-A177-3AD203B41FA5}">
                      <a16:colId xmlns:a16="http://schemas.microsoft.com/office/drawing/2014/main" val="1521418351"/>
                    </a:ext>
                  </a:extLst>
                </a:gridCol>
                <a:gridCol w="9285636">
                  <a:extLst>
                    <a:ext uri="{9D8B030D-6E8A-4147-A177-3AD203B41FA5}">
                      <a16:colId xmlns:a16="http://schemas.microsoft.com/office/drawing/2014/main" val="1403503091"/>
                    </a:ext>
                  </a:extLst>
                </a:gridCol>
              </a:tblGrid>
              <a:tr h="0">
                <a:tc gridSpan="2">
                  <a:txBody>
                    <a:bodyPr/>
                    <a:lstStyle/>
                    <a:p>
                      <a:pPr algn="ctr">
                        <a:lnSpc>
                          <a:spcPct val="130000"/>
                        </a:lnSpc>
                        <a:spcAft>
                          <a:spcPts val="800"/>
                        </a:spcAft>
                        <a:tabLst>
                          <a:tab pos="1386840" algn="l"/>
                        </a:tabLst>
                      </a:pPr>
                      <a:r>
                        <a:rPr lang="de-DE"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 hiểu về thơ Đường luật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36119620"/>
                  </a:ext>
                </a:extLst>
              </a:tr>
              <a:tr h="0">
                <a:tc>
                  <a:txBody>
                    <a:bodyPr/>
                    <a:lstStyle/>
                    <a:p>
                      <a:pPr algn="just">
                        <a:lnSpc>
                          <a:spcPct val="130000"/>
                        </a:lnSpc>
                        <a:spcAft>
                          <a:spcPts val="800"/>
                        </a:spcAf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pt-BR"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 xứ</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Xuất hiện từ thời </a:t>
                      </a:r>
                      <a:r>
                        <a:rPr lang="en-US" sz="3200">
                          <a:effectLst/>
                          <a:latin typeface="Times New Roman" panose="02020603050405020304" pitchFamily="18" charset="0"/>
                          <a:ea typeface="Calibri" panose="020F0502020204030204" pitchFamily="34" charset="0"/>
                          <a:cs typeface="Times New Roman" panose="02020603050405020304" pitchFamily="18" charset="0"/>
                        </a:rPr>
                        <a:t>nhà Đường (Trung Quốc); hiện nay ph</a:t>
                      </a: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ổ biến ở các nước khu vực văn hoá Đông Á.</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796312"/>
                  </a:ext>
                </a:extLst>
              </a:tr>
              <a:tr h="0">
                <a:tc>
                  <a:txBody>
                    <a:bodyPr/>
                    <a:lstStyle/>
                    <a:p>
                      <a:pPr algn="just">
                        <a:lnSpc>
                          <a:spcPct val="130000"/>
                        </a:lnSpc>
                        <a:spcAft>
                          <a:spcPts val="800"/>
                        </a:spcAf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pt-BR"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tabLst>
                          <a:tab pos="1386840" algn="l"/>
                        </a:tabLst>
                      </a:pP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thể chính: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cú Đường luật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de-DE"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tuyệt Đường luật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88439"/>
                  </a:ext>
                </a:extLst>
              </a:tr>
            </a:tbl>
          </a:graphicData>
        </a:graphic>
      </p:graphicFrame>
    </p:spTree>
    <p:extLst>
      <p:ext uri="{BB962C8B-B14F-4D97-AF65-F5344CB8AC3E}">
        <p14:creationId xmlns:p14="http://schemas.microsoft.com/office/powerpoint/2010/main" val="23405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4E1D654F-5948-3BD3-DD19-817D4FABFFB8}"/>
              </a:ext>
            </a:extLst>
          </p:cNvPr>
          <p:cNvSpPr txBox="1"/>
          <p:nvPr/>
        </p:nvSpPr>
        <p:spPr>
          <a:xfrm>
            <a:off x="724975" y="218305"/>
            <a:ext cx="10858500" cy="678199"/>
          </a:xfrm>
          <a:prstGeom prst="rect">
            <a:avLst/>
          </a:prstGeom>
          <a:noFill/>
        </p:spPr>
        <p:txBody>
          <a:bodyPr wrap="square">
            <a:spAutoFit/>
          </a:bodyPr>
          <a:lstStyle/>
          <a:p>
            <a:pPr marL="0" marR="0" lvl="0" indent="1350645"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C492A48-8822-A9B9-9301-12F4B2AFE2F3}"/>
              </a:ext>
            </a:extLst>
          </p:cNvPr>
          <p:cNvGraphicFramePr>
            <a:graphicFrameLocks noGrp="1"/>
          </p:cNvGraphicFramePr>
          <p:nvPr/>
        </p:nvGraphicFramePr>
        <p:xfrm>
          <a:off x="660400" y="1257177"/>
          <a:ext cx="10858500" cy="3782632"/>
        </p:xfrm>
        <a:graphic>
          <a:graphicData uri="http://schemas.openxmlformats.org/drawingml/2006/table">
            <a:tbl>
              <a:tblPr firstRow="1" firstCol="1" bandRow="1"/>
              <a:tblGrid>
                <a:gridCol w="1546601">
                  <a:extLst>
                    <a:ext uri="{9D8B030D-6E8A-4147-A177-3AD203B41FA5}">
                      <a16:colId xmlns:a16="http://schemas.microsoft.com/office/drawing/2014/main" val="2169920003"/>
                    </a:ext>
                  </a:extLst>
                </a:gridCol>
                <a:gridCol w="9311899">
                  <a:extLst>
                    <a:ext uri="{9D8B030D-6E8A-4147-A177-3AD203B41FA5}">
                      <a16:colId xmlns:a16="http://schemas.microsoft.com/office/drawing/2014/main" val="994046672"/>
                    </a:ext>
                  </a:extLst>
                </a:gridCol>
              </a:tblGrid>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Clr>
                          <a:srgbClr val="0D0D0D"/>
                        </a:buClr>
                        <a:buSzPts val="1400"/>
                        <a:buFont typeface="Times New Roman" panose="02020603050405020304" pitchFamily="18" charset="0"/>
                        <a:buChar char="-"/>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800"/>
                        </a:spcAft>
                        <a:buClr>
                          <a:srgbClr val="0D0D0D"/>
                        </a:buClr>
                        <a:buSzPts val="1400"/>
                        <a:buFont typeface="Times New Roman" panose="02020603050405020304" pitchFamily="18" charset="0"/>
                        <a:buChar char="-"/>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314177"/>
                  </a:ext>
                </a:extLst>
              </a:tr>
            </a:tbl>
          </a:graphicData>
        </a:graphic>
      </p:graphicFrame>
      <p:pic>
        <p:nvPicPr>
          <p:cNvPr id="2" name="图片 10">
            <a:extLst>
              <a:ext uri="{FF2B5EF4-FFF2-40B4-BE49-F238E27FC236}">
                <a16:creationId xmlns:a16="http://schemas.microsoft.com/office/drawing/2014/main" id="{69E41EEE-1DB1-5928-8DA2-88DDF19CC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1615440" y="2893125"/>
            <a:ext cx="18288000" cy="5014714"/>
          </a:xfrm>
          <a:prstGeom prst="rect">
            <a:avLst/>
          </a:prstGeom>
        </p:spPr>
      </p:pic>
    </p:spTree>
    <p:extLst>
      <p:ext uri="{BB962C8B-B14F-4D97-AF65-F5344CB8AC3E}">
        <p14:creationId xmlns:p14="http://schemas.microsoft.com/office/powerpoint/2010/main" val="108137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1D654F-5948-3BD3-DD19-817D4FABFFB8}"/>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marL="0" marR="0" lvl="0" indent="1350645" algn="ctr" fontAlgn="auto">
              <a:lnSpc>
                <a:spcPct val="90000"/>
              </a:lnSpc>
              <a:spcBef>
                <a:spcPct val="0"/>
              </a:spcBef>
              <a:spcAft>
                <a:spcPts val="800"/>
              </a:spcAft>
              <a:buClrTx/>
              <a:buSzTx/>
              <a:tabLst/>
              <a:defRPr/>
            </a:pPr>
            <a:r>
              <a:rPr kumimoji="0" lang="en-US" sz="4400" b="1" i="0" u="none" strike="noStrike" kern="1200" cap="none" spc="0" normalizeH="0" baseline="0" noProof="0">
                <a:ln>
                  <a:noFill/>
                </a:ln>
                <a:solidFill>
                  <a:srgbClr val="FFFFFF"/>
                </a:solidFill>
                <a:effectLst/>
                <a:uLnTx/>
                <a:uFillTx/>
                <a:latin typeface="+mj-lt"/>
                <a:ea typeface="+mj-ea"/>
                <a:cs typeface="+mj-cs"/>
              </a:rPr>
              <a:t>GỢI Ý</a:t>
            </a:r>
            <a:endParaRPr kumimoji="0" lang="en-US" sz="4400" b="0" i="0" u="none" strike="noStrike" kern="1200" cap="none" spc="0" normalizeH="0" baseline="0" noProof="0">
              <a:ln>
                <a:noFill/>
              </a:ln>
              <a:solidFill>
                <a:srgbClr val="FFFFFF"/>
              </a:solidFill>
              <a:effectLst/>
              <a:uLnTx/>
              <a:uFillTx/>
              <a:latin typeface="+mj-lt"/>
              <a:ea typeface="+mj-ea"/>
              <a:cs typeface="+mj-cs"/>
            </a:endParaRP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5830786" y="1800911"/>
            <a:ext cx="1690213" cy="244682"/>
          </a:xfrm>
          <a:prstGeom prst="rect">
            <a:avLst/>
          </a:prstGeom>
          <a:noFill/>
        </p:spPr>
        <p:txBody>
          <a:bodyPr wrap="square" rtlCol="0">
            <a:spAutoFit/>
          </a:bodyPr>
          <a:lstStyle/>
          <a:p>
            <a:pPr defTabSz="822960">
              <a:spcAft>
                <a:spcPts val="600"/>
              </a:spcAft>
              <a:defRPr/>
            </a:pPr>
            <a:r>
              <a:rPr lang="en-US" altLang="zh-CN" sz="990"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graphicFrame>
        <p:nvGraphicFramePr>
          <p:cNvPr id="2" name="Table 1">
            <a:extLst>
              <a:ext uri="{FF2B5EF4-FFF2-40B4-BE49-F238E27FC236}">
                <a16:creationId xmlns:a16="http://schemas.microsoft.com/office/drawing/2014/main" id="{CE43288E-7638-09A8-55EA-9C64DE4B9536}"/>
              </a:ext>
            </a:extLst>
          </p:cNvPr>
          <p:cNvGraphicFramePr>
            <a:graphicFrameLocks noGrp="1"/>
          </p:cNvGraphicFramePr>
          <p:nvPr>
            <p:extLst>
              <p:ext uri="{D42A27DB-BD31-4B8C-83A1-F6EECF244321}">
                <p14:modId xmlns:p14="http://schemas.microsoft.com/office/powerpoint/2010/main" val="3525791921"/>
              </p:ext>
            </p:extLst>
          </p:nvPr>
        </p:nvGraphicFramePr>
        <p:xfrm>
          <a:off x="666750" y="1684785"/>
          <a:ext cx="10858500" cy="4671728"/>
        </p:xfrm>
        <a:graphic>
          <a:graphicData uri="http://schemas.openxmlformats.org/drawingml/2006/table">
            <a:tbl>
              <a:tblPr firstRow="1" firstCol="1" bandRow="1"/>
              <a:tblGrid>
                <a:gridCol w="1546601">
                  <a:extLst>
                    <a:ext uri="{9D8B030D-6E8A-4147-A177-3AD203B41FA5}">
                      <a16:colId xmlns:a16="http://schemas.microsoft.com/office/drawing/2014/main" val="1844012405"/>
                    </a:ext>
                  </a:extLst>
                </a:gridCol>
                <a:gridCol w="9311899">
                  <a:extLst>
                    <a:ext uri="{9D8B030D-6E8A-4147-A177-3AD203B41FA5}">
                      <a16:colId xmlns:a16="http://schemas.microsoft.com/office/drawing/2014/main" val="1795612955"/>
                    </a:ext>
                  </a:extLst>
                </a:gridCol>
              </a:tblGrid>
              <a:tr h="4671728">
                <a:tc>
                  <a:txBody>
                    <a:bodyPr/>
                    <a:lstStyle/>
                    <a:p>
                      <a:pPr algn="ctr">
                        <a:lnSpc>
                          <a:spcPct val="130000"/>
                        </a:lnSpc>
                        <a:spcAft>
                          <a:spcPts val="80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8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407424"/>
                  </a:ext>
                </a:extLst>
              </a:tr>
            </a:tbl>
          </a:graphicData>
        </a:graphic>
      </p:graphicFrame>
      <p:sp>
        <p:nvSpPr>
          <p:cNvPr id="5" name="Freeform 4">
            <a:extLst>
              <a:ext uri="{FF2B5EF4-FFF2-40B4-BE49-F238E27FC236}">
                <a16:creationId xmlns:a16="http://schemas.microsoft.com/office/drawing/2014/main" id="{CD3855F1-7227-C2AD-5D9E-91D2AC350F7C}"/>
              </a:ext>
            </a:extLst>
          </p:cNvPr>
          <p:cNvSpPr/>
          <p:nvPr/>
        </p:nvSpPr>
        <p:spPr>
          <a:xfrm>
            <a:off x="-1173554" y="7101234"/>
            <a:ext cx="15137403" cy="4761975"/>
          </a:xfrm>
          <a:custGeom>
            <a:avLst/>
            <a:gdLst/>
            <a:ahLst/>
            <a:cxnLst/>
            <a:rect l="l" t="t" r="r" b="b"/>
            <a:pathLst>
              <a:path w="15137403" h="4761975">
                <a:moveTo>
                  <a:pt x="0" y="0"/>
                </a:moveTo>
                <a:lnTo>
                  <a:pt x="15137403" y="0"/>
                </a:lnTo>
                <a:lnTo>
                  <a:pt x="15137403" y="4761974"/>
                </a:lnTo>
                <a:lnTo>
                  <a:pt x="0" y="476197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914970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1D654F-5948-3BD3-DD19-817D4FABFFB8}"/>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marL="0" marR="0" lvl="0" indent="1350645" algn="ctr" fontAlgn="auto">
              <a:lnSpc>
                <a:spcPct val="90000"/>
              </a:lnSpc>
              <a:spcBef>
                <a:spcPct val="0"/>
              </a:spcBef>
              <a:spcAft>
                <a:spcPts val="800"/>
              </a:spcAft>
              <a:buClrTx/>
              <a:buSzTx/>
              <a:tabLst/>
              <a:defRPr/>
            </a:pPr>
            <a:r>
              <a:rPr kumimoji="0" lang="en-US" sz="4400" b="1" i="0" u="none" strike="noStrike" kern="1200" cap="none" spc="0" normalizeH="0" baseline="0" noProof="0">
                <a:ln>
                  <a:noFill/>
                </a:ln>
                <a:solidFill>
                  <a:srgbClr val="FFFFFF"/>
                </a:solidFill>
                <a:effectLst/>
                <a:uLnTx/>
                <a:uFillTx/>
                <a:latin typeface="+mj-lt"/>
                <a:ea typeface="+mj-ea"/>
                <a:cs typeface="+mj-cs"/>
              </a:rPr>
              <a:t>GỢI Ý</a:t>
            </a:r>
            <a:endParaRPr kumimoji="0" lang="en-US" sz="4400" b="0" i="0" u="none" strike="noStrike" kern="1200" cap="none" spc="0" normalizeH="0" baseline="0" noProof="0">
              <a:ln>
                <a:noFill/>
              </a:ln>
              <a:solidFill>
                <a:srgbClr val="FFFFFF"/>
              </a:solidFill>
              <a:effectLst/>
              <a:uLnTx/>
              <a:uFillTx/>
              <a:latin typeface="+mj-lt"/>
              <a:ea typeface="+mj-ea"/>
              <a:cs typeface="+mj-cs"/>
            </a:endParaRP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5866956" y="1800911"/>
            <a:ext cx="1459699" cy="224357"/>
          </a:xfrm>
          <a:prstGeom prst="rect">
            <a:avLst/>
          </a:prstGeom>
          <a:noFill/>
        </p:spPr>
        <p:txBody>
          <a:bodyPr wrap="square" rtlCol="0">
            <a:spAutoFit/>
          </a:bodyPr>
          <a:lstStyle/>
          <a:p>
            <a:pPr defTabSz="713232">
              <a:spcAft>
                <a:spcPts val="600"/>
              </a:spcAft>
              <a:defRPr/>
            </a:pPr>
            <a:r>
              <a:rPr lang="en-US" altLang="zh-CN" sz="858"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graphicFrame>
        <p:nvGraphicFramePr>
          <p:cNvPr id="2" name="Table 1">
            <a:extLst>
              <a:ext uri="{FF2B5EF4-FFF2-40B4-BE49-F238E27FC236}">
                <a16:creationId xmlns:a16="http://schemas.microsoft.com/office/drawing/2014/main" id="{CE43288E-7638-09A8-55EA-9C64DE4B9536}"/>
              </a:ext>
            </a:extLst>
          </p:cNvPr>
          <p:cNvGraphicFramePr>
            <a:graphicFrameLocks noGrp="1"/>
          </p:cNvGraphicFramePr>
          <p:nvPr>
            <p:extLst>
              <p:ext uri="{D42A27DB-BD31-4B8C-83A1-F6EECF244321}">
                <p14:modId xmlns:p14="http://schemas.microsoft.com/office/powerpoint/2010/main" val="2057133071"/>
              </p:ext>
            </p:extLst>
          </p:nvPr>
        </p:nvGraphicFramePr>
        <p:xfrm>
          <a:off x="716445" y="1718882"/>
          <a:ext cx="10554528" cy="4506556"/>
        </p:xfrm>
        <a:graphic>
          <a:graphicData uri="http://schemas.openxmlformats.org/drawingml/2006/table">
            <a:tbl>
              <a:tblPr firstRow="1" firstCol="1" bandRow="1"/>
              <a:tblGrid>
                <a:gridCol w="1503306">
                  <a:extLst>
                    <a:ext uri="{9D8B030D-6E8A-4147-A177-3AD203B41FA5}">
                      <a16:colId xmlns:a16="http://schemas.microsoft.com/office/drawing/2014/main" val="1844012405"/>
                    </a:ext>
                  </a:extLst>
                </a:gridCol>
                <a:gridCol w="9051222">
                  <a:extLst>
                    <a:ext uri="{9D8B030D-6E8A-4147-A177-3AD203B41FA5}">
                      <a16:colId xmlns:a16="http://schemas.microsoft.com/office/drawing/2014/main" val="1795612955"/>
                    </a:ext>
                  </a:extLst>
                </a:gridCol>
              </a:tblGrid>
              <a:tr h="4506556">
                <a:tc>
                  <a:txBody>
                    <a:bodyPr/>
                    <a:lstStyle/>
                    <a:p>
                      <a:pPr algn="ctr">
                        <a:lnSpc>
                          <a:spcPct val="130000"/>
                        </a:lnSpc>
                        <a:spcAft>
                          <a:spcPts val="800"/>
                        </a:spcAft>
                      </a:pPr>
                      <a:r>
                        <a:rPr lang="en-US" sz="24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thiệt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thòi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ràng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tòng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thói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nam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son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khao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407424"/>
                  </a:ext>
                </a:extLst>
              </a:tr>
            </a:tbl>
          </a:graphicData>
        </a:graphic>
      </p:graphicFrame>
    </p:spTree>
    <p:extLst>
      <p:ext uri="{BB962C8B-B14F-4D97-AF65-F5344CB8AC3E}">
        <p14:creationId xmlns:p14="http://schemas.microsoft.com/office/powerpoint/2010/main" val="6980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Đề</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số</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11:</a:t>
            </a:r>
            <a:r>
              <a:rPr lang="en-US" sz="2800" dirty="0">
                <a:solidFill>
                  <a:srgbClr val="0D0D0D"/>
                </a:solidFill>
                <a:effectLst/>
                <a:latin typeface="Times New Roman" panose="02020603050405020304" pitchFamily="18" charset="0"/>
                <a:ea typeface="Calibri" panose="020F0502020204030204" pitchFamily="34" charset="0"/>
              </a:rPr>
              <a:t> </a:t>
            </a:r>
            <a:endParaRPr lang="en-US" sz="2800" dirty="0"/>
          </a:p>
        </p:txBody>
      </p:sp>
      <p:sp>
        <p:nvSpPr>
          <p:cNvPr id="8" name="TextBox 7">
            <a:extLst>
              <a:ext uri="{FF2B5EF4-FFF2-40B4-BE49-F238E27FC236}">
                <a16:creationId xmlns:a16="http://schemas.microsoft.com/office/drawing/2014/main" id="{196724D6-C6E0-B8C4-C49F-840E42F29CE9}"/>
              </a:ext>
            </a:extLst>
          </p:cNvPr>
          <p:cNvSpPr txBox="1"/>
          <p:nvPr/>
        </p:nvSpPr>
        <p:spPr>
          <a:xfrm>
            <a:off x="660400" y="1028700"/>
            <a:ext cx="10858500" cy="4936351"/>
          </a:xfrm>
          <a:prstGeom prst="rect">
            <a:avLst/>
          </a:prstGeom>
          <a:noFill/>
        </p:spPr>
        <p:txBody>
          <a:bodyPr wrap="square">
            <a:spAutoFit/>
          </a:bodyPr>
          <a:lstStyle/>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PHÒ GIÁ VỀ KINH</a:t>
            </a:r>
            <a:r>
              <a:rPr lang="en-US" sz="2800" b="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Quang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Khải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70305">
              <a:lnSpc>
                <a:spcPct val="130000"/>
              </a:lnSpc>
              <a:spcAft>
                <a:spcPts val="800"/>
              </a:spcAft>
            </a:pP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Đoạt</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sáo</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độ</a:t>
            </a:r>
            <a:b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quan</a:t>
            </a:r>
            <a:b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lực</a:t>
            </a:r>
            <a:b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8">
            <a:extLst>
              <a:ext uri="{FF2B5EF4-FFF2-40B4-BE49-F238E27FC236}">
                <a16:creationId xmlns:a16="http://schemas.microsoft.com/office/drawing/2014/main" id="{938CEA73-933B-AFCB-7B5B-6C7B0C189CFC}"/>
              </a:ext>
            </a:extLst>
          </p:cNvPr>
          <p:cNvPicPr>
            <a:picLocks noChangeAspect="1"/>
          </p:cNvPicPr>
          <p:nvPr/>
        </p:nvPicPr>
        <p:blipFill rotWithShape="1">
          <a:blip r:embed="rId3">
            <a:extLst>
              <a:ext uri="{28A0092B-C50C-407E-A947-70E740481C1C}">
                <a14:useLocalDpi xmlns:a14="http://schemas.microsoft.com/office/drawing/2010/main" val="0"/>
              </a:ext>
            </a:extLst>
          </a:blip>
          <a:srcRect t="12503" b="12503"/>
          <a:stretch/>
        </p:blipFill>
        <p:spPr>
          <a:xfrm>
            <a:off x="8201845" y="-98322"/>
            <a:ext cx="6096000" cy="6858001"/>
          </a:xfrm>
          <a:prstGeom prst="rect">
            <a:avLst/>
          </a:prstGeom>
        </p:spPr>
      </p:pic>
    </p:spTree>
    <p:extLst>
      <p:ext uri="{BB962C8B-B14F-4D97-AF65-F5344CB8AC3E}">
        <p14:creationId xmlns:p14="http://schemas.microsoft.com/office/powerpoint/2010/main" val="134744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11:</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E402212C-8580-D67E-FFB0-7104B4D30104}"/>
              </a:ext>
            </a:extLst>
          </p:cNvPr>
          <p:cNvSpPr txBox="1"/>
          <p:nvPr/>
        </p:nvSpPr>
        <p:spPr>
          <a:xfrm>
            <a:off x="660400" y="1076484"/>
            <a:ext cx="10858500" cy="4117089"/>
          </a:xfrm>
          <a:prstGeom prst="rect">
            <a:avLst/>
          </a:prstGeom>
          <a:noFill/>
        </p:spPr>
        <p:txBody>
          <a:bodyPr wrap="square">
            <a:spAutoFit/>
          </a:bodyPr>
          <a:lstStyle/>
          <a:p>
            <a:pPr>
              <a:lnSpc>
                <a:spcPct val="150000"/>
              </a:lnSpc>
              <a:spcAft>
                <a:spcPts val="800"/>
              </a:spcAft>
            </a:pPr>
            <a:r>
              <a:rPr lang="en-US" sz="32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90600">
              <a:lnSpc>
                <a:spcPct val="150000"/>
              </a:lnSpc>
              <a:spcAft>
                <a:spcPts val="800"/>
              </a:spcAft>
            </a:pP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Cướp</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bến</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90600">
              <a:lnSpc>
                <a:spcPct val="150000"/>
              </a:lnSpc>
              <a:spcAft>
                <a:spcPts val="800"/>
              </a:spcAft>
            </a:pP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cửa</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90600">
              <a:lnSpc>
                <a:spcPct val="150000"/>
              </a:lnSpc>
              <a:spcAft>
                <a:spcPts val="800"/>
              </a:spcAft>
            </a:pP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Thái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dốc</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90600">
              <a:lnSpc>
                <a:spcPct val="150000"/>
              </a:lnSpc>
              <a:spcAft>
                <a:spcPts val="800"/>
              </a:spcAft>
            </a:pP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Muôn</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8">
            <a:extLst>
              <a:ext uri="{FF2B5EF4-FFF2-40B4-BE49-F238E27FC236}">
                <a16:creationId xmlns:a16="http://schemas.microsoft.com/office/drawing/2014/main" id="{8D09EDBD-4D43-3D3F-ECEF-6C9D53729F2C}"/>
              </a:ext>
            </a:extLst>
          </p:cNvPr>
          <p:cNvPicPr>
            <a:picLocks noChangeAspect="1"/>
          </p:cNvPicPr>
          <p:nvPr/>
        </p:nvPicPr>
        <p:blipFill rotWithShape="1">
          <a:blip r:embed="rId3">
            <a:extLst>
              <a:ext uri="{28A0092B-C50C-407E-A947-70E740481C1C}">
                <a14:useLocalDpi xmlns:a14="http://schemas.microsoft.com/office/drawing/2010/main" val="0"/>
              </a:ext>
            </a:extLst>
          </a:blip>
          <a:srcRect t="12503" b="12503"/>
          <a:stretch/>
        </p:blipFill>
        <p:spPr>
          <a:xfrm>
            <a:off x="8272183" y="-98322"/>
            <a:ext cx="6096000" cy="6858001"/>
          </a:xfrm>
          <a:prstGeom prst="rect">
            <a:avLst/>
          </a:prstGeom>
        </p:spPr>
      </p:pic>
    </p:spTree>
    <p:extLst>
      <p:ext uri="{BB962C8B-B14F-4D97-AF65-F5344CB8AC3E}">
        <p14:creationId xmlns:p14="http://schemas.microsoft.com/office/powerpoint/2010/main" val="283263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11:</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0C5E9249-7A17-7E26-3AFA-68B85FFAB829}"/>
              </a:ext>
            </a:extLst>
          </p:cNvPr>
          <p:cNvSpPr txBox="1"/>
          <p:nvPr/>
        </p:nvSpPr>
        <p:spPr>
          <a:xfrm>
            <a:off x="660400" y="1257177"/>
            <a:ext cx="10858500" cy="3649269"/>
          </a:xfrm>
          <a:prstGeom prst="rect">
            <a:avLst/>
          </a:prstGeom>
          <a:noFill/>
        </p:spPr>
        <p:txBody>
          <a:bodyPr wrap="square">
            <a:spAutoFit/>
          </a:bodyPr>
          <a:lstStyle/>
          <a:p>
            <a:pPr>
              <a:lnSpc>
                <a:spcPct val="130000"/>
              </a:lnSpc>
              <a:spcAft>
                <a:spcPts val="800"/>
              </a:spcAft>
            </a:pPr>
            <a:r>
              <a:rPr lang="en-US" sz="32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00430">
              <a:lnSpc>
                <a:spcPct val="130000"/>
              </a:lnSpc>
              <a:spcAft>
                <a:spcPts val="800"/>
              </a:spcAft>
            </a:pP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00430">
              <a:lnSpc>
                <a:spcPct val="130000"/>
              </a:lnSpc>
              <a:spcAft>
                <a:spcPts val="800"/>
              </a:spcAft>
            </a:pP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00430">
              <a:lnSpc>
                <a:spcPct val="130000"/>
              </a:lnSpc>
              <a:spcAft>
                <a:spcPts val="800"/>
              </a:spcAft>
            </a:pP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Thái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900430">
              <a:lnSpc>
                <a:spcPct val="130000"/>
              </a:lnSpc>
              <a:spcAft>
                <a:spcPts val="800"/>
              </a:spcAft>
            </a:pP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Non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5706300D-E337-5452-5D0A-29548B008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452" y="945679"/>
            <a:ext cx="6858000" cy="6858000"/>
          </a:xfrm>
          <a:prstGeom prst="rect">
            <a:avLst/>
          </a:prstGeom>
        </p:spPr>
      </p:pic>
    </p:spTree>
    <p:extLst>
      <p:ext uri="{BB962C8B-B14F-4D97-AF65-F5344CB8AC3E}">
        <p14:creationId xmlns:p14="http://schemas.microsoft.com/office/powerpoint/2010/main" val="281339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DF05C-1923-C519-EE3E-D70BB949CEF3}"/>
              </a:ext>
            </a:extLst>
          </p:cNvPr>
          <p:cNvSpPr txBox="1"/>
          <p:nvPr/>
        </p:nvSpPr>
        <p:spPr>
          <a:xfrm>
            <a:off x="841248" y="334644"/>
            <a:ext cx="10509504" cy="1076914"/>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1" i="0" u="none" strike="noStrike" kern="1200" cap="none" spc="0" normalizeH="0" baseline="0" noProof="0">
                <a:ln>
                  <a:noFill/>
                </a:ln>
                <a:solidFill>
                  <a:schemeClr val="tx1"/>
                </a:solidFill>
                <a:effectLst/>
                <a:highlight>
                  <a:srgbClr val="FFFF00"/>
                </a:highlight>
                <a:uLnTx/>
                <a:uFillTx/>
                <a:latin typeface="+mj-lt"/>
                <a:ea typeface="+mj-ea"/>
                <a:cs typeface="+mj-cs"/>
              </a:rPr>
              <a:t>Đề số 11:</a:t>
            </a:r>
            <a:r>
              <a:rPr kumimoji="0" lang="en-US" sz="4000" b="0" i="0" u="none" strike="noStrike" kern="1200" cap="none" spc="0" normalizeH="0" baseline="0" noProof="0">
                <a:ln>
                  <a:noFill/>
                </a:ln>
                <a:solidFill>
                  <a:schemeClr val="tx1"/>
                </a:solidFill>
                <a:effectLst/>
                <a:uLnTx/>
                <a:uFillTx/>
                <a:latin typeface="+mj-lt"/>
                <a:ea typeface="+mj-ea"/>
                <a:cs typeface="+mj-cs"/>
              </a:rPr>
              <a:t> </a:t>
            </a:r>
          </a:p>
        </p:txBody>
      </p:sp>
      <p:sp>
        <p:nvSpPr>
          <p:cNvPr id="16" name="Rectangle 1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本框 8"/>
          <p:cNvSpPr txBox="1"/>
          <p:nvPr/>
        </p:nvSpPr>
        <p:spPr>
          <a:xfrm>
            <a:off x="5854792" y="1737360"/>
            <a:ext cx="1508083" cy="227755"/>
          </a:xfrm>
          <a:prstGeom prst="rect">
            <a:avLst/>
          </a:prstGeom>
          <a:noFill/>
        </p:spPr>
        <p:txBody>
          <a:bodyPr wrap="square" rtlCol="0">
            <a:spAutoFit/>
          </a:bodyPr>
          <a:lstStyle/>
          <a:p>
            <a:pPr defTabSz="731520">
              <a:spcAft>
                <a:spcPts val="600"/>
              </a:spcAft>
              <a:defRPr/>
            </a:pPr>
            <a:r>
              <a:rPr lang="en-US" altLang="zh-CN" sz="880"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6A184DCA-31AA-2B9C-2326-9036DBF8D850}"/>
              </a:ext>
            </a:extLst>
          </p:cNvPr>
          <p:cNvSpPr txBox="1"/>
          <p:nvPr/>
        </p:nvSpPr>
        <p:spPr>
          <a:xfrm>
            <a:off x="2895337" y="1411558"/>
            <a:ext cx="8783687" cy="4280269"/>
          </a:xfrm>
          <a:prstGeom prst="rect">
            <a:avLst/>
          </a:prstGeom>
          <a:noFill/>
        </p:spPr>
        <p:txBody>
          <a:bodyPr wrap="square">
            <a:spAutoFit/>
          </a:bodyPr>
          <a:lstStyle/>
          <a:p>
            <a:pPr defTabSz="731520">
              <a:lnSpc>
                <a:spcPct val="130000"/>
              </a:lnSpc>
              <a:spcAft>
                <a:spcPts val="640"/>
              </a:spcAft>
            </a:pP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Trần</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Trọng</a:t>
            </a:r>
            <a:r>
              <a:rPr lang="en-US" sz="2240" kern="1200" dirty="0">
                <a:solidFill>
                  <a:srgbClr val="0D0D0D"/>
                </a:solidFill>
                <a:latin typeface="Times New Roman" panose="02020603050405020304" pitchFamily="18" charset="0"/>
                <a:ea typeface="+mn-ea"/>
                <a:cs typeface="Times New Roman" panose="02020603050405020304" pitchFamily="18" charset="0"/>
              </a:rPr>
              <a:t> Kim </a:t>
            </a:r>
            <a:r>
              <a:rPr lang="en-US" sz="2240" kern="1200" dirty="0" err="1">
                <a:solidFill>
                  <a:srgbClr val="0D0D0D"/>
                </a:solidFill>
                <a:latin typeface="Times New Roman" panose="02020603050405020304" pitchFamily="18" charset="0"/>
                <a:ea typeface="+mn-ea"/>
                <a:cs typeface="Times New Roman" panose="02020603050405020304" pitchFamily="18" charset="0"/>
              </a:rPr>
              <a:t>dịch</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trong</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i="1" kern="1200" dirty="0" err="1">
                <a:solidFill>
                  <a:srgbClr val="0D0D0D"/>
                </a:solidFill>
                <a:latin typeface="Times New Roman" panose="02020603050405020304" pitchFamily="18" charset="0"/>
                <a:ea typeface="+mn-ea"/>
                <a:cs typeface="Times New Roman" panose="02020603050405020304" pitchFamily="18" charset="0"/>
              </a:rPr>
              <a:t>Việt</a:t>
            </a:r>
            <a:r>
              <a:rPr lang="en-US" sz="2240" i="1" kern="1200" dirty="0">
                <a:solidFill>
                  <a:srgbClr val="0D0D0D"/>
                </a:solidFill>
                <a:latin typeface="Times New Roman" panose="02020603050405020304" pitchFamily="18" charset="0"/>
                <a:ea typeface="+mn-ea"/>
                <a:cs typeface="Times New Roman" panose="02020603050405020304" pitchFamily="18" charset="0"/>
              </a:rPr>
              <a:t> Nam </a:t>
            </a:r>
            <a:r>
              <a:rPr lang="en-US" sz="2240" i="1" kern="1200" dirty="0" err="1">
                <a:solidFill>
                  <a:srgbClr val="0D0D0D"/>
                </a:solidFill>
                <a:latin typeface="Times New Roman" panose="02020603050405020304" pitchFamily="18" charset="0"/>
                <a:ea typeface="+mn-ea"/>
                <a:cs typeface="Times New Roman" panose="02020603050405020304" pitchFamily="18" charset="0"/>
              </a:rPr>
              <a:t>sử</a:t>
            </a:r>
            <a:r>
              <a:rPr lang="en-US" sz="2240" i="1" kern="1200" dirty="0">
                <a:solidFill>
                  <a:srgbClr val="0D0D0D"/>
                </a:solidFill>
                <a:latin typeface="Times New Roman" panose="02020603050405020304" pitchFamily="18" charset="0"/>
                <a:ea typeface="+mn-ea"/>
                <a:cs typeface="Times New Roman" panose="02020603050405020304" pitchFamily="18" charset="0"/>
              </a:rPr>
              <a:t> </a:t>
            </a:r>
            <a:r>
              <a:rPr lang="en-US" sz="2240" i="1" kern="1200" dirty="0" err="1">
                <a:solidFill>
                  <a:srgbClr val="0D0D0D"/>
                </a:solidFill>
                <a:latin typeface="Times New Roman" panose="02020603050405020304" pitchFamily="18" charset="0"/>
                <a:ea typeface="+mn-ea"/>
                <a:cs typeface="Times New Roman" panose="02020603050405020304" pitchFamily="18" charset="0"/>
              </a:rPr>
              <a:t>lược</a:t>
            </a:r>
            <a:r>
              <a:rPr lang="en-US" sz="2240" kern="1200" dirty="0">
                <a:solidFill>
                  <a:srgbClr val="0D0D0D"/>
                </a:solidFill>
                <a:latin typeface="Times New Roman" panose="02020603050405020304" pitchFamily="18" charset="0"/>
                <a:ea typeface="+mn-ea"/>
                <a:cs typeface="Times New Roman" panose="02020603050405020304" pitchFamily="18" charset="0"/>
              </a:rPr>
              <a:t>, NXB Tân </a:t>
            </a:r>
            <a:r>
              <a:rPr lang="en-US" sz="2240" kern="1200" dirty="0" err="1">
                <a:solidFill>
                  <a:srgbClr val="0D0D0D"/>
                </a:solidFill>
                <a:latin typeface="Times New Roman" panose="02020603050405020304" pitchFamily="18" charset="0"/>
                <a:ea typeface="+mn-ea"/>
                <a:cs typeface="Times New Roman" panose="02020603050405020304" pitchFamily="18" charset="0"/>
              </a:rPr>
              <a:t>Việt</a:t>
            </a:r>
            <a:r>
              <a:rPr lang="en-US" sz="2240" kern="1200" dirty="0">
                <a:solidFill>
                  <a:srgbClr val="0D0D0D"/>
                </a:solidFill>
                <a:latin typeface="Times New Roman" panose="02020603050405020304" pitchFamily="18" charset="0"/>
                <a:ea typeface="+mn-ea"/>
                <a:cs typeface="Times New Roman" panose="02020603050405020304" pitchFamily="18" charset="0"/>
              </a:rPr>
              <a:t>, Hà </a:t>
            </a:r>
            <a:r>
              <a:rPr lang="en-US" sz="2240" kern="1200" dirty="0" err="1">
                <a:solidFill>
                  <a:srgbClr val="0D0D0D"/>
                </a:solidFill>
                <a:latin typeface="Times New Roman" panose="02020603050405020304" pitchFamily="18" charset="0"/>
                <a:ea typeface="+mn-ea"/>
                <a:cs typeface="Times New Roman" panose="02020603050405020304" pitchFamily="18" charset="0"/>
              </a:rPr>
              <a:t>Nội</a:t>
            </a:r>
            <a:r>
              <a:rPr lang="en-US" sz="2240" kern="1200" dirty="0">
                <a:solidFill>
                  <a:srgbClr val="0D0D0D"/>
                </a:solidFill>
                <a:latin typeface="Times New Roman" panose="02020603050405020304" pitchFamily="18" charset="0"/>
                <a:ea typeface="+mn-ea"/>
                <a:cs typeface="Times New Roman" panose="02020603050405020304" pitchFamily="18" charset="0"/>
              </a:rPr>
              <a:t>, 1951)</a:t>
            </a:r>
            <a:endParaRPr lang="en-US" sz="2240" kern="1200" dirty="0">
              <a:solidFill>
                <a:schemeClr val="tx1"/>
              </a:solidFill>
              <a:latin typeface="Calibri" panose="020F0502020204030204" pitchFamily="34" charset="0"/>
              <a:ea typeface="+mn-ea"/>
              <a:cs typeface="Times New Roman" panose="02020603050405020304" pitchFamily="18" charset="0"/>
            </a:endParaRPr>
          </a:p>
          <a:p>
            <a:pPr algn="just" defTabSz="731520">
              <a:lnSpc>
                <a:spcPct val="130000"/>
              </a:lnSpc>
              <a:spcAft>
                <a:spcPts val="640"/>
              </a:spcAft>
            </a:pPr>
            <a:r>
              <a:rPr lang="en-US" sz="2240" b="1" kern="1200" baseline="30000" dirty="0">
                <a:solidFill>
                  <a:srgbClr val="0D0D0D"/>
                </a:solidFill>
                <a:latin typeface="Times New Roman" panose="02020603050405020304" pitchFamily="18" charset="0"/>
                <a:ea typeface="+mn-ea"/>
                <a:cs typeface="Times New Roman" panose="02020603050405020304" pitchFamily="18" charset="0"/>
              </a:rPr>
              <a:t>(*)</a:t>
            </a:r>
            <a:r>
              <a:rPr lang="en-US" sz="2240" b="1" kern="1200" baseline="30000" dirty="0">
                <a:solidFill>
                  <a:srgbClr val="0070C0"/>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Trần</a:t>
            </a:r>
            <a:r>
              <a:rPr lang="en-US" sz="2240" kern="1200" dirty="0">
                <a:solidFill>
                  <a:srgbClr val="0D0D0D"/>
                </a:solidFill>
                <a:latin typeface="Times New Roman" panose="02020603050405020304" pitchFamily="18" charset="0"/>
                <a:ea typeface="+mn-ea"/>
                <a:cs typeface="Times New Roman" panose="02020603050405020304" pitchFamily="18" charset="0"/>
              </a:rPr>
              <a:t> Quang </a:t>
            </a:r>
            <a:r>
              <a:rPr lang="en-US" sz="2240" kern="1200" dirty="0" err="1">
                <a:solidFill>
                  <a:srgbClr val="0D0D0D"/>
                </a:solidFill>
                <a:latin typeface="Times New Roman" panose="02020603050405020304" pitchFamily="18" charset="0"/>
                <a:ea typeface="+mn-ea"/>
                <a:cs typeface="Times New Roman" panose="02020603050405020304" pitchFamily="18" charset="0"/>
              </a:rPr>
              <a:t>Khải</a:t>
            </a:r>
            <a:r>
              <a:rPr lang="en-US" sz="2240" kern="1200" dirty="0">
                <a:solidFill>
                  <a:srgbClr val="0D0D0D"/>
                </a:solidFill>
                <a:latin typeface="Times New Roman" panose="02020603050405020304" pitchFamily="18" charset="0"/>
                <a:ea typeface="+mn-ea"/>
                <a:cs typeface="Times New Roman" panose="02020603050405020304" pitchFamily="18" charset="0"/>
              </a:rPr>
              <a:t> (1241 – 1294) </a:t>
            </a:r>
            <a:r>
              <a:rPr lang="en-US" sz="2240" kern="1200" dirty="0" err="1">
                <a:solidFill>
                  <a:srgbClr val="0D0D0D"/>
                </a:solidFill>
                <a:latin typeface="Times New Roman" panose="02020603050405020304" pitchFamily="18" charset="0"/>
                <a:ea typeface="+mn-ea"/>
                <a:cs typeface="Times New Roman" panose="02020603050405020304" pitchFamily="18" charset="0"/>
              </a:rPr>
              <a:t>là</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một</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võ</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tướng</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kiệt</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xuất</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có</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công</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rất</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lớn</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trong</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hai</a:t>
            </a:r>
            <a:r>
              <a:rPr lang="en-US" sz="2240" kern="1200" dirty="0">
                <a:solidFill>
                  <a:srgbClr val="0D0D0D"/>
                </a:solidFill>
                <a:latin typeface="Times New Roman" panose="02020603050405020304" pitchFamily="18" charset="0"/>
                <a:ea typeface="+mn-ea"/>
                <a:cs typeface="Times New Roman" panose="02020603050405020304" pitchFamily="18" charset="0"/>
              </a:rPr>
              <a:t> </a:t>
            </a:r>
            <a:r>
              <a:rPr lang="en-US" sz="2240" kern="1200" dirty="0" err="1">
                <a:solidFill>
                  <a:srgbClr val="0D0D0D"/>
                </a:solidFill>
                <a:latin typeface="Times New Roman" panose="02020603050405020304" pitchFamily="18" charset="0"/>
                <a:ea typeface="+mn-ea"/>
                <a:cs typeface="Times New Roman" panose="02020603050405020304" pitchFamily="18" charset="0"/>
              </a:rPr>
              <a:t>cuộc</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kháng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chiến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chống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Mông</a:t>
            </a:r>
            <a:r>
              <a:rPr lang="en-US" sz="2240" kern="1200" dirty="0">
                <a:solidFill>
                  <a:srgbClr val="000000"/>
                </a:solidFill>
                <a:latin typeface="Times New Roman" panose="02020603050405020304" pitchFamily="18" charset="0"/>
                <a:ea typeface="+mn-ea"/>
                <a:cs typeface="Times New Roman" panose="02020603050405020304" pitchFamily="18" charset="0"/>
              </a:rPr>
              <a:t> – </a:t>
            </a:r>
            <a:r>
              <a:rPr lang="en-US" sz="2240" kern="1200" dirty="0" err="1">
                <a:solidFill>
                  <a:srgbClr val="000000"/>
                </a:solidFill>
                <a:latin typeface="Times New Roman" panose="02020603050405020304" pitchFamily="18" charset="0"/>
                <a:ea typeface="+mn-ea"/>
                <a:cs typeface="Times New Roman" panose="02020603050405020304" pitchFamily="18" charset="0"/>
              </a:rPr>
              <a:t>Nguyên</a:t>
            </a:r>
            <a:r>
              <a:rPr lang="en-US" sz="2240" kern="1200" dirty="0">
                <a:solidFill>
                  <a:srgbClr val="000000"/>
                </a:solidFill>
                <a:latin typeface="Times New Roman" panose="02020603050405020304" pitchFamily="18" charset="0"/>
                <a:ea typeface="+mn-ea"/>
                <a:cs typeface="Times New Roman" panose="02020603050405020304" pitchFamily="18" charset="0"/>
              </a:rPr>
              <a:t> (1284-1285; 1287-1288), </a:t>
            </a:r>
            <a:r>
              <a:rPr lang="en-US" sz="2240" kern="1200" dirty="0" err="1">
                <a:solidFill>
                  <a:srgbClr val="000000"/>
                </a:solidFill>
                <a:latin typeface="Times New Roman" panose="02020603050405020304" pitchFamily="18" charset="0"/>
                <a:ea typeface="+mn-ea"/>
                <a:cs typeface="Times New Roman" panose="02020603050405020304" pitchFamily="18" charset="0"/>
              </a:rPr>
              <a:t>đặc</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biệt</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là</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trong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hai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trận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chiến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thắng</a:t>
            </a:r>
            <a:r>
              <a:rPr lang="en-US" sz="2240" kern="1200" dirty="0">
                <a:solidFill>
                  <a:srgbClr val="000000"/>
                </a:solidFill>
                <a:latin typeface="Times New Roman" panose="02020603050405020304" pitchFamily="18" charset="0"/>
                <a:ea typeface="+mn-ea"/>
                <a:cs typeface="Times New Roman" panose="02020603050405020304" pitchFamily="18" charset="0"/>
              </a:rPr>
              <a:t> ở </a:t>
            </a:r>
            <a:r>
              <a:rPr lang="en-US" sz="2240" kern="1200" dirty="0" err="1">
                <a:solidFill>
                  <a:srgbClr val="000000"/>
                </a:solidFill>
                <a:latin typeface="Times New Roman" panose="02020603050405020304" pitchFamily="18" charset="0"/>
                <a:ea typeface="+mn-ea"/>
                <a:cs typeface="Times New Roman" panose="02020603050405020304" pitchFamily="18" charset="0"/>
              </a:rPr>
              <a:t>Hàm</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Tử</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và</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Chương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Dương</a:t>
            </a:r>
            <a:r>
              <a:rPr lang="en-US" sz="2240" kern="1200" dirty="0">
                <a:solidFill>
                  <a:srgbClr val="000000"/>
                </a:solidFill>
                <a:latin typeface="Times New Roman" panose="02020603050405020304" pitchFamily="18" charset="0"/>
                <a:ea typeface="+mn-ea"/>
                <a:cs typeface="Times New Roman" panose="02020603050405020304" pitchFamily="18" charset="0"/>
              </a:rPr>
              <a:t>.</a:t>
            </a:r>
            <a:endParaRPr lang="en-US" sz="2240" kern="1200" dirty="0">
              <a:solidFill>
                <a:schemeClr val="tx1"/>
              </a:solidFill>
              <a:latin typeface="Calibri" panose="020F0502020204030204" pitchFamily="34" charset="0"/>
              <a:ea typeface="+mn-ea"/>
              <a:cs typeface="Times New Roman" panose="02020603050405020304" pitchFamily="18" charset="0"/>
            </a:endParaRPr>
          </a:p>
          <a:p>
            <a:pPr algn="just" defTabSz="731520">
              <a:lnSpc>
                <a:spcPct val="130000"/>
              </a:lnSpc>
              <a:spcAft>
                <a:spcPts val="640"/>
              </a:spcAft>
            </a:pP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Bài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thơ</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Phò</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giá</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về</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kinh</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được</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làm</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khi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Trần</a:t>
            </a:r>
            <a:r>
              <a:rPr lang="en-US" sz="2240" kern="1200" dirty="0">
                <a:solidFill>
                  <a:srgbClr val="000000"/>
                </a:solidFill>
                <a:latin typeface="Times New Roman" panose="02020603050405020304" pitchFamily="18" charset="0"/>
                <a:ea typeface="+mn-ea"/>
                <a:cs typeface="Times New Roman" panose="02020603050405020304" pitchFamily="18" charset="0"/>
              </a:rPr>
              <a:t> Quang </a:t>
            </a:r>
            <a:r>
              <a:rPr lang="en-US" sz="2240" kern="1200" dirty="0" err="1">
                <a:solidFill>
                  <a:srgbClr val="000000"/>
                </a:solidFill>
                <a:latin typeface="Times New Roman" panose="02020603050405020304" pitchFamily="18" charset="0"/>
                <a:ea typeface="+mn-ea"/>
                <a:cs typeface="Times New Roman" panose="02020603050405020304" pitchFamily="18" charset="0"/>
              </a:rPr>
              <a:t>Khải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đi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đón</a:t>
            </a:r>
            <a:r>
              <a:rPr lang="en-US" sz="2240" kern="1200" dirty="0">
                <a:solidFill>
                  <a:srgbClr val="000000"/>
                </a:solidFill>
                <a:latin typeface="Times New Roman" panose="02020603050405020304" pitchFamily="18" charset="0"/>
                <a:ea typeface="+mn-ea"/>
                <a:cs typeface="Times New Roman" panose="02020603050405020304" pitchFamily="18" charset="0"/>
              </a:rPr>
              <a:t> Thái </a:t>
            </a:r>
            <a:r>
              <a:rPr lang="en-US" sz="2240" kern="1200" dirty="0" err="1">
                <a:solidFill>
                  <a:srgbClr val="000000"/>
                </a:solidFill>
                <a:latin typeface="Times New Roman" panose="02020603050405020304" pitchFamily="18" charset="0"/>
                <a:ea typeface="+mn-ea"/>
                <a:cs typeface="Times New Roman" panose="02020603050405020304" pitchFamily="18" charset="0"/>
              </a:rPr>
              <a:t>thượng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hoàng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Trần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Thánh</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Tông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và</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vua</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Trần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Nhân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Tông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về</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Thăng</a:t>
            </a:r>
            <a:r>
              <a:rPr lang="en-US" sz="2240" kern="1200" dirty="0">
                <a:solidFill>
                  <a:srgbClr val="000000"/>
                </a:solidFill>
                <a:latin typeface="Times New Roman" panose="02020603050405020304" pitchFamily="18" charset="0"/>
                <a:ea typeface="+mn-ea"/>
                <a:cs typeface="Times New Roman" panose="02020603050405020304" pitchFamily="18" charset="0"/>
              </a:rPr>
              <a:t> Long (Hà </a:t>
            </a:r>
            <a:r>
              <a:rPr lang="en-US" sz="2240" kern="1200" dirty="0" err="1">
                <a:solidFill>
                  <a:srgbClr val="000000"/>
                </a:solidFill>
                <a:latin typeface="Times New Roman" panose="02020603050405020304" pitchFamily="18" charset="0"/>
                <a:ea typeface="+mn-ea"/>
                <a:cs typeface="Times New Roman" panose="02020603050405020304" pitchFamily="18" charset="0"/>
              </a:rPr>
              <a:t>Nội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ngày</a:t>
            </a:r>
            <a:r>
              <a:rPr lang="en-US" sz="2240" kern="1200" dirty="0">
                <a:solidFill>
                  <a:srgbClr val="000000"/>
                </a:solidFill>
                <a:latin typeface="Times New Roman" panose="02020603050405020304" pitchFamily="18" charset="0"/>
                <a:ea typeface="+mn-ea"/>
                <a:cs typeface="Times New Roman" panose="02020603050405020304" pitchFamily="18" charset="0"/>
              </a:rPr>
              <a:t> nay) </a:t>
            </a:r>
            <a:r>
              <a:rPr lang="en-US" sz="2240" kern="1200" dirty="0" err="1">
                <a:solidFill>
                  <a:srgbClr val="000000"/>
                </a:solidFill>
                <a:latin typeface="Times New Roman" panose="02020603050405020304" pitchFamily="18" charset="0"/>
                <a:ea typeface="+mn-ea"/>
                <a:cs typeface="Times New Roman" panose="02020603050405020304" pitchFamily="18" charset="0"/>
              </a:rPr>
              <a:t>ngay</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sau</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chiến</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thắng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Chương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Dương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Hàm</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Tử</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và</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giải</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phóng</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kinh</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đô</a:t>
            </a:r>
            <a:r>
              <a:rPr lang="en-US" sz="2240" kern="1200" dirty="0">
                <a:solidFill>
                  <a:srgbClr val="000000"/>
                </a:solidFill>
                <a:latin typeface="Times New Roman" panose="02020603050405020304" pitchFamily="18" charset="0"/>
                <a:ea typeface="+mn-ea"/>
                <a:cs typeface="Times New Roman" panose="02020603050405020304" pitchFamily="18" charset="0"/>
              </a:rPr>
              <a:t> </a:t>
            </a:r>
            <a:r>
              <a:rPr lang="en-US" sz="2240" kern="1200" dirty="0" err="1">
                <a:solidFill>
                  <a:srgbClr val="000000"/>
                </a:solidFill>
                <a:latin typeface="Times New Roman" panose="02020603050405020304" pitchFamily="18" charset="0"/>
                <a:ea typeface="+mn-ea"/>
                <a:cs typeface="Times New Roman" panose="02020603050405020304" pitchFamily="18" charset="0"/>
              </a:rPr>
              <a:t>năm</a:t>
            </a:r>
            <a:r>
              <a:rPr lang="en-US" sz="2240" kern="1200" dirty="0">
                <a:solidFill>
                  <a:srgbClr val="000000"/>
                </a:solidFill>
                <a:latin typeface="Times New Roman" panose="02020603050405020304" pitchFamily="18" charset="0"/>
                <a:ea typeface="+mn-ea"/>
                <a:cs typeface="Times New Roman" panose="02020603050405020304" pitchFamily="18" charset="0"/>
              </a:rPr>
              <a:t> 1285.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30">
            <a:extLst>
              <a:ext uri="{FF2B5EF4-FFF2-40B4-BE49-F238E27FC236}">
                <a16:creationId xmlns:a16="http://schemas.microsoft.com/office/drawing/2014/main" id="{DFD2F298-5C7E-E903-8F1A-021DCCA43983}"/>
              </a:ext>
            </a:extLst>
          </p:cNvPr>
          <p:cNvPicPr>
            <a:picLocks noChangeAspect="1"/>
          </p:cNvPicPr>
          <p:nvPr/>
        </p:nvPicPr>
        <p:blipFill rotWithShape="1">
          <a:blip r:embed="rId3">
            <a:extLst>
              <a:ext uri="{28A0092B-C50C-407E-A947-70E740481C1C}">
                <a14:useLocalDpi xmlns:a14="http://schemas.microsoft.com/office/drawing/2010/main" val="0"/>
              </a:ext>
            </a:extLst>
          </a:blip>
          <a:srcRect l="-31" r="47794"/>
          <a:stretch/>
        </p:blipFill>
        <p:spPr>
          <a:xfrm>
            <a:off x="0" y="1891217"/>
            <a:ext cx="5503038" cy="5069822"/>
          </a:xfrm>
          <a:prstGeom prst="rect">
            <a:avLst/>
          </a:prstGeom>
        </p:spPr>
      </p:pic>
    </p:spTree>
    <p:extLst>
      <p:ext uri="{BB962C8B-B14F-4D97-AF65-F5344CB8AC3E}">
        <p14:creationId xmlns:p14="http://schemas.microsoft.com/office/powerpoint/2010/main" val="253958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DF05C-1923-C519-EE3E-D70BB949CEF3}"/>
              </a:ext>
            </a:extLst>
          </p:cNvPr>
          <p:cNvSpPr txBox="1"/>
          <p:nvPr/>
        </p:nvSpPr>
        <p:spPr>
          <a:xfrm>
            <a:off x="645065" y="1463040"/>
            <a:ext cx="3796306" cy="2690949"/>
          </a:xfrm>
          <a:prstGeom prst="rect">
            <a:avLst/>
          </a:prstGeom>
        </p:spPr>
        <p:txBody>
          <a:bodyPr vert="horz" lIns="91440" tIns="45720" rIns="91440" bIns="45720" rtlCol="0" anchor="t">
            <a:normAutofit/>
          </a:bodyPr>
          <a:lstStyle/>
          <a:p>
            <a:pPr marL="0" marR="0" lvl="0" indent="0" fontAlgn="auto">
              <a:lnSpc>
                <a:spcPct val="90000"/>
              </a:lnSpc>
              <a:spcBef>
                <a:spcPct val="0"/>
              </a:spcBef>
              <a:spcAft>
                <a:spcPts val="600"/>
              </a:spcAft>
              <a:buClrTx/>
              <a:buSzTx/>
              <a:tabLst/>
              <a:defRPr/>
            </a:pPr>
            <a:r>
              <a:rPr kumimoji="0" lang="en-US" sz="4800" b="1" i="0" u="none" strike="noStrike" kern="1200" cap="none" spc="0" normalizeH="0" baseline="0" noProof="0" dirty="0" err="1">
                <a:ln>
                  <a:noFill/>
                </a:ln>
                <a:solidFill>
                  <a:schemeClr val="tx1"/>
                </a:solidFill>
                <a:effectLst/>
                <a:highlight>
                  <a:srgbClr val="FFFF00"/>
                </a:highlight>
                <a:uLnTx/>
                <a:uFillTx/>
                <a:latin typeface="+mj-lt"/>
                <a:ea typeface="+mj-ea"/>
                <a:cs typeface="+mj-cs"/>
              </a:rPr>
              <a:t>Đề</a:t>
            </a:r>
            <a:r>
              <a:rPr kumimoji="0" lang="en-US" sz="4800" b="1" i="0" u="none" strike="noStrike" kern="1200" cap="none" spc="0" normalizeH="0" baseline="0" noProof="0" dirty="0">
                <a:ln>
                  <a:noFill/>
                </a:ln>
                <a:solidFill>
                  <a:schemeClr val="tx1"/>
                </a:solidFill>
                <a:effectLst/>
                <a:highlight>
                  <a:srgbClr val="FFFF00"/>
                </a:highlight>
                <a:uLnTx/>
                <a:uFillTx/>
                <a:latin typeface="+mj-lt"/>
                <a:ea typeface="+mj-ea"/>
                <a:cs typeface="+mj-cs"/>
              </a:rPr>
              <a:t> </a:t>
            </a:r>
            <a:r>
              <a:rPr kumimoji="0" lang="en-US" sz="4800" b="1" i="0" u="none" strike="noStrike" kern="1200" cap="none" spc="0" normalizeH="0" baseline="0" noProof="0" dirty="0" err="1">
                <a:ln>
                  <a:noFill/>
                </a:ln>
                <a:solidFill>
                  <a:schemeClr val="tx1"/>
                </a:solidFill>
                <a:effectLst/>
                <a:highlight>
                  <a:srgbClr val="FFFF00"/>
                </a:highlight>
                <a:uLnTx/>
                <a:uFillTx/>
                <a:latin typeface="+mj-lt"/>
                <a:ea typeface="+mj-ea"/>
                <a:cs typeface="+mj-cs"/>
              </a:rPr>
              <a:t>số</a:t>
            </a:r>
            <a:r>
              <a:rPr kumimoji="0" lang="en-US" sz="4800" b="1" i="0" u="none" strike="noStrike" kern="1200" cap="none" spc="0" normalizeH="0" baseline="0" noProof="0" dirty="0">
                <a:ln>
                  <a:noFill/>
                </a:ln>
                <a:solidFill>
                  <a:schemeClr val="tx1"/>
                </a:solidFill>
                <a:effectLst/>
                <a:highlight>
                  <a:srgbClr val="FFFF00"/>
                </a:highlight>
                <a:uLnTx/>
                <a:uFillTx/>
                <a:latin typeface="+mj-lt"/>
                <a:ea typeface="+mj-ea"/>
                <a:cs typeface="+mj-cs"/>
              </a:rPr>
              <a:t> 11:</a:t>
            </a:r>
            <a:r>
              <a:rPr kumimoji="0" lang="en-US" sz="4800" b="0" i="0" u="none" strike="noStrike" kern="1200" cap="none" spc="0" normalizeH="0" baseline="0" noProof="0" dirty="0">
                <a:ln>
                  <a:noFill/>
                </a:ln>
                <a:solidFill>
                  <a:schemeClr val="tx1"/>
                </a:solidFill>
                <a:effectLst/>
                <a:uLnTx/>
                <a:uFillTx/>
                <a:latin typeface="+mj-lt"/>
                <a:ea typeface="+mj-ea"/>
                <a:cs typeface="+mj-cs"/>
              </a:rPr>
              <a:t> </a:t>
            </a:r>
          </a:p>
        </p:txBody>
      </p:sp>
      <p:grpSp>
        <p:nvGrpSpPr>
          <p:cNvPr id="23" name="Group 15">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7" name="Rectangle 1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8228427" y="2279362"/>
            <a:ext cx="1023748" cy="183768"/>
          </a:xfrm>
          <a:prstGeom prst="rect">
            <a:avLst/>
          </a:prstGeom>
          <a:noFill/>
        </p:spPr>
        <p:txBody>
          <a:bodyPr wrap="square" rtlCol="0">
            <a:spAutoFit/>
          </a:bodyPr>
          <a:lstStyle/>
          <a:p>
            <a:pPr defTabSz="493776">
              <a:spcAft>
                <a:spcPts val="600"/>
              </a:spcAft>
              <a:defRPr/>
            </a:pPr>
            <a:r>
              <a:rPr lang="en-US" altLang="zh-CN" sz="594"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11754456-3FDA-CDD3-77EB-E927F5A664DC}"/>
              </a:ext>
            </a:extLst>
          </p:cNvPr>
          <p:cNvSpPr txBox="1"/>
          <p:nvPr/>
        </p:nvSpPr>
        <p:spPr>
          <a:xfrm>
            <a:off x="5497157" y="1352762"/>
            <a:ext cx="5962720" cy="4106381"/>
          </a:xfrm>
          <a:prstGeom prst="rect">
            <a:avLst/>
          </a:prstGeom>
          <a:noFill/>
        </p:spPr>
        <p:txBody>
          <a:bodyPr wrap="square">
            <a:spAutoFit/>
          </a:bodyPr>
          <a:lstStyle/>
          <a:p>
            <a:pPr defTabSz="493776">
              <a:lnSpc>
                <a:spcPct val="150000"/>
              </a:lnSpc>
              <a:spcAft>
                <a:spcPts val="432"/>
              </a:spcAft>
            </a:pPr>
            <a:r>
              <a:rPr lang="en-US" sz="2800" b="1"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Câu</a:t>
            </a:r>
            <a:r>
              <a:rPr lang="en-US" sz="2800" b="1"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1.</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Bài</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thơ</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Phò</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giá</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về</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kinh</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được</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viết</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theo</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thể</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loại</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 </a:t>
            </a:r>
            <a:r>
              <a:rPr lang="en-US" sz="2800" kern="1200" dirty="0" err="1">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nào</a:t>
            </a:r>
            <a:r>
              <a:rPr lang="en-US" sz="2800" kern="1200" dirty="0">
                <a:solidFill>
                  <a:srgbClr val="0D0D0D"/>
                </a:solidFill>
                <a:latin typeface="Times New Roman" panose="02020603050405020304" pitchFamily="18" charset="0"/>
                <a:ea typeface="+mn-ea"/>
                <a:cs typeface="Times New Roman" panose="02020603050405020304" pitchFamily="18" charset="0"/>
                <a:hlinkClick r:id="rId4" tooltip="Tác phẩm được viết theo thể loại nào?"/>
              </a:rPr>
              <a:t>?</a:t>
            </a:r>
            <a:endParaRPr lang="en-US" sz="2800" kern="1200" dirty="0">
              <a:solidFill>
                <a:schemeClr val="tx1"/>
              </a:solidFill>
              <a:latin typeface="Calibri" panose="020F0502020204030204" pitchFamily="34" charset="0"/>
              <a:ea typeface="+mn-ea"/>
              <a:cs typeface="Times New Roman" panose="02020603050405020304" pitchFamily="18" charset="0"/>
            </a:endParaRPr>
          </a:p>
          <a:p>
            <a:pPr defTabSz="493776">
              <a:lnSpc>
                <a:spcPct val="150000"/>
              </a:lnSpc>
              <a:spcAft>
                <a:spcPts val="432"/>
              </a:spcAft>
            </a:pPr>
            <a:r>
              <a:rPr lang="en-US" sz="2800" kern="1200" dirty="0">
                <a:solidFill>
                  <a:srgbClr val="0D0D0D"/>
                </a:solidFill>
                <a:latin typeface="Times New Roman" panose="02020603050405020304" pitchFamily="18" charset="0"/>
                <a:ea typeface="+mn-ea"/>
                <a:cs typeface="Times New Roman" panose="02020603050405020304" pitchFamily="18" charset="0"/>
              </a:rPr>
              <a:t>A. </a:t>
            </a:r>
            <a:r>
              <a:rPr lang="en-US" sz="2800" kern="1200" dirty="0" err="1">
                <a:solidFill>
                  <a:srgbClr val="0D0D0D"/>
                </a:solidFill>
                <a:latin typeface="Times New Roman" panose="02020603050405020304" pitchFamily="18" charset="0"/>
                <a:ea typeface="+mn-ea"/>
                <a:cs typeface="Times New Roman" panose="02020603050405020304" pitchFamily="18" charset="0"/>
              </a:rPr>
              <a:t>Thơ</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thất</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ngôn</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tứ</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tuyệt</a:t>
            </a:r>
            <a:endParaRPr lang="en-US" sz="2800" kern="1200" dirty="0">
              <a:solidFill>
                <a:schemeClr val="tx1"/>
              </a:solidFill>
              <a:latin typeface="Calibri" panose="020F0502020204030204" pitchFamily="34" charset="0"/>
              <a:ea typeface="+mn-ea"/>
              <a:cs typeface="Times New Roman" panose="02020603050405020304" pitchFamily="18" charset="0"/>
            </a:endParaRPr>
          </a:p>
          <a:p>
            <a:pPr defTabSz="493776">
              <a:lnSpc>
                <a:spcPct val="150000"/>
              </a:lnSpc>
              <a:spcAft>
                <a:spcPts val="432"/>
              </a:spcAft>
            </a:pPr>
            <a:r>
              <a:rPr lang="en-US" sz="2800" kern="1200" dirty="0">
                <a:solidFill>
                  <a:srgbClr val="0D0D0D"/>
                </a:solidFill>
                <a:latin typeface="Times New Roman" panose="02020603050405020304" pitchFamily="18" charset="0"/>
                <a:ea typeface="+mn-ea"/>
                <a:cs typeface="Times New Roman" panose="02020603050405020304" pitchFamily="18" charset="0"/>
              </a:rPr>
              <a:t>B. </a:t>
            </a:r>
            <a:r>
              <a:rPr lang="en-US" sz="2800" kern="1200" dirty="0" err="1">
                <a:solidFill>
                  <a:srgbClr val="0D0D0D"/>
                </a:solidFill>
                <a:latin typeface="Times New Roman" panose="02020603050405020304" pitchFamily="18" charset="0"/>
                <a:ea typeface="+mn-ea"/>
                <a:cs typeface="Times New Roman" panose="02020603050405020304" pitchFamily="18" charset="0"/>
              </a:rPr>
              <a:t>Thất</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ngôn</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bát</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cú</a:t>
            </a:r>
            <a:endParaRPr lang="en-US" sz="2800" kern="1200" dirty="0">
              <a:solidFill>
                <a:schemeClr val="tx1"/>
              </a:solidFill>
              <a:latin typeface="Calibri" panose="020F0502020204030204" pitchFamily="34" charset="0"/>
              <a:ea typeface="+mn-ea"/>
              <a:cs typeface="Times New Roman" panose="02020603050405020304" pitchFamily="18" charset="0"/>
            </a:endParaRPr>
          </a:p>
          <a:p>
            <a:pPr defTabSz="493776">
              <a:lnSpc>
                <a:spcPct val="150000"/>
              </a:lnSpc>
              <a:spcAft>
                <a:spcPts val="432"/>
              </a:spcAft>
            </a:pPr>
            <a:r>
              <a:rPr lang="en-US" sz="2800" kern="1200" dirty="0">
                <a:solidFill>
                  <a:srgbClr val="0D0D0D"/>
                </a:solidFill>
                <a:latin typeface="Times New Roman" panose="02020603050405020304" pitchFamily="18" charset="0"/>
                <a:ea typeface="+mn-ea"/>
                <a:cs typeface="Times New Roman" panose="02020603050405020304" pitchFamily="18" charset="0"/>
              </a:rPr>
              <a:t>C. </a:t>
            </a:r>
            <a:r>
              <a:rPr lang="en-US" sz="2800" kern="1200" dirty="0" err="1">
                <a:solidFill>
                  <a:srgbClr val="0D0D0D"/>
                </a:solidFill>
                <a:latin typeface="Times New Roman" panose="02020603050405020304" pitchFamily="18" charset="0"/>
                <a:ea typeface="+mn-ea"/>
                <a:cs typeface="Times New Roman" panose="02020603050405020304" pitchFamily="18" charset="0"/>
              </a:rPr>
              <a:t>Ngũ</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ngôn</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tứ</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tuyệt</a:t>
            </a:r>
            <a:endParaRPr lang="en-US" sz="2800" kern="1200" dirty="0">
              <a:solidFill>
                <a:schemeClr val="tx1"/>
              </a:solidFill>
              <a:latin typeface="Calibri" panose="020F0502020204030204" pitchFamily="34" charset="0"/>
              <a:ea typeface="+mn-ea"/>
              <a:cs typeface="Times New Roman" panose="02020603050405020304" pitchFamily="18" charset="0"/>
            </a:endParaRPr>
          </a:p>
          <a:p>
            <a:pPr defTabSz="493776">
              <a:lnSpc>
                <a:spcPct val="150000"/>
              </a:lnSpc>
              <a:spcAft>
                <a:spcPts val="432"/>
              </a:spcAft>
            </a:pPr>
            <a:r>
              <a:rPr lang="en-US" sz="2800" kern="1200" dirty="0">
                <a:solidFill>
                  <a:srgbClr val="0D0D0D"/>
                </a:solidFill>
                <a:latin typeface="Times New Roman" panose="02020603050405020304" pitchFamily="18" charset="0"/>
                <a:ea typeface="+mn-ea"/>
                <a:cs typeface="Times New Roman" panose="02020603050405020304" pitchFamily="18" charset="0"/>
              </a:rPr>
              <a:t>D. </a:t>
            </a:r>
            <a:r>
              <a:rPr lang="en-US" sz="2800" kern="1200" dirty="0" err="1">
                <a:solidFill>
                  <a:srgbClr val="0D0D0D"/>
                </a:solidFill>
                <a:latin typeface="Times New Roman" panose="02020603050405020304" pitchFamily="18" charset="0"/>
                <a:ea typeface="+mn-ea"/>
                <a:cs typeface="Times New Roman" panose="02020603050405020304" pitchFamily="18" charset="0"/>
              </a:rPr>
              <a:t>Ngũ</a:t>
            </a:r>
            <a:r>
              <a:rPr lang="en-US" sz="2800" kern="1200" dirty="0">
                <a:solidFill>
                  <a:srgbClr val="0D0D0D"/>
                </a:solidFill>
                <a:latin typeface="Times New Roman" panose="02020603050405020304" pitchFamily="18" charset="0"/>
                <a:ea typeface="+mn-ea"/>
                <a:cs typeface="Times New Roman" panose="02020603050405020304" pitchFamily="18" charset="0"/>
              </a:rPr>
              <a:t> </a:t>
            </a:r>
            <a:r>
              <a:rPr lang="en-US" sz="2800" kern="1200" dirty="0" err="1">
                <a:solidFill>
                  <a:srgbClr val="0D0D0D"/>
                </a:solidFill>
                <a:latin typeface="Times New Roman" panose="02020603050405020304" pitchFamily="18" charset="0"/>
                <a:ea typeface="+mn-ea"/>
                <a:cs typeface="Times New Roman" panose="02020603050405020304" pitchFamily="18" charset="0"/>
              </a:rPr>
              <a:t>ngôn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2181AEC8-5E31-53DA-D64E-B7085DD3A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1" y="1398857"/>
            <a:ext cx="6858000" cy="6858000"/>
          </a:xfrm>
          <a:prstGeom prst="rect">
            <a:avLst/>
          </a:prstGeom>
        </p:spPr>
      </p:pic>
    </p:spTree>
    <p:extLst>
      <p:ext uri="{BB962C8B-B14F-4D97-AF65-F5344CB8AC3E}">
        <p14:creationId xmlns:p14="http://schemas.microsoft.com/office/powerpoint/2010/main" val="292813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6ADF05C-1923-C519-EE3E-D70BB949CEF3}"/>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400" b="1" i="0" u="none" strike="noStrike" kern="1200" cap="none" spc="0" normalizeH="0" baseline="0" noProof="0">
                <a:ln>
                  <a:noFill/>
                </a:ln>
                <a:solidFill>
                  <a:schemeClr val="tx1"/>
                </a:solidFill>
                <a:effectLst/>
                <a:highlight>
                  <a:srgbClr val="FFFF00"/>
                </a:highlight>
                <a:uLnTx/>
                <a:uFillTx/>
                <a:latin typeface="+mj-lt"/>
                <a:ea typeface="+mj-ea"/>
                <a:cs typeface="+mj-cs"/>
              </a:rPr>
              <a:t>Đề số 11:</a:t>
            </a:r>
            <a:r>
              <a:rPr kumimoji="0" lang="en-US" sz="4400" b="0" i="0" u="none" strike="noStrike" kern="1200" cap="none" spc="0" normalizeH="0" baseline="0" noProof="0">
                <a:ln>
                  <a:noFill/>
                </a:ln>
                <a:solidFill>
                  <a:schemeClr val="tx1"/>
                </a:solidFill>
                <a:effectLst/>
                <a:uLnTx/>
                <a:uFillTx/>
                <a:latin typeface="+mj-lt"/>
                <a:ea typeface="+mj-ea"/>
                <a:cs typeface="+mj-cs"/>
              </a:rPr>
              <a:t> </a:t>
            </a:r>
          </a:p>
        </p:txBody>
      </p:sp>
      <p:sp>
        <p:nvSpPr>
          <p:cNvPr id="9" name="文本框 8"/>
          <p:cNvSpPr txBox="1"/>
          <p:nvPr/>
        </p:nvSpPr>
        <p:spPr>
          <a:xfrm>
            <a:off x="5831829" y="1825625"/>
            <a:ext cx="1683562" cy="244682"/>
          </a:xfrm>
          <a:prstGeom prst="rect">
            <a:avLst/>
          </a:prstGeom>
          <a:noFill/>
        </p:spPr>
        <p:txBody>
          <a:bodyPr wrap="square" rtlCol="0">
            <a:spAutoFit/>
          </a:bodyPr>
          <a:lstStyle/>
          <a:p>
            <a:pPr defTabSz="822960">
              <a:spcAft>
                <a:spcPts val="600"/>
              </a:spcAft>
              <a:defRPr/>
            </a:pPr>
            <a:r>
              <a:rPr lang="en-US" altLang="zh-CN" sz="990"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DB2853A5-DDEA-8828-6CFA-1497E4F892FF}"/>
              </a:ext>
            </a:extLst>
          </p:cNvPr>
          <p:cNvSpPr txBox="1"/>
          <p:nvPr/>
        </p:nvSpPr>
        <p:spPr>
          <a:xfrm>
            <a:off x="1193126" y="2225046"/>
            <a:ext cx="9805747" cy="3951917"/>
          </a:xfrm>
          <a:prstGeom prst="rect">
            <a:avLst/>
          </a:prstGeom>
          <a:noFill/>
        </p:spPr>
        <p:txBody>
          <a:bodyPr wrap="square">
            <a:spAutoFit/>
          </a:bodyPr>
          <a:lstStyle/>
          <a:p>
            <a:pPr algn="just" defTabSz="822960">
              <a:lnSpc>
                <a:spcPct val="130000"/>
              </a:lnSpc>
              <a:spcAft>
                <a:spcPts val="720"/>
              </a:spcAft>
            </a:pPr>
            <a:r>
              <a:rPr lang="en-US" sz="2520" b="1" kern="1200" err="1">
                <a:solidFill>
                  <a:srgbClr val="0D0D0D"/>
                </a:solidFill>
                <a:latin typeface="Times New Roman" panose="02020603050405020304" pitchFamily="18" charset="0"/>
                <a:ea typeface="+mn-ea"/>
                <a:cs typeface="Times New Roman" panose="02020603050405020304" pitchFamily="18" charset="0"/>
              </a:rPr>
              <a:t>Câu</a:t>
            </a:r>
            <a:r>
              <a:rPr lang="en-US" sz="2520" b="1" kern="1200">
                <a:solidFill>
                  <a:srgbClr val="0D0D0D"/>
                </a:solidFill>
                <a:latin typeface="Times New Roman" panose="02020603050405020304" pitchFamily="18" charset="0"/>
                <a:ea typeface="+mn-ea"/>
                <a:cs typeface="Times New Roman" panose="02020603050405020304" pitchFamily="18" charset="0"/>
              </a:rPr>
              <a:t> 2. </a:t>
            </a:r>
            <a:r>
              <a:rPr lang="en-US" sz="2520" kern="1200">
                <a:solidFill>
                  <a:srgbClr val="0D0D0D"/>
                </a:solidFill>
                <a:latin typeface="Times New Roman" panose="02020603050405020304" pitchFamily="18" charset="0"/>
                <a:ea typeface="+mn-ea"/>
                <a:cs typeface="Times New Roman" panose="02020603050405020304" pitchFamily="18" charset="0"/>
              </a:rPr>
              <a:t>Ý </a:t>
            </a:r>
            <a:r>
              <a:rPr lang="en-US" sz="2520" kern="1200" err="1">
                <a:solidFill>
                  <a:srgbClr val="0D0D0D"/>
                </a:solidFill>
                <a:latin typeface="Times New Roman" panose="02020603050405020304" pitchFamily="18" charset="0"/>
                <a:ea typeface="+mn-ea"/>
                <a:cs typeface="Times New Roman" panose="02020603050405020304" pitchFamily="18" charset="0"/>
              </a:rPr>
              <a:t>nào</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sau</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đây</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b="1" kern="1200" err="1">
                <a:solidFill>
                  <a:srgbClr val="0D0D0D"/>
                </a:solidFill>
                <a:latin typeface="Times New Roman" panose="02020603050405020304" pitchFamily="18" charset="0"/>
                <a:ea typeface="+mn-ea"/>
                <a:cs typeface="Times New Roman" panose="02020603050405020304" pitchFamily="18" charset="0"/>
              </a:rPr>
              <a:t>không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đúng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khi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nói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về</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bài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Phò</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giá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về</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kinh</a:t>
            </a:r>
            <a:r>
              <a:rPr lang="en-US" sz="2520" kern="1200">
                <a:solidFill>
                  <a:srgbClr val="0D0D0D"/>
                </a:solidFill>
                <a:latin typeface="Times New Roman" panose="02020603050405020304" pitchFamily="18" charset="0"/>
                <a:ea typeface="+mn-ea"/>
                <a:cs typeface="Times New Roman" panose="02020603050405020304" pitchFamily="18" charset="0"/>
              </a:rPr>
              <a:t>”?</a:t>
            </a:r>
            <a:endParaRPr lang="en-US" sz="2520" kern="1200">
              <a:solidFill>
                <a:schemeClr val="tx1"/>
              </a:solidFill>
              <a:latin typeface="Calibri" panose="020F0502020204030204" pitchFamily="34" charset="0"/>
              <a:ea typeface="+mn-ea"/>
              <a:cs typeface="Times New Roman" panose="02020603050405020304" pitchFamily="18" charset="0"/>
            </a:endParaRPr>
          </a:p>
          <a:p>
            <a:pPr algn="just" defTabSz="822960">
              <a:lnSpc>
                <a:spcPct val="130000"/>
              </a:lnSpc>
              <a:spcAft>
                <a:spcPts val="720"/>
              </a:spcAft>
            </a:pPr>
            <a:r>
              <a:rPr lang="en-US" sz="2520" kern="1200">
                <a:solidFill>
                  <a:srgbClr val="0D0D0D"/>
                </a:solidFill>
                <a:latin typeface="Times New Roman" panose="02020603050405020304" pitchFamily="18" charset="0"/>
                <a:ea typeface="+mn-ea"/>
                <a:cs typeface="Times New Roman" panose="02020603050405020304" pitchFamily="18" charset="0"/>
              </a:rPr>
              <a:t>A. </a:t>
            </a:r>
            <a:r>
              <a:rPr lang="en-US" sz="2520" kern="1200" err="1">
                <a:solidFill>
                  <a:srgbClr val="0D0D0D"/>
                </a:solidFill>
                <a:latin typeface="Times New Roman" panose="02020603050405020304" pitchFamily="18" charset="0"/>
                <a:ea typeface="+mn-ea"/>
                <a:cs typeface="Times New Roman" panose="02020603050405020304" pitchFamily="18" charset="0"/>
              </a:rPr>
              <a:t>Đây</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là</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một</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bài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Đường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luật</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chữ</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Nôm</a:t>
            </a:r>
            <a:endParaRPr lang="en-US" sz="2520" kern="1200">
              <a:solidFill>
                <a:schemeClr val="tx1"/>
              </a:solidFill>
              <a:latin typeface="Calibri" panose="020F0502020204030204" pitchFamily="34" charset="0"/>
              <a:ea typeface="+mn-ea"/>
              <a:cs typeface="Times New Roman" panose="02020603050405020304" pitchFamily="18" charset="0"/>
            </a:endParaRPr>
          </a:p>
          <a:p>
            <a:pPr algn="just" defTabSz="822960">
              <a:lnSpc>
                <a:spcPct val="130000"/>
              </a:lnSpc>
              <a:spcAft>
                <a:spcPts val="720"/>
              </a:spcAft>
            </a:pPr>
            <a:r>
              <a:rPr lang="en-US" sz="2520" kern="1200">
                <a:solidFill>
                  <a:srgbClr val="0D0D0D"/>
                </a:solidFill>
                <a:latin typeface="Times New Roman" panose="02020603050405020304" pitchFamily="18" charset="0"/>
                <a:ea typeface="+mn-ea"/>
                <a:cs typeface="Times New Roman" panose="02020603050405020304" pitchFamily="18" charset="0"/>
              </a:rPr>
              <a:t>B. </a:t>
            </a:r>
            <a:r>
              <a:rPr lang="en-US" sz="2520" kern="1200" err="1">
                <a:solidFill>
                  <a:srgbClr val="0D0D0D"/>
                </a:solidFill>
                <a:latin typeface="Times New Roman" panose="02020603050405020304" pitchFamily="18" charset="0"/>
                <a:ea typeface="+mn-ea"/>
                <a:cs typeface="Times New Roman" panose="02020603050405020304" pitchFamily="18" charset="0"/>
              </a:rPr>
              <a:t>Bài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ra</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đời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ngay</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sau</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chiến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thắng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quân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Mông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Nguyên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lần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hai</a:t>
            </a:r>
            <a:r>
              <a:rPr lang="en-US" sz="2520" kern="1200">
                <a:solidFill>
                  <a:srgbClr val="0D0D0D"/>
                </a:solidFill>
                <a:latin typeface="Times New Roman" panose="02020603050405020304" pitchFamily="18" charset="0"/>
                <a:ea typeface="+mn-ea"/>
                <a:cs typeface="Times New Roman" panose="02020603050405020304" pitchFamily="18" charset="0"/>
              </a:rPr>
              <a:t>.</a:t>
            </a:r>
            <a:endParaRPr lang="en-US" sz="2520" kern="1200">
              <a:solidFill>
                <a:schemeClr val="tx1"/>
              </a:solidFill>
              <a:latin typeface="Calibri" panose="020F0502020204030204" pitchFamily="34" charset="0"/>
              <a:ea typeface="+mn-ea"/>
              <a:cs typeface="Times New Roman" panose="02020603050405020304" pitchFamily="18" charset="0"/>
            </a:endParaRPr>
          </a:p>
          <a:p>
            <a:pPr algn="just" defTabSz="822960">
              <a:lnSpc>
                <a:spcPct val="130000"/>
              </a:lnSpc>
              <a:spcAft>
                <a:spcPts val="720"/>
              </a:spcAft>
            </a:pPr>
            <a:r>
              <a:rPr lang="en-US" sz="2520" kern="1200">
                <a:solidFill>
                  <a:srgbClr val="0D0D0D"/>
                </a:solidFill>
                <a:latin typeface="Times New Roman" panose="02020603050405020304" pitchFamily="18" charset="0"/>
                <a:ea typeface="+mn-ea"/>
                <a:cs typeface="Times New Roman" panose="02020603050405020304" pitchFamily="18" charset="0"/>
              </a:rPr>
              <a:t>C. </a:t>
            </a:r>
            <a:r>
              <a:rPr lang="en-US" sz="2520" kern="1200" err="1">
                <a:solidFill>
                  <a:srgbClr val="0D0D0D"/>
                </a:solidFill>
                <a:latin typeface="Times New Roman" panose="02020603050405020304" pitchFamily="18" charset="0"/>
                <a:ea typeface="+mn-ea"/>
                <a:cs typeface="Times New Roman" panose="02020603050405020304" pitchFamily="18" charset="0"/>
              </a:rPr>
              <a:t>Bài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là</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sáng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tác</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của</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một</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vị</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tướng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tham</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gia</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chống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quân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Mông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Nguyên</a:t>
            </a:r>
            <a:endParaRPr lang="en-US" sz="2520" kern="1200">
              <a:solidFill>
                <a:schemeClr val="tx1"/>
              </a:solidFill>
              <a:latin typeface="Calibri" panose="020F0502020204030204" pitchFamily="34" charset="0"/>
              <a:ea typeface="+mn-ea"/>
              <a:cs typeface="Times New Roman" panose="02020603050405020304" pitchFamily="18" charset="0"/>
            </a:endParaRPr>
          </a:p>
          <a:p>
            <a:pPr algn="just" defTabSz="822960">
              <a:lnSpc>
                <a:spcPct val="130000"/>
              </a:lnSpc>
              <a:spcAft>
                <a:spcPts val="720"/>
              </a:spcAft>
            </a:pPr>
            <a:r>
              <a:rPr lang="en-US" sz="2520" kern="1200">
                <a:solidFill>
                  <a:srgbClr val="0D0D0D"/>
                </a:solidFill>
                <a:latin typeface="Times New Roman" panose="02020603050405020304" pitchFamily="18" charset="0"/>
                <a:ea typeface="+mn-ea"/>
                <a:cs typeface="Times New Roman" panose="02020603050405020304" pitchFamily="18" charset="0"/>
              </a:rPr>
              <a:t>D. </a:t>
            </a:r>
            <a:r>
              <a:rPr lang="en-US" sz="2520" kern="1200" err="1">
                <a:solidFill>
                  <a:srgbClr val="0D0D0D"/>
                </a:solidFill>
                <a:latin typeface="Times New Roman" panose="02020603050405020304" pitchFamily="18" charset="0"/>
                <a:ea typeface="+mn-ea"/>
                <a:cs typeface="Times New Roman" panose="02020603050405020304" pitchFamily="18" charset="0"/>
              </a:rPr>
              <a:t>Bài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thơ</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nói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về</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hai</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chiến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thắng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lớn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của</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quân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dân</a:t>
            </a:r>
            <a:r>
              <a:rPr lang="en-US" sz="2520" kern="1200">
                <a:solidFill>
                  <a:srgbClr val="0D0D0D"/>
                </a:solidFill>
                <a:latin typeface="Times New Roman" panose="02020603050405020304" pitchFamily="18" charset="0"/>
                <a:ea typeface="+mn-ea"/>
                <a:cs typeface="Times New Roman" panose="02020603050405020304" pitchFamily="18" charset="0"/>
              </a:rPr>
              <a:t> ta </a:t>
            </a:r>
            <a:r>
              <a:rPr lang="en-US" sz="2520" kern="1200" err="1">
                <a:solidFill>
                  <a:srgbClr val="0D0D0D"/>
                </a:solidFill>
                <a:latin typeface="Times New Roman" panose="02020603050405020304" pitchFamily="18" charset="0"/>
                <a:ea typeface="+mn-ea"/>
                <a:cs typeface="Times New Roman" panose="02020603050405020304" pitchFamily="18" charset="0"/>
              </a:rPr>
              <a:t>trong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kháng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chiến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chống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quân</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Mông</a:t>
            </a:r>
            <a:r>
              <a:rPr lang="en-US" sz="2520" kern="1200">
                <a:solidFill>
                  <a:srgbClr val="0D0D0D"/>
                </a:solidFill>
                <a:latin typeface="Times New Roman" panose="02020603050405020304" pitchFamily="18" charset="0"/>
                <a:ea typeface="+mn-ea"/>
                <a:cs typeface="Times New Roman" panose="02020603050405020304" pitchFamily="18" charset="0"/>
              </a:rPr>
              <a:t> </a:t>
            </a:r>
            <a:r>
              <a:rPr lang="en-US" sz="2520" kern="1200" err="1">
                <a:solidFill>
                  <a:srgbClr val="0D0D0D"/>
                </a:solidFill>
                <a:latin typeface="Times New Roman" panose="02020603050405020304" pitchFamily="18" charset="0"/>
                <a:ea typeface="+mn-ea"/>
                <a:cs typeface="Times New Roman" panose="02020603050405020304" pitchFamily="18" charset="0"/>
              </a:rPr>
              <a:t>Nguyên</a:t>
            </a:r>
            <a:r>
              <a:rPr lang="en-US" sz="2520" kern="1200">
                <a:solidFill>
                  <a:srgbClr val="0D0D0D"/>
                </a:solidFill>
                <a:latin typeface="Times New Roman" panose="02020603050405020304" pitchFamily="18" charset="0"/>
                <a:ea typeface="+mn-ea"/>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780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16ADF05C-1923-C519-EE3E-D70BB949CEF3}"/>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400" b="1" i="0" u="none" strike="noStrike" cap="none" spc="0" normalizeH="0" baseline="0" noProof="0">
                <a:ln>
                  <a:noFill/>
                </a:ln>
                <a:effectLst/>
                <a:highlight>
                  <a:srgbClr val="FFFF00"/>
                </a:highlight>
                <a:uLnTx/>
                <a:uFillTx/>
                <a:latin typeface="+mj-lt"/>
                <a:ea typeface="+mj-ea"/>
                <a:cs typeface="+mj-cs"/>
              </a:rPr>
              <a:t>Đề số 11:</a:t>
            </a:r>
            <a:r>
              <a:rPr kumimoji="0" lang="en-US" sz="4400" b="0" i="0" u="none" strike="noStrike" cap="none" spc="0" normalizeH="0" baseline="0" noProof="0">
                <a:ln>
                  <a:noFill/>
                </a:ln>
                <a:effectLst/>
                <a:uLnTx/>
                <a:uFillTx/>
                <a:latin typeface="+mj-lt"/>
                <a:ea typeface="+mj-ea"/>
                <a:cs typeface="+mj-cs"/>
              </a:rPr>
              <a:t> </a:t>
            </a:r>
          </a:p>
        </p:txBody>
      </p:sp>
      <p:pic>
        <p:nvPicPr>
          <p:cNvPr id="20" name="Picture 19">
            <a:extLst>
              <a:ext uri="{FF2B5EF4-FFF2-40B4-BE49-F238E27FC236}">
                <a16:creationId xmlns:a16="http://schemas.microsoft.com/office/drawing/2014/main" id="{3CB7F1EF-4747-49C8-033F-E9DDB034C70B}"/>
              </a:ext>
            </a:extLst>
          </p:cNvPr>
          <p:cNvPicPr>
            <a:picLocks noChangeAspect="1"/>
          </p:cNvPicPr>
          <p:nvPr/>
        </p:nvPicPr>
        <p:blipFill rotWithShape="1">
          <a:blip r:embed="rId4"/>
          <a:srcRect l="8292" r="24957" b="-1"/>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 name="TextBox 4">
            <a:extLst>
              <a:ext uri="{FF2B5EF4-FFF2-40B4-BE49-F238E27FC236}">
                <a16:creationId xmlns:a16="http://schemas.microsoft.com/office/drawing/2014/main" id="{21E063E8-4D9C-5E4C-1E57-5DF6DE98B261}"/>
              </a:ext>
            </a:extLst>
          </p:cNvPr>
          <p:cNvGraphicFramePr/>
          <p:nvPr>
            <p:extLst>
              <p:ext uri="{D42A27DB-BD31-4B8C-83A1-F6EECF244321}">
                <p14:modId xmlns:p14="http://schemas.microsoft.com/office/powerpoint/2010/main" val="3162114203"/>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8128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678199"/>
          </a:xfrm>
          <a:prstGeom prst="rect">
            <a:avLst/>
          </a:prstGeom>
          <a:noFill/>
        </p:spPr>
        <p:txBody>
          <a:bodyPr wrap="square">
            <a:spAutoFit/>
          </a:bodyPr>
          <a:lstStyle/>
          <a:p>
            <a:pPr marL="0" marR="0" lvl="0" indent="57150" algn="ctr" defTabSz="914400" rtl="0" eaLnBrk="1" fontAlgn="auto" latinLnBrk="0" hangingPunct="1">
              <a:lnSpc>
                <a:spcPct val="130000"/>
              </a:lnSpc>
              <a:spcBef>
                <a:spcPts val="0"/>
              </a:spcBef>
              <a:spcAft>
                <a:spcPts val="800"/>
              </a:spcAft>
              <a:buClrTx/>
              <a:buSzTx/>
              <a:buFontTx/>
              <a:buNone/>
              <a:tabLst>
                <a:tab pos="1803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LÝ THUYẾT</a:t>
            </a:r>
            <a:endPar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AC7BB763-A684-F316-0F81-AB5DFD9EE361}"/>
              </a:ext>
            </a:extLst>
          </p:cNvPr>
          <p:cNvGraphicFramePr>
            <a:graphicFrameLocks noGrp="1"/>
          </p:cNvGraphicFramePr>
          <p:nvPr>
            <p:extLst>
              <p:ext uri="{D42A27DB-BD31-4B8C-83A1-F6EECF244321}">
                <p14:modId xmlns:p14="http://schemas.microsoft.com/office/powerpoint/2010/main" val="672178536"/>
              </p:ext>
            </p:extLst>
          </p:nvPr>
        </p:nvGraphicFramePr>
        <p:xfrm>
          <a:off x="660400" y="1346200"/>
          <a:ext cx="10858500" cy="4572000"/>
        </p:xfrm>
        <a:graphic>
          <a:graphicData uri="http://schemas.openxmlformats.org/drawingml/2006/table">
            <a:tbl>
              <a:tblPr firstRow="1" firstCol="1" bandRow="1"/>
              <a:tblGrid>
                <a:gridCol w="1572864">
                  <a:extLst>
                    <a:ext uri="{9D8B030D-6E8A-4147-A177-3AD203B41FA5}">
                      <a16:colId xmlns:a16="http://schemas.microsoft.com/office/drawing/2014/main" val="780972159"/>
                    </a:ext>
                  </a:extLst>
                </a:gridCol>
                <a:gridCol w="9285636">
                  <a:extLst>
                    <a:ext uri="{9D8B030D-6E8A-4147-A177-3AD203B41FA5}">
                      <a16:colId xmlns:a16="http://schemas.microsoft.com/office/drawing/2014/main" val="155256461"/>
                    </a:ext>
                  </a:extLst>
                </a:gridCol>
              </a:tblGrid>
              <a:tr h="0">
                <a:tc>
                  <a:txBody>
                    <a:bodyPr/>
                    <a:lstStyle/>
                    <a:p>
                      <a:pPr>
                        <a:lnSpc>
                          <a:spcPct val="100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pt-BR"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điểm nghệ thuật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 định nghiêm ngặt về hoà thanh, về niêm, đối, vần và nhịp.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Ngôn ngữ: cô đọng, hàm súc.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Bút pháp: tả cảnh ngụ tình; lấy động tả tĩnh, lấy động tả tĩnh, lấy điểm tả diện,...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717458"/>
                  </a:ext>
                </a:extLst>
              </a:tr>
              <a:tr h="0">
                <a:tc>
                  <a:txBody>
                    <a:bodyPr/>
                    <a:lstStyle/>
                    <a:p>
                      <a:pPr>
                        <a:lnSpc>
                          <a:spcPct val="100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pt-BR"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cs typeface="Times New Roman" panose="02020603050405020304" pitchFamily="18" charset="0"/>
                        </a:rPr>
                        <a:t>dung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Thể hiện tâm sự, cảm xúc của tác giả về thiên nhiên, thời cuộc, thân phận con người.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Ý thơ thường gắn với mối quan hệ giữa cảnh và tình, tĩnh và động, thời gian và không gian, quá khứ và hiện tại, hữu hạn và vô hạn,...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74318"/>
                  </a:ext>
                </a:extLst>
              </a:tr>
            </a:tbl>
          </a:graphicData>
        </a:graphic>
      </p:graphicFrame>
    </p:spTree>
    <p:extLst>
      <p:ext uri="{BB962C8B-B14F-4D97-AF65-F5344CB8AC3E}">
        <p14:creationId xmlns:p14="http://schemas.microsoft.com/office/powerpoint/2010/main" val="188061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extLst>
    <p:ext uri="{6950BFC3-D8DA-4A85-94F7-54DA5524770B}">
      <p188:commentRel xmlns:p188="http://schemas.microsoft.com/office/powerpoint/2018/8/main" r:id="rId3"/>
    </p:ext>
  </p:extLs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DF05C-1923-C519-EE3E-D70BB949CEF3}"/>
              </a:ext>
            </a:extLst>
          </p:cNvPr>
          <p:cNvSpPr txBox="1"/>
          <p:nvPr/>
        </p:nvSpPr>
        <p:spPr>
          <a:xfrm>
            <a:off x="589560" y="856180"/>
            <a:ext cx="4560584" cy="112806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a:ln>
                  <a:noFill/>
                </a:ln>
                <a:effectLst/>
                <a:highlight>
                  <a:srgbClr val="FFFF00"/>
                </a:highlight>
                <a:uLnTx/>
                <a:uFillTx/>
                <a:latin typeface="+mj-lt"/>
                <a:ea typeface="+mj-ea"/>
                <a:cs typeface="+mj-cs"/>
              </a:rPr>
              <a:t>Đề số 11:</a:t>
            </a:r>
            <a:r>
              <a:rPr kumimoji="0" lang="en-US" sz="4000" b="0" i="0" u="none" strike="noStrike" cap="none" spc="0" normalizeH="0" baseline="0" noProof="0">
                <a:ln>
                  <a:noFill/>
                </a:ln>
                <a:effectLst/>
                <a:uLnTx/>
                <a:uFillTx/>
                <a:latin typeface="+mj-lt"/>
                <a:ea typeface="+mj-ea"/>
                <a:cs typeface="+mj-cs"/>
              </a:rPr>
              <a:t> </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B5C64C-6A69-826A-2A7C-88F60E1A4464}"/>
              </a:ext>
            </a:extLst>
          </p:cNvPr>
          <p:cNvSpPr txBox="1"/>
          <p:nvPr/>
        </p:nvSpPr>
        <p:spPr>
          <a:xfrm>
            <a:off x="789410" y="2431014"/>
            <a:ext cx="4559425" cy="3979585"/>
          </a:xfrm>
          <a:prstGeom prst="rect">
            <a:avLst/>
          </a:prstGeom>
        </p:spPr>
        <p:txBody>
          <a:bodyPr vert="horz" lIns="91440" tIns="45720" rIns="91440" bIns="45720" rtlCol="0" anchor="ctr">
            <a:noAutofit/>
          </a:bodyPr>
          <a:lstStyle/>
          <a:p>
            <a:pPr>
              <a:spcAft>
                <a:spcPts val="800"/>
              </a:spcAf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4</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Nội</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dung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của</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hai</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câu</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thơ</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sau</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trong</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bài</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i="1"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Phò</a:t>
            </a:r>
            <a:r>
              <a:rPr lang="en-US" sz="2800" i="1"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i="1"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giá</a:t>
            </a:r>
            <a:r>
              <a:rPr lang="en-US" sz="2800" i="1"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i="1"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về</a:t>
            </a:r>
            <a:r>
              <a:rPr lang="en-US" sz="2800" i="1"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i="1"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kinh</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 </a:t>
            </a:r>
            <a:r>
              <a:rPr lang="en-US" sz="2800" u="sng" dirty="0" err="1">
                <a:effectLst/>
                <a:latin typeface="Times New Roman" panose="02020603050405020304" pitchFamily="18" charset="0"/>
                <a:cs typeface="Times New Roman" panose="02020603050405020304" pitchFamily="18" charset="0"/>
                <a:hlinkClick r:id="rId3" tooltip="Nội dung của hai câu thơ sau trong bài Phò giá về kinh?"/>
              </a:rPr>
              <a:t>là</a:t>
            </a:r>
            <a:r>
              <a:rPr lang="en-US" sz="2800" u="sng" dirty="0">
                <a:effectLst/>
                <a:latin typeface="Times New Roman" panose="02020603050405020304" pitchFamily="18" charset="0"/>
                <a:cs typeface="Times New Roman" panose="02020603050405020304" pitchFamily="18" charset="0"/>
                <a:hlinkClick r:id="rId3" tooltip="Nội dung của hai câu thơ sau trong bài Phò giá về kinh?"/>
              </a:rPr>
              <a:t>?</a:t>
            </a:r>
            <a:endParaRPr lang="en-US" sz="2800" dirty="0">
              <a:effectLst/>
              <a:latin typeface="Times New Roman" panose="02020603050405020304" pitchFamily="18" charset="0"/>
              <a:cs typeface="Times New Roman" panose="02020603050405020304" pitchFamily="18" charset="0"/>
            </a:endParaRPr>
          </a:p>
          <a:p>
            <a:pPr indent="-228600">
              <a:lnSpc>
                <a:spcPct val="90000"/>
              </a:lnSpc>
              <a:spcAft>
                <a:spcPts val="800"/>
              </a:spcAft>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cs typeface="Times New Roman" panose="02020603050405020304" pitchFamily="18" charset="0"/>
            </a:endParaRPr>
          </a:p>
          <a:p>
            <a:pPr indent="-228600">
              <a:lnSpc>
                <a:spcPct val="90000"/>
              </a:lnSpc>
              <a:spcAft>
                <a:spcPts val="800"/>
              </a:spcAft>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Khát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lập</a:t>
            </a:r>
            <a:endParaRPr lang="en-US" sz="2800" dirty="0">
              <a:effectLst/>
              <a:latin typeface="Times New Roman" panose="02020603050405020304" pitchFamily="18" charset="0"/>
              <a:cs typeface="Times New Roman" panose="02020603050405020304" pitchFamily="18" charset="0"/>
            </a:endParaRPr>
          </a:p>
          <a:p>
            <a:pPr indent="-228600">
              <a:lnSpc>
                <a:spcPct val="90000"/>
              </a:lnSpc>
              <a:spcAft>
                <a:spcPts val="800"/>
              </a:spcAft>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tướng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sĩ</a:t>
            </a:r>
            <a:endParaRPr lang="en-US" sz="2800" dirty="0">
              <a:effectLst/>
              <a:latin typeface="Times New Roman" panose="02020603050405020304" pitchFamily="18" charset="0"/>
              <a:cs typeface="Times New Roman" panose="02020603050405020304" pitchFamily="18" charset="0"/>
            </a:endParaRPr>
          </a:p>
          <a:p>
            <a:pPr indent="-228600">
              <a:lnSpc>
                <a:spcPct val="90000"/>
              </a:lnSpc>
              <a:spcAft>
                <a:spcPts val="800"/>
              </a:spcAft>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endParaRPr lang="en-US" sz="2800" dirty="0">
              <a:effectLs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30">
            <a:extLst>
              <a:ext uri="{FF2B5EF4-FFF2-40B4-BE49-F238E27FC236}">
                <a16:creationId xmlns:a16="http://schemas.microsoft.com/office/drawing/2014/main" id="{E0EFFC29-14DC-4CF2-BCC3-860065AB49E2}"/>
              </a:ext>
            </a:extLst>
          </p:cNvPr>
          <p:cNvPicPr>
            <a:picLocks noChangeAspect="1"/>
          </p:cNvPicPr>
          <p:nvPr/>
        </p:nvPicPr>
        <p:blipFill rotWithShape="1">
          <a:blip r:embed="rId4">
            <a:extLst>
              <a:ext uri="{28A0092B-C50C-407E-A947-70E740481C1C}">
                <a14:useLocalDpi xmlns:a14="http://schemas.microsoft.com/office/drawing/2010/main" val="0"/>
              </a:ext>
            </a:extLst>
          </a:blip>
          <a:srcRect l="1216" r="49010" b="-1"/>
          <a:stretch/>
        </p:blipFill>
        <p:spPr>
          <a:xfrm>
            <a:off x="5977788" y="799352"/>
            <a:ext cx="5425410" cy="5259296"/>
          </a:xfrm>
          <a:prstGeom prst="rect">
            <a:avLst/>
          </a:prstGeom>
        </p:spPr>
      </p:pic>
    </p:spTree>
    <p:extLst>
      <p:ext uri="{BB962C8B-B14F-4D97-AF65-F5344CB8AC3E}">
        <p14:creationId xmlns:p14="http://schemas.microsoft.com/office/powerpoint/2010/main" val="1712709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11:</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5B1A7116-B126-51AB-3621-4754D3F9E962}"/>
              </a:ext>
            </a:extLst>
          </p:cNvPr>
          <p:cNvSpPr txBox="1"/>
          <p:nvPr/>
        </p:nvSpPr>
        <p:spPr>
          <a:xfrm>
            <a:off x="660400" y="1204328"/>
            <a:ext cx="10858500" cy="4833759"/>
          </a:xfrm>
          <a:prstGeom prst="rect">
            <a:avLst/>
          </a:prstGeom>
          <a:noFill/>
        </p:spPr>
        <p:txBody>
          <a:bodyPr wrap="square">
            <a:spAutoFit/>
          </a:bodyPr>
          <a:lstStyle/>
          <a:p>
            <a:pPr>
              <a:lnSpc>
                <a:spcPct val="130000"/>
              </a:lnSpc>
              <a:spcAft>
                <a:spcPts val="800"/>
              </a:spcAft>
              <a:tabLst>
                <a:tab pos="270510"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Phò</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lưng</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trắc</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2, 4</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6.</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sông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504CD9E8-85BF-DD68-0F13-24D386ABB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456" y="-574107"/>
            <a:ext cx="5736042" cy="5736042"/>
          </a:xfrm>
          <a:prstGeom prst="rect">
            <a:avLst/>
          </a:prstGeom>
        </p:spPr>
      </p:pic>
    </p:spTree>
    <p:extLst>
      <p:ext uri="{BB962C8B-B14F-4D97-AF65-F5344CB8AC3E}">
        <p14:creationId xmlns:p14="http://schemas.microsoft.com/office/powerpoint/2010/main" val="366186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11:</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2F32E040-6F4B-560B-36BF-8C732D1585D2}"/>
              </a:ext>
            </a:extLst>
          </p:cNvPr>
          <p:cNvSpPr txBox="1"/>
          <p:nvPr/>
        </p:nvSpPr>
        <p:spPr>
          <a:xfrm>
            <a:off x="660400" y="1076484"/>
            <a:ext cx="10858500" cy="4621843"/>
          </a:xfrm>
          <a:prstGeom prst="rect">
            <a:avLst/>
          </a:prstGeom>
          <a:noFill/>
        </p:spPr>
        <p:txBody>
          <a:bodyPr wrap="square">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Phò</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A. </a:t>
            </a:r>
            <a:r>
              <a:rPr lang="vi-VN" sz="3200" dirty="0">
                <a:solidFill>
                  <a:srgbClr val="000000"/>
                </a:solidFill>
                <a:effectLst/>
                <a:latin typeface="Times New Roman" panose="02020603050405020304" pitchFamily="18" charset="0"/>
                <a:ea typeface="Times New Roman" panose="02020603050405020304" pitchFamily="18" charset="0"/>
              </a:rPr>
              <a:t>Thể thơ ngũ ngôn tứ tuyệt cô đọng, hàm súc</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B. Giọng điệu sảng khoái, hân hoan, tự hào</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C. Hình thức diến đạt cô đúc, dồn nén cảm xúc vào bên trong ý tưởng</a:t>
            </a:r>
            <a:endParaRPr lang="en-US" sz="3200" dirty="0">
              <a:effectLst/>
              <a:latin typeface="Times New Roman" panose="02020603050405020304" pitchFamily="18" charset="0"/>
              <a:ea typeface="Times New Roman" panose="02020603050405020304" pitchFamily="18" charset="0"/>
            </a:endParaRPr>
          </a:p>
          <a:p>
            <a:pPr algn="just">
              <a:lnSpc>
                <a:spcPct val="130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457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DF05C-1923-C519-EE3E-D70BB949CEF3}"/>
              </a:ext>
            </a:extLst>
          </p:cNvPr>
          <p:cNvSpPr txBox="1"/>
          <p:nvPr/>
        </p:nvSpPr>
        <p:spPr>
          <a:xfrm>
            <a:off x="72497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11:</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705DB859-13C2-DAA5-F20C-DC42CA1CF9F1}"/>
              </a:ext>
            </a:extLst>
          </p:cNvPr>
          <p:cNvSpPr txBox="1"/>
          <p:nvPr/>
        </p:nvSpPr>
        <p:spPr>
          <a:xfrm>
            <a:off x="660400" y="1146217"/>
            <a:ext cx="10858500" cy="4724435"/>
          </a:xfrm>
          <a:prstGeom prst="rect">
            <a:avLst/>
          </a:prstGeom>
          <a:noFill/>
        </p:spPr>
        <p:txBody>
          <a:bodyPr wrap="square">
            <a:spAutoFit/>
          </a:bodyPr>
          <a:lstStyle/>
          <a:p>
            <a:pPr>
              <a:lnSpc>
                <a:spcPct val="130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8</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10</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(7 – 9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9429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extLst>
    <p:ext uri="{6950BFC3-D8DA-4A85-94F7-54DA5524770B}">
      <p188:commentRel xmlns:p188="http://schemas.microsoft.com/office/powerpoint/2018/8/main" r:id="rId3"/>
    </p:ext>
  </p:extLs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022F2-2FA4-E2E7-66C3-44DB1341EF85}"/>
              </a:ext>
            </a:extLst>
          </p:cNvPr>
          <p:cNvSpPr txBox="1"/>
          <p:nvPr/>
        </p:nvSpPr>
        <p:spPr>
          <a:xfrm>
            <a:off x="660400" y="188356"/>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F18C791-FB43-C646-FE23-07CA18D43BBB}"/>
              </a:ext>
            </a:extLst>
          </p:cNvPr>
          <p:cNvGraphicFramePr>
            <a:graphicFrameLocks noGrp="1"/>
          </p:cNvGraphicFramePr>
          <p:nvPr/>
        </p:nvGraphicFramePr>
        <p:xfrm>
          <a:off x="660400" y="1008626"/>
          <a:ext cx="10858500" cy="5275584"/>
        </p:xfrm>
        <a:graphic>
          <a:graphicData uri="http://schemas.openxmlformats.org/drawingml/2006/table">
            <a:tbl>
              <a:tblPr firstRow="1" firstCol="1" bandRow="1"/>
              <a:tblGrid>
                <a:gridCol w="1546601">
                  <a:extLst>
                    <a:ext uri="{9D8B030D-6E8A-4147-A177-3AD203B41FA5}">
                      <a16:colId xmlns:a16="http://schemas.microsoft.com/office/drawing/2014/main" val="3761836200"/>
                    </a:ext>
                  </a:extLst>
                </a:gridCol>
                <a:gridCol w="9311899">
                  <a:extLst>
                    <a:ext uri="{9D8B030D-6E8A-4147-A177-3AD203B41FA5}">
                      <a16:colId xmlns:a16="http://schemas.microsoft.com/office/drawing/2014/main" val="1044065682"/>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32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054297"/>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Ngũ ngôn tứ tuyệt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703037"/>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Đây là một bài thơ Đường luật chữ Nôm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542334"/>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Tác giả hồi tưởng lại những chiến thắng oai hùng của dân tộc trong quá khứ</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422720"/>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Khát vọng muôn đời thái bình, độc lập</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17308"/>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Vần được gieo ở tiếng thứ 5 của các câu 2, 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821131"/>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Núi sông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410765"/>
                  </a:ext>
                </a:extLst>
              </a:tr>
              <a:tr h="0">
                <a:tc>
                  <a:txBody>
                    <a:bodyPr/>
                    <a:lstStyle/>
                    <a:p>
                      <a:pPr algn="ctr">
                        <a:lnSpc>
                          <a:spcPct val="130000"/>
                        </a:lnSpc>
                        <a:spcAft>
                          <a:spcPts val="800"/>
                        </a:spcAft>
                      </a:pP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647226"/>
                  </a:ext>
                </a:extLst>
              </a:tr>
            </a:tbl>
          </a:graphicData>
        </a:graphic>
      </p:graphicFrame>
    </p:spTree>
    <p:extLst>
      <p:ext uri="{BB962C8B-B14F-4D97-AF65-F5344CB8AC3E}">
        <p14:creationId xmlns:p14="http://schemas.microsoft.com/office/powerpoint/2010/main" val="190038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022F2-2FA4-E2E7-66C3-44DB1341EF85}"/>
              </a:ext>
            </a:extLst>
          </p:cNvPr>
          <p:cNvSpPr txBox="1"/>
          <p:nvPr/>
        </p:nvSpPr>
        <p:spPr>
          <a:xfrm>
            <a:off x="660400" y="188356"/>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97B0BF0-7B48-6127-B6DB-A0DF6F0C9387}"/>
              </a:ext>
            </a:extLst>
          </p:cNvPr>
          <p:cNvGraphicFramePr>
            <a:graphicFrameLocks noGrp="1"/>
          </p:cNvGraphicFramePr>
          <p:nvPr/>
        </p:nvGraphicFramePr>
        <p:xfrm>
          <a:off x="660400" y="1076484"/>
          <a:ext cx="10858500" cy="5453507"/>
        </p:xfrm>
        <a:graphic>
          <a:graphicData uri="http://schemas.openxmlformats.org/drawingml/2006/table">
            <a:tbl>
              <a:tblPr firstRow="1" firstCol="1" bandRow="1"/>
              <a:tblGrid>
                <a:gridCol w="1546601">
                  <a:extLst>
                    <a:ext uri="{9D8B030D-6E8A-4147-A177-3AD203B41FA5}">
                      <a16:colId xmlns:a16="http://schemas.microsoft.com/office/drawing/2014/main" val="2347872595"/>
                    </a:ext>
                  </a:extLst>
                </a:gridCol>
                <a:gridCol w="9311899">
                  <a:extLst>
                    <a:ext uri="{9D8B030D-6E8A-4147-A177-3AD203B41FA5}">
                      <a16:colId xmlns:a16="http://schemas.microsoft.com/office/drawing/2014/main" val="1053174839"/>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30000"/>
                        </a:lnSpc>
                        <a:spcAft>
                          <a:spcPts val="800"/>
                        </a:spcAft>
                        <a:buClr>
                          <a:srgbClr val="0D0D0D"/>
                        </a:buClr>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1600" algn="just">
                        <a:lnSpc>
                          <a:spcPct val="130000"/>
                        </a:lnSpc>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Đoạt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cướp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Hàm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Clr>
                          <a:srgbClr val="0D0D0D"/>
                        </a:buClr>
                        <a:buSzPts val="1400"/>
                        <a:buFont typeface="Times New Roman" panose="02020603050405020304" pitchFamily="18" charset="0"/>
                        <a:buChar cha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300128"/>
                  </a:ext>
                </a:extLst>
              </a:tr>
            </a:tbl>
          </a:graphicData>
        </a:graphic>
      </p:graphicFrame>
    </p:spTree>
    <p:extLst>
      <p:ext uri="{BB962C8B-B14F-4D97-AF65-F5344CB8AC3E}">
        <p14:creationId xmlns:p14="http://schemas.microsoft.com/office/powerpoint/2010/main" val="283226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022F2-2FA4-E2E7-66C3-44DB1341EF85}"/>
              </a:ext>
            </a:extLst>
          </p:cNvPr>
          <p:cNvSpPr txBox="1"/>
          <p:nvPr/>
        </p:nvSpPr>
        <p:spPr>
          <a:xfrm>
            <a:off x="660400" y="188356"/>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9B3A612-A054-3CF0-7459-FF614BCC591F}"/>
              </a:ext>
            </a:extLst>
          </p:cNvPr>
          <p:cNvGraphicFramePr>
            <a:graphicFrameLocks noGrp="1"/>
          </p:cNvGraphicFramePr>
          <p:nvPr/>
        </p:nvGraphicFramePr>
        <p:xfrm>
          <a:off x="660400" y="1239090"/>
          <a:ext cx="10858500" cy="3051112"/>
        </p:xfrm>
        <a:graphic>
          <a:graphicData uri="http://schemas.openxmlformats.org/drawingml/2006/table">
            <a:tbl>
              <a:tblPr firstRow="1" firstCol="1" bandRow="1"/>
              <a:tblGrid>
                <a:gridCol w="1546601">
                  <a:extLst>
                    <a:ext uri="{9D8B030D-6E8A-4147-A177-3AD203B41FA5}">
                      <a16:colId xmlns:a16="http://schemas.microsoft.com/office/drawing/2014/main" val="3559315338"/>
                    </a:ext>
                  </a:extLst>
                </a:gridCol>
                <a:gridCol w="9311899">
                  <a:extLst>
                    <a:ext uri="{9D8B030D-6E8A-4147-A177-3AD203B41FA5}">
                      <a16:colId xmlns:a16="http://schemas.microsoft.com/office/drawing/2014/main" val="1445862859"/>
                    </a:ext>
                  </a:extLst>
                </a:gridCol>
              </a:tblGrid>
              <a:tr h="0">
                <a:tc>
                  <a:txBody>
                    <a:bodyPr/>
                    <a:lstStyle/>
                    <a:p>
                      <a:pPr algn="ctr">
                        <a:lnSpc>
                          <a:spcPct val="150000"/>
                        </a:lnSpc>
                        <a:spcAft>
                          <a:spcPts val="800"/>
                        </a:spcAft>
                      </a:pPr>
                      <a:r>
                        <a:rPr lang="en-US"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Clr>
                          <a:srgbClr val="0D0D0D"/>
                        </a:buClr>
                        <a:buSzPts val="1400"/>
                        <a:buFont typeface="Times New Roman" panose="02020603050405020304" pitchFamily="18" charset="0"/>
                        <a:buChar char="-"/>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800"/>
                        </a:spcAft>
                        <a:buClr>
                          <a:srgbClr val="0D0D0D"/>
                        </a:buClr>
                        <a:buSzPts val="1400"/>
                        <a:buFont typeface="Times New Roman" panose="02020603050405020304" pitchFamily="18" charset="0"/>
                        <a:buChar char="-"/>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020540"/>
                  </a:ext>
                </a:extLst>
              </a:tr>
            </a:tbl>
          </a:graphicData>
        </a:graphic>
      </p:graphicFrame>
      <p:pic>
        <p:nvPicPr>
          <p:cNvPr id="5" name="图片 30">
            <a:extLst>
              <a:ext uri="{FF2B5EF4-FFF2-40B4-BE49-F238E27FC236}">
                <a16:creationId xmlns:a16="http://schemas.microsoft.com/office/drawing/2014/main" id="{3B1CF810-B499-198A-9D5F-79C8DBD7C376}"/>
              </a:ext>
            </a:extLst>
          </p:cNvPr>
          <p:cNvPicPr>
            <a:picLocks noChangeAspect="1"/>
          </p:cNvPicPr>
          <p:nvPr/>
        </p:nvPicPr>
        <p:blipFill rotWithShape="1">
          <a:blip r:embed="rId3">
            <a:extLst>
              <a:ext uri="{28A0092B-C50C-407E-A947-70E740481C1C}">
                <a14:useLocalDpi xmlns:a14="http://schemas.microsoft.com/office/drawing/2010/main" val="0"/>
              </a:ext>
            </a:extLst>
          </a:blip>
          <a:srcRect l="-31" r="47794"/>
          <a:stretch/>
        </p:blipFill>
        <p:spPr>
          <a:xfrm>
            <a:off x="-275304" y="-47171"/>
            <a:ext cx="7495218" cy="6905171"/>
          </a:xfrm>
          <a:prstGeom prst="rect">
            <a:avLst/>
          </a:prstGeom>
        </p:spPr>
      </p:pic>
    </p:spTree>
    <p:extLst>
      <p:ext uri="{BB962C8B-B14F-4D97-AF65-F5344CB8AC3E}">
        <p14:creationId xmlns:p14="http://schemas.microsoft.com/office/powerpoint/2010/main" val="12461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022F2-2FA4-E2E7-66C3-44DB1341EF85}"/>
              </a:ext>
            </a:extLst>
          </p:cNvPr>
          <p:cNvSpPr txBox="1"/>
          <p:nvPr/>
        </p:nvSpPr>
        <p:spPr>
          <a:xfrm>
            <a:off x="660400" y="188356"/>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204FD0E-A6B0-C931-672A-25B16630799B}"/>
              </a:ext>
            </a:extLst>
          </p:cNvPr>
          <p:cNvGraphicFramePr>
            <a:graphicFrameLocks noGrp="1"/>
          </p:cNvGraphicFramePr>
          <p:nvPr/>
        </p:nvGraphicFramePr>
        <p:xfrm>
          <a:off x="660400" y="1233614"/>
          <a:ext cx="10858500" cy="4797171"/>
        </p:xfrm>
        <a:graphic>
          <a:graphicData uri="http://schemas.openxmlformats.org/drawingml/2006/table">
            <a:tbl>
              <a:tblPr firstRow="1" firstCol="1" bandRow="1"/>
              <a:tblGrid>
                <a:gridCol w="1546601">
                  <a:extLst>
                    <a:ext uri="{9D8B030D-6E8A-4147-A177-3AD203B41FA5}">
                      <a16:colId xmlns:a16="http://schemas.microsoft.com/office/drawing/2014/main" val="3191546714"/>
                    </a:ext>
                  </a:extLst>
                </a:gridCol>
                <a:gridCol w="9311899">
                  <a:extLst>
                    <a:ext uri="{9D8B030D-6E8A-4147-A177-3AD203B41FA5}">
                      <a16:colId xmlns:a16="http://schemas.microsoft.com/office/drawing/2014/main" val="1215674293"/>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3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a:t>
                      </a:r>
                      <a:r>
                        <a:rPr lang="vi-VN"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800"/>
                        </a:spcAft>
                      </a:pPr>
                      <a:r>
                        <a:rPr lang="en-US" sz="3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0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0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0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0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 lực học tập, trau dồi bản thân, rèn luyện đạo đức, sống có ước mơ, hoài bão, mục tiêu và cố gắng vươn lên.</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57525"/>
                  </a:ext>
                </a:extLst>
              </a:tr>
            </a:tbl>
          </a:graphicData>
        </a:graphic>
      </p:graphicFrame>
    </p:spTree>
    <p:extLst>
      <p:ext uri="{BB962C8B-B14F-4D97-AF65-F5344CB8AC3E}">
        <p14:creationId xmlns:p14="http://schemas.microsoft.com/office/powerpoint/2010/main" val="3973804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022F2-2FA4-E2E7-66C3-44DB1341EF85}"/>
              </a:ext>
            </a:extLst>
          </p:cNvPr>
          <p:cNvSpPr txBox="1"/>
          <p:nvPr/>
        </p:nvSpPr>
        <p:spPr>
          <a:xfrm>
            <a:off x="660400" y="188356"/>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204FD0E-A6B0-C931-672A-25B16630799B}"/>
              </a:ext>
            </a:extLst>
          </p:cNvPr>
          <p:cNvGraphicFramePr>
            <a:graphicFrameLocks noGrp="1"/>
          </p:cNvGraphicFramePr>
          <p:nvPr/>
        </p:nvGraphicFramePr>
        <p:xfrm>
          <a:off x="660400" y="1481455"/>
          <a:ext cx="10858500" cy="4301490"/>
        </p:xfrm>
        <a:graphic>
          <a:graphicData uri="http://schemas.openxmlformats.org/drawingml/2006/table">
            <a:tbl>
              <a:tblPr firstRow="1" firstCol="1" bandRow="1"/>
              <a:tblGrid>
                <a:gridCol w="1546601">
                  <a:extLst>
                    <a:ext uri="{9D8B030D-6E8A-4147-A177-3AD203B41FA5}">
                      <a16:colId xmlns:a16="http://schemas.microsoft.com/office/drawing/2014/main" val="3191546714"/>
                    </a:ext>
                  </a:extLst>
                </a:gridCol>
                <a:gridCol w="9311899">
                  <a:extLst>
                    <a:ext uri="{9D8B030D-6E8A-4147-A177-3AD203B41FA5}">
                      <a16:colId xmlns:a16="http://schemas.microsoft.com/office/drawing/2014/main" val="1215674293"/>
                    </a:ext>
                  </a:extLst>
                </a:gridCol>
              </a:tblGrid>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 cực tham gia vào các hoạt động công ích, các hoạt động tình nguyện, sẵn sàng chia sẻ, giúp đỡ người khác.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 có tinh thần tập thể, đi theo cái hay, cái đúng, bỏ qua cái tôi vì lợi ích chung của cộng đồng.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57525"/>
                  </a:ext>
                </a:extLst>
              </a:tr>
            </a:tbl>
          </a:graphicData>
        </a:graphic>
      </p:graphicFrame>
      <p:pic>
        <p:nvPicPr>
          <p:cNvPr id="2" name="图片 30">
            <a:extLst>
              <a:ext uri="{FF2B5EF4-FFF2-40B4-BE49-F238E27FC236}">
                <a16:creationId xmlns:a16="http://schemas.microsoft.com/office/drawing/2014/main" id="{7631AB01-B529-8844-8C21-2673CDF1D677}"/>
              </a:ext>
            </a:extLst>
          </p:cNvPr>
          <p:cNvPicPr>
            <a:picLocks noChangeAspect="1"/>
          </p:cNvPicPr>
          <p:nvPr/>
        </p:nvPicPr>
        <p:blipFill rotWithShape="1">
          <a:blip r:embed="rId3">
            <a:extLst>
              <a:ext uri="{28A0092B-C50C-407E-A947-70E740481C1C}">
                <a14:useLocalDpi xmlns:a14="http://schemas.microsoft.com/office/drawing/2010/main" val="0"/>
              </a:ext>
            </a:extLst>
          </a:blip>
          <a:srcRect l="-31" r="47794"/>
          <a:stretch/>
        </p:blipFill>
        <p:spPr>
          <a:xfrm>
            <a:off x="0" y="1304450"/>
            <a:ext cx="6028100" cy="5553550"/>
          </a:xfrm>
          <a:prstGeom prst="rect">
            <a:avLst/>
          </a:prstGeom>
        </p:spPr>
      </p:pic>
    </p:spTree>
    <p:extLst>
      <p:ext uri="{BB962C8B-B14F-4D97-AF65-F5344CB8AC3E}">
        <p14:creationId xmlns:p14="http://schemas.microsoft.com/office/powerpoint/2010/main" val="4008808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678199"/>
          </a:xfrm>
          <a:prstGeom prst="rect">
            <a:avLst/>
          </a:prstGeom>
          <a:noFill/>
        </p:spPr>
        <p:txBody>
          <a:bodyPr wrap="square">
            <a:spAutoFit/>
          </a:bodyPr>
          <a:lstStyle/>
          <a:p>
            <a:pPr marL="0" marR="0" lvl="0" indent="57150" algn="ctr" defTabSz="914400" rtl="0" eaLnBrk="1" fontAlgn="auto" latinLnBrk="0" hangingPunct="1">
              <a:lnSpc>
                <a:spcPct val="130000"/>
              </a:lnSpc>
              <a:spcBef>
                <a:spcPts val="0"/>
              </a:spcBef>
              <a:spcAft>
                <a:spcPts val="800"/>
              </a:spcAft>
              <a:buClrTx/>
              <a:buSzTx/>
              <a:buFontTx/>
              <a:buNone/>
              <a:tabLst>
                <a:tab pos="1803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LÝ THUYẾT</a:t>
            </a:r>
            <a:endPar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0F3ED74-024A-28BA-6855-6A2D94FDFA1B}"/>
              </a:ext>
            </a:extLst>
          </p:cNvPr>
          <p:cNvSpPr txBox="1"/>
          <p:nvPr/>
        </p:nvSpPr>
        <p:spPr>
          <a:xfrm>
            <a:off x="660400" y="1104367"/>
            <a:ext cx="10858500" cy="604909"/>
          </a:xfrm>
          <a:prstGeom prst="rect">
            <a:avLst/>
          </a:prstGeom>
          <a:noFill/>
        </p:spPr>
        <p:txBody>
          <a:bodyPr wrap="square">
            <a:spAutoFit/>
          </a:bodyPr>
          <a:lstStyle/>
          <a:p>
            <a:pPr>
              <a:lnSpc>
                <a:spcPct val="130000"/>
              </a:lnSpc>
              <a:spcAft>
                <a:spcPts val="800"/>
              </a:spcAft>
            </a:pPr>
            <a:r>
              <a:rPr lang="de-DE"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r>
              <a:rPr lang="de-DE"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 thơ thất ngôn bát cú Đường luật và Tứ tuyệt Đường luật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EC41563D-FB0A-A2CA-E5EE-542E6594D347}"/>
              </a:ext>
            </a:extLst>
          </p:cNvPr>
          <p:cNvGraphicFramePr>
            <a:graphicFrameLocks noGrp="1"/>
          </p:cNvGraphicFramePr>
          <p:nvPr/>
        </p:nvGraphicFramePr>
        <p:xfrm>
          <a:off x="660400" y="1947283"/>
          <a:ext cx="10858500" cy="4276536"/>
        </p:xfrm>
        <a:graphic>
          <a:graphicData uri="http://schemas.openxmlformats.org/drawingml/2006/table">
            <a:tbl>
              <a:tblPr firstRow="1" firstCol="1" bandRow="1"/>
              <a:tblGrid>
                <a:gridCol w="1876324">
                  <a:extLst>
                    <a:ext uri="{9D8B030D-6E8A-4147-A177-3AD203B41FA5}">
                      <a16:colId xmlns:a16="http://schemas.microsoft.com/office/drawing/2014/main" val="3355983296"/>
                    </a:ext>
                  </a:extLst>
                </a:gridCol>
                <a:gridCol w="4225696">
                  <a:extLst>
                    <a:ext uri="{9D8B030D-6E8A-4147-A177-3AD203B41FA5}">
                      <a16:colId xmlns:a16="http://schemas.microsoft.com/office/drawing/2014/main" val="25052197"/>
                    </a:ext>
                  </a:extLst>
                </a:gridCol>
                <a:gridCol w="4756480">
                  <a:extLst>
                    <a:ext uri="{9D8B030D-6E8A-4147-A177-3AD203B41FA5}">
                      <a16:colId xmlns:a16="http://schemas.microsoft.com/office/drawing/2014/main" val="1906312352"/>
                    </a:ext>
                  </a:extLst>
                </a:gridCol>
              </a:tblGrid>
              <a:tr h="0">
                <a:tc>
                  <a:txBody>
                    <a:bodyPr/>
                    <a:lstStyle/>
                    <a:p>
                      <a:pPr algn="ctr">
                        <a:lnSpc>
                          <a:spcPct val="130000"/>
                        </a:lnSpc>
                        <a:spcAft>
                          <a:spcPts val="800"/>
                        </a:spcAft>
                      </a:pPr>
                      <a:r>
                        <a:rPr lang="pt-BR"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So sánh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Đường luật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Tứ tuyệt Đường luật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541367"/>
                  </a:ext>
                </a:extLst>
              </a:tr>
              <a:tr h="0">
                <a:tc>
                  <a:txBody>
                    <a:bodyPr/>
                    <a:lstStyle/>
                    <a:p>
                      <a:pPr>
                        <a:lnSpc>
                          <a:spcPct val="130000"/>
                        </a:lnSpc>
                        <a:spcAft>
                          <a:spcPts val="800"/>
                        </a:spcAft>
                      </a:pPr>
                      <a:r>
                        <a:rPr lang="pt-BR" sz="32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1. Số câu, số chữ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8 câu – mỗi câu 7 chữ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câu – mỗi câu có 5 chữ hoặc 7 chữ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93086"/>
                  </a:ext>
                </a:extLst>
              </a:tr>
              <a:tr h="0">
                <a:tc>
                  <a:txBody>
                    <a:bodyPr/>
                    <a:lstStyle/>
                    <a:p>
                      <a:pPr>
                        <a:lnSpc>
                          <a:spcPct val="130000"/>
                        </a:lnSpc>
                        <a:spcAft>
                          <a:spcPts val="800"/>
                        </a:spcAft>
                      </a:pPr>
                      <a:r>
                        <a:rPr lang="pt-BR" sz="32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2. Bố cục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 cặp câu tương ứng 4 phần: đề - thực – luận – kết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 câu được triển khai: khởi – thừa – chuyển – hợp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841852"/>
                  </a:ext>
                </a:extLst>
              </a:tr>
            </a:tbl>
          </a:graphicData>
        </a:graphic>
      </p:graphicFrame>
    </p:spTree>
    <p:extLst>
      <p:ext uri="{BB962C8B-B14F-4D97-AF65-F5344CB8AC3E}">
        <p14:creationId xmlns:p14="http://schemas.microsoft.com/office/powerpoint/2010/main" val="255185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678199"/>
          </a:xfrm>
          <a:prstGeom prst="rect">
            <a:avLst/>
          </a:prstGeom>
          <a:noFill/>
        </p:spPr>
        <p:txBody>
          <a:bodyPr wrap="square">
            <a:spAutoFit/>
          </a:bodyPr>
          <a:lstStyle/>
          <a:p>
            <a:pPr marL="0" marR="0" lvl="0" indent="57150" algn="ctr" defTabSz="914400" rtl="0" eaLnBrk="1" fontAlgn="auto" latinLnBrk="0" hangingPunct="1">
              <a:lnSpc>
                <a:spcPct val="130000"/>
              </a:lnSpc>
              <a:spcBef>
                <a:spcPts val="0"/>
              </a:spcBef>
              <a:spcAft>
                <a:spcPts val="800"/>
              </a:spcAft>
              <a:buClrTx/>
              <a:buSzTx/>
              <a:buFontTx/>
              <a:buNone/>
              <a:tabLst>
                <a:tab pos="1803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LÝ THUYẾT</a:t>
            </a:r>
            <a:endPar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05DDBCE-B406-BE2C-6E60-FACF712C0572}"/>
              </a:ext>
            </a:extLst>
          </p:cNvPr>
          <p:cNvGraphicFramePr>
            <a:graphicFrameLocks noGrp="1"/>
          </p:cNvGraphicFramePr>
          <p:nvPr/>
        </p:nvGraphicFramePr>
        <p:xfrm>
          <a:off x="666750" y="1257177"/>
          <a:ext cx="10858500" cy="4998720"/>
        </p:xfrm>
        <a:graphic>
          <a:graphicData uri="http://schemas.openxmlformats.org/drawingml/2006/table">
            <a:tbl>
              <a:tblPr firstRow="1" firstCol="1" bandRow="1"/>
              <a:tblGrid>
                <a:gridCol w="1498172">
                  <a:extLst>
                    <a:ext uri="{9D8B030D-6E8A-4147-A177-3AD203B41FA5}">
                      <a16:colId xmlns:a16="http://schemas.microsoft.com/office/drawing/2014/main" val="4207253370"/>
                    </a:ext>
                  </a:extLst>
                </a:gridCol>
                <a:gridCol w="7598510">
                  <a:extLst>
                    <a:ext uri="{9D8B030D-6E8A-4147-A177-3AD203B41FA5}">
                      <a16:colId xmlns:a16="http://schemas.microsoft.com/office/drawing/2014/main" val="964792607"/>
                    </a:ext>
                  </a:extLst>
                </a:gridCol>
                <a:gridCol w="1761818">
                  <a:extLst>
                    <a:ext uri="{9D8B030D-6E8A-4147-A177-3AD203B41FA5}">
                      <a16:colId xmlns:a16="http://schemas.microsoft.com/office/drawing/2014/main" val="778534255"/>
                    </a:ext>
                  </a:extLst>
                </a:gridCol>
              </a:tblGrid>
              <a:tr h="0">
                <a:tc>
                  <a:txBody>
                    <a:bodyPr/>
                    <a:lstStyle/>
                    <a:p>
                      <a:pPr>
                        <a:lnSpc>
                          <a:spcPct val="130000"/>
                        </a:lnSpc>
                        <a:spcAft>
                          <a:spcPts val="800"/>
                        </a:spcAft>
                      </a:pPr>
                      <a:r>
                        <a:rPr lang="pt-BR" sz="28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3. Niêm và luật bằng trắc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Về luật bằng trắc: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Nếu chữ thứ 2 của câu thứ nhất là thanh bằng thì bài thơ thuộc luật bằng. Nếu chữ thứ 2 của câu thứ nhất là thanh trắc thì bài thơ thuộc luật trắc.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Các thanh bằng, trắc phải đan xen nhau trong một câu đảm bảo sự hài hoà, cân bằng: ở chữ 2, 4, 6 trong mỗi cặp câu phải ngược nhau về thanh bằng, trắc.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 niêm</a:t>
                      </a: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(dính): chữ thứ 2 của hai cặp câu liền nhau (câu 2 và câu 3, câu 4 và câu 5, câu 6 và câu 7, câu 1 và câu 8) phải cùng thanh.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pt-BR"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 bản giống thể bát cú.</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6741"/>
                  </a:ext>
                </a:extLst>
              </a:tr>
            </a:tbl>
          </a:graphicData>
        </a:graphic>
      </p:graphicFrame>
    </p:spTree>
    <p:extLst>
      <p:ext uri="{BB962C8B-B14F-4D97-AF65-F5344CB8AC3E}">
        <p14:creationId xmlns:p14="http://schemas.microsoft.com/office/powerpoint/2010/main" val="231195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9D433462-3B0A-7478-F8C9-1264133167EC}"/>
              </a:ext>
            </a:extLst>
          </p:cNvPr>
          <p:cNvSpPr txBox="1"/>
          <p:nvPr/>
        </p:nvSpPr>
        <p:spPr>
          <a:xfrm>
            <a:off x="660400" y="245151"/>
            <a:ext cx="10858500" cy="678199"/>
          </a:xfrm>
          <a:prstGeom prst="rect">
            <a:avLst/>
          </a:prstGeom>
          <a:noFill/>
        </p:spPr>
        <p:txBody>
          <a:bodyPr wrap="square">
            <a:spAutoFit/>
          </a:bodyPr>
          <a:lstStyle/>
          <a:p>
            <a:pPr marL="0" marR="0" lvl="0" indent="57150" algn="ctr" defTabSz="914400" rtl="0" eaLnBrk="1" fontAlgn="auto" latinLnBrk="0" hangingPunct="1">
              <a:lnSpc>
                <a:spcPct val="130000"/>
              </a:lnSpc>
              <a:spcBef>
                <a:spcPts val="0"/>
              </a:spcBef>
              <a:spcAft>
                <a:spcPts val="800"/>
              </a:spcAft>
              <a:buClrTx/>
              <a:buSzTx/>
              <a:buFontTx/>
              <a:buNone/>
              <a:tabLst>
                <a:tab pos="1803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LÝ THUYẾT</a:t>
            </a:r>
            <a:endPar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27295DC-1205-7A83-6B64-74003D159E98}"/>
              </a:ext>
            </a:extLst>
          </p:cNvPr>
          <p:cNvGraphicFramePr>
            <a:graphicFrameLocks noGrp="1"/>
          </p:cNvGraphicFramePr>
          <p:nvPr/>
        </p:nvGraphicFramePr>
        <p:xfrm>
          <a:off x="660400" y="1409573"/>
          <a:ext cx="10858500" cy="4445254"/>
        </p:xfrm>
        <a:graphic>
          <a:graphicData uri="http://schemas.openxmlformats.org/drawingml/2006/table">
            <a:tbl>
              <a:tblPr firstRow="1" firstCol="1" bandRow="1"/>
              <a:tblGrid>
                <a:gridCol w="1498172">
                  <a:extLst>
                    <a:ext uri="{9D8B030D-6E8A-4147-A177-3AD203B41FA5}">
                      <a16:colId xmlns:a16="http://schemas.microsoft.com/office/drawing/2014/main" val="2233146184"/>
                    </a:ext>
                  </a:extLst>
                </a:gridCol>
                <a:gridCol w="4603848">
                  <a:extLst>
                    <a:ext uri="{9D8B030D-6E8A-4147-A177-3AD203B41FA5}">
                      <a16:colId xmlns:a16="http://schemas.microsoft.com/office/drawing/2014/main" val="2675146886"/>
                    </a:ext>
                  </a:extLst>
                </a:gridCol>
                <a:gridCol w="4756480">
                  <a:extLst>
                    <a:ext uri="{9D8B030D-6E8A-4147-A177-3AD203B41FA5}">
                      <a16:colId xmlns:a16="http://schemas.microsoft.com/office/drawing/2014/main" val="2778144842"/>
                    </a:ext>
                  </a:extLst>
                </a:gridCol>
              </a:tblGrid>
              <a:tr h="0">
                <a:tc>
                  <a:txBody>
                    <a:bodyPr/>
                    <a:lstStyle/>
                    <a:p>
                      <a:pPr>
                        <a:lnSpc>
                          <a:spcPct val="130000"/>
                        </a:lnSpc>
                        <a:spcAft>
                          <a:spcPts val="800"/>
                        </a:spcAft>
                      </a:pPr>
                      <a:r>
                        <a:rPr lang="pt-BR" sz="28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4. Vần và nhịp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Gieo vần</a:t>
                      </a: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Chỉ gieo 1 vần (vần bằng) ở cuối các câu 1, 2, 4, 6, 8. Riêng vần của câu thứ nhất có thể linh hoạt.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Ngắt nhịp: thường ngắt nhịp 4/3.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Gieo vần</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gieo một vần ở cuối các câu 1, 2,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Ngắt nhịp: thường ngắt nhịp 4/3.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pt-BR" sz="28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15794"/>
                  </a:ext>
                </a:extLst>
              </a:tr>
              <a:tr h="0">
                <a:tc>
                  <a:txBody>
                    <a:bodyPr/>
                    <a:lstStyle/>
                    <a:p>
                      <a:pPr>
                        <a:lnSpc>
                          <a:spcPct val="130000"/>
                        </a:lnSpc>
                        <a:spcAft>
                          <a:spcPts val="800"/>
                        </a:spcAft>
                      </a:pPr>
                      <a:r>
                        <a:rPr lang="pt-BR" sz="28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5. Đối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Chủ yếu sử dụng phép đối ở hai câu thực và hai câu luận.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pt-BR" sz="28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 bắt buộc phải đối.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823468"/>
                  </a:ext>
                </a:extLst>
              </a:tr>
            </a:tbl>
          </a:graphicData>
        </a:graphic>
      </p:graphicFrame>
    </p:spTree>
    <p:extLst>
      <p:ext uri="{BB962C8B-B14F-4D97-AF65-F5344CB8AC3E}">
        <p14:creationId xmlns:p14="http://schemas.microsoft.com/office/powerpoint/2010/main" val="3339148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4"/>
          <a:stretch>
            <a:fillRect/>
          </a:stretch>
        </p:blipFill>
        <p:spPr>
          <a:xfrm>
            <a:off x="595826" y="634181"/>
            <a:ext cx="10987649" cy="5876718"/>
          </a:xfrm>
          <a:prstGeom prst="rect">
            <a:avLst/>
          </a:prstGeom>
        </p:spPr>
      </p:pic>
      <p:sp>
        <p:nvSpPr>
          <p:cNvPr id="6" name="TextBox 5">
            <a:extLst>
              <a:ext uri="{FF2B5EF4-FFF2-40B4-BE49-F238E27FC236}">
                <a16:creationId xmlns:a16="http://schemas.microsoft.com/office/drawing/2014/main" id="{80254F8A-7AAC-166C-3F5B-78E376428B9D}"/>
              </a:ext>
            </a:extLst>
          </p:cNvPr>
          <p:cNvSpPr txBox="1"/>
          <p:nvPr/>
        </p:nvSpPr>
        <p:spPr>
          <a:xfrm>
            <a:off x="660400" y="183979"/>
            <a:ext cx="10858500" cy="596125"/>
          </a:xfrm>
          <a:prstGeom prst="rect">
            <a:avLst/>
          </a:prstGeom>
          <a:noFill/>
        </p:spPr>
        <p:txBody>
          <a:bodyPr wrap="square">
            <a:spAutoFit/>
          </a:bodyPr>
          <a:lstStyle/>
          <a:p>
            <a:pPr marL="1176020" algn="ctr">
              <a:lnSpc>
                <a:spcPct val="130000"/>
              </a:lnSpc>
            </a:pPr>
            <a:r>
              <a:rPr lang="vi-VN" sz="2800" b="1" dirty="0">
                <a:solidFill>
                  <a:srgbClr val="0070C0"/>
                </a:solidFill>
                <a:effectLst/>
                <a:latin typeface="Times New Roman" panose="02020603050405020304" pitchFamily="18" charset="0"/>
                <a:ea typeface="Arial" panose="020B0604020202020204" pitchFamily="34" charset="0"/>
              </a:rPr>
              <a:t>Sơ đồ bài thơ thất ngốn bát cú theo </a:t>
            </a:r>
            <a:r>
              <a:rPr lang="vi-VN" sz="2800" b="1" i="1" dirty="0">
                <a:solidFill>
                  <a:srgbClr val="FF0000"/>
                </a:solidFill>
                <a:effectLst/>
                <a:latin typeface="Times New Roman" panose="02020603050405020304" pitchFamily="18" charset="0"/>
                <a:ea typeface="Arial" panose="020B0604020202020204" pitchFamily="34" charset="0"/>
              </a:rPr>
              <a:t>luật bằng</a:t>
            </a:r>
            <a:endParaRPr lang="en-US" sz="2800" b="1" dirty="0">
              <a:solidFill>
                <a:srgbClr val="047C4F"/>
              </a:solidFill>
              <a:effectLst/>
              <a:latin typeface="Arial" panose="020B0604020202020204" pitchFamily="34" charset="0"/>
              <a:ea typeface="Arial" panose="020B0604020202020204" pitchFamily="34" charset="0"/>
            </a:endParaRPr>
          </a:p>
        </p:txBody>
      </p:sp>
      <p:graphicFrame>
        <p:nvGraphicFramePr>
          <p:cNvPr id="7" name="Table 6">
            <a:extLst>
              <a:ext uri="{FF2B5EF4-FFF2-40B4-BE49-F238E27FC236}">
                <a16:creationId xmlns:a16="http://schemas.microsoft.com/office/drawing/2014/main" id="{8F162E20-FF28-8290-16D3-428EEE301801}"/>
              </a:ext>
            </a:extLst>
          </p:cNvPr>
          <p:cNvGraphicFramePr>
            <a:graphicFrameLocks noGrp="1"/>
          </p:cNvGraphicFramePr>
          <p:nvPr/>
        </p:nvGraphicFramePr>
        <p:xfrm>
          <a:off x="666749" y="1270945"/>
          <a:ext cx="10858501" cy="4543806"/>
        </p:xfrm>
        <a:graphic>
          <a:graphicData uri="http://schemas.openxmlformats.org/drawingml/2006/table">
            <a:tbl>
              <a:tblPr/>
              <a:tblGrid>
                <a:gridCol w="1293207">
                  <a:extLst>
                    <a:ext uri="{9D8B030D-6E8A-4147-A177-3AD203B41FA5}">
                      <a16:colId xmlns:a16="http://schemas.microsoft.com/office/drawing/2014/main" val="3991257188"/>
                    </a:ext>
                  </a:extLst>
                </a:gridCol>
                <a:gridCol w="3295002">
                  <a:extLst>
                    <a:ext uri="{9D8B030D-6E8A-4147-A177-3AD203B41FA5}">
                      <a16:colId xmlns:a16="http://schemas.microsoft.com/office/drawing/2014/main" val="2826091425"/>
                    </a:ext>
                  </a:extLst>
                </a:gridCol>
                <a:gridCol w="2314984">
                  <a:extLst>
                    <a:ext uri="{9D8B030D-6E8A-4147-A177-3AD203B41FA5}">
                      <a16:colId xmlns:a16="http://schemas.microsoft.com/office/drawing/2014/main" val="2004055377"/>
                    </a:ext>
                  </a:extLst>
                </a:gridCol>
                <a:gridCol w="1906534">
                  <a:extLst>
                    <a:ext uri="{9D8B030D-6E8A-4147-A177-3AD203B41FA5}">
                      <a16:colId xmlns:a16="http://schemas.microsoft.com/office/drawing/2014/main" val="278508768"/>
                    </a:ext>
                  </a:extLst>
                </a:gridCol>
                <a:gridCol w="2048774">
                  <a:extLst>
                    <a:ext uri="{9D8B030D-6E8A-4147-A177-3AD203B41FA5}">
                      <a16:colId xmlns:a16="http://schemas.microsoft.com/office/drawing/2014/main" val="3846365373"/>
                    </a:ext>
                  </a:extLst>
                </a:gridCol>
              </a:tblGrid>
              <a:tr h="311150">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Câu</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Luật bằng trắc</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Niêm</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Vần</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Đối</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139195"/>
                  </a:ext>
                </a:extLst>
              </a:tr>
              <a:tr h="301625">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1</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B B T T T B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823039"/>
                  </a:ext>
                </a:extLst>
              </a:tr>
              <a:tr h="301625">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T T B B T T 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2 và 3</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372888"/>
                  </a:ext>
                </a:extLst>
              </a:tr>
              <a:tr h="30480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 T B B B T 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946602"/>
                  </a:ext>
                </a:extLst>
              </a:tr>
              <a:tr h="30480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B T T T B 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4 và 5</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459468252"/>
                  </a:ext>
                </a:extLst>
              </a:tr>
              <a:tr h="30480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B T T B B T</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1681638"/>
                  </a:ext>
                </a:extLst>
              </a:tr>
              <a:tr h="30480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T T B B T T 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6 và 7</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55260395"/>
                  </a:ext>
                </a:extLst>
              </a:tr>
              <a:tr h="30480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Book Antiqua" panose="02040602050305030304" pitchFamily="18" charset="0"/>
                          <a:cs typeface="Times New Roman" panose="02020603050405020304" pitchFamily="18" charset="0"/>
                        </a:rPr>
                        <a:t>7</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 T B B B T T</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286264"/>
                  </a:ext>
                </a:extLst>
              </a:tr>
              <a:tr h="314960">
                <a:tc>
                  <a:txBody>
                    <a:bodyPr/>
                    <a:lstStyle/>
                    <a:p>
                      <a:pPr indent="254000">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B T T T B 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992444"/>
                  </a:ext>
                </a:extLst>
              </a:tr>
            </a:tbl>
          </a:graphicData>
        </a:graphic>
      </p:graphicFrame>
    </p:spTree>
    <p:extLst>
      <p:ext uri="{BB962C8B-B14F-4D97-AF65-F5344CB8AC3E}">
        <p14:creationId xmlns:p14="http://schemas.microsoft.com/office/powerpoint/2010/main" val="342668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300A2EB8-7727-4CE5-A7D7-C8F534486F6F}"/>
              </a:ext>
            </a:extLst>
          </p:cNvPr>
          <p:cNvSpPr/>
          <p:nvPr/>
        </p:nvSpPr>
        <p:spPr>
          <a:xfrm>
            <a:off x="-1513661" y="-2155514"/>
            <a:ext cx="14998257" cy="10666609"/>
          </a:xfrm>
          <a:prstGeom prst="ellipse">
            <a:avLst/>
          </a:prstGeom>
          <a:blipFill>
            <a:blip r:embed="rId2"/>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n-lt"/>
              <a:cs typeface="+mn-cs"/>
            </a:endParaRPr>
          </a:p>
        </p:txBody>
      </p:sp>
      <p:sp>
        <p:nvSpPr>
          <p:cNvPr id="8" name="矩形 7">
            <a:extLst>
              <a:ext uri="{FF2B5EF4-FFF2-40B4-BE49-F238E27FC236}">
                <a16:creationId xmlns:a16="http://schemas.microsoft.com/office/drawing/2014/main" id="{4D8518C3-FB2B-4D74-9DB8-73E031194D3B}"/>
              </a:ext>
            </a:extLst>
          </p:cNvPr>
          <p:cNvSpPr/>
          <p:nvPr/>
        </p:nvSpPr>
        <p:spPr>
          <a:xfrm>
            <a:off x="3644116" y="2991923"/>
            <a:ext cx="5658921"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KHỞI ĐỘNG</a:t>
            </a:r>
            <a:endParaRPr kumimoji="0" lang="zh-CN" altLang="en-US" sz="7200" b="1" i="0" u="none" strike="noStrike" kern="1200" cap="none" spc="0" normalizeH="0" baseline="0" noProof="0" dirty="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2770B3E5-E4B6-4E9F-BD06-BE5133B68EE5}"/>
              </a:ext>
            </a:extLst>
          </p:cNvPr>
          <p:cNvGrpSpPr/>
          <p:nvPr/>
        </p:nvGrpSpPr>
        <p:grpSpPr>
          <a:xfrm>
            <a:off x="5186671" y="1528022"/>
            <a:ext cx="2573812" cy="1446550"/>
            <a:chOff x="4129083" y="1486471"/>
            <a:chExt cx="1926239" cy="1082597"/>
          </a:xfrm>
        </p:grpSpPr>
        <p:sp>
          <p:nvSpPr>
            <p:cNvPr id="12" name="Freeform 6">
              <a:extLst>
                <a:ext uri="{FF2B5EF4-FFF2-40B4-BE49-F238E27FC236}">
                  <a16:creationId xmlns:a16="http://schemas.microsoft.com/office/drawing/2014/main" id="{A8D40B87-149F-41C7-9F83-5298D355FD42}"/>
                </a:ext>
              </a:extLst>
            </p:cNvPr>
            <p:cNvSpPr>
              <a:spLocks noEditPoints="1"/>
            </p:cNvSpPr>
            <p:nvPr/>
          </p:nvSpPr>
          <p:spPr bwMode="auto">
            <a:xfrm rot="816186">
              <a:off x="4129083" y="1486471"/>
              <a:ext cx="1926239" cy="1082597"/>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23000">
                  <a:srgbClr val="027F8F"/>
                </a:gs>
                <a:gs pos="100000">
                  <a:srgbClr val="7AD6E0"/>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00" b="1" i="0" u="none" strike="noStrike" kern="1200" cap="none" spc="0" normalizeH="0" baseline="0" noProof="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sp>
          <p:nvSpPr>
            <p:cNvPr id="13" name="TextBox 2">
              <a:extLst>
                <a:ext uri="{FF2B5EF4-FFF2-40B4-BE49-F238E27FC236}">
                  <a16:creationId xmlns:a16="http://schemas.microsoft.com/office/drawing/2014/main" id="{6A875B85-AAD7-4F0F-BA3A-968504A8F6AF}"/>
                </a:ext>
              </a:extLst>
            </p:cNvPr>
            <p:cNvSpPr txBox="1"/>
            <p:nvPr/>
          </p:nvSpPr>
          <p:spPr>
            <a:xfrm>
              <a:off x="4412795" y="1638502"/>
              <a:ext cx="1163782" cy="829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01</a:t>
              </a:r>
              <a:endParaRPr kumimoji="0" lang="zh-CN" altLang="en-US" sz="66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pic>
        <p:nvPicPr>
          <p:cNvPr id="11" name="图片 10">
            <a:extLst>
              <a:ext uri="{FF2B5EF4-FFF2-40B4-BE49-F238E27FC236}">
                <a16:creationId xmlns:a16="http://schemas.microsoft.com/office/drawing/2014/main" id="{0ABB9B15-3755-442E-B5F7-FB8EE12DB8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859384" y="784844"/>
            <a:ext cx="1784732" cy="1151375"/>
          </a:xfrm>
          <a:prstGeom prst="rect">
            <a:avLst/>
          </a:prstGeom>
        </p:spPr>
      </p:pic>
      <p:pic>
        <p:nvPicPr>
          <p:cNvPr id="14" name="图片 13">
            <a:extLst>
              <a:ext uri="{FF2B5EF4-FFF2-40B4-BE49-F238E27FC236}">
                <a16:creationId xmlns:a16="http://schemas.microsoft.com/office/drawing/2014/main" id="{FA84E3EB-533C-4A54-86A7-BD08BC255B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945604" y="1083747"/>
            <a:ext cx="1673463" cy="1151375"/>
          </a:xfrm>
          <a:prstGeom prst="rect">
            <a:avLst/>
          </a:prstGeom>
        </p:spPr>
      </p:pic>
    </p:spTree>
    <p:extLst>
      <p:ext uri="{BB962C8B-B14F-4D97-AF65-F5344CB8AC3E}">
        <p14:creationId xmlns:p14="http://schemas.microsoft.com/office/powerpoint/2010/main" val="194428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04249BF4-52EE-2977-A4A5-BD7A9CF043E9}"/>
              </a:ext>
            </a:extLst>
          </p:cNvPr>
          <p:cNvSpPr txBox="1"/>
          <p:nvPr/>
        </p:nvSpPr>
        <p:spPr>
          <a:xfrm>
            <a:off x="660400" y="235163"/>
            <a:ext cx="10858500" cy="668132"/>
          </a:xfrm>
          <a:prstGeom prst="rect">
            <a:avLst/>
          </a:prstGeom>
          <a:noFill/>
        </p:spPr>
        <p:txBody>
          <a:bodyPr wrap="square">
            <a:spAutoFit/>
          </a:bodyPr>
          <a:lstStyle/>
          <a:p>
            <a:pPr marL="1209040" algn="ctr">
              <a:lnSpc>
                <a:spcPct val="130000"/>
              </a:lnSpc>
            </a:pPr>
            <a:r>
              <a:rPr lang="vi-VN" sz="3200" b="1" dirty="0">
                <a:solidFill>
                  <a:srgbClr val="0070C0"/>
                </a:solidFill>
                <a:effectLst/>
                <a:latin typeface="Times New Roman" panose="02020603050405020304" pitchFamily="18" charset="0"/>
                <a:ea typeface="Arial" panose="020B0604020202020204" pitchFamily="34" charset="0"/>
              </a:rPr>
              <a:t>Sơ đổ bài thơ thất ngôn bát cú theo </a:t>
            </a:r>
            <a:r>
              <a:rPr lang="vi-VN" sz="3200" b="1" i="1" dirty="0">
                <a:solidFill>
                  <a:srgbClr val="FF0000"/>
                </a:solidFill>
                <a:effectLst/>
                <a:latin typeface="Times New Roman" panose="02020603050405020304" pitchFamily="18" charset="0"/>
                <a:ea typeface="Arial" panose="020B0604020202020204" pitchFamily="34" charset="0"/>
              </a:rPr>
              <a:t>luật trắc</a:t>
            </a:r>
            <a:endParaRPr lang="en-US" sz="3200" b="1" dirty="0">
              <a:solidFill>
                <a:srgbClr val="047C4F"/>
              </a:solidFill>
              <a:effectLst/>
              <a:latin typeface="Arial" panose="020B0604020202020204" pitchFamily="34" charset="0"/>
              <a:ea typeface="Arial" panose="020B0604020202020204" pitchFamily="34" charset="0"/>
            </a:endParaRPr>
          </a:p>
        </p:txBody>
      </p:sp>
      <p:graphicFrame>
        <p:nvGraphicFramePr>
          <p:cNvPr id="5" name="Table 4">
            <a:extLst>
              <a:ext uri="{FF2B5EF4-FFF2-40B4-BE49-F238E27FC236}">
                <a16:creationId xmlns:a16="http://schemas.microsoft.com/office/drawing/2014/main" id="{A8572217-2E6F-D06F-B740-EF2DFF0A372C}"/>
              </a:ext>
            </a:extLst>
          </p:cNvPr>
          <p:cNvGraphicFramePr>
            <a:graphicFrameLocks noGrp="1"/>
          </p:cNvGraphicFramePr>
          <p:nvPr/>
        </p:nvGraphicFramePr>
        <p:xfrm>
          <a:off x="660399" y="1132406"/>
          <a:ext cx="10858501" cy="4543806"/>
        </p:xfrm>
        <a:graphic>
          <a:graphicData uri="http://schemas.openxmlformats.org/drawingml/2006/table">
            <a:tbl>
              <a:tblPr/>
              <a:tblGrid>
                <a:gridCol w="1293207">
                  <a:extLst>
                    <a:ext uri="{9D8B030D-6E8A-4147-A177-3AD203B41FA5}">
                      <a16:colId xmlns:a16="http://schemas.microsoft.com/office/drawing/2014/main" val="3038579239"/>
                    </a:ext>
                  </a:extLst>
                </a:gridCol>
                <a:gridCol w="3295002">
                  <a:extLst>
                    <a:ext uri="{9D8B030D-6E8A-4147-A177-3AD203B41FA5}">
                      <a16:colId xmlns:a16="http://schemas.microsoft.com/office/drawing/2014/main" val="1831624189"/>
                    </a:ext>
                  </a:extLst>
                </a:gridCol>
                <a:gridCol w="2314984">
                  <a:extLst>
                    <a:ext uri="{9D8B030D-6E8A-4147-A177-3AD203B41FA5}">
                      <a16:colId xmlns:a16="http://schemas.microsoft.com/office/drawing/2014/main" val="3745954299"/>
                    </a:ext>
                  </a:extLst>
                </a:gridCol>
                <a:gridCol w="1906534">
                  <a:extLst>
                    <a:ext uri="{9D8B030D-6E8A-4147-A177-3AD203B41FA5}">
                      <a16:colId xmlns:a16="http://schemas.microsoft.com/office/drawing/2014/main" val="2581003573"/>
                    </a:ext>
                  </a:extLst>
                </a:gridCol>
                <a:gridCol w="2048774">
                  <a:extLst>
                    <a:ext uri="{9D8B030D-6E8A-4147-A177-3AD203B41FA5}">
                      <a16:colId xmlns:a16="http://schemas.microsoft.com/office/drawing/2014/main" val="2519355431"/>
                    </a:ext>
                  </a:extLst>
                </a:gridCol>
              </a:tblGrid>
              <a:tr h="298450">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Câu</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Luật bằng trắc</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Niêm</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Vần</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Đối</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768595"/>
                  </a:ext>
                </a:extLst>
              </a:tr>
              <a:tr h="298450">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1</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T T B B T T 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229516"/>
                  </a:ext>
                </a:extLst>
              </a:tr>
              <a:tr h="291465">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B T T T B 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2 và 3</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499681"/>
                  </a:ext>
                </a:extLst>
              </a:tr>
              <a:tr h="291465">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3</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B B T T B B T</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406868"/>
                  </a:ext>
                </a:extLst>
              </a:tr>
              <a:tr h="298450">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4</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T T B B T T 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4 và 5</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151345719"/>
                  </a:ext>
                </a:extLst>
              </a:tr>
              <a:tr h="291465">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T T B B B T T</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065350"/>
                  </a:ext>
                </a:extLst>
              </a:tr>
              <a:tr h="291465">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B T T T B 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6 và 7</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904884815"/>
                  </a:ext>
                </a:extLst>
              </a:tr>
              <a:tr h="298450">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7</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B B T T B B T</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189930"/>
                  </a:ext>
                </a:extLst>
              </a:tr>
              <a:tr h="301625">
                <a:tc>
                  <a:txBody>
                    <a:bodyPr/>
                    <a:lstStyle/>
                    <a:p>
                      <a:pPr indent="254000">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Book Antiqua" panose="02040602050305030304" pitchFamily="18" charset="0"/>
                          <a:cs typeface="Times New Roman" panose="02020603050405020304" pitchFamily="18" charset="0"/>
                        </a:rPr>
                        <a:t>T T B B T T 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200"/>
                        </a:spcAft>
                      </a:pPr>
                      <a:r>
                        <a:rPr lang="vi-VN"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789295"/>
                  </a:ext>
                </a:extLst>
              </a:tr>
            </a:tbl>
          </a:graphicData>
        </a:graphic>
      </p:graphicFrame>
    </p:spTree>
    <p:extLst>
      <p:ext uri="{BB962C8B-B14F-4D97-AF65-F5344CB8AC3E}">
        <p14:creationId xmlns:p14="http://schemas.microsoft.com/office/powerpoint/2010/main" val="260274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6" name="TextBox 5">
            <a:extLst>
              <a:ext uri="{FF2B5EF4-FFF2-40B4-BE49-F238E27FC236}">
                <a16:creationId xmlns:a16="http://schemas.microsoft.com/office/drawing/2014/main" id="{E7FC02E4-EB96-814E-4D79-CE274D896D0F}"/>
              </a:ext>
            </a:extLst>
          </p:cNvPr>
          <p:cNvSpPr txBox="1"/>
          <p:nvPr/>
        </p:nvSpPr>
        <p:spPr>
          <a:xfrm>
            <a:off x="660400" y="285946"/>
            <a:ext cx="10858500"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Calibri" panose="020F0502020204030204" pitchFamily="34" charset="0"/>
              </a:rPr>
              <a:t>3. </a:t>
            </a:r>
            <a:r>
              <a:rPr lang="en-US" sz="2800" b="1" dirty="0" err="1">
                <a:solidFill>
                  <a:srgbClr val="0070C0"/>
                </a:solidFill>
                <a:effectLst/>
                <a:latin typeface="Times New Roman" panose="02020603050405020304" pitchFamily="18" charset="0"/>
                <a:ea typeface="Calibri" panose="020F0502020204030204" pitchFamily="34" charset="0"/>
              </a:rPr>
              <a:t>Cách</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đọc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hiểu</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thơ</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Đường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luật</a:t>
            </a:r>
            <a:endParaRPr lang="en-US" sz="2800" dirty="0"/>
          </a:p>
        </p:txBody>
      </p:sp>
      <p:sp>
        <p:nvSpPr>
          <p:cNvPr id="8" name="TextBox 7">
            <a:extLst>
              <a:ext uri="{FF2B5EF4-FFF2-40B4-BE49-F238E27FC236}">
                <a16:creationId xmlns:a16="http://schemas.microsoft.com/office/drawing/2014/main" id="{BF6C36AA-131B-0A04-B4DF-3E1D67E48CC9}"/>
              </a:ext>
            </a:extLst>
          </p:cNvPr>
          <p:cNvSpPr txBox="1"/>
          <p:nvPr/>
        </p:nvSpPr>
        <p:spPr>
          <a:xfrm>
            <a:off x="660400" y="1157401"/>
            <a:ext cx="10858500" cy="5214376"/>
          </a:xfrm>
          <a:prstGeom prst="rect">
            <a:avLst/>
          </a:prstGeom>
          <a:noFill/>
        </p:spPr>
        <p:txBody>
          <a:bodyPr wrap="square">
            <a:spAutoFit/>
          </a:bodyPr>
          <a:lstStyle/>
          <a:p>
            <a:pPr marL="457200" lvl="0" indent="-457200">
              <a:lnSpc>
                <a:spcPct val="130000"/>
              </a:lnSpc>
              <a:buFont typeface="Wingdings" panose="05000000000000000000" pitchFamily="2" charset="2"/>
              <a:buChar char="v"/>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30000"/>
              </a:lnSpc>
              <a:spcAft>
                <a:spcPts val="1000"/>
              </a:spcAft>
              <a:buFont typeface="Wingdings" panose="05000000000000000000" pitchFamily="2" charset="2"/>
              <a:buChar char="v"/>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30000"/>
              </a:lnSpc>
              <a:spcAft>
                <a:spcPts val="800"/>
              </a:spcAft>
              <a:buFont typeface="Wingdings" panose="05000000000000000000" pitchFamily="2" charset="2"/>
              <a:buChar char="v"/>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71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68E0C-7513-84D3-85F1-3F1E511FFB5B}"/>
              </a:ext>
            </a:extLst>
          </p:cNvPr>
          <p:cNvSpPr txBox="1"/>
          <p:nvPr/>
        </p:nvSpPr>
        <p:spPr>
          <a:xfrm>
            <a:off x="666750" y="125901"/>
            <a:ext cx="10858500" cy="830997"/>
          </a:xfrm>
          <a:prstGeom prst="rect">
            <a:avLst/>
          </a:prstGeom>
          <a:noFill/>
        </p:spPr>
        <p:txBody>
          <a:bodyPr wrap="square">
            <a:spAutoFit/>
          </a:bodyPr>
          <a:lstStyle/>
          <a:p>
            <a:pPr>
              <a:spcAft>
                <a:spcPts val="800"/>
              </a:spcAft>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238025A-E59D-0F17-A372-B57601507DB8}"/>
              </a:ext>
            </a:extLst>
          </p:cNvPr>
          <p:cNvSpPr txBox="1"/>
          <p:nvPr/>
        </p:nvSpPr>
        <p:spPr>
          <a:xfrm>
            <a:off x="660400" y="1028700"/>
            <a:ext cx="10858500" cy="1267655"/>
          </a:xfrm>
          <a:prstGeom prst="rect">
            <a:avLst/>
          </a:prstGeom>
          <a:noFill/>
        </p:spPr>
        <p:txBody>
          <a:bodyPr wrap="square">
            <a:spAutoFit/>
          </a:bodyPr>
          <a:lstStyle/>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01: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007EF66-0AAF-3346-83CA-2E17308508C9}"/>
              </a:ext>
            </a:extLst>
          </p:cNvPr>
          <p:cNvSpPr txBox="1"/>
          <p:nvPr/>
        </p:nvSpPr>
        <p:spPr>
          <a:xfrm>
            <a:off x="-1018202" y="2296355"/>
            <a:ext cx="8097735" cy="3918637"/>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BẠN ĐẾN CHƠI NHÀ</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gn="just">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gn="just">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gn="just">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Ao</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chài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gn="just">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rào</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đuổi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714EBA4-28C4-CD59-F6B3-B5676989C079}"/>
              </a:ext>
            </a:extLst>
          </p:cNvPr>
          <p:cNvSpPr txBox="1"/>
          <p:nvPr/>
        </p:nvSpPr>
        <p:spPr>
          <a:xfrm>
            <a:off x="4173794" y="1155183"/>
            <a:ext cx="7739725" cy="3918637"/>
          </a:xfrm>
          <a:prstGeom prst="rect">
            <a:avLst/>
          </a:prstGeom>
          <a:noFill/>
        </p:spPr>
        <p:txBody>
          <a:bodyPr wrap="square">
            <a:spAutoFit/>
          </a:bodyPr>
          <a:lstStyle/>
          <a:p>
            <a:pPr marL="457200" indent="1409700">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chửa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nụ</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rụng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mướp</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409700">
              <a:lnSpc>
                <a:spcPct val="130000"/>
              </a:lnSpc>
              <a:spcAft>
                <a:spcPts val="800"/>
              </a:spcAft>
            </a:pP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endPar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1409700" algn="ctr">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 văn Nguyễn Khuyến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học, 1971)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3"/>
          <a:stretch>
            <a:fillRect/>
          </a:stretch>
        </p:blipFill>
        <p:spPr>
          <a:xfrm>
            <a:off x="8262424" y="4773114"/>
            <a:ext cx="3333750" cy="1747838"/>
          </a:xfrm>
          <a:prstGeom prst="rect">
            <a:avLst/>
          </a:prstGeom>
          <a:effectLst>
            <a:softEdge rad="317500"/>
          </a:effectLst>
        </p:spPr>
      </p:pic>
    </p:spTree>
    <p:extLst>
      <p:ext uri="{BB962C8B-B14F-4D97-AF65-F5344CB8AC3E}">
        <p14:creationId xmlns:p14="http://schemas.microsoft.com/office/powerpoint/2010/main" val="453672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7B268E0C-7513-84D3-85F1-3F1E511FFB5B}"/>
              </a:ext>
            </a:extLst>
          </p:cNvPr>
          <p:cNvSpPr txBox="1"/>
          <p:nvPr/>
        </p:nvSpPr>
        <p:spPr>
          <a:xfrm>
            <a:off x="724975" y="143493"/>
            <a:ext cx="10858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5" name="TextBox 4">
            <a:extLst>
              <a:ext uri="{FF2B5EF4-FFF2-40B4-BE49-F238E27FC236}">
                <a16:creationId xmlns:a16="http://schemas.microsoft.com/office/drawing/2014/main" id="{26489167-20E6-9526-0D74-37447CA07496}"/>
              </a:ext>
            </a:extLst>
          </p:cNvPr>
          <p:cNvSpPr txBox="1"/>
          <p:nvPr/>
        </p:nvSpPr>
        <p:spPr>
          <a:xfrm>
            <a:off x="660400" y="1130300"/>
            <a:ext cx="10858500" cy="5193538"/>
          </a:xfrm>
          <a:prstGeom prst="rect">
            <a:avLst/>
          </a:prstGeom>
          <a:noFill/>
        </p:spPr>
        <p:txBody>
          <a:bodyPr wrap="square">
            <a:spAutoFit/>
          </a:bodyPr>
          <a:lstStyle/>
          <a:p>
            <a:pPr algn="just">
              <a:lnSpc>
                <a:spcPct val="130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Song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484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7B268E0C-7513-84D3-85F1-3F1E511FFB5B}"/>
              </a:ext>
            </a:extLst>
          </p:cNvPr>
          <p:cNvSpPr txBox="1"/>
          <p:nvPr/>
        </p:nvSpPr>
        <p:spPr>
          <a:xfrm>
            <a:off x="724975" y="143493"/>
            <a:ext cx="10858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6" name="TextBox 5">
            <a:extLst>
              <a:ext uri="{FF2B5EF4-FFF2-40B4-BE49-F238E27FC236}">
                <a16:creationId xmlns:a16="http://schemas.microsoft.com/office/drawing/2014/main" id="{75486FE8-F4DE-740F-0E62-E5CD5B4261A5}"/>
              </a:ext>
            </a:extLst>
          </p:cNvPr>
          <p:cNvSpPr txBox="1"/>
          <p:nvPr/>
        </p:nvSpPr>
        <p:spPr>
          <a:xfrm>
            <a:off x="660400" y="1178860"/>
            <a:ext cx="10858500" cy="5244128"/>
          </a:xfrm>
          <a:prstGeom prst="rect">
            <a:avLst/>
          </a:prstGeom>
          <a:noFill/>
        </p:spPr>
        <p:txBody>
          <a:bodyPr wrap="square">
            <a:spAutoFit/>
          </a:bodyPr>
          <a:lstStyle/>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1 – 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 4</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1 – 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 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3 –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 6</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5 – 6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 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Trong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các</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dòng</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sau</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dòng</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nào</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là</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thành</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ngữ</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ong các dòng sau, dòng nào là thành ngữ?"/>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chửa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rốn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006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7B268E0C-7513-84D3-85F1-3F1E511FFB5B}"/>
              </a:ext>
            </a:extLst>
          </p:cNvPr>
          <p:cNvSpPr txBox="1"/>
          <p:nvPr/>
        </p:nvSpPr>
        <p:spPr>
          <a:xfrm>
            <a:off x="724975" y="143493"/>
            <a:ext cx="10858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5" name="TextBox 4">
            <a:extLst>
              <a:ext uri="{FF2B5EF4-FFF2-40B4-BE49-F238E27FC236}">
                <a16:creationId xmlns:a16="http://schemas.microsoft.com/office/drawing/2014/main" id="{AB45DEA0-E9E6-2C2A-18EC-1BA02491CA19}"/>
              </a:ext>
            </a:extLst>
          </p:cNvPr>
          <p:cNvSpPr txBox="1"/>
          <p:nvPr/>
        </p:nvSpPr>
        <p:spPr>
          <a:xfrm>
            <a:off x="660400" y="1076484"/>
            <a:ext cx="10858500" cy="4376198"/>
          </a:xfrm>
          <a:prstGeom prst="rect">
            <a:avLst/>
          </a:prstGeom>
          <a:noFill/>
        </p:spPr>
        <p:txBody>
          <a:bodyPr wrap="square">
            <a:spAutoFit/>
          </a:bodyPr>
          <a:lstStyle/>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bấy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hờ</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coi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Thái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D.</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lphaUcPeriod"/>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D.</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66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7B268E0C-7513-84D3-85F1-3F1E511FFB5B}"/>
              </a:ext>
            </a:extLst>
          </p:cNvPr>
          <p:cNvSpPr txBox="1"/>
          <p:nvPr/>
        </p:nvSpPr>
        <p:spPr>
          <a:xfrm>
            <a:off x="724975" y="143493"/>
            <a:ext cx="10858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6" name="TextBox 5">
            <a:extLst>
              <a:ext uri="{FF2B5EF4-FFF2-40B4-BE49-F238E27FC236}">
                <a16:creationId xmlns:a16="http://schemas.microsoft.com/office/drawing/2014/main" id="{A66481DE-8A73-7ACF-883E-1F1C4B3AF55C}"/>
              </a:ext>
            </a:extLst>
          </p:cNvPr>
          <p:cNvSpPr txBox="1"/>
          <p:nvPr/>
        </p:nvSpPr>
        <p:spPr>
          <a:xfrm>
            <a:off x="660400" y="1194417"/>
            <a:ext cx="10858500" cy="4688591"/>
          </a:xfrm>
          <a:prstGeom prst="rect">
            <a:avLst/>
          </a:prstGeom>
          <a:noFill/>
        </p:spPr>
        <p:txBody>
          <a:bodyPr wrap="square">
            <a:spAutoFit/>
          </a:bodyPr>
          <a:lstStyle/>
          <a:p>
            <a:pPr>
              <a:lnSpc>
                <a:spcPct val="20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Nhận</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định</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nào</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b="1"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không</a:t>
            </a:r>
            <a:r>
              <a:rPr lang="en-US" sz="2800" b="1"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b="1"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đúng</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về</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bài</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 </a:t>
            </a:r>
            <a:r>
              <a:rPr lang="en-US" sz="2800"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thơ</a:t>
            </a:r>
            <a:r>
              <a:rPr lang="en-US" sz="2800"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Nhận định nào không đúng về bài thơ?"/>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thẹn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mj-lt"/>
              <a:buAutoNum type="alphaUcPeriod"/>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30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3" name="TextBox 2">
            <a:extLst>
              <a:ext uri="{FF2B5EF4-FFF2-40B4-BE49-F238E27FC236}">
                <a16:creationId xmlns:a16="http://schemas.microsoft.com/office/drawing/2014/main" id="{7B268E0C-7513-84D3-85F1-3F1E511FFB5B}"/>
              </a:ext>
            </a:extLst>
          </p:cNvPr>
          <p:cNvSpPr txBox="1"/>
          <p:nvPr/>
        </p:nvSpPr>
        <p:spPr>
          <a:xfrm>
            <a:off x="724975" y="143493"/>
            <a:ext cx="108585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II. THỰC HÀNH ĐỌC HIỂU VĂN BẢN THƠ ĐƯỜNG LUẬT THEO ĐẶC TRƯNG THỂ LOẠI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5" name="TextBox 4">
            <a:extLst>
              <a:ext uri="{FF2B5EF4-FFF2-40B4-BE49-F238E27FC236}">
                <a16:creationId xmlns:a16="http://schemas.microsoft.com/office/drawing/2014/main" id="{EBB94703-8ED3-6C80-4A62-266DF7253DB3}"/>
              </a:ext>
            </a:extLst>
          </p:cNvPr>
          <p:cNvSpPr txBox="1"/>
          <p:nvPr/>
        </p:nvSpPr>
        <p:spPr>
          <a:xfrm>
            <a:off x="660400" y="1276174"/>
            <a:ext cx="10858500" cy="3562642"/>
          </a:xfrm>
          <a:prstGeom prst="rect">
            <a:avLst/>
          </a:prstGeom>
          <a:noFill/>
        </p:spPr>
        <p:txBody>
          <a:bodyPr wrap="square">
            <a:spAutoFit/>
          </a:bodyPr>
          <a:lstStyle/>
          <a:p>
            <a:pPr algn="just">
              <a:lnSpc>
                <a:spcPct val="15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2361565"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8.</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2361565"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9</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2361565"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10</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7 - 10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6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6" name="TextBox 5">
            <a:extLst>
              <a:ext uri="{FF2B5EF4-FFF2-40B4-BE49-F238E27FC236}">
                <a16:creationId xmlns:a16="http://schemas.microsoft.com/office/drawing/2014/main" id="{50BADF4D-2B88-27C8-8E0F-0BF8BA40E57B}"/>
              </a:ext>
            </a:extLst>
          </p:cNvPr>
          <p:cNvSpPr txBox="1"/>
          <p:nvPr/>
        </p:nvSpPr>
        <p:spPr>
          <a:xfrm>
            <a:off x="660400" y="251447"/>
            <a:ext cx="10858500" cy="523220"/>
          </a:xfrm>
          <a:prstGeom prst="rect">
            <a:avLst/>
          </a:prstGeom>
          <a:noFill/>
        </p:spPr>
        <p:txBody>
          <a:bodyPr wrap="square">
            <a:spAutoFit/>
          </a:bodyPr>
          <a:lstStyle/>
          <a:p>
            <a:pPr algn="ctr"/>
            <a:r>
              <a:rPr lang="fr-F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5A257C2-BD10-F48A-4028-B0ED0D3D4034}"/>
              </a:ext>
            </a:extLst>
          </p:cNvPr>
          <p:cNvGraphicFramePr>
            <a:graphicFrameLocks noGrp="1"/>
          </p:cNvGraphicFramePr>
          <p:nvPr/>
        </p:nvGraphicFramePr>
        <p:xfrm>
          <a:off x="660400" y="1157401"/>
          <a:ext cx="10858500" cy="4615688"/>
        </p:xfrm>
        <a:graphic>
          <a:graphicData uri="http://schemas.openxmlformats.org/drawingml/2006/table">
            <a:tbl>
              <a:tblPr firstRow="1" firstCol="1" bandRow="1"/>
              <a:tblGrid>
                <a:gridCol w="1057974">
                  <a:extLst>
                    <a:ext uri="{9D8B030D-6E8A-4147-A177-3AD203B41FA5}">
                      <a16:colId xmlns:a16="http://schemas.microsoft.com/office/drawing/2014/main" val="82638281"/>
                    </a:ext>
                  </a:extLst>
                </a:gridCol>
                <a:gridCol w="9800526">
                  <a:extLst>
                    <a:ext uri="{9D8B030D-6E8A-4147-A177-3AD203B41FA5}">
                      <a16:colId xmlns:a16="http://schemas.microsoft.com/office/drawing/2014/main" val="1881464406"/>
                    </a:ext>
                  </a:extLst>
                </a:gridCol>
              </a:tblGrid>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89412"/>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12176"/>
                  </a:ext>
                </a:extLst>
              </a:tr>
              <a:tr h="0">
                <a:tc>
                  <a:txBody>
                    <a:bodyPr/>
                    <a:lstStyle/>
                    <a:p>
                      <a:pPr algn="ctr">
                        <a:lnSpc>
                          <a:spcPct val="130000"/>
                        </a:lnSpc>
                        <a:spcAft>
                          <a:spcPts val="800"/>
                        </a:spcAft>
                      </a:pPr>
                      <a:r>
                        <a:rPr lang="en-SG"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indent="14605" algn="just">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768824"/>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 3 – 4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 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7065337"/>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167344"/>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30000"/>
                        </a:lnSpc>
                        <a:spcAft>
                          <a:spcPts val="10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 Thái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480745"/>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30000"/>
                        </a:lnSpc>
                        <a:spcAft>
                          <a:spcPts val="10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408224"/>
                  </a:ext>
                </a:extLst>
              </a:tr>
              <a:tr h="0">
                <a:tc>
                  <a:txBody>
                    <a:bodyPr/>
                    <a:lstStyle/>
                    <a:p>
                      <a:pPr algn="ctr">
                        <a:lnSpc>
                          <a:spcPct val="130000"/>
                        </a:lnSpc>
                        <a:spcAft>
                          <a:spcPts val="800"/>
                        </a:spcAft>
                      </a:pPr>
                      <a:r>
                        <a:rPr lang="en-SG"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thẹn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439552"/>
                  </a:ext>
                </a:extLst>
              </a:tr>
            </a:tbl>
          </a:graphicData>
        </a:graphic>
      </p:graphicFrame>
    </p:spTree>
    <p:extLst>
      <p:ext uri="{BB962C8B-B14F-4D97-AF65-F5344CB8AC3E}">
        <p14:creationId xmlns:p14="http://schemas.microsoft.com/office/powerpoint/2010/main" val="395532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6" name="TextBox 5">
            <a:extLst>
              <a:ext uri="{FF2B5EF4-FFF2-40B4-BE49-F238E27FC236}">
                <a16:creationId xmlns:a16="http://schemas.microsoft.com/office/drawing/2014/main" id="{50BADF4D-2B88-27C8-8E0F-0BF8BA40E57B}"/>
              </a:ext>
            </a:extLst>
          </p:cNvPr>
          <p:cNvSpPr txBox="1"/>
          <p:nvPr/>
        </p:nvSpPr>
        <p:spPr>
          <a:xfrm>
            <a:off x="660400" y="251447"/>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E735103-F345-C401-9781-2E0CD55EEE6F}"/>
              </a:ext>
            </a:extLst>
          </p:cNvPr>
          <p:cNvGraphicFramePr>
            <a:graphicFrameLocks noGrp="1"/>
          </p:cNvGraphicFramePr>
          <p:nvPr/>
        </p:nvGraphicFramePr>
        <p:xfrm>
          <a:off x="660400" y="1411233"/>
          <a:ext cx="10858500" cy="4161282"/>
        </p:xfrm>
        <a:graphic>
          <a:graphicData uri="http://schemas.openxmlformats.org/drawingml/2006/table">
            <a:tbl>
              <a:tblPr firstRow="1" firstCol="1" bandRow="1"/>
              <a:tblGrid>
                <a:gridCol w="1057974">
                  <a:extLst>
                    <a:ext uri="{9D8B030D-6E8A-4147-A177-3AD203B41FA5}">
                      <a16:colId xmlns:a16="http://schemas.microsoft.com/office/drawing/2014/main" val="923813447"/>
                    </a:ext>
                  </a:extLst>
                </a:gridCol>
                <a:gridCol w="9800526">
                  <a:extLst>
                    <a:ext uri="{9D8B030D-6E8A-4147-A177-3AD203B41FA5}">
                      <a16:colId xmlns:a16="http://schemas.microsoft.com/office/drawing/2014/main" val="2044268152"/>
                    </a:ext>
                  </a:extLst>
                </a:gridCol>
              </a:tblGrid>
              <a:tr h="0">
                <a:tc>
                  <a:txBody>
                    <a:bodyPr/>
                    <a:lstStyle/>
                    <a:p>
                      <a:pPr algn="ctr">
                        <a:lnSpc>
                          <a:spcPct val="130000"/>
                        </a:lnSpc>
                        <a:spcAft>
                          <a:spcPts val="800"/>
                        </a:spcAft>
                      </a:pPr>
                      <a:r>
                        <a:rPr lang="en-SG" sz="3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 bài thơ “Bạn đến chơi nhà”, nhân vật trữ tình đã đề cao tình bạn chân thành, trong sáng, không màng tới vật chất.</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982723"/>
                  </a:ext>
                </a:extLst>
              </a:tr>
              <a:tr h="0">
                <a:tc>
                  <a:txBody>
                    <a:bodyPr/>
                    <a:lstStyle/>
                    <a:p>
                      <a:pPr algn="ctr">
                        <a:lnSpc>
                          <a:spcPct val="130000"/>
                        </a:lnSpc>
                        <a:spcAft>
                          <a:spcPts val="800"/>
                        </a:spcAft>
                      </a:pPr>
                      <a:r>
                        <a:rPr lang="en-SG" sz="3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mừng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đãi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cởi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764899"/>
                  </a:ext>
                </a:extLst>
              </a:tr>
            </a:tbl>
          </a:graphicData>
        </a:graphic>
      </p:graphicFrame>
    </p:spTree>
    <p:extLst>
      <p:ext uri="{BB962C8B-B14F-4D97-AF65-F5344CB8AC3E}">
        <p14:creationId xmlns:p14="http://schemas.microsoft.com/office/powerpoint/2010/main" val="370429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algn="ctr">
              <a:lnSpc>
                <a:spcPct val="130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CE8B875-654D-970E-8E20-1D56674E2981}"/>
              </a:ext>
            </a:extLst>
          </p:cNvPr>
          <p:cNvSpPr txBox="1"/>
          <p:nvPr/>
        </p:nvSpPr>
        <p:spPr>
          <a:xfrm>
            <a:off x="1007192" y="1232541"/>
            <a:ext cx="10164916" cy="5263300"/>
          </a:xfrm>
          <a:prstGeom prst="rect">
            <a:avLst/>
          </a:prstGeom>
          <a:noFill/>
        </p:spPr>
        <p:txBody>
          <a:bodyPr wrap="square">
            <a:spAutoFit/>
          </a:bodyPr>
          <a:lstStyle/>
          <a:p>
            <a:pPr>
              <a:lnSpc>
                <a:spcPct val="130000"/>
              </a:lnSpc>
              <a:spcAft>
                <a:spcPts val="800"/>
              </a:spcAf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Ý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ngặt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niêm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súc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1, 2, 4, 6, 8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thơ trong thơ Đường luật thường gắn với mối quan hệ giữa cảnh và tình, tĩnh và động, thời gian và không gian, quá khứ và hiện tại, hữu hạn và vô hạn,...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300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6">
                                            <p:txEl>
                                              <p:pRg st="3" end="3"/>
                                            </p:txEl>
                                          </p:spTgt>
                                        </p:tgtEl>
                                        <p:attrNameLst>
                                          <p:attrName>style.color</p:attrName>
                                        </p:attrNameLst>
                                      </p:cBhvr>
                                      <p:to>
                                        <p:clrVal>
                                          <a:srgbClr val="FF0000"/>
                                        </p:clrVal>
                                      </p:to>
                                    </p:set>
                                    <p:set>
                                      <p:cBhvr>
                                        <p:cTn id="7" dur="500" fill="hold"/>
                                        <p:tgtEl>
                                          <p:spTgt spid="16">
                                            <p:txEl>
                                              <p:pRg st="3" end="3"/>
                                            </p:txEl>
                                          </p:spTgt>
                                        </p:tgtEl>
                                        <p:attrNameLst>
                                          <p:attrName>fillcolor</p:attrName>
                                        </p:attrNameLst>
                                      </p:cBhvr>
                                      <p:to>
                                        <p:clrVal>
                                          <a:srgbClr val="FF0000"/>
                                        </p:clrVal>
                                      </p:to>
                                    </p:set>
                                    <p:set>
                                      <p:cBhvr>
                                        <p:cTn id="8" dur="500" fill="hold"/>
                                        <p:tgtEl>
                                          <p:spTgt spid="1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pic>
        <p:nvPicPr>
          <p:cNvPr id="15" name="Picture 14">
            <a:extLst>
              <a:ext uri="{FF2B5EF4-FFF2-40B4-BE49-F238E27FC236}">
                <a16:creationId xmlns:a16="http://schemas.microsoft.com/office/drawing/2014/main" id="{21BDB7C8-057E-7C5C-F32A-79F7BEE163EE}"/>
              </a:ext>
            </a:extLst>
          </p:cNvPr>
          <p:cNvPicPr>
            <a:picLocks noChangeAspect="1"/>
          </p:cNvPicPr>
          <p:nvPr/>
        </p:nvPicPr>
        <p:blipFill>
          <a:blip r:embed="rId4"/>
          <a:stretch>
            <a:fillRect/>
          </a:stretch>
        </p:blipFill>
        <p:spPr>
          <a:xfrm>
            <a:off x="8262424" y="4773114"/>
            <a:ext cx="3333750" cy="1747838"/>
          </a:xfrm>
          <a:prstGeom prst="rect">
            <a:avLst/>
          </a:prstGeom>
          <a:effectLst>
            <a:softEdge rad="317500"/>
          </a:effectLst>
        </p:spPr>
      </p:pic>
      <p:sp>
        <p:nvSpPr>
          <p:cNvPr id="6" name="TextBox 5">
            <a:extLst>
              <a:ext uri="{FF2B5EF4-FFF2-40B4-BE49-F238E27FC236}">
                <a16:creationId xmlns:a16="http://schemas.microsoft.com/office/drawing/2014/main" id="{50BADF4D-2B88-27C8-8E0F-0BF8BA40E57B}"/>
              </a:ext>
            </a:extLst>
          </p:cNvPr>
          <p:cNvSpPr txBox="1"/>
          <p:nvPr/>
        </p:nvSpPr>
        <p:spPr>
          <a:xfrm>
            <a:off x="660400" y="251447"/>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55352F3-F612-7612-708E-996BF51A39E5}"/>
              </a:ext>
            </a:extLst>
          </p:cNvPr>
          <p:cNvGraphicFramePr>
            <a:graphicFrameLocks noGrp="1"/>
          </p:cNvGraphicFramePr>
          <p:nvPr/>
        </p:nvGraphicFramePr>
        <p:xfrm>
          <a:off x="660400" y="1217517"/>
          <a:ext cx="10858500" cy="5140452"/>
        </p:xfrm>
        <a:graphic>
          <a:graphicData uri="http://schemas.openxmlformats.org/drawingml/2006/table">
            <a:tbl>
              <a:tblPr firstRow="1" firstCol="1" bandRow="1"/>
              <a:tblGrid>
                <a:gridCol w="1057974">
                  <a:extLst>
                    <a:ext uri="{9D8B030D-6E8A-4147-A177-3AD203B41FA5}">
                      <a16:colId xmlns:a16="http://schemas.microsoft.com/office/drawing/2014/main" val="2306683255"/>
                    </a:ext>
                  </a:extLst>
                </a:gridCol>
                <a:gridCol w="9800526">
                  <a:extLst>
                    <a:ext uri="{9D8B030D-6E8A-4147-A177-3AD203B41FA5}">
                      <a16:colId xmlns:a16="http://schemas.microsoft.com/office/drawing/2014/main" val="3354579338"/>
                    </a:ext>
                  </a:extLst>
                </a:gridCol>
              </a:tblGrid>
              <a:tr h="803275">
                <a:tc>
                  <a:txBody>
                    <a:bodyPr/>
                    <a:lstStyle/>
                    <a:p>
                      <a:pPr>
                        <a:lnSpc>
                          <a:spcPct val="130000"/>
                        </a:lnSpc>
                        <a:spcAft>
                          <a:spcPts val="800"/>
                        </a:spcAft>
                      </a:pPr>
                      <a:r>
                        <a:rPr lang="en-SG"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30000"/>
                        </a:lnSpc>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giá trị tinh thần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1507015"/>
                  </a:ext>
                </a:extLst>
              </a:tr>
            </a:tbl>
          </a:graphicData>
        </a:graphic>
      </p:graphicFrame>
    </p:spTree>
    <p:extLst>
      <p:ext uri="{BB962C8B-B14F-4D97-AF65-F5344CB8AC3E}">
        <p14:creationId xmlns:p14="http://schemas.microsoft.com/office/powerpoint/2010/main" val="369387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algn="just">
              <a:lnSpc>
                <a:spcPct val="130000"/>
              </a:lnSpc>
              <a:spcAft>
                <a:spcPts val="800"/>
              </a:spcAft>
              <a:tabLst>
                <a:tab pos="2361565" algn="l"/>
              </a:tabLst>
            </a:pPr>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02:</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7B8BEE6-16AF-B59D-DD82-936B2BBCA1BD}"/>
              </a:ext>
            </a:extLst>
          </p:cNvPr>
          <p:cNvSpPr txBox="1"/>
          <p:nvPr/>
        </p:nvSpPr>
        <p:spPr>
          <a:xfrm>
            <a:off x="-1359258" y="1305506"/>
            <a:ext cx="7384897" cy="3918637"/>
          </a:xfrm>
          <a:prstGeom prst="rect">
            <a:avLst/>
          </a:prstGeom>
          <a:noFill/>
        </p:spPr>
        <p:txBody>
          <a:bodyPr wrap="square">
            <a:spAutoFit/>
          </a:bodyPr>
          <a:lstStyle/>
          <a:p>
            <a:pPr algn="ctr">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 VỊNH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 Khuyến)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Trời thu xanh ngắt mấy tầng cao,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Cần trúc lơ phơ gió hắt hiu.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 biếc trông như tầng khói phủ,</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Song thưa để mặc bóng trăng vào.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4"/>
          <a:stretch>
            <a:fillRect/>
          </a:stretch>
        </p:blipFill>
        <p:spPr>
          <a:xfrm>
            <a:off x="8546739" y="4257660"/>
            <a:ext cx="3049435" cy="2390375"/>
          </a:xfrm>
          <a:prstGeom prst="rect">
            <a:avLst/>
          </a:prstGeom>
          <a:effectLst>
            <a:softEdge rad="635000"/>
          </a:effectLst>
        </p:spPr>
      </p:pic>
      <p:sp>
        <p:nvSpPr>
          <p:cNvPr id="12" name="TextBox 11">
            <a:extLst>
              <a:ext uri="{FF2B5EF4-FFF2-40B4-BE49-F238E27FC236}">
                <a16:creationId xmlns:a16="http://schemas.microsoft.com/office/drawing/2014/main" id="{09F16BA4-B3A6-CC68-F824-43CB849C4477}"/>
              </a:ext>
            </a:extLst>
          </p:cNvPr>
          <p:cNvSpPr txBox="1"/>
          <p:nvPr/>
        </p:nvSpPr>
        <p:spPr>
          <a:xfrm>
            <a:off x="3908529" y="1130300"/>
            <a:ext cx="7687645" cy="3816045"/>
          </a:xfrm>
          <a:prstGeom prst="rect">
            <a:avLst/>
          </a:prstGeom>
          <a:noFill/>
        </p:spPr>
        <p:txBody>
          <a:bodyPr wrap="square">
            <a:spAutoFit/>
          </a:bodyPr>
          <a:lstStyle/>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Mấy chùm trước giậu hoa năm ngoái,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 tiếng trên không ngỗng nước nào?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 hứng cũng vừa toan cất bút,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 ra lại thẹn với ông Đào</a:t>
            </a:r>
            <a:r>
              <a:rPr lang="en-US" sz="2800" i="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algn="just">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 văn Nguyễn Khuyến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Văn học, 1971)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309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4"/>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3D984418-A311-7097-2099-19D8A6743E11}"/>
              </a:ext>
            </a:extLst>
          </p:cNvPr>
          <p:cNvSpPr txBox="1"/>
          <p:nvPr/>
        </p:nvSpPr>
        <p:spPr>
          <a:xfrm>
            <a:off x="660400" y="1257177"/>
            <a:ext cx="10858500" cy="5262018"/>
          </a:xfrm>
          <a:prstGeom prst="rect">
            <a:avLst/>
          </a:prstGeom>
          <a:noFill/>
        </p:spPr>
        <p:txBody>
          <a:bodyPr wrap="square">
            <a:spAutoFit/>
          </a:bodyPr>
          <a:lstStyle/>
          <a:p>
            <a:pPr algn="just">
              <a:lnSpc>
                <a:spcPct val="130000"/>
              </a:lnSpc>
              <a:spcAft>
                <a:spcPts val="800"/>
              </a:spcAft>
            </a:pP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 thích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Đào Uyên Minh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còn gọi là Đào Tiềm (365 - 427), tự Nguyên Lượng, người đất Tầm Dương, Cửu Giang, tỉnh Giang Tây. Từ năm 29 đến năm 41 tuổi, có nhiều lần Đào Uyên Minh ra làm quan và cũng nhiều lần xin từ chức. Đến năm 405, ông chính thức tuyên bố rút về ở hẳn với điền viên. Lúc bấy giờ ông mới 40 tuổi và viết bài thơ “Quy khứ lai từ” (Về đi thôi!).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6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6" name="TextBox 5">
            <a:extLst>
              <a:ext uri="{FF2B5EF4-FFF2-40B4-BE49-F238E27FC236}">
                <a16:creationId xmlns:a16="http://schemas.microsoft.com/office/drawing/2014/main" id="{3C3A71D2-90C7-003C-F28E-3992F33B8089}"/>
              </a:ext>
            </a:extLst>
          </p:cNvPr>
          <p:cNvSpPr txBox="1"/>
          <p:nvPr/>
        </p:nvSpPr>
        <p:spPr>
          <a:xfrm>
            <a:off x="660400" y="1199469"/>
            <a:ext cx="10858500" cy="5910401"/>
          </a:xfrm>
          <a:prstGeom prst="rect">
            <a:avLst/>
          </a:prstGeom>
          <a:noFill/>
        </p:spPr>
        <p:txBody>
          <a:bodyPr wrap="square">
            <a:spAutoFit/>
          </a:bodyPr>
          <a:lstStyle/>
          <a:p>
            <a:pPr>
              <a:lnSpc>
                <a:spcPct val="150000"/>
              </a:lnSpc>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Thu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1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EC74F0E6-BB85-E761-D9B6-90F8F86BAC5B}"/>
              </a:ext>
            </a:extLst>
          </p:cNvPr>
          <p:cNvSpPr txBox="1"/>
          <p:nvPr/>
        </p:nvSpPr>
        <p:spPr>
          <a:xfrm>
            <a:off x="660400" y="1203143"/>
            <a:ext cx="10858500" cy="5176802"/>
          </a:xfrm>
          <a:prstGeom prst="rect">
            <a:avLst/>
          </a:prstGeom>
          <a:noFill/>
        </p:spPr>
        <p:txBody>
          <a:bodyPr wrap="square">
            <a:spAutoFit/>
          </a:bodyPr>
          <a:lstStyle/>
          <a:p>
            <a:pPr>
              <a:lnSpc>
                <a:spcPct val="130000"/>
              </a:lnSpc>
            </a:pPr>
            <a:r>
              <a:rPr lang="vi-VN" sz="2800" b="1" dirty="0">
                <a:solidFill>
                  <a:srgbClr val="000000"/>
                </a:solidFill>
                <a:effectLst/>
                <a:latin typeface="Times New Roman" panose="02020603050405020304" pitchFamily="18" charset="0"/>
                <a:ea typeface="Times New Roman" panose="02020603050405020304" pitchFamily="18" charset="0"/>
              </a:rPr>
              <a:t>Câu 2</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212529"/>
                </a:solidFill>
                <a:effectLst/>
                <a:latin typeface="Times New Roman" panose="02020603050405020304" pitchFamily="18" charset="0"/>
                <a:ea typeface="Times New Roman" panose="02020603050405020304" pitchFamily="18" charset="0"/>
              </a:rPr>
              <a:t>Cảnh mùa thu được Nguyễn Khuyến miêu tả trong bài“Thu vịnh” là </a:t>
            </a:r>
            <a:r>
              <a:rPr lang="en-US" sz="2800" dirty="0">
                <a:solidFill>
                  <a:srgbClr val="212529"/>
                </a:solidFill>
                <a:effectLst/>
                <a:latin typeface="Times New Roman" panose="02020603050405020304" pitchFamily="18" charset="0"/>
                <a:ea typeface="Times New Roman" panose="02020603050405020304" pitchFamily="18" charset="0"/>
              </a:rPr>
              <a:t>ở </a:t>
            </a:r>
            <a:r>
              <a:rPr lang="vi-VN" sz="2800" dirty="0">
                <a:solidFill>
                  <a:srgbClr val="212529"/>
                </a:solidFill>
                <a:effectLst/>
                <a:latin typeface="Times New Roman" panose="02020603050405020304" pitchFamily="18" charset="0"/>
                <a:ea typeface="Times New Roman" panose="02020603050405020304" pitchFamily="18" charset="0"/>
              </a:rPr>
              <a:t>vùng quê nào?</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vi-VN" sz="2800" dirty="0">
                <a:solidFill>
                  <a:srgbClr val="212529"/>
                </a:solidFill>
                <a:effectLst/>
                <a:latin typeface="Times New Roman" panose="02020603050405020304" pitchFamily="18" charset="0"/>
                <a:ea typeface="Times New Roman" panose="02020603050405020304" pitchFamily="18" charset="0"/>
              </a:rPr>
              <a:t>A. Đồng bằng Trung Bộ</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vi-VN" sz="2800" dirty="0">
                <a:solidFill>
                  <a:srgbClr val="212529"/>
                </a:solidFill>
                <a:effectLst/>
                <a:latin typeface="Times New Roman" panose="02020603050405020304" pitchFamily="18" charset="0"/>
                <a:ea typeface="Times New Roman" panose="02020603050405020304" pitchFamily="18" charset="0"/>
              </a:rPr>
              <a:t>B. Đồng bằng sông Cửu Long</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vi-VN" sz="2800" dirty="0">
                <a:solidFill>
                  <a:srgbClr val="212529"/>
                </a:solidFill>
                <a:effectLst/>
                <a:latin typeface="Times New Roman" panose="02020603050405020304" pitchFamily="18" charset="0"/>
                <a:ea typeface="Times New Roman" panose="02020603050405020304" pitchFamily="18" charset="0"/>
              </a:rPr>
              <a:t>C. Đồng bằng Bắc Bộ</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vi-VN" sz="2800" dirty="0">
                <a:solidFill>
                  <a:srgbClr val="212529"/>
                </a:solidFill>
                <a:effectLst/>
                <a:latin typeface="Times New Roman" panose="02020603050405020304" pitchFamily="18" charset="0"/>
                <a:ea typeface="Times New Roman" panose="02020603050405020304" pitchFamily="18" charset="0"/>
              </a:rPr>
              <a:t>D. Đồng bằng duyên hải miền Trung.</a:t>
            </a:r>
            <a:endParaRPr lang="en-US" sz="2800" dirty="0">
              <a:effectLst/>
              <a:latin typeface="Times New Roman" panose="02020603050405020304" pitchFamily="18" charset="0"/>
              <a:ea typeface="Times New Roman" panose="02020603050405020304" pitchFamily="18" charset="0"/>
            </a:endParaRPr>
          </a:p>
          <a:p>
            <a:r>
              <a:rPr lang="en-US" sz="2800" b="1" dirty="0" err="1">
                <a:effectLst/>
                <a:latin typeface="Times New Roman" panose="02020603050405020304" pitchFamily="18" charset="0"/>
                <a:ea typeface="Calibri" panose="020F0502020204030204" pitchFamily="34" charset="0"/>
              </a:rPr>
              <a:t>Câu</a:t>
            </a:r>
            <a:r>
              <a:rPr lang="en-US" sz="2800" b="1" dirty="0">
                <a:effectLst/>
                <a:latin typeface="Times New Roman" panose="02020603050405020304" pitchFamily="18" charset="0"/>
                <a:ea typeface="Calibri" panose="020F0502020204030204" pitchFamily="34" charset="0"/>
              </a:rPr>
              <a:t> 3.</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i="1" dirty="0">
                <a:effectLst/>
                <a:latin typeface="Times New Roman" panose="02020603050405020304" pitchFamily="18" charset="0"/>
                <a:ea typeface="Calibri" panose="020F0502020204030204" pitchFamily="34" charset="0"/>
              </a:rPr>
              <a:t>Thu </a:t>
            </a:r>
            <a:r>
              <a:rPr lang="en-US" sz="2800" i="1" dirty="0" err="1">
                <a:effectLst/>
                <a:latin typeface="Times New Roman" panose="02020603050405020304" pitchFamily="18" charset="0"/>
                <a:ea typeface="Calibri" panose="020F0502020204030204" pitchFamily="34" charset="0"/>
              </a:rPr>
              <a:t>vịnh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i="1" dirty="0">
                <a:effectLst/>
                <a:latin typeface="Times New Roman" panose="02020603050405020304" pitchFamily="18" charset="0"/>
                <a:ea typeface="Calibri" panose="020F0502020204030204" pitchFamily="34" charset="0"/>
              </a:rPr>
              <a:t>Thu </a:t>
            </a:r>
            <a:r>
              <a:rPr lang="en-US" sz="2800" i="1" dirty="0" err="1">
                <a:effectLst/>
                <a:latin typeface="Times New Roman" panose="02020603050405020304" pitchFamily="18" charset="0"/>
                <a:ea typeface="Calibri" panose="020F0502020204030204" pitchFamily="34" charset="0"/>
              </a:rPr>
              <a:t>điếu</a:t>
            </a:r>
            <a:r>
              <a:rPr lang="en-US" sz="2800" dirty="0">
                <a:effectLst/>
                <a:latin typeface="Times New Roman" panose="02020603050405020304" pitchFamily="18" charset="0"/>
                <a:ea typeface="Calibri" panose="020F0502020204030204" pitchFamily="34" charset="0"/>
              </a:rPr>
              <a:t>?</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C. </a:t>
            </a:r>
            <a:r>
              <a:rPr lang="en-US" sz="2800" dirty="0" err="1">
                <a:effectLst/>
                <a:latin typeface="Times New Roman" panose="02020603050405020304" pitchFamily="18" charset="0"/>
                <a:ea typeface="Calibri" panose="020F0502020204030204" pitchFamily="34" charset="0"/>
              </a:rPr>
              <a:t>Trăng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D. </a:t>
            </a:r>
            <a:r>
              <a:rPr lang="en-US" sz="2800" dirty="0" err="1">
                <a:effectLst/>
                <a:latin typeface="Times New Roman" panose="02020603050405020304" pitchFamily="18" charset="0"/>
                <a:ea typeface="Calibri" panose="020F0502020204030204" pitchFamily="34" charset="0"/>
              </a:rPr>
              <a:t>Lá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br>
              <a:rPr lang="en-US" sz="2800" dirty="0">
                <a:effectLst/>
                <a:latin typeface="Times New Roman" panose="02020603050405020304" pitchFamily="18" charset="0"/>
                <a:ea typeface="Calibri" panose="020F0502020204030204" pitchFamily="34" charset="0"/>
              </a:rPr>
            </a:br>
            <a:endParaRPr lang="en-US" sz="2800" dirty="0"/>
          </a:p>
        </p:txBody>
      </p:sp>
    </p:spTree>
    <p:extLst>
      <p:ext uri="{BB962C8B-B14F-4D97-AF65-F5344CB8AC3E}">
        <p14:creationId xmlns:p14="http://schemas.microsoft.com/office/powerpoint/2010/main" val="199619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6" name="TextBox 5">
            <a:extLst>
              <a:ext uri="{FF2B5EF4-FFF2-40B4-BE49-F238E27FC236}">
                <a16:creationId xmlns:a16="http://schemas.microsoft.com/office/drawing/2014/main" id="{AFE7E0BC-C15B-C579-99C8-A53F001FCB7C}"/>
              </a:ext>
            </a:extLst>
          </p:cNvPr>
          <p:cNvSpPr txBox="1"/>
          <p:nvPr/>
        </p:nvSpPr>
        <p:spPr>
          <a:xfrm>
            <a:off x="660400" y="1130300"/>
            <a:ext cx="10858500" cy="4445384"/>
          </a:xfrm>
          <a:prstGeom prst="rect">
            <a:avLst/>
          </a:prstGeom>
          <a:noFill/>
        </p:spPr>
        <p:txBody>
          <a:bodyPr wrap="square">
            <a:spAutoFit/>
          </a:bodyPr>
          <a:lstStyle/>
          <a:p>
            <a:pPr>
              <a:lnSpc>
                <a:spcPct val="150000"/>
              </a:lnSpc>
              <a:spcAft>
                <a:spcPts val="800"/>
              </a:spcAft>
              <a:tabLst>
                <a:tab pos="270510" algn="l"/>
              </a:tabLs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Thu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chân</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1, 2, 4, 6, 8</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78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2D1A2292-2DF3-F0F0-157F-20A23EB56551}"/>
              </a:ext>
            </a:extLst>
          </p:cNvPr>
          <p:cNvSpPr txBox="1"/>
          <p:nvPr/>
        </p:nvSpPr>
        <p:spPr>
          <a:xfrm>
            <a:off x="660400" y="1161616"/>
            <a:ext cx="10858500" cy="5171737"/>
          </a:xfrm>
          <a:prstGeom prst="rect">
            <a:avLst/>
          </a:prstGeom>
          <a:noFill/>
        </p:spPr>
        <p:txBody>
          <a:bodyPr wrap="square">
            <a:spAutoFit/>
          </a:bodyPr>
          <a:lstStyle/>
          <a:p>
            <a:pPr>
              <a:lnSpc>
                <a:spcPct val="150000"/>
              </a:lnSpc>
            </a:pPr>
            <a:r>
              <a:rPr lang="en-US" sz="3200" b="1" dirty="0" err="1">
                <a:effectLst/>
                <a:latin typeface="Times New Roman" panose="02020603050405020304" pitchFamily="18" charset="0"/>
                <a:ea typeface="Calibri" panose="020F0502020204030204" pitchFamily="34" charset="0"/>
              </a:rPr>
              <a:t>Câu</a:t>
            </a:r>
            <a:r>
              <a:rPr lang="en-US" sz="3200" b="1" dirty="0">
                <a:effectLst/>
                <a:latin typeface="Times New Roman" panose="02020603050405020304" pitchFamily="18" charset="0"/>
                <a:ea typeface="Calibri" panose="020F0502020204030204" pitchFamily="34" charset="0"/>
              </a:rPr>
              <a:t> 5</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nhìn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nhận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cảnh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Nguyễn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Khuyến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thơ</a:t>
            </a:r>
            <a:r>
              <a:rPr lang="en-US" sz="3200" dirty="0">
                <a:effectLst/>
                <a:latin typeface="Times New Roman" panose="02020603050405020304" pitchFamily="18" charset="0"/>
                <a:ea typeface="Calibri" panose="020F0502020204030204" pitchFamily="34" charset="0"/>
              </a:rPr>
              <a:t> </a:t>
            </a:r>
            <a:r>
              <a:rPr lang="en-US" sz="3200" i="1" dirty="0">
                <a:effectLst/>
                <a:latin typeface="Times New Roman" panose="02020603050405020304" pitchFamily="18" charset="0"/>
                <a:ea typeface="Calibri" panose="020F0502020204030204" pitchFamily="34" charset="0"/>
              </a:rPr>
              <a:t>Thu </a:t>
            </a:r>
            <a:r>
              <a:rPr lang="en-US" sz="3200" i="1" dirty="0" err="1">
                <a:effectLst/>
                <a:latin typeface="Times New Roman" panose="02020603050405020304" pitchFamily="18" charset="0"/>
                <a:ea typeface="Calibri" panose="020F0502020204030204" pitchFamily="34" charset="0"/>
              </a:rPr>
              <a:t>vịnh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A.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nhìn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B.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nhìn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dưới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thấp</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C.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nhìn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trở</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gần</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D.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nhìn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thấp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rồi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xa</a:t>
            </a:r>
            <a:br>
              <a:rPr lang="en-US" sz="3200" dirty="0">
                <a:effectLst/>
                <a:latin typeface="Times New Roman" panose="02020603050405020304" pitchFamily="18" charset="0"/>
                <a:ea typeface="Calibri" panose="020F0502020204030204" pitchFamily="34" charset="0"/>
              </a:rPr>
            </a:br>
            <a:endParaRPr lang="en-US" sz="3200" dirty="0"/>
          </a:p>
        </p:txBody>
      </p:sp>
    </p:spTree>
    <p:extLst>
      <p:ext uri="{BB962C8B-B14F-4D97-AF65-F5344CB8AC3E}">
        <p14:creationId xmlns:p14="http://schemas.microsoft.com/office/powerpoint/2010/main" val="352940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6" name="TextBox 5">
            <a:extLst>
              <a:ext uri="{FF2B5EF4-FFF2-40B4-BE49-F238E27FC236}">
                <a16:creationId xmlns:a16="http://schemas.microsoft.com/office/drawing/2014/main" id="{26A711B3-41A8-DBFB-DE6A-3D52BFBFCF8F}"/>
              </a:ext>
            </a:extLst>
          </p:cNvPr>
          <p:cNvSpPr txBox="1"/>
          <p:nvPr/>
        </p:nvSpPr>
        <p:spPr>
          <a:xfrm>
            <a:off x="608525" y="1432586"/>
            <a:ext cx="10858500" cy="5078313"/>
          </a:xfrm>
          <a:prstGeom prst="rect">
            <a:avLst/>
          </a:prstGeom>
          <a:noFill/>
        </p:spPr>
        <p:txBody>
          <a:bodyPr wrap="square">
            <a:spAutoFit/>
          </a:bodyPr>
          <a:lstStyle/>
          <a:p>
            <a:r>
              <a:rPr lang="en-US" sz="3600" b="1" dirty="0" err="1">
                <a:effectLst/>
                <a:latin typeface="Times New Roman" panose="02020603050405020304" pitchFamily="18" charset="0"/>
                <a:ea typeface="Calibri" panose="020F0502020204030204" pitchFamily="34" charset="0"/>
              </a:rPr>
              <a:t>Câu</a:t>
            </a:r>
            <a:r>
              <a:rPr lang="en-US" sz="3600" b="1" dirty="0">
                <a:effectLst/>
                <a:latin typeface="Times New Roman" panose="02020603050405020304" pitchFamily="18" charset="0"/>
                <a:ea typeface="Calibri" panose="020F0502020204030204" pitchFamily="34" charset="0"/>
              </a:rPr>
              <a:t> 6.</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mùa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trong</a:t>
            </a:r>
            <a:r>
              <a:rPr lang="en-US" sz="3600" dirty="0">
                <a:effectLst/>
                <a:latin typeface="Times New Roman" panose="02020603050405020304" pitchFamily="18" charset="0"/>
                <a:ea typeface="Calibri" panose="020F0502020204030204" pitchFamily="34" charset="0"/>
              </a:rPr>
              <a:t> </a:t>
            </a:r>
            <a:r>
              <a:rPr lang="en-US" sz="3600" i="1" dirty="0">
                <a:effectLst/>
                <a:latin typeface="Times New Roman" panose="02020603050405020304" pitchFamily="18" charset="0"/>
                <a:ea typeface="Calibri" panose="020F0502020204030204" pitchFamily="34" charset="0"/>
              </a:rPr>
              <a:t>Thu </a:t>
            </a:r>
            <a:r>
              <a:rPr lang="en-US" sz="3600" i="1" dirty="0" err="1">
                <a:effectLst/>
                <a:latin typeface="Times New Roman" panose="02020603050405020304" pitchFamily="18" charset="0"/>
                <a:ea typeface="Calibri" panose="020F0502020204030204" pitchFamily="34" charset="0"/>
              </a:rPr>
              <a:t>vịnh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như</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thế</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nào</a:t>
            </a:r>
            <a:r>
              <a:rPr lang="en-US" sz="3600" dirty="0">
                <a:effectLst/>
                <a:latin typeface="Times New Roman" panose="02020603050405020304" pitchFamily="18" charset="0"/>
                <a:ea typeface="Calibri" panose="020F0502020204030204" pitchFamily="34" charset="0"/>
              </a:rPr>
              <a:t>?</a:t>
            </a:r>
            <a:br>
              <a:rPr lang="en-US" sz="3600" dirty="0">
                <a:effectLst/>
                <a:latin typeface="Times New Roman" panose="02020603050405020304" pitchFamily="18" charset="0"/>
                <a:ea typeface="Calibri" panose="020F0502020204030204" pitchFamily="34" charset="0"/>
              </a:rPr>
            </a:br>
            <a:r>
              <a:rPr lang="en-US" sz="3600" dirty="0">
                <a:effectLst/>
                <a:latin typeface="Times New Roman" panose="02020603050405020304" pitchFamily="18" charset="0"/>
                <a:ea typeface="Calibri" panose="020F0502020204030204" pitchFamily="34" charset="0"/>
              </a:rPr>
              <a:t>A.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vĩ</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tráng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lệ</a:t>
            </a:r>
            <a:br>
              <a:rPr lang="en-US" sz="3600" dirty="0">
                <a:effectLst/>
                <a:latin typeface="Times New Roman" panose="02020603050405020304" pitchFamily="18" charset="0"/>
                <a:ea typeface="Calibri" panose="020F0502020204030204" pitchFamily="34" charset="0"/>
              </a:rPr>
            </a:br>
            <a:r>
              <a:rPr lang="en-US" sz="3600" dirty="0">
                <a:effectLst/>
                <a:latin typeface="Times New Roman" panose="02020603050405020304" pitchFamily="18" charset="0"/>
                <a:ea typeface="Calibri" panose="020F0502020204030204" pitchFamily="34" charset="0"/>
              </a:rPr>
              <a:t>B.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ảm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đạm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hiu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hắt</a:t>
            </a:r>
            <a:br>
              <a:rPr lang="en-US" sz="3600" dirty="0">
                <a:effectLst/>
                <a:latin typeface="Times New Roman" panose="02020603050405020304" pitchFamily="18" charset="0"/>
                <a:ea typeface="Calibri" panose="020F0502020204030204" pitchFamily="34" charset="0"/>
              </a:rPr>
            </a:br>
            <a:r>
              <a:rPr lang="en-US" sz="3600" dirty="0">
                <a:effectLst/>
                <a:latin typeface="Times New Roman" panose="02020603050405020304" pitchFamily="18" charset="0"/>
                <a:ea typeface="Calibri" panose="020F0502020204030204" pitchFamily="34" charset="0"/>
              </a:rPr>
              <a:t>C.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đẹp</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bình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nhưng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tĩnh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lặng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gợi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buồn</a:t>
            </a:r>
            <a:br>
              <a:rPr lang="en-US" sz="3600" dirty="0">
                <a:effectLst/>
                <a:latin typeface="Times New Roman" panose="02020603050405020304" pitchFamily="18" charset="0"/>
                <a:ea typeface="Calibri" panose="020F0502020204030204" pitchFamily="34" charset="0"/>
              </a:rPr>
            </a:br>
            <a:r>
              <a:rPr lang="en-US" sz="3600" dirty="0">
                <a:effectLst/>
                <a:latin typeface="Times New Roman" panose="02020603050405020304" pitchFamily="18" charset="0"/>
                <a:ea typeface="Calibri" panose="020F0502020204030204" pitchFamily="34" charset="0"/>
              </a:rPr>
              <a:t>D. </a:t>
            </a:r>
            <a:r>
              <a:rPr lang="en-US" sz="3600" dirty="0" err="1">
                <a:effectLst/>
                <a:latin typeface="Times New Roman" panose="02020603050405020304" pitchFamily="18" charset="0"/>
                <a:ea typeface="Calibri" panose="020F0502020204030204" pitchFamily="34" charset="0"/>
              </a:rPr>
              <a:t>Bức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mẻ</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kì</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đậm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phương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xứ</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lạ</a:t>
            </a:r>
            <a:r>
              <a:rPr lang="en-US" sz="3600" dirty="0">
                <a:effectLst/>
                <a:latin typeface="Times New Roman" panose="02020603050405020304" pitchFamily="18" charset="0"/>
                <a:ea typeface="Calibri" panose="020F0502020204030204" pitchFamily="34" charset="0"/>
              </a:rPr>
              <a:t>.</a:t>
            </a:r>
            <a:br>
              <a:rPr lang="en-US" sz="3600" dirty="0">
                <a:effectLst/>
                <a:latin typeface="Times New Roman" panose="02020603050405020304" pitchFamily="18" charset="0"/>
                <a:ea typeface="Calibri" panose="020F0502020204030204" pitchFamily="34" charset="0"/>
              </a:rPr>
            </a:br>
            <a:endParaRPr lang="en-US" sz="3600" dirty="0"/>
          </a:p>
        </p:txBody>
      </p:sp>
    </p:spTree>
    <p:extLst>
      <p:ext uri="{BB962C8B-B14F-4D97-AF65-F5344CB8AC3E}">
        <p14:creationId xmlns:p14="http://schemas.microsoft.com/office/powerpoint/2010/main" val="378106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97E97C7D-2D3D-731D-14EE-EE2FF5B80DA6}"/>
              </a:ext>
            </a:extLst>
          </p:cNvPr>
          <p:cNvSpPr txBox="1"/>
          <p:nvPr/>
        </p:nvSpPr>
        <p:spPr>
          <a:xfrm>
            <a:off x="2232179" y="684246"/>
            <a:ext cx="10858500" cy="4535665"/>
          </a:xfrm>
          <a:prstGeom prst="rect">
            <a:avLst/>
          </a:prstGeom>
          <a:noFill/>
        </p:spPr>
        <p:txBody>
          <a:bodyPr wrap="square">
            <a:spAutoFit/>
          </a:bodyPr>
          <a:lstStyle/>
          <a:p>
            <a:pPr>
              <a:lnSpc>
                <a:spcPct val="150000"/>
              </a:lnSpc>
              <a:spcAft>
                <a:spcPts val="800"/>
              </a:spcAft>
              <a:tabLst>
                <a:tab pos="270510" algn="l"/>
              </a:tabLs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muộn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200" dirty="0">
                <a:effectLst/>
                <a:latin typeface="Times New Roman" panose="02020603050405020304" pitchFamily="18" charset="0"/>
                <a:ea typeface="Calibri" panose="020F0502020204030204" pitchFamily="34" charset="0"/>
              </a:rPr>
              <a:t>B. U </a:t>
            </a:r>
            <a:r>
              <a:rPr lang="en-US" sz="3200" dirty="0" err="1">
                <a:effectLst/>
                <a:latin typeface="Times New Roman" panose="02020603050405020304" pitchFamily="18" charset="0"/>
                <a:ea typeface="Calibri" panose="020F0502020204030204" pitchFamily="34" charset="0"/>
              </a:rPr>
              <a:t>buồn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tủi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hổ</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C. </a:t>
            </a:r>
            <a:r>
              <a:rPr lang="en-US" sz="3200" dirty="0" err="1">
                <a:effectLst/>
                <a:latin typeface="Times New Roman" panose="02020603050405020304" pitchFamily="18" charset="0"/>
                <a:ea typeface="Calibri" panose="020F0502020204030204" pitchFamily="34" charset="0"/>
              </a:rPr>
              <a:t>Cô</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đơn</a:t>
            </a:r>
            <a:r>
              <a:rPr lang="en-US" sz="3200" dirty="0">
                <a:effectLst/>
                <a:latin typeface="Times New Roman" panose="02020603050405020304" pitchFamily="18" charset="0"/>
                <a:ea typeface="Calibri" panose="020F0502020204030204" pitchFamily="34" charset="0"/>
              </a:rPr>
              <a:t>, u </a:t>
            </a:r>
            <a:r>
              <a:rPr lang="en-US" sz="3200" dirty="0" err="1">
                <a:effectLst/>
                <a:latin typeface="Times New Roman" panose="02020603050405020304" pitchFamily="18" charset="0"/>
                <a:ea typeface="Calibri" panose="020F0502020204030204" pitchFamily="34" charset="0"/>
              </a:rPr>
              <a:t>hoài</a:t>
            </a:r>
            <a:br>
              <a:rPr lang="en-US" sz="3200" dirty="0">
                <a:effectLst/>
                <a:latin typeface="Times New Roman" panose="02020603050405020304" pitchFamily="18"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rPr>
              <a:t>D. </a:t>
            </a:r>
            <a:r>
              <a:rPr lang="en-US" sz="3200" dirty="0" err="1">
                <a:effectLst/>
                <a:latin typeface="Times New Roman" panose="02020603050405020304" pitchFamily="18" charset="0"/>
                <a:ea typeface="Calibri" panose="020F0502020204030204" pitchFamily="34" charset="0"/>
              </a:rPr>
              <a:t>Chán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chường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ngán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ngẩm</a:t>
            </a:r>
            <a:br>
              <a:rPr lang="en-US" sz="3200" dirty="0">
                <a:effectLst/>
                <a:latin typeface="Times New Roman" panose="02020603050405020304" pitchFamily="18" charset="0"/>
                <a:ea typeface="Calibri" panose="020F0502020204030204" pitchFamily="34" charset="0"/>
              </a:rPr>
            </a:br>
            <a:endParaRPr lang="en-US" sz="3200" dirty="0"/>
          </a:p>
        </p:txBody>
      </p:sp>
      <p:pic>
        <p:nvPicPr>
          <p:cNvPr id="2" name="图片 1">
            <a:extLst>
              <a:ext uri="{FF2B5EF4-FFF2-40B4-BE49-F238E27FC236}">
                <a16:creationId xmlns:a16="http://schemas.microsoft.com/office/drawing/2014/main" id="{E41AFEBC-1A83-94E3-682A-EFA74735D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708" y="768751"/>
            <a:ext cx="7993067" cy="6977818"/>
          </a:xfrm>
          <a:prstGeom prst="rect">
            <a:avLst/>
          </a:prstGeom>
        </p:spPr>
      </p:pic>
    </p:spTree>
    <p:extLst>
      <p:ext uri="{BB962C8B-B14F-4D97-AF65-F5344CB8AC3E}">
        <p14:creationId xmlns:p14="http://schemas.microsoft.com/office/powerpoint/2010/main" val="133730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2336779-F4F9-C06F-C2A2-BF6F66DCEA7C}"/>
              </a:ext>
            </a:extLst>
          </p:cNvPr>
          <p:cNvSpPr txBox="1"/>
          <p:nvPr/>
        </p:nvSpPr>
        <p:spPr>
          <a:xfrm>
            <a:off x="737674" y="209965"/>
            <a:ext cx="10858500" cy="60490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tab pos="2361565" algn="l"/>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02: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6" name="TextBox 5">
            <a:extLst>
              <a:ext uri="{FF2B5EF4-FFF2-40B4-BE49-F238E27FC236}">
                <a16:creationId xmlns:a16="http://schemas.microsoft.com/office/drawing/2014/main" id="{C56FB7E5-97B4-9C8F-62CC-347E4F415F45}"/>
              </a:ext>
            </a:extLst>
          </p:cNvPr>
          <p:cNvSpPr txBox="1"/>
          <p:nvPr/>
        </p:nvSpPr>
        <p:spPr>
          <a:xfrm>
            <a:off x="660400" y="951033"/>
            <a:ext cx="10858500" cy="5393912"/>
          </a:xfrm>
          <a:prstGeom prst="rect">
            <a:avLst/>
          </a:prstGeom>
          <a:noFill/>
        </p:spPr>
        <p:txBody>
          <a:bodyPr wrap="square">
            <a:spAutoFit/>
          </a:bodyPr>
          <a:lstStyle/>
          <a:p>
            <a:pPr>
              <a:lnSpc>
                <a:spcPct val="130000"/>
              </a:lnSpc>
              <a:spcAft>
                <a:spcPts val="800"/>
              </a:spcAft>
              <a:tabLst>
                <a:tab pos="270510"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8</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khói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phủ</a:t>
            </a:r>
            <a:br>
              <a:rPr lang="en-US" sz="28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thưa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 nhận xét của anh/chị về nỗi thẹn của Nguyễn Khuyến trong bài thơ</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10.</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 viết một đoạn văn (khoảng 7 – 10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trình bày suy nghĩ về giá trị của những phút nhìn lại mình.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31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C07AB35-08A6-FD84-AEEF-963C723943F6}"/>
              </a:ext>
            </a:extLst>
          </p:cNvPr>
          <p:cNvSpPr txBox="1"/>
          <p:nvPr/>
        </p:nvSpPr>
        <p:spPr>
          <a:xfrm>
            <a:off x="1212338" y="1257177"/>
            <a:ext cx="9754624" cy="4289444"/>
          </a:xfrm>
          <a:prstGeom prst="rect">
            <a:avLst/>
          </a:prstGeom>
          <a:noFill/>
        </p:spPr>
        <p:txBody>
          <a:bodyPr wrap="square">
            <a:spAutoFit/>
          </a:bodyPr>
          <a:lstStyle/>
          <a:p>
            <a:pPr algn="just">
              <a:lnSpc>
                <a:spcPct val="130000"/>
              </a:lnSpc>
              <a:spcAft>
                <a:spcPts val="800"/>
              </a:spcAft>
            </a:pPr>
            <a:r>
              <a:rPr lang="pt-BR"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2. Hai thể chính của thơ Đường luật là:</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pt-B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Thất ngôn bát cú Đường luật và thất ngôn tứ tuyệt Đường luật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pt-B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Thất ngôn bát cú và tứ tuyệt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pt-B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Thất ngôn bát cú Đường luât và Tứ tuyệt Đường luật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mj-lt"/>
              <a:buAutoNum type="alphaUcPeriod"/>
            </a:pPr>
            <a:r>
              <a:rPr lang="pt-B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Thất ngôn và Lục ngôn.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E25BFEDA-CFF2-A332-EE68-5E397DD9D2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89" b="33612"/>
          <a:stretch/>
        </p:blipFill>
        <p:spPr>
          <a:xfrm>
            <a:off x="-243840" y="2222500"/>
            <a:ext cx="18288000" cy="5014714"/>
          </a:xfrm>
          <a:prstGeom prst="rect">
            <a:avLst/>
          </a:prstGeom>
        </p:spPr>
      </p:pic>
    </p:spTree>
    <p:extLst>
      <p:ext uri="{BB962C8B-B14F-4D97-AF65-F5344CB8AC3E}">
        <p14:creationId xmlns:p14="http://schemas.microsoft.com/office/powerpoint/2010/main" val="328876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552537AF-2785-CFF4-37E6-0501B4FBB058}"/>
              </a:ext>
            </a:extLst>
          </p:cNvPr>
          <p:cNvSpPr txBox="1"/>
          <p:nvPr/>
        </p:nvSpPr>
        <p:spPr>
          <a:xfrm>
            <a:off x="655242" y="228201"/>
            <a:ext cx="10858500" cy="584775"/>
          </a:xfrm>
          <a:prstGeom prst="rect">
            <a:avLst/>
          </a:prstGeom>
          <a:noFill/>
        </p:spPr>
        <p:txBody>
          <a:bodyPr wrap="square">
            <a:spAutoFit/>
          </a:bodyPr>
          <a:lstStyle/>
          <a:p>
            <a:pPr algn="ctr"/>
            <a:r>
              <a:rPr lang="en-US" sz="3200" b="1" dirty="0">
                <a:solidFill>
                  <a:srgbClr val="FF0000"/>
                </a:solidFill>
                <a:effectLst/>
                <a:latin typeface="Times New Roman" panose="02020603050405020304" pitchFamily="18" charset="0"/>
                <a:ea typeface="Calibri" panose="020F0502020204030204" pitchFamily="34" charset="0"/>
              </a:rPr>
              <a:t>GỢI Ý</a:t>
            </a:r>
            <a:endParaRPr lang="en-US" sz="3200" dirty="0"/>
          </a:p>
        </p:txBody>
      </p:sp>
      <p:graphicFrame>
        <p:nvGraphicFramePr>
          <p:cNvPr id="7" name="Table 6">
            <a:extLst>
              <a:ext uri="{FF2B5EF4-FFF2-40B4-BE49-F238E27FC236}">
                <a16:creationId xmlns:a16="http://schemas.microsoft.com/office/drawing/2014/main" id="{903967E7-7B15-1E69-5E81-747CE8C1298A}"/>
              </a:ext>
            </a:extLst>
          </p:cNvPr>
          <p:cNvGraphicFramePr>
            <a:graphicFrameLocks noGrp="1"/>
          </p:cNvGraphicFramePr>
          <p:nvPr>
            <p:extLst>
              <p:ext uri="{D42A27DB-BD31-4B8C-83A1-F6EECF244321}">
                <p14:modId xmlns:p14="http://schemas.microsoft.com/office/powerpoint/2010/main" val="2448984475"/>
              </p:ext>
            </p:extLst>
          </p:nvPr>
        </p:nvGraphicFramePr>
        <p:xfrm>
          <a:off x="660400" y="1218956"/>
          <a:ext cx="10858500" cy="4549648"/>
        </p:xfrm>
        <a:graphic>
          <a:graphicData uri="http://schemas.openxmlformats.org/drawingml/2006/table">
            <a:tbl>
              <a:tblPr firstRow="1" firstCol="1" bandRow="1">
                <a:tableStyleId>{5FD0F851-EC5A-4D38-B0AD-8093EC10F338}</a:tableStyleId>
              </a:tblPr>
              <a:tblGrid>
                <a:gridCol w="1057974">
                  <a:extLst>
                    <a:ext uri="{9D8B030D-6E8A-4147-A177-3AD203B41FA5}">
                      <a16:colId xmlns:a16="http://schemas.microsoft.com/office/drawing/2014/main" val="606926056"/>
                    </a:ext>
                  </a:extLst>
                </a:gridCol>
                <a:gridCol w="9800526">
                  <a:extLst>
                    <a:ext uri="{9D8B030D-6E8A-4147-A177-3AD203B41FA5}">
                      <a16:colId xmlns:a16="http://schemas.microsoft.com/office/drawing/2014/main" val="275817076"/>
                    </a:ext>
                  </a:extLst>
                </a:gridCol>
              </a:tblGrid>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800"/>
                        </a:spcAft>
                      </a:pPr>
                      <a:r>
                        <a:rPr lang="en-US" sz="2800" b="1" dirty="0" err="1">
                          <a:effectLst/>
                          <a:latin typeface="Times New Roman" panose="02020603050405020304" pitchFamily="18" charset="0"/>
                          <a:cs typeface="Times New Roman" panose="02020603050405020304" pitchFamily="18" charset="0"/>
                        </a:rPr>
                        <a:t>Đáp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án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307031"/>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B. Thể thơ thất ngôn bát cú Đường luật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1142279"/>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pPr>
                      <a:r>
                        <a:rPr lang="vi-VN" sz="2800">
                          <a:solidFill>
                            <a:srgbClr val="212529"/>
                          </a:solidFill>
                          <a:effectLst/>
                          <a:latin typeface="Times New Roman" panose="02020603050405020304" pitchFamily="18" charset="0"/>
                          <a:cs typeface="Times New Roman" panose="02020603050405020304" pitchFamily="18" charset="0"/>
                        </a:rPr>
                        <a:t>C. Đồng bằng Bắc Bộ</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498707"/>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A. Trời thu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276813"/>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tabLst>
                          <a:tab pos="270510" algn="l"/>
                        </a:tabLst>
                      </a:pPr>
                      <a:r>
                        <a:rPr lang="en-US" sz="2800">
                          <a:effectLst/>
                          <a:latin typeface="Times New Roman" panose="02020603050405020304" pitchFamily="18" charset="0"/>
                          <a:cs typeface="Times New Roman" panose="02020603050405020304" pitchFamily="18" charset="0"/>
                        </a:rPr>
                        <a:t>D. Gieo cả vần chân và vần lưng rất linh hoạt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2341402"/>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D. Điểm nhìn từ cao xa, về gần thấp rồi lại đến cao xa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992874"/>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C. Bức tranh thiên nhiên đẹp, thanh sơ, yên bình nhưng tĩnh lặng, gợi buồn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112050"/>
                  </a:ext>
                </a:extLst>
              </a:tr>
              <a:tr h="0">
                <a:tc>
                  <a:txBody>
                    <a:bodyPr/>
                    <a:lstStyle/>
                    <a:p>
                      <a:pPr algn="ctr">
                        <a:lnSpc>
                          <a:spcPct val="130000"/>
                        </a:lnSpc>
                        <a:spcAft>
                          <a:spcPts val="800"/>
                        </a:spcAft>
                      </a:pPr>
                      <a:r>
                        <a:rPr lang="en-US" sz="2800" b="1">
                          <a:effectLst/>
                          <a:latin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dirty="0">
                          <a:effectLst/>
                          <a:latin typeface="Times New Roman" panose="02020603050405020304" pitchFamily="18" charset="0"/>
                          <a:cs typeface="Times New Roman" panose="02020603050405020304" pitchFamily="18" charset="0"/>
                        </a:rPr>
                        <a:t>B. U </a:t>
                      </a:r>
                      <a:r>
                        <a:rPr lang="en-US" sz="2800" dirty="0" err="1">
                          <a:effectLst/>
                          <a:latin typeface="Times New Roman" panose="02020603050405020304" pitchFamily="18" charset="0"/>
                          <a:cs typeface="Times New Roman" panose="02020603050405020304" pitchFamily="18" charset="0"/>
                        </a:rPr>
                        <a:t>buồn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tủi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hổ</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4359727"/>
                  </a:ext>
                </a:extLst>
              </a:tr>
            </a:tbl>
          </a:graphicData>
        </a:graphic>
      </p:graphicFrame>
    </p:spTree>
    <p:extLst>
      <p:ext uri="{BB962C8B-B14F-4D97-AF65-F5344CB8AC3E}">
        <p14:creationId xmlns:p14="http://schemas.microsoft.com/office/powerpoint/2010/main" val="110236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552537AF-2785-CFF4-37E6-0501B4FBB058}"/>
              </a:ext>
            </a:extLst>
          </p:cNvPr>
          <p:cNvSpPr txBox="1"/>
          <p:nvPr/>
        </p:nvSpPr>
        <p:spPr>
          <a:xfrm>
            <a:off x="655242" y="228201"/>
            <a:ext cx="108585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GỢI Ý</a:t>
            </a:r>
            <a:endParaRPr kumimoji="0" lang="en-US" sz="3200" b="0" i="0" u="none" strike="noStrike" kern="1200" cap="none" spc="0" normalizeH="0" baseline="0" noProof="0" dirty="0">
              <a:ln>
                <a:noFill/>
              </a:ln>
              <a:solidFill>
                <a:prstClr val="black"/>
              </a:solidFill>
              <a:effectLst/>
              <a:uLnTx/>
              <a:uFillTx/>
              <a:latin typeface="+mn-lt"/>
              <a:cs typeface="+mn-cs"/>
            </a:endParaRPr>
          </a:p>
        </p:txBody>
      </p:sp>
      <p:graphicFrame>
        <p:nvGraphicFramePr>
          <p:cNvPr id="2" name="Table 1">
            <a:extLst>
              <a:ext uri="{FF2B5EF4-FFF2-40B4-BE49-F238E27FC236}">
                <a16:creationId xmlns:a16="http://schemas.microsoft.com/office/drawing/2014/main" id="{CA850713-550B-915F-0E86-477960AC0309}"/>
              </a:ext>
            </a:extLst>
          </p:cNvPr>
          <p:cNvGraphicFramePr>
            <a:graphicFrameLocks noGrp="1"/>
          </p:cNvGraphicFramePr>
          <p:nvPr/>
        </p:nvGraphicFramePr>
        <p:xfrm>
          <a:off x="660400" y="1218956"/>
          <a:ext cx="10858500" cy="4382516"/>
        </p:xfrm>
        <a:graphic>
          <a:graphicData uri="http://schemas.openxmlformats.org/drawingml/2006/table">
            <a:tbl>
              <a:tblPr firstRow="1" firstCol="1" bandRow="1"/>
              <a:tblGrid>
                <a:gridCol w="1057974">
                  <a:extLst>
                    <a:ext uri="{9D8B030D-6E8A-4147-A177-3AD203B41FA5}">
                      <a16:colId xmlns:a16="http://schemas.microsoft.com/office/drawing/2014/main" val="3577374536"/>
                    </a:ext>
                  </a:extLst>
                </a:gridCol>
                <a:gridCol w="9800526">
                  <a:extLst>
                    <a:ext uri="{9D8B030D-6E8A-4147-A177-3AD203B41FA5}">
                      <a16:colId xmlns:a16="http://schemas.microsoft.com/office/drawing/2014/main" val="3937368224"/>
                    </a:ext>
                  </a:extLst>
                </a:gridCol>
              </a:tblGrid>
              <a:tr h="0">
                <a:tc>
                  <a:txBody>
                    <a:bodyPr/>
                    <a:lstStyle/>
                    <a:p>
                      <a:pPr algn="ctr">
                        <a:lnSpc>
                          <a:spcPct val="130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Hai câu thơ:</a:t>
                      </a:r>
                      <a:b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Nước biếc trông như tầng khói phủ</a:t>
                      </a:r>
                      <a:b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Song thưa để mặc bóng trăng vào.</a:t>
                      </a:r>
                      <a:b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Phép so sánh: nước biếc như tầng khói phủ.</a:t>
                      </a:r>
                      <a:b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Tác dụng của các biện pháp nghệ thuật: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Góp phần tạo ấn tượng về bức tranh thiên nhiên mùa thu đẹp huyền ảo, thơ mộng;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Đồng thời tăng tính gợi 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cho lời 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028151"/>
                  </a:ext>
                </a:extLst>
              </a:tr>
            </a:tbl>
          </a:graphicData>
        </a:graphic>
      </p:graphicFrame>
    </p:spTree>
    <p:extLst>
      <p:ext uri="{BB962C8B-B14F-4D97-AF65-F5344CB8AC3E}">
        <p14:creationId xmlns:p14="http://schemas.microsoft.com/office/powerpoint/2010/main" val="383080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552537AF-2785-CFF4-37E6-0501B4FBB058}"/>
              </a:ext>
            </a:extLst>
          </p:cNvPr>
          <p:cNvSpPr txBox="1"/>
          <p:nvPr/>
        </p:nvSpPr>
        <p:spPr>
          <a:xfrm>
            <a:off x="655242" y="228201"/>
            <a:ext cx="108585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GỢI Ý</a:t>
            </a:r>
            <a:endParaRPr kumimoji="0" lang="en-US" sz="3200" b="0" i="0" u="none" strike="noStrike" kern="1200" cap="none" spc="0" normalizeH="0" baseline="0" noProof="0" dirty="0">
              <a:ln>
                <a:noFill/>
              </a:ln>
              <a:solidFill>
                <a:prstClr val="black"/>
              </a:solidFill>
              <a:effectLst/>
              <a:uLnTx/>
              <a:uFillTx/>
              <a:latin typeface="+mn-lt"/>
              <a:cs typeface="+mn-cs"/>
            </a:endParaRPr>
          </a:p>
        </p:txBody>
      </p:sp>
      <p:graphicFrame>
        <p:nvGraphicFramePr>
          <p:cNvPr id="5" name="Table 4">
            <a:extLst>
              <a:ext uri="{FF2B5EF4-FFF2-40B4-BE49-F238E27FC236}">
                <a16:creationId xmlns:a16="http://schemas.microsoft.com/office/drawing/2014/main" id="{FB1A3326-FEC0-78EA-A91C-15485D689307}"/>
              </a:ext>
            </a:extLst>
          </p:cNvPr>
          <p:cNvGraphicFramePr>
            <a:graphicFrameLocks noGrp="1"/>
          </p:cNvGraphicFramePr>
          <p:nvPr/>
        </p:nvGraphicFramePr>
        <p:xfrm>
          <a:off x="660400" y="1326574"/>
          <a:ext cx="10858500" cy="4587304"/>
        </p:xfrm>
        <a:graphic>
          <a:graphicData uri="http://schemas.openxmlformats.org/drawingml/2006/table">
            <a:tbl>
              <a:tblPr firstRow="1" firstCol="1" bandRow="1"/>
              <a:tblGrid>
                <a:gridCol w="1057974">
                  <a:extLst>
                    <a:ext uri="{9D8B030D-6E8A-4147-A177-3AD203B41FA5}">
                      <a16:colId xmlns:a16="http://schemas.microsoft.com/office/drawing/2014/main" val="3897256727"/>
                    </a:ext>
                  </a:extLst>
                </a:gridCol>
                <a:gridCol w="9800526">
                  <a:extLst>
                    <a:ext uri="{9D8B030D-6E8A-4147-A177-3AD203B41FA5}">
                      <a16:colId xmlns:a16="http://schemas.microsoft.com/office/drawing/2014/main" val="64936316"/>
                    </a:ext>
                  </a:extLst>
                </a:gridCol>
              </a:tblGrid>
              <a:tr h="0">
                <a:tc>
                  <a:txBody>
                    <a:bodyPr/>
                    <a:lstStyle/>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thẹn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thẹn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khiêm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tốn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răn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thẹn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970842"/>
                  </a:ext>
                </a:extLst>
              </a:tr>
            </a:tbl>
          </a:graphicData>
        </a:graphic>
      </p:graphicFrame>
    </p:spTree>
    <p:extLst>
      <p:ext uri="{BB962C8B-B14F-4D97-AF65-F5344CB8AC3E}">
        <p14:creationId xmlns:p14="http://schemas.microsoft.com/office/powerpoint/2010/main" val="402375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4"/>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552537AF-2785-CFF4-37E6-0501B4FBB058}"/>
              </a:ext>
            </a:extLst>
          </p:cNvPr>
          <p:cNvSpPr txBox="1"/>
          <p:nvPr/>
        </p:nvSpPr>
        <p:spPr>
          <a:xfrm>
            <a:off x="655242" y="228201"/>
            <a:ext cx="108585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GỢI Ý</a:t>
            </a:r>
            <a:endParaRPr kumimoji="0" lang="en-US" sz="3200" b="0" i="0" u="none" strike="noStrike" kern="1200" cap="none" spc="0" normalizeH="0" baseline="0" noProof="0" dirty="0">
              <a:ln>
                <a:noFill/>
              </a:ln>
              <a:solidFill>
                <a:prstClr val="black"/>
              </a:solidFill>
              <a:effectLst/>
              <a:uLnTx/>
              <a:uFillTx/>
              <a:latin typeface="+mn-lt"/>
              <a:cs typeface="+mn-cs"/>
            </a:endParaRPr>
          </a:p>
        </p:txBody>
      </p:sp>
      <p:graphicFrame>
        <p:nvGraphicFramePr>
          <p:cNvPr id="2" name="Table 1">
            <a:extLst>
              <a:ext uri="{FF2B5EF4-FFF2-40B4-BE49-F238E27FC236}">
                <a16:creationId xmlns:a16="http://schemas.microsoft.com/office/drawing/2014/main" id="{D6E83722-0B75-AC2A-3911-DFD566E05EC4}"/>
              </a:ext>
            </a:extLst>
          </p:cNvPr>
          <p:cNvGraphicFramePr>
            <a:graphicFrameLocks noGrp="1"/>
          </p:cNvGraphicFramePr>
          <p:nvPr/>
        </p:nvGraphicFramePr>
        <p:xfrm>
          <a:off x="660400" y="1028700"/>
          <a:ext cx="10858500" cy="5593588"/>
        </p:xfrm>
        <a:graphic>
          <a:graphicData uri="http://schemas.openxmlformats.org/drawingml/2006/table">
            <a:tbl>
              <a:tblPr firstRow="1" firstCol="1" bandRow="1"/>
              <a:tblGrid>
                <a:gridCol w="1057974">
                  <a:extLst>
                    <a:ext uri="{9D8B030D-6E8A-4147-A177-3AD203B41FA5}">
                      <a16:colId xmlns:a16="http://schemas.microsoft.com/office/drawing/2014/main" val="1636277568"/>
                    </a:ext>
                  </a:extLst>
                </a:gridCol>
                <a:gridCol w="9800526">
                  <a:extLst>
                    <a:ext uri="{9D8B030D-6E8A-4147-A177-3AD203B41FA5}">
                      <a16:colId xmlns:a16="http://schemas.microsoft.com/office/drawing/2014/main" val="449792892"/>
                    </a:ext>
                  </a:extLst>
                </a:gridCol>
              </a:tblGrid>
              <a:tr h="803275">
                <a:tc>
                  <a:txBody>
                    <a:bodyPr/>
                    <a:lstStyle/>
                    <a:p>
                      <a:pPr algn="ctr">
                        <a:lnSpc>
                          <a:spcPct val="130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các yêu cầu sau: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Hình thức:</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uy nghĩ về giá trị của những phút nhìn lại mình: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thấu</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SG"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924740"/>
                  </a:ext>
                </a:extLst>
              </a:tr>
            </a:tbl>
          </a:graphicData>
        </a:graphic>
      </p:graphicFrame>
    </p:spTree>
    <p:extLst>
      <p:ext uri="{BB962C8B-B14F-4D97-AF65-F5344CB8AC3E}">
        <p14:creationId xmlns:p14="http://schemas.microsoft.com/office/powerpoint/2010/main" val="1275903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4"/>
          <a:stretch>
            <a:fillRect/>
          </a:stretch>
        </p:blipFill>
        <p:spPr>
          <a:xfrm>
            <a:off x="8546739" y="4257660"/>
            <a:ext cx="3049435" cy="2390375"/>
          </a:xfrm>
          <a:prstGeom prst="rect">
            <a:avLst/>
          </a:prstGeom>
          <a:effectLst>
            <a:softEdge rad="635000"/>
          </a:effectLst>
        </p:spPr>
      </p:pic>
      <p:sp>
        <p:nvSpPr>
          <p:cNvPr id="3" name="TextBox 2">
            <a:extLst>
              <a:ext uri="{FF2B5EF4-FFF2-40B4-BE49-F238E27FC236}">
                <a16:creationId xmlns:a16="http://schemas.microsoft.com/office/drawing/2014/main" id="{552537AF-2785-CFF4-37E6-0501B4FBB058}"/>
              </a:ext>
            </a:extLst>
          </p:cNvPr>
          <p:cNvSpPr txBox="1"/>
          <p:nvPr/>
        </p:nvSpPr>
        <p:spPr>
          <a:xfrm>
            <a:off x="655242" y="228201"/>
            <a:ext cx="108585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GỢI Ý</a:t>
            </a:r>
            <a:endParaRPr kumimoji="0" lang="en-US" sz="3200" b="0" i="0" u="none" strike="noStrike" kern="1200" cap="none" spc="0" normalizeH="0" baseline="0" noProof="0" dirty="0">
              <a:ln>
                <a:noFill/>
              </a:ln>
              <a:solidFill>
                <a:prstClr val="black"/>
              </a:solidFill>
              <a:effectLst/>
              <a:uLnTx/>
              <a:uFillTx/>
              <a:latin typeface="+mn-lt"/>
              <a:cs typeface="+mn-cs"/>
            </a:endParaRPr>
          </a:p>
        </p:txBody>
      </p:sp>
      <p:graphicFrame>
        <p:nvGraphicFramePr>
          <p:cNvPr id="2" name="Table 1">
            <a:extLst>
              <a:ext uri="{FF2B5EF4-FFF2-40B4-BE49-F238E27FC236}">
                <a16:creationId xmlns:a16="http://schemas.microsoft.com/office/drawing/2014/main" id="{D6E83722-0B75-AC2A-3911-DFD566E05EC4}"/>
              </a:ext>
            </a:extLst>
          </p:cNvPr>
          <p:cNvGraphicFramePr>
            <a:graphicFrameLocks noGrp="1"/>
          </p:cNvGraphicFramePr>
          <p:nvPr/>
        </p:nvGraphicFramePr>
        <p:xfrm>
          <a:off x="660400" y="1444879"/>
          <a:ext cx="10858500" cy="4374642"/>
        </p:xfrm>
        <a:graphic>
          <a:graphicData uri="http://schemas.openxmlformats.org/drawingml/2006/table">
            <a:tbl>
              <a:tblPr firstRow="1" firstCol="1" bandRow="1"/>
              <a:tblGrid>
                <a:gridCol w="1057974">
                  <a:extLst>
                    <a:ext uri="{9D8B030D-6E8A-4147-A177-3AD203B41FA5}">
                      <a16:colId xmlns:a16="http://schemas.microsoft.com/office/drawing/2014/main" val="1636277568"/>
                    </a:ext>
                  </a:extLst>
                </a:gridCol>
                <a:gridCol w="9800526">
                  <a:extLst>
                    <a:ext uri="{9D8B030D-6E8A-4147-A177-3AD203B41FA5}">
                      <a16:colId xmlns:a16="http://schemas.microsoft.com/office/drawing/2014/main" val="449792892"/>
                    </a:ext>
                  </a:extLst>
                </a:gridCol>
              </a:tblGrid>
              <a:tr h="803275">
                <a:tc>
                  <a:txBody>
                    <a:bodyPr/>
                    <a:lstStyle/>
                    <a:p>
                      <a:pPr algn="ctr">
                        <a:lnSpc>
                          <a:spcPct val="130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10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soi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tỏa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924740"/>
                  </a:ext>
                </a:extLst>
              </a:tr>
            </a:tbl>
          </a:graphicData>
        </a:graphic>
      </p:graphicFrame>
    </p:spTree>
    <p:extLst>
      <p:ext uri="{BB962C8B-B14F-4D97-AF65-F5344CB8AC3E}">
        <p14:creationId xmlns:p14="http://schemas.microsoft.com/office/powerpoint/2010/main" val="3041526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368844" y="4419146"/>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Đề</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bài</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03:</a:t>
            </a:r>
            <a:r>
              <a:rPr lang="en-US" sz="2800" b="1" dirty="0">
                <a:solidFill>
                  <a:srgbClr val="0D0D0D"/>
                </a:solidFill>
                <a:effectLst/>
                <a:latin typeface="Times New Roman" panose="02020603050405020304" pitchFamily="18" charset="0"/>
                <a:ea typeface="Calibri" panose="020F0502020204030204" pitchFamily="34" charset="0"/>
              </a:rPr>
              <a:t> </a:t>
            </a:r>
            <a:endParaRPr lang="en-US" sz="2800" dirty="0"/>
          </a:p>
        </p:txBody>
      </p:sp>
      <p:sp>
        <p:nvSpPr>
          <p:cNvPr id="8" name="TextBox 7">
            <a:extLst>
              <a:ext uri="{FF2B5EF4-FFF2-40B4-BE49-F238E27FC236}">
                <a16:creationId xmlns:a16="http://schemas.microsoft.com/office/drawing/2014/main" id="{49549F26-8C1C-27B4-B476-D840D409425F}"/>
              </a:ext>
            </a:extLst>
          </p:cNvPr>
          <p:cNvSpPr txBox="1"/>
          <p:nvPr/>
        </p:nvSpPr>
        <p:spPr>
          <a:xfrm>
            <a:off x="660400" y="1028700"/>
            <a:ext cx="10858500" cy="604909"/>
          </a:xfrm>
          <a:prstGeom prst="rect">
            <a:avLst/>
          </a:prstGeom>
          <a:noFill/>
        </p:spPr>
        <p:txBody>
          <a:bodyPr wrap="square">
            <a:spAutoFit/>
          </a:bodyPr>
          <a:lstStyle/>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161BF5-0072-EEF2-77E2-9337ED187D83}"/>
              </a:ext>
            </a:extLst>
          </p:cNvPr>
          <p:cNvSpPr txBox="1"/>
          <p:nvPr/>
        </p:nvSpPr>
        <p:spPr>
          <a:xfrm>
            <a:off x="583127" y="2170999"/>
            <a:ext cx="6109110" cy="4173322"/>
          </a:xfrm>
          <a:prstGeom prst="rect">
            <a:avLst/>
          </a:prstGeom>
          <a:noFill/>
        </p:spPr>
        <p:txBody>
          <a:bodyPr wrap="square">
            <a:spAutoFit/>
          </a:bodyPr>
          <a:lstStyle/>
          <a:p>
            <a:pPr algn="ctr">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 </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ẨM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 Khuyến)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le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te</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loè</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giậu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phất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phơ</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khói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nhạt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ao</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lóng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lánh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loe</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D4D0D3F-D0A1-8F58-2D79-B5676FB98D0C}"/>
              </a:ext>
            </a:extLst>
          </p:cNvPr>
          <p:cNvSpPr txBox="1"/>
          <p:nvPr/>
        </p:nvSpPr>
        <p:spPr>
          <a:xfrm>
            <a:off x="6089650" y="1331154"/>
            <a:ext cx="6098458" cy="3405676"/>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Da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nhuộm</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xanh</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b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lão</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vầy</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đỏ</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hoe.</a:t>
            </a:r>
            <a:b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Rượu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hay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chẳng</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b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chén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say 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Khuyến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NXB Văn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1971)</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6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8E3A1F43-DA32-3B54-48A4-CD72AA89A4B9}"/>
              </a:ext>
            </a:extLst>
          </p:cNvPr>
          <p:cNvSpPr txBox="1"/>
          <p:nvPr/>
        </p:nvSpPr>
        <p:spPr>
          <a:xfrm>
            <a:off x="660400" y="1292197"/>
            <a:ext cx="10858500" cy="4273606"/>
          </a:xfrm>
          <a:prstGeom prst="rect">
            <a:avLst/>
          </a:prstGeom>
          <a:noFill/>
        </p:spPr>
        <p:txBody>
          <a:bodyPr wrap="square">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Tự do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Lục bát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Thất ngôn tứ tuyệt Đường luật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Thất ngôn b</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230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11" name="TextBox 10">
            <a:extLst>
              <a:ext uri="{FF2B5EF4-FFF2-40B4-BE49-F238E27FC236}">
                <a16:creationId xmlns:a16="http://schemas.microsoft.com/office/drawing/2014/main" id="{80A87EE0-9598-E033-AD99-FA399CAD60DC}"/>
              </a:ext>
            </a:extLst>
          </p:cNvPr>
          <p:cNvSpPr txBox="1"/>
          <p:nvPr/>
        </p:nvSpPr>
        <p:spPr>
          <a:xfrm>
            <a:off x="660400" y="1164729"/>
            <a:ext cx="10858500" cy="1165063"/>
          </a:xfrm>
          <a:prstGeom prst="rect">
            <a:avLst/>
          </a:prstGeom>
          <a:noFill/>
        </p:spPr>
        <p:txBody>
          <a:bodyPr wrap="square">
            <a:spAutoFit/>
          </a:bodyPr>
          <a:lstStyle/>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nhuộm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9F360E5-4B0B-426F-CD01-7BFB2B44837E}"/>
              </a:ext>
            </a:extLst>
          </p:cNvPr>
          <p:cNvGraphicFramePr>
            <a:graphicFrameLocks noGrp="1"/>
          </p:cNvGraphicFramePr>
          <p:nvPr/>
        </p:nvGraphicFramePr>
        <p:xfrm>
          <a:off x="660400" y="2408010"/>
          <a:ext cx="10858500" cy="1163955"/>
        </p:xfrm>
        <a:graphic>
          <a:graphicData uri="http://schemas.openxmlformats.org/drawingml/2006/table">
            <a:tbl>
              <a:tblPr firstRow="1" firstCol="1" bandRow="1"/>
              <a:tblGrid>
                <a:gridCol w="5429250">
                  <a:extLst>
                    <a:ext uri="{9D8B030D-6E8A-4147-A177-3AD203B41FA5}">
                      <a16:colId xmlns:a16="http://schemas.microsoft.com/office/drawing/2014/main" val="1662627724"/>
                    </a:ext>
                  </a:extLst>
                </a:gridCol>
                <a:gridCol w="5429250">
                  <a:extLst>
                    <a:ext uri="{9D8B030D-6E8A-4147-A177-3AD203B41FA5}">
                      <a16:colId xmlns:a16="http://schemas.microsoft.com/office/drawing/2014/main" val="3800801471"/>
                    </a:ext>
                  </a:extLst>
                </a:gridCol>
              </a:tblGrid>
              <a:tr h="0">
                <a:tc>
                  <a:txBody>
                    <a:bodyPr/>
                    <a:lstStyle/>
                    <a:p>
                      <a:pPr algn="just">
                        <a:lnSpc>
                          <a:spcPct val="130000"/>
                        </a:lnSpc>
                        <a:spcAft>
                          <a:spcPts val="8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Câu hỏi tu từ</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Nhân hoá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90170"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So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26793135"/>
                  </a:ext>
                </a:extLst>
              </a:tr>
            </a:tbl>
          </a:graphicData>
        </a:graphic>
      </p:graphicFrame>
      <p:sp>
        <p:nvSpPr>
          <p:cNvPr id="14" name="TextBox 13">
            <a:extLst>
              <a:ext uri="{FF2B5EF4-FFF2-40B4-BE49-F238E27FC236}">
                <a16:creationId xmlns:a16="http://schemas.microsoft.com/office/drawing/2014/main" id="{6D1DBE91-9B63-7E79-1DD1-871DEEB0F996}"/>
              </a:ext>
            </a:extLst>
          </p:cNvPr>
          <p:cNvSpPr txBox="1"/>
          <p:nvPr/>
        </p:nvSpPr>
        <p:spPr>
          <a:xfrm>
            <a:off x="660400" y="3670864"/>
            <a:ext cx="10858500" cy="1930400"/>
          </a:xfrm>
          <a:prstGeom prst="rect">
            <a:avLst/>
          </a:prstGeom>
          <a:noFill/>
        </p:spPr>
        <p:txBody>
          <a:bodyPr wrap="square">
            <a:spAutoFit/>
          </a:bodyPr>
          <a:lstStyle/>
          <a:p>
            <a:pPr algn="just">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4.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le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lòe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b="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 te, lập lòe, phất phơ, lóng lánh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US" sz="2800" b="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lòe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hoe,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lóng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lánh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lòe</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nhè</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827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D94F953A-DFE4-E326-3885-E7B34563CC9A}"/>
              </a:ext>
            </a:extLst>
          </p:cNvPr>
          <p:cNvSpPr txBox="1"/>
          <p:nvPr/>
        </p:nvSpPr>
        <p:spPr>
          <a:xfrm>
            <a:off x="660400" y="1157401"/>
            <a:ext cx="10858500" cy="3706720"/>
          </a:xfrm>
          <a:prstGeom prst="rect">
            <a:avLst/>
          </a:prstGeom>
          <a:noFill/>
        </p:spPr>
        <p:txBody>
          <a:bodyPr wrap="square">
            <a:spAutoFit/>
          </a:bodyPr>
          <a:lstStyle/>
          <a:p>
            <a:pPr>
              <a:lnSpc>
                <a:spcPct val="15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Thu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Thu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4">
            <a:extLst>
              <a:ext uri="{FF2B5EF4-FFF2-40B4-BE49-F238E27FC236}">
                <a16:creationId xmlns:a16="http://schemas.microsoft.com/office/drawing/2014/main" id="{8FFCFB5A-6054-6765-F304-D9BADB297677}"/>
              </a:ext>
            </a:extLst>
          </p:cNvPr>
          <p:cNvSpPr/>
          <p:nvPr/>
        </p:nvSpPr>
        <p:spPr>
          <a:xfrm>
            <a:off x="-289634" y="4864121"/>
            <a:ext cx="15137403" cy="4761975"/>
          </a:xfrm>
          <a:custGeom>
            <a:avLst/>
            <a:gdLst/>
            <a:ahLst/>
            <a:cxnLst/>
            <a:rect l="l" t="t" r="r" b="b"/>
            <a:pathLst>
              <a:path w="15137403" h="4761975">
                <a:moveTo>
                  <a:pt x="0" y="0"/>
                </a:moveTo>
                <a:lnTo>
                  <a:pt x="15137403" y="0"/>
                </a:lnTo>
                <a:lnTo>
                  <a:pt x="15137403" y="4761974"/>
                </a:lnTo>
                <a:lnTo>
                  <a:pt x="0" y="476197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95383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35C3A1D1-F5AF-87B7-8603-86B5630E0E3A}"/>
              </a:ext>
            </a:extLst>
          </p:cNvPr>
          <p:cNvSpPr txBox="1"/>
          <p:nvPr/>
        </p:nvSpPr>
        <p:spPr>
          <a:xfrm>
            <a:off x="660400" y="1309548"/>
            <a:ext cx="10858500" cy="4525983"/>
          </a:xfrm>
          <a:prstGeom prst="rect">
            <a:avLst/>
          </a:prstGeom>
          <a:noFill/>
        </p:spPr>
        <p:txBody>
          <a:bodyPr wrap="square">
            <a:spAutoFit/>
          </a:bodyPr>
          <a:lstStyle/>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nhuộm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61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E6948D4-52BB-DAD1-3A5E-C446C5C7E549}"/>
              </a:ext>
            </a:extLst>
          </p:cNvPr>
          <p:cNvSpPr txBox="1"/>
          <p:nvPr/>
        </p:nvSpPr>
        <p:spPr>
          <a:xfrm>
            <a:off x="1045702" y="1130300"/>
            <a:ext cx="10087897" cy="4509696"/>
          </a:xfrm>
          <a:prstGeom prst="rect">
            <a:avLst/>
          </a:prstGeom>
          <a:noFill/>
        </p:spPr>
        <p:txBody>
          <a:bodyPr wrap="square">
            <a:spAutoFit/>
          </a:bodyPr>
          <a:lstStyle/>
          <a:p>
            <a:pPr marL="30480" marR="30480" algn="just">
              <a:lnSpc>
                <a:spcPct val="130000"/>
              </a:lnSpc>
            </a:pPr>
            <a:r>
              <a:rPr lang="pt-BR" sz="3200" b="1" dirty="0">
                <a:solidFill>
                  <a:srgbClr val="0D0D0D"/>
                </a:solidFill>
                <a:effectLst/>
                <a:latin typeface="Times New Roman" panose="02020603050405020304" pitchFamily="18" charset="0"/>
                <a:ea typeface="Times New Roman" panose="02020603050405020304" pitchFamily="18" charset="0"/>
              </a:rPr>
              <a:t>Câu 3. </a:t>
            </a:r>
            <a:r>
              <a:rPr lang="vi-VN" sz="3200" b="1" dirty="0">
                <a:solidFill>
                  <a:srgbClr val="0D0D0D"/>
                </a:solidFill>
                <a:effectLst/>
                <a:latin typeface="Times New Roman" panose="02020603050405020304" pitchFamily="18" charset="0"/>
                <a:ea typeface="Times New Roman" panose="02020603050405020304" pitchFamily="18" charset="0"/>
              </a:rPr>
              <a:t>Ý nào không phải giá trị nội dung của bài </a:t>
            </a:r>
            <a:r>
              <a:rPr lang="vi-VN" sz="3200" b="1" i="1" dirty="0">
                <a:solidFill>
                  <a:srgbClr val="0D0D0D"/>
                </a:solidFill>
                <a:effectLst/>
                <a:latin typeface="Times New Roman" panose="02020603050405020304" pitchFamily="18" charset="0"/>
                <a:ea typeface="Times New Roman" panose="02020603050405020304" pitchFamily="18" charset="0"/>
              </a:rPr>
              <a:t>Thu điếu</a:t>
            </a:r>
            <a:r>
              <a:rPr lang="vi-VN" sz="3200" b="1"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342900" marR="30480" lvl="0" indent="-342900" algn="just">
              <a:lnSpc>
                <a:spcPct val="130000"/>
              </a:lnSpc>
              <a:buFont typeface="+mj-lt"/>
              <a:buAutoNum type="alphaUcPeriod"/>
            </a:pPr>
            <a:r>
              <a:rPr lang="en-US" sz="3200" dirty="0">
                <a:solidFill>
                  <a:srgbClr val="0D0D0D"/>
                </a:solidFill>
                <a:effectLst/>
                <a:latin typeface="Times New Roman" panose="02020603050405020304" pitchFamily="18" charset="0"/>
                <a:ea typeface="Times New Roman" panose="02020603050405020304" pitchFamily="18" charset="0"/>
              </a:rPr>
              <a:t> </a:t>
            </a:r>
            <a:r>
              <a:rPr lang="vi-VN" sz="3200" dirty="0">
                <a:solidFill>
                  <a:srgbClr val="0D0D0D"/>
                </a:solidFill>
                <a:effectLst/>
                <a:latin typeface="Times New Roman" panose="02020603050405020304" pitchFamily="18" charset="0"/>
                <a:ea typeface="Times New Roman" panose="02020603050405020304" pitchFamily="18" charset="0"/>
              </a:rPr>
              <a:t>Thu điếu bộc lộ tình yêu thiên nhiên, yêu đất nước của Nguyễn Khuyến.</a:t>
            </a:r>
            <a:endParaRPr lang="en-US" sz="3200" dirty="0">
              <a:effectLst/>
              <a:latin typeface="Times New Roman" panose="02020603050405020304" pitchFamily="18" charset="0"/>
              <a:ea typeface="Times New Roman" panose="02020603050405020304" pitchFamily="18" charset="0"/>
            </a:endParaRPr>
          </a:p>
          <a:p>
            <a:pPr marL="342900" marR="30480" lvl="0" indent="-342900" algn="just">
              <a:lnSpc>
                <a:spcPct val="130000"/>
              </a:lnSpc>
              <a:buFont typeface="+mj-lt"/>
              <a:buAutoNum type="alphaUcPeriod"/>
            </a:pPr>
            <a:r>
              <a:rPr lang="vi-VN" sz="3200" dirty="0">
                <a:solidFill>
                  <a:srgbClr val="0D0D0D"/>
                </a:solidFill>
                <a:effectLst/>
                <a:latin typeface="Times New Roman" panose="02020603050405020304" pitchFamily="18" charset="0"/>
                <a:ea typeface="Times New Roman" panose="02020603050405020304" pitchFamily="18" charset="0"/>
              </a:rPr>
              <a:t>Thu điếu viết về cảnh sắc mùa thu ở Đồng bằng Bắc Bộ.</a:t>
            </a:r>
            <a:endParaRPr lang="en-US" sz="3200" dirty="0">
              <a:effectLst/>
              <a:latin typeface="Times New Roman" panose="02020603050405020304" pitchFamily="18" charset="0"/>
              <a:ea typeface="Times New Roman" panose="02020603050405020304" pitchFamily="18" charset="0"/>
            </a:endParaRPr>
          </a:p>
          <a:p>
            <a:pPr marL="342900" marR="30480" lvl="0" indent="-342900" algn="just">
              <a:lnSpc>
                <a:spcPct val="130000"/>
              </a:lnSpc>
              <a:buFont typeface="+mj-lt"/>
              <a:buAutoNum type="alphaUcPeriod"/>
            </a:pPr>
            <a:r>
              <a:rPr lang="en-US" sz="3200" dirty="0">
                <a:solidFill>
                  <a:srgbClr val="0D0D0D"/>
                </a:solidFill>
                <a:effectLst/>
                <a:latin typeface="Times New Roman" panose="02020603050405020304" pitchFamily="18" charset="0"/>
                <a:ea typeface="Times New Roman" panose="02020603050405020304" pitchFamily="18" charset="0"/>
              </a:rPr>
              <a:t> </a:t>
            </a:r>
            <a:r>
              <a:rPr lang="vi-VN" sz="3200" dirty="0">
                <a:solidFill>
                  <a:srgbClr val="0D0D0D"/>
                </a:solidFill>
                <a:effectLst/>
                <a:latin typeface="Times New Roman" panose="02020603050405020304" pitchFamily="18" charset="0"/>
                <a:ea typeface="Times New Roman" panose="02020603050405020304" pitchFamily="18" charset="0"/>
              </a:rPr>
              <a:t>Bài thơ bộc lộ tâm trạng thời thế của tác giả.</a:t>
            </a:r>
            <a:endParaRPr lang="en-US" sz="3200" dirty="0">
              <a:effectLst/>
              <a:latin typeface="Times New Roman" panose="02020603050405020304" pitchFamily="18" charset="0"/>
              <a:ea typeface="Times New Roman" panose="02020603050405020304" pitchFamily="18" charset="0"/>
            </a:endParaRPr>
          </a:p>
          <a:p>
            <a:pPr marL="342900" marR="30480" lvl="0" indent="-342900" algn="just">
              <a:lnSpc>
                <a:spcPct val="130000"/>
              </a:lnSpc>
              <a:buFont typeface="+mj-lt"/>
              <a:buAutoNum type="alphaUcPeriod"/>
            </a:pPr>
            <a:r>
              <a:rPr lang="en-US" sz="3200" dirty="0">
                <a:solidFill>
                  <a:srgbClr val="0D0D0D"/>
                </a:solidFill>
                <a:effectLst/>
                <a:latin typeface="Times New Roman" panose="02020603050405020304" pitchFamily="18" charset="0"/>
                <a:ea typeface="Times New Roman" panose="02020603050405020304" pitchFamily="18" charset="0"/>
              </a:rPr>
              <a:t> </a:t>
            </a:r>
            <a:r>
              <a:rPr lang="vi-VN" sz="3200" dirty="0">
                <a:solidFill>
                  <a:srgbClr val="0D0D0D"/>
                </a:solidFill>
                <a:effectLst/>
                <a:latin typeface="Times New Roman" panose="02020603050405020304" pitchFamily="18" charset="0"/>
                <a:ea typeface="Times New Roman" panose="02020603050405020304" pitchFamily="18" charset="0"/>
              </a:rPr>
              <a:t>Bài thơ châm biếm, đả kích bọn thực dân xâm lược.</a:t>
            </a:r>
            <a:endParaRPr lang="en-US" sz="3200" dirty="0">
              <a:effectLst/>
              <a:latin typeface="Times New Roman" panose="02020603050405020304" pitchFamily="18" charset="0"/>
              <a:ea typeface="Times New Roman" panose="02020603050405020304" pitchFamily="18" charset="0"/>
            </a:endParaRPr>
          </a:p>
        </p:txBody>
      </p:sp>
      <p:pic>
        <p:nvPicPr>
          <p:cNvPr id="2" name="图片 10">
            <a:extLst>
              <a:ext uri="{FF2B5EF4-FFF2-40B4-BE49-F238E27FC236}">
                <a16:creationId xmlns:a16="http://schemas.microsoft.com/office/drawing/2014/main" id="{E092CAAA-083A-4770-3650-BE1857307C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4429760" y="2425700"/>
            <a:ext cx="18288000" cy="5014714"/>
          </a:xfrm>
          <a:prstGeom prst="rect">
            <a:avLst/>
          </a:prstGeom>
        </p:spPr>
      </p:pic>
    </p:spTree>
    <p:extLst>
      <p:ext uri="{BB962C8B-B14F-4D97-AF65-F5344CB8AC3E}">
        <p14:creationId xmlns:p14="http://schemas.microsoft.com/office/powerpoint/2010/main" val="314440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4" end="4"/>
                                            </p:txEl>
                                          </p:spTgt>
                                        </p:tgtEl>
                                        <p:attrNameLst>
                                          <p:attrName>style.color</p:attrName>
                                        </p:attrNameLst>
                                      </p:cBhvr>
                                      <p:to>
                                        <p:clrVal>
                                          <a:srgbClr val="FF0000"/>
                                        </p:clrVal>
                                      </p:to>
                                    </p:set>
                                    <p:set>
                                      <p:cBhvr>
                                        <p:cTn id="7" dur="500" fill="hold"/>
                                        <p:tgtEl>
                                          <p:spTgt spid="5">
                                            <p:txEl>
                                              <p:pRg st="4" end="4"/>
                                            </p:txEl>
                                          </p:spTgt>
                                        </p:tgtEl>
                                        <p:attrNameLst>
                                          <p:attrName>fillcolor</p:attrName>
                                        </p:attrNameLst>
                                      </p:cBhvr>
                                      <p:to>
                                        <p:clrVal>
                                          <a:srgbClr val="FF0000"/>
                                        </p:clrVal>
                                      </p:to>
                                    </p:set>
                                    <p:set>
                                      <p:cBhvr>
                                        <p:cTn id="8"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7E121CD3-A908-BDA1-4386-2E2D63987FB6}"/>
              </a:ext>
            </a:extLst>
          </p:cNvPr>
          <p:cNvSpPr txBox="1"/>
          <p:nvPr/>
        </p:nvSpPr>
        <p:spPr>
          <a:xfrm>
            <a:off x="660400" y="1257177"/>
            <a:ext cx="10858500" cy="3869521"/>
          </a:xfrm>
          <a:prstGeom prst="rect">
            <a:avLst/>
          </a:prstGeom>
          <a:noFill/>
        </p:spPr>
        <p:txBody>
          <a:bodyPr wrap="square">
            <a:spAutoFit/>
          </a:bodyPr>
          <a:lstStyle/>
          <a:p>
            <a:pPr algn="just">
              <a:lnSpc>
                <a:spcPct val="130000"/>
              </a:lnSpc>
            </a:pPr>
            <a:r>
              <a:rPr lang="vi-VN" sz="3200" b="1" dirty="0">
                <a:solidFill>
                  <a:srgbClr val="000000"/>
                </a:solidFill>
                <a:effectLst/>
                <a:latin typeface="Times New Roman" panose="02020603050405020304" pitchFamily="18" charset="0"/>
                <a:ea typeface="Times New Roman" panose="02020603050405020304" pitchFamily="18" charset="0"/>
              </a:rPr>
              <a:t>Câu 7.</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212529"/>
                </a:solidFill>
                <a:effectLst/>
                <a:latin typeface="Times New Roman" panose="02020603050405020304" pitchFamily="18" charset="0"/>
                <a:ea typeface="Times New Roman" panose="02020603050405020304" pitchFamily="18" charset="0"/>
              </a:rPr>
              <a:t>Đáp án </a:t>
            </a:r>
            <a:r>
              <a:rPr lang="vi-VN" sz="3200" b="1" dirty="0">
                <a:solidFill>
                  <a:srgbClr val="212529"/>
                </a:solidFill>
                <a:effectLst/>
                <a:latin typeface="Times New Roman" panose="02020603050405020304" pitchFamily="18" charset="0"/>
                <a:ea typeface="Times New Roman" panose="02020603050405020304" pitchFamily="18" charset="0"/>
              </a:rPr>
              <a:t>không phải</a:t>
            </a:r>
            <a:r>
              <a:rPr lang="vi-VN" sz="3200" dirty="0">
                <a:solidFill>
                  <a:srgbClr val="212529"/>
                </a:solidFill>
                <a:effectLst/>
                <a:latin typeface="Times New Roman" panose="02020603050405020304" pitchFamily="18" charset="0"/>
                <a:ea typeface="Times New Roman" panose="02020603050405020304" pitchFamily="18" charset="0"/>
              </a:rPr>
              <a:t> giá trị nội dung của bài "Thu ẩm"?</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solidFill>
                  <a:srgbClr val="212529"/>
                </a:solidFill>
                <a:effectLst/>
                <a:latin typeface="Times New Roman" panose="02020603050405020304" pitchFamily="18" charset="0"/>
                <a:ea typeface="Times New Roman" panose="02020603050405020304" pitchFamily="18" charset="0"/>
              </a:rPr>
              <a:t>A. Bài thơ bộc lộ tình yêu thiên nhiên, yêu đất nước của Nguyễn Khuyến.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solidFill>
                  <a:srgbClr val="212529"/>
                </a:solidFill>
                <a:effectLst/>
                <a:latin typeface="Times New Roman" panose="02020603050405020304" pitchFamily="18" charset="0"/>
                <a:ea typeface="Times New Roman" panose="02020603050405020304" pitchFamily="18" charset="0"/>
              </a:rPr>
              <a:t>B. Bài thơ viết về cảnh sắc mùa thu ở Đồng bằng Bắc Bộ.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solidFill>
                  <a:srgbClr val="212529"/>
                </a:solidFill>
                <a:effectLst/>
                <a:latin typeface="Times New Roman" panose="02020603050405020304" pitchFamily="18" charset="0"/>
                <a:ea typeface="Times New Roman" panose="02020603050405020304" pitchFamily="18" charset="0"/>
              </a:rPr>
              <a:t>C. Bài thơ bộc lộ tâm trạng thế thời và tài thơ Nôm của tác giả.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solidFill>
                  <a:srgbClr val="212529"/>
                </a:solidFill>
                <a:effectLst/>
                <a:latin typeface="Times New Roman" panose="02020603050405020304" pitchFamily="18" charset="0"/>
                <a:ea typeface="Times New Roman" panose="02020603050405020304" pitchFamily="18" charset="0"/>
              </a:rPr>
              <a:t>D. Bài thơ châm biếm, đả kích bọn thực dân xâm lược.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366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6" name="TextBox 5">
            <a:extLst>
              <a:ext uri="{FF2B5EF4-FFF2-40B4-BE49-F238E27FC236}">
                <a16:creationId xmlns:a16="http://schemas.microsoft.com/office/drawing/2014/main" id="{0931641D-7CDB-39AC-7D09-621BE494E3BA}"/>
              </a:ext>
            </a:extLst>
          </p:cNvPr>
          <p:cNvSpPr txBox="1"/>
          <p:nvPr/>
        </p:nvSpPr>
        <p:spPr>
          <a:xfrm>
            <a:off x="660400" y="306343"/>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261C4FC9-73EB-0411-F544-0931055E17F4}"/>
              </a:ext>
            </a:extLst>
          </p:cNvPr>
          <p:cNvSpPr txBox="1"/>
          <p:nvPr/>
        </p:nvSpPr>
        <p:spPr>
          <a:xfrm>
            <a:off x="660400" y="1257177"/>
            <a:ext cx="10858500" cy="4833759"/>
          </a:xfrm>
          <a:prstGeom prst="rect">
            <a:avLst/>
          </a:prstGeom>
          <a:noFill/>
        </p:spPr>
        <p:txBody>
          <a:bodyPr wrap="square">
            <a:spAutoFit/>
          </a:bodyPr>
          <a:lstStyle/>
          <a:p>
            <a:pPr algn="just">
              <a:lnSpc>
                <a:spcPct val="130000"/>
              </a:lnSpc>
              <a:spcAft>
                <a:spcPts val="8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các yêu cầu sau: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8.</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9.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cá</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uống</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rượu</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đều</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vui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tao</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nhã</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nho</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ẩn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vui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hồn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thư</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quên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đời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Trong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i="1"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Thu </a:t>
            </a:r>
            <a:r>
              <a:rPr lang="en-US" sz="2800" b="0" i="1"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ẩm</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Nguyễn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Khuyển</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đạt</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hay </a:t>
            </a:r>
            <a:r>
              <a:rPr lang="en-US" sz="2800" b="0" dirty="0" err="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2800" b="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10.</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487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7885038" y="4756685"/>
            <a:ext cx="4516948" cy="2754830"/>
          </a:xfrm>
          <a:prstGeom prst="rect">
            <a:avLst/>
          </a:prstGeom>
          <a:effectLst>
            <a:softEdge rad="635000"/>
          </a:effectLst>
        </p:spPr>
      </p:pic>
      <p:sp>
        <p:nvSpPr>
          <p:cNvPr id="3" name="TextBox 2">
            <a:extLst>
              <a:ext uri="{FF2B5EF4-FFF2-40B4-BE49-F238E27FC236}">
                <a16:creationId xmlns:a16="http://schemas.microsoft.com/office/drawing/2014/main" id="{7526201A-E4F8-8267-D99C-DF7ACF1439F0}"/>
              </a:ext>
            </a:extLst>
          </p:cNvPr>
          <p:cNvSpPr txBox="1"/>
          <p:nvPr/>
        </p:nvSpPr>
        <p:spPr>
          <a:xfrm>
            <a:off x="660400" y="303898"/>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B9BF58F3-20C8-720E-D6AE-F4A2985CDE4E}"/>
              </a:ext>
            </a:extLst>
          </p:cNvPr>
          <p:cNvGraphicFramePr>
            <a:graphicFrameLocks noGrp="1"/>
          </p:cNvGraphicFramePr>
          <p:nvPr/>
        </p:nvGraphicFramePr>
        <p:xfrm>
          <a:off x="660400" y="1393828"/>
          <a:ext cx="10858500" cy="3863340"/>
        </p:xfrm>
        <a:graphic>
          <a:graphicData uri="http://schemas.openxmlformats.org/drawingml/2006/table">
            <a:tbl>
              <a:tblPr firstRow="1" firstCol="1" bandRow="1"/>
              <a:tblGrid>
                <a:gridCol w="1546601">
                  <a:extLst>
                    <a:ext uri="{9D8B030D-6E8A-4147-A177-3AD203B41FA5}">
                      <a16:colId xmlns:a16="http://schemas.microsoft.com/office/drawing/2014/main" val="2106183024"/>
                    </a:ext>
                  </a:extLst>
                </a:gridCol>
                <a:gridCol w="9311899">
                  <a:extLst>
                    <a:ext uri="{9D8B030D-6E8A-4147-A177-3AD203B41FA5}">
                      <a16:colId xmlns:a16="http://schemas.microsoft.com/office/drawing/2014/main" val="2586315685"/>
                    </a:ext>
                  </a:extLst>
                </a:gridCol>
              </a:tblGrid>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68432"/>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Thất ngôn b</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át cú Đường luật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626261"/>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 Biểu cảm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504748"/>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Câu hỏi tu từ</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641476"/>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200" b="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 te, lập lòe, phất phơ, lóng lánh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21038"/>
                  </a:ext>
                </a:extLst>
              </a:tr>
              <a:tr h="0">
                <a:tc>
                  <a:txBody>
                    <a:bodyPr/>
                    <a:lstStyle/>
                    <a:p>
                      <a:pPr algn="ctr">
                        <a:lnSpc>
                          <a:spcPct val="15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56778"/>
                  </a:ext>
                </a:extLst>
              </a:tr>
            </a:tbl>
          </a:graphicData>
        </a:graphic>
      </p:graphicFrame>
    </p:spTree>
    <p:extLst>
      <p:ext uri="{BB962C8B-B14F-4D97-AF65-F5344CB8AC3E}">
        <p14:creationId xmlns:p14="http://schemas.microsoft.com/office/powerpoint/2010/main" val="13652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7526201A-E4F8-8267-D99C-DF7ACF1439F0}"/>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02FA78D-2A77-5F29-A2F2-09835A4CA05F}"/>
              </a:ext>
            </a:extLst>
          </p:cNvPr>
          <p:cNvGraphicFramePr>
            <a:graphicFrameLocks noGrp="1"/>
          </p:cNvGraphicFramePr>
          <p:nvPr/>
        </p:nvGraphicFramePr>
        <p:xfrm>
          <a:off x="660400" y="1214739"/>
          <a:ext cx="10858500" cy="4882134"/>
        </p:xfrm>
        <a:graphic>
          <a:graphicData uri="http://schemas.openxmlformats.org/drawingml/2006/table">
            <a:tbl>
              <a:tblPr firstRow="1" firstCol="1" bandRow="1"/>
              <a:tblGrid>
                <a:gridCol w="1546601">
                  <a:extLst>
                    <a:ext uri="{9D8B030D-6E8A-4147-A177-3AD203B41FA5}">
                      <a16:colId xmlns:a16="http://schemas.microsoft.com/office/drawing/2014/main" val="525611095"/>
                    </a:ext>
                  </a:extLst>
                </a:gridCol>
                <a:gridCol w="9311899">
                  <a:extLst>
                    <a:ext uri="{9D8B030D-6E8A-4147-A177-3AD203B41FA5}">
                      <a16:colId xmlns:a16="http://schemas.microsoft.com/office/drawing/2014/main" val="2231615044"/>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Phép đối có tác dụng tô đậm vẻ đẹp của cảnh thu, nỗi lòng của thi nhân và khiến lời thơ thêm cân xứng, hài hòa.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486853"/>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32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 Bài thơ châm biếm, đả kích bọn thực dân xâm lược.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88846"/>
                  </a:ext>
                </a:extLst>
              </a:tr>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316875"/>
                  </a:ext>
                </a:extLst>
              </a:tr>
            </a:tbl>
          </a:graphicData>
        </a:graphic>
      </p:graphicFrame>
    </p:spTree>
    <p:extLst>
      <p:ext uri="{BB962C8B-B14F-4D97-AF65-F5344CB8AC3E}">
        <p14:creationId xmlns:p14="http://schemas.microsoft.com/office/powerpoint/2010/main" val="324139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7526201A-E4F8-8267-D99C-DF7ACF1439F0}"/>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A2306AF-194F-3BF8-04B0-24ADF9CA84E9}"/>
              </a:ext>
            </a:extLst>
          </p:cNvPr>
          <p:cNvGraphicFramePr>
            <a:graphicFrameLocks noGrp="1"/>
          </p:cNvGraphicFramePr>
          <p:nvPr/>
        </p:nvGraphicFramePr>
        <p:xfrm>
          <a:off x="660400" y="1201477"/>
          <a:ext cx="10858500" cy="4485704"/>
        </p:xfrm>
        <a:graphic>
          <a:graphicData uri="http://schemas.openxmlformats.org/drawingml/2006/table">
            <a:tbl>
              <a:tblPr firstRow="1" firstCol="1" bandRow="1"/>
              <a:tblGrid>
                <a:gridCol w="1546601">
                  <a:extLst>
                    <a:ext uri="{9D8B030D-6E8A-4147-A177-3AD203B41FA5}">
                      <a16:colId xmlns:a16="http://schemas.microsoft.com/office/drawing/2014/main" val="3828902019"/>
                    </a:ext>
                  </a:extLst>
                </a:gridCol>
                <a:gridCol w="9311899">
                  <a:extLst>
                    <a:ext uri="{9D8B030D-6E8A-4147-A177-3AD203B41FA5}">
                      <a16:colId xmlns:a16="http://schemas.microsoft.com/office/drawing/2014/main" val="418022629"/>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3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274434"/>
                  </a:ext>
                </a:extLst>
              </a:tr>
            </a:tbl>
          </a:graphicData>
        </a:graphic>
      </p:graphicFrame>
    </p:spTree>
    <p:extLst>
      <p:ext uri="{BB962C8B-B14F-4D97-AF65-F5344CB8AC3E}">
        <p14:creationId xmlns:p14="http://schemas.microsoft.com/office/powerpoint/2010/main" val="4131033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7526201A-E4F8-8267-D99C-DF7ACF1439F0}"/>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A2306AF-194F-3BF8-04B0-24ADF9CA84E9}"/>
              </a:ext>
            </a:extLst>
          </p:cNvPr>
          <p:cNvGraphicFramePr>
            <a:graphicFrameLocks noGrp="1"/>
          </p:cNvGraphicFramePr>
          <p:nvPr/>
        </p:nvGraphicFramePr>
        <p:xfrm>
          <a:off x="660400" y="1201477"/>
          <a:ext cx="10858500" cy="5119688"/>
        </p:xfrm>
        <a:graphic>
          <a:graphicData uri="http://schemas.openxmlformats.org/drawingml/2006/table">
            <a:tbl>
              <a:tblPr firstRow="1" firstCol="1" bandRow="1"/>
              <a:tblGrid>
                <a:gridCol w="1546601">
                  <a:extLst>
                    <a:ext uri="{9D8B030D-6E8A-4147-A177-3AD203B41FA5}">
                      <a16:colId xmlns:a16="http://schemas.microsoft.com/office/drawing/2014/main" val="3828902019"/>
                    </a:ext>
                  </a:extLst>
                </a:gridCol>
                <a:gridCol w="9311899">
                  <a:extLst>
                    <a:ext uri="{9D8B030D-6E8A-4147-A177-3AD203B41FA5}">
                      <a16:colId xmlns:a16="http://schemas.microsoft.com/office/drawing/2014/main" val="418022629"/>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nSpc>
                          <a:spcPct val="130000"/>
                        </a:lnSpc>
                        <a:spcAft>
                          <a:spcPts val="80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day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dứt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nguôi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ren,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chén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khuây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rệt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lảo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274434"/>
                  </a:ext>
                </a:extLst>
              </a:tr>
            </a:tbl>
          </a:graphicData>
        </a:graphic>
      </p:graphicFrame>
    </p:spTree>
    <p:extLst>
      <p:ext uri="{BB962C8B-B14F-4D97-AF65-F5344CB8AC3E}">
        <p14:creationId xmlns:p14="http://schemas.microsoft.com/office/powerpoint/2010/main" val="247470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7526201A-E4F8-8267-D99C-DF7ACF1439F0}"/>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1878B466-AC3B-B9DE-E09F-E6989F4908AD}"/>
              </a:ext>
            </a:extLst>
          </p:cNvPr>
          <p:cNvGraphicFramePr>
            <a:graphicFrameLocks noGrp="1"/>
          </p:cNvGraphicFramePr>
          <p:nvPr/>
        </p:nvGraphicFramePr>
        <p:xfrm>
          <a:off x="660400" y="1221100"/>
          <a:ext cx="10858500" cy="5322888"/>
        </p:xfrm>
        <a:graphic>
          <a:graphicData uri="http://schemas.openxmlformats.org/drawingml/2006/table">
            <a:tbl>
              <a:tblPr firstRow="1" firstCol="1" bandRow="1"/>
              <a:tblGrid>
                <a:gridCol w="1546601">
                  <a:extLst>
                    <a:ext uri="{9D8B030D-6E8A-4147-A177-3AD203B41FA5}">
                      <a16:colId xmlns:a16="http://schemas.microsoft.com/office/drawing/2014/main" val="2609429234"/>
                    </a:ext>
                  </a:extLst>
                </a:gridCol>
                <a:gridCol w="9311899">
                  <a:extLst>
                    <a:ext uri="{9D8B030D-6E8A-4147-A177-3AD203B41FA5}">
                      <a16:colId xmlns:a16="http://schemas.microsoft.com/office/drawing/2014/main" val="3790535502"/>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u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 nghĩ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Bồi</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đắp</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SG"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307706"/>
                  </a:ext>
                </a:extLst>
              </a:tr>
            </a:tbl>
          </a:graphicData>
        </a:graphic>
      </p:graphicFrame>
    </p:spTree>
    <p:extLst>
      <p:ext uri="{BB962C8B-B14F-4D97-AF65-F5344CB8AC3E}">
        <p14:creationId xmlns:p14="http://schemas.microsoft.com/office/powerpoint/2010/main" val="7095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Đề</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số</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04:</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sp>
        <p:nvSpPr>
          <p:cNvPr id="6" name="TextBox 5">
            <a:extLst>
              <a:ext uri="{FF2B5EF4-FFF2-40B4-BE49-F238E27FC236}">
                <a16:creationId xmlns:a16="http://schemas.microsoft.com/office/drawing/2014/main" id="{6664A3B0-D71E-C71C-48F1-4AD3B086ADCE}"/>
              </a:ext>
            </a:extLst>
          </p:cNvPr>
          <p:cNvSpPr txBox="1"/>
          <p:nvPr/>
        </p:nvSpPr>
        <p:spPr>
          <a:xfrm>
            <a:off x="3728678" y="722121"/>
            <a:ext cx="7219335" cy="4872616"/>
          </a:xfrm>
          <a:prstGeom prst="rect">
            <a:avLst/>
          </a:prstGeom>
          <a:noFill/>
        </p:spPr>
        <p:txBody>
          <a:bodyPr wrap="square">
            <a:spAutoFit/>
          </a:bodyPr>
          <a:lstStyle/>
          <a:p>
            <a:pPr algn="just">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00430">
              <a:lnSpc>
                <a:spcPct val="130000"/>
              </a:lnSpc>
              <a:spcBef>
                <a:spcPts val="1200"/>
              </a:spcBef>
              <a:spcAft>
                <a:spcPts val="30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30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Am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3200" i="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a:t>
            </a:r>
            <a:b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phi</a:t>
            </a:r>
            <a:r>
              <a:rPr lang="en-US" sz="3200" i="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cõi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3200" i="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gấm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CC563378-4A66-7D8B-BB43-6091F9FCC9C2}"/>
              </a:ext>
            </a:extLst>
          </p:cNvPr>
          <p:cNvPicPr>
            <a:picLocks noChangeAspect="1"/>
          </p:cNvPicPr>
          <p:nvPr/>
        </p:nvPicPr>
        <p:blipFill rotWithShape="1">
          <a:blip r:embed="rId4">
            <a:extLst>
              <a:ext uri="{28A0092B-C50C-407E-A947-70E740481C1C}">
                <a14:useLocalDpi xmlns:a14="http://schemas.microsoft.com/office/drawing/2010/main" val="0"/>
              </a:ext>
            </a:extLst>
          </a:blip>
          <a:srcRect l="56556" t="64973" r="122" b="3273"/>
          <a:stretch/>
        </p:blipFill>
        <p:spPr>
          <a:xfrm>
            <a:off x="-1017522" y="1076484"/>
            <a:ext cx="5780420" cy="5664200"/>
          </a:xfrm>
          <a:prstGeom prst="rect">
            <a:avLst/>
          </a:prstGeom>
        </p:spPr>
      </p:pic>
    </p:spTree>
    <p:extLst>
      <p:ext uri="{BB962C8B-B14F-4D97-AF65-F5344CB8AC3E}">
        <p14:creationId xmlns:p14="http://schemas.microsoft.com/office/powerpoint/2010/main" val="4004213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9F6AF4CC-4B93-902F-CFF2-C41D62BF9272}"/>
              </a:ext>
            </a:extLst>
          </p:cNvPr>
          <p:cNvSpPr txBox="1"/>
          <p:nvPr/>
        </p:nvSpPr>
        <p:spPr>
          <a:xfrm>
            <a:off x="936523" y="660836"/>
            <a:ext cx="10858500" cy="3697166"/>
          </a:xfrm>
          <a:prstGeom prst="rect">
            <a:avLst/>
          </a:prstGeom>
          <a:noFill/>
        </p:spPr>
        <p:txBody>
          <a:bodyPr wrap="square">
            <a:spAutoFit/>
          </a:bodyPr>
          <a:lstStyle/>
          <a:p>
            <a:pPr marL="900430">
              <a:lnSpc>
                <a:spcPct val="150000"/>
              </a:lnSpc>
            </a:pPr>
            <a:r>
              <a:rPr lang="vi-VN" sz="3200" i="1" dirty="0">
                <a:solidFill>
                  <a:srgbClr val="0D0D0D"/>
                </a:solidFill>
                <a:effectLst/>
                <a:latin typeface="Times New Roman" panose="02020603050405020304" pitchFamily="18" charset="0"/>
                <a:ea typeface="Times New Roman" panose="02020603050405020304" pitchFamily="18" charset="0"/>
              </a:rPr>
              <a:t>Nước dưỡng</a:t>
            </a:r>
            <a:r>
              <a:rPr lang="vi-VN" sz="3200" i="1" baseline="30000" dirty="0">
                <a:solidFill>
                  <a:srgbClr val="0D0D0D"/>
                </a:solidFill>
                <a:effectLst/>
                <a:latin typeface="Times New Roman" panose="02020603050405020304" pitchFamily="18" charset="0"/>
                <a:ea typeface="Times New Roman" panose="02020603050405020304" pitchFamily="18" charset="0"/>
              </a:rPr>
              <a:t>(5)</a:t>
            </a:r>
            <a:r>
              <a:rPr lang="vi-VN" sz="3200" i="1" dirty="0">
                <a:solidFill>
                  <a:srgbClr val="0D0D0D"/>
                </a:solidFill>
                <a:effectLst/>
                <a:latin typeface="Times New Roman" panose="02020603050405020304" pitchFamily="18" charset="0"/>
                <a:ea typeface="Times New Roman" panose="02020603050405020304" pitchFamily="18" charset="0"/>
              </a:rPr>
              <a:t> cho thanh, trì</a:t>
            </a:r>
            <a:r>
              <a:rPr lang="vi-VN" sz="3200" i="1" baseline="30000" dirty="0">
                <a:solidFill>
                  <a:srgbClr val="0D0D0D"/>
                </a:solidFill>
                <a:effectLst/>
                <a:latin typeface="Times New Roman" panose="02020603050405020304" pitchFamily="18" charset="0"/>
                <a:ea typeface="Times New Roman" panose="02020603050405020304" pitchFamily="18" charset="0"/>
              </a:rPr>
              <a:t>(6)</a:t>
            </a:r>
            <a:r>
              <a:rPr lang="vi-VN" sz="3200" i="1" dirty="0">
                <a:solidFill>
                  <a:srgbClr val="0D0D0D"/>
                </a:solidFill>
                <a:effectLst/>
                <a:latin typeface="Times New Roman" panose="02020603050405020304" pitchFamily="18" charset="0"/>
                <a:ea typeface="Times New Roman" panose="02020603050405020304" pitchFamily="18" charset="0"/>
              </a:rPr>
              <a:t> thưởng nguyệt;</a:t>
            </a:r>
            <a:br>
              <a:rPr lang="vi-VN" sz="3200" i="1"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Ðất cày ngõ ải, lảnh ương hoa.</a:t>
            </a:r>
            <a:br>
              <a:rPr lang="vi-VN" sz="3200" i="1"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Trong khi hứng động</a:t>
            </a:r>
            <a:r>
              <a:rPr lang="vi-VN" sz="3200" i="1" baseline="30000" dirty="0">
                <a:solidFill>
                  <a:srgbClr val="0D0D0D"/>
                </a:solidFill>
                <a:effectLst/>
                <a:latin typeface="Times New Roman" panose="02020603050405020304" pitchFamily="18" charset="0"/>
                <a:ea typeface="Times New Roman" panose="02020603050405020304" pitchFamily="18" charset="0"/>
              </a:rPr>
              <a:t>(7)</a:t>
            </a:r>
            <a:r>
              <a:rPr lang="vi-VN" sz="3200" i="1" dirty="0">
                <a:solidFill>
                  <a:srgbClr val="0D0D0D"/>
                </a:solidFill>
                <a:effectLst/>
                <a:latin typeface="Times New Roman" panose="02020603050405020304" pitchFamily="18" charset="0"/>
                <a:ea typeface="Times New Roman" panose="02020603050405020304" pitchFamily="18" charset="0"/>
              </a:rPr>
              <a:t> vừa đêm tuyết,</a:t>
            </a:r>
            <a:br>
              <a:rPr lang="vi-VN" sz="3200" i="1"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Ngâm được câu thần dặng dặng</a:t>
            </a:r>
            <a:r>
              <a:rPr lang="vi-VN" sz="3200" i="1" baseline="30000" dirty="0">
                <a:solidFill>
                  <a:srgbClr val="0D0D0D"/>
                </a:solidFill>
                <a:effectLst/>
                <a:latin typeface="Times New Roman" panose="02020603050405020304" pitchFamily="18" charset="0"/>
                <a:ea typeface="Times New Roman" panose="02020603050405020304" pitchFamily="18" charset="0"/>
              </a:rPr>
              <a:t>(8)</a:t>
            </a:r>
            <a:r>
              <a:rPr lang="vi-VN" sz="3200" i="1" dirty="0">
                <a:solidFill>
                  <a:srgbClr val="0D0D0D"/>
                </a:solidFill>
                <a:effectLst/>
                <a:latin typeface="Times New Roman" panose="02020603050405020304" pitchFamily="18" charset="0"/>
                <a:ea typeface="Times New Roman" panose="02020603050405020304" pitchFamily="18" charset="0"/>
              </a:rPr>
              <a:t> ca.</a:t>
            </a:r>
            <a:endParaRPr lang="en-US" sz="3200" dirty="0">
              <a:effectLst/>
              <a:latin typeface="Times New Roman" panose="02020603050405020304" pitchFamily="18" charset="0"/>
              <a:ea typeface="Times New Roman" panose="02020603050405020304" pitchFamily="18" charset="0"/>
            </a:endParaRPr>
          </a:p>
          <a:p>
            <a:pPr marL="900430">
              <a:lnSpc>
                <a:spcPct val="150000"/>
              </a:lnSpc>
            </a:pPr>
            <a:r>
              <a:rPr lang="vi-VN" sz="3200" i="1" dirty="0">
                <a:solidFill>
                  <a:srgbClr val="0D0D0D"/>
                </a:solidFill>
                <a:effectLst/>
                <a:latin typeface="Times New Roman" panose="02020603050405020304" pitchFamily="18" charset="0"/>
                <a:ea typeface="Times New Roman" panose="02020603050405020304" pitchFamily="18" charset="0"/>
              </a:rPr>
              <a:t>            (</a:t>
            </a:r>
            <a:r>
              <a:rPr lang="vi-VN" sz="3200" dirty="0">
                <a:solidFill>
                  <a:srgbClr val="0D0D0D"/>
                </a:solidFill>
                <a:effectLst/>
                <a:latin typeface="Times New Roman" panose="02020603050405020304" pitchFamily="18" charset="0"/>
                <a:ea typeface="Times New Roman" panose="02020603050405020304" pitchFamily="18" charset="0"/>
              </a:rPr>
              <a:t>Viện Sử học, </a:t>
            </a:r>
            <a:r>
              <a:rPr lang="vi-VN" sz="3200" i="1" dirty="0">
                <a:solidFill>
                  <a:srgbClr val="0D0D0D"/>
                </a:solidFill>
                <a:effectLst/>
                <a:latin typeface="Times New Roman" panose="02020603050405020304" pitchFamily="18" charset="0"/>
                <a:ea typeface="Times New Roman" panose="02020603050405020304" pitchFamily="18" charset="0"/>
              </a:rPr>
              <a:t>Nguyễn Trãi toàn tập</a:t>
            </a:r>
            <a:r>
              <a:rPr lang="vi-VN" sz="3200" dirty="0">
                <a:solidFill>
                  <a:srgbClr val="0D0D0D"/>
                </a:solidFill>
                <a:effectLst/>
                <a:latin typeface="Times New Roman" panose="02020603050405020304" pitchFamily="18" charset="0"/>
                <a:ea typeface="Times New Roman" panose="02020603050405020304" pitchFamily="18" charset="0"/>
              </a:rPr>
              <a:t>, Sđd, tr.396)</a:t>
            </a:r>
            <a:endParaRPr lang="en-US" sz="3200" dirty="0">
              <a:effectLst/>
              <a:latin typeface="Times New Roman" panose="02020603050405020304" pitchFamily="18" charset="0"/>
              <a:ea typeface="Times New Roman" panose="02020603050405020304" pitchFamily="18" charset="0"/>
            </a:endParaRPr>
          </a:p>
        </p:txBody>
      </p:sp>
      <p:pic>
        <p:nvPicPr>
          <p:cNvPr id="2" name="图片 1">
            <a:extLst>
              <a:ext uri="{FF2B5EF4-FFF2-40B4-BE49-F238E27FC236}">
                <a16:creationId xmlns:a16="http://schemas.microsoft.com/office/drawing/2014/main" id="{B894A008-6083-EDBC-0349-8A78FDAD5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970" y="1460457"/>
            <a:ext cx="7993067" cy="6977818"/>
          </a:xfrm>
          <a:prstGeom prst="rect">
            <a:avLst/>
          </a:prstGeom>
        </p:spPr>
      </p:pic>
    </p:spTree>
    <p:extLst>
      <p:ext uri="{BB962C8B-B14F-4D97-AF65-F5344CB8AC3E}">
        <p14:creationId xmlns:p14="http://schemas.microsoft.com/office/powerpoint/2010/main" val="375093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6" name="TextBox 5">
            <a:extLst>
              <a:ext uri="{FF2B5EF4-FFF2-40B4-BE49-F238E27FC236}">
                <a16:creationId xmlns:a16="http://schemas.microsoft.com/office/drawing/2014/main" id="{D0130147-EFF8-269D-A715-6AE8CDB7BFAD}"/>
              </a:ext>
            </a:extLst>
          </p:cNvPr>
          <p:cNvSpPr txBox="1"/>
          <p:nvPr/>
        </p:nvSpPr>
        <p:spPr>
          <a:xfrm>
            <a:off x="660400" y="1045943"/>
            <a:ext cx="10858500" cy="5673669"/>
          </a:xfrm>
          <a:prstGeom prst="rect">
            <a:avLst/>
          </a:prstGeom>
          <a:noFill/>
        </p:spPr>
        <p:txBody>
          <a:bodyPr wrap="square">
            <a:spAutoFit/>
          </a:bodyPr>
          <a:lstStyle/>
          <a:p>
            <a:pPr>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21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Hiên</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dật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b="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khói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ráng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xô</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bồ</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1"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mỏng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(7)</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baseline="30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Dặng</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dặng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ngâm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E8B3F355-7E8F-20D5-B7F2-DAED23BC7A90}"/>
              </a:ext>
            </a:extLst>
          </p:cNvPr>
          <p:cNvPicPr>
            <a:picLocks noChangeAspect="1"/>
          </p:cNvPicPr>
          <p:nvPr/>
        </p:nvPicPr>
        <p:blipFill rotWithShape="1">
          <a:blip r:embed="rId4">
            <a:extLst>
              <a:ext uri="{28A0092B-C50C-407E-A947-70E740481C1C}">
                <a14:useLocalDpi xmlns:a14="http://schemas.microsoft.com/office/drawing/2010/main" val="0"/>
              </a:ext>
            </a:extLst>
          </a:blip>
          <a:srcRect l="56556" t="64973" r="122" b="3273"/>
          <a:stretch/>
        </p:blipFill>
        <p:spPr>
          <a:xfrm>
            <a:off x="6729273" y="3426542"/>
            <a:ext cx="5780420" cy="5664200"/>
          </a:xfrm>
          <a:prstGeom prst="rect">
            <a:avLst/>
          </a:prstGeom>
        </p:spPr>
      </p:pic>
    </p:spTree>
    <p:extLst>
      <p:ext uri="{BB962C8B-B14F-4D97-AF65-F5344CB8AC3E}">
        <p14:creationId xmlns:p14="http://schemas.microsoft.com/office/powerpoint/2010/main" val="288569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6BAEF04-21B4-CCE2-217A-80F7360D4923}"/>
              </a:ext>
            </a:extLst>
          </p:cNvPr>
          <p:cNvSpPr txBox="1"/>
          <p:nvPr/>
        </p:nvSpPr>
        <p:spPr>
          <a:xfrm>
            <a:off x="1242961" y="1312380"/>
            <a:ext cx="9693378" cy="4923527"/>
          </a:xfrm>
          <a:prstGeom prst="rect">
            <a:avLst/>
          </a:prstGeom>
          <a:noFill/>
        </p:spPr>
        <p:txBody>
          <a:bodyPr wrap="square">
            <a:spAutoFit/>
          </a:bodyPr>
          <a:lstStyle/>
          <a:p>
            <a:pPr>
              <a:lnSpc>
                <a:spcPct val="130000"/>
              </a:lnSpc>
            </a:pPr>
            <a:r>
              <a:rPr lang="en-US" sz="2800" b="1" dirty="0" err="1">
                <a:solidFill>
                  <a:srgbClr val="0D0D0D"/>
                </a:solidFill>
                <a:effectLst/>
                <a:latin typeface="Times New Roman" panose="02020603050405020304" pitchFamily="18" charset="0"/>
                <a:ea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rPr>
              <a:t> 4. </a:t>
            </a:r>
            <a:r>
              <a:rPr lang="vi-VN" sz="2800" b="1" dirty="0">
                <a:solidFill>
                  <a:srgbClr val="0D0D0D"/>
                </a:solidFill>
                <a:effectLst/>
                <a:latin typeface="Times New Roman" panose="02020603050405020304" pitchFamily="18" charset="0"/>
                <a:ea typeface="Times New Roman" panose="02020603050405020304" pitchFamily="18" charset="0"/>
              </a:rPr>
              <a:t>Tâm trạng </a:t>
            </a:r>
            <a:r>
              <a:rPr lang="en-US" sz="2800" b="1" dirty="0" err="1">
                <a:solidFill>
                  <a:srgbClr val="0D0D0D"/>
                </a:solidFill>
                <a:effectLst/>
                <a:latin typeface="Times New Roman" panose="02020603050405020304" pitchFamily="18" charset="0"/>
                <a:ea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tác</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giả</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thơ</a:t>
            </a:r>
            <a:r>
              <a:rPr lang="en-US" sz="2800" b="1" dirty="0">
                <a:solidFill>
                  <a:srgbClr val="0D0D0D"/>
                </a:solidFill>
                <a:effectLst/>
                <a:latin typeface="Times New Roman" panose="02020603050405020304" pitchFamily="18" charset="0"/>
                <a:ea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rPr>
              <a:t>Thiên Trường vãn vọng”</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là</a:t>
            </a:r>
            <a:r>
              <a:rPr lang="en-US" sz="2800" b="1"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30000"/>
              </a:lnSpc>
              <a:spcAft>
                <a:spcPts val="800"/>
              </a:spcAft>
              <a:buFont typeface="+mj-lt"/>
              <a:buAutoNum type="alphaUcPeriod"/>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căm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thù</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mj-lt"/>
              <a:buAutoNum type="alphaUcPeriod"/>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Bef>
                <a:spcPts val="1200"/>
              </a:spcBef>
              <a:spcAft>
                <a:spcPts val="300"/>
              </a:spcAft>
              <a:buFont typeface="+mj-lt"/>
              <a:buAutoNum type="alphaUcPeriod"/>
            </a:pP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800"/>
              </a:spcAft>
              <a:buFont typeface="+mj-lt"/>
              <a:buAutoNum type="alphaUcPeriod"/>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bồi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xuyến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hương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18A59444-7B1D-7341-38BA-68B010F4C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1259840" y="3774143"/>
            <a:ext cx="18288000" cy="5014714"/>
          </a:xfrm>
          <a:prstGeom prst="rect">
            <a:avLst/>
          </a:prstGeom>
        </p:spPr>
      </p:pic>
    </p:spTree>
    <p:extLst>
      <p:ext uri="{BB962C8B-B14F-4D97-AF65-F5344CB8AC3E}">
        <p14:creationId xmlns:p14="http://schemas.microsoft.com/office/powerpoint/2010/main" val="279395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883146A4-F3EB-2489-8E3F-AFC63AD99D92}"/>
              </a:ext>
            </a:extLst>
          </p:cNvPr>
          <p:cNvSpPr txBox="1"/>
          <p:nvPr/>
        </p:nvSpPr>
        <p:spPr>
          <a:xfrm>
            <a:off x="666750" y="707740"/>
            <a:ext cx="10858500" cy="4376198"/>
          </a:xfrm>
          <a:prstGeom prst="rect">
            <a:avLst/>
          </a:prstGeom>
          <a:noFill/>
        </p:spPr>
        <p:txBody>
          <a:bodyPr wrap="square">
            <a:spAutoFit/>
          </a:bodyPr>
          <a:lstStyle/>
          <a:p>
            <a:pPr marL="90170" indent="-147320">
              <a:lnSpc>
                <a:spcPct val="130000"/>
              </a:lnSpc>
              <a:tabLst>
                <a:tab pos="400050" algn="l"/>
              </a:tabLst>
            </a:pPr>
            <a:r>
              <a:rPr lang="vi-VN" sz="2800" b="1" dirty="0">
                <a:solidFill>
                  <a:srgbClr val="0D0D0D"/>
                </a:solidFill>
                <a:effectLst/>
                <a:latin typeface="Times New Roman" panose="02020603050405020304" pitchFamily="18" charset="0"/>
                <a:ea typeface="Times New Roman" panose="02020603050405020304" pitchFamily="18" charset="0"/>
              </a:rPr>
              <a:t>Lựa chọn đáp án đúng nhất cho các câu hỏi từ 1 đến 7:</a:t>
            </a:r>
            <a:endParaRPr lang="en-US" sz="2800" dirty="0">
              <a:effectLst/>
              <a:latin typeface="Times New Roman" panose="02020603050405020304" pitchFamily="18" charset="0"/>
              <a:ea typeface="Times New Roman" panose="02020603050405020304" pitchFamily="18" charset="0"/>
            </a:endParaRPr>
          </a:p>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xen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4">
            <a:extLst>
              <a:ext uri="{FF2B5EF4-FFF2-40B4-BE49-F238E27FC236}">
                <a16:creationId xmlns:a16="http://schemas.microsoft.com/office/drawing/2014/main" id="{32E4E5AB-EB35-C83C-CD43-DB4A0B4EE5B7}"/>
              </a:ext>
            </a:extLst>
          </p:cNvPr>
          <p:cNvSpPr/>
          <p:nvPr/>
        </p:nvSpPr>
        <p:spPr>
          <a:xfrm>
            <a:off x="-716354" y="4987893"/>
            <a:ext cx="15137403" cy="4761975"/>
          </a:xfrm>
          <a:custGeom>
            <a:avLst/>
            <a:gdLst/>
            <a:ahLst/>
            <a:cxnLst/>
            <a:rect l="l" t="t" r="r" b="b"/>
            <a:pathLst>
              <a:path w="15137403" h="4761975">
                <a:moveTo>
                  <a:pt x="0" y="0"/>
                </a:moveTo>
                <a:lnTo>
                  <a:pt x="15137403" y="0"/>
                </a:lnTo>
                <a:lnTo>
                  <a:pt x="15137403" y="4761974"/>
                </a:lnTo>
                <a:lnTo>
                  <a:pt x="0" y="476197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805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8" name="TextBox 7">
            <a:extLst>
              <a:ext uri="{FF2B5EF4-FFF2-40B4-BE49-F238E27FC236}">
                <a16:creationId xmlns:a16="http://schemas.microsoft.com/office/drawing/2014/main" id="{544C7214-C1B7-E09C-1B57-B010B96DF1FC}"/>
              </a:ext>
            </a:extLst>
          </p:cNvPr>
          <p:cNvSpPr txBox="1"/>
          <p:nvPr/>
        </p:nvSpPr>
        <p:spPr>
          <a:xfrm>
            <a:off x="660400" y="964067"/>
            <a:ext cx="10858500" cy="604909"/>
          </a:xfrm>
          <a:prstGeom prst="rect">
            <a:avLst/>
          </a:prstGeom>
          <a:noFill/>
        </p:spPr>
        <p:txBody>
          <a:bodyPr wrap="square">
            <a:spAutoFit/>
          </a:bodyPr>
          <a:lstStyle/>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C5DD0521-DF2F-E08A-D706-FC1D4B25BFA0}"/>
              </a:ext>
            </a:extLst>
          </p:cNvPr>
          <p:cNvGraphicFramePr>
            <a:graphicFrameLocks noGrp="1"/>
          </p:cNvGraphicFramePr>
          <p:nvPr/>
        </p:nvGraphicFramePr>
        <p:xfrm>
          <a:off x="660399" y="1568976"/>
          <a:ext cx="10858500" cy="1163955"/>
        </p:xfrm>
        <a:graphic>
          <a:graphicData uri="http://schemas.openxmlformats.org/drawingml/2006/table">
            <a:tbl>
              <a:tblPr firstRow="1" firstCol="1" bandRow="1"/>
              <a:tblGrid>
                <a:gridCol w="5428717">
                  <a:extLst>
                    <a:ext uri="{9D8B030D-6E8A-4147-A177-3AD203B41FA5}">
                      <a16:colId xmlns:a16="http://schemas.microsoft.com/office/drawing/2014/main" val="717494862"/>
                    </a:ext>
                  </a:extLst>
                </a:gridCol>
                <a:gridCol w="5429783">
                  <a:extLst>
                    <a:ext uri="{9D8B030D-6E8A-4147-A177-3AD203B41FA5}">
                      <a16:colId xmlns:a16="http://schemas.microsoft.com/office/drawing/2014/main" val="1744496168"/>
                    </a:ext>
                  </a:extLst>
                </a:gridCol>
              </a:tblGrid>
              <a:tr h="0">
                <a:tc>
                  <a:txBody>
                    <a:bodyPr/>
                    <a:lstStyle/>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tả</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24730983"/>
                  </a:ext>
                </a:extLst>
              </a:tr>
            </a:tbl>
          </a:graphicData>
        </a:graphic>
      </p:graphicFrame>
      <p:sp>
        <p:nvSpPr>
          <p:cNvPr id="13" name="TextBox 12">
            <a:extLst>
              <a:ext uri="{FF2B5EF4-FFF2-40B4-BE49-F238E27FC236}">
                <a16:creationId xmlns:a16="http://schemas.microsoft.com/office/drawing/2014/main" id="{DF1965D7-4A45-29C1-A4EC-B88F590F1E99}"/>
              </a:ext>
            </a:extLst>
          </p:cNvPr>
          <p:cNvSpPr txBox="1"/>
          <p:nvPr/>
        </p:nvSpPr>
        <p:spPr>
          <a:xfrm>
            <a:off x="660400" y="2792951"/>
            <a:ext cx="10858500" cy="3816045"/>
          </a:xfrm>
          <a:prstGeom prst="rect">
            <a:avLst/>
          </a:prstGeom>
          <a:noFill/>
        </p:spPr>
        <p:txBody>
          <a:bodyPr wrap="square">
            <a:spAutoFit/>
          </a:bodyPr>
          <a:lstStyle/>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phồn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vui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xô</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bồ</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85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7B9B514A-4E35-8F48-B399-5128330A1CAA}"/>
              </a:ext>
            </a:extLst>
          </p:cNvPr>
          <p:cNvSpPr txBox="1"/>
          <p:nvPr/>
        </p:nvSpPr>
        <p:spPr>
          <a:xfrm>
            <a:off x="660400" y="1130300"/>
            <a:ext cx="10858500" cy="531749"/>
          </a:xfrm>
          <a:prstGeom prst="rect">
            <a:avLst/>
          </a:prstGeom>
          <a:noFill/>
        </p:spPr>
        <p:txBody>
          <a:bodyPr wrap="square">
            <a:spAutoFit/>
          </a:bodyPr>
          <a:lstStyle/>
          <a:p>
            <a:pPr>
              <a:lnSpc>
                <a:spcPct val="130000"/>
              </a:lnSpc>
              <a:spcAft>
                <a:spcPts val="800"/>
              </a:spcAf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2092A9A1-5CA3-DD16-1D91-F22D8057BBFE}"/>
              </a:ext>
            </a:extLst>
          </p:cNvPr>
          <p:cNvGraphicFramePr>
            <a:graphicFrameLocks noGrp="1"/>
          </p:cNvGraphicFramePr>
          <p:nvPr/>
        </p:nvGraphicFramePr>
        <p:xfrm>
          <a:off x="660399" y="1715865"/>
          <a:ext cx="10858500" cy="910654"/>
        </p:xfrm>
        <a:graphic>
          <a:graphicData uri="http://schemas.openxmlformats.org/drawingml/2006/table">
            <a:tbl>
              <a:tblPr firstRow="1" firstCol="1" bandRow="1"/>
              <a:tblGrid>
                <a:gridCol w="5428717">
                  <a:extLst>
                    <a:ext uri="{9D8B030D-6E8A-4147-A177-3AD203B41FA5}">
                      <a16:colId xmlns:a16="http://schemas.microsoft.com/office/drawing/2014/main" val="1196649136"/>
                    </a:ext>
                  </a:extLst>
                </a:gridCol>
                <a:gridCol w="5429783">
                  <a:extLst>
                    <a:ext uri="{9D8B030D-6E8A-4147-A177-3AD203B41FA5}">
                      <a16:colId xmlns:a16="http://schemas.microsoft.com/office/drawing/2014/main" val="319276136"/>
                    </a:ext>
                  </a:extLst>
                </a:gridCol>
              </a:tblGrid>
              <a:tr h="0">
                <a:tc>
                  <a:txBody>
                    <a:bodyPr/>
                    <a:lstStyle/>
                    <a:p>
                      <a:pPr marL="342900" lvl="0" indent="-342900">
                        <a:lnSpc>
                          <a:spcPct val="130000"/>
                        </a:lnSpc>
                        <a:buFont typeface="+mj-lt"/>
                        <a:buAutoNum type="alphaUcPeriod"/>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a:t>
                      </a:r>
                      <a:endParaRPr lang="en-US" sz="2400" i="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30000"/>
                        </a:lnSpc>
                        <a:buFont typeface="+mj-lt"/>
                        <a:buNone/>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cày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lvl="0" indent="-342900">
                        <a:lnSpc>
                          <a:spcPct val="130000"/>
                        </a:lnSpc>
                        <a:buFont typeface="+mj-lt"/>
                        <a:buAutoNum type="alphaUcPeriod" startAt="3"/>
                      </a:pP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1000"/>
                        </a:spcAft>
                        <a:buFont typeface="+mj-lt"/>
                        <a:buAutoNum type="alphaUcPeriod" startAt="3"/>
                      </a:pP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4061169"/>
                  </a:ext>
                </a:extLst>
              </a:tr>
            </a:tbl>
          </a:graphicData>
        </a:graphic>
      </p:graphicFrame>
      <p:sp>
        <p:nvSpPr>
          <p:cNvPr id="12" name="TextBox 11">
            <a:extLst>
              <a:ext uri="{FF2B5EF4-FFF2-40B4-BE49-F238E27FC236}">
                <a16:creationId xmlns:a16="http://schemas.microsoft.com/office/drawing/2014/main" id="{66DF21A6-4253-0DCF-A34F-1635F26194D9}"/>
              </a:ext>
            </a:extLst>
          </p:cNvPr>
          <p:cNvSpPr txBox="1"/>
          <p:nvPr/>
        </p:nvSpPr>
        <p:spPr>
          <a:xfrm>
            <a:off x="660400" y="2777922"/>
            <a:ext cx="10858500" cy="3161891"/>
          </a:xfrm>
          <a:prstGeom prst="rect">
            <a:avLst/>
          </a:prstGeom>
          <a:noFill/>
        </p:spPr>
        <p:txBody>
          <a:bodyPr wrap="square">
            <a:spAutoFit/>
          </a:bodyPr>
          <a:lstStyle/>
          <a:p>
            <a:pPr>
              <a:lnSpc>
                <a:spcPct val="130000"/>
              </a:lnSpc>
              <a:spcAft>
                <a:spcPts val="800"/>
              </a:spcAf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thuộc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dật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D0D0D"/>
                </a:solidFill>
                <a:effectLst/>
                <a:latin typeface="Times New Roman" panose="02020603050405020304" pitchFamily="18" charset="0"/>
                <a:ea typeface="Calibri" panose="020F0502020204030204" pitchFamily="34" charset="0"/>
              </a:rPr>
              <a:t>      D. </a:t>
            </a:r>
            <a:r>
              <a:rPr lang="en-US" sz="2400" dirty="0" err="1">
                <a:solidFill>
                  <a:srgbClr val="0D0D0D"/>
                </a:solidFill>
                <a:effectLst/>
                <a:latin typeface="Times New Roman" panose="02020603050405020304" pitchFamily="18" charset="0"/>
                <a:ea typeface="Calibri" panose="020F0502020204030204" pitchFamily="34" charset="0"/>
              </a:rPr>
              <a:t>Hình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ảnh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gắn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với</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cuộc</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sống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ẩn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dật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của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nhân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vật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trữ</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tình</a:t>
            </a:r>
            <a:r>
              <a:rPr lang="en-US" sz="2400" dirty="0">
                <a:solidFill>
                  <a:srgbClr val="0D0D0D"/>
                </a:solidFill>
                <a:effectLst/>
                <a:latin typeface="Times New Roman" panose="02020603050405020304" pitchFamily="18" charset="0"/>
                <a:ea typeface="Calibri" panose="020F0502020204030204" pitchFamily="34" charset="0"/>
              </a:rPr>
              <a:t>.</a:t>
            </a:r>
            <a:br>
              <a:rPr lang="en-US" sz="2400" dirty="0">
                <a:solidFill>
                  <a:srgbClr val="0D0D0D"/>
                </a:solidFill>
                <a:effectLst/>
                <a:latin typeface="Times New Roman" panose="02020603050405020304" pitchFamily="18" charset="0"/>
                <a:ea typeface="Calibri" panose="020F0502020204030204" pitchFamily="34" charset="0"/>
              </a:rPr>
            </a:br>
            <a:endParaRPr lang="en-US" sz="2400" dirty="0"/>
          </a:p>
        </p:txBody>
      </p:sp>
    </p:spTree>
    <p:extLst>
      <p:ext uri="{BB962C8B-B14F-4D97-AF65-F5344CB8AC3E}">
        <p14:creationId xmlns:p14="http://schemas.microsoft.com/office/powerpoint/2010/main" val="412342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7" name="TextBox 6">
            <a:extLst>
              <a:ext uri="{FF2B5EF4-FFF2-40B4-BE49-F238E27FC236}">
                <a16:creationId xmlns:a16="http://schemas.microsoft.com/office/drawing/2014/main" id="{34C84F90-AAA1-1BB5-8A4C-BFECD1222241}"/>
              </a:ext>
            </a:extLst>
          </p:cNvPr>
          <p:cNvSpPr txBox="1"/>
          <p:nvPr/>
        </p:nvSpPr>
        <p:spPr>
          <a:xfrm>
            <a:off x="660400" y="1157401"/>
            <a:ext cx="10858500" cy="4929619"/>
          </a:xfrm>
          <a:prstGeom prst="rect">
            <a:avLst/>
          </a:prstGeom>
          <a:noFill/>
        </p:spPr>
        <p:txBody>
          <a:bodyPr wrap="square">
            <a:spAutoFit/>
          </a:bodyPr>
          <a:lstStyle/>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dật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lánh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gấm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95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75C437AF-D5D9-0D0D-2EA0-70222C0EDE14}"/>
              </a:ext>
            </a:extLst>
          </p:cNvPr>
          <p:cNvSpPr txBox="1"/>
          <p:nvPr/>
        </p:nvSpPr>
        <p:spPr>
          <a:xfrm>
            <a:off x="660400" y="1023895"/>
            <a:ext cx="10858500" cy="5569794"/>
          </a:xfrm>
          <a:prstGeom prst="rect">
            <a:avLst/>
          </a:prstGeom>
          <a:noFill/>
        </p:spPr>
        <p:txBody>
          <a:bodyPr wrap="square">
            <a:spAutoFit/>
          </a:bodyPr>
          <a:lstStyle/>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man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04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10" name="Picture 9">
            <a:extLst>
              <a:ext uri="{FF2B5EF4-FFF2-40B4-BE49-F238E27FC236}">
                <a16:creationId xmlns:a16="http://schemas.microsoft.com/office/drawing/2014/main" id="{A713E324-1C1D-4D76-691D-7036156D77F6}"/>
              </a:ext>
            </a:extLst>
          </p:cNvPr>
          <p:cNvPicPr>
            <a:picLocks noChangeAspect="1"/>
          </p:cNvPicPr>
          <p:nvPr/>
        </p:nvPicPr>
        <p:blipFill>
          <a:blip r:embed="rId3"/>
          <a:stretch>
            <a:fillRect/>
          </a:stretch>
        </p:blipFill>
        <p:spPr>
          <a:xfrm>
            <a:off x="8651955" y="4949366"/>
            <a:ext cx="3763011" cy="2295013"/>
          </a:xfrm>
          <a:prstGeom prst="rect">
            <a:avLst/>
          </a:prstGeom>
          <a:effectLst>
            <a:softEdge rad="635000"/>
          </a:effectLst>
        </p:spPr>
      </p:pic>
      <p:sp>
        <p:nvSpPr>
          <p:cNvPr id="3" name="TextBox 2">
            <a:extLst>
              <a:ext uri="{FF2B5EF4-FFF2-40B4-BE49-F238E27FC236}">
                <a16:creationId xmlns:a16="http://schemas.microsoft.com/office/drawing/2014/main" id="{BA73C377-ACA3-6CD8-C34F-3578B8F3A183}"/>
              </a:ext>
            </a:extLst>
          </p:cNvPr>
          <p:cNvSpPr txBox="1"/>
          <p:nvPr/>
        </p:nvSpPr>
        <p:spPr>
          <a:xfrm>
            <a:off x="936523" y="253127"/>
            <a:ext cx="620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04:</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6" name="TextBox 5">
            <a:extLst>
              <a:ext uri="{FF2B5EF4-FFF2-40B4-BE49-F238E27FC236}">
                <a16:creationId xmlns:a16="http://schemas.microsoft.com/office/drawing/2014/main" id="{7ECC1910-AB9E-7801-2B82-FE04632E65A1}"/>
              </a:ext>
            </a:extLst>
          </p:cNvPr>
          <p:cNvSpPr txBox="1"/>
          <p:nvPr/>
        </p:nvSpPr>
        <p:spPr>
          <a:xfrm>
            <a:off x="660400" y="1157401"/>
            <a:ext cx="10858500" cy="4827027"/>
          </a:xfrm>
          <a:prstGeom prst="rect">
            <a:avLst/>
          </a:prstGeom>
          <a:noFill/>
        </p:spPr>
        <p:txBody>
          <a:bodyPr wrap="square">
            <a:spAutoFit/>
          </a:bodyPr>
          <a:lstStyle/>
          <a:p>
            <a:pPr algn="just">
              <a:lnSpc>
                <a:spcPct val="130000"/>
              </a:lnSpc>
              <a:spcAft>
                <a:spcPts val="800"/>
              </a:spcAft>
            </a:pP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 hiện yêu cầu từ câu 8  đến câu 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9</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 7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82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7ED1842-6959-1CBE-7178-FEF4E29AF8DC}"/>
              </a:ext>
            </a:extLst>
          </p:cNvPr>
          <p:cNvSpPr txBox="1"/>
          <p:nvPr/>
        </p:nvSpPr>
        <p:spPr>
          <a:xfrm>
            <a:off x="483420" y="0"/>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E58B384-F206-57F5-3B5A-90F5DCD7554B}"/>
              </a:ext>
            </a:extLst>
          </p:cNvPr>
          <p:cNvGraphicFramePr>
            <a:graphicFrameLocks noGrp="1"/>
          </p:cNvGraphicFramePr>
          <p:nvPr>
            <p:extLst>
              <p:ext uri="{D42A27DB-BD31-4B8C-83A1-F6EECF244321}">
                <p14:modId xmlns:p14="http://schemas.microsoft.com/office/powerpoint/2010/main" val="65160805"/>
              </p:ext>
            </p:extLst>
          </p:nvPr>
        </p:nvGraphicFramePr>
        <p:xfrm>
          <a:off x="483420" y="814874"/>
          <a:ext cx="11315290" cy="5104384"/>
        </p:xfrm>
        <a:graphic>
          <a:graphicData uri="http://schemas.openxmlformats.org/drawingml/2006/table">
            <a:tbl>
              <a:tblPr firstRow="1" firstCol="1" bandRow="1">
                <a:tableStyleId>{17292A2E-F333-43FB-9621-5CBBE7FDCDCB}</a:tableStyleId>
              </a:tblPr>
              <a:tblGrid>
                <a:gridCol w="1611663">
                  <a:extLst>
                    <a:ext uri="{9D8B030D-6E8A-4147-A177-3AD203B41FA5}">
                      <a16:colId xmlns:a16="http://schemas.microsoft.com/office/drawing/2014/main" val="370897998"/>
                    </a:ext>
                  </a:extLst>
                </a:gridCol>
                <a:gridCol w="9703627">
                  <a:extLst>
                    <a:ext uri="{9D8B030D-6E8A-4147-A177-3AD203B41FA5}">
                      <a16:colId xmlns:a16="http://schemas.microsoft.com/office/drawing/2014/main" val="3953087356"/>
                    </a:ext>
                  </a:extLst>
                </a:gridCol>
              </a:tblGrid>
              <a:tr h="0">
                <a:tc>
                  <a:txBody>
                    <a:bodyPr/>
                    <a:lstStyle/>
                    <a:p>
                      <a:pPr algn="ctr">
                        <a:lnSpc>
                          <a:spcPct val="130000"/>
                        </a:lnSpc>
                        <a:spcAft>
                          <a:spcPts val="800"/>
                        </a:spcAft>
                      </a:pPr>
                      <a:r>
                        <a:rPr lang="en-US" sz="2800" b="1" dirty="0" err="1">
                          <a:solidFill>
                            <a:srgbClr val="262626"/>
                          </a:solidFill>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Đáp án gợi ý</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2364675"/>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D. Đây là bài thơ thất ngôn bát cú Đường luật chữ Nôm xen câu lục ngôn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6645381"/>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A. Biểu cảm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1190322"/>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D. Nơi yên tĩnh, gắn bó với thiên nhiên, cách xa cuộc sống xô bồ.</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033864"/>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pPr>
                      <a:r>
                        <a:rPr lang="vi-VN" sz="2800">
                          <a:solidFill>
                            <a:srgbClr val="0D0D0D"/>
                          </a:solidFill>
                          <a:effectLst/>
                          <a:latin typeface="Times New Roman" panose="02020603050405020304" pitchFamily="18" charset="0"/>
                          <a:cs typeface="Times New Roman" panose="02020603050405020304" pitchFamily="18" charset="0"/>
                        </a:rPr>
                        <a:t>B. Đất cày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8269443"/>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C. Hình ảnh ước lệ, trang trọng, gắn với cuộc sống chốn ẩn dật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0670389"/>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B. Đề cao cuộc sống giản dị, đơn sơ, không cầu cuộc sống xa hoa.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963303"/>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dirty="0">
                          <a:solidFill>
                            <a:srgbClr val="0D0D0D"/>
                          </a:solidFill>
                          <a:effectLst/>
                          <a:latin typeface="Times New Roman" panose="02020603050405020304" pitchFamily="18" charset="0"/>
                          <a:cs typeface="Times New Roman" panose="02020603050405020304" pitchFamily="18" charset="0"/>
                        </a:rPr>
                        <a:t>C. </a:t>
                      </a:r>
                      <a:r>
                        <a:rPr lang="en-US" sz="2800" dirty="0" err="1">
                          <a:solidFill>
                            <a:srgbClr val="0D0D0D"/>
                          </a:solidFill>
                          <a:effectLst/>
                          <a:latin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trang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nhã</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Hán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giọng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thơ</a:t>
                      </a:r>
                      <a:r>
                        <a:rPr lang="en-US" sz="2800" dirty="0">
                          <a:solidFill>
                            <a:srgbClr val="0D0D0D"/>
                          </a:solidFill>
                          <a:effectLst/>
                          <a:latin typeface="Times New Roman" panose="02020603050405020304" pitchFamily="18" charset="0"/>
                          <a:cs typeface="Times New Roman" panose="02020603050405020304" pitchFamily="18" charset="0"/>
                        </a:rPr>
                        <a:t> man </a:t>
                      </a:r>
                      <a:r>
                        <a:rPr lang="en-US" sz="2800" dirty="0" err="1">
                          <a:solidFill>
                            <a:srgbClr val="0D0D0D"/>
                          </a:solidFill>
                          <a:effectLst/>
                          <a:latin typeface="Times New Roman" panose="02020603050405020304" pitchFamily="18" charset="0"/>
                          <a:cs typeface="Times New Roman" panose="02020603050405020304" pitchFamily="18" charset="0"/>
                        </a:rPr>
                        <a:t>mác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hoài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cổ</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7277562"/>
                  </a:ext>
                </a:extLst>
              </a:tr>
            </a:tbl>
          </a:graphicData>
        </a:graphic>
      </p:graphicFrame>
    </p:spTree>
    <p:extLst>
      <p:ext uri="{BB962C8B-B14F-4D97-AF65-F5344CB8AC3E}">
        <p14:creationId xmlns:p14="http://schemas.microsoft.com/office/powerpoint/2010/main" val="1853256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77ED1842-6959-1CBE-7178-FEF4E29AF8DC}"/>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CD171B9-4F72-8453-2217-16DE74A5CC7C}"/>
              </a:ext>
            </a:extLst>
          </p:cNvPr>
          <p:cNvGraphicFramePr>
            <a:graphicFrameLocks noGrp="1"/>
          </p:cNvGraphicFramePr>
          <p:nvPr/>
        </p:nvGraphicFramePr>
        <p:xfrm>
          <a:off x="660400" y="1130300"/>
          <a:ext cx="10858500" cy="5119688"/>
        </p:xfrm>
        <a:graphic>
          <a:graphicData uri="http://schemas.openxmlformats.org/drawingml/2006/table">
            <a:tbl>
              <a:tblPr firstRow="1" firstCol="1" bandRow="1"/>
              <a:tblGrid>
                <a:gridCol w="1546601">
                  <a:extLst>
                    <a:ext uri="{9D8B030D-6E8A-4147-A177-3AD203B41FA5}">
                      <a16:colId xmlns:a16="http://schemas.microsoft.com/office/drawing/2014/main" val="3329134553"/>
                    </a:ext>
                  </a:extLst>
                </a:gridCol>
                <a:gridCol w="9311899">
                  <a:extLst>
                    <a:ext uri="{9D8B030D-6E8A-4147-A177-3AD203B41FA5}">
                      <a16:colId xmlns:a16="http://schemas.microsoft.com/office/drawing/2014/main" val="2001234320"/>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trăng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ngâm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171843"/>
                  </a:ext>
                </a:extLst>
              </a:tr>
            </a:tbl>
          </a:graphicData>
        </a:graphic>
      </p:graphicFrame>
    </p:spTree>
    <p:extLst>
      <p:ext uri="{BB962C8B-B14F-4D97-AF65-F5344CB8AC3E}">
        <p14:creationId xmlns:p14="http://schemas.microsoft.com/office/powerpoint/2010/main" val="3674583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5" name="TextBox 4">
            <a:extLst>
              <a:ext uri="{FF2B5EF4-FFF2-40B4-BE49-F238E27FC236}">
                <a16:creationId xmlns:a16="http://schemas.microsoft.com/office/drawing/2014/main" id="{77ED1842-6959-1CBE-7178-FEF4E29AF8DC}"/>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BC9852F-8DBC-99C2-A0E9-4BEDC5594766}"/>
              </a:ext>
            </a:extLst>
          </p:cNvPr>
          <p:cNvGraphicFramePr>
            <a:graphicFrameLocks noGrp="1"/>
          </p:cNvGraphicFramePr>
          <p:nvPr/>
        </p:nvGraphicFramePr>
        <p:xfrm>
          <a:off x="660400" y="1076484"/>
          <a:ext cx="10858500" cy="4898771"/>
        </p:xfrm>
        <a:graphic>
          <a:graphicData uri="http://schemas.openxmlformats.org/drawingml/2006/table">
            <a:tbl>
              <a:tblPr firstRow="1" firstCol="1" bandRow="1"/>
              <a:tblGrid>
                <a:gridCol w="1546601">
                  <a:extLst>
                    <a:ext uri="{9D8B030D-6E8A-4147-A177-3AD203B41FA5}">
                      <a16:colId xmlns:a16="http://schemas.microsoft.com/office/drawing/2014/main" val="3339838887"/>
                    </a:ext>
                  </a:extLst>
                </a:gridCol>
                <a:gridCol w="9311899">
                  <a:extLst>
                    <a:ext uri="{9D8B030D-6E8A-4147-A177-3AD203B41FA5}">
                      <a16:colId xmlns:a16="http://schemas.microsoft.com/office/drawing/2014/main" val="3143358809"/>
                    </a:ext>
                  </a:extLst>
                </a:gridCol>
              </a:tblGrid>
              <a:tr h="0">
                <a:tc>
                  <a:txBody>
                    <a:bodyPr/>
                    <a:lstStyle/>
                    <a:p>
                      <a:pPr algn="ctr">
                        <a:lnSpc>
                          <a:spcPct val="130000"/>
                        </a:lnSpc>
                        <a:spcAft>
                          <a:spcPts val="80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 trí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Cặp câu 3 –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802640">
                        <a:lnSpc>
                          <a:spcPct val="130000"/>
                        </a:lnSpc>
                        <a:spcAft>
                          <a:spcPts val="800"/>
                        </a:spcAft>
                      </a:pP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Cơm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dưa</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gấm</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Giá trị các câu lục ngôn: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Nhấn mạnh cuộc sống đơn sơ, đạm bạc, giản dị mà thanh cao của nhà thơ.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Góp phần tạo nhịp điệu cho bài thơ.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226217"/>
                  </a:ext>
                </a:extLst>
              </a:tr>
            </a:tbl>
          </a:graphicData>
        </a:graphic>
      </p:graphicFrame>
    </p:spTree>
    <p:extLst>
      <p:ext uri="{BB962C8B-B14F-4D97-AF65-F5344CB8AC3E}">
        <p14:creationId xmlns:p14="http://schemas.microsoft.com/office/powerpoint/2010/main" val="59499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pic>
        <p:nvPicPr>
          <p:cNvPr id="4" name="Picture 3">
            <a:extLst>
              <a:ext uri="{FF2B5EF4-FFF2-40B4-BE49-F238E27FC236}">
                <a16:creationId xmlns:a16="http://schemas.microsoft.com/office/drawing/2014/main" id="{5BAC277A-B62A-C24C-8C93-50D724A11791}"/>
              </a:ext>
            </a:extLst>
          </p:cNvPr>
          <p:cNvPicPr>
            <a:picLocks noChangeAspect="1"/>
          </p:cNvPicPr>
          <p:nvPr/>
        </p:nvPicPr>
        <p:blipFill>
          <a:blip r:embed="rId3"/>
          <a:stretch>
            <a:fillRect/>
          </a:stretch>
        </p:blipFill>
        <p:spPr>
          <a:xfrm>
            <a:off x="595826" y="634181"/>
            <a:ext cx="10987649" cy="5876718"/>
          </a:xfrm>
          <a:prstGeom prst="rect">
            <a:avLst/>
          </a:prstGeom>
        </p:spPr>
      </p:pic>
      <p:sp>
        <p:nvSpPr>
          <p:cNvPr id="5" name="TextBox 4">
            <a:extLst>
              <a:ext uri="{FF2B5EF4-FFF2-40B4-BE49-F238E27FC236}">
                <a16:creationId xmlns:a16="http://schemas.microsoft.com/office/drawing/2014/main" id="{77ED1842-6959-1CBE-7178-FEF4E29AF8DC}"/>
              </a:ext>
            </a:extLst>
          </p:cNvPr>
          <p:cNvSpPr txBox="1"/>
          <p:nvPr/>
        </p:nvSpPr>
        <p:spPr>
          <a:xfrm>
            <a:off x="660400" y="209965"/>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110ED5B6-74BC-9CB0-92A0-AA22DFC5ECAC}"/>
              </a:ext>
            </a:extLst>
          </p:cNvPr>
          <p:cNvGraphicFramePr>
            <a:graphicFrameLocks noGrp="1"/>
          </p:cNvGraphicFramePr>
          <p:nvPr/>
        </p:nvGraphicFramePr>
        <p:xfrm>
          <a:off x="660400" y="1130300"/>
          <a:ext cx="10858500" cy="4848670"/>
        </p:xfrm>
        <a:graphic>
          <a:graphicData uri="http://schemas.openxmlformats.org/drawingml/2006/table">
            <a:tbl>
              <a:tblPr firstRow="1" firstCol="1" bandRow="1"/>
              <a:tblGrid>
                <a:gridCol w="1546601">
                  <a:extLst>
                    <a:ext uri="{9D8B030D-6E8A-4147-A177-3AD203B41FA5}">
                      <a16:colId xmlns:a16="http://schemas.microsoft.com/office/drawing/2014/main" val="2592675902"/>
                    </a:ext>
                  </a:extLst>
                </a:gridCol>
                <a:gridCol w="9311899">
                  <a:extLst>
                    <a:ext uri="{9D8B030D-6E8A-4147-A177-3AD203B41FA5}">
                      <a16:colId xmlns:a16="http://schemas.microsoft.com/office/drawing/2014/main" val="572705698"/>
                    </a:ext>
                  </a:extLst>
                </a:gridCol>
              </a:tblGrid>
              <a:tr h="0">
                <a:tc>
                  <a:txBody>
                    <a:bodyPr/>
                    <a:lstStyle/>
                    <a:p>
                      <a:pPr algn="ctr">
                        <a:lnSpc>
                          <a:spcPct val="130000"/>
                        </a:lnSpc>
                        <a:spcAft>
                          <a:spcPts val="8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các yêu cầu sau: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đoạn văn, dung lượng (5 – 7 dòng)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nghĩa của thiên nhiên đối với con người: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Giúp ta nuôi dưỡng đời sống tinh thần thêm phong phú; xua tan đi những mệt mỏi sau những giờ học tập, làm việc.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Đem lại niềm vui cho con 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989035"/>
                  </a:ext>
                </a:extLst>
              </a:tr>
            </a:tbl>
          </a:graphicData>
        </a:graphic>
      </p:graphicFrame>
    </p:spTree>
    <p:extLst>
      <p:ext uri="{BB962C8B-B14F-4D97-AF65-F5344CB8AC3E}">
        <p14:creationId xmlns:p14="http://schemas.microsoft.com/office/powerpoint/2010/main" val="1609556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8ADC3C8-0A7F-0913-3442-14F428BC201C}"/>
              </a:ext>
            </a:extLst>
          </p:cNvPr>
          <p:cNvSpPr txBox="1"/>
          <p:nvPr/>
        </p:nvSpPr>
        <p:spPr>
          <a:xfrm>
            <a:off x="890639" y="1312380"/>
            <a:ext cx="10398023" cy="4186852"/>
          </a:xfrm>
          <a:prstGeom prst="rect">
            <a:avLst/>
          </a:prstGeom>
          <a:noFill/>
        </p:spPr>
        <p:txBody>
          <a:bodyPr wrap="square">
            <a:spAutoFit/>
          </a:bodyPr>
          <a:lstStyle/>
          <a:p>
            <a:pPr marL="30480" marR="30480" algn="just">
              <a:lnSpc>
                <a:spcPct val="130000"/>
              </a:lnSpc>
            </a:pPr>
            <a:r>
              <a:rPr lang="en-US" sz="3200" b="1" dirty="0" err="1">
                <a:solidFill>
                  <a:srgbClr val="0D0D0D"/>
                </a:solidFill>
                <a:effectLst/>
                <a:latin typeface="Times New Roman" panose="02020603050405020304" pitchFamily="18" charset="0"/>
                <a:ea typeface="Times New Roman" panose="02020603050405020304" pitchFamily="18" charset="0"/>
              </a:rPr>
              <a:t>Câu</a:t>
            </a:r>
            <a:r>
              <a:rPr lang="en-US" sz="3200" b="1" dirty="0">
                <a:solidFill>
                  <a:srgbClr val="0D0D0D"/>
                </a:solidFill>
                <a:effectLst/>
                <a:latin typeface="Times New Roman" panose="02020603050405020304" pitchFamily="18" charset="0"/>
                <a:ea typeface="Times New Roman" panose="02020603050405020304" pitchFamily="18" charset="0"/>
              </a:rPr>
              <a:t> 5. Ý </a:t>
            </a:r>
            <a:r>
              <a:rPr lang="en-US" sz="3200" b="1" dirty="0" err="1">
                <a:solidFill>
                  <a:srgbClr val="0D0D0D"/>
                </a:solidFill>
                <a:effectLst/>
                <a:latin typeface="Times New Roman" panose="02020603050405020304" pitchFamily="18" charset="0"/>
                <a:ea typeface="Times New Roman" panose="02020603050405020304" pitchFamily="18" charset="0"/>
              </a:rPr>
              <a:t>nào</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dưới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đây</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nêu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chính</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xác</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nhất</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khái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niệm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về</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từ</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tượng</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thanh</a:t>
            </a:r>
            <a:r>
              <a:rPr lang="en-US" sz="3200" b="1"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7E9E5EFC-AC4F-1F04-42A0-A20E6B93D1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0" y="5524500"/>
            <a:ext cx="18288000" cy="5014714"/>
          </a:xfrm>
          <a:prstGeom prst="rect">
            <a:avLst/>
          </a:prstGeom>
        </p:spPr>
      </p:pic>
      <p:pic>
        <p:nvPicPr>
          <p:cNvPr id="3" name="图片 10">
            <a:extLst>
              <a:ext uri="{FF2B5EF4-FFF2-40B4-BE49-F238E27FC236}">
                <a16:creationId xmlns:a16="http://schemas.microsoft.com/office/drawing/2014/main" id="{9D5DC2AB-AE01-97DE-E3C8-F64AB2090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1046480" y="2991875"/>
            <a:ext cx="18288000" cy="5014714"/>
          </a:xfrm>
          <a:prstGeom prst="rect">
            <a:avLst/>
          </a:prstGeom>
        </p:spPr>
      </p:pic>
    </p:spTree>
    <p:extLst>
      <p:ext uri="{BB962C8B-B14F-4D97-AF65-F5344CB8AC3E}">
        <p14:creationId xmlns:p14="http://schemas.microsoft.com/office/powerpoint/2010/main" val="347935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1" end="1"/>
                                            </p:txEl>
                                          </p:spTgt>
                                        </p:tgtEl>
                                        <p:attrNameLst>
                                          <p:attrName>style.color</p:attrName>
                                        </p:attrNameLst>
                                      </p:cBhvr>
                                      <p:to>
                                        <p:clrVal>
                                          <a:srgbClr val="FF0000"/>
                                        </p:clrVal>
                                      </p:to>
                                    </p:set>
                                    <p:set>
                                      <p:cBhvr>
                                        <p:cTn id="7" dur="500" fill="hold"/>
                                        <p:tgtEl>
                                          <p:spTgt spid="5">
                                            <p:txEl>
                                              <p:pRg st="1" end="1"/>
                                            </p:txEl>
                                          </p:spTgt>
                                        </p:tgtEl>
                                        <p:attrNameLst>
                                          <p:attrName>fillcolor</p:attrName>
                                        </p:attrNameLst>
                                      </p:cBhvr>
                                      <p:to>
                                        <p:clrVal>
                                          <a:srgbClr val="FF0000"/>
                                        </p:clrVal>
                                      </p:to>
                                    </p:set>
                                    <p:set>
                                      <p:cBhvr>
                                        <p:cTn id="8"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91629-261A-2772-7D0C-8C58B462C870}"/>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err="1">
                <a:solidFill>
                  <a:srgbClr val="FF0000"/>
                </a:solidFill>
                <a:effectLst/>
                <a:highlight>
                  <a:srgbClr val="FFFF00"/>
                </a:highlight>
                <a:latin typeface="+mj-lt"/>
                <a:ea typeface="+mj-ea"/>
                <a:cs typeface="+mj-cs"/>
              </a:rPr>
              <a:t>Đề</a:t>
            </a:r>
            <a:r>
              <a:rPr lang="en-US" sz="4400" kern="1200" dirty="0">
                <a:solidFill>
                  <a:srgbClr val="FF0000"/>
                </a:solidFill>
                <a:effectLst/>
                <a:highlight>
                  <a:srgbClr val="FFFF00"/>
                </a:highlight>
                <a:latin typeface="+mj-lt"/>
                <a:ea typeface="+mj-ea"/>
                <a:cs typeface="+mj-cs"/>
              </a:rPr>
              <a:t> </a:t>
            </a:r>
            <a:r>
              <a:rPr lang="en-US" sz="4400" kern="1200" dirty="0" err="1">
                <a:solidFill>
                  <a:srgbClr val="FF0000"/>
                </a:solidFill>
                <a:effectLst/>
                <a:highlight>
                  <a:srgbClr val="FFFF00"/>
                </a:highlight>
                <a:latin typeface="+mj-lt"/>
                <a:ea typeface="+mj-ea"/>
                <a:cs typeface="+mj-cs"/>
              </a:rPr>
              <a:t>số</a:t>
            </a:r>
            <a:r>
              <a:rPr lang="en-US" sz="4400" kern="1200" dirty="0">
                <a:solidFill>
                  <a:srgbClr val="FF0000"/>
                </a:solidFill>
                <a:effectLst/>
                <a:highlight>
                  <a:srgbClr val="FFFF00"/>
                </a:highlight>
                <a:latin typeface="+mj-lt"/>
                <a:ea typeface="+mj-ea"/>
                <a:cs typeface="+mj-cs"/>
              </a:rPr>
              <a:t> 05</a:t>
            </a:r>
            <a:r>
              <a:rPr lang="en-US" sz="4400" b="1" kern="1200" dirty="0">
                <a:solidFill>
                  <a:srgbClr val="FF0000"/>
                </a:solidFill>
                <a:effectLst/>
                <a:highlight>
                  <a:srgbClr val="FFFF00"/>
                </a:highlight>
                <a:latin typeface="+mj-lt"/>
                <a:ea typeface="+mj-ea"/>
                <a:cs typeface="+mj-cs"/>
              </a:rPr>
              <a:t>:</a:t>
            </a:r>
            <a:r>
              <a:rPr lang="en-US" sz="4400" b="1" kern="1200" dirty="0">
                <a:solidFill>
                  <a:srgbClr val="FF0000"/>
                </a:solidFill>
                <a:effectLst/>
                <a:latin typeface="+mj-lt"/>
                <a:ea typeface="+mj-ea"/>
                <a:cs typeface="+mj-cs"/>
              </a:rPr>
              <a:t> </a:t>
            </a:r>
            <a:endParaRPr lang="en-US" sz="4400" kern="1200" dirty="0">
              <a:solidFill>
                <a:srgbClr val="FF0000"/>
              </a:solidFill>
              <a:latin typeface="+mj-lt"/>
              <a:ea typeface="+mj-ea"/>
              <a:cs typeface="+mj-cs"/>
            </a:endParaRP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5879398" y="1934703"/>
            <a:ext cx="1380404" cy="217624"/>
          </a:xfrm>
          <a:prstGeom prst="rect">
            <a:avLst/>
          </a:prstGeom>
          <a:noFill/>
        </p:spPr>
        <p:txBody>
          <a:bodyPr wrap="square" rtlCol="0">
            <a:spAutoFit/>
          </a:bodyPr>
          <a:lstStyle/>
          <a:p>
            <a:pPr defTabSz="676656">
              <a:spcAft>
                <a:spcPts val="600"/>
              </a:spcAft>
              <a:defRPr/>
            </a:pPr>
            <a:r>
              <a:rPr lang="en-US" altLang="zh-CN" sz="814"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sp>
        <p:nvSpPr>
          <p:cNvPr id="8" name="TextBox 7">
            <a:extLst>
              <a:ext uri="{FF2B5EF4-FFF2-40B4-BE49-F238E27FC236}">
                <a16:creationId xmlns:a16="http://schemas.microsoft.com/office/drawing/2014/main" id="{44325938-73BF-6C34-7B6E-9ABA14958DC7}"/>
              </a:ext>
            </a:extLst>
          </p:cNvPr>
          <p:cNvSpPr txBox="1"/>
          <p:nvPr/>
        </p:nvSpPr>
        <p:spPr>
          <a:xfrm>
            <a:off x="3239786" y="1464457"/>
            <a:ext cx="8040032" cy="4693080"/>
          </a:xfrm>
          <a:prstGeom prst="rect">
            <a:avLst/>
          </a:prstGeom>
          <a:noFill/>
        </p:spPr>
        <p:txBody>
          <a:bodyPr wrap="square">
            <a:spAutoFit/>
          </a:bodyPr>
          <a:lstStyle/>
          <a:p>
            <a:pPr algn="just" defTabSz="676656">
              <a:lnSpc>
                <a:spcPct val="150000"/>
              </a:lnSpc>
              <a:spcAft>
                <a:spcPts val="592"/>
              </a:spcAft>
            </a:pPr>
            <a:r>
              <a:rPr lang="en-US" sz="2400" b="1" kern="1200" dirty="0" err="1">
                <a:solidFill>
                  <a:srgbClr val="0D0D0D"/>
                </a:solidFill>
                <a:latin typeface="Times New Roman" panose="02020603050405020304" pitchFamily="18" charset="0"/>
                <a:ea typeface="+mn-ea"/>
                <a:cs typeface="Times New Roman" panose="02020603050405020304" pitchFamily="18" charset="0"/>
              </a:rPr>
              <a:t>Đọc</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văn</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bản</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sau</a:t>
            </a:r>
            <a:r>
              <a:rPr lang="en-US" sz="2400" b="1" kern="1200" dirty="0">
                <a:solidFill>
                  <a:srgbClr val="0D0D0D"/>
                </a:solidFill>
                <a:latin typeface="Times New Roman" panose="02020603050405020304" pitchFamily="18" charset="0"/>
                <a:ea typeface="+mn-ea"/>
                <a:cs typeface="Times New Roman" panose="02020603050405020304" pitchFamily="18" charset="0"/>
              </a:rPr>
              <a:t>:</a:t>
            </a:r>
            <a:endParaRPr lang="en-US" sz="2400" kern="1200" dirty="0">
              <a:solidFill>
                <a:schemeClr val="tx1"/>
              </a:solidFill>
              <a:latin typeface="Times New Roman" panose="02020603050405020304" pitchFamily="18" charset="0"/>
              <a:ea typeface="+mn-ea"/>
              <a:cs typeface="Times New Roman" panose="02020603050405020304" pitchFamily="18" charset="0"/>
            </a:endParaRPr>
          </a:p>
          <a:p>
            <a:pPr algn="just" defTabSz="676656">
              <a:lnSpc>
                <a:spcPct val="150000"/>
              </a:lnSpc>
              <a:spcAft>
                <a:spcPts val="592"/>
              </a:spcAft>
            </a:pPr>
            <a:r>
              <a:rPr lang="en-US" sz="2400" b="1" kern="1200" dirty="0" err="1">
                <a:solidFill>
                  <a:srgbClr val="0D0D0D"/>
                </a:solidFill>
                <a:latin typeface="Times New Roman" panose="02020603050405020304" pitchFamily="18" charset="0"/>
                <a:ea typeface="+mn-ea"/>
                <a:cs typeface="Times New Roman" panose="02020603050405020304" pitchFamily="18" charset="0"/>
              </a:rPr>
              <a:t>Đọc</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bài</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thơ</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sau</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và</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trả</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lời</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các</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câu</a:t>
            </a:r>
            <a:r>
              <a:rPr lang="en-US" sz="2400" b="1" kern="1200" dirty="0">
                <a:solidFill>
                  <a:srgbClr val="0D0D0D"/>
                </a:solidFill>
                <a:latin typeface="Times New Roman" panose="02020603050405020304" pitchFamily="18" charset="0"/>
                <a:ea typeface="+mn-ea"/>
                <a:cs typeface="Times New Roman" panose="02020603050405020304" pitchFamily="18" charset="0"/>
              </a:rPr>
              <a:t> </a:t>
            </a:r>
            <a:r>
              <a:rPr lang="en-US" sz="2400" b="1" kern="1200" dirty="0" err="1">
                <a:solidFill>
                  <a:srgbClr val="0D0D0D"/>
                </a:solidFill>
                <a:latin typeface="Times New Roman" panose="02020603050405020304" pitchFamily="18" charset="0"/>
                <a:ea typeface="+mn-ea"/>
                <a:cs typeface="Times New Roman" panose="02020603050405020304" pitchFamily="18" charset="0"/>
              </a:rPr>
              <a:t>hỏi</a:t>
            </a:r>
            <a:r>
              <a:rPr lang="en-US" sz="2400" b="1" kern="1200" dirty="0">
                <a:solidFill>
                  <a:srgbClr val="0D0D0D"/>
                </a:solidFill>
                <a:latin typeface="Times New Roman" panose="02020603050405020304" pitchFamily="18" charset="0"/>
                <a:ea typeface="+mn-ea"/>
                <a:cs typeface="Times New Roman" panose="02020603050405020304" pitchFamily="18" charset="0"/>
              </a:rPr>
              <a:t>:</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endParaRPr lang="en-US" sz="2400" kern="1200" dirty="0">
              <a:solidFill>
                <a:schemeClr val="tx1"/>
              </a:solidFill>
              <a:latin typeface="Times New Roman" panose="02020603050405020304" pitchFamily="18" charset="0"/>
              <a:ea typeface="+mn-ea"/>
              <a:cs typeface="Times New Roman" panose="02020603050405020304" pitchFamily="18" charset="0"/>
            </a:endParaRPr>
          </a:p>
          <a:p>
            <a:pPr marL="866026" defTabSz="676656">
              <a:lnSpc>
                <a:spcPct val="150000"/>
              </a:lnSpc>
            </a:pPr>
            <a:r>
              <a:rPr lang="vi-VN" sz="2400" b="1" kern="1200" dirty="0">
                <a:solidFill>
                  <a:srgbClr val="0D0D0D"/>
                </a:solidFill>
                <a:latin typeface="Times New Roman" panose="02020603050405020304" pitchFamily="18" charset="0"/>
                <a:ea typeface="+mn-ea"/>
                <a:cs typeface="Times New Roman" panose="02020603050405020304" pitchFamily="18" charset="0"/>
              </a:rPr>
              <a:t>THĂNG LONG THÀNH HOÀI CỔ</a:t>
            </a:r>
            <a:r>
              <a:rPr lang="vi-VN" sz="2400" kern="1200" baseline="30000" dirty="0">
                <a:solidFill>
                  <a:srgbClr val="0D0D0D"/>
                </a:solidFill>
                <a:latin typeface="Times New Roman" panose="02020603050405020304" pitchFamily="18" charset="0"/>
                <a:ea typeface="+mn-ea"/>
                <a:cs typeface="Times New Roman" panose="02020603050405020304" pitchFamily="18" charset="0"/>
              </a:rPr>
              <a:t>(*)</a:t>
            </a:r>
            <a:endParaRPr lang="en-US" sz="2400" kern="1200" dirty="0">
              <a:solidFill>
                <a:schemeClr val="tx1"/>
              </a:solidFill>
              <a:latin typeface="Times New Roman" panose="02020603050405020304" pitchFamily="18" charset="0"/>
              <a:ea typeface="+mn-ea"/>
              <a:cs typeface="Times New Roman" panose="02020603050405020304" pitchFamily="18" charset="0"/>
            </a:endParaRPr>
          </a:p>
          <a:p>
            <a:pPr defTabSz="676656">
              <a:lnSpc>
                <a:spcPct val="150000"/>
              </a:lnSpc>
            </a:pPr>
            <a:r>
              <a:rPr lang="en-US" sz="2400" kern="1200" dirty="0">
                <a:solidFill>
                  <a:srgbClr val="0D0D0D"/>
                </a:solidFill>
                <a:latin typeface="Times New Roman" panose="02020603050405020304" pitchFamily="18" charset="0"/>
                <a:ea typeface="+mn-ea"/>
                <a:cs typeface="Times New Roman" panose="02020603050405020304" pitchFamily="18" charset="0"/>
              </a:rPr>
              <a:t>                                                      (</a:t>
            </a:r>
            <a:r>
              <a:rPr lang="en-US" sz="2400" kern="1200" dirty="0" err="1">
                <a:solidFill>
                  <a:srgbClr val="0D0D0D"/>
                </a:solidFill>
                <a:latin typeface="Times New Roman" panose="02020603050405020304" pitchFamily="18" charset="0"/>
                <a:ea typeface="+mn-ea"/>
                <a:cs typeface="Times New Roman" panose="02020603050405020304" pitchFamily="18" charset="0"/>
              </a:rPr>
              <a:t>Bà</a:t>
            </a:r>
            <a:r>
              <a:rPr lang="en-US" sz="2400" kern="1200" dirty="0">
                <a:solidFill>
                  <a:srgbClr val="0D0D0D"/>
                </a:solidFill>
                <a:latin typeface="Times New Roman" panose="02020603050405020304" pitchFamily="18" charset="0"/>
                <a:ea typeface="+mn-ea"/>
                <a:cs typeface="Times New Roman" panose="02020603050405020304" pitchFamily="18" charset="0"/>
              </a:rPr>
              <a:t> </a:t>
            </a:r>
            <a:r>
              <a:rPr lang="en-US" sz="2400" kern="1200" dirty="0" err="1">
                <a:solidFill>
                  <a:srgbClr val="0D0D0D"/>
                </a:solidFill>
                <a:latin typeface="Times New Roman" panose="02020603050405020304" pitchFamily="18" charset="0"/>
                <a:ea typeface="+mn-ea"/>
                <a:cs typeface="Times New Roman" panose="02020603050405020304" pitchFamily="18" charset="0"/>
              </a:rPr>
              <a:t>Huyện</a:t>
            </a:r>
            <a:r>
              <a:rPr lang="en-US" sz="2400" kern="1200" dirty="0">
                <a:solidFill>
                  <a:srgbClr val="0D0D0D"/>
                </a:solidFill>
                <a:latin typeface="Times New Roman" panose="02020603050405020304" pitchFamily="18" charset="0"/>
                <a:ea typeface="+mn-ea"/>
                <a:cs typeface="Times New Roman" panose="02020603050405020304" pitchFamily="18" charset="0"/>
              </a:rPr>
              <a:t> Thanh Quan)</a:t>
            </a:r>
            <a:br>
              <a:rPr lang="en-US" sz="2400" kern="1200" dirty="0">
                <a:solidFill>
                  <a:srgbClr val="0D0D0D"/>
                </a:solidFill>
                <a:latin typeface="Times New Roman" panose="02020603050405020304" pitchFamily="18" charset="0"/>
                <a:ea typeface="+mn-ea"/>
                <a:cs typeface="Times New Roman" panose="02020603050405020304" pitchFamily="18" charset="0"/>
              </a:rPr>
            </a:br>
            <a:r>
              <a:rPr lang="en-US" sz="2400" i="1" kern="1200" dirty="0" err="1">
                <a:solidFill>
                  <a:srgbClr val="0D0D0D"/>
                </a:solidFill>
                <a:latin typeface="Times New Roman" panose="02020603050405020304" pitchFamily="18" charset="0"/>
                <a:ea typeface="+mn-ea"/>
                <a:cs typeface="Times New Roman" panose="02020603050405020304" pitchFamily="18" charset="0"/>
              </a:rPr>
              <a:t>Tạo</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hóa</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gây</a:t>
            </a:r>
            <a:r>
              <a:rPr lang="en-US" sz="2400" i="1" kern="1200" dirty="0">
                <a:solidFill>
                  <a:srgbClr val="0D0D0D"/>
                </a:solidFill>
                <a:latin typeface="Times New Roman" panose="02020603050405020304" pitchFamily="18" charset="0"/>
                <a:ea typeface="+mn-ea"/>
                <a:cs typeface="Times New Roman" panose="02020603050405020304" pitchFamily="18" charset="0"/>
              </a:rPr>
              <a:t> chi </a:t>
            </a:r>
            <a:r>
              <a:rPr lang="en-US" sz="2400" i="1" kern="1200" dirty="0" err="1">
                <a:solidFill>
                  <a:srgbClr val="0D0D0D"/>
                </a:solidFill>
                <a:latin typeface="Times New Roman" panose="02020603050405020304" pitchFamily="18" charset="0"/>
                <a:ea typeface="+mn-ea"/>
                <a:cs typeface="Times New Roman" panose="02020603050405020304" pitchFamily="18" charset="0"/>
              </a:rPr>
              <a:t>cuộc</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hí</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trường</a:t>
            </a:r>
            <a:r>
              <a:rPr lang="en-US" sz="2400" i="1" kern="1200" baseline="30000" dirty="0">
                <a:solidFill>
                  <a:srgbClr val="0D0D0D"/>
                </a:solidFill>
                <a:latin typeface="Times New Roman" panose="02020603050405020304" pitchFamily="18" charset="0"/>
                <a:ea typeface="+mn-ea"/>
                <a:cs typeface="Times New Roman" panose="02020603050405020304" pitchFamily="18" charset="0"/>
              </a:rPr>
              <a:t>(1)</a:t>
            </a:r>
            <a:br>
              <a:rPr lang="en-US" sz="2400" i="1" kern="1200" dirty="0">
                <a:solidFill>
                  <a:srgbClr val="0D0D0D"/>
                </a:solidFill>
                <a:latin typeface="Times New Roman" panose="02020603050405020304" pitchFamily="18" charset="0"/>
                <a:ea typeface="+mn-ea"/>
                <a:cs typeface="Times New Roman" panose="02020603050405020304" pitchFamily="18" charset="0"/>
              </a:rPr>
            </a:br>
            <a:r>
              <a:rPr lang="en-US" sz="2400" i="1" kern="1200" dirty="0" err="1">
                <a:solidFill>
                  <a:srgbClr val="0D0D0D"/>
                </a:solidFill>
                <a:latin typeface="Times New Roman" panose="02020603050405020304" pitchFamily="18" charset="0"/>
                <a:ea typeface="+mn-ea"/>
                <a:cs typeface="Times New Roman" panose="02020603050405020304" pitchFamily="18" charset="0"/>
              </a:rPr>
              <a:t>Đến</a:t>
            </a:r>
            <a:r>
              <a:rPr lang="en-US" sz="2400" i="1" kern="1200" dirty="0">
                <a:solidFill>
                  <a:srgbClr val="0D0D0D"/>
                </a:solidFill>
                <a:latin typeface="Times New Roman" panose="02020603050405020304" pitchFamily="18" charset="0"/>
                <a:ea typeface="+mn-ea"/>
                <a:cs typeface="Times New Roman" panose="02020603050405020304" pitchFamily="18" charset="0"/>
              </a:rPr>
              <a:t> nay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thấm</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thoắt</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mấy</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tinh</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sương</a:t>
            </a:r>
            <a:r>
              <a:rPr lang="en-US" sz="2400" i="1" kern="1200" baseline="30000" dirty="0">
                <a:solidFill>
                  <a:srgbClr val="0D0D0D"/>
                </a:solidFill>
                <a:latin typeface="Times New Roman" panose="02020603050405020304" pitchFamily="18" charset="0"/>
                <a:ea typeface="+mn-ea"/>
                <a:cs typeface="Times New Roman" panose="02020603050405020304" pitchFamily="18" charset="0"/>
              </a:rPr>
              <a:t>(2)</a:t>
            </a:r>
            <a:br>
              <a:rPr lang="en-US" sz="2400" i="1" kern="1200" dirty="0">
                <a:solidFill>
                  <a:srgbClr val="0D0D0D"/>
                </a:solidFill>
                <a:latin typeface="Times New Roman" panose="02020603050405020304" pitchFamily="18" charset="0"/>
                <a:ea typeface="+mn-ea"/>
                <a:cs typeface="Times New Roman" panose="02020603050405020304" pitchFamily="18" charset="0"/>
              </a:rPr>
            </a:br>
            <a:r>
              <a:rPr lang="en-US" sz="2400" i="1" kern="1200" dirty="0" err="1">
                <a:solidFill>
                  <a:srgbClr val="0D0D0D"/>
                </a:solidFill>
                <a:latin typeface="Times New Roman" panose="02020603050405020304" pitchFamily="18" charset="0"/>
                <a:ea typeface="+mn-ea"/>
                <a:cs typeface="Times New Roman" panose="02020603050405020304" pitchFamily="18" charset="0"/>
              </a:rPr>
              <a:t>Lối</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xưa</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xe</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ngựa</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hồn</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thu</a:t>
            </a:r>
            <a:r>
              <a:rPr lang="en-US" sz="2400" i="1" kern="1200" dirty="0">
                <a:solidFill>
                  <a:srgbClr val="0D0D0D"/>
                </a:solidFill>
                <a:latin typeface="Times New Roman" panose="02020603050405020304" pitchFamily="18" charset="0"/>
                <a:ea typeface="+mn-ea"/>
                <a:cs typeface="Times New Roman" panose="02020603050405020304" pitchFamily="18" charset="0"/>
              </a:rPr>
              <a:t> </a:t>
            </a:r>
            <a:r>
              <a:rPr lang="en-US" sz="2400" i="1" kern="1200" dirty="0" err="1">
                <a:solidFill>
                  <a:srgbClr val="0D0D0D"/>
                </a:solidFill>
                <a:latin typeface="Times New Roman" panose="02020603050405020304" pitchFamily="18" charset="0"/>
                <a:ea typeface="+mn-ea"/>
                <a:cs typeface="Times New Roman" panose="02020603050405020304" pitchFamily="18" charset="0"/>
              </a:rPr>
              <a:t>thảo</a:t>
            </a:r>
            <a:r>
              <a:rPr lang="en-US" sz="2400" i="1" kern="1200" baseline="30000" dirty="0">
                <a:solidFill>
                  <a:srgbClr val="0D0D0D"/>
                </a:solidFill>
                <a:latin typeface="Times New Roman" panose="02020603050405020304" pitchFamily="18" charset="0"/>
                <a:ea typeface="+mn-ea"/>
                <a:cs typeface="Times New Roman" panose="02020603050405020304" pitchFamily="18" charset="0"/>
              </a:rPr>
              <a:t>(3)</a:t>
            </a:r>
            <a:r>
              <a:rPr lang="en-US" sz="2400" i="1" kern="1200" dirty="0">
                <a:solidFill>
                  <a:srgbClr val="0D0D0D"/>
                </a:solidFill>
                <a:latin typeface="Times New Roman" panose="02020603050405020304" pitchFamily="18" charset="0"/>
                <a:ea typeface="+mn-ea"/>
                <a:cs typeface="Times New Roman" panose="02020603050405020304" pitchFamily="18" charset="0"/>
              </a:rPr>
              <a:t>,</a:t>
            </a:r>
            <a:br>
              <a:rPr lang="en-US" sz="2072" i="1" kern="1200" dirty="0">
                <a:solidFill>
                  <a:srgbClr val="0D0D0D"/>
                </a:solidFill>
                <a:latin typeface="Times New Roman" panose="02020603050405020304" pitchFamily="18" charset="0"/>
                <a:ea typeface="+mn-ea"/>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2" name="图片 30">
            <a:extLst>
              <a:ext uri="{FF2B5EF4-FFF2-40B4-BE49-F238E27FC236}">
                <a16:creationId xmlns:a16="http://schemas.microsoft.com/office/drawing/2014/main" id="{149675CC-BE5B-2105-4523-2D0E431B3A20}"/>
              </a:ext>
            </a:extLst>
          </p:cNvPr>
          <p:cNvPicPr>
            <a:picLocks noChangeAspect="1"/>
          </p:cNvPicPr>
          <p:nvPr/>
        </p:nvPicPr>
        <p:blipFill rotWithShape="1">
          <a:blip r:embed="rId3">
            <a:extLst>
              <a:ext uri="{28A0092B-C50C-407E-A947-70E740481C1C}">
                <a14:useLocalDpi xmlns:a14="http://schemas.microsoft.com/office/drawing/2010/main" val="0"/>
              </a:ext>
            </a:extLst>
          </a:blip>
          <a:srcRect l="-31" r="47794"/>
          <a:stretch/>
        </p:blipFill>
        <p:spPr>
          <a:xfrm>
            <a:off x="0" y="1891217"/>
            <a:ext cx="5503038" cy="5069822"/>
          </a:xfrm>
          <a:prstGeom prst="rect">
            <a:avLst/>
          </a:prstGeom>
        </p:spPr>
      </p:pic>
      <p:pic>
        <p:nvPicPr>
          <p:cNvPr id="3" name="图片 44">
            <a:extLst>
              <a:ext uri="{FF2B5EF4-FFF2-40B4-BE49-F238E27FC236}">
                <a16:creationId xmlns:a16="http://schemas.microsoft.com/office/drawing/2014/main" id="{AD89E9D5-0614-C415-6D48-DB2A1AC5C1BD}"/>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6845486" y="989426"/>
            <a:ext cx="5346514" cy="5890168"/>
          </a:xfrm>
          <a:prstGeom prst="rect">
            <a:avLst/>
          </a:prstGeom>
        </p:spPr>
      </p:pic>
    </p:spTree>
    <p:extLst>
      <p:ext uri="{BB962C8B-B14F-4D97-AF65-F5344CB8AC3E}">
        <p14:creationId xmlns:p14="http://schemas.microsoft.com/office/powerpoint/2010/main" val="263931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479394" y="1070800"/>
            <a:ext cx="3939688" cy="5583126"/>
          </a:xfrm>
          <a:prstGeom prst="rect">
            <a:avLst/>
          </a:prstGeom>
        </p:spPr>
        <p:txBody>
          <a:bodyPr vert="horz" lIns="91440" tIns="45720" rIns="91440" bIns="45720" rtlCol="0" anchor="ctr">
            <a:normAutofit/>
          </a:bodyPr>
          <a:lstStyle/>
          <a:p>
            <a:pPr marL="0" marR="0" lvl="0" indent="0" algn="r" fontAlgn="auto">
              <a:lnSpc>
                <a:spcPct val="90000"/>
              </a:lnSpc>
              <a:spcBef>
                <a:spcPct val="0"/>
              </a:spcBef>
              <a:spcAft>
                <a:spcPts val="600"/>
              </a:spcAft>
              <a:buClrTx/>
              <a:buSzTx/>
              <a:tabLst/>
              <a:defRPr/>
            </a:pPr>
            <a:r>
              <a:rPr kumimoji="0" lang="en-US" sz="8000" b="1" i="0" u="none" strike="noStrike" kern="1200" cap="none" spc="0" normalizeH="0" baseline="0" noProof="0">
                <a:ln>
                  <a:noFill/>
                </a:ln>
                <a:solidFill>
                  <a:schemeClr val="tx1"/>
                </a:solidFill>
                <a:effectLst/>
                <a:highlight>
                  <a:srgbClr val="FFFF00"/>
                </a:highlight>
                <a:uLnTx/>
                <a:uFillTx/>
                <a:latin typeface="+mj-lt"/>
                <a:ea typeface="+mj-ea"/>
                <a:cs typeface="+mj-cs"/>
              </a:rPr>
              <a:t>Đề số 05:</a:t>
            </a:r>
            <a:r>
              <a:rPr kumimoji="0" lang="en-US" sz="8000" b="1" i="0" u="none" strike="noStrike" kern="1200" cap="none" spc="0" normalizeH="0" baseline="0" noProof="0">
                <a:ln>
                  <a:noFill/>
                </a:ln>
                <a:solidFill>
                  <a:schemeClr val="tx1"/>
                </a:solidFill>
                <a:effectLst/>
                <a:uLnTx/>
                <a:uFillTx/>
                <a:latin typeface="+mj-lt"/>
                <a:ea typeface="+mj-ea"/>
                <a:cs typeface="+mj-cs"/>
              </a:rPr>
              <a:t> </a:t>
            </a:r>
            <a:endParaRPr kumimoji="0" lang="en-US" sz="8000" b="0" i="0" u="none" strike="noStrike" kern="1200" cap="none" spc="0" normalizeH="0" baseline="0" noProof="0">
              <a:ln>
                <a:noFill/>
              </a:ln>
              <a:solidFill>
                <a:schemeClr val="tx1"/>
              </a:solidFill>
              <a:effectLst/>
              <a:uLnTx/>
              <a:uFillTx/>
              <a:latin typeface="+mj-lt"/>
              <a:ea typeface="+mj-ea"/>
              <a:cs typeface="+mj-cs"/>
            </a:endParaRPr>
          </a:p>
        </p:txBody>
      </p:sp>
      <p:cxnSp>
        <p:nvCxnSpPr>
          <p:cNvPr id="16" name="Straight Connector 1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064895" y="2298045"/>
            <a:ext cx="1059655" cy="187103"/>
          </a:xfrm>
          <a:prstGeom prst="rect">
            <a:avLst/>
          </a:prstGeom>
          <a:noFill/>
        </p:spPr>
        <p:txBody>
          <a:bodyPr wrap="square" rtlCol="0">
            <a:spAutoFit/>
          </a:bodyPr>
          <a:lstStyle/>
          <a:p>
            <a:pPr defTabSz="512064">
              <a:spcAft>
                <a:spcPts val="600"/>
              </a:spcAft>
              <a:defRPr/>
            </a:pPr>
            <a:r>
              <a:rPr lang="en-US" altLang="zh-CN" sz="616" kern="1200">
                <a:solidFill>
                  <a:srgbClr val="F8FDFD"/>
                </a:solidFill>
                <a:latin typeface="+mn-lt"/>
                <a:ea typeface="+mn-ea"/>
                <a:cs typeface="+mn-cs"/>
              </a:rPr>
              <a:t>https://www.ypppt.com/</a:t>
            </a:r>
            <a:endParaRPr kumimoji="0" lang="zh-CN" altLang="en-US" sz="1100" b="0" i="0" u="none" strike="noStrike" kern="1200" cap="none" spc="0" normalizeH="0" baseline="0" noProof="0">
              <a:ln>
                <a:noFill/>
              </a:ln>
              <a:solidFill>
                <a:srgbClr val="F8FDFD"/>
              </a:solidFill>
              <a:effectLst/>
              <a:uLnTx/>
              <a:uFillTx/>
              <a:latin typeface="+mn-lt"/>
              <a:cs typeface="+mn-cs"/>
            </a:endParaRPr>
          </a:p>
        </p:txBody>
      </p:sp>
      <p:sp>
        <p:nvSpPr>
          <p:cNvPr id="3" name="TextBox 2">
            <a:extLst>
              <a:ext uri="{FF2B5EF4-FFF2-40B4-BE49-F238E27FC236}">
                <a16:creationId xmlns:a16="http://schemas.microsoft.com/office/drawing/2014/main" id="{73A9F119-EDC3-2E07-825E-B282BB299C25}"/>
              </a:ext>
            </a:extLst>
          </p:cNvPr>
          <p:cNvSpPr txBox="1"/>
          <p:nvPr/>
        </p:nvSpPr>
        <p:spPr>
          <a:xfrm>
            <a:off x="5219611" y="545946"/>
            <a:ext cx="6492987" cy="5646289"/>
          </a:xfrm>
          <a:prstGeom prst="rect">
            <a:avLst/>
          </a:prstGeom>
          <a:noFill/>
        </p:spPr>
        <p:txBody>
          <a:bodyPr wrap="square">
            <a:spAutoFit/>
          </a:bodyPr>
          <a:lstStyle/>
          <a:p>
            <a:pPr marL="655371" defTabSz="512064">
              <a:lnSpc>
                <a:spcPct val="130000"/>
              </a:lnSpc>
            </a:pPr>
            <a:r>
              <a:rPr lang="vi-VN" sz="2800" i="1" kern="1200" dirty="0">
                <a:solidFill>
                  <a:srgbClr val="0D0D0D"/>
                </a:solidFill>
                <a:latin typeface="Times New Roman" panose="02020603050405020304" pitchFamily="18" charset="0"/>
                <a:ea typeface="+mn-ea"/>
                <a:cs typeface="+mn-cs"/>
              </a:rPr>
              <a:t>Nền cũ lâu đài bóng tịch dương</a:t>
            </a:r>
            <a:r>
              <a:rPr lang="vi-VN" sz="2800" i="1" kern="1200" baseline="30000" dirty="0">
                <a:solidFill>
                  <a:srgbClr val="0D0D0D"/>
                </a:solidFill>
                <a:latin typeface="Times New Roman" panose="02020603050405020304" pitchFamily="18" charset="0"/>
                <a:ea typeface="+mn-ea"/>
                <a:cs typeface="+mn-cs"/>
              </a:rPr>
              <a:t>(4)</a:t>
            </a:r>
            <a:r>
              <a:rPr lang="vi-VN" sz="2800" i="1" kern="1200" dirty="0">
                <a:solidFill>
                  <a:srgbClr val="0D0D0D"/>
                </a:solidFill>
                <a:latin typeface="Times New Roman" panose="02020603050405020304" pitchFamily="18" charset="0"/>
                <a:ea typeface="+mn-ea"/>
                <a:cs typeface="+mn-cs"/>
              </a:rPr>
              <a:t>,</a:t>
            </a:r>
            <a:br>
              <a:rPr lang="vi-VN" sz="2800" i="1" kern="1200" dirty="0">
                <a:solidFill>
                  <a:srgbClr val="0D0D0D"/>
                </a:solidFill>
                <a:latin typeface="Times New Roman" panose="02020603050405020304" pitchFamily="18" charset="0"/>
                <a:ea typeface="+mn-ea"/>
                <a:cs typeface="+mn-cs"/>
              </a:rPr>
            </a:br>
            <a:r>
              <a:rPr lang="vi-VN" sz="2800" i="1" kern="1200" dirty="0">
                <a:solidFill>
                  <a:srgbClr val="0D0D0D"/>
                </a:solidFill>
                <a:latin typeface="Times New Roman" panose="02020603050405020304" pitchFamily="18" charset="0"/>
                <a:ea typeface="+mn-ea"/>
                <a:cs typeface="+mn-cs"/>
              </a:rPr>
              <a:t>Đá vẫn trơ gan cùng tuế nguyệt</a:t>
            </a:r>
            <a:r>
              <a:rPr lang="vi-VN" sz="2800" i="1" kern="1200" baseline="30000" dirty="0">
                <a:solidFill>
                  <a:srgbClr val="0D0D0D"/>
                </a:solidFill>
                <a:latin typeface="Times New Roman" panose="02020603050405020304" pitchFamily="18" charset="0"/>
                <a:ea typeface="+mn-ea"/>
                <a:cs typeface="+mn-cs"/>
              </a:rPr>
              <a:t>(5)</a:t>
            </a:r>
            <a:r>
              <a:rPr lang="vi-VN" sz="2800" i="1" kern="1200" dirty="0">
                <a:solidFill>
                  <a:srgbClr val="0D0D0D"/>
                </a:solidFill>
                <a:latin typeface="Times New Roman" panose="02020603050405020304" pitchFamily="18" charset="0"/>
                <a:ea typeface="+mn-ea"/>
                <a:cs typeface="+mn-cs"/>
              </a:rPr>
              <a:t>,</a:t>
            </a:r>
            <a:br>
              <a:rPr lang="vi-VN" sz="2800" i="1" kern="1200" dirty="0">
                <a:solidFill>
                  <a:srgbClr val="0D0D0D"/>
                </a:solidFill>
                <a:latin typeface="Times New Roman" panose="02020603050405020304" pitchFamily="18" charset="0"/>
                <a:ea typeface="+mn-ea"/>
                <a:cs typeface="+mn-cs"/>
              </a:rPr>
            </a:br>
            <a:r>
              <a:rPr lang="vi-VN" sz="2800" i="1" kern="1200" dirty="0">
                <a:solidFill>
                  <a:srgbClr val="0D0D0D"/>
                </a:solidFill>
                <a:latin typeface="Times New Roman" panose="02020603050405020304" pitchFamily="18" charset="0"/>
                <a:ea typeface="+mn-ea"/>
                <a:cs typeface="+mn-cs"/>
              </a:rPr>
              <a:t>Nước còn cau mặt với tang thương</a:t>
            </a:r>
            <a:r>
              <a:rPr lang="vi-VN" sz="2800" i="1" kern="1200" baseline="30000" dirty="0">
                <a:solidFill>
                  <a:srgbClr val="0D0D0D"/>
                </a:solidFill>
                <a:latin typeface="Times New Roman" panose="02020603050405020304" pitchFamily="18" charset="0"/>
                <a:ea typeface="+mn-ea"/>
                <a:cs typeface="+mn-cs"/>
              </a:rPr>
              <a:t>(6)</a:t>
            </a:r>
            <a:br>
              <a:rPr lang="vi-VN" sz="2800" i="1" kern="1200" dirty="0">
                <a:solidFill>
                  <a:srgbClr val="0D0D0D"/>
                </a:solidFill>
                <a:latin typeface="Times New Roman" panose="02020603050405020304" pitchFamily="18" charset="0"/>
                <a:ea typeface="+mn-ea"/>
                <a:cs typeface="+mn-cs"/>
              </a:rPr>
            </a:br>
            <a:r>
              <a:rPr lang="vi-VN" sz="2800" i="1" kern="1200" dirty="0">
                <a:solidFill>
                  <a:srgbClr val="0D0D0D"/>
                </a:solidFill>
                <a:latin typeface="Times New Roman" panose="02020603050405020304" pitchFamily="18" charset="0"/>
                <a:ea typeface="+mn-ea"/>
                <a:cs typeface="+mn-cs"/>
              </a:rPr>
              <a:t>Ngàn năm gương cũ soi kim cổ.</a:t>
            </a:r>
            <a:br>
              <a:rPr lang="vi-VN" sz="2800" i="1" kern="1200" dirty="0">
                <a:solidFill>
                  <a:srgbClr val="0D0D0D"/>
                </a:solidFill>
                <a:latin typeface="Times New Roman" panose="02020603050405020304" pitchFamily="18" charset="0"/>
                <a:ea typeface="+mn-ea"/>
                <a:cs typeface="+mn-cs"/>
              </a:rPr>
            </a:br>
            <a:r>
              <a:rPr lang="vi-VN" sz="2800" i="1" kern="1200" dirty="0">
                <a:solidFill>
                  <a:srgbClr val="0D0D0D"/>
                </a:solidFill>
                <a:latin typeface="Times New Roman" panose="02020603050405020304" pitchFamily="18" charset="0"/>
                <a:ea typeface="+mn-ea"/>
                <a:cs typeface="+mn-cs"/>
              </a:rPr>
              <a:t>Cảnh đấy người đây luống đoạn trường</a:t>
            </a:r>
            <a:r>
              <a:rPr lang="vi-VN" sz="2800" i="1" kern="1200" baseline="30000" dirty="0">
                <a:solidFill>
                  <a:srgbClr val="0D0D0D"/>
                </a:solidFill>
                <a:latin typeface="Times New Roman" panose="02020603050405020304" pitchFamily="18" charset="0"/>
                <a:ea typeface="+mn-ea"/>
                <a:cs typeface="+mn-cs"/>
              </a:rPr>
              <a:t>(7)</a:t>
            </a:r>
            <a:endParaRPr lang="en-US" sz="2800" kern="1200" dirty="0">
              <a:solidFill>
                <a:schemeClr val="tx1"/>
              </a:solidFill>
              <a:latin typeface="Times New Roman" panose="02020603050405020304" pitchFamily="18" charset="0"/>
              <a:ea typeface="+mn-ea"/>
              <a:cs typeface="+mn-cs"/>
            </a:endParaRPr>
          </a:p>
          <a:p>
            <a:pPr defTabSz="512064">
              <a:lnSpc>
                <a:spcPct val="130000"/>
              </a:lnSpc>
              <a:spcAft>
                <a:spcPts val="448"/>
              </a:spcAft>
            </a:pP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Nguồn</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Nguyễn</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Tường</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Phượng</a:t>
            </a:r>
            <a:r>
              <a:rPr lang="en-US" sz="2800" kern="1200" dirty="0">
                <a:solidFill>
                  <a:schemeClr val="tx1"/>
                </a:solidFill>
                <a:latin typeface="Times New Roman" panose="02020603050405020304" pitchFamily="18" charset="0"/>
                <a:ea typeface="+mn-ea"/>
                <a:cs typeface="Times New Roman" panose="02020603050405020304" pitchFamily="18" charset="0"/>
              </a:rPr>
              <a:t>, Phan Văn </a:t>
            </a:r>
            <a:r>
              <a:rPr lang="en-US" sz="2800" kern="1200" dirty="0" err="1">
                <a:solidFill>
                  <a:schemeClr val="tx1"/>
                </a:solidFill>
                <a:latin typeface="Times New Roman" panose="02020603050405020304" pitchFamily="18" charset="0"/>
                <a:ea typeface="+mn-ea"/>
                <a:cs typeface="Times New Roman" panose="02020603050405020304" pitchFamily="18" charset="0"/>
              </a:rPr>
              <a:t>Sách</a:t>
            </a:r>
            <a:r>
              <a:rPr lang="en-US" sz="2800" kern="1200" dirty="0">
                <a:solidFill>
                  <a:schemeClr val="tx1"/>
                </a:solidFill>
                <a:latin typeface="Times New Roman" panose="02020603050405020304" pitchFamily="18" charset="0"/>
                <a:ea typeface="+mn-ea"/>
                <a:cs typeface="Times New Roman" panose="02020603050405020304" pitchFamily="18" charset="0"/>
              </a:rPr>
              <a:t>, Bùi </a:t>
            </a:r>
            <a:r>
              <a:rPr lang="en-US" sz="2800" kern="1200" dirty="0" err="1">
                <a:solidFill>
                  <a:schemeClr val="tx1"/>
                </a:solidFill>
                <a:latin typeface="Times New Roman" panose="02020603050405020304" pitchFamily="18" charset="0"/>
                <a:ea typeface="+mn-ea"/>
                <a:cs typeface="Times New Roman" panose="02020603050405020304" pitchFamily="18" charset="0"/>
              </a:rPr>
              <a:t>Hữu</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Sủng</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Việt</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văn</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diễn</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giảng</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hậu</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bán</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thế</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kỷ</a:t>
            </a:r>
            <a:r>
              <a:rPr lang="en-US" sz="2800" i="1" kern="1200" dirty="0">
                <a:solidFill>
                  <a:schemeClr val="tx1"/>
                </a:solidFill>
                <a:latin typeface="Times New Roman" panose="02020603050405020304" pitchFamily="18" charset="0"/>
                <a:ea typeface="+mn-ea"/>
                <a:cs typeface="Times New Roman" panose="02020603050405020304" pitchFamily="18" charset="0"/>
              </a:rPr>
              <a:t> </a:t>
            </a:r>
            <a:r>
              <a:rPr lang="en-US" sz="2800" i="1" kern="1200" dirty="0" err="1">
                <a:solidFill>
                  <a:schemeClr val="tx1"/>
                </a:solidFill>
                <a:latin typeface="Times New Roman" panose="02020603050405020304" pitchFamily="18" charset="0"/>
                <a:ea typeface="+mn-ea"/>
                <a:cs typeface="Times New Roman" panose="02020603050405020304" pitchFamily="18" charset="0"/>
              </a:rPr>
              <a:t>thứ</a:t>
            </a:r>
            <a:r>
              <a:rPr lang="en-US" sz="2800" i="1" kern="1200" dirty="0">
                <a:solidFill>
                  <a:schemeClr val="tx1"/>
                </a:solidFill>
                <a:latin typeface="Times New Roman" panose="02020603050405020304" pitchFamily="18" charset="0"/>
                <a:ea typeface="+mn-ea"/>
                <a:cs typeface="Times New Roman" panose="02020603050405020304" pitchFamily="18" charset="0"/>
              </a:rPr>
              <a:t> XIX</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Trường</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Nguyễn</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Khuyến</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xuất</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bản</a:t>
            </a:r>
            <a:r>
              <a:rPr lang="en-US" sz="2800" kern="1200" dirty="0">
                <a:solidFill>
                  <a:schemeClr val="tx1"/>
                </a:solidFill>
                <a:latin typeface="Times New Roman" panose="02020603050405020304" pitchFamily="18" charset="0"/>
                <a:ea typeface="+mn-ea"/>
                <a:cs typeface="Times New Roman" panose="02020603050405020304" pitchFamily="18" charset="0"/>
              </a:rPr>
              <a:t>, Hà </a:t>
            </a:r>
            <a:r>
              <a:rPr lang="en-US" sz="2800" kern="1200" dirty="0" err="1">
                <a:solidFill>
                  <a:schemeClr val="tx1"/>
                </a:solidFill>
                <a:latin typeface="Times New Roman" panose="02020603050405020304" pitchFamily="18" charset="0"/>
                <a:ea typeface="+mn-ea"/>
                <a:cs typeface="Times New Roman" panose="02020603050405020304" pitchFamily="18" charset="0"/>
              </a:rPr>
              <a:t>Nội</a:t>
            </a:r>
            <a:r>
              <a:rPr lang="en-US" sz="2800" kern="1200" dirty="0">
                <a:solidFill>
                  <a:schemeClr val="tx1"/>
                </a:solidFill>
                <a:latin typeface="Times New Roman" panose="02020603050405020304" pitchFamily="18" charset="0"/>
                <a:ea typeface="+mn-ea"/>
                <a:cs typeface="Times New Roman" panose="02020603050405020304" pitchFamily="18" charset="0"/>
              </a:rPr>
              <a:t>, 1953)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E57291A2-AD18-6133-63C1-08CA529286FC}"/>
              </a:ext>
            </a:extLst>
          </p:cNvPr>
          <p:cNvPicPr>
            <a:picLocks noChangeAspect="1"/>
          </p:cNvPicPr>
          <p:nvPr/>
        </p:nvPicPr>
        <p:blipFill rotWithShape="1">
          <a:blip r:embed="rId3">
            <a:extLst>
              <a:ext uri="{28A0092B-C50C-407E-A947-70E740481C1C}">
                <a14:useLocalDpi xmlns:a14="http://schemas.microsoft.com/office/drawing/2010/main" val="0"/>
              </a:ext>
            </a:extLst>
          </a:blip>
          <a:srcRect t="23658" b="23750"/>
          <a:stretch/>
        </p:blipFill>
        <p:spPr>
          <a:xfrm>
            <a:off x="-762000" y="3983800"/>
            <a:ext cx="6858000" cy="3606800"/>
          </a:xfrm>
          <a:prstGeom prst="rect">
            <a:avLst/>
          </a:prstGeom>
        </p:spPr>
      </p:pic>
    </p:spTree>
    <p:extLst>
      <p:ext uri="{BB962C8B-B14F-4D97-AF65-F5344CB8AC3E}">
        <p14:creationId xmlns:p14="http://schemas.microsoft.com/office/powerpoint/2010/main" val="25254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6FE5783E-C706-9064-963C-197FF7C4E24D}"/>
              </a:ext>
            </a:extLst>
          </p:cNvPr>
          <p:cNvSpPr txBox="1"/>
          <p:nvPr/>
        </p:nvSpPr>
        <p:spPr>
          <a:xfrm>
            <a:off x="660400" y="1157401"/>
            <a:ext cx="10858500" cy="3957494"/>
          </a:xfrm>
          <a:prstGeom prst="rect">
            <a:avLst/>
          </a:prstGeom>
          <a:noFill/>
        </p:spPr>
        <p:txBody>
          <a:bodyPr wrap="square">
            <a:spAutoFit/>
          </a:bodyPr>
          <a:lstStyle/>
          <a:p>
            <a:pPr>
              <a:lnSpc>
                <a:spcPct val="130000"/>
              </a:lnSpc>
            </a:pPr>
            <a:r>
              <a:rPr lang="vi-VN" sz="2800" b="1" dirty="0">
                <a:solidFill>
                  <a:srgbClr val="0D0D0D"/>
                </a:solidFill>
                <a:effectLst/>
                <a:latin typeface="Times New Roman" panose="02020603050405020304" pitchFamily="18" charset="0"/>
                <a:ea typeface="Times New Roman" panose="02020603050405020304" pitchFamily="18" charset="0"/>
              </a:rPr>
              <a:t>Chú giải:</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vi-VN" sz="2800" b="1" dirty="0">
                <a:solidFill>
                  <a:srgbClr val="0D0D0D"/>
                </a:solidFill>
                <a:effectLst/>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Thăng Long là kinh đô nước ta từ đời nhà Lý đến đời nhà Lê, đến đời Minh Mệnh nhà Nguyễn thì đổi ra tỉnh Hà Nội. Đi qua cố đô, Bà Huyện Thanh Quan, đại biểu cho giai cấp sĩ phu Bắc Hà, bâng khuâng trước sự di đô đổi triều, đau lòng trước sự tang thương.</a:t>
            </a:r>
            <a:endParaRPr lang="en-US" sz="2800" dirty="0">
              <a:effectLst/>
              <a:latin typeface="Times New Roman" panose="02020603050405020304" pitchFamily="18" charset="0"/>
              <a:ea typeface="Times New Roman" panose="02020603050405020304" pitchFamily="18" charset="0"/>
            </a:endParaRPr>
          </a:p>
          <a:p>
            <a:pPr>
              <a:lnSpc>
                <a:spcPct val="130000"/>
              </a:lnSpc>
            </a:pPr>
            <a:r>
              <a:rPr lang="en-US" sz="2800" i="1" baseline="30000" dirty="0">
                <a:solidFill>
                  <a:srgbClr val="0D0D0D"/>
                </a:solidFill>
                <a:effectLst/>
                <a:latin typeface="Times New Roman" panose="02020603050405020304" pitchFamily="18" charset="0"/>
                <a:ea typeface="Times New Roman" panose="02020603050405020304" pitchFamily="18" charset="0"/>
              </a:rPr>
              <a:t>(1)</a:t>
            </a:r>
            <a:r>
              <a:rPr lang="vi-VN" sz="2800" i="1" dirty="0">
                <a:solidFill>
                  <a:srgbClr val="0D0D0D"/>
                </a:solidFill>
                <a:effectLst/>
                <a:latin typeface="Times New Roman" panose="02020603050405020304" pitchFamily="18" charset="0"/>
                <a:ea typeface="Times New Roman" panose="02020603050405020304" pitchFamily="18" charset="0"/>
              </a:rPr>
              <a:t>Hí trường</a:t>
            </a:r>
            <a:r>
              <a:rPr lang="vi-VN" sz="2800" dirty="0">
                <a:solidFill>
                  <a:srgbClr val="0D0D0D"/>
                </a:solidFill>
                <a:effectLst/>
                <a:latin typeface="Times New Roman" panose="02020603050405020304" pitchFamily="18" charset="0"/>
                <a:ea typeface="Times New Roman" panose="02020603050405020304" pitchFamily="18" charset="0"/>
              </a:rPr>
              <a:t>: Sân khấu diễn tuồng. Ở đây dùng ví với cuộc đời, vì nối tiếp hết lớp này tiếp lớp khác, luôn biến đổi; </a:t>
            </a:r>
            <a:endParaRPr lang="en-US" sz="2800" dirty="0">
              <a:effectLst/>
              <a:latin typeface="Times New Roman" panose="02020603050405020304" pitchFamily="18" charset="0"/>
              <a:ea typeface="Times New Roman" panose="02020603050405020304" pitchFamily="18" charset="0"/>
            </a:endParaRPr>
          </a:p>
        </p:txBody>
      </p:sp>
      <p:pic>
        <p:nvPicPr>
          <p:cNvPr id="2" name="图片 1">
            <a:extLst>
              <a:ext uri="{FF2B5EF4-FFF2-40B4-BE49-F238E27FC236}">
                <a16:creationId xmlns:a16="http://schemas.microsoft.com/office/drawing/2014/main" id="{B42A682D-33A2-2B91-9552-3D278F642BE8}"/>
              </a:ext>
            </a:extLst>
          </p:cNvPr>
          <p:cNvPicPr>
            <a:picLocks noChangeAspect="1"/>
          </p:cNvPicPr>
          <p:nvPr/>
        </p:nvPicPr>
        <p:blipFill rotWithShape="1">
          <a:blip r:embed="rId3">
            <a:extLst>
              <a:ext uri="{28A0092B-C50C-407E-A947-70E740481C1C}">
                <a14:useLocalDpi xmlns:a14="http://schemas.microsoft.com/office/drawing/2010/main" val="0"/>
              </a:ext>
            </a:extLst>
          </a:blip>
          <a:srcRect t="23658" b="23750"/>
          <a:stretch/>
        </p:blipFill>
        <p:spPr>
          <a:xfrm>
            <a:off x="-304800" y="4607642"/>
            <a:ext cx="6858000" cy="3606800"/>
          </a:xfrm>
          <a:prstGeom prst="rect">
            <a:avLst/>
          </a:prstGeom>
        </p:spPr>
      </p:pic>
      <p:pic>
        <p:nvPicPr>
          <p:cNvPr id="3" name="图片 1">
            <a:extLst>
              <a:ext uri="{FF2B5EF4-FFF2-40B4-BE49-F238E27FC236}">
                <a16:creationId xmlns:a16="http://schemas.microsoft.com/office/drawing/2014/main" id="{470EF226-4A3A-7102-B06E-C8786401CAAF}"/>
              </a:ext>
            </a:extLst>
          </p:cNvPr>
          <p:cNvPicPr>
            <a:picLocks noChangeAspect="1"/>
          </p:cNvPicPr>
          <p:nvPr/>
        </p:nvPicPr>
        <p:blipFill rotWithShape="1">
          <a:blip r:embed="rId3">
            <a:extLst>
              <a:ext uri="{28A0092B-C50C-407E-A947-70E740481C1C}">
                <a14:useLocalDpi xmlns:a14="http://schemas.microsoft.com/office/drawing/2010/main" val="0"/>
              </a:ext>
            </a:extLst>
          </a:blip>
          <a:srcRect t="23658" b="23750"/>
          <a:stretch/>
        </p:blipFill>
        <p:spPr>
          <a:xfrm>
            <a:off x="5334000" y="4696132"/>
            <a:ext cx="6858000" cy="3606800"/>
          </a:xfrm>
          <a:prstGeom prst="rect">
            <a:avLst/>
          </a:prstGeom>
        </p:spPr>
      </p:pic>
    </p:spTree>
    <p:extLst>
      <p:ext uri="{BB962C8B-B14F-4D97-AF65-F5344CB8AC3E}">
        <p14:creationId xmlns:p14="http://schemas.microsoft.com/office/powerpoint/2010/main" val="3451562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590F2679-D4A8-5D45-9D83-C465C59C434E}"/>
              </a:ext>
            </a:extLst>
          </p:cNvPr>
          <p:cNvSpPr txBox="1"/>
          <p:nvPr/>
        </p:nvSpPr>
        <p:spPr>
          <a:xfrm>
            <a:off x="660400" y="1130300"/>
            <a:ext cx="10858500" cy="5558445"/>
          </a:xfrm>
          <a:prstGeom prst="rect">
            <a:avLst/>
          </a:prstGeom>
          <a:noFill/>
        </p:spPr>
        <p:txBody>
          <a:bodyPr wrap="square">
            <a:spAutoFit/>
          </a:bodyPr>
          <a:lstStyle/>
          <a:p>
            <a:pPr>
              <a:lnSpc>
                <a:spcPct val="130000"/>
              </a:lnSpc>
            </a:pPr>
            <a:r>
              <a:rPr lang="en-US" sz="3200" i="1" baseline="30000" dirty="0">
                <a:solidFill>
                  <a:srgbClr val="0D0D0D"/>
                </a:solidFill>
                <a:effectLst/>
                <a:latin typeface="Times New Roman" panose="02020603050405020304" pitchFamily="18" charset="0"/>
                <a:ea typeface="Times New Roman" panose="02020603050405020304" pitchFamily="18" charset="0"/>
              </a:rPr>
              <a:t>(2)</a:t>
            </a:r>
            <a:r>
              <a:rPr lang="vi-VN" sz="3200" i="1" dirty="0">
                <a:solidFill>
                  <a:srgbClr val="0D0D0D"/>
                </a:solidFill>
                <a:effectLst/>
                <a:latin typeface="Times New Roman" panose="02020603050405020304" pitchFamily="18" charset="0"/>
                <a:ea typeface="Times New Roman" panose="02020603050405020304" pitchFamily="18" charset="0"/>
              </a:rPr>
              <a:t>Tinh sương</a:t>
            </a:r>
            <a:r>
              <a:rPr lang="vi-VN" sz="3200" dirty="0">
                <a:solidFill>
                  <a:srgbClr val="0D0D0D"/>
                </a:solidFill>
                <a:effectLst/>
                <a:latin typeface="Times New Roman" panose="02020603050405020304" pitchFamily="18" charset="0"/>
                <a:ea typeface="Times New Roman" panose="02020603050405020304" pitchFamily="18" charset="0"/>
              </a:rPr>
              <a:t>: Một năm, tinh là sao, mỗi năm di chuyển một vòng, sương theo thời tiết, mỗi năm giáng một lần; </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en-US" sz="3200" i="1" baseline="30000" dirty="0">
                <a:solidFill>
                  <a:srgbClr val="0D0D0D"/>
                </a:solidFill>
                <a:effectLst/>
                <a:latin typeface="Times New Roman" panose="02020603050405020304" pitchFamily="18" charset="0"/>
                <a:ea typeface="Times New Roman" panose="02020603050405020304" pitchFamily="18" charset="0"/>
              </a:rPr>
              <a:t>(3)</a:t>
            </a:r>
            <a:r>
              <a:rPr lang="vi-VN" sz="3200" i="1" dirty="0">
                <a:solidFill>
                  <a:srgbClr val="0D0D0D"/>
                </a:solidFill>
                <a:effectLst/>
                <a:latin typeface="Times New Roman" panose="02020603050405020304" pitchFamily="18" charset="0"/>
                <a:ea typeface="Times New Roman" panose="02020603050405020304" pitchFamily="18" charset="0"/>
              </a:rPr>
              <a:t>Thu thảo</a:t>
            </a:r>
            <a:r>
              <a:rPr lang="vi-VN" sz="3200" dirty="0">
                <a:solidFill>
                  <a:srgbClr val="0D0D0D"/>
                </a:solidFill>
                <a:effectLst/>
                <a:latin typeface="Times New Roman" panose="02020603050405020304" pitchFamily="18" charset="0"/>
                <a:ea typeface="Times New Roman" panose="02020603050405020304" pitchFamily="18" charset="0"/>
              </a:rPr>
              <a:t>: Cỏ mùa thu; </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en-US" sz="3200" i="1" baseline="30000" dirty="0">
                <a:solidFill>
                  <a:srgbClr val="0D0D0D"/>
                </a:solidFill>
                <a:effectLst/>
                <a:latin typeface="Times New Roman" panose="02020603050405020304" pitchFamily="18" charset="0"/>
                <a:ea typeface="Times New Roman" panose="02020603050405020304" pitchFamily="18" charset="0"/>
              </a:rPr>
              <a:t>(4)</a:t>
            </a:r>
            <a:r>
              <a:rPr lang="vi-VN" sz="3200" i="1" dirty="0">
                <a:solidFill>
                  <a:srgbClr val="0D0D0D"/>
                </a:solidFill>
                <a:effectLst/>
                <a:latin typeface="Times New Roman" panose="02020603050405020304" pitchFamily="18" charset="0"/>
                <a:ea typeface="Times New Roman" panose="02020603050405020304" pitchFamily="18" charset="0"/>
              </a:rPr>
              <a:t>Tịch dương</a:t>
            </a:r>
            <a:r>
              <a:rPr lang="vi-VN" sz="3200" dirty="0">
                <a:solidFill>
                  <a:srgbClr val="0D0D0D"/>
                </a:solidFill>
                <a:effectLst/>
                <a:latin typeface="Times New Roman" panose="02020603050405020304" pitchFamily="18" charset="0"/>
                <a:ea typeface="Times New Roman" panose="02020603050405020304" pitchFamily="18" charset="0"/>
              </a:rPr>
              <a:t>: Bóng mặt trời lúc chiều tà; </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en-US" sz="3200" i="1" baseline="30000" dirty="0">
                <a:solidFill>
                  <a:srgbClr val="0D0D0D"/>
                </a:solidFill>
                <a:effectLst/>
                <a:latin typeface="Times New Roman" panose="02020603050405020304" pitchFamily="18" charset="0"/>
                <a:ea typeface="Times New Roman" panose="02020603050405020304" pitchFamily="18" charset="0"/>
              </a:rPr>
              <a:t>(5)</a:t>
            </a:r>
            <a:r>
              <a:rPr lang="vi-VN" sz="3200" i="1" dirty="0">
                <a:solidFill>
                  <a:srgbClr val="0D0D0D"/>
                </a:solidFill>
                <a:effectLst/>
                <a:latin typeface="Times New Roman" panose="02020603050405020304" pitchFamily="18" charset="0"/>
                <a:ea typeface="Times New Roman" panose="02020603050405020304" pitchFamily="18" charset="0"/>
              </a:rPr>
              <a:t>Tuế nguyệt</a:t>
            </a:r>
            <a:r>
              <a:rPr lang="vi-VN" sz="3200" dirty="0">
                <a:solidFill>
                  <a:srgbClr val="0D0D0D"/>
                </a:solidFill>
                <a:effectLst/>
                <a:latin typeface="Times New Roman" panose="02020603050405020304" pitchFamily="18" charset="0"/>
                <a:ea typeface="Times New Roman" panose="02020603050405020304" pitchFamily="18" charset="0"/>
              </a:rPr>
              <a:t>: Năm tháng; </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en-US" sz="3200" i="1" baseline="30000" dirty="0">
                <a:solidFill>
                  <a:srgbClr val="0D0D0D"/>
                </a:solidFill>
                <a:effectLst/>
                <a:latin typeface="Times New Roman" panose="02020603050405020304" pitchFamily="18" charset="0"/>
                <a:ea typeface="Times New Roman" panose="02020603050405020304" pitchFamily="18" charset="0"/>
              </a:rPr>
              <a:t>(6)</a:t>
            </a:r>
            <a:r>
              <a:rPr lang="vi-VN" sz="3200" i="1" dirty="0">
                <a:solidFill>
                  <a:srgbClr val="0D0D0D"/>
                </a:solidFill>
                <a:effectLst/>
                <a:latin typeface="Times New Roman" panose="02020603050405020304" pitchFamily="18" charset="0"/>
                <a:ea typeface="Times New Roman" panose="02020603050405020304" pitchFamily="18" charset="0"/>
              </a:rPr>
              <a:t>Tang thương</a:t>
            </a:r>
            <a:r>
              <a:rPr lang="vi-VN" sz="3200" dirty="0">
                <a:solidFill>
                  <a:srgbClr val="0D0D0D"/>
                </a:solidFill>
                <a:effectLst/>
                <a:latin typeface="Times New Roman" panose="02020603050405020304" pitchFamily="18" charset="0"/>
                <a:ea typeface="Times New Roman" panose="02020603050405020304" pitchFamily="18" charset="0"/>
              </a:rPr>
              <a:t>: Do chữ "thương hải biến vi tang điền" (biển xanh biến thành ruộng dâu), chỉ việc sự vật thay đổi; </a:t>
            </a:r>
            <a:endParaRPr lang="en-US" sz="3200" dirty="0">
              <a:effectLst/>
              <a:latin typeface="Times New Roman" panose="02020603050405020304" pitchFamily="18" charset="0"/>
              <a:ea typeface="Times New Roman" panose="02020603050405020304" pitchFamily="18" charset="0"/>
            </a:endParaRPr>
          </a:p>
          <a:p>
            <a:r>
              <a:rPr lang="en-US" sz="3200" i="1" baseline="30000" dirty="0">
                <a:solidFill>
                  <a:srgbClr val="0D0D0D"/>
                </a:solidFill>
                <a:effectLst/>
                <a:latin typeface="Times New Roman" panose="02020603050405020304" pitchFamily="18" charset="0"/>
                <a:ea typeface="Calibri" panose="020F0502020204030204" pitchFamily="34" charset="0"/>
              </a:rPr>
              <a:t>(7)</a:t>
            </a:r>
            <a:r>
              <a:rPr lang="en-US" sz="3200" i="1" dirty="0" err="1">
                <a:solidFill>
                  <a:srgbClr val="0D0D0D"/>
                </a:solidFill>
                <a:effectLst/>
                <a:latin typeface="Times New Roman" panose="02020603050405020304" pitchFamily="18" charset="0"/>
                <a:ea typeface="Calibri" panose="020F0502020204030204" pitchFamily="34" charset="0"/>
              </a:rPr>
              <a:t>Đoạn</a:t>
            </a:r>
            <a:r>
              <a:rPr lang="en-US" sz="3200" i="1" dirty="0">
                <a:solidFill>
                  <a:srgbClr val="0D0D0D"/>
                </a:solidFill>
                <a:effectLst/>
                <a:latin typeface="Times New Roman" panose="02020603050405020304" pitchFamily="18" charset="0"/>
                <a:ea typeface="Calibri" panose="020F0502020204030204" pitchFamily="34" charset="0"/>
              </a:rPr>
              <a:t> </a:t>
            </a:r>
            <a:r>
              <a:rPr lang="en-US" sz="3200" i="1" dirty="0" err="1">
                <a:solidFill>
                  <a:srgbClr val="0D0D0D"/>
                </a:solidFill>
                <a:effectLst/>
                <a:latin typeface="Times New Roman" panose="02020603050405020304" pitchFamily="18" charset="0"/>
                <a:ea typeface="Calibri" panose="020F0502020204030204" pitchFamily="34" charset="0"/>
              </a:rPr>
              <a:t>trường</a:t>
            </a:r>
            <a:r>
              <a:rPr lang="en-US" sz="3200" dirty="0">
                <a:solidFill>
                  <a:srgbClr val="0D0D0D"/>
                </a:solidFill>
                <a:effectLst/>
                <a:latin typeface="Times New Roman" panose="02020603050405020304" pitchFamily="18" charset="0"/>
                <a:ea typeface="Calibri" panose="020F0502020204030204" pitchFamily="34" charset="0"/>
              </a:rPr>
              <a:t>: </a:t>
            </a:r>
            <a:r>
              <a:rPr lang="en-US" sz="3200" dirty="0" err="1">
                <a:solidFill>
                  <a:srgbClr val="0D0D0D"/>
                </a:solidFill>
                <a:effectLst/>
                <a:latin typeface="Times New Roman" panose="02020603050405020304" pitchFamily="18" charset="0"/>
                <a:ea typeface="Calibri" panose="020F0502020204030204" pitchFamily="34" charset="0"/>
              </a:rPr>
              <a:t>Đau</a:t>
            </a:r>
            <a:r>
              <a:rPr lang="en-US" sz="3200" dirty="0">
                <a:solidFill>
                  <a:srgbClr val="0D0D0D"/>
                </a:solidFill>
                <a:effectLst/>
                <a:latin typeface="Times New Roman" panose="02020603050405020304" pitchFamily="18" charset="0"/>
                <a:ea typeface="Calibri" panose="020F0502020204030204" pitchFamily="34" charset="0"/>
              </a:rPr>
              <a:t> </a:t>
            </a:r>
            <a:r>
              <a:rPr lang="en-US" sz="3200" dirty="0" err="1">
                <a:solidFill>
                  <a:srgbClr val="0D0D0D"/>
                </a:solidFill>
                <a:effectLst/>
                <a:latin typeface="Times New Roman" panose="02020603050405020304" pitchFamily="18" charset="0"/>
                <a:ea typeface="Calibri" panose="020F0502020204030204" pitchFamily="34" charset="0"/>
              </a:rPr>
              <a:t>lòng</a:t>
            </a:r>
            <a:r>
              <a:rPr lang="en-US" sz="3200" dirty="0">
                <a:solidFill>
                  <a:srgbClr val="0D0D0D"/>
                </a:solidFill>
                <a:effectLst/>
                <a:latin typeface="Times New Roman" panose="02020603050405020304" pitchFamily="18" charset="0"/>
                <a:ea typeface="Calibri" panose="020F0502020204030204" pitchFamily="34" charset="0"/>
              </a:rPr>
              <a:t> </a:t>
            </a:r>
            <a:r>
              <a:rPr lang="en-US" sz="3200" dirty="0" err="1">
                <a:solidFill>
                  <a:srgbClr val="0D0D0D"/>
                </a:solidFill>
                <a:effectLst/>
                <a:latin typeface="Times New Roman" panose="02020603050405020304" pitchFamily="18" charset="0"/>
                <a:ea typeface="Calibri" panose="020F0502020204030204" pitchFamily="34" charset="0"/>
              </a:rPr>
              <a:t>đứt</a:t>
            </a:r>
            <a:r>
              <a:rPr lang="en-US" sz="3200" dirty="0">
                <a:solidFill>
                  <a:srgbClr val="0D0D0D"/>
                </a:solidFill>
                <a:effectLst/>
                <a:latin typeface="Times New Roman" panose="02020603050405020304" pitchFamily="18" charset="0"/>
                <a:ea typeface="Calibri" panose="020F0502020204030204" pitchFamily="34" charset="0"/>
              </a:rPr>
              <a:t> </a:t>
            </a:r>
            <a:r>
              <a:rPr lang="en-US" sz="3200" dirty="0" err="1">
                <a:solidFill>
                  <a:srgbClr val="0D0D0D"/>
                </a:solidFill>
                <a:effectLst/>
                <a:latin typeface="Times New Roman" panose="02020603050405020304" pitchFamily="18" charset="0"/>
                <a:ea typeface="Calibri" panose="020F0502020204030204" pitchFamily="34" charset="0"/>
              </a:rPr>
              <a:t>ruột</a:t>
            </a:r>
            <a:r>
              <a:rPr lang="en-US" sz="3200" dirty="0">
                <a:solidFill>
                  <a:srgbClr val="0D0D0D"/>
                </a:solidFill>
                <a:effectLst/>
                <a:latin typeface="Times New Roman" panose="02020603050405020304" pitchFamily="18" charset="0"/>
                <a:ea typeface="Calibri" panose="020F0502020204030204" pitchFamily="34" charset="0"/>
              </a:rPr>
              <a:t>.</a:t>
            </a:r>
            <a:br>
              <a:rPr lang="en-US" sz="3200" dirty="0">
                <a:solidFill>
                  <a:srgbClr val="0D0D0D"/>
                </a:solidFill>
                <a:effectLst/>
                <a:latin typeface="Times New Roman" panose="02020603050405020304" pitchFamily="18" charset="0"/>
                <a:ea typeface="Calibri" panose="020F0502020204030204" pitchFamily="34" charset="0"/>
              </a:rPr>
            </a:br>
            <a:endParaRPr lang="en-US" sz="3200" dirty="0"/>
          </a:p>
        </p:txBody>
      </p:sp>
    </p:spTree>
    <p:extLst>
      <p:ext uri="{BB962C8B-B14F-4D97-AF65-F5344CB8AC3E}">
        <p14:creationId xmlns:p14="http://schemas.microsoft.com/office/powerpoint/2010/main" val="495751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18C25225-7318-D946-6B63-85B3439E760C}"/>
              </a:ext>
            </a:extLst>
          </p:cNvPr>
          <p:cNvSpPr txBox="1"/>
          <p:nvPr/>
        </p:nvSpPr>
        <p:spPr>
          <a:xfrm>
            <a:off x="660400" y="1193845"/>
            <a:ext cx="10858500" cy="4621843"/>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E885FE42-B116-4A1D-A8EB-A7F42984DC2C}"/>
              </a:ext>
            </a:extLst>
          </p:cNvPr>
          <p:cNvPicPr>
            <a:picLocks noChangeAspect="1"/>
          </p:cNvPicPr>
          <p:nvPr/>
        </p:nvPicPr>
        <p:blipFill rotWithShape="1">
          <a:blip r:embed="rId3">
            <a:extLst>
              <a:ext uri="{28A0092B-C50C-407E-A947-70E740481C1C}">
                <a14:useLocalDpi xmlns:a14="http://schemas.microsoft.com/office/drawing/2010/main" val="0"/>
              </a:ext>
            </a:extLst>
          </a:blip>
          <a:srcRect t="23658" b="23750"/>
          <a:stretch/>
        </p:blipFill>
        <p:spPr>
          <a:xfrm>
            <a:off x="6096000" y="4012288"/>
            <a:ext cx="6858000" cy="3606800"/>
          </a:xfrm>
          <a:prstGeom prst="rect">
            <a:avLst/>
          </a:prstGeom>
        </p:spPr>
      </p:pic>
    </p:spTree>
    <p:extLst>
      <p:ext uri="{BB962C8B-B14F-4D97-AF65-F5344CB8AC3E}">
        <p14:creationId xmlns:p14="http://schemas.microsoft.com/office/powerpoint/2010/main" val="55491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69D9F97B-B6BC-FD1D-AFD0-9380BF037325}"/>
              </a:ext>
            </a:extLst>
          </p:cNvPr>
          <p:cNvSpPr txBox="1"/>
          <p:nvPr/>
        </p:nvSpPr>
        <p:spPr>
          <a:xfrm>
            <a:off x="660400" y="988707"/>
            <a:ext cx="10858500" cy="5701689"/>
          </a:xfrm>
          <a:prstGeom prst="rect">
            <a:avLst/>
          </a:prstGeom>
          <a:noFill/>
        </p:spPr>
        <p:txBody>
          <a:bodyPr wrap="square">
            <a:spAutoFit/>
          </a:bodyPr>
          <a:lstStyle/>
          <a:p>
            <a:pPr marL="41910">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phế</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Hai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Hai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Hai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Hai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gan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tuế</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nguyệt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cau</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tang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thương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42BDD1FB-6864-F167-B982-2E6AAD8AB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457" y="3596896"/>
            <a:ext cx="3458743" cy="3458743"/>
          </a:xfrm>
          <a:prstGeom prst="rect">
            <a:avLst/>
          </a:prstGeom>
        </p:spPr>
      </p:pic>
    </p:spTree>
    <p:extLst>
      <p:ext uri="{BB962C8B-B14F-4D97-AF65-F5344CB8AC3E}">
        <p14:creationId xmlns:p14="http://schemas.microsoft.com/office/powerpoint/2010/main" val="3505190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8" name="TextBox 7">
            <a:extLst>
              <a:ext uri="{FF2B5EF4-FFF2-40B4-BE49-F238E27FC236}">
                <a16:creationId xmlns:a16="http://schemas.microsoft.com/office/drawing/2014/main" id="{9818C650-241F-1D11-BE41-5F1DCA337F05}"/>
              </a:ext>
            </a:extLst>
          </p:cNvPr>
          <p:cNvSpPr txBox="1"/>
          <p:nvPr/>
        </p:nvSpPr>
        <p:spPr>
          <a:xfrm>
            <a:off x="660400" y="983381"/>
            <a:ext cx="10858500" cy="4068421"/>
          </a:xfrm>
          <a:prstGeom prst="rect">
            <a:avLst/>
          </a:prstGeom>
          <a:noFill/>
        </p:spPr>
        <p:txBody>
          <a:bodyPr wrap="square">
            <a:spAutoFit/>
          </a:bodyPr>
          <a:lstStyle/>
          <a:p>
            <a:pPr>
              <a:lnSpc>
                <a:spcPct val="130000"/>
              </a:lnSpc>
              <a:spcAft>
                <a:spcPts val="800"/>
              </a:spcAft>
              <a:tabLst>
                <a:tab pos="270510" algn="l"/>
              </a:tabLs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hoài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1, 2, 4, 6, 8</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5.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AE3F031B-48FF-F88A-E19C-25521801EFF2}"/>
              </a:ext>
            </a:extLst>
          </p:cNvPr>
          <p:cNvGraphicFramePr>
            <a:graphicFrameLocks noGrp="1"/>
          </p:cNvGraphicFramePr>
          <p:nvPr/>
        </p:nvGraphicFramePr>
        <p:xfrm>
          <a:off x="660400" y="5051549"/>
          <a:ext cx="10858500" cy="1062355"/>
        </p:xfrm>
        <a:graphic>
          <a:graphicData uri="http://schemas.openxmlformats.org/drawingml/2006/table">
            <a:tbl>
              <a:tblPr firstRow="1" firstCol="1" bandRow="1"/>
              <a:tblGrid>
                <a:gridCol w="5428717">
                  <a:extLst>
                    <a:ext uri="{9D8B030D-6E8A-4147-A177-3AD203B41FA5}">
                      <a16:colId xmlns:a16="http://schemas.microsoft.com/office/drawing/2014/main" val="74944477"/>
                    </a:ext>
                  </a:extLst>
                </a:gridCol>
                <a:gridCol w="5429783">
                  <a:extLst>
                    <a:ext uri="{9D8B030D-6E8A-4147-A177-3AD203B41FA5}">
                      <a16:colId xmlns:a16="http://schemas.microsoft.com/office/drawing/2014/main" val="3232556296"/>
                    </a:ext>
                  </a:extLst>
                </a:gridCol>
              </a:tblGrid>
              <a:tr h="0">
                <a:tc>
                  <a:txBody>
                    <a:bodyPr/>
                    <a:lstStyle/>
                    <a:p>
                      <a:pPr marL="457200">
                        <a:lnSpc>
                          <a:spcPct val="130000"/>
                        </a:lnSpc>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Trơ gan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30000"/>
                        </a:lnSpc>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Hí trường</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a:lnSpc>
                          <a:spcPct val="130000"/>
                        </a:lnSpc>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Tuế</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30000"/>
                        </a:lnSpc>
                        <a:spcAft>
                          <a:spcPts val="10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cổ</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163293843"/>
                  </a:ext>
                </a:extLst>
              </a:tr>
            </a:tbl>
          </a:graphicData>
        </a:graphic>
      </p:graphicFrame>
      <p:pic>
        <p:nvPicPr>
          <p:cNvPr id="2" name="图片 1">
            <a:extLst>
              <a:ext uri="{FF2B5EF4-FFF2-40B4-BE49-F238E27FC236}">
                <a16:creationId xmlns:a16="http://schemas.microsoft.com/office/drawing/2014/main" id="{4C96D1CC-FE0F-BFF2-2644-18E8F2D7A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257" y="3583207"/>
            <a:ext cx="3458743" cy="3458743"/>
          </a:xfrm>
          <a:prstGeom prst="rect">
            <a:avLst/>
          </a:prstGeom>
        </p:spPr>
      </p:pic>
    </p:spTree>
    <p:extLst>
      <p:ext uri="{BB962C8B-B14F-4D97-AF65-F5344CB8AC3E}">
        <p14:creationId xmlns:p14="http://schemas.microsoft.com/office/powerpoint/2010/main" val="333374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F034CE20-B6E1-60A8-676D-5B8D48A4F49B}"/>
              </a:ext>
            </a:extLst>
          </p:cNvPr>
          <p:cNvSpPr txBox="1"/>
          <p:nvPr/>
        </p:nvSpPr>
        <p:spPr>
          <a:xfrm>
            <a:off x="660400" y="1130300"/>
            <a:ext cx="10858500" cy="5032211"/>
          </a:xfrm>
          <a:prstGeom prst="rect">
            <a:avLst/>
          </a:prstGeom>
          <a:noFill/>
        </p:spPr>
        <p:txBody>
          <a:bodyPr wrap="square">
            <a:spAutoFit/>
          </a:bodyPr>
          <a:lstStyle/>
          <a:p>
            <a:pPr algn="just">
              <a:lnSpc>
                <a:spcPct val="13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gan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tuế</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nguyệt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cau</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tang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thương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vĩnh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quay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trụ</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653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962EC2B5-E297-4CF1-E901-A913D2263B64}"/>
              </a:ext>
            </a:extLst>
          </p:cNvPr>
          <p:cNvSpPr txBox="1"/>
          <p:nvPr/>
        </p:nvSpPr>
        <p:spPr>
          <a:xfrm>
            <a:off x="660400" y="1271777"/>
            <a:ext cx="10858500" cy="4376198"/>
          </a:xfrm>
          <a:prstGeom prst="rect">
            <a:avLst/>
          </a:prstGeom>
          <a:noFill/>
        </p:spPr>
        <p:txBody>
          <a:bodyPr wrap="square">
            <a:spAutoFit/>
          </a:bodyPr>
          <a:lstStyle/>
          <a:p>
            <a:pPr>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man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ình</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chẽ</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ngụ</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488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0D991629-261A-2772-7D0C-8C58B462C870}"/>
              </a:ext>
            </a:extLst>
          </p:cNvPr>
          <p:cNvSpPr txBox="1"/>
          <p:nvPr/>
        </p:nvSpPr>
        <p:spPr>
          <a:xfrm>
            <a:off x="810803" y="284794"/>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05:</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512C8788-0998-D688-93C8-211A83DD02E8}"/>
              </a:ext>
            </a:extLst>
          </p:cNvPr>
          <p:cNvSpPr txBox="1"/>
          <p:nvPr/>
        </p:nvSpPr>
        <p:spPr>
          <a:xfrm>
            <a:off x="810803" y="718351"/>
            <a:ext cx="10858500" cy="3995453"/>
          </a:xfrm>
          <a:prstGeom prst="rect">
            <a:avLst/>
          </a:prstGeom>
          <a:noFill/>
        </p:spPr>
        <p:txBody>
          <a:bodyPr wrap="square">
            <a:spAutoFit/>
          </a:bodyPr>
          <a:lstStyle/>
          <a:p>
            <a:pPr algn="just">
              <a:lnSpc>
                <a:spcPct val="150000"/>
              </a:lnSpc>
              <a:spcAft>
                <a:spcPts val="8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các yêu cầu sau: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vi-VN" sz="2800" b="1" dirty="0">
                <a:solidFill>
                  <a:srgbClr val="0D0D0D"/>
                </a:solidFill>
                <a:effectLst/>
                <a:latin typeface="Times New Roman" panose="02020603050405020304" pitchFamily="18" charset="0"/>
                <a:ea typeface="Times New Roman" panose="02020603050405020304" pitchFamily="18" charset="0"/>
              </a:rPr>
              <a:t>Câu 8.</a:t>
            </a:r>
            <a:r>
              <a:rPr lang="vi-VN" sz="2800" dirty="0">
                <a:solidFill>
                  <a:srgbClr val="0D0D0D"/>
                </a:solidFill>
                <a:effectLst/>
                <a:latin typeface="Times New Roman" panose="02020603050405020304" pitchFamily="18" charset="0"/>
                <a:ea typeface="Times New Roman" panose="02020603050405020304" pitchFamily="18" charset="0"/>
              </a:rPr>
              <a:t> Nhận xét về ngôn ngữ thơ của bà Huyện Thanh Quan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thơ</a:t>
            </a:r>
            <a:r>
              <a:rPr lang="vi-VN" sz="2800" dirty="0">
                <a:solidFill>
                  <a:srgbClr val="0D0D0D"/>
                </a:solidFill>
                <a:effectLst/>
                <a:latin typeface="Times New Roman" panose="02020603050405020304" pitchFamily="18" charset="0"/>
                <a:ea typeface="Times New Roman" panose="02020603050405020304" pitchFamily="18" charset="0"/>
              </a:rPr>
              <a:t>.</a:t>
            </a:r>
            <a:br>
              <a:rPr lang="vi-VN" sz="2800" dirty="0">
                <a:solidFill>
                  <a:srgbClr val="0D0D0D"/>
                </a:solidFill>
                <a:effectLst/>
                <a:latin typeface="Times New Roman" panose="02020603050405020304" pitchFamily="18" charset="0"/>
                <a:ea typeface="Times New Roman" panose="02020603050405020304" pitchFamily="18" charset="0"/>
              </a:rPr>
            </a:br>
            <a:r>
              <a:rPr lang="vi-VN" sz="2800" b="1" dirty="0">
                <a:solidFill>
                  <a:srgbClr val="0D0D0D"/>
                </a:solidFill>
                <a:effectLst/>
                <a:latin typeface="Times New Roman" panose="02020603050405020304" pitchFamily="18" charset="0"/>
                <a:ea typeface="Times New Roman" panose="02020603050405020304" pitchFamily="18" charset="0"/>
              </a:rPr>
              <a:t>Câu 9. </a:t>
            </a:r>
            <a:r>
              <a:rPr lang="vi-VN" sz="2800" dirty="0">
                <a:solidFill>
                  <a:srgbClr val="0D0D0D"/>
                </a:solidFill>
                <a:effectLst/>
                <a:latin typeface="Times New Roman" panose="02020603050405020304" pitchFamily="18" charset="0"/>
                <a:ea typeface="Times New Roman" panose="02020603050405020304" pitchFamily="18" charset="0"/>
              </a:rPr>
              <a:t>Nêu cảm nhận về tâm trạng của tác giả thể hiện trong bài thơ.</a:t>
            </a:r>
            <a:br>
              <a:rPr lang="vi-VN" sz="2800" dirty="0">
                <a:solidFill>
                  <a:srgbClr val="0D0D0D"/>
                </a:solidFill>
                <a:effectLst/>
                <a:latin typeface="Times New Roman" panose="02020603050405020304" pitchFamily="18" charset="0"/>
                <a:ea typeface="Times New Roman" panose="02020603050405020304" pitchFamily="18" charset="0"/>
              </a:rPr>
            </a:br>
            <a:r>
              <a:rPr lang="vi-VN" sz="2800" b="1" dirty="0">
                <a:solidFill>
                  <a:srgbClr val="0D0D0D"/>
                </a:solidFill>
                <a:effectLst/>
                <a:latin typeface="Times New Roman" panose="02020603050405020304" pitchFamily="18" charset="0"/>
                <a:ea typeface="Times New Roman" panose="02020603050405020304" pitchFamily="18" charset="0"/>
              </a:rPr>
              <a:t>Câu 10.</a:t>
            </a:r>
            <a:r>
              <a:rPr lang="vi-VN" sz="2800" dirty="0">
                <a:solidFill>
                  <a:srgbClr val="0D0D0D"/>
                </a:solidFill>
                <a:effectLst/>
                <a:latin typeface="Times New Roman" panose="02020603050405020304" pitchFamily="18" charset="0"/>
                <a:ea typeface="Times New Roman" panose="02020603050405020304" pitchFamily="18" charset="0"/>
              </a:rPr>
              <a:t> Viết đoạn văn ngắn (7 – 10 </a:t>
            </a:r>
            <a:r>
              <a:rPr lang="en-US" sz="2800" dirty="0" err="1">
                <a:solidFill>
                  <a:srgbClr val="0D0D0D"/>
                </a:solidFill>
                <a:effectLst/>
                <a:latin typeface="Times New Roman" panose="02020603050405020304" pitchFamily="18" charset="0"/>
                <a:ea typeface="Times New Roman" panose="02020603050405020304" pitchFamily="18" charset="0"/>
              </a:rPr>
              <a:t>dóng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suy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vi-VN" sz="2800" dirty="0">
                <a:solidFill>
                  <a:srgbClr val="0D0D0D"/>
                </a:solidFill>
                <a:effectLst/>
                <a:latin typeface="Times New Roman" panose="02020603050405020304" pitchFamily="18" charset="0"/>
                <a:ea typeface="Times New Roman" panose="02020603050405020304" pitchFamily="18" charset="0"/>
              </a:rPr>
              <a:t> sự cần thiết phải trân trọng những giá trị trong quá khứ.</a:t>
            </a:r>
            <a:endParaRPr lang="en-US" sz="2800" dirty="0">
              <a:effectLst/>
              <a:latin typeface="Times New Roman" panose="02020603050405020304" pitchFamily="18" charset="0"/>
              <a:ea typeface="Times New Roman" panose="02020603050405020304" pitchFamily="18" charset="0"/>
            </a:endParaRPr>
          </a:p>
        </p:txBody>
      </p:sp>
      <p:pic>
        <p:nvPicPr>
          <p:cNvPr id="5" name="图片 1">
            <a:extLst>
              <a:ext uri="{FF2B5EF4-FFF2-40B4-BE49-F238E27FC236}">
                <a16:creationId xmlns:a16="http://schemas.microsoft.com/office/drawing/2014/main" id="{1A8F87C2-6DDB-9694-8B3E-A5F71C347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260" y="3103464"/>
            <a:ext cx="6858000" cy="6858000"/>
          </a:xfrm>
          <a:prstGeom prst="rect">
            <a:avLst/>
          </a:prstGeom>
        </p:spPr>
      </p:pic>
    </p:spTree>
    <p:extLst>
      <p:ext uri="{BB962C8B-B14F-4D97-AF65-F5344CB8AC3E}">
        <p14:creationId xmlns:p14="http://schemas.microsoft.com/office/powerpoint/2010/main" val="323106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8E65DF-D0FB-6C38-C844-7BC0A05FCC99}"/>
              </a:ext>
            </a:extLst>
          </p:cNvPr>
          <p:cNvSpPr txBox="1"/>
          <p:nvPr/>
        </p:nvSpPr>
        <p:spPr>
          <a:xfrm>
            <a:off x="660400" y="1257177"/>
            <a:ext cx="10858500" cy="4289444"/>
          </a:xfrm>
          <a:prstGeom prst="rect">
            <a:avLst/>
          </a:prstGeom>
          <a:noFill/>
        </p:spPr>
        <p:txBody>
          <a:bodyPr wrap="square">
            <a:spAutoFit/>
          </a:bodyPr>
          <a:lstStyle/>
          <a:p>
            <a:pPr marL="30480" marR="30480" algn="just">
              <a:lnSpc>
                <a:spcPct val="130000"/>
              </a:lnSpc>
              <a:spcAft>
                <a:spcPts val="80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0AE7127A-1ACB-7FDD-4015-68518043B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5421086" y="2639060"/>
            <a:ext cx="18288000" cy="5014714"/>
          </a:xfrm>
          <a:prstGeom prst="rect">
            <a:avLst/>
          </a:prstGeom>
        </p:spPr>
      </p:pic>
    </p:spTree>
    <p:extLst>
      <p:ext uri="{BB962C8B-B14F-4D97-AF65-F5344CB8AC3E}">
        <p14:creationId xmlns:p14="http://schemas.microsoft.com/office/powerpoint/2010/main" val="8965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FF0000"/>
                                        </p:clrVal>
                                      </p:to>
                                    </p:set>
                                    <p:set>
                                      <p:cBhvr>
                                        <p:cTn id="7" dur="500" fill="hold"/>
                                        <p:tgtEl>
                                          <p:spTgt spid="3">
                                            <p:txEl>
                                              <p:pRg st="1" end="1"/>
                                            </p:txEl>
                                          </p:spTgt>
                                        </p:tgtEl>
                                        <p:attrNameLst>
                                          <p:attrName>fillcolor</p:attrName>
                                        </p:attrNameLst>
                                      </p:cBhvr>
                                      <p:to>
                                        <p:clrVal>
                                          <a:srgbClr val="FF0000"/>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08675190-C9BD-A878-2A29-C884FEBEF6E4}"/>
              </a:ext>
            </a:extLst>
          </p:cNvPr>
          <p:cNvSpPr txBox="1"/>
          <p:nvPr/>
        </p:nvSpPr>
        <p:spPr>
          <a:xfrm>
            <a:off x="666750" y="232601"/>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1DCFF818-5153-0642-A58F-7FC4E6C62CED}"/>
              </a:ext>
            </a:extLst>
          </p:cNvPr>
          <p:cNvGraphicFramePr>
            <a:graphicFrameLocks noGrp="1"/>
          </p:cNvGraphicFramePr>
          <p:nvPr>
            <p:extLst>
              <p:ext uri="{D42A27DB-BD31-4B8C-83A1-F6EECF244321}">
                <p14:modId xmlns:p14="http://schemas.microsoft.com/office/powerpoint/2010/main" val="1074187558"/>
              </p:ext>
            </p:extLst>
          </p:nvPr>
        </p:nvGraphicFramePr>
        <p:xfrm>
          <a:off x="660400" y="1324356"/>
          <a:ext cx="10858500" cy="4549648"/>
        </p:xfrm>
        <a:graphic>
          <a:graphicData uri="http://schemas.openxmlformats.org/drawingml/2006/table">
            <a:tbl>
              <a:tblPr firstRow="1" firstCol="1" bandRow="1">
                <a:tableStyleId>{68D230F3-CF80-4859-8CE7-A43EE81993B5}</a:tableStyleId>
              </a:tblPr>
              <a:tblGrid>
                <a:gridCol w="1546601">
                  <a:extLst>
                    <a:ext uri="{9D8B030D-6E8A-4147-A177-3AD203B41FA5}">
                      <a16:colId xmlns:a16="http://schemas.microsoft.com/office/drawing/2014/main" val="3336804084"/>
                    </a:ext>
                  </a:extLst>
                </a:gridCol>
                <a:gridCol w="9311899">
                  <a:extLst>
                    <a:ext uri="{9D8B030D-6E8A-4147-A177-3AD203B41FA5}">
                      <a16:colId xmlns:a16="http://schemas.microsoft.com/office/drawing/2014/main" val="833702595"/>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800"/>
                        </a:spcAft>
                      </a:pPr>
                      <a:r>
                        <a:rPr lang="en-US" sz="2800" b="1" dirty="0" err="1">
                          <a:solidFill>
                            <a:srgbClr val="262626"/>
                          </a:solidFill>
                          <a:effectLst/>
                          <a:latin typeface="Times New Roman" panose="02020603050405020304" pitchFamily="18" charset="0"/>
                          <a:cs typeface="Times New Roman" panose="02020603050405020304" pitchFamily="18" charset="0"/>
                        </a:rPr>
                        <a:t>Đáp</a:t>
                      </a:r>
                      <a:r>
                        <a:rPr lang="en-US" sz="2800" b="1" dirty="0">
                          <a:solidFill>
                            <a:srgbClr val="262626"/>
                          </a:solidFill>
                          <a:effectLst/>
                          <a:latin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cs typeface="Times New Roman" panose="02020603050405020304" pitchFamily="18" charset="0"/>
                        </a:rPr>
                        <a:t>án</a:t>
                      </a:r>
                      <a:r>
                        <a:rPr lang="en-US" sz="2800" b="1" dirty="0">
                          <a:solidFill>
                            <a:srgbClr val="262626"/>
                          </a:solidFill>
                          <a:effectLst/>
                          <a:latin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cs typeface="Times New Roman" panose="02020603050405020304" pitchFamily="18" charset="0"/>
                        </a:rPr>
                        <a:t>gợi</a:t>
                      </a:r>
                      <a:r>
                        <a:rPr lang="en-US" sz="2800" b="1" dirty="0">
                          <a:solidFill>
                            <a:srgbClr val="262626"/>
                          </a:solidFill>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405183"/>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effectLst/>
                          <a:latin typeface="Times New Roman" panose="02020603050405020304" pitchFamily="18" charset="0"/>
                          <a:cs typeface="Times New Roman" panose="02020603050405020304" pitchFamily="18" charset="0"/>
                        </a:rPr>
                        <a:t>B. Thể thơ thất ngôn bát cú Đường luật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8089380"/>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B. Hai câu thực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9978521"/>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C. Nhân hoá và đối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88410"/>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tabLst>
                          <a:tab pos="270510" algn="l"/>
                        </a:tabLst>
                      </a:pPr>
                      <a:r>
                        <a:rPr lang="en-US" sz="2800">
                          <a:effectLst/>
                          <a:latin typeface="Times New Roman" panose="02020603050405020304" pitchFamily="18" charset="0"/>
                          <a:cs typeface="Times New Roman" panose="02020603050405020304" pitchFamily="18" charset="0"/>
                        </a:rPr>
                        <a:t>D. Gieo cả vần chân và vần lưng rất linh hoạt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5564132"/>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30000"/>
                        </a:lnSpc>
                        <a:spcAft>
                          <a:spcPts val="1000"/>
                        </a:spcAft>
                      </a:pPr>
                      <a:r>
                        <a:rPr lang="en-US" sz="2800">
                          <a:solidFill>
                            <a:srgbClr val="0D0D0D"/>
                          </a:solidFill>
                          <a:effectLst/>
                          <a:latin typeface="Times New Roman" panose="02020603050405020304" pitchFamily="18" charset="0"/>
                          <a:cs typeface="Times New Roman" panose="02020603050405020304" pitchFamily="18" charset="0"/>
                        </a:rPr>
                        <a:t>A. Trơ gan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0341698"/>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a:solidFill>
                            <a:srgbClr val="0D0D0D"/>
                          </a:solidFill>
                          <a:effectLst/>
                          <a:latin typeface="Times New Roman" panose="02020603050405020304" pitchFamily="18" charset="0"/>
                          <a:cs typeface="Times New Roman" panose="02020603050405020304" pitchFamily="18" charset="0"/>
                        </a:rPr>
                        <a:t>A. Sự vĩnh hằng, bất biến của thiên nhiên, vũ trụ trước thời gian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6740413"/>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en-US" sz="2800" dirty="0">
                          <a:solidFill>
                            <a:srgbClr val="0D0D0D"/>
                          </a:solidFill>
                          <a:effectLst/>
                          <a:latin typeface="Times New Roman" panose="02020603050405020304" pitchFamily="18" charset="0"/>
                          <a:cs typeface="Times New Roman" panose="02020603050405020304" pitchFamily="18" charset="0"/>
                        </a:rPr>
                        <a:t>B.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gắn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chốn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quê</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559763"/>
                  </a:ext>
                </a:extLst>
              </a:tr>
            </a:tbl>
          </a:graphicData>
        </a:graphic>
      </p:graphicFrame>
    </p:spTree>
    <p:extLst>
      <p:ext uri="{BB962C8B-B14F-4D97-AF65-F5344CB8AC3E}">
        <p14:creationId xmlns:p14="http://schemas.microsoft.com/office/powerpoint/2010/main" val="301769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08675190-C9BD-A878-2A29-C884FEBEF6E4}"/>
              </a:ext>
            </a:extLst>
          </p:cNvPr>
          <p:cNvSpPr txBox="1"/>
          <p:nvPr/>
        </p:nvSpPr>
        <p:spPr>
          <a:xfrm>
            <a:off x="666750" y="232601"/>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1CEC51C-D737-549F-8203-22295BA7BCBA}"/>
              </a:ext>
            </a:extLst>
          </p:cNvPr>
          <p:cNvGraphicFramePr>
            <a:graphicFrameLocks noGrp="1"/>
          </p:cNvGraphicFramePr>
          <p:nvPr/>
        </p:nvGraphicFramePr>
        <p:xfrm>
          <a:off x="660400" y="1460373"/>
          <a:ext cx="10858500" cy="4343654"/>
        </p:xfrm>
        <a:graphic>
          <a:graphicData uri="http://schemas.openxmlformats.org/drawingml/2006/table">
            <a:tbl>
              <a:tblPr firstRow="1" firstCol="1" bandRow="1"/>
              <a:tblGrid>
                <a:gridCol w="1546601">
                  <a:extLst>
                    <a:ext uri="{9D8B030D-6E8A-4147-A177-3AD203B41FA5}">
                      <a16:colId xmlns:a16="http://schemas.microsoft.com/office/drawing/2014/main" val="19104235"/>
                    </a:ext>
                  </a:extLst>
                </a:gridCol>
                <a:gridCol w="9311899">
                  <a:extLst>
                    <a:ext uri="{9D8B030D-6E8A-4147-A177-3AD203B41FA5}">
                      <a16:colId xmlns:a16="http://schemas.microsoft.com/office/drawing/2014/main" val="3319443549"/>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Nhận xét về ngôn ngữ thơ của bà Huyện Thanh Quan: Ngôn ngữ thơ của bà huyện Thanh Quan là ngôn ngữ trang trọng, cổ điển, có sự xuất hiện dày đặc của các từ ngữ Hán Việt.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417964"/>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son,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phế</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xót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ngậm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ngùi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285499"/>
                  </a:ext>
                </a:extLst>
              </a:tr>
            </a:tbl>
          </a:graphicData>
        </a:graphic>
      </p:graphicFrame>
    </p:spTree>
    <p:extLst>
      <p:ext uri="{BB962C8B-B14F-4D97-AF65-F5344CB8AC3E}">
        <p14:creationId xmlns:p14="http://schemas.microsoft.com/office/powerpoint/2010/main" val="75529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08675190-C9BD-A878-2A29-C884FEBEF6E4}"/>
              </a:ext>
            </a:extLst>
          </p:cNvPr>
          <p:cNvSpPr txBox="1"/>
          <p:nvPr/>
        </p:nvSpPr>
        <p:spPr>
          <a:xfrm>
            <a:off x="666750" y="232601"/>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EE9D8D1F-0400-5EC2-932A-F3FFE72551BE}"/>
              </a:ext>
            </a:extLst>
          </p:cNvPr>
          <p:cNvGraphicFramePr>
            <a:graphicFrameLocks noGrp="1"/>
          </p:cNvGraphicFramePr>
          <p:nvPr/>
        </p:nvGraphicFramePr>
        <p:xfrm>
          <a:off x="660400" y="1130300"/>
          <a:ext cx="10858500" cy="5284534"/>
        </p:xfrm>
        <a:graphic>
          <a:graphicData uri="http://schemas.openxmlformats.org/drawingml/2006/table">
            <a:tbl>
              <a:tblPr firstRow="1" firstCol="1" bandRow="1"/>
              <a:tblGrid>
                <a:gridCol w="1546601">
                  <a:extLst>
                    <a:ext uri="{9D8B030D-6E8A-4147-A177-3AD203B41FA5}">
                      <a16:colId xmlns:a16="http://schemas.microsoft.com/office/drawing/2014/main" val="4067100275"/>
                    </a:ext>
                  </a:extLst>
                </a:gridCol>
                <a:gridCol w="9311899">
                  <a:extLst>
                    <a:ext uri="{9D8B030D-6E8A-4147-A177-3AD203B41FA5}">
                      <a16:colId xmlns:a16="http://schemas.microsoft.com/office/drawing/2014/main" val="3230758213"/>
                    </a:ext>
                  </a:extLst>
                </a:gridCol>
              </a:tblGrid>
              <a:tr h="0">
                <a:tc>
                  <a:txBody>
                    <a:bodyPr/>
                    <a:lstStyle/>
                    <a:p>
                      <a:pPr algn="ctr">
                        <a:lnSpc>
                          <a:spcPct val="130000"/>
                        </a:lnSpc>
                        <a:spcAft>
                          <a:spcPts val="8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Hình thức:</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Nội dung:</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suy nghĩ về sự cần thiết phải trân trọng những giá trị trong quá khứ:</a:t>
                      </a:r>
                      <a:b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Những giá trị của quá khứ sẽ là nền tảng cho hiện tại và tương lai ( là bài học kinh nghiệm vô giá...)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Trân trọng những giá trị của quá khứ sẽ hình thành cho con người những phẩm chất cao đẹp, hoàn thành nhân cách, tâm hồn.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800"/>
                        </a:spcAft>
                      </a:pPr>
                      <a:r>
                        <a:rPr lang="en-SG"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580906"/>
                  </a:ext>
                </a:extLst>
              </a:tr>
            </a:tbl>
          </a:graphicData>
        </a:graphic>
      </p:graphicFrame>
    </p:spTree>
    <p:extLst>
      <p:ext uri="{BB962C8B-B14F-4D97-AF65-F5344CB8AC3E}">
        <p14:creationId xmlns:p14="http://schemas.microsoft.com/office/powerpoint/2010/main" val="27398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Đề</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0D0D0D"/>
                </a:solidFill>
                <a:effectLst/>
                <a:highlight>
                  <a:srgbClr val="FFFF00"/>
                </a:highlight>
                <a:latin typeface="Times New Roman" panose="02020603050405020304" pitchFamily="18" charset="0"/>
                <a:ea typeface="Times New Roman" panose="02020603050405020304" pitchFamily="18" charset="0"/>
              </a:rPr>
              <a:t>số</a:t>
            </a:r>
            <a:r>
              <a:rPr lang="en-US" sz="2800" b="1" dirty="0">
                <a:solidFill>
                  <a:srgbClr val="0D0D0D"/>
                </a:solidFill>
                <a:effectLst/>
                <a:highlight>
                  <a:srgbClr val="FFFF00"/>
                </a:highlight>
                <a:latin typeface="Times New Roman" panose="02020603050405020304" pitchFamily="18" charset="0"/>
                <a:ea typeface="Times New Roman" panose="02020603050405020304" pitchFamily="18" charset="0"/>
              </a:rPr>
              <a:t> 06:</a:t>
            </a:r>
            <a:r>
              <a:rPr lang="en-US" sz="2800" b="1" dirty="0">
                <a:solidFill>
                  <a:srgbClr val="0D0D0D"/>
                </a:solidFill>
                <a:effectLst/>
                <a:latin typeface="Times New Roman" panose="02020603050405020304" pitchFamily="18" charset="0"/>
                <a:ea typeface="Times New Roman" panose="02020603050405020304" pitchFamily="18" charset="0"/>
              </a:rPr>
              <a:t> </a:t>
            </a:r>
            <a:endParaRPr lang="en-US" sz="2800" dirty="0"/>
          </a:p>
        </p:txBody>
      </p:sp>
      <p:sp>
        <p:nvSpPr>
          <p:cNvPr id="8" name="TextBox 7">
            <a:extLst>
              <a:ext uri="{FF2B5EF4-FFF2-40B4-BE49-F238E27FC236}">
                <a16:creationId xmlns:a16="http://schemas.microsoft.com/office/drawing/2014/main" id="{0AC420B9-464A-533B-7643-74AB879936CD}"/>
              </a:ext>
            </a:extLst>
          </p:cNvPr>
          <p:cNvSpPr txBox="1"/>
          <p:nvPr/>
        </p:nvSpPr>
        <p:spPr>
          <a:xfrm>
            <a:off x="660399" y="1247087"/>
            <a:ext cx="10858500" cy="5244128"/>
          </a:xfrm>
          <a:prstGeom prst="rect">
            <a:avLst/>
          </a:prstGeom>
          <a:noFill/>
        </p:spPr>
        <p:txBody>
          <a:bodyPr wrap="square">
            <a:spAutoFit/>
          </a:bodyPr>
          <a:lstStyle/>
          <a:p>
            <a:pPr algn="just">
              <a:lnSpc>
                <a:spcPct val="130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457200">
              <a:lnSpc>
                <a:spcPct val="13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TỰ TÌNH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Xuân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bách</a:t>
            </a:r>
            <a:r>
              <a:rPr lang="en-US" sz="28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ngao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lênh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đênh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khoang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luống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bềnh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4">
            <a:extLst>
              <a:ext uri="{FF2B5EF4-FFF2-40B4-BE49-F238E27FC236}">
                <a16:creationId xmlns:a16="http://schemas.microsoft.com/office/drawing/2014/main" id="{208EEB1E-4CD9-4DCC-8053-8B14E4339BFF}"/>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6845486" y="924067"/>
            <a:ext cx="5346514" cy="5890168"/>
          </a:xfrm>
          <a:prstGeom prst="rect">
            <a:avLst/>
          </a:prstGeom>
        </p:spPr>
      </p:pic>
    </p:spTree>
    <p:extLst>
      <p:ext uri="{BB962C8B-B14F-4D97-AF65-F5344CB8AC3E}">
        <p14:creationId xmlns:p14="http://schemas.microsoft.com/office/powerpoint/2010/main" val="261323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8" name="TextBox 7">
            <a:extLst>
              <a:ext uri="{FF2B5EF4-FFF2-40B4-BE49-F238E27FC236}">
                <a16:creationId xmlns:a16="http://schemas.microsoft.com/office/drawing/2014/main" id="{0AC420B9-464A-533B-7643-74AB879936CD}"/>
              </a:ext>
            </a:extLst>
          </p:cNvPr>
          <p:cNvSpPr txBox="1"/>
          <p:nvPr/>
        </p:nvSpPr>
        <p:spPr>
          <a:xfrm>
            <a:off x="660399" y="1807565"/>
            <a:ext cx="10858500" cy="3649269"/>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mặc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lăm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đỗ</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bến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Dong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lèo</a:t>
            </a:r>
            <a:r>
              <a:rPr kumimoji="0" lang="en-US" sz="3200" b="0" i="1"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thây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kẻ</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rắp</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xuôi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ghềnh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thăm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ván</a:t>
            </a:r>
            <a:r>
              <a:rPr kumimoji="0" lang="en-US" sz="3200" b="0" i="1"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cam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Ngán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đàn</a:t>
            </a:r>
            <a:r>
              <a:rPr kumimoji="0" lang="en-US" sz="3200" b="0" i="1"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tấp</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Hồ</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Xuân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NXB Văn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1987)</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2920A5CF-AE84-16BA-FA6D-C9D2962F7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75" y="-814874"/>
            <a:ext cx="6858000" cy="6858000"/>
          </a:xfrm>
          <a:prstGeom prst="rect">
            <a:avLst/>
          </a:prstGeom>
        </p:spPr>
      </p:pic>
    </p:spTree>
    <p:extLst>
      <p:ext uri="{BB962C8B-B14F-4D97-AF65-F5344CB8AC3E}">
        <p14:creationId xmlns:p14="http://schemas.microsoft.com/office/powerpoint/2010/main" val="286040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36EF55E8-CD19-962D-45EE-E177F491DEEB}"/>
              </a:ext>
            </a:extLst>
          </p:cNvPr>
          <p:cNvSpPr txBox="1"/>
          <p:nvPr/>
        </p:nvSpPr>
        <p:spPr>
          <a:xfrm>
            <a:off x="660400" y="1230513"/>
            <a:ext cx="10858500" cy="4218912"/>
          </a:xfrm>
          <a:prstGeom prst="rect">
            <a:avLst/>
          </a:prstGeom>
          <a:noFill/>
        </p:spPr>
        <p:txBody>
          <a:bodyPr wrap="square">
            <a:spAutoFit/>
          </a:bodyPr>
          <a:lstStyle/>
          <a:p>
            <a:pPr>
              <a:lnSpc>
                <a:spcPct val="150000"/>
              </a:lnSpc>
              <a:spcAft>
                <a:spcPts val="800"/>
              </a:spcAft>
            </a:pP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Lèo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EA9B0792-8D1B-5883-2645-E9F71DE53E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6096000" y="2288925"/>
            <a:ext cx="18288000" cy="5014714"/>
          </a:xfrm>
          <a:prstGeom prst="rect">
            <a:avLst/>
          </a:prstGeom>
        </p:spPr>
      </p:pic>
    </p:spTree>
    <p:extLst>
      <p:ext uri="{BB962C8B-B14F-4D97-AF65-F5344CB8AC3E}">
        <p14:creationId xmlns:p14="http://schemas.microsoft.com/office/powerpoint/2010/main" val="2825429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A7E1EDCB-A512-D602-56FC-7EFBF746767E}"/>
              </a:ext>
            </a:extLst>
          </p:cNvPr>
          <p:cNvSpPr txBox="1"/>
          <p:nvPr/>
        </p:nvSpPr>
        <p:spPr>
          <a:xfrm>
            <a:off x="660400" y="1076484"/>
            <a:ext cx="10858500" cy="1165063"/>
          </a:xfrm>
          <a:prstGeom prst="rect">
            <a:avLst/>
          </a:prstGeom>
          <a:noFill/>
        </p:spPr>
        <p:txBody>
          <a:bodyPr wrap="square">
            <a:spAutoFit/>
          </a:bodyPr>
          <a:lstStyle/>
          <a:p>
            <a:pPr marL="90170" indent="-147320">
              <a:lnSpc>
                <a:spcPct val="130000"/>
              </a:lnSpc>
              <a:tabLst>
                <a:tab pos="400050" algn="l"/>
              </a:tabLst>
            </a:pPr>
            <a:r>
              <a:rPr lang="vi-VN" sz="2800" b="1" dirty="0">
                <a:solidFill>
                  <a:srgbClr val="0D0D0D"/>
                </a:solidFill>
                <a:effectLst/>
                <a:latin typeface="Times New Roman" panose="02020603050405020304" pitchFamily="18" charset="0"/>
                <a:ea typeface="Times New Roman" panose="02020603050405020304" pitchFamily="18" charset="0"/>
              </a:rPr>
              <a:t>Lựa chọn đáp án đúng nhất cho các câu hỏi từ 1 đến 7:</a:t>
            </a:r>
            <a:endParaRPr lang="en-US" sz="2800" dirty="0">
              <a:effectLst/>
              <a:latin typeface="Times New Roman" panose="02020603050405020304" pitchFamily="18" charset="0"/>
              <a:ea typeface="Times New Roman" panose="02020603050405020304" pitchFamily="18" charset="0"/>
            </a:endParaRPr>
          </a:p>
          <a:p>
            <a:pPr>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C400D33D-2840-BC9B-1912-FADA5265923C}"/>
              </a:ext>
            </a:extLst>
          </p:cNvPr>
          <p:cNvGraphicFramePr>
            <a:graphicFrameLocks noGrp="1"/>
          </p:cNvGraphicFramePr>
          <p:nvPr/>
        </p:nvGraphicFramePr>
        <p:xfrm>
          <a:off x="660399" y="2286671"/>
          <a:ext cx="10858500" cy="1163955"/>
        </p:xfrm>
        <a:graphic>
          <a:graphicData uri="http://schemas.openxmlformats.org/drawingml/2006/table">
            <a:tbl>
              <a:tblPr firstRow="1" firstCol="1" bandRow="1"/>
              <a:tblGrid>
                <a:gridCol w="5428717">
                  <a:extLst>
                    <a:ext uri="{9D8B030D-6E8A-4147-A177-3AD203B41FA5}">
                      <a16:colId xmlns:a16="http://schemas.microsoft.com/office/drawing/2014/main" val="2039408767"/>
                    </a:ext>
                  </a:extLst>
                </a:gridCol>
                <a:gridCol w="5429783">
                  <a:extLst>
                    <a:ext uri="{9D8B030D-6E8A-4147-A177-3AD203B41FA5}">
                      <a16:colId xmlns:a16="http://schemas.microsoft.com/office/drawing/2014/main" val="700978809"/>
                    </a:ext>
                  </a:extLst>
                </a:gridCol>
              </a:tblGrid>
              <a:tr h="0">
                <a:tc>
                  <a:txBody>
                    <a:bodyPr/>
                    <a:lstStyle/>
                    <a:p>
                      <a:pPr>
                        <a:lnSpc>
                          <a:spcPct val="130000"/>
                        </a:lnSpc>
                        <a:spcAft>
                          <a:spcPts val="80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Biểu cảm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Nghị luận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tả</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13299918"/>
                  </a:ext>
                </a:extLst>
              </a:tr>
            </a:tbl>
          </a:graphicData>
        </a:graphic>
      </p:graphicFrame>
      <p:sp>
        <p:nvSpPr>
          <p:cNvPr id="10" name="TextBox 9">
            <a:extLst>
              <a:ext uri="{FF2B5EF4-FFF2-40B4-BE49-F238E27FC236}">
                <a16:creationId xmlns:a16="http://schemas.microsoft.com/office/drawing/2014/main" id="{F9CEF381-4EC9-4188-E423-9CD3D5B61B33}"/>
              </a:ext>
            </a:extLst>
          </p:cNvPr>
          <p:cNvSpPr txBox="1"/>
          <p:nvPr/>
        </p:nvSpPr>
        <p:spPr>
          <a:xfrm>
            <a:off x="660400" y="3481685"/>
            <a:ext cx="10858500" cy="2490554"/>
          </a:xfrm>
          <a:prstGeom prst="rect">
            <a:avLst/>
          </a:prstGeom>
          <a:noFill/>
        </p:spPr>
        <p:txBody>
          <a:bodyPr wrap="square">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bách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So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064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B438267A-5986-6216-0010-0C6BEF1D6BA8}"/>
              </a:ext>
            </a:extLst>
          </p:cNvPr>
          <p:cNvSpPr txBox="1"/>
          <p:nvPr/>
        </p:nvSpPr>
        <p:spPr>
          <a:xfrm>
            <a:off x="666750" y="1370455"/>
            <a:ext cx="10858500" cy="4117089"/>
          </a:xfrm>
          <a:prstGeom prst="rect">
            <a:avLst/>
          </a:prstGeom>
          <a:noFill/>
        </p:spPr>
        <p:txBody>
          <a:bodyPr wrap="square">
            <a:spAutoFit/>
          </a:bodyPr>
          <a:lstStyle/>
          <a:p>
            <a:pPr>
              <a:lnSpc>
                <a:spcPct val="15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bềnh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tấp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ngán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bềnh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tấp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láng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bềnh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ngán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đênh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bềnh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tấp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tênh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26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07A881BE-9398-458E-4904-5ADD6C1D8F5F}"/>
              </a:ext>
            </a:extLst>
          </p:cNvPr>
          <p:cNvSpPr txBox="1"/>
          <p:nvPr/>
        </p:nvSpPr>
        <p:spPr>
          <a:xfrm>
            <a:off x="513121" y="1128410"/>
            <a:ext cx="11153058" cy="5038944"/>
          </a:xfrm>
          <a:prstGeom prst="rect">
            <a:avLst/>
          </a:prstGeom>
          <a:noFill/>
        </p:spPr>
        <p:txBody>
          <a:bodyPr wrap="square">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khoang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luống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bập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bềnh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vây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40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7146065D-8D01-7C5C-4947-FDBBABE4DDD2}"/>
              </a:ext>
            </a:extLst>
          </p:cNvPr>
          <p:cNvSpPr txBox="1"/>
          <p:nvPr/>
        </p:nvSpPr>
        <p:spPr>
          <a:xfrm>
            <a:off x="660400" y="1028700"/>
            <a:ext cx="10858500" cy="5244128"/>
          </a:xfrm>
          <a:prstGeom prst="rect">
            <a:avLst/>
          </a:prstGeom>
          <a:noFill/>
        </p:spPr>
        <p:txBody>
          <a:bodyPr wrap="square">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1 – 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1 – 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 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3 –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 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5 – 6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 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C089109-3FE6-0159-ECE8-8000A04D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607" y="3278181"/>
            <a:ext cx="6858000" cy="6858000"/>
          </a:xfrm>
          <a:prstGeom prst="rect">
            <a:avLst/>
          </a:prstGeom>
        </p:spPr>
      </p:pic>
    </p:spTree>
    <p:extLst>
      <p:ext uri="{BB962C8B-B14F-4D97-AF65-F5344CB8AC3E}">
        <p14:creationId xmlns:p14="http://schemas.microsoft.com/office/powerpoint/2010/main" val="344190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712B6-55E9-B3BA-B1AE-7CA962F2F65D}"/>
              </a:ext>
            </a:extLst>
          </p:cNvPr>
          <p:cNvSpPr txBox="1"/>
          <p:nvPr/>
        </p:nvSpPr>
        <p:spPr>
          <a:xfrm>
            <a:off x="666750" y="136675"/>
            <a:ext cx="10858500" cy="67819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1AB1B14-2D43-B572-971A-14FBDED01188}"/>
              </a:ext>
            </a:extLst>
          </p:cNvPr>
          <p:cNvSpPr txBox="1"/>
          <p:nvPr/>
        </p:nvSpPr>
        <p:spPr>
          <a:xfrm>
            <a:off x="1243780" y="1386870"/>
            <a:ext cx="9704439" cy="4084260"/>
          </a:xfrm>
          <a:prstGeom prst="rect">
            <a:avLst/>
          </a:prstGeom>
          <a:noFill/>
        </p:spPr>
        <p:txBody>
          <a:bodyPr wrap="square">
            <a:spAutoFit/>
          </a:bodyPr>
          <a:lstStyle/>
          <a:p>
            <a:pPr fontAlgn="base">
              <a:lnSpc>
                <a:spcPct val="130000"/>
              </a:lnSpc>
            </a:pPr>
            <a:r>
              <a:rPr lang="vi-VN" sz="3200" b="1" dirty="0">
                <a:solidFill>
                  <a:srgbClr val="0D0D0D"/>
                </a:solidFill>
                <a:effectLst/>
                <a:latin typeface="Times New Roman" panose="02020603050405020304" pitchFamily="18" charset="0"/>
                <a:ea typeface="Times New Roman" panose="02020603050405020304" pitchFamily="18" charset="0"/>
              </a:rPr>
              <a:t>Câu 7. </a:t>
            </a:r>
            <a:r>
              <a:rPr lang="en-US" sz="3200" b="1" dirty="0" err="1">
                <a:solidFill>
                  <a:srgbClr val="0D0D0D"/>
                </a:solidFill>
                <a:effectLst/>
                <a:latin typeface="Times New Roman" panose="02020603050405020304" pitchFamily="18" charset="0"/>
                <a:ea typeface="Times New Roman" panose="02020603050405020304" pitchFamily="18" charset="0"/>
              </a:rPr>
              <a:t>Nhóm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từ</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nào</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sau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đây</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gồm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toàn</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các</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từ</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tượng</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thanh</a:t>
            </a:r>
            <a:r>
              <a:rPr lang="en-US" sz="3200" b="1"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ọp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ẹp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lụp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xụp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xiêu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vẹo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pPr>
            <a:r>
              <a:rPr lang="vi-VN" sz="3200" dirty="0">
                <a:solidFill>
                  <a:srgbClr val="0D0D0D"/>
                </a:solidFill>
                <a:effectLst/>
                <a:latin typeface="Times New Roman" panose="02020603050405020304" pitchFamily="18" charset="0"/>
                <a:ea typeface="Times New Roman" panose="02020603050405020304" pitchFamily="18" charset="0"/>
              </a:rPr>
              <a:t>B. lạch cạch, xào xạc, </a:t>
            </a:r>
            <a:r>
              <a:rPr lang="en-US" sz="3200" dirty="0">
                <a:solidFill>
                  <a:srgbClr val="0D0D0D"/>
                </a:solidFill>
                <a:effectLst/>
                <a:latin typeface="Times New Roman" panose="02020603050405020304" pitchFamily="18" charset="0"/>
                <a:ea typeface="Times New Roman" panose="02020603050405020304" pitchFamily="18" charset="0"/>
              </a:rPr>
              <a:t>ù </a:t>
            </a:r>
            <a:r>
              <a:rPr lang="en-US" sz="3200" dirty="0" err="1">
                <a:solidFill>
                  <a:srgbClr val="0D0D0D"/>
                </a:solidFill>
                <a:effectLst/>
                <a:latin typeface="Times New Roman" panose="02020603050405020304" pitchFamily="18" charset="0"/>
                <a:ea typeface="Times New Roman" panose="02020603050405020304" pitchFamily="18" charset="0"/>
              </a:rPr>
              <a:t>ù</a:t>
            </a:r>
            <a:r>
              <a:rPr lang="vi-VN" sz="3200"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rón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rén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sột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ào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ào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ầm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ĩ</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0">
            <a:extLst>
              <a:ext uri="{FF2B5EF4-FFF2-40B4-BE49-F238E27FC236}">
                <a16:creationId xmlns:a16="http://schemas.microsoft.com/office/drawing/2014/main" id="{EBE88BA5-4D2C-DD77-73B4-2EC879FCD7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89" b="33612"/>
          <a:stretch/>
        </p:blipFill>
        <p:spPr>
          <a:xfrm>
            <a:off x="-5948624" y="2550188"/>
            <a:ext cx="18288000" cy="5014714"/>
          </a:xfrm>
          <a:prstGeom prst="rect">
            <a:avLst/>
          </a:prstGeom>
        </p:spPr>
      </p:pic>
    </p:spTree>
    <p:extLst>
      <p:ext uri="{BB962C8B-B14F-4D97-AF65-F5344CB8AC3E}">
        <p14:creationId xmlns:p14="http://schemas.microsoft.com/office/powerpoint/2010/main" val="213967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2" end="2"/>
                                            </p:txEl>
                                          </p:spTgt>
                                        </p:tgtEl>
                                        <p:attrNameLst>
                                          <p:attrName>style.color</p:attrName>
                                        </p:attrNameLst>
                                      </p:cBhvr>
                                      <p:to>
                                        <p:clrVal>
                                          <a:schemeClr val="accent2"/>
                                        </p:clrVal>
                                      </p:to>
                                    </p:set>
                                    <p:set>
                                      <p:cBhvr>
                                        <p:cTn id="7" dur="500" fill="hold"/>
                                        <p:tgtEl>
                                          <p:spTgt spid="5">
                                            <p:txEl>
                                              <p:pRg st="2" end="2"/>
                                            </p:txEl>
                                          </p:spTgt>
                                        </p:tgtEl>
                                        <p:attrNameLst>
                                          <p:attrName>fillcolor</p:attrName>
                                        </p:attrNameLst>
                                      </p:cBhvr>
                                      <p:to>
                                        <p:clrVal>
                                          <a:schemeClr val="accent2"/>
                                        </p:clrVal>
                                      </p:to>
                                    </p:set>
                                    <p:set>
                                      <p:cBhvr>
                                        <p:cTn id="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CF21848C-E38F-6B74-DE85-91BF304007D0}"/>
              </a:ext>
            </a:extLst>
          </p:cNvPr>
          <p:cNvSpPr txBox="1"/>
          <p:nvPr/>
        </p:nvSpPr>
        <p:spPr>
          <a:xfrm>
            <a:off x="660400" y="1157401"/>
            <a:ext cx="10858500" cy="4289444"/>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3 ),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Xuân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phúc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thuyền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4">
            <a:extLst>
              <a:ext uri="{FF2B5EF4-FFF2-40B4-BE49-F238E27FC236}">
                <a16:creationId xmlns:a16="http://schemas.microsoft.com/office/drawing/2014/main" id="{E840453D-D220-25A3-DB8E-BDE5E1D22DE9}"/>
              </a:ext>
            </a:extLst>
          </p:cNvPr>
          <p:cNvPicPr>
            <a:picLocks noChangeAspect="1"/>
          </p:cNvPicPr>
          <p:nvPr/>
        </p:nvPicPr>
        <p:blipFill rotWithShape="1">
          <a:blip r:embed="rId3">
            <a:extLst>
              <a:ext uri="{28A0092B-C50C-407E-A947-70E740481C1C}">
                <a14:useLocalDpi xmlns:a14="http://schemas.microsoft.com/office/drawing/2010/main" val="0"/>
              </a:ext>
            </a:extLst>
          </a:blip>
          <a:srcRect l="56317"/>
          <a:stretch/>
        </p:blipFill>
        <p:spPr>
          <a:xfrm>
            <a:off x="6845486" y="967832"/>
            <a:ext cx="5346514" cy="5890168"/>
          </a:xfrm>
          <a:prstGeom prst="rect">
            <a:avLst/>
          </a:prstGeom>
        </p:spPr>
      </p:pic>
    </p:spTree>
    <p:extLst>
      <p:ext uri="{BB962C8B-B14F-4D97-AF65-F5344CB8AC3E}">
        <p14:creationId xmlns:p14="http://schemas.microsoft.com/office/powerpoint/2010/main" val="15080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C8CA801B-F524-3A59-C934-28E6D40F4E99}"/>
              </a:ext>
            </a:extLst>
          </p:cNvPr>
          <p:cNvSpPr txBox="1"/>
          <p:nvPr/>
        </p:nvSpPr>
        <p:spPr>
          <a:xfrm>
            <a:off x="608525" y="291654"/>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Times New Roman" panose="02020603050405020304" pitchFamily="18" charset="0"/>
                <a:cs typeface="+mn-cs"/>
              </a:rPr>
              <a:t> 06:</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871929BE-B915-3945-CDA3-F5095A07BE40}"/>
              </a:ext>
            </a:extLst>
          </p:cNvPr>
          <p:cNvSpPr txBox="1"/>
          <p:nvPr/>
        </p:nvSpPr>
        <p:spPr>
          <a:xfrm>
            <a:off x="660400" y="1157401"/>
            <a:ext cx="10858500" cy="4817473"/>
          </a:xfrm>
          <a:prstGeom prst="rect">
            <a:avLst/>
          </a:prstGeom>
          <a:noFill/>
        </p:spPr>
        <p:txBody>
          <a:bodyPr wrap="square">
            <a:spAutoFit/>
          </a:bodyPr>
          <a:lstStyle/>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8.</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lăm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Dong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lèo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rắp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xuôi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ghềnh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9.</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pPr>
            <a:r>
              <a:rPr lang="vi-VN" sz="3200" b="1" dirty="0">
                <a:solidFill>
                  <a:srgbClr val="000000"/>
                </a:solidFill>
                <a:effectLst/>
                <a:latin typeface="Times New Roman" panose="02020603050405020304" pitchFamily="18" charset="0"/>
                <a:ea typeface="Times New Roman" panose="02020603050405020304" pitchFamily="18" charset="0"/>
              </a:rPr>
              <a:t>Câu 10</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0" dirty="0">
                <a:solidFill>
                  <a:srgbClr val="0D0D0D"/>
                </a:solidFill>
                <a:effectLst/>
                <a:latin typeface="Times New Roman" panose="02020603050405020304" pitchFamily="18" charset="0"/>
                <a:ea typeface="Times New Roman" panose="02020603050405020304" pitchFamily="18" charset="0"/>
              </a:rPr>
              <a:t>Viết đoạn văn (khoảng 7- 10 dòng) nêu suy nghĩ của anh/ chị về thân phận của người phụ nữ trong xã hội xưa.</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556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D882B5A0-D7BF-50C5-1B5C-46050BAC1488}"/>
              </a:ext>
            </a:extLst>
          </p:cNvPr>
          <p:cNvSpPr txBox="1"/>
          <p:nvPr/>
        </p:nvSpPr>
        <p:spPr>
          <a:xfrm>
            <a:off x="660400" y="303898"/>
            <a:ext cx="10858500" cy="604909"/>
          </a:xfrm>
          <a:prstGeom prst="rect">
            <a:avLst/>
          </a:prstGeom>
          <a:noFill/>
        </p:spPr>
        <p:txBody>
          <a:bodyPr wrap="square">
            <a:spAutoFit/>
          </a:bodyPr>
          <a:lstStyle/>
          <a:p>
            <a:pPr algn="ctr">
              <a:lnSpc>
                <a:spcPct val="130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0BA7869B-0912-AEDE-33F1-8301F07AD552}"/>
              </a:ext>
            </a:extLst>
          </p:cNvPr>
          <p:cNvGraphicFramePr>
            <a:graphicFrameLocks noGrp="1"/>
          </p:cNvGraphicFramePr>
          <p:nvPr/>
        </p:nvGraphicFramePr>
        <p:xfrm>
          <a:off x="660400" y="1324356"/>
          <a:ext cx="10858500" cy="4615688"/>
        </p:xfrm>
        <a:graphic>
          <a:graphicData uri="http://schemas.openxmlformats.org/drawingml/2006/table">
            <a:tbl>
              <a:tblPr firstRow="1" firstCol="1" bandRow="1"/>
              <a:tblGrid>
                <a:gridCol w="1546601">
                  <a:extLst>
                    <a:ext uri="{9D8B030D-6E8A-4147-A177-3AD203B41FA5}">
                      <a16:colId xmlns:a16="http://schemas.microsoft.com/office/drawing/2014/main" val="3300486336"/>
                    </a:ext>
                  </a:extLst>
                </a:gridCol>
                <a:gridCol w="9311899">
                  <a:extLst>
                    <a:ext uri="{9D8B030D-6E8A-4147-A177-3AD203B41FA5}">
                      <a16:colId xmlns:a16="http://schemas.microsoft.com/office/drawing/2014/main" val="1178216128"/>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Đáp án gợi ý</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264640"/>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Biểu cảm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999182"/>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 Ẩn  dụ, nhân hóa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841112"/>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Nổi nênh, lênh đênh, bập bềnh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191039"/>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 Tâm hồn người phụ nữ vẫn dạt dào tình nghĩa mà sóng gió cuộc đời luôn bủa vây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802558"/>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 Chữ Nôm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553274"/>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3 – 4 và 5 – 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399023"/>
                  </a:ext>
                </a:extLst>
              </a:tr>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phúc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217387"/>
                  </a:ext>
                </a:extLst>
              </a:tr>
            </a:tbl>
          </a:graphicData>
        </a:graphic>
      </p:graphicFrame>
    </p:spTree>
    <p:extLst>
      <p:ext uri="{BB962C8B-B14F-4D97-AF65-F5344CB8AC3E}">
        <p14:creationId xmlns:p14="http://schemas.microsoft.com/office/powerpoint/2010/main" val="138744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D882B5A0-D7BF-50C5-1B5C-46050BAC1488}"/>
              </a:ext>
            </a:extLst>
          </p:cNvPr>
          <p:cNvSpPr txBox="1"/>
          <p:nvPr/>
        </p:nvSpPr>
        <p:spPr>
          <a:xfrm>
            <a:off x="660400" y="458603"/>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6447E6-07C0-06D9-BBA2-96272769D785}"/>
              </a:ext>
            </a:extLst>
          </p:cNvPr>
          <p:cNvGraphicFramePr>
            <a:graphicFrameLocks noGrp="1"/>
          </p:cNvGraphicFramePr>
          <p:nvPr/>
        </p:nvGraphicFramePr>
        <p:xfrm>
          <a:off x="660400" y="1130300"/>
          <a:ext cx="10858500" cy="5003800"/>
        </p:xfrm>
        <a:graphic>
          <a:graphicData uri="http://schemas.openxmlformats.org/drawingml/2006/table">
            <a:tbl>
              <a:tblPr firstRow="1" firstCol="1" bandRow="1"/>
              <a:tblGrid>
                <a:gridCol w="1546601">
                  <a:extLst>
                    <a:ext uri="{9D8B030D-6E8A-4147-A177-3AD203B41FA5}">
                      <a16:colId xmlns:a16="http://schemas.microsoft.com/office/drawing/2014/main" val="1414011679"/>
                    </a:ext>
                  </a:extLst>
                </a:gridCol>
                <a:gridCol w="9311899">
                  <a:extLst>
                    <a:ext uri="{9D8B030D-6E8A-4147-A177-3AD203B41FA5}">
                      <a16:colId xmlns:a16="http://schemas.microsoft.com/office/drawing/2014/main" val="1651013197"/>
                    </a:ext>
                  </a:extLst>
                </a:gridCol>
              </a:tblGrid>
              <a:tr h="500380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Dong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lèo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rắp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xuôi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ghềnh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ngao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xuôi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514951"/>
                  </a:ext>
                </a:extLst>
              </a:tr>
            </a:tbl>
          </a:graphicData>
        </a:graphic>
      </p:graphicFrame>
      <p:pic>
        <p:nvPicPr>
          <p:cNvPr id="3" name="图片 10">
            <a:extLst>
              <a:ext uri="{FF2B5EF4-FFF2-40B4-BE49-F238E27FC236}">
                <a16:creationId xmlns:a16="http://schemas.microsoft.com/office/drawing/2014/main" id="{255B937F-A12F-86C8-D2AA-FE45BFFA40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6018963" y="2550188"/>
            <a:ext cx="18288000" cy="5014714"/>
          </a:xfrm>
          <a:prstGeom prst="rect">
            <a:avLst/>
          </a:prstGeom>
        </p:spPr>
      </p:pic>
    </p:spTree>
    <p:extLst>
      <p:ext uri="{BB962C8B-B14F-4D97-AF65-F5344CB8AC3E}">
        <p14:creationId xmlns:p14="http://schemas.microsoft.com/office/powerpoint/2010/main" val="3755814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D882B5A0-D7BF-50C5-1B5C-46050BAC1488}"/>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EDD918E5-8BCA-CCC6-F447-983E8FFF30C8}"/>
              </a:ext>
            </a:extLst>
          </p:cNvPr>
          <p:cNvGraphicFramePr>
            <a:graphicFrameLocks noGrp="1"/>
          </p:cNvGraphicFramePr>
          <p:nvPr/>
        </p:nvGraphicFramePr>
        <p:xfrm>
          <a:off x="660400" y="1257177"/>
          <a:ext cx="10858500" cy="4039235"/>
        </p:xfrm>
        <a:graphic>
          <a:graphicData uri="http://schemas.openxmlformats.org/drawingml/2006/table">
            <a:tbl>
              <a:tblPr firstRow="1" firstCol="1" bandRow="1"/>
              <a:tblGrid>
                <a:gridCol w="1546601">
                  <a:extLst>
                    <a:ext uri="{9D8B030D-6E8A-4147-A177-3AD203B41FA5}">
                      <a16:colId xmlns:a16="http://schemas.microsoft.com/office/drawing/2014/main" val="3640970145"/>
                    </a:ext>
                  </a:extLst>
                </a:gridCol>
                <a:gridCol w="9311899">
                  <a:extLst>
                    <a:ext uri="{9D8B030D-6E8A-4147-A177-3AD203B41FA5}">
                      <a16:colId xmlns:a16="http://schemas.microsoft.com/office/drawing/2014/main" val="780725878"/>
                    </a:ext>
                  </a:extLst>
                </a:gridCol>
              </a:tblGrid>
              <a:tr h="0">
                <a:tc>
                  <a:txBody>
                    <a:bodyPr/>
                    <a:lstStyle/>
                    <a:p>
                      <a:pPr algn="ctr">
                        <a:lnSpc>
                          <a:spcPct val="130000"/>
                        </a:lnSpc>
                        <a:spcAft>
                          <a:spcPts val="80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le,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591169"/>
                  </a:ext>
                </a:extLst>
              </a:tr>
            </a:tbl>
          </a:graphicData>
        </a:graphic>
      </p:graphicFrame>
      <p:pic>
        <p:nvPicPr>
          <p:cNvPr id="2" name="图片 10">
            <a:extLst>
              <a:ext uri="{FF2B5EF4-FFF2-40B4-BE49-F238E27FC236}">
                <a16:creationId xmlns:a16="http://schemas.microsoft.com/office/drawing/2014/main" id="{6730C925-582E-FC15-7E59-951B2F8A40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89" b="33612"/>
          <a:stretch/>
        </p:blipFill>
        <p:spPr>
          <a:xfrm>
            <a:off x="-261258" y="2530090"/>
            <a:ext cx="18288000" cy="5014714"/>
          </a:xfrm>
          <a:prstGeom prst="rect">
            <a:avLst/>
          </a:prstGeom>
        </p:spPr>
      </p:pic>
    </p:spTree>
    <p:extLst>
      <p:ext uri="{BB962C8B-B14F-4D97-AF65-F5344CB8AC3E}">
        <p14:creationId xmlns:p14="http://schemas.microsoft.com/office/powerpoint/2010/main" val="34293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D882B5A0-D7BF-50C5-1B5C-46050BAC1488}"/>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D972A06-0479-9B10-6AA9-BECE741C1F96}"/>
              </a:ext>
            </a:extLst>
          </p:cNvPr>
          <p:cNvGraphicFramePr>
            <a:graphicFrameLocks noGrp="1"/>
          </p:cNvGraphicFramePr>
          <p:nvPr/>
        </p:nvGraphicFramePr>
        <p:xfrm>
          <a:off x="660400" y="1239090"/>
          <a:ext cx="10858500" cy="5119688"/>
        </p:xfrm>
        <a:graphic>
          <a:graphicData uri="http://schemas.openxmlformats.org/drawingml/2006/table">
            <a:tbl>
              <a:tblPr firstRow="1" firstCol="1" bandRow="1"/>
              <a:tblGrid>
                <a:gridCol w="1546601">
                  <a:extLst>
                    <a:ext uri="{9D8B030D-6E8A-4147-A177-3AD203B41FA5}">
                      <a16:colId xmlns:a16="http://schemas.microsoft.com/office/drawing/2014/main" val="91854052"/>
                    </a:ext>
                  </a:extLst>
                </a:gridCol>
                <a:gridCol w="9311899">
                  <a:extLst>
                    <a:ext uri="{9D8B030D-6E8A-4147-A177-3AD203B41FA5}">
                      <a16:colId xmlns:a16="http://schemas.microsoft.com/office/drawing/2014/main" val="325563564"/>
                    </a:ext>
                  </a:extLst>
                </a:gridCol>
              </a:tblGrid>
              <a:tr h="0">
                <a:tc>
                  <a:txBody>
                    <a:bodyPr/>
                    <a:lstStyle/>
                    <a:p>
                      <a:pPr algn="ctr">
                        <a:lnSpc>
                          <a:spcPct val="130000"/>
                        </a:lnSpc>
                        <a:spcAft>
                          <a:spcPts val="800"/>
                        </a:spcAft>
                      </a:pPr>
                      <a:r>
                        <a:rPr lang="en-US"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320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3200" b="1"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 Hình thức:</a:t>
                      </a:r>
                      <a:r>
                        <a:rPr lang="vi-VN" sz="320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Đảm bảo về số câu, không được gạch đầu dòng, không mắc lỗi chính tả, ngữ pháp. Hành văn trong sáng, cảm xúc chân thành;</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147419"/>
                  </a:ext>
                </a:extLst>
              </a:tr>
            </a:tbl>
          </a:graphicData>
        </a:graphic>
      </p:graphicFrame>
    </p:spTree>
    <p:extLst>
      <p:ext uri="{BB962C8B-B14F-4D97-AF65-F5344CB8AC3E}">
        <p14:creationId xmlns:p14="http://schemas.microsoft.com/office/powerpoint/2010/main" val="362159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5" name="TextBox 4">
            <a:extLst>
              <a:ext uri="{FF2B5EF4-FFF2-40B4-BE49-F238E27FC236}">
                <a16:creationId xmlns:a16="http://schemas.microsoft.com/office/drawing/2014/main" id="{D882B5A0-D7BF-50C5-1B5C-46050BAC1488}"/>
              </a:ext>
            </a:extLst>
          </p:cNvPr>
          <p:cNvSpPr txBox="1"/>
          <p:nvPr/>
        </p:nvSpPr>
        <p:spPr>
          <a:xfrm>
            <a:off x="660400" y="303898"/>
            <a:ext cx="10858500" cy="60490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D972A06-0479-9B10-6AA9-BECE741C1F96}"/>
              </a:ext>
            </a:extLst>
          </p:cNvPr>
          <p:cNvGraphicFramePr>
            <a:graphicFrameLocks noGrp="1"/>
          </p:cNvGraphicFramePr>
          <p:nvPr/>
        </p:nvGraphicFramePr>
        <p:xfrm>
          <a:off x="660400" y="1239090"/>
          <a:ext cx="10858500" cy="5148707"/>
        </p:xfrm>
        <a:graphic>
          <a:graphicData uri="http://schemas.openxmlformats.org/drawingml/2006/table">
            <a:tbl>
              <a:tblPr firstRow="1" firstCol="1" bandRow="1"/>
              <a:tblGrid>
                <a:gridCol w="1546601">
                  <a:extLst>
                    <a:ext uri="{9D8B030D-6E8A-4147-A177-3AD203B41FA5}">
                      <a16:colId xmlns:a16="http://schemas.microsoft.com/office/drawing/2014/main" val="91854052"/>
                    </a:ext>
                  </a:extLst>
                </a:gridCol>
                <a:gridCol w="9311899">
                  <a:extLst>
                    <a:ext uri="{9D8B030D-6E8A-4147-A177-3AD203B41FA5}">
                      <a16:colId xmlns:a16="http://schemas.microsoft.com/office/drawing/2014/main" val="325563564"/>
                    </a:ext>
                  </a:extLst>
                </a:gridCol>
              </a:tblGrid>
              <a:tr h="0">
                <a:tc>
                  <a:txBody>
                    <a:bodyPr/>
                    <a:lstStyle/>
                    <a:p>
                      <a:pPr algn="ctr">
                        <a:lnSpc>
                          <a:spcPct val="130000"/>
                        </a:lnSpc>
                        <a:spcAft>
                          <a:spcPts val="80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pPr>
                      <a:r>
                        <a:rPr lang="vi-VN" sz="280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thiệt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thòi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tòng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thói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nam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khinh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son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khao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147419"/>
                  </a:ext>
                </a:extLst>
              </a:tr>
            </a:tbl>
          </a:graphicData>
        </a:graphic>
      </p:graphicFrame>
    </p:spTree>
    <p:extLst>
      <p:ext uri="{BB962C8B-B14F-4D97-AF65-F5344CB8AC3E}">
        <p14:creationId xmlns:p14="http://schemas.microsoft.com/office/powerpoint/2010/main" val="312753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Đề</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a:t>
            </a:r>
            <a:r>
              <a:rPr lang="en-US" sz="2800" b="1" dirty="0" err="1">
                <a:solidFill>
                  <a:srgbClr val="0D0D0D"/>
                </a:solidFill>
                <a:effectLst/>
                <a:highlight>
                  <a:srgbClr val="FFFF00"/>
                </a:highlight>
                <a:latin typeface="Times New Roman" panose="02020603050405020304" pitchFamily="18" charset="0"/>
                <a:ea typeface="Calibri" panose="020F0502020204030204" pitchFamily="34" charset="0"/>
              </a:rPr>
              <a:t>số</a:t>
            </a:r>
            <a:r>
              <a:rPr lang="en-US" sz="2800" b="1" dirty="0">
                <a:solidFill>
                  <a:srgbClr val="0D0D0D"/>
                </a:solidFill>
                <a:effectLst/>
                <a:highlight>
                  <a:srgbClr val="FFFF00"/>
                </a:highlight>
                <a:latin typeface="Times New Roman" panose="02020603050405020304" pitchFamily="18" charset="0"/>
                <a:ea typeface="Calibri" panose="020F0502020204030204" pitchFamily="34" charset="0"/>
              </a:rPr>
              <a:t> 07:</a:t>
            </a:r>
            <a:r>
              <a:rPr lang="en-US" sz="2800" b="1" dirty="0">
                <a:solidFill>
                  <a:srgbClr val="0D0D0D"/>
                </a:solidFill>
                <a:effectLst/>
                <a:latin typeface="Times New Roman" panose="02020603050405020304" pitchFamily="18" charset="0"/>
                <a:ea typeface="Calibri" panose="020F0502020204030204" pitchFamily="34" charset="0"/>
              </a:rPr>
              <a:t> </a:t>
            </a:r>
            <a:endParaRPr lang="en-US" sz="2800" dirty="0"/>
          </a:p>
        </p:txBody>
      </p:sp>
      <p:sp>
        <p:nvSpPr>
          <p:cNvPr id="8" name="TextBox 7">
            <a:extLst>
              <a:ext uri="{FF2B5EF4-FFF2-40B4-BE49-F238E27FC236}">
                <a16:creationId xmlns:a16="http://schemas.microsoft.com/office/drawing/2014/main" id="{94BEE1A6-6883-2CB8-CECC-853ACC0072B3}"/>
              </a:ext>
            </a:extLst>
          </p:cNvPr>
          <p:cNvSpPr txBox="1"/>
          <p:nvPr/>
        </p:nvSpPr>
        <p:spPr>
          <a:xfrm>
            <a:off x="673100" y="719000"/>
            <a:ext cx="10858500" cy="4782848"/>
          </a:xfrm>
          <a:prstGeom prst="rect">
            <a:avLst/>
          </a:prstGeom>
          <a:noFill/>
        </p:spPr>
        <p:txBody>
          <a:bodyPr wrap="square">
            <a:spAutoFit/>
          </a:bodyPr>
          <a:lstStyle/>
          <a:p>
            <a:pPr>
              <a:lnSpc>
                <a:spcPct val="130000"/>
              </a:lnSpc>
              <a:spcAft>
                <a:spcPts val="800"/>
              </a:spcAft>
            </a:pPr>
            <a:r>
              <a:rPr lang="vi-VN"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bài thơ: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NHÀN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(Nguyễn Bỉnh Khiêm)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cuốc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câu</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thẩn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nào</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Ta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dại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vắng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vẻ</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khôn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chốn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xao</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grpSp>
        <p:nvGrpSpPr>
          <p:cNvPr id="2" name="Group 7">
            <a:extLst>
              <a:ext uri="{FF2B5EF4-FFF2-40B4-BE49-F238E27FC236}">
                <a16:creationId xmlns:a16="http://schemas.microsoft.com/office/drawing/2014/main" id="{6362C432-6DDA-392F-FDB4-903766D6757F}"/>
              </a:ext>
            </a:extLst>
          </p:cNvPr>
          <p:cNvGrpSpPr/>
          <p:nvPr/>
        </p:nvGrpSpPr>
        <p:grpSpPr>
          <a:xfrm>
            <a:off x="-4699866" y="4825113"/>
            <a:ext cx="23045394" cy="2627773"/>
            <a:chOff x="0" y="0"/>
            <a:chExt cx="30727191" cy="3503698"/>
          </a:xfrm>
        </p:grpSpPr>
        <p:sp>
          <p:nvSpPr>
            <p:cNvPr id="3" name="Freeform 8">
              <a:extLst>
                <a:ext uri="{FF2B5EF4-FFF2-40B4-BE49-F238E27FC236}">
                  <a16:creationId xmlns:a16="http://schemas.microsoft.com/office/drawing/2014/main" id="{7F6464B3-095A-9A3C-7F82-9EFECCC07434}"/>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C7160580-44D2-EC16-0CF2-5A6A7C2B40DA}"/>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0">
              <a:extLst>
                <a:ext uri="{FF2B5EF4-FFF2-40B4-BE49-F238E27FC236}">
                  <a16:creationId xmlns:a16="http://schemas.microsoft.com/office/drawing/2014/main" id="{67BFAADA-AC30-B19A-CFB9-900435AA0D5B}"/>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2179992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3" name="TextBox 2">
            <a:extLst>
              <a:ext uri="{FF2B5EF4-FFF2-40B4-BE49-F238E27FC236}">
                <a16:creationId xmlns:a16="http://schemas.microsoft.com/office/drawing/2014/main" id="{95E1C5C3-A297-9F07-9548-9420A8D0726C}"/>
              </a:ext>
            </a:extLst>
          </p:cNvPr>
          <p:cNvSpPr txBox="1"/>
          <p:nvPr/>
        </p:nvSpPr>
        <p:spPr>
          <a:xfrm>
            <a:off x="350345" y="318266"/>
            <a:ext cx="10858500" cy="4435317"/>
          </a:xfrm>
          <a:prstGeom prst="rect">
            <a:avLst/>
          </a:prstGeom>
          <a:noFill/>
        </p:spPr>
        <p:txBody>
          <a:bodyPr wrap="square">
            <a:spAutoFit/>
          </a:bodyPr>
          <a:lstStyle/>
          <a:p>
            <a:pPr algn="ctr">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Thu ăn măng trúc, đông ăn giá</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Xuân tắm hồ sen, hạ tắm ao</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Rượu, đến gốc cây, ta sẽ uống</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Nhìn xem phú quý, tựa chiêm</a:t>
            </a:r>
            <a:endParaRPr lang="en-US" sz="3200" dirty="0">
              <a:effectLst/>
              <a:latin typeface="Times New Roman" panose="02020603050405020304" pitchFamily="18" charset="0"/>
              <a:ea typeface="Times New Roman" panose="02020603050405020304" pitchFamily="18" charset="0"/>
            </a:endParaRPr>
          </a:p>
          <a:p>
            <a:pPr>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(Bùi Văn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Bỉnh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Khiêm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 NXB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1989)</a:t>
            </a:r>
            <a:endParaRPr lang="en-US" sz="3200" dirty="0"/>
          </a:p>
        </p:txBody>
      </p:sp>
      <p:grpSp>
        <p:nvGrpSpPr>
          <p:cNvPr id="2" name="Group 7">
            <a:extLst>
              <a:ext uri="{FF2B5EF4-FFF2-40B4-BE49-F238E27FC236}">
                <a16:creationId xmlns:a16="http://schemas.microsoft.com/office/drawing/2014/main" id="{520401C3-7E78-CE79-F30D-0F44F4C3938C}"/>
              </a:ext>
            </a:extLst>
          </p:cNvPr>
          <p:cNvGrpSpPr/>
          <p:nvPr/>
        </p:nvGrpSpPr>
        <p:grpSpPr>
          <a:xfrm>
            <a:off x="-1695409" y="4935754"/>
            <a:ext cx="23045394" cy="2627773"/>
            <a:chOff x="0" y="0"/>
            <a:chExt cx="30727191" cy="3503698"/>
          </a:xfrm>
        </p:grpSpPr>
        <p:sp>
          <p:nvSpPr>
            <p:cNvPr id="5" name="Freeform 8">
              <a:extLst>
                <a:ext uri="{FF2B5EF4-FFF2-40B4-BE49-F238E27FC236}">
                  <a16:creationId xmlns:a16="http://schemas.microsoft.com/office/drawing/2014/main" id="{538E6602-7661-35DF-95D3-CD0A9DE7F9F8}"/>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9">
              <a:extLst>
                <a:ext uri="{FF2B5EF4-FFF2-40B4-BE49-F238E27FC236}">
                  <a16:creationId xmlns:a16="http://schemas.microsoft.com/office/drawing/2014/main" id="{BA2A21DD-8C66-B22F-9405-FFE947585568}"/>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9194DB1C-93D3-1B2F-C589-FF378C62D107}"/>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2655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97118" y="814874"/>
            <a:ext cx="1864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F8FDFD"/>
                </a:solidFill>
                <a:effectLst/>
                <a:uLnTx/>
                <a:uFillTx/>
                <a:latin typeface="+mn-lt"/>
                <a:cs typeface="+mn-cs"/>
              </a:rPr>
              <a:t>https://www.ypppt.com/</a:t>
            </a:r>
            <a:endParaRPr kumimoji="0" lang="zh-CN" altLang="en-US" sz="1100" b="0" i="0" u="none" strike="noStrike" kern="1200" cap="none" spc="0" normalizeH="0" baseline="0" noProof="0" dirty="0">
              <a:ln>
                <a:noFill/>
              </a:ln>
              <a:solidFill>
                <a:srgbClr val="F8FDFD"/>
              </a:solidFill>
              <a:effectLst/>
              <a:uLnTx/>
              <a:uFillTx/>
              <a:latin typeface="+mn-lt"/>
              <a:cs typeface="+mn-cs"/>
            </a:endParaRPr>
          </a:p>
        </p:txBody>
      </p:sp>
      <p:sp>
        <p:nvSpPr>
          <p:cNvPr id="6" name="TextBox 5">
            <a:extLst>
              <a:ext uri="{FF2B5EF4-FFF2-40B4-BE49-F238E27FC236}">
                <a16:creationId xmlns:a16="http://schemas.microsoft.com/office/drawing/2014/main" id="{47F9CCF5-3036-AEAE-17E1-10FFC00C30FC}"/>
              </a:ext>
            </a:extLst>
          </p:cNvPr>
          <p:cNvSpPr txBox="1"/>
          <p:nvPr/>
        </p:nvSpPr>
        <p:spPr>
          <a:xfrm>
            <a:off x="660400" y="347101"/>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số</a:t>
            </a:r>
            <a:r>
              <a:rPr kumimoji="0" lang="en-US" sz="2800" b="1" i="0" u="none" strike="noStrike" kern="1200" cap="none" spc="0" normalizeH="0" baseline="0" noProof="0" dirty="0">
                <a:ln>
                  <a:noFill/>
                </a:ln>
                <a:solidFill>
                  <a:srgbClr val="0D0D0D"/>
                </a:solidFill>
                <a:effectLst/>
                <a:highlight>
                  <a:srgbClr val="FFFF00"/>
                </a:highlight>
                <a:uLnTx/>
                <a:uFillTx/>
                <a:latin typeface="Times New Roman" panose="02020603050405020304" pitchFamily="18" charset="0"/>
                <a:ea typeface="Calibri" panose="020F0502020204030204" pitchFamily="34" charset="0"/>
                <a:cs typeface="+mn-cs"/>
              </a:rPr>
              <a:t> 07:</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mn-lt"/>
              <a:cs typeface="+mn-cs"/>
            </a:endParaRPr>
          </a:p>
        </p:txBody>
      </p:sp>
      <p:sp>
        <p:nvSpPr>
          <p:cNvPr id="5" name="TextBox 4">
            <a:extLst>
              <a:ext uri="{FF2B5EF4-FFF2-40B4-BE49-F238E27FC236}">
                <a16:creationId xmlns:a16="http://schemas.microsoft.com/office/drawing/2014/main" id="{7C7ED2A8-A632-3491-8DB7-F7B8FFF4428E}"/>
              </a:ext>
            </a:extLst>
          </p:cNvPr>
          <p:cNvSpPr txBox="1"/>
          <p:nvPr/>
        </p:nvSpPr>
        <p:spPr>
          <a:xfrm>
            <a:off x="660400" y="1157401"/>
            <a:ext cx="10858500" cy="4392036"/>
          </a:xfrm>
          <a:prstGeom prst="rect">
            <a:avLst/>
          </a:prstGeom>
          <a:noFill/>
        </p:spPr>
        <p:txBody>
          <a:bodyPr wrap="square">
            <a:spAutoFit/>
          </a:bodyPr>
          <a:lstStyle/>
          <a:p>
            <a:pPr algn="just">
              <a:lnSpc>
                <a:spcPct val="13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Lựa chọn đáp án đúng: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Chữ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nhàn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trong bài thơ được hiểu như thế nào?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Không làm gì vất vả, khó nhọc.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Không lo lắng suy nghĩ nhiều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Sống yên ổn không quan tâm đến 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Sống thuận theo tự nhiên không màng công danh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7">
            <a:extLst>
              <a:ext uri="{FF2B5EF4-FFF2-40B4-BE49-F238E27FC236}">
                <a16:creationId xmlns:a16="http://schemas.microsoft.com/office/drawing/2014/main" id="{E4D91DED-7624-2299-41C4-AFF032E2E765}"/>
              </a:ext>
            </a:extLst>
          </p:cNvPr>
          <p:cNvGrpSpPr/>
          <p:nvPr/>
        </p:nvGrpSpPr>
        <p:grpSpPr>
          <a:xfrm>
            <a:off x="-1785844" y="5197012"/>
            <a:ext cx="23045394" cy="2627773"/>
            <a:chOff x="0" y="0"/>
            <a:chExt cx="30727191" cy="3503698"/>
          </a:xfrm>
        </p:grpSpPr>
        <p:sp>
          <p:nvSpPr>
            <p:cNvPr id="3" name="Freeform 8">
              <a:extLst>
                <a:ext uri="{FF2B5EF4-FFF2-40B4-BE49-F238E27FC236}">
                  <a16:creationId xmlns:a16="http://schemas.microsoft.com/office/drawing/2014/main" id="{887D78A5-1828-2AAE-1492-2D7FDE65AAF3}"/>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9">
              <a:extLst>
                <a:ext uri="{FF2B5EF4-FFF2-40B4-BE49-F238E27FC236}">
                  <a16:creationId xmlns:a16="http://schemas.microsoft.com/office/drawing/2014/main" id="{466B1BCA-7623-611F-3944-965CBFA674A1}"/>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D6F712C8-ADF8-8AD1-1AD1-AFF018B6462C}"/>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9532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15940</Words>
  <Application>Microsoft Macintosh PowerPoint</Application>
  <PresentationFormat>Widescreen</PresentationFormat>
  <Paragraphs>1467</Paragraphs>
  <Slides>158</Slides>
  <Notes>157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158</vt:i4>
      </vt:variant>
    </vt:vector>
  </HeadingPairs>
  <TitlesOfParts>
    <vt:vector size="16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bonghoanho102022@gmail.com;VĂN HỌC HOA NHỎ</dc:creator>
  <cp:lastModifiedBy>Microsoft Office User</cp:lastModifiedBy>
  <cp:revision>29</cp:revision>
  <dcterms:created xsi:type="dcterms:W3CDTF">2023-08-28T15:57:00Z</dcterms:created>
  <dcterms:modified xsi:type="dcterms:W3CDTF">2024-01-27T14:05:47Z</dcterms:modified>
</cp:coreProperties>
</file>