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2"/>
  </p:notesMasterIdLst>
  <p:sldIdLst>
    <p:sldId id="259" r:id="rId3"/>
    <p:sldId id="266" r:id="rId4"/>
    <p:sldId id="313" r:id="rId5"/>
    <p:sldId id="267" r:id="rId6"/>
    <p:sldId id="291" r:id="rId7"/>
    <p:sldId id="268" r:id="rId8"/>
    <p:sldId id="269" r:id="rId9"/>
    <p:sldId id="306" r:id="rId10"/>
    <p:sldId id="302" r:id="rId11"/>
    <p:sldId id="312" r:id="rId12"/>
    <p:sldId id="307" r:id="rId13"/>
    <p:sldId id="270" r:id="rId14"/>
    <p:sldId id="314" r:id="rId15"/>
    <p:sldId id="265" r:id="rId16"/>
    <p:sldId id="271" r:id="rId17"/>
    <p:sldId id="315" r:id="rId18"/>
    <p:sldId id="292" r:id="rId19"/>
    <p:sldId id="272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1D1E"/>
    <a:srgbClr val="C35D17"/>
    <a:srgbClr val="FFE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53058-5ABA-4604-88C0-1F2EF2B832AB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DB75F-21F1-4C74-AED3-44FE653B6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4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Google Shape;3973;gd7cfa11f14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4" name="Google Shape;3974;gd7cfa11f14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15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FB00A-05EC-4E48-BF8B-8F7AA20C1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75B58-0A16-4B0D-A3EB-F18C960FF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3CE2C-B834-47F9-AF07-8A7BA36B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F008F-507D-4E98-996B-2B3B537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760E3-1C79-4F01-AF78-43D9B244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3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C6FF-D33F-4482-B20D-6D7BA28A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8C2B0C-0A53-44BE-80D4-EBDC8F7EF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7AF12-57E8-42AC-813B-B2FAFF723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2729F-FBDA-4869-9802-E33D4AF31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F2E2-2943-4D19-ADFF-D33113CA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A46F-53EE-42F9-8147-8D231F87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4FCCF-7240-43A4-8C6C-006E0D82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B35F1-F9BC-4FC3-93A6-72E45685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A0E66-FCE4-4BAC-A9FD-01BFCF79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04291-FD40-4A51-A4B3-69E2AC10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CACB3-5755-4307-95C3-1FBAAC1E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7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BEAB9-CBF6-40A2-927E-7019FA1A6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9D76D-B0DA-4143-B395-5148FA693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958CA-686E-48BC-9FAA-CE503A65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DFEA0-5F34-45B6-958B-21FDAC54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F01FD-0FD3-423F-8896-A343D9F2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2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>
  <p:cSld name="Tablet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3"/>
          <p:cNvSpPr txBox="1">
            <a:spLocks noGrp="1"/>
          </p:cNvSpPr>
          <p:nvPr>
            <p:ph type="title" hasCustomPrompt="1"/>
          </p:nvPr>
        </p:nvSpPr>
        <p:spPr>
          <a:xfrm flipH="1">
            <a:off x="970167" y="2532239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82" name="Google Shape;1482;p13"/>
          <p:cNvSpPr txBox="1">
            <a:spLocks noGrp="1"/>
          </p:cNvSpPr>
          <p:nvPr>
            <p:ph type="subTitle" idx="1"/>
          </p:nvPr>
        </p:nvSpPr>
        <p:spPr>
          <a:xfrm>
            <a:off x="2349871" y="2881367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3" name="Google Shape;1483;p13"/>
          <p:cNvSpPr txBox="1">
            <a:spLocks noGrp="1"/>
          </p:cNvSpPr>
          <p:nvPr>
            <p:ph type="subTitle" idx="2"/>
          </p:nvPr>
        </p:nvSpPr>
        <p:spPr>
          <a:xfrm>
            <a:off x="2349867" y="2418367"/>
            <a:ext cx="3150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4" name="Google Shape;1484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6392097" y="2532239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85" name="Google Shape;1485;p13"/>
          <p:cNvSpPr txBox="1">
            <a:spLocks noGrp="1"/>
          </p:cNvSpPr>
          <p:nvPr>
            <p:ph type="subTitle" idx="4"/>
          </p:nvPr>
        </p:nvSpPr>
        <p:spPr>
          <a:xfrm>
            <a:off x="7781867" y="2881367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6" name="Google Shape;1486;p13"/>
          <p:cNvSpPr txBox="1">
            <a:spLocks noGrp="1"/>
          </p:cNvSpPr>
          <p:nvPr>
            <p:ph type="subTitle" idx="5"/>
          </p:nvPr>
        </p:nvSpPr>
        <p:spPr>
          <a:xfrm>
            <a:off x="7781867" y="2418367"/>
            <a:ext cx="2996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7" name="Google Shape;1487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970167" y="4742033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88" name="Google Shape;1488;p13"/>
          <p:cNvSpPr txBox="1">
            <a:spLocks noGrp="1"/>
          </p:cNvSpPr>
          <p:nvPr>
            <p:ph type="subTitle" idx="7"/>
          </p:nvPr>
        </p:nvSpPr>
        <p:spPr>
          <a:xfrm>
            <a:off x="2349871" y="5095468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9" name="Google Shape;1489;p13"/>
          <p:cNvSpPr txBox="1">
            <a:spLocks noGrp="1"/>
          </p:cNvSpPr>
          <p:nvPr>
            <p:ph type="subTitle" idx="8"/>
          </p:nvPr>
        </p:nvSpPr>
        <p:spPr>
          <a:xfrm>
            <a:off x="2349867" y="4632467"/>
            <a:ext cx="2996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0" name="Google Shape;1490;p13"/>
          <p:cNvSpPr txBox="1">
            <a:spLocks noGrp="1"/>
          </p:cNvSpPr>
          <p:nvPr>
            <p:ph type="title" idx="9"/>
          </p:nvPr>
        </p:nvSpPr>
        <p:spPr>
          <a:xfrm>
            <a:off x="952233" y="621733"/>
            <a:ext cx="10287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6392097" y="4742033"/>
            <a:ext cx="12388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492" name="Google Shape;1492;p13"/>
          <p:cNvSpPr txBox="1">
            <a:spLocks noGrp="1"/>
          </p:cNvSpPr>
          <p:nvPr>
            <p:ph type="subTitle" idx="14"/>
          </p:nvPr>
        </p:nvSpPr>
        <p:spPr>
          <a:xfrm>
            <a:off x="7781867" y="5095645"/>
            <a:ext cx="2996000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3" name="Google Shape;1493;p13"/>
          <p:cNvSpPr txBox="1">
            <a:spLocks noGrp="1"/>
          </p:cNvSpPr>
          <p:nvPr>
            <p:ph type="subTitle" idx="15"/>
          </p:nvPr>
        </p:nvSpPr>
        <p:spPr>
          <a:xfrm>
            <a:off x="7781867" y="4632300"/>
            <a:ext cx="2996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94" name="Google Shape;1494;p13"/>
          <p:cNvGrpSpPr/>
          <p:nvPr/>
        </p:nvGrpSpPr>
        <p:grpSpPr>
          <a:xfrm>
            <a:off x="952234" y="1457695"/>
            <a:ext cx="10287529" cy="175888"/>
            <a:chOff x="714175" y="1115188"/>
            <a:chExt cx="7715647" cy="131916"/>
          </a:xfrm>
        </p:grpSpPr>
        <p:grpSp>
          <p:nvGrpSpPr>
            <p:cNvPr id="1495" name="Google Shape;1495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496" name="Google Shape;1496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8" name="Google Shape;1498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499" name="Google Shape;1499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00" name="Google Shape;1500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1" name="Google Shape;1501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2" name="Google Shape;1502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3" name="Google Shape;1503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4" name="Google Shape;1504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5" name="Google Shape;1505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6" name="Google Shape;1506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7" name="Google Shape;1507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8" name="Google Shape;1508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09" name="Google Shape;1509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0" name="Google Shape;1510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1" name="Google Shape;1511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2" name="Google Shape;1512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3" name="Google Shape;1513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4" name="Google Shape;1514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5" name="Google Shape;1515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6" name="Google Shape;1516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7" name="Google Shape;1517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0" name="Google Shape;1530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1" name="Google Shape;1531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2" name="Google Shape;1532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533" name="Google Shape;1533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534" name="Google Shape;1534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5" name="Google Shape;1535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6" name="Google Shape;1536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7" name="Google Shape;1537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8" name="Google Shape;1538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39" name="Google Shape;1539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0" name="Google Shape;1540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1" name="Google Shape;1541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2" name="Google Shape;1542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3" name="Google Shape;1543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4" name="Google Shape;1544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5" name="Google Shape;1545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6" name="Google Shape;1546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7" name="Google Shape;1547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8" name="Google Shape;1548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9" name="Google Shape;1549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0" name="Google Shape;1550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1" name="Google Shape;1551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2" name="Google Shape;1552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3" name="Google Shape;1553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4" name="Google Shape;1554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5" name="Google Shape;1555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6" name="Google Shape;1556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7" name="Google Shape;1557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8" name="Google Shape;1558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59" name="Google Shape;1559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0" name="Google Shape;1560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1" name="Google Shape;1561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2" name="Google Shape;1562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3" name="Google Shape;1563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4" name="Google Shape;1564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5" name="Google Shape;1565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66" name="Google Shape;1566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pic>
        <p:nvPicPr>
          <p:cNvPr id="1567" name="Google Shape;15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38689" y="-212066"/>
            <a:ext cx="2129911" cy="1597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034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7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39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96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6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6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2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654C3-735A-4BF8-8740-F73EE38AA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43C9B-9D08-4576-B6BC-4B529955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0931A-EEBE-41AB-89CD-97D54289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8ECBE-7ED6-490A-AD5F-AB9E341F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2D75-C66A-4369-9AA6-427EB5CB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7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24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1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3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C99772F-2055-425E-8484-08D808ADD72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52D44-BFBB-487B-89CF-161F695B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855AE-5743-4279-AF81-BC46798C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042B8-BDB6-47E0-A6A9-9ADE3176C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68569-E3B4-4910-AD8E-C8608ED6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45256-382F-43F0-991F-AE478DFD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4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BD00-CEC8-4C74-8546-8F58DF7C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6D4C4-46DE-4A66-BB53-384D4A6F6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49E18-0FAC-4BF1-A407-AED36F9B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F5A1E-77EA-4F90-BF30-50F3823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AC3FF-DA42-4987-9383-79A72933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AC5C-35F1-4960-93AF-EF15CD0A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1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292E-2608-412F-B5B9-383057127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004D9-FF37-47CB-9AC4-F4EB9C41D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6B860-04F0-4525-A567-AC3FC58F1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0E955-4C12-43E1-A721-127E9940D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F77FC-4A62-4DBB-8714-006879B68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0BC5F-7214-443F-B34E-117B97B5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A2AF82-6E19-4827-A91D-073F7E8A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442C13-B5E3-4629-B422-D8DA2A01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8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F270-D6A2-462B-82FA-91F6D74B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8230C-9BEE-4CA1-A668-86C55D65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5A1ED-F4C4-4006-9E3E-4034A293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A6C96-F628-4A52-9977-DE68FA4A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9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65524A-EC78-4CB2-9C5D-A67ECF9F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E1F51-6BDB-45E4-A668-B06053208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41CA9-A56F-4CB4-AAD5-B4574E7A1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5BE3-FE1C-47CA-9908-36995D91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B5226-D190-4772-A010-9300F382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DDF61-8E8C-4059-AD0D-F359AABBD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5AC3C-4778-4D62-BDE7-DC13D82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17C7-B514-4E7F-9EF1-D4D76BFE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6F08C-47A9-4AFF-88CE-FB109969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D002D-753B-41E2-9642-E541DF2A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9E070-132D-4774-9845-7F73704FA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F1B69-3FF2-49DF-A8B9-B00C136FF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2FC5A-46D4-4C1D-A9EC-2F0C8B0538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F7531-C590-4E3E-B4F5-7858E1B51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2D2B-AA3D-4ED5-9B31-485513084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0C9D8-82AE-4BA4-9DF4-56E1484B5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7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A0391-62F5-45D0-A069-17A41005EF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D53FE-B2CE-4A91-ADA2-A592360F6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5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22.xml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slide" Target="slide2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11" Type="http://schemas.openxmlformats.org/officeDocument/2006/relationships/slide" Target="slide20.xml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slide" Target="slide24.xml"/><Relationship Id="rId9" Type="http://schemas.openxmlformats.org/officeDocument/2006/relationships/image" Target="../media/image40.png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19.xml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nors">
            <a:extLst>
              <a:ext uri="{FF2B5EF4-FFF2-40B4-BE49-F238E27FC236}">
                <a16:creationId xmlns:a16="http://schemas.microsoft.com/office/drawing/2014/main" id="{FA1D7B2A-3DEB-4E55-98AA-B5B6B7CC6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16" y="1694954"/>
            <a:ext cx="5154168" cy="51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1205948" y="987068"/>
            <a:ext cx="103572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1 - BÀI 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LỊCH SỬ VÀ CUỘC SỐNG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AE4F1-0285-4A47-B4EE-3F808821E8A7}"/>
              </a:ext>
            </a:extLst>
          </p:cNvPr>
          <p:cNvSpPr txBox="1"/>
          <p:nvPr/>
        </p:nvSpPr>
        <p:spPr>
          <a:xfrm>
            <a:off x="7643674" y="6238440"/>
            <a:ext cx="403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Thu Hiền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948;p40"/>
          <p:cNvSpPr txBox="1">
            <a:spLocks/>
          </p:cNvSpPr>
          <p:nvPr/>
        </p:nvSpPr>
        <p:spPr>
          <a:xfrm>
            <a:off x="1616765" y="0"/>
            <a:ext cx="10800522" cy="132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CHƯƠNG 1. VÌ SAO PHẢI HỌC LỊCH SỬ</a:t>
            </a:r>
            <a:endParaRPr lang="vi-VN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47C4-94B6-0D40-AFDC-671BF6323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EB18E-C5F3-A74F-947E-248624EF9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026" name="Picture 2" descr="Hình nền Powerpoint đơn giản với các hoạt tiết đường nét đan xen rất hiện đại">
            <a:extLst>
              <a:ext uri="{FF2B5EF4-FFF2-40B4-BE49-F238E27FC236}">
                <a16:creationId xmlns:a16="http://schemas.microsoft.com/office/drawing/2014/main" id="{E3A56409-9169-9D41-A859-C952C319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F6CBD7-6AE2-8140-8050-D2AD7D01FB7C}"/>
              </a:ext>
            </a:extLst>
          </p:cNvPr>
          <p:cNvSpPr txBox="1">
            <a:spLocks/>
          </p:cNvSpPr>
          <p:nvPr/>
        </p:nvSpPr>
        <p:spPr>
          <a:xfrm>
            <a:off x="1579860" y="1776177"/>
            <a:ext cx="4427364" cy="21891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KHỨ</a:t>
            </a:r>
          </a:p>
          <a:p>
            <a:pPr>
              <a:lnSpc>
                <a:spcPct val="1250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THẬT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5BB1A1-A05E-9D46-B683-4EF53BD718E0}"/>
              </a:ext>
            </a:extLst>
          </p:cNvPr>
          <p:cNvSpPr txBox="1">
            <a:spLocks/>
          </p:cNvSpPr>
          <p:nvPr/>
        </p:nvSpPr>
        <p:spPr>
          <a:xfrm>
            <a:off x="6384148" y="1768711"/>
            <a:ext cx="4660776" cy="21891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  <a:p>
            <a:pPr marL="0" indent="0" algn="ct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THỨC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4BE77A6-C829-D243-92D6-7F2D8224DDDF}"/>
              </a:ext>
            </a:extLst>
          </p:cNvPr>
          <p:cNvSpPr txBox="1">
            <a:spLocks/>
          </p:cNvSpPr>
          <p:nvPr/>
        </p:nvSpPr>
        <p:spPr>
          <a:xfrm>
            <a:off x="2057399" y="4060525"/>
            <a:ext cx="8229600" cy="218916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LỊCH SỬ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NHẬN THỨC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E4A546-3FBE-454B-AAE8-10A035BA5DF7}"/>
              </a:ext>
            </a:extLst>
          </p:cNvPr>
          <p:cNvSpPr/>
          <p:nvPr/>
        </p:nvSpPr>
        <p:spPr>
          <a:xfrm>
            <a:off x="805637" y="929714"/>
            <a:ext cx="291137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 LỊCH SỬ LÀ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GÌ?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CDDE5B-35CA-684A-B827-B0CB27ADB548}"/>
              </a:ext>
            </a:extLst>
          </p:cNvPr>
          <p:cNvSpPr txBox="1">
            <a:spLocks/>
          </p:cNvSpPr>
          <p:nvPr/>
        </p:nvSpPr>
        <p:spPr>
          <a:xfrm>
            <a:off x="3941972" y="793595"/>
            <a:ext cx="4544261" cy="675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1A0C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293895E-0AB9-9141-B741-171F8278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23" y="1463170"/>
            <a:ext cx="2901223" cy="180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75A3D02-C30F-3246-B374-8286C2A6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23" y="4029016"/>
            <a:ext cx="2998566" cy="182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91BDE-C79A-794E-B7E7-8FE2A31EC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43" y="3806485"/>
            <a:ext cx="1721790" cy="2229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49044-5B5A-D146-BBD9-F29949D1E56B}"/>
              </a:ext>
            </a:extLst>
          </p:cNvPr>
          <p:cNvSpPr txBox="1"/>
          <p:nvPr/>
        </p:nvSpPr>
        <p:spPr>
          <a:xfrm>
            <a:off x="1819271" y="3464059"/>
            <a:ext cx="353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đấng</a:t>
            </a:r>
            <a:r>
              <a:rPr lang="en-US" dirty="0"/>
              <a:t> </a:t>
            </a:r>
            <a:r>
              <a:rPr lang="en-US" dirty="0" err="1"/>
              <a:t>siêu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1B16E-F377-7549-9CB0-04934E3DD3D8}"/>
              </a:ext>
            </a:extLst>
          </p:cNvPr>
          <p:cNvSpPr txBox="1"/>
          <p:nvPr/>
        </p:nvSpPr>
        <p:spPr>
          <a:xfrm>
            <a:off x="1690016" y="5910432"/>
            <a:ext cx="41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đế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vĩ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1E056E-ACE6-6945-AE4F-25DB0BC203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3751" y="1387818"/>
            <a:ext cx="2857881" cy="19052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90E36-0CC8-524D-B966-EBBC363A4BA8}"/>
              </a:ext>
            </a:extLst>
          </p:cNvPr>
          <p:cNvSpPr txBox="1"/>
          <p:nvPr/>
        </p:nvSpPr>
        <p:spPr>
          <a:xfrm>
            <a:off x="7211616" y="332565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018F1-A8CD-2047-9A29-6748E1E7286B}"/>
              </a:ext>
            </a:extLst>
          </p:cNvPr>
          <p:cNvSpPr txBox="1"/>
          <p:nvPr/>
        </p:nvSpPr>
        <p:spPr>
          <a:xfrm>
            <a:off x="7148546" y="607043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nên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1F253B-5163-9B48-BB4E-D604D61EE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98203" l="9804" r="89706">
                        <a14:foregroundMark x1="48366" y1="80556" x2="48366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446" y="2454170"/>
            <a:ext cx="2821957" cy="2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301841" y="210207"/>
            <a:ext cx="6374166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B56335-183B-4405-2D5D-3A9A02D913AD}"/>
              </a:ext>
            </a:extLst>
          </p:cNvPr>
          <p:cNvSpPr/>
          <p:nvPr/>
        </p:nvSpPr>
        <p:spPr>
          <a:xfrm>
            <a:off x="2242136" y="1899257"/>
            <a:ext cx="7955280" cy="1224287"/>
          </a:xfrm>
          <a:prstGeom prst="round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nhóm: xem đoạn video và cho biết vì sao phải học lịch sử?</a:t>
            </a:r>
          </a:p>
        </p:txBody>
      </p:sp>
    </p:spTree>
    <p:extLst>
      <p:ext uri="{BB962C8B-B14F-4D97-AF65-F5344CB8AC3E}">
        <p14:creationId xmlns:p14="http://schemas.microsoft.com/office/powerpoint/2010/main" val="100802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 VÌ SAO PHẢI HỌC LỊCH SỬ _480p.mp4" descr=" VÌ SAO PHẢI HỌC LỊCH SỬ _480p.mp4">
            <a:hlinkClick r:id="" action="ppaction://media"/>
            <a:extLst>
              <a:ext uri="{FF2B5EF4-FFF2-40B4-BE49-F238E27FC236}">
                <a16:creationId xmlns:a16="http://schemas.microsoft.com/office/drawing/2014/main" id="{A23EB64B-3CEC-C0C9-DA64-B8F91C6C3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18"/>
            <a:ext cx="12192000" cy="6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DF6DD-6A19-4559-820D-C2E013DE2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161915"/>
            <a:ext cx="6309360" cy="5681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47DA52-9B0D-4C84-A1A2-7AE9547DDA10}"/>
              </a:ext>
            </a:extLst>
          </p:cNvPr>
          <p:cNvSpPr/>
          <p:nvPr/>
        </p:nvSpPr>
        <p:spPr>
          <a:xfrm>
            <a:off x="301841" y="210207"/>
            <a:ext cx="6374166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4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7C1533B-0D62-4393-94A8-0CA4EE8F49B1}"/>
              </a:ext>
            </a:extLst>
          </p:cNvPr>
          <p:cNvSpPr/>
          <p:nvPr/>
        </p:nvSpPr>
        <p:spPr>
          <a:xfrm>
            <a:off x="1334966" y="1921150"/>
            <a:ext cx="10204783" cy="2327794"/>
          </a:xfrm>
          <a:prstGeom prst="rec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ta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lao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</a:t>
            </a:r>
          </a:p>
          <a:p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8A42D-7943-4914-9592-6EE8C1BF2E7F}"/>
              </a:ext>
            </a:extLst>
          </p:cNvPr>
          <p:cNvSpPr/>
          <p:nvPr/>
        </p:nvSpPr>
        <p:spPr>
          <a:xfrm>
            <a:off x="1334966" y="4500750"/>
            <a:ext cx="10204783" cy="1483489"/>
          </a:xfrm>
          <a:prstGeom prst="rec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3200" dirty="0"/>
          </a:p>
        </p:txBody>
      </p:sp>
      <p:pic>
        <p:nvPicPr>
          <p:cNvPr id="4" name="Graphic 3" descr="Arrow Rotate left">
            <a:extLst>
              <a:ext uri="{FF2B5EF4-FFF2-40B4-BE49-F238E27FC236}">
                <a16:creationId xmlns:a16="http://schemas.microsoft.com/office/drawing/2014/main" id="{7A99B4E7-6CCA-4236-A360-7B2D1116F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98855">
            <a:off x="212462" y="3502426"/>
            <a:ext cx="1243458" cy="1243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C76836-FA6D-41B4-8CD7-92E9E8DB0FDF}"/>
              </a:ext>
            </a:extLst>
          </p:cNvPr>
          <p:cNvSpPr/>
          <p:nvPr/>
        </p:nvSpPr>
        <p:spPr>
          <a:xfrm>
            <a:off x="301841" y="210207"/>
            <a:ext cx="6374166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19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uy Cung - Vlog 53 - Tuyển tập những pha xử lý gây ức chế của bố mẹ">
            <a:hlinkClick r:id="" action="ppaction://media"/>
            <a:extLst>
              <a:ext uri="{FF2B5EF4-FFF2-40B4-BE49-F238E27FC236}">
                <a16:creationId xmlns:a16="http://schemas.microsoft.com/office/drawing/2014/main" id="{342CB404-C2CA-449F-8538-486780D56D1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493" y="1471233"/>
            <a:ext cx="9371013" cy="5295327"/>
          </a:xfrm>
          <a:ln w="76200">
            <a:solidFill>
              <a:srgbClr val="9B1D1E"/>
            </a:solidFill>
          </a:ln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55E34903-969F-4297-BC5B-A04D52971119}"/>
              </a:ext>
            </a:extLst>
          </p:cNvPr>
          <p:cNvSpPr/>
          <p:nvPr/>
        </p:nvSpPr>
        <p:spPr>
          <a:xfrm>
            <a:off x="2448560" y="91440"/>
            <a:ext cx="8981440" cy="883180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xem video sau và cho biết vì sao có sự khác biệt giữa thời xưa và thời nay của bố mẹ và con cái?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FF13612-35BA-4035-A6C0-D592B3BF4CD7}"/>
              </a:ext>
            </a:extLst>
          </p:cNvPr>
          <p:cNvSpPr/>
          <p:nvPr/>
        </p:nvSpPr>
        <p:spPr>
          <a:xfrm>
            <a:off x="3605048" y="1303286"/>
            <a:ext cx="7652387" cy="707654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2" descr="Khám phá “hậu trường” phía sau màn hình Loading">
            <a:extLst>
              <a:ext uri="{FF2B5EF4-FFF2-40B4-BE49-F238E27FC236}">
                <a16:creationId xmlns:a16="http://schemas.microsoft.com/office/drawing/2014/main" id="{C9BB465E-2AE9-44FD-ADCA-18ED2B5A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2" y="2179109"/>
            <a:ext cx="3349167" cy="18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4E795-17F6-4176-B2B1-840CF84B6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62" y="4188321"/>
            <a:ext cx="8861076" cy="2519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860BF-2313-47A3-8384-F945D26862D4}"/>
              </a:ext>
            </a:extLst>
          </p:cNvPr>
          <p:cNvSpPr/>
          <p:nvPr/>
        </p:nvSpPr>
        <p:spPr>
          <a:xfrm>
            <a:off x="301841" y="210207"/>
            <a:ext cx="6374166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30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1 (3)">
            <a:hlinkClick r:id="" action="ppaction://media"/>
            <a:extLst>
              <a:ext uri="{FF2B5EF4-FFF2-40B4-BE49-F238E27FC236}">
                <a16:creationId xmlns:a16="http://schemas.microsoft.com/office/drawing/2014/main" id="{BEDE37BD-D134-47FA-807C-90F339446170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061"/>
            <a:ext cx="12192000" cy="6858000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6F651F-E920-41E8-B7DB-CFFF4B3478D1}"/>
              </a:ext>
            </a:extLst>
          </p:cNvPr>
          <p:cNvSpPr/>
          <p:nvPr/>
        </p:nvSpPr>
        <p:spPr>
          <a:xfrm>
            <a:off x="1410463" y="1822025"/>
            <a:ext cx="10043602" cy="449842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bố/mẹ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Picture 2" descr="Khám phá “hậu trường” phía sau màn hình Loading">
            <a:extLst>
              <a:ext uri="{FF2B5EF4-FFF2-40B4-BE49-F238E27FC236}">
                <a16:creationId xmlns:a16="http://schemas.microsoft.com/office/drawing/2014/main" id="{E25C646E-208B-4A95-A907-BDFBA71E4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82" y="129598"/>
            <a:ext cx="3349167" cy="121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5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51201" y="3098801"/>
            <a:ext cx="2658099" cy="37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5643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6046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7728" y="116311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CORONA VIRUS</a:t>
            </a:r>
            <a:endParaRPr kumimoji="0" lang="en-US" sz="54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V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15" y="2147485"/>
            <a:ext cx="1987468" cy="1950889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61" y="2666325"/>
            <a:ext cx="1553955" cy="1525355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44" y="4680842"/>
            <a:ext cx="1881654" cy="1847023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82" y="743686"/>
            <a:ext cx="1201062" cy="1178957"/>
          </a:xfrm>
          <a:prstGeom prst="rect">
            <a:avLst/>
          </a:prstGeom>
        </p:spPr>
      </p:pic>
      <p:pic>
        <p:nvPicPr>
          <p:cNvPr id="23" name="V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29" y="5270457"/>
            <a:ext cx="1509640" cy="1481855"/>
          </a:xfrm>
          <a:prstGeom prst="rect">
            <a:avLst/>
          </a:prstGeom>
        </p:spPr>
      </p:pic>
      <p:sp>
        <p:nvSpPr>
          <p:cNvPr id="24" name="Oval 23">
            <a:hlinkClick r:id="rId11" action="ppaction://hlinksldjump"/>
          </p:cNvPr>
          <p:cNvSpPr/>
          <p:nvPr/>
        </p:nvSpPr>
        <p:spPr>
          <a:xfrm>
            <a:off x="1721268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hlinkClick r:id="rId12" action="ppaction://hlinksldjump"/>
          </p:cNvPr>
          <p:cNvSpPr/>
          <p:nvPr/>
        </p:nvSpPr>
        <p:spPr>
          <a:xfrm>
            <a:off x="2211473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2" name="Oval 31">
            <a:hlinkClick r:id="rId13" action="ppaction://hlinksldjump"/>
          </p:cNvPr>
          <p:cNvSpPr/>
          <p:nvPr/>
        </p:nvSpPr>
        <p:spPr>
          <a:xfrm>
            <a:off x="2701678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3" name="Oval 32">
            <a:hlinkClick r:id="rId14" action="ppaction://hlinksldjump"/>
          </p:cNvPr>
          <p:cNvSpPr/>
          <p:nvPr/>
        </p:nvSpPr>
        <p:spPr>
          <a:xfrm>
            <a:off x="1973653" y="297501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4" name="Oval 33">
            <a:hlinkClick r:id="rId4" action="ppaction://hlinksldjump"/>
          </p:cNvPr>
          <p:cNvSpPr/>
          <p:nvPr/>
        </p:nvSpPr>
        <p:spPr>
          <a:xfrm>
            <a:off x="2463858" y="2975014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7" name="5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88" y="5242339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788" y="665578"/>
            <a:ext cx="1383250" cy="13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33" y="4873621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59" y="2588569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56" y="2347233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2891942" y="388727"/>
            <a:ext cx="6847067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FB06E-2316-4439-813D-3A3E0BA8C5D3}"/>
              </a:ext>
            </a:extLst>
          </p:cNvPr>
          <p:cNvSpPr/>
          <p:nvPr/>
        </p:nvSpPr>
        <p:spPr>
          <a:xfrm>
            <a:off x="417096" y="1876929"/>
            <a:ext cx="10980819" cy="753979"/>
          </a:xfrm>
          <a:prstGeom prst="roundRect">
            <a:avLst/>
          </a:prstGeom>
          <a:solidFill>
            <a:srgbClr val="FFEAD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399475-82F8-47F1-B5C4-B9566406465A}"/>
              </a:ext>
            </a:extLst>
          </p:cNvPr>
          <p:cNvSpPr/>
          <p:nvPr/>
        </p:nvSpPr>
        <p:spPr>
          <a:xfrm>
            <a:off x="417096" y="2915652"/>
            <a:ext cx="10980819" cy="1211180"/>
          </a:xfrm>
          <a:prstGeom prst="roundRect">
            <a:avLst/>
          </a:prstGeom>
          <a:solidFill>
            <a:srgbClr val="FFEAD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1566C6-6484-4859-A0E9-47A74777099A}"/>
              </a:ext>
            </a:extLst>
          </p:cNvPr>
          <p:cNvSpPr/>
          <p:nvPr/>
        </p:nvSpPr>
        <p:spPr>
          <a:xfrm>
            <a:off x="417096" y="4411577"/>
            <a:ext cx="10980819" cy="1211180"/>
          </a:xfrm>
          <a:prstGeom prst="roundRect">
            <a:avLst/>
          </a:prstGeom>
          <a:solidFill>
            <a:srgbClr val="FFEAD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9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LỊCH SỬ ĐƯỢC HIỂU LÀ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363984" y="4009457"/>
            <a:ext cx="5754975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B"/>
          <p:cNvSpPr/>
          <p:nvPr/>
        </p:nvSpPr>
        <p:spPr>
          <a:xfrm>
            <a:off x="385755" y="5174228"/>
            <a:ext cx="5754975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040277" y="4009457"/>
            <a:ext cx="5749268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miệng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062048" y="5174228"/>
            <a:ext cx="5749268" cy="114323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60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LỊCH SỬ LOÀI NGƯỜI MÀ CHÚNG TA NGHIÊN CỨU, HỌC TẬP NỘI DUNG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793515" y="5522802"/>
            <a:ext cx="5255316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B"/>
          <p:cNvSpPr/>
          <p:nvPr/>
        </p:nvSpPr>
        <p:spPr>
          <a:xfrm>
            <a:off x="790113" y="4372778"/>
            <a:ext cx="5255316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049136" y="4358031"/>
            <a:ext cx="525010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070907" y="5522802"/>
            <a:ext cx="525010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1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2" y="1152188"/>
            <a:ext cx="8454175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AI LÀ CHỦ THỂ SÁNG TẠO RA LỊCH SỬ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205543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8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5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2" y="1152188"/>
            <a:ext cx="9483986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CÂU THƠ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“DÂN TA PHẢI BIẾT SỬ 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TƯỜNG GỐC TÍCH NƯỚC NHÀ VIỆT NAM 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CỦA 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147027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Phạm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51337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D"/>
          <p:cNvSpPr/>
          <p:nvPr/>
        </p:nvSpPr>
        <p:spPr>
          <a:xfrm>
            <a:off x="1698858" y="552280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465024" y="-123502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88"/>
            <a:ext cx="7469868" cy="27323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Ý NÀO DƯỚI ĐÂY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PHẢN ÁNH ĐÚNG Ý NGHĨA CỦA VIỆC HỌC LỊCH SỬ?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775759" y="5185225"/>
            <a:ext cx="5273072" cy="11322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772357" y="4035201"/>
            <a:ext cx="5273072" cy="11322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013639" y="4020454"/>
            <a:ext cx="5267843" cy="11322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035410" y="5185225"/>
            <a:ext cx="5267843" cy="113223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59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4" y="209731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0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D9723-79C7-4233-ACAB-851393A4E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99" y="1160475"/>
            <a:ext cx="7212861" cy="560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70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6E8F3-E5ED-433C-BC18-9A0D971A2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16" y="1361213"/>
            <a:ext cx="9059626" cy="54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63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BF466-9BD2-41A4-9C25-5F02A3E9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31" y="1189189"/>
            <a:ext cx="8365158" cy="53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82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C7CD-9929-4A58-9A46-3E386683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44582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VẬN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39A6-FD33-427C-8711-C776F1D1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8" y="1572125"/>
            <a:ext cx="11465762" cy="4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40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Kết quả hình ảnh cho thank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9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6" name="Google Shape;3976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7237338" y="1887827"/>
            <a:ext cx="1346335" cy="137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7" name="Google Shape;3977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163006" y="4064633"/>
            <a:ext cx="1346335" cy="137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9" name="Google Shape;3979;p44"/>
          <p:cNvPicPr preferRelativeResize="0"/>
          <p:nvPr/>
        </p:nvPicPr>
        <p:blipFill rotWithShape="1">
          <a:blip r:embed="rId3">
            <a:alphaModFix amt="32000"/>
          </a:blip>
          <a:srcRect l="7398"/>
          <a:stretch/>
        </p:blipFill>
        <p:spPr>
          <a:xfrm>
            <a:off x="163006" y="1879365"/>
            <a:ext cx="1346335" cy="1375103"/>
          </a:xfrm>
          <a:prstGeom prst="rect">
            <a:avLst/>
          </a:prstGeom>
          <a:noFill/>
          <a:ln>
            <a:noFill/>
          </a:ln>
        </p:spPr>
      </p:pic>
      <p:sp>
        <p:nvSpPr>
          <p:cNvPr id="3980" name="Google Shape;3980;p44"/>
          <p:cNvSpPr txBox="1">
            <a:spLocks noGrp="1"/>
          </p:cNvSpPr>
          <p:nvPr>
            <p:ph type="title"/>
          </p:nvPr>
        </p:nvSpPr>
        <p:spPr>
          <a:xfrm flipH="1">
            <a:off x="216771" y="2085936"/>
            <a:ext cx="1238800" cy="9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3982" name="Google Shape;3982;p44"/>
          <p:cNvSpPr txBox="1">
            <a:spLocks noGrp="1"/>
          </p:cNvSpPr>
          <p:nvPr>
            <p:ph type="subTitle" idx="2"/>
          </p:nvPr>
        </p:nvSpPr>
        <p:spPr>
          <a:xfrm>
            <a:off x="1761236" y="2195499"/>
            <a:ext cx="3683073" cy="74283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LÀ GÌ?</a:t>
            </a:r>
          </a:p>
        </p:txBody>
      </p:sp>
      <p:sp>
        <p:nvSpPr>
          <p:cNvPr id="3983" name="Google Shape;3983;p44"/>
          <p:cNvSpPr txBox="1">
            <a:spLocks noGrp="1"/>
          </p:cNvSpPr>
          <p:nvPr>
            <p:ph type="title" idx="3"/>
          </p:nvPr>
        </p:nvSpPr>
        <p:spPr>
          <a:xfrm flipH="1">
            <a:off x="7291100" y="2094399"/>
            <a:ext cx="1238800" cy="9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3985" name="Google Shape;3985;p44"/>
          <p:cNvSpPr txBox="1">
            <a:spLocks noGrp="1"/>
          </p:cNvSpPr>
          <p:nvPr>
            <p:ph type="subTitle" idx="5"/>
          </p:nvPr>
        </p:nvSpPr>
        <p:spPr>
          <a:xfrm>
            <a:off x="8782559" y="2251711"/>
            <a:ext cx="2996000" cy="8046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/>
            <a:r>
              <a:rPr lang="en-US" sz="3200" dirty="0" smtClean="0"/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PHẢI HỌC LỊCH SỬ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6" name="Google Shape;3986;p44"/>
          <p:cNvSpPr txBox="1">
            <a:spLocks noGrp="1"/>
          </p:cNvSpPr>
          <p:nvPr>
            <p:ph type="title" idx="6"/>
          </p:nvPr>
        </p:nvSpPr>
        <p:spPr>
          <a:xfrm flipH="1">
            <a:off x="216771" y="4271183"/>
            <a:ext cx="1238800" cy="9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3991" name="Google Shape;3991;p44"/>
          <p:cNvSpPr txBox="1">
            <a:spLocks noGrp="1"/>
          </p:cNvSpPr>
          <p:nvPr>
            <p:ph type="subTitle" idx="15"/>
          </p:nvPr>
        </p:nvSpPr>
        <p:spPr>
          <a:xfrm>
            <a:off x="1563106" y="4303266"/>
            <a:ext cx="3978401" cy="10717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</a:p>
        </p:txBody>
      </p:sp>
      <p:sp>
        <p:nvSpPr>
          <p:cNvPr id="3992" name="Google Shape;3992;p44"/>
          <p:cNvSpPr txBox="1">
            <a:spLocks noGrp="1"/>
          </p:cNvSpPr>
          <p:nvPr>
            <p:ph type="title" idx="9"/>
          </p:nvPr>
        </p:nvSpPr>
        <p:spPr>
          <a:xfrm>
            <a:off x="952233" y="621733"/>
            <a:ext cx="10287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64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 DUNG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850032-AF98-7512-6466-9F5F0BAB3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/>
          <a:stretch/>
        </p:blipFill>
        <p:spPr bwMode="auto">
          <a:xfrm>
            <a:off x="6011922" y="3523873"/>
            <a:ext cx="6017073" cy="39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1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80" grpId="0"/>
          <p:bldP spid="3982" grpId="0" build="p"/>
          <p:bldP spid="3983" grpId="0"/>
          <p:bldP spid="3985" grpId="0" build="p"/>
          <p:bldP spid="3986" grpId="0"/>
          <p:bldP spid="3991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9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9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9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98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80" grpId="0"/>
          <p:bldP spid="3982" grpId="0" build="p"/>
          <p:bldP spid="3983" grpId="0"/>
          <p:bldP spid="3985" grpId="0" build="p"/>
          <p:bldP spid="3986" grpId="0"/>
          <p:bldP spid="3991" grpId="0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4068704" y="388727"/>
            <a:ext cx="449353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5400" b="1" cap="none" spc="0" dirty="0">
              <a:ln/>
              <a:solidFill>
                <a:srgbClr val="9B1D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516C7-9CDC-4BE9-8B47-B5069C87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809" y="3660181"/>
            <a:ext cx="3126094" cy="29803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8B43006-9E83-4288-B27F-5ACBDFB784CA}"/>
              </a:ext>
            </a:extLst>
          </p:cNvPr>
          <p:cNvGrpSpPr/>
          <p:nvPr/>
        </p:nvGrpSpPr>
        <p:grpSpPr>
          <a:xfrm>
            <a:off x="10306212" y="1873396"/>
            <a:ext cx="1709320" cy="1239989"/>
            <a:chOff x="5238044" y="2758382"/>
            <a:chExt cx="1631453" cy="1341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13DAEE-D8DF-4C8D-A2C9-056BEAC92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2503" y="2758382"/>
              <a:ext cx="1546994" cy="1341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C07F90-EB19-423C-9AD5-8AF334B10503}"/>
                </a:ext>
              </a:extLst>
            </p:cNvPr>
            <p:cNvSpPr/>
            <p:nvPr/>
          </p:nvSpPr>
          <p:spPr>
            <a:xfrm>
              <a:off x="5238044" y="3036711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EE37CD-AE3D-477B-B16A-9B7A7C1595ED}"/>
              </a:ext>
            </a:extLst>
          </p:cNvPr>
          <p:cNvGrpSpPr/>
          <p:nvPr/>
        </p:nvGrpSpPr>
        <p:grpSpPr>
          <a:xfrm>
            <a:off x="9128725" y="3206837"/>
            <a:ext cx="2036259" cy="1922771"/>
            <a:chOff x="7417200" y="2209050"/>
            <a:chExt cx="1889747" cy="22176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EA1749-8F66-4E04-9530-EB2128F36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7200" y="2209050"/>
              <a:ext cx="1798476" cy="221761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CF0897-722D-4B1F-80D6-93DCE0CD7D0D}"/>
                </a:ext>
              </a:extLst>
            </p:cNvPr>
            <p:cNvSpPr/>
            <p:nvPr/>
          </p:nvSpPr>
          <p:spPr>
            <a:xfrm>
              <a:off x="7417200" y="2731911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B61269-A9A5-4111-90DA-028E8A0765CE}"/>
                </a:ext>
              </a:extLst>
            </p:cNvPr>
            <p:cNvSpPr/>
            <p:nvPr/>
          </p:nvSpPr>
          <p:spPr>
            <a:xfrm>
              <a:off x="8956991" y="2209050"/>
              <a:ext cx="349956" cy="304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53C49CF-DAA4-4336-A7A6-55A2A3E4F9A9}"/>
              </a:ext>
            </a:extLst>
          </p:cNvPr>
          <p:cNvSpPr/>
          <p:nvPr/>
        </p:nvSpPr>
        <p:spPr>
          <a:xfrm>
            <a:off x="97654" y="1722268"/>
            <a:ext cx="5646197" cy="2859891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3A44654-4F1E-4451-9AE4-86E8E5F76534}"/>
              </a:ext>
            </a:extLst>
          </p:cNvPr>
          <p:cNvSpPr txBox="1"/>
          <p:nvPr/>
        </p:nvSpPr>
        <p:spPr>
          <a:xfrm>
            <a:off x="1289104" y="3276338"/>
            <a:ext cx="9970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7387B2-C070-4DC7-8DCD-0DE0FB7EA796}"/>
              </a:ext>
            </a:extLst>
          </p:cNvPr>
          <p:cNvSpPr txBox="1"/>
          <p:nvPr/>
        </p:nvSpPr>
        <p:spPr>
          <a:xfrm>
            <a:off x="1289104" y="4311521"/>
            <a:ext cx="9970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3E9D74-3D63-4B70-A6E6-52C22041BF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7" y="3231539"/>
            <a:ext cx="614361" cy="614361"/>
          </a:xfrm>
          <a:prstGeom prst="rect">
            <a:avLst/>
          </a:prstGeom>
        </p:spPr>
      </p:pic>
      <p:pic>
        <p:nvPicPr>
          <p:cNvPr id="9" name="Graphic 8" descr="Ruler">
            <a:extLst>
              <a:ext uri="{FF2B5EF4-FFF2-40B4-BE49-F238E27FC236}">
                <a16:creationId xmlns:a16="http://schemas.microsoft.com/office/drawing/2014/main" id="{FE0751DC-404A-45E4-92D3-3477C60634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019" y="4519602"/>
            <a:ext cx="482676" cy="482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B7A68E-6196-4605-A5C6-09E4FD208B00}"/>
              </a:ext>
            </a:extLst>
          </p:cNvPr>
          <p:cNvSpPr txBox="1"/>
          <p:nvPr/>
        </p:nvSpPr>
        <p:spPr>
          <a:xfrm>
            <a:off x="1289104" y="5346705"/>
            <a:ext cx="997071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phic 2" descr="Arrow Slight curve">
            <a:extLst>
              <a:ext uri="{FF2B5EF4-FFF2-40B4-BE49-F238E27FC236}">
                <a16:creationId xmlns:a16="http://schemas.microsoft.com/office/drawing/2014/main" id="{2C7EB25C-40B6-49D3-8C35-3CFE8997F8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0138" y="5428114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D35C690-93EE-4793-851F-9CFC8F664A5A}"/>
              </a:ext>
            </a:extLst>
          </p:cNvPr>
          <p:cNvSpPr/>
          <p:nvPr/>
        </p:nvSpPr>
        <p:spPr>
          <a:xfrm>
            <a:off x="97654" y="1432560"/>
            <a:ext cx="11576186" cy="1534159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9B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699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3928441" y="388727"/>
            <a:ext cx="477406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4D507BB6-0A4D-4546-A3C1-8325AB249344}"/>
              </a:ext>
            </a:extLst>
          </p:cNvPr>
          <p:cNvSpPr/>
          <p:nvPr/>
        </p:nvSpPr>
        <p:spPr>
          <a:xfrm>
            <a:off x="4671778" y="1689907"/>
            <a:ext cx="5721638" cy="1477328"/>
          </a:xfrm>
          <a:prstGeom prst="wedgeRectCallout">
            <a:avLst>
              <a:gd name="adj1" fmla="val -39150"/>
              <a:gd name="adj2" fmla="val 599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3 Minutes Countdown 4k Giant Clock - 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2A37FF7A-BAA5-4956-BFC7-94AB0CB96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1381" y="693262"/>
            <a:ext cx="1228351" cy="690442"/>
          </a:xfrm>
          <a:prstGeom prst="rect">
            <a:avLst/>
          </a:prstGeom>
        </p:spPr>
      </p:pic>
      <p:pic>
        <p:nvPicPr>
          <p:cNvPr id="1026" name="Picture 2" descr="12 nguyên tắc để làm việc nhóm hiệu quả">
            <a:extLst>
              <a:ext uri="{FF2B5EF4-FFF2-40B4-BE49-F238E27FC236}">
                <a16:creationId xmlns:a16="http://schemas.microsoft.com/office/drawing/2014/main" id="{CF449D60-942E-468A-8EB4-FE9EA162B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6" y="1421434"/>
            <a:ext cx="2685700" cy="20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81E891-D078-49EE-BE33-2005E4D50171}"/>
              </a:ext>
            </a:extLst>
          </p:cNvPr>
          <p:cNvSpPr/>
          <p:nvPr/>
        </p:nvSpPr>
        <p:spPr>
          <a:xfrm>
            <a:off x="3928441" y="388727"/>
            <a:ext cx="477406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9B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9B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C70D93-065C-456D-89ED-2E348C97F029}"/>
              </a:ext>
            </a:extLst>
          </p:cNvPr>
          <p:cNvSpPr/>
          <p:nvPr/>
        </p:nvSpPr>
        <p:spPr>
          <a:xfrm>
            <a:off x="203201" y="1744164"/>
            <a:ext cx="11074400" cy="449842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CEF56-68CF-4EE4-99D2-7973E65083C6}"/>
              </a:ext>
            </a:extLst>
          </p:cNvPr>
          <p:cNvSpPr txBox="1"/>
          <p:nvPr/>
        </p:nvSpPr>
        <p:spPr>
          <a:xfrm>
            <a:off x="1207824" y="2209538"/>
            <a:ext cx="9970710" cy="742511"/>
          </a:xfrm>
          <a:prstGeom prst="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6D2FA-4C8C-422F-8733-38F58968465C}"/>
              </a:ext>
            </a:extLst>
          </p:cNvPr>
          <p:cNvSpPr txBox="1"/>
          <p:nvPr/>
        </p:nvSpPr>
        <p:spPr>
          <a:xfrm>
            <a:off x="1207824" y="3244721"/>
            <a:ext cx="9970710" cy="2229393"/>
          </a:xfrm>
          <a:prstGeom prst="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bao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pic>
        <p:nvPicPr>
          <p:cNvPr id="5" name="Graphic 4" descr="Chevron arrows">
            <a:extLst>
              <a:ext uri="{FF2B5EF4-FFF2-40B4-BE49-F238E27FC236}">
                <a16:creationId xmlns:a16="http://schemas.microsoft.com/office/drawing/2014/main" id="{585BFCB9-A27D-413D-85DC-7FD9F53801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424" y="2183985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355CF-7DF8-472E-B609-F905CF736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24" y="3780712"/>
            <a:ext cx="815333" cy="11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5ED7FC-E33F-3643-AF60-6D0D6AA6EC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67355" y="1901920"/>
          <a:ext cx="6257290" cy="4235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9405">
                  <a:extLst>
                    <a:ext uri="{9D8B030D-6E8A-4147-A177-3AD203B41FA5}">
                      <a16:colId xmlns:a16="http://schemas.microsoft.com/office/drawing/2014/main" val="4060980705"/>
                    </a:ext>
                  </a:extLst>
                </a:gridCol>
                <a:gridCol w="1849755">
                  <a:extLst>
                    <a:ext uri="{9D8B030D-6E8A-4147-A177-3AD203B41FA5}">
                      <a16:colId xmlns:a16="http://schemas.microsoft.com/office/drawing/2014/main" val="2210007846"/>
                    </a:ext>
                  </a:extLst>
                </a:gridCol>
                <a:gridCol w="1548130">
                  <a:extLst>
                    <a:ext uri="{9D8B030D-6E8A-4147-A177-3AD203B41FA5}">
                      <a16:colId xmlns:a16="http://schemas.microsoft.com/office/drawing/2014/main" val="1645723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>
                          <a:effectLst/>
                        </a:rPr>
                        <a:t>“Nếu Lịch sử được ví như cuốn Đại Việt sử ký toàn thư đồ sộ, thì “Môn Lịch sử” chỉ được ví như một cuốn sách Lịch sử lớp 6 mà em đang học.”</a:t>
                      </a:r>
                      <a:endParaRPr lang="en-VN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30579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1300" dirty="0" err="1">
                          <a:effectLst/>
                        </a:rPr>
                        <a:t>Hãy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chỉ</a:t>
                      </a:r>
                      <a:r>
                        <a:rPr lang="en-US" sz="1300" dirty="0">
                          <a:effectLst/>
                        </a:rPr>
                        <a:t> ra </a:t>
                      </a:r>
                      <a:r>
                        <a:rPr lang="en-US" sz="1300" dirty="0" err="1">
                          <a:effectLst/>
                        </a:rPr>
                        <a:t>những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điểm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khác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nhau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giữa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Lịch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sử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và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môn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Lịch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sử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Đối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tượng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tiếp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nhận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dành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cho</a:t>
                      </a:r>
                      <a:r>
                        <a:rPr lang="en-US" sz="1300" dirty="0">
                          <a:effectLst/>
                        </a:rPr>
                        <a:t> ai, </a:t>
                      </a:r>
                      <a:r>
                        <a:rPr lang="en-US" sz="1300" dirty="0" err="1">
                          <a:effectLst/>
                        </a:rPr>
                        <a:t>đối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tượng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nào</a:t>
                      </a:r>
                      <a:r>
                        <a:rPr lang="en-US" sz="1300" dirty="0">
                          <a:effectLst/>
                        </a:rPr>
                        <a:t>?)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Độ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rộng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hẹp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khoảng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thời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gian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được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viết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độ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dài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ngắn</a:t>
                      </a:r>
                      <a:r>
                        <a:rPr lang="en-US" sz="1300" dirty="0">
                          <a:effectLst/>
                        </a:rPr>
                        <a:t>…)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Cách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viết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hình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minh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họa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dễ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hiểu</a:t>
                      </a:r>
                      <a:r>
                        <a:rPr lang="en-US" sz="1300" dirty="0">
                          <a:effectLst/>
                        </a:rPr>
                        <a:t> hay </a:t>
                      </a:r>
                      <a:r>
                        <a:rPr lang="en-US" sz="1300" dirty="0" err="1">
                          <a:effectLst/>
                        </a:rPr>
                        <a:t>khó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hiểu</a:t>
                      </a:r>
                      <a:r>
                        <a:rPr lang="en-US" sz="1300" dirty="0">
                          <a:effectLst/>
                        </a:rPr>
                        <a:t>…)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25000"/>
                        </a:lnSpc>
                        <a:spcAft>
                          <a:spcPts val="1000"/>
                        </a:spcAft>
                        <a:buFont typeface="Symbol" pitchFamily="2" charset="2"/>
                        <a:buChar char=""/>
                      </a:pPr>
                      <a:r>
                        <a:rPr lang="en-US" sz="1300" dirty="0" err="1">
                          <a:effectLst/>
                        </a:rPr>
                        <a:t>Mục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đích</a:t>
                      </a:r>
                      <a:r>
                        <a:rPr lang="en-US" sz="1300" dirty="0">
                          <a:effectLst/>
                        </a:rPr>
                        <a:t>: (</a:t>
                      </a:r>
                      <a:r>
                        <a:rPr lang="en-US" sz="1300" dirty="0" err="1">
                          <a:effectLst/>
                        </a:rPr>
                        <a:t>để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học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để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thi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để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hiểu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biết</a:t>
                      </a:r>
                      <a:r>
                        <a:rPr lang="en-US" sz="1300" dirty="0">
                          <a:effectLst/>
                        </a:rPr>
                        <a:t>, </a:t>
                      </a:r>
                      <a:r>
                        <a:rPr lang="en-US" sz="1300" dirty="0" err="1">
                          <a:effectLst/>
                        </a:rPr>
                        <a:t>phục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vục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nghiên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cứu</a:t>
                      </a:r>
                      <a:r>
                        <a:rPr lang="en-US" sz="1300" dirty="0">
                          <a:effectLst/>
                        </a:rPr>
                        <a:t>,…)</a:t>
                      </a:r>
                      <a:endParaRPr lang="en-VN" sz="1100" dirty="0">
                        <a:effectLst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1300" dirty="0">
                          <a:effectLst/>
                        </a:rPr>
                        <a:t>__________________________________________________________________________</a:t>
                      </a:r>
                      <a:endParaRPr lang="en-VN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507222"/>
                  </a:ext>
                </a:extLst>
              </a:tr>
            </a:tbl>
          </a:graphicData>
        </a:graphic>
      </p:graphicFrame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" y="-1959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E878C0-59FC-CE4A-ABC6-045598A83567}"/>
              </a:ext>
            </a:extLst>
          </p:cNvPr>
          <p:cNvGraphicFramePr>
            <a:graphicFrameLocks noGrp="1"/>
          </p:cNvGraphicFramePr>
          <p:nvPr/>
        </p:nvGraphicFramePr>
        <p:xfrm>
          <a:off x="814387" y="749845"/>
          <a:ext cx="10204132" cy="5766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4044">
                  <a:extLst>
                    <a:ext uri="{9D8B030D-6E8A-4147-A177-3AD203B41FA5}">
                      <a16:colId xmlns:a16="http://schemas.microsoft.com/office/drawing/2014/main" val="3512411922"/>
                    </a:ext>
                  </a:extLst>
                </a:gridCol>
                <a:gridCol w="5530088">
                  <a:extLst>
                    <a:ext uri="{9D8B030D-6E8A-4147-A177-3AD203B41FA5}">
                      <a16:colId xmlns:a16="http://schemas.microsoft.com/office/drawing/2014/main" val="2760382300"/>
                    </a:ext>
                  </a:extLst>
                </a:gridCol>
              </a:tblGrid>
              <a:tr h="2856485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ký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cuốn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.”</a:t>
                      </a:r>
                      <a:endParaRPr lang="en-VN" sz="24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625181"/>
                  </a:ext>
                </a:extLst>
              </a:tr>
              <a:tr h="2910223">
                <a:tc gridSpan="2"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043176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5AC91FA-2526-F148-8B51-39C8D409811D}"/>
              </a:ext>
            </a:extLst>
          </p:cNvPr>
          <p:cNvSpPr txBox="1">
            <a:spLocks/>
          </p:cNvSpPr>
          <p:nvPr/>
        </p:nvSpPr>
        <p:spPr>
          <a:xfrm>
            <a:off x="5984241" y="736246"/>
            <a:ext cx="3586479" cy="774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4287958F-4673-F34A-BA17-A6AE7C3F1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39" y="1758318"/>
            <a:ext cx="972819" cy="11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encrypted-tbn0.gstatic.com/images?q=tbn:ANd9GcRiz6jP6pIY_PMFn19HjAbVNeXxUSIeaftiSd14aPNDathlk96HId_TLNYRXMZCrx0JBbEhLxpt&amp;usqp=CAc">
            <a:extLst>
              <a:ext uri="{FF2B5EF4-FFF2-40B4-BE49-F238E27FC236}">
                <a16:creationId xmlns:a16="http://schemas.microsoft.com/office/drawing/2014/main" id="{7C66FC62-71AD-FA43-A70A-B681D095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19" y="1690689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50E6E-87CB-AF49-B215-87F47A4C47EF}"/>
              </a:ext>
            </a:extLst>
          </p:cNvPr>
          <p:cNvSpPr txBox="1"/>
          <p:nvPr/>
        </p:nvSpPr>
        <p:spPr>
          <a:xfrm>
            <a:off x="838200" y="4143375"/>
            <a:ext cx="8415302" cy="272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7617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4B23-61A9-024B-9DB2-E0A01E25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9A23-237F-4D47-A2AA-1AF43FB7E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8194" name="Picture 2" descr="Hình nền Powerpoint đơn giản đẹp">
            <a:extLst>
              <a:ext uri="{FF2B5EF4-FFF2-40B4-BE49-F238E27FC236}">
                <a16:creationId xmlns:a16="http://schemas.microsoft.com/office/drawing/2014/main" id="{70A871C1-1B7D-B949-9EE7-DC8B90DD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455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15644D6-75E8-9941-B531-F70AD7303EFE}"/>
              </a:ext>
            </a:extLst>
          </p:cNvPr>
          <p:cNvSpPr txBox="1">
            <a:spLocks/>
          </p:cNvSpPr>
          <p:nvPr/>
        </p:nvSpPr>
        <p:spPr>
          <a:xfrm>
            <a:off x="1981200" y="727508"/>
            <a:ext cx="8229600" cy="774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FCF63A-AED8-8F4A-B94E-AD06AF97A960}"/>
              </a:ext>
            </a:extLst>
          </p:cNvPr>
          <p:cNvSpPr/>
          <p:nvPr/>
        </p:nvSpPr>
        <p:spPr>
          <a:xfrm>
            <a:off x="204115" y="1656660"/>
            <a:ext cx="3888432" cy="367240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FDCB04-E45B-D74D-B1AF-4D3A645B0D31}"/>
              </a:ext>
            </a:extLst>
          </p:cNvPr>
          <p:cNvSpPr/>
          <p:nvPr/>
        </p:nvSpPr>
        <p:spPr>
          <a:xfrm>
            <a:off x="1270856" y="2564904"/>
            <a:ext cx="1728192" cy="172819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1 8">
            <a:extLst>
              <a:ext uri="{FF2B5EF4-FFF2-40B4-BE49-F238E27FC236}">
                <a16:creationId xmlns:a16="http://schemas.microsoft.com/office/drawing/2014/main" id="{7BD9322B-987F-B84D-BF59-FF282B1680E8}"/>
              </a:ext>
            </a:extLst>
          </p:cNvPr>
          <p:cNvSpPr/>
          <p:nvPr/>
        </p:nvSpPr>
        <p:spPr>
          <a:xfrm>
            <a:off x="4642107" y="1786427"/>
            <a:ext cx="2448272" cy="789194"/>
          </a:xfrm>
          <a:prstGeom prst="borderCallout1">
            <a:avLst>
              <a:gd name="adj1" fmla="val 48041"/>
              <a:gd name="adj2" fmla="val 29"/>
              <a:gd name="adj3" fmla="val 124561"/>
              <a:gd name="adj4" fmla="val -5951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Quá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khứ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0" name="Line Callout 1 9">
            <a:extLst>
              <a:ext uri="{FF2B5EF4-FFF2-40B4-BE49-F238E27FC236}">
                <a16:creationId xmlns:a16="http://schemas.microsoft.com/office/drawing/2014/main" id="{51984769-2457-FE4F-B260-AD94C1D5D1E4}"/>
              </a:ext>
            </a:extLst>
          </p:cNvPr>
          <p:cNvSpPr/>
          <p:nvPr/>
        </p:nvSpPr>
        <p:spPr>
          <a:xfrm>
            <a:off x="4884635" y="3492864"/>
            <a:ext cx="2448272" cy="789194"/>
          </a:xfrm>
          <a:prstGeom prst="borderCallout1">
            <a:avLst>
              <a:gd name="adj1" fmla="val 48041"/>
              <a:gd name="adj2" fmla="val 29"/>
              <a:gd name="adj3" fmla="val 1779"/>
              <a:gd name="adj4" fmla="val -7846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</a:rPr>
              <a:t>Lịch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sử</a:t>
            </a:r>
            <a:endParaRPr lang="en-US" sz="2800" i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836AAF-5908-7445-AB45-E5DD716B08F6}"/>
              </a:ext>
            </a:extLst>
          </p:cNvPr>
          <p:cNvCxnSpPr>
            <a:cxnSpLocks/>
          </p:cNvCxnSpPr>
          <p:nvPr/>
        </p:nvCxnSpPr>
        <p:spPr>
          <a:xfrm flipV="1">
            <a:off x="3250899" y="2167788"/>
            <a:ext cx="1525117" cy="6261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E19430-AAF0-2D4F-81B5-1E8735DE69D0}"/>
              </a:ext>
            </a:extLst>
          </p:cNvPr>
          <p:cNvCxnSpPr>
            <a:cxnSpLocks/>
          </p:cNvCxnSpPr>
          <p:nvPr/>
        </p:nvCxnSpPr>
        <p:spPr>
          <a:xfrm>
            <a:off x="2134952" y="3605886"/>
            <a:ext cx="2749683" cy="2865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317259D3-03ED-534F-8621-0BFCEE7675F0}"/>
              </a:ext>
            </a:extLst>
          </p:cNvPr>
          <p:cNvSpPr/>
          <p:nvPr/>
        </p:nvSpPr>
        <p:spPr>
          <a:xfrm>
            <a:off x="7279698" y="1445225"/>
            <a:ext cx="4654978" cy="375664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1243</Words>
  <Application>Microsoft Office PowerPoint</Application>
  <PresentationFormat>Widescreen</PresentationFormat>
  <Paragraphs>214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#9Slide03 Arima Madurai Bold</vt:lpstr>
      <vt:lpstr>Arial</vt:lpstr>
      <vt:lpstr>Calibri</vt:lpstr>
      <vt:lpstr>Calibri Light</vt:lpstr>
      <vt:lpstr>Fondamento</vt:lpstr>
      <vt:lpstr>Symbol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ASUS</cp:lastModifiedBy>
  <cp:revision>16</cp:revision>
  <dcterms:created xsi:type="dcterms:W3CDTF">2021-08-05T02:03:56Z</dcterms:created>
  <dcterms:modified xsi:type="dcterms:W3CDTF">2022-09-05T13:37:06Z</dcterms:modified>
</cp:coreProperties>
</file>