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2" r:id="rId2"/>
    <p:sldId id="258" r:id="rId3"/>
    <p:sldId id="259" r:id="rId4"/>
    <p:sldId id="306" r:id="rId5"/>
    <p:sldId id="307" r:id="rId6"/>
    <p:sldId id="262" r:id="rId7"/>
    <p:sldId id="310" r:id="rId8"/>
    <p:sldId id="308" r:id="rId9"/>
    <p:sldId id="311" r:id="rId10"/>
    <p:sldId id="263" r:id="rId11"/>
    <p:sldId id="309" r:id="rId12"/>
    <p:sldId id="312" r:id="rId13"/>
    <p:sldId id="264" r:id="rId14"/>
    <p:sldId id="265" r:id="rId15"/>
    <p:sldId id="314" r:id="rId16"/>
    <p:sldId id="266" r:id="rId17"/>
    <p:sldId id="267" r:id="rId18"/>
    <p:sldId id="269" r:id="rId19"/>
    <p:sldId id="268" r:id="rId20"/>
    <p:sldId id="270" r:id="rId21"/>
    <p:sldId id="271" r:id="rId22"/>
    <p:sldId id="286" r:id="rId23"/>
    <p:sldId id="298" r:id="rId24"/>
    <p:sldId id="300" r:id="rId25"/>
    <p:sldId id="3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B76D99-0D16-4CA6-943C-53ECAE98FA98}">
          <p14:sldIdLst>
            <p14:sldId id="272"/>
            <p14:sldId id="258"/>
            <p14:sldId id="259"/>
            <p14:sldId id="306"/>
            <p14:sldId id="307"/>
            <p14:sldId id="262"/>
            <p14:sldId id="310"/>
            <p14:sldId id="308"/>
            <p14:sldId id="311"/>
            <p14:sldId id="263"/>
            <p14:sldId id="309"/>
            <p14:sldId id="312"/>
            <p14:sldId id="264"/>
            <p14:sldId id="265"/>
            <p14:sldId id="314"/>
            <p14:sldId id="266"/>
            <p14:sldId id="267"/>
            <p14:sldId id="269"/>
            <p14:sldId id="268"/>
            <p14:sldId id="270"/>
            <p14:sldId id="271"/>
            <p14:sldId id="286"/>
            <p14:sldId id="298"/>
            <p14:sldId id="300"/>
            <p14:sldId id="313"/>
          </p14:sldIdLst>
        </p14:section>
        <p14:section name="Untitled Section" id="{59831A57-BB61-4874-9321-ED8AF889D8F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1A6569-649E-4382-BAAE-83090BBC5CDE}" type="datetimeFigureOut">
              <a:rPr lang="en-US" smtClean="0"/>
              <a:t>11/26/2021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65762-D076-4A09-A7B3-E9137DE48C2E}" type="slidenum">
              <a:rPr lang="en-US" smtClean="0"/>
              <a:t>‹#›</a:t>
            </a:fld>
            <a:endParaRPr lang="en-US"/>
          </a:p>
        </p:txBody>
      </p:sp>
    </p:spTree>
    <p:extLst>
      <p:ext uri="{BB962C8B-B14F-4D97-AF65-F5344CB8AC3E}">
        <p14:creationId xmlns:p14="http://schemas.microsoft.com/office/powerpoint/2010/main" val="61330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313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9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31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7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88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29332C-9061-4393-8914-2EF8270C5AB3}"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330424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9332C-9061-4393-8914-2EF8270C5AB3}"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397749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9332C-9061-4393-8914-2EF8270C5AB3}"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51937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584">
            <a:off x="3742800" y="4600057"/>
            <a:ext cx="4706400" cy="473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nSpc>
                <a:spcPct val="100000"/>
              </a:lnSpc>
              <a:spcBef>
                <a:spcPts val="0"/>
              </a:spcBef>
              <a:spcAft>
                <a:spcPts val="0"/>
              </a:spcAft>
              <a:buSzPts val="1800"/>
              <a:buNone/>
              <a:defRPr sz="2400"/>
            </a:lvl2pPr>
            <a:lvl3pPr lvl="2">
              <a:lnSpc>
                <a:spcPct val="100000"/>
              </a:lnSpc>
              <a:spcBef>
                <a:spcPts val="0"/>
              </a:spcBef>
              <a:spcAft>
                <a:spcPts val="0"/>
              </a:spcAft>
              <a:buSzPts val="1800"/>
              <a:buNone/>
              <a:defRPr sz="2400"/>
            </a:lvl3pPr>
            <a:lvl4pPr lvl="3">
              <a:lnSpc>
                <a:spcPct val="100000"/>
              </a:lnSpc>
              <a:spcBef>
                <a:spcPts val="0"/>
              </a:spcBef>
              <a:spcAft>
                <a:spcPts val="0"/>
              </a:spcAft>
              <a:buSzPts val="1800"/>
              <a:buNone/>
              <a:defRPr sz="2400"/>
            </a:lvl4pPr>
            <a:lvl5pPr lvl="4">
              <a:lnSpc>
                <a:spcPct val="100000"/>
              </a:lnSpc>
              <a:spcBef>
                <a:spcPts val="0"/>
              </a:spcBef>
              <a:spcAft>
                <a:spcPts val="0"/>
              </a:spcAft>
              <a:buSzPts val="1800"/>
              <a:buNone/>
              <a:defRPr sz="2400"/>
            </a:lvl5pPr>
            <a:lvl6pPr lvl="5">
              <a:lnSpc>
                <a:spcPct val="100000"/>
              </a:lnSpc>
              <a:spcBef>
                <a:spcPts val="0"/>
              </a:spcBef>
              <a:spcAft>
                <a:spcPts val="0"/>
              </a:spcAft>
              <a:buSzPts val="1800"/>
              <a:buNone/>
              <a:defRPr sz="2400"/>
            </a:lvl6pPr>
            <a:lvl7pPr lvl="6">
              <a:lnSpc>
                <a:spcPct val="100000"/>
              </a:lnSpc>
              <a:spcBef>
                <a:spcPts val="0"/>
              </a:spcBef>
              <a:spcAft>
                <a:spcPts val="0"/>
              </a:spcAft>
              <a:buSzPts val="1800"/>
              <a:buNone/>
              <a:defRPr sz="2400"/>
            </a:lvl7pPr>
            <a:lvl8pPr lvl="7">
              <a:lnSpc>
                <a:spcPct val="100000"/>
              </a:lnSpc>
              <a:spcBef>
                <a:spcPts val="0"/>
              </a:spcBef>
              <a:spcAft>
                <a:spcPts val="0"/>
              </a:spcAft>
              <a:buSzPts val="1800"/>
              <a:buNone/>
              <a:defRPr sz="2400"/>
            </a:lvl8pPr>
            <a:lvl9pPr lvl="8">
              <a:lnSpc>
                <a:spcPct val="100000"/>
              </a:lnSpc>
              <a:spcBef>
                <a:spcPts val="0"/>
              </a:spcBef>
              <a:spcAft>
                <a:spcPts val="0"/>
              </a:spcAft>
              <a:buSzPts val="1800"/>
              <a:buNone/>
              <a:defRPr sz="2400"/>
            </a:lvl9pPr>
          </a:lstStyle>
          <a:p>
            <a:endParaRPr/>
          </a:p>
        </p:txBody>
      </p:sp>
      <p:sp>
        <p:nvSpPr>
          <p:cNvPr id="10" name="Google Shape;10;p2"/>
          <p:cNvSpPr txBox="1">
            <a:spLocks noGrp="1"/>
          </p:cNvSpPr>
          <p:nvPr>
            <p:ph type="ctrTitle"/>
          </p:nvPr>
        </p:nvSpPr>
        <p:spPr>
          <a:xfrm>
            <a:off x="2552400" y="1498533"/>
            <a:ext cx="7087200" cy="2124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6667" b="0">
                <a:latin typeface="Merienda One"/>
                <a:ea typeface="Merienda One"/>
                <a:cs typeface="Merienda One"/>
                <a:sym typeface="Merienda One"/>
              </a:defRPr>
            </a:lvl1pPr>
            <a:lvl2pPr lvl="1" rtl="0">
              <a:spcBef>
                <a:spcPts val="0"/>
              </a:spcBef>
              <a:spcAft>
                <a:spcPts val="0"/>
              </a:spcAft>
              <a:buClr>
                <a:srgbClr val="191919"/>
              </a:buClr>
              <a:buSzPts val="5200"/>
              <a:buNone/>
              <a:defRPr sz="6933">
                <a:solidFill>
                  <a:srgbClr val="191919"/>
                </a:solidFill>
              </a:defRPr>
            </a:lvl2pPr>
            <a:lvl3pPr lvl="2" rtl="0">
              <a:spcBef>
                <a:spcPts val="0"/>
              </a:spcBef>
              <a:spcAft>
                <a:spcPts val="0"/>
              </a:spcAft>
              <a:buClr>
                <a:srgbClr val="191919"/>
              </a:buClr>
              <a:buSzPts val="5200"/>
              <a:buNone/>
              <a:defRPr sz="6933">
                <a:solidFill>
                  <a:srgbClr val="191919"/>
                </a:solidFill>
              </a:defRPr>
            </a:lvl3pPr>
            <a:lvl4pPr lvl="3" rtl="0">
              <a:spcBef>
                <a:spcPts val="0"/>
              </a:spcBef>
              <a:spcAft>
                <a:spcPts val="0"/>
              </a:spcAft>
              <a:buClr>
                <a:srgbClr val="191919"/>
              </a:buClr>
              <a:buSzPts val="5200"/>
              <a:buNone/>
              <a:defRPr sz="6933">
                <a:solidFill>
                  <a:srgbClr val="191919"/>
                </a:solidFill>
              </a:defRPr>
            </a:lvl4pPr>
            <a:lvl5pPr lvl="4" rtl="0">
              <a:spcBef>
                <a:spcPts val="0"/>
              </a:spcBef>
              <a:spcAft>
                <a:spcPts val="0"/>
              </a:spcAft>
              <a:buClr>
                <a:srgbClr val="191919"/>
              </a:buClr>
              <a:buSzPts val="5200"/>
              <a:buNone/>
              <a:defRPr sz="6933">
                <a:solidFill>
                  <a:srgbClr val="191919"/>
                </a:solidFill>
              </a:defRPr>
            </a:lvl5pPr>
            <a:lvl6pPr lvl="5" rtl="0">
              <a:spcBef>
                <a:spcPts val="0"/>
              </a:spcBef>
              <a:spcAft>
                <a:spcPts val="0"/>
              </a:spcAft>
              <a:buClr>
                <a:srgbClr val="191919"/>
              </a:buClr>
              <a:buSzPts val="5200"/>
              <a:buNone/>
              <a:defRPr sz="6933">
                <a:solidFill>
                  <a:srgbClr val="191919"/>
                </a:solidFill>
              </a:defRPr>
            </a:lvl6pPr>
            <a:lvl7pPr lvl="6" rtl="0">
              <a:spcBef>
                <a:spcPts val="0"/>
              </a:spcBef>
              <a:spcAft>
                <a:spcPts val="0"/>
              </a:spcAft>
              <a:buClr>
                <a:srgbClr val="191919"/>
              </a:buClr>
              <a:buSzPts val="5200"/>
              <a:buNone/>
              <a:defRPr sz="6933">
                <a:solidFill>
                  <a:srgbClr val="191919"/>
                </a:solidFill>
              </a:defRPr>
            </a:lvl7pPr>
            <a:lvl8pPr lvl="7" rtl="0">
              <a:spcBef>
                <a:spcPts val="0"/>
              </a:spcBef>
              <a:spcAft>
                <a:spcPts val="0"/>
              </a:spcAft>
              <a:buClr>
                <a:srgbClr val="191919"/>
              </a:buClr>
              <a:buSzPts val="5200"/>
              <a:buNone/>
              <a:defRPr sz="6933">
                <a:solidFill>
                  <a:srgbClr val="191919"/>
                </a:solidFill>
              </a:defRPr>
            </a:lvl8pPr>
            <a:lvl9pPr lvl="8" rtl="0">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2"/>
          </p:nvPr>
        </p:nvSpPr>
        <p:spPr>
          <a:xfrm>
            <a:off x="4044600" y="3623317"/>
            <a:ext cx="4102800" cy="664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1pPr>
            <a:lvl2pPr lvl="1">
              <a:spcBef>
                <a:spcPts val="0"/>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2pPr>
            <a:lvl3pPr lvl="2">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3pPr>
            <a:lvl4pPr lvl="3">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4pPr>
            <a:lvl5pPr lvl="4">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5pPr>
            <a:lvl6pPr lvl="5">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6pPr>
            <a:lvl7pPr lvl="6">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7pPr>
            <a:lvl8pPr lvl="7">
              <a:spcBef>
                <a:spcPts val="2133"/>
              </a:spcBef>
              <a:spcAft>
                <a:spcPts val="0"/>
              </a:spcAft>
              <a:buClr>
                <a:schemeClr val="accent5"/>
              </a:buClr>
              <a:buSzPts val="3000"/>
              <a:buFont typeface="Merienda One"/>
              <a:buNone/>
              <a:defRPr sz="4000">
                <a:solidFill>
                  <a:schemeClr val="accent5"/>
                </a:solidFill>
                <a:latin typeface="Merienda One"/>
                <a:ea typeface="Merienda One"/>
                <a:cs typeface="Merienda One"/>
                <a:sym typeface="Merienda One"/>
              </a:defRPr>
            </a:lvl8pPr>
            <a:lvl9pPr lvl="8">
              <a:spcBef>
                <a:spcPts val="2133"/>
              </a:spcBef>
              <a:spcAft>
                <a:spcPts val="2133"/>
              </a:spcAft>
              <a:buClr>
                <a:schemeClr val="accent5"/>
              </a:buClr>
              <a:buSzPts val="3000"/>
              <a:buFont typeface="Merienda One"/>
              <a:buNone/>
              <a:defRPr sz="4000">
                <a:solidFill>
                  <a:schemeClr val="accent5"/>
                </a:solidFill>
                <a:latin typeface="Merienda One"/>
                <a:ea typeface="Merienda One"/>
                <a:cs typeface="Merienda One"/>
                <a:sym typeface="Merienda One"/>
              </a:defRPr>
            </a:lvl9pPr>
          </a:lstStyle>
          <a:p>
            <a:endParaRPr/>
          </a:p>
        </p:txBody>
      </p:sp>
      <p:pic>
        <p:nvPicPr>
          <p:cNvPr id="12" name="Google Shape;12;p2"/>
          <p:cNvPicPr preferRelativeResize="0"/>
          <p:nvPr/>
        </p:nvPicPr>
        <p:blipFill>
          <a:blip r:embed="rId3">
            <a:alphaModFix/>
          </a:blip>
          <a:stretch>
            <a:fillRect/>
          </a:stretch>
        </p:blipFill>
        <p:spPr>
          <a:xfrm rot="1224549">
            <a:off x="-1000782" y="-432171"/>
            <a:ext cx="2539767" cy="4415244"/>
          </a:xfrm>
          <a:prstGeom prst="rect">
            <a:avLst/>
          </a:prstGeom>
          <a:noFill/>
          <a:ln>
            <a:noFill/>
          </a:ln>
        </p:spPr>
      </p:pic>
    </p:spTree>
    <p:extLst>
      <p:ext uri="{BB962C8B-B14F-4D97-AF65-F5344CB8AC3E}">
        <p14:creationId xmlns:p14="http://schemas.microsoft.com/office/powerpoint/2010/main" val="2161653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9" name="Google Shape;19;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chemeClr val="accent2"/>
              </a:buClr>
              <a:buSzPts val="1400"/>
              <a:buAutoNum type="arabicPeriod"/>
              <a:defRPr sz="1400">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2133"/>
              </a:spcBef>
              <a:spcAft>
                <a:spcPts val="0"/>
              </a:spcAft>
              <a:buClr>
                <a:srgbClr val="434343"/>
              </a:buClr>
              <a:buSzPts val="1400"/>
              <a:buAutoNum type="romanLcPeriod"/>
              <a:defRPr>
                <a:solidFill>
                  <a:srgbClr val="434343"/>
                </a:solidFill>
              </a:defRPr>
            </a:lvl3pPr>
            <a:lvl4pPr marL="2438339" lvl="3" indent="-423323" rtl="0">
              <a:lnSpc>
                <a:spcPct val="115000"/>
              </a:lnSpc>
              <a:spcBef>
                <a:spcPts val="2133"/>
              </a:spcBef>
              <a:spcAft>
                <a:spcPts val="0"/>
              </a:spcAft>
              <a:buClr>
                <a:srgbClr val="434343"/>
              </a:buClr>
              <a:buSzPts val="1400"/>
              <a:buAutoNum type="arabicPeriod"/>
              <a:defRPr>
                <a:solidFill>
                  <a:srgbClr val="434343"/>
                </a:solidFill>
              </a:defRPr>
            </a:lvl4pPr>
            <a:lvl5pPr marL="3047924" lvl="4" indent="-423323" rtl="0">
              <a:lnSpc>
                <a:spcPct val="115000"/>
              </a:lnSpc>
              <a:spcBef>
                <a:spcPts val="2133"/>
              </a:spcBef>
              <a:spcAft>
                <a:spcPts val="0"/>
              </a:spcAft>
              <a:buClr>
                <a:srgbClr val="434343"/>
              </a:buClr>
              <a:buSzPts val="1400"/>
              <a:buAutoNum type="alphaLcPeriod"/>
              <a:defRPr>
                <a:solidFill>
                  <a:srgbClr val="434343"/>
                </a:solidFill>
              </a:defRPr>
            </a:lvl5pPr>
            <a:lvl6pPr marL="3657509" lvl="5" indent="-423323" rtl="0">
              <a:lnSpc>
                <a:spcPct val="115000"/>
              </a:lnSpc>
              <a:spcBef>
                <a:spcPts val="2133"/>
              </a:spcBef>
              <a:spcAft>
                <a:spcPts val="0"/>
              </a:spcAft>
              <a:buClr>
                <a:srgbClr val="434343"/>
              </a:buClr>
              <a:buSzPts val="1400"/>
              <a:buAutoNum type="romanLcPeriod"/>
              <a:defRPr>
                <a:solidFill>
                  <a:srgbClr val="434343"/>
                </a:solidFill>
              </a:defRPr>
            </a:lvl6pPr>
            <a:lvl7pPr marL="4267093" lvl="6" indent="-423323" rtl="0">
              <a:lnSpc>
                <a:spcPct val="115000"/>
              </a:lnSpc>
              <a:spcBef>
                <a:spcPts val="2133"/>
              </a:spcBef>
              <a:spcAft>
                <a:spcPts val="0"/>
              </a:spcAft>
              <a:buClr>
                <a:srgbClr val="434343"/>
              </a:buClr>
              <a:buSzPts val="1400"/>
              <a:buAutoNum type="arabicPeriod"/>
              <a:defRPr>
                <a:solidFill>
                  <a:srgbClr val="434343"/>
                </a:solidFill>
              </a:defRPr>
            </a:lvl7pPr>
            <a:lvl8pPr marL="4876678" lvl="7" indent="-423323" rtl="0">
              <a:lnSpc>
                <a:spcPct val="115000"/>
              </a:lnSpc>
              <a:spcBef>
                <a:spcPts val="2133"/>
              </a:spcBef>
              <a:spcAft>
                <a:spcPts val="0"/>
              </a:spcAft>
              <a:buClr>
                <a:srgbClr val="434343"/>
              </a:buClr>
              <a:buSzPts val="1400"/>
              <a:buAutoNum type="alphaLcPeriod"/>
              <a:defRPr>
                <a:solidFill>
                  <a:srgbClr val="434343"/>
                </a:solidFill>
              </a:defRPr>
            </a:lvl8pPr>
            <a:lvl9pPr marL="5486263" lvl="8" indent="-423323" rtl="0">
              <a:lnSpc>
                <a:spcPct val="115000"/>
              </a:lnSpc>
              <a:spcBef>
                <a:spcPts val="2133"/>
              </a:spcBef>
              <a:spcAft>
                <a:spcPts val="2133"/>
              </a:spcAft>
              <a:buClr>
                <a:srgbClr val="434343"/>
              </a:buClr>
              <a:buSzPts val="1400"/>
              <a:buAutoNum type="romanLcPeriod"/>
              <a:defRPr>
                <a:solidFill>
                  <a:srgbClr val="434343"/>
                </a:solidFill>
              </a:defRPr>
            </a:lvl9pPr>
          </a:lstStyle>
          <a:p>
            <a:endParaRPr/>
          </a:p>
        </p:txBody>
      </p:sp>
      <p:pic>
        <p:nvPicPr>
          <p:cNvPr id="20" name="Google Shape;20;p4"/>
          <p:cNvPicPr preferRelativeResize="0"/>
          <p:nvPr/>
        </p:nvPicPr>
        <p:blipFill>
          <a:blip r:embed="rId3">
            <a:alphaModFix/>
          </a:blip>
          <a:stretch>
            <a:fillRect/>
          </a:stretch>
        </p:blipFill>
        <p:spPr>
          <a:xfrm rot="2288479">
            <a:off x="-90507" y="5664005"/>
            <a:ext cx="902883" cy="1596523"/>
          </a:xfrm>
          <a:prstGeom prst="rect">
            <a:avLst/>
          </a:prstGeom>
          <a:noFill/>
          <a:ln>
            <a:noFill/>
          </a:ln>
        </p:spPr>
      </p:pic>
    </p:spTree>
    <p:extLst>
      <p:ext uri="{BB962C8B-B14F-4D97-AF65-F5344CB8AC3E}">
        <p14:creationId xmlns:p14="http://schemas.microsoft.com/office/powerpoint/2010/main" val="1099580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29332C-9061-4393-8914-2EF8270C5AB3}"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50003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29332C-9061-4393-8914-2EF8270C5AB3}" type="datetimeFigureOut">
              <a:rPr lang="en-US" smtClean="0"/>
              <a:t>11/26/2021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53415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29332C-9061-4393-8914-2EF8270C5AB3}"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403208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29332C-9061-4393-8914-2EF8270C5AB3}" type="datetimeFigureOut">
              <a:rPr lang="en-US" smtClean="0"/>
              <a:t>11/26/2021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157414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29332C-9061-4393-8914-2EF8270C5AB3}" type="datetimeFigureOut">
              <a:rPr lang="en-US" smtClean="0"/>
              <a:t>11/26/2021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137368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9332C-9061-4393-8914-2EF8270C5AB3}" type="datetimeFigureOut">
              <a:rPr lang="en-US" smtClean="0"/>
              <a:t>11/26/2021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152886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29332C-9061-4393-8914-2EF8270C5AB3}"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20880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29332C-9061-4393-8914-2EF8270C5AB3}" type="datetimeFigureOut">
              <a:rPr lang="en-US" smtClean="0"/>
              <a:t>11/26/2021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67D17-DE96-4251-8809-3C5928C02567}" type="slidenum">
              <a:rPr lang="en-US" smtClean="0"/>
              <a:t>‹#›</a:t>
            </a:fld>
            <a:endParaRPr lang="en-US"/>
          </a:p>
        </p:txBody>
      </p:sp>
    </p:spTree>
    <p:extLst>
      <p:ext uri="{BB962C8B-B14F-4D97-AF65-F5344CB8AC3E}">
        <p14:creationId xmlns:p14="http://schemas.microsoft.com/office/powerpoint/2010/main" val="1992880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9332C-9061-4393-8914-2EF8270C5AB3}" type="datetimeFigureOut">
              <a:rPr lang="en-US" smtClean="0"/>
              <a:t>11/26/2021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67D17-DE96-4251-8809-3C5928C02567}" type="slidenum">
              <a:rPr lang="en-US" smtClean="0"/>
              <a:t>‹#›</a:t>
            </a:fld>
            <a:endParaRPr lang="en-US"/>
          </a:p>
        </p:txBody>
      </p:sp>
    </p:spTree>
    <p:extLst>
      <p:ext uri="{BB962C8B-B14F-4D97-AF65-F5344CB8AC3E}">
        <p14:creationId xmlns:p14="http://schemas.microsoft.com/office/powerpoint/2010/main" val="168905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vi.wikipedia.org/wiki/Italy" TargetMode="External"/><Relationship Id="rId13" Type="http://schemas.openxmlformats.org/officeDocument/2006/relationships/hyperlink" Target="http://vi.wikipedia.org/wiki/Ireland" TargetMode="External"/><Relationship Id="rId18" Type="http://schemas.openxmlformats.org/officeDocument/2006/relationships/hyperlink" Target="http://vi.wikipedia.org/wiki/%C3%81o" TargetMode="External"/><Relationship Id="rId26" Type="http://schemas.openxmlformats.org/officeDocument/2006/relationships/hyperlink" Target="http://vi.wikipedia.org/wiki/Slovakia" TargetMode="External"/><Relationship Id="rId3" Type="http://schemas.openxmlformats.org/officeDocument/2006/relationships/audio" Target="../media/audio1.wav"/><Relationship Id="rId21" Type="http://schemas.openxmlformats.org/officeDocument/2006/relationships/hyperlink" Target="http://vi.wikipedia.org/wiki/1_th%C3%A1ng_5" TargetMode="External"/><Relationship Id="rId34" Type="http://schemas.openxmlformats.org/officeDocument/2006/relationships/hyperlink" Target="http://vi.wikipedia.org/wiki/Romania" TargetMode="External"/><Relationship Id="rId7" Type="http://schemas.openxmlformats.org/officeDocument/2006/relationships/hyperlink" Target="http://vi.wikipedia.org/wiki/%C4%90%E1%BB%A9c" TargetMode="External"/><Relationship Id="rId12" Type="http://schemas.openxmlformats.org/officeDocument/2006/relationships/hyperlink" Target="http://vi.wikipedia.org/wiki/%C4%90an_M%E1%BA%A1ch" TargetMode="External"/><Relationship Id="rId17" Type="http://schemas.openxmlformats.org/officeDocument/2006/relationships/hyperlink" Target="http://vi.wikipedia.org/wiki/B%E1%BB%93_%C4%90%C3%A0o_Nha" TargetMode="External"/><Relationship Id="rId25" Type="http://schemas.openxmlformats.org/officeDocument/2006/relationships/hyperlink" Target="http://vi.wikipedia.org/wiki/Ba_Lan" TargetMode="External"/><Relationship Id="rId33" Type="http://schemas.openxmlformats.org/officeDocument/2006/relationships/hyperlink" Target="http://vi.wikipedia.org/wiki/1_th%C3%A1ng_1" TargetMode="External"/><Relationship Id="rId2" Type="http://schemas.openxmlformats.org/officeDocument/2006/relationships/audio" Target="../media/audio2.wav"/><Relationship Id="rId16" Type="http://schemas.openxmlformats.org/officeDocument/2006/relationships/hyperlink" Target="http://vi.wikipedia.org/wiki/T%C3%A2y_Ban_Nha" TargetMode="External"/><Relationship Id="rId20" Type="http://schemas.openxmlformats.org/officeDocument/2006/relationships/hyperlink" Target="http://vi.wikipedia.org/wiki/Th%E1%BB%A5y_%C4%90i%E1%BB%83n" TargetMode="External"/><Relationship Id="rId29" Type="http://schemas.openxmlformats.org/officeDocument/2006/relationships/hyperlink" Target="http://vi.wikipedia.org/wiki/Latvia" TargetMode="External"/><Relationship Id="rId1" Type="http://schemas.openxmlformats.org/officeDocument/2006/relationships/slideLayout" Target="../slideLayouts/slideLayout1.xml"/><Relationship Id="rId6" Type="http://schemas.openxmlformats.org/officeDocument/2006/relationships/hyperlink" Target="http://vi.wikipedia.org/wiki/B%E1%BB%89" TargetMode="External"/><Relationship Id="rId11" Type="http://schemas.openxmlformats.org/officeDocument/2006/relationships/hyperlink" Target="http://vi.wikipedia.org/wiki/H%C3%A0_Lan" TargetMode="External"/><Relationship Id="rId24" Type="http://schemas.openxmlformats.org/officeDocument/2006/relationships/hyperlink" Target="http://vi.wikipedia.org/wiki/Hungary" TargetMode="External"/><Relationship Id="rId32" Type="http://schemas.openxmlformats.org/officeDocument/2006/relationships/hyperlink" Target="http://vi.wikipedia.org/wiki/C%E1%BB%99ng_h%C3%B2a_S%C3%ADp" TargetMode="External"/><Relationship Id="rId5" Type="http://schemas.openxmlformats.org/officeDocument/2006/relationships/image" Target="../media/image17.jpeg"/><Relationship Id="rId15" Type="http://schemas.openxmlformats.org/officeDocument/2006/relationships/hyperlink" Target="http://vi.wikipedia.org/wiki/Hy_L%E1%BA%A1p" TargetMode="External"/><Relationship Id="rId23" Type="http://schemas.openxmlformats.org/officeDocument/2006/relationships/hyperlink" Target="http://vi.wikipedia.org/wiki/C%E1%BB%99ng_ho%C3%A0_S%C3%A9c" TargetMode="External"/><Relationship Id="rId28" Type="http://schemas.openxmlformats.org/officeDocument/2006/relationships/hyperlink" Target="http://vi.wikipedia.org/wiki/Litva" TargetMode="External"/><Relationship Id="rId10" Type="http://schemas.openxmlformats.org/officeDocument/2006/relationships/hyperlink" Target="http://vi.wikipedia.org/wiki/Ph%C3%A1p" TargetMode="External"/><Relationship Id="rId19" Type="http://schemas.openxmlformats.org/officeDocument/2006/relationships/hyperlink" Target="http://vi.wikipedia.org/wiki/Ph%E1%BA%A7n_Lan" TargetMode="External"/><Relationship Id="rId31" Type="http://schemas.openxmlformats.org/officeDocument/2006/relationships/hyperlink" Target="http://vi.wikipedia.org/wiki/Malta" TargetMode="External"/><Relationship Id="rId4" Type="http://schemas.openxmlformats.org/officeDocument/2006/relationships/image" Target="../media/image16.png"/><Relationship Id="rId9" Type="http://schemas.openxmlformats.org/officeDocument/2006/relationships/hyperlink" Target="http://vi.wikipedia.org/wiki/Luxembourg" TargetMode="External"/><Relationship Id="rId14" Type="http://schemas.openxmlformats.org/officeDocument/2006/relationships/hyperlink" Target="http://vi.wikipedia.org/wiki/Anh" TargetMode="External"/><Relationship Id="rId22" Type="http://schemas.openxmlformats.org/officeDocument/2006/relationships/hyperlink" Target="http://vi.wikipedia.org/wiki/2004" TargetMode="External"/><Relationship Id="rId27" Type="http://schemas.openxmlformats.org/officeDocument/2006/relationships/hyperlink" Target="http://vi.wikipedia.org/wiki/Slovenia" TargetMode="External"/><Relationship Id="rId30" Type="http://schemas.openxmlformats.org/officeDocument/2006/relationships/hyperlink" Target="http://vi.wikipedia.org/wiki/Estonia" TargetMode="External"/><Relationship Id="rId35" Type="http://schemas.openxmlformats.org/officeDocument/2006/relationships/hyperlink" Target="http://vi.wikipedia.org/wiki/Bulgari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hyperlink" Target="http://vi.wikipedia.org/wiki/Li%C3%AAn_minh_ch%C3%A2u_%C3%82u" TargetMode="External"/><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hyperlink" Target="http://vi.wikipedia.org/w/index.php?title=Li%C3%AAn_minh_Kinh_t%E1%BA%BF_v%C3%A0_Ti%E1%BB%81n_t%E1%BB%87_ch%C3%A2u_%C3%82u&amp;action=edit&amp;redlink=1" TargetMode="External"/><Relationship Id="rId2" Type="http://schemas.openxmlformats.org/officeDocument/2006/relationships/audio" Target="../media/audio1.wav"/><Relationship Id="rId16" Type="http://schemas.openxmlformats.org/officeDocument/2006/relationships/hyperlink" Target="http://vi.wikipedia.org/wiki/Th%E1%BA%BF_gi%E1%BB%9Bi" TargetMode="External"/><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hyperlink" Target="http://vi.wikipedia.org/wiki/%C4%90%C6%A1n_v%E1%BB%8B_ti%E1%BB%81n_t%E1%BB%87" TargetMode="External"/><Relationship Id="rId5" Type="http://schemas.openxmlformats.org/officeDocument/2006/relationships/image" Target="../media/image20.jpeg"/><Relationship Id="rId15" Type="http://schemas.openxmlformats.org/officeDocument/2006/relationships/hyperlink" Target="http://vi.wikipedia.org/wiki/Ch%C3%A2u_%C3%82u" TargetMode="External"/><Relationship Id="rId10" Type="http://schemas.openxmlformats.org/officeDocument/2006/relationships/hyperlink" Target="http://vi.wikipedia.org/wiki/ISO_4217" TargetMode="External"/><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hyperlink" Target="http://vi.wikipedia.org/wiki/Qu%E1%BB%91c_gi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hyperlink" Target="http://upload.wikimedia.org/wikipedia/commons/d/d8/European_Central_Bank_041107.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vi.wikipedia.org/wiki/H%C3%ACnh:EiserneVorhang.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A43E5DD-5BC1-4BF4-88AC-40F903DC33FC}"/>
              </a:ext>
            </a:extLst>
          </p:cNvPr>
          <p:cNvPicPr>
            <a:picLocks noChangeAspect="1"/>
          </p:cNvPicPr>
          <p:nvPr/>
        </p:nvPicPr>
        <p:blipFill>
          <a:blip r:embed="rId3">
            <a:alphaModFix amt="20000"/>
          </a:blip>
          <a:stretch>
            <a:fillRect/>
          </a:stretch>
        </p:blipFill>
        <p:spPr>
          <a:xfrm>
            <a:off x="0" y="0"/>
            <a:ext cx="12192000" cy="6858000"/>
          </a:xfrm>
          <a:prstGeom prst="rect">
            <a:avLst/>
          </a:prstGeom>
        </p:spPr>
      </p:pic>
      <p:sp>
        <p:nvSpPr>
          <p:cNvPr id="210" name="Google Shape;210;p36"/>
          <p:cNvSpPr txBox="1">
            <a:spLocks noGrp="1"/>
          </p:cNvSpPr>
          <p:nvPr>
            <p:ph type="ctrTitle"/>
          </p:nvPr>
        </p:nvSpPr>
        <p:spPr>
          <a:xfrm>
            <a:off x="931137" y="2533650"/>
            <a:ext cx="10329727" cy="1790700"/>
          </a:xfrm>
          <a:prstGeom prst="rect">
            <a:avLst/>
          </a:prstGeom>
        </p:spPr>
        <p:txBody>
          <a:bodyPr spcFirstLastPara="1" vert="horz" wrap="square" lIns="121900" tIns="121900" rIns="121900" bIns="121900" rtlCol="0" anchor="ctr" anchorCtr="0">
            <a:noAutofit/>
          </a:bodyPr>
          <a:lstStyle/>
          <a:p>
            <a:pPr algn="ctr">
              <a:buClr>
                <a:schemeClr val="dk1"/>
              </a:buClr>
              <a:buSzPts val="1100"/>
            </a:pPr>
            <a:r>
              <a:rPr lang="vi-VN" sz="6400" dirty="0">
                <a:effectLst>
                  <a:outerShdw blurRad="50800" dist="38100" dir="18900000" algn="bl" rotWithShape="0">
                    <a:prstClr val="black">
                      <a:alpha val="40000"/>
                    </a:prstClr>
                  </a:outerShdw>
                </a:effectLst>
                <a:latin typeface="Bahnschrift Condensed" panose="020B0502040204020203" pitchFamily="34" charset="0"/>
              </a:rPr>
              <a:t>Tiết 12 - BÀI 10</a:t>
            </a:r>
            <a:br>
              <a:rPr lang="vi-VN" sz="6400" dirty="0">
                <a:effectLst>
                  <a:outerShdw blurRad="50800" dist="38100" dir="18900000" algn="bl" rotWithShape="0">
                    <a:prstClr val="black">
                      <a:alpha val="40000"/>
                    </a:prstClr>
                  </a:outerShdw>
                </a:effectLst>
                <a:latin typeface="Bahnschrift Condensed" panose="020B0502040204020203" pitchFamily="34" charset="0"/>
              </a:rPr>
            </a:br>
            <a:r>
              <a:rPr lang="vi-VN" sz="6400" dirty="0">
                <a:effectLst>
                  <a:outerShdw blurRad="50800" dist="38100" dir="18900000" algn="bl" rotWithShape="0">
                    <a:prstClr val="black">
                      <a:alpha val="40000"/>
                    </a:prstClr>
                  </a:outerShdw>
                </a:effectLst>
                <a:latin typeface="Bahnschrift Condensed" panose="020B0502040204020203" pitchFamily="34" charset="0"/>
              </a:rPr>
              <a:t>CÁC NƯỚC TÂY ÂU </a:t>
            </a:r>
            <a:br>
              <a:rPr lang="en" sz="6400" dirty="0">
                <a:solidFill>
                  <a:srgbClr val="F3F2F1"/>
                </a:solidFill>
                <a:effectLst>
                  <a:outerShdw blurRad="50800" dist="38100" dir="18900000" algn="bl" rotWithShape="0">
                    <a:prstClr val="black">
                      <a:alpha val="40000"/>
                    </a:prstClr>
                  </a:outerShdw>
                </a:effectLst>
                <a:latin typeface="Bahnschrift Condensed" panose="020B0502040204020203" pitchFamily="34" charset="0"/>
              </a:rPr>
            </a:br>
            <a:r>
              <a:rPr lang="en" sz="6400" dirty="0">
                <a:solidFill>
                  <a:srgbClr val="F3F2F1"/>
                </a:solidFill>
                <a:latin typeface="Cream cake" panose="02000500000000000000" pitchFamily="50" charset="0"/>
              </a:rPr>
              <a:t>(</a:t>
            </a:r>
            <a:endParaRPr sz="6400" dirty="0">
              <a:solidFill>
                <a:srgbClr val="F3F2F1"/>
              </a:solidFill>
              <a:latin typeface="Cream cake" panose="02000500000000000000" pitchFamily="50"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s482863_eu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2400"/>
            <a:ext cx="982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2" name="Text Box 6"/>
          <p:cNvSpPr txBox="1">
            <a:spLocks noChangeArrowheads="1"/>
          </p:cNvSpPr>
          <p:nvPr/>
        </p:nvSpPr>
        <p:spPr bwMode="auto">
          <a:xfrm>
            <a:off x="5562600" y="3886201"/>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800" b="1">
                <a:solidFill>
                  <a:srgbClr val="FF00FF"/>
                </a:solidFill>
              </a:rPr>
              <a:t>Đức</a:t>
            </a:r>
          </a:p>
        </p:txBody>
      </p:sp>
      <p:sp>
        <p:nvSpPr>
          <p:cNvPr id="111623" name="Freeform 7"/>
          <p:cNvSpPr>
            <a:spLocks/>
          </p:cNvSpPr>
          <p:nvPr/>
        </p:nvSpPr>
        <p:spPr bwMode="auto">
          <a:xfrm>
            <a:off x="5334000" y="3429001"/>
            <a:ext cx="1606550" cy="1597025"/>
          </a:xfrm>
          <a:custGeom>
            <a:avLst/>
            <a:gdLst>
              <a:gd name="T0" fmla="*/ 2147483646 w 1012"/>
              <a:gd name="T1" fmla="*/ 2147483646 h 1006"/>
              <a:gd name="T2" fmla="*/ 2147483646 w 1012"/>
              <a:gd name="T3" fmla="*/ 2147483646 h 1006"/>
              <a:gd name="T4" fmla="*/ 2147483646 w 1012"/>
              <a:gd name="T5" fmla="*/ 2147483646 h 1006"/>
              <a:gd name="T6" fmla="*/ 2147483646 w 1012"/>
              <a:gd name="T7" fmla="*/ 2147483646 h 1006"/>
              <a:gd name="T8" fmla="*/ 2147483646 w 1012"/>
              <a:gd name="T9" fmla="*/ 2147483646 h 1006"/>
              <a:gd name="T10" fmla="*/ 2147483646 w 1012"/>
              <a:gd name="T11" fmla="*/ 2147483646 h 1006"/>
              <a:gd name="T12" fmla="*/ 2147483646 w 1012"/>
              <a:gd name="T13" fmla="*/ 2147483646 h 1006"/>
              <a:gd name="T14" fmla="*/ 2147483646 w 1012"/>
              <a:gd name="T15" fmla="*/ 2147483646 h 1006"/>
              <a:gd name="T16" fmla="*/ 2147483646 w 1012"/>
              <a:gd name="T17" fmla="*/ 2147483646 h 1006"/>
              <a:gd name="T18" fmla="*/ 2147483646 w 1012"/>
              <a:gd name="T19" fmla="*/ 2147483646 h 1006"/>
              <a:gd name="T20" fmla="*/ 2147483646 w 1012"/>
              <a:gd name="T21" fmla="*/ 2147483646 h 1006"/>
              <a:gd name="T22" fmla="*/ 2147483646 w 1012"/>
              <a:gd name="T23" fmla="*/ 2147483646 h 1006"/>
              <a:gd name="T24" fmla="*/ 2147483646 w 1012"/>
              <a:gd name="T25" fmla="*/ 2147483646 h 1006"/>
              <a:gd name="T26" fmla="*/ 2147483646 w 1012"/>
              <a:gd name="T27" fmla="*/ 2147483646 h 1006"/>
              <a:gd name="T28" fmla="*/ 2147483646 w 1012"/>
              <a:gd name="T29" fmla="*/ 2147483646 h 1006"/>
              <a:gd name="T30" fmla="*/ 2147483646 w 1012"/>
              <a:gd name="T31" fmla="*/ 2147483646 h 1006"/>
              <a:gd name="T32" fmla="*/ 2147483646 w 1012"/>
              <a:gd name="T33" fmla="*/ 2147483646 h 1006"/>
              <a:gd name="T34" fmla="*/ 2147483646 w 1012"/>
              <a:gd name="T35" fmla="*/ 2147483646 h 1006"/>
              <a:gd name="T36" fmla="*/ 2147483646 w 1012"/>
              <a:gd name="T37" fmla="*/ 2147483646 h 1006"/>
              <a:gd name="T38" fmla="*/ 2147483646 w 1012"/>
              <a:gd name="T39" fmla="*/ 2147483646 h 1006"/>
              <a:gd name="T40" fmla="*/ 2147483646 w 1012"/>
              <a:gd name="T41" fmla="*/ 2147483646 h 1006"/>
              <a:gd name="T42" fmla="*/ 2147483646 w 1012"/>
              <a:gd name="T43" fmla="*/ 2147483646 h 1006"/>
              <a:gd name="T44" fmla="*/ 2147483646 w 1012"/>
              <a:gd name="T45" fmla="*/ 2147483646 h 1006"/>
              <a:gd name="T46" fmla="*/ 2147483646 w 1012"/>
              <a:gd name="T47" fmla="*/ 2147483646 h 1006"/>
              <a:gd name="T48" fmla="*/ 2147483646 w 1012"/>
              <a:gd name="T49" fmla="*/ 2147483646 h 1006"/>
              <a:gd name="T50" fmla="*/ 2147483646 w 1012"/>
              <a:gd name="T51" fmla="*/ 2147483646 h 1006"/>
              <a:gd name="T52" fmla="*/ 2147483646 w 1012"/>
              <a:gd name="T53" fmla="*/ 2147483646 h 1006"/>
              <a:gd name="T54" fmla="*/ 2147483646 w 1012"/>
              <a:gd name="T55" fmla="*/ 2147483646 h 1006"/>
              <a:gd name="T56" fmla="*/ 2147483646 w 1012"/>
              <a:gd name="T57" fmla="*/ 2147483646 h 1006"/>
              <a:gd name="T58" fmla="*/ 2147483646 w 1012"/>
              <a:gd name="T59" fmla="*/ 2147483646 h 1006"/>
              <a:gd name="T60" fmla="*/ 2147483646 w 1012"/>
              <a:gd name="T61" fmla="*/ 2147483646 h 1006"/>
              <a:gd name="T62" fmla="*/ 2147483646 w 1012"/>
              <a:gd name="T63" fmla="*/ 2147483646 h 1006"/>
              <a:gd name="T64" fmla="*/ 2147483646 w 1012"/>
              <a:gd name="T65" fmla="*/ 2147483646 h 1006"/>
              <a:gd name="T66" fmla="*/ 2147483646 w 1012"/>
              <a:gd name="T67" fmla="*/ 2147483646 h 1006"/>
              <a:gd name="T68" fmla="*/ 2147483646 w 1012"/>
              <a:gd name="T69" fmla="*/ 2147483646 h 1006"/>
              <a:gd name="T70" fmla="*/ 2147483646 w 1012"/>
              <a:gd name="T71" fmla="*/ 2147483646 h 1006"/>
              <a:gd name="T72" fmla="*/ 2147483646 w 1012"/>
              <a:gd name="T73" fmla="*/ 2147483646 h 10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12" h="1006">
                <a:moveTo>
                  <a:pt x="344" y="33"/>
                </a:moveTo>
                <a:cubicBezTo>
                  <a:pt x="331" y="179"/>
                  <a:pt x="343" y="148"/>
                  <a:pt x="177" y="159"/>
                </a:cubicBezTo>
                <a:cubicBezTo>
                  <a:pt x="123" y="213"/>
                  <a:pt x="156" y="278"/>
                  <a:pt x="127" y="342"/>
                </a:cubicBezTo>
                <a:cubicBezTo>
                  <a:pt x="115" y="369"/>
                  <a:pt x="77" y="384"/>
                  <a:pt x="52" y="392"/>
                </a:cubicBezTo>
                <a:cubicBezTo>
                  <a:pt x="22" y="412"/>
                  <a:pt x="22" y="430"/>
                  <a:pt x="2" y="459"/>
                </a:cubicBezTo>
                <a:cubicBezTo>
                  <a:pt x="12" y="572"/>
                  <a:pt x="9" y="527"/>
                  <a:pt x="36" y="601"/>
                </a:cubicBezTo>
                <a:cubicBezTo>
                  <a:pt x="11" y="638"/>
                  <a:pt x="0" y="667"/>
                  <a:pt x="52" y="684"/>
                </a:cubicBezTo>
                <a:cubicBezTo>
                  <a:pt x="92" y="724"/>
                  <a:pt x="108" y="719"/>
                  <a:pt x="169" y="726"/>
                </a:cubicBezTo>
                <a:cubicBezTo>
                  <a:pt x="198" y="746"/>
                  <a:pt x="216" y="746"/>
                  <a:pt x="236" y="776"/>
                </a:cubicBezTo>
                <a:cubicBezTo>
                  <a:pt x="233" y="790"/>
                  <a:pt x="234" y="805"/>
                  <a:pt x="228" y="818"/>
                </a:cubicBezTo>
                <a:cubicBezTo>
                  <a:pt x="223" y="829"/>
                  <a:pt x="210" y="834"/>
                  <a:pt x="202" y="843"/>
                </a:cubicBezTo>
                <a:cubicBezTo>
                  <a:pt x="184" y="865"/>
                  <a:pt x="177" y="892"/>
                  <a:pt x="169" y="918"/>
                </a:cubicBezTo>
                <a:cubicBezTo>
                  <a:pt x="197" y="1006"/>
                  <a:pt x="320" y="951"/>
                  <a:pt x="394" y="927"/>
                </a:cubicBezTo>
                <a:cubicBezTo>
                  <a:pt x="411" y="930"/>
                  <a:pt x="429" y="929"/>
                  <a:pt x="445" y="935"/>
                </a:cubicBezTo>
                <a:cubicBezTo>
                  <a:pt x="464" y="943"/>
                  <a:pt x="495" y="968"/>
                  <a:pt x="495" y="968"/>
                </a:cubicBezTo>
                <a:cubicBezTo>
                  <a:pt x="522" y="959"/>
                  <a:pt x="543" y="944"/>
                  <a:pt x="570" y="935"/>
                </a:cubicBezTo>
                <a:cubicBezTo>
                  <a:pt x="662" y="952"/>
                  <a:pt x="707" y="964"/>
                  <a:pt x="829" y="935"/>
                </a:cubicBezTo>
                <a:cubicBezTo>
                  <a:pt x="834" y="934"/>
                  <a:pt x="815" y="876"/>
                  <a:pt x="812" y="868"/>
                </a:cubicBezTo>
                <a:cubicBezTo>
                  <a:pt x="840" y="849"/>
                  <a:pt x="887" y="801"/>
                  <a:pt x="887" y="801"/>
                </a:cubicBezTo>
                <a:cubicBezTo>
                  <a:pt x="871" y="719"/>
                  <a:pt x="821" y="708"/>
                  <a:pt x="753" y="684"/>
                </a:cubicBezTo>
                <a:cubicBezTo>
                  <a:pt x="745" y="676"/>
                  <a:pt x="735" y="668"/>
                  <a:pt x="728" y="659"/>
                </a:cubicBezTo>
                <a:cubicBezTo>
                  <a:pt x="722" y="651"/>
                  <a:pt x="707" y="643"/>
                  <a:pt x="712" y="634"/>
                </a:cubicBezTo>
                <a:cubicBezTo>
                  <a:pt x="722" y="617"/>
                  <a:pt x="745" y="612"/>
                  <a:pt x="762" y="601"/>
                </a:cubicBezTo>
                <a:cubicBezTo>
                  <a:pt x="803" y="573"/>
                  <a:pt x="812" y="568"/>
                  <a:pt x="862" y="559"/>
                </a:cubicBezTo>
                <a:cubicBezTo>
                  <a:pt x="922" y="520"/>
                  <a:pt x="898" y="540"/>
                  <a:pt x="937" y="501"/>
                </a:cubicBezTo>
                <a:cubicBezTo>
                  <a:pt x="972" y="512"/>
                  <a:pt x="982" y="504"/>
                  <a:pt x="1012" y="484"/>
                </a:cubicBezTo>
                <a:cubicBezTo>
                  <a:pt x="1003" y="457"/>
                  <a:pt x="970" y="409"/>
                  <a:pt x="970" y="409"/>
                </a:cubicBezTo>
                <a:cubicBezTo>
                  <a:pt x="953" y="355"/>
                  <a:pt x="954" y="301"/>
                  <a:pt x="904" y="267"/>
                </a:cubicBezTo>
                <a:cubicBezTo>
                  <a:pt x="900" y="228"/>
                  <a:pt x="911" y="181"/>
                  <a:pt x="887" y="150"/>
                </a:cubicBezTo>
                <a:cubicBezTo>
                  <a:pt x="873" y="131"/>
                  <a:pt x="850" y="119"/>
                  <a:pt x="837" y="100"/>
                </a:cubicBezTo>
                <a:cubicBezTo>
                  <a:pt x="812" y="63"/>
                  <a:pt x="830" y="77"/>
                  <a:pt x="778" y="67"/>
                </a:cubicBezTo>
                <a:cubicBezTo>
                  <a:pt x="761" y="70"/>
                  <a:pt x="722" y="73"/>
                  <a:pt x="703" y="83"/>
                </a:cubicBezTo>
                <a:cubicBezTo>
                  <a:pt x="639" y="115"/>
                  <a:pt x="716" y="88"/>
                  <a:pt x="653" y="108"/>
                </a:cubicBezTo>
                <a:cubicBezTo>
                  <a:pt x="625" y="105"/>
                  <a:pt x="595" y="111"/>
                  <a:pt x="570" y="100"/>
                </a:cubicBezTo>
                <a:cubicBezTo>
                  <a:pt x="560" y="95"/>
                  <a:pt x="567" y="76"/>
                  <a:pt x="561" y="67"/>
                </a:cubicBezTo>
                <a:cubicBezTo>
                  <a:pt x="542" y="39"/>
                  <a:pt x="480" y="44"/>
                  <a:pt x="461" y="42"/>
                </a:cubicBezTo>
                <a:cubicBezTo>
                  <a:pt x="419" y="0"/>
                  <a:pt x="403" y="24"/>
                  <a:pt x="344" y="33"/>
                </a:cubicBezTo>
                <a:close/>
              </a:path>
            </a:pathLst>
          </a:custGeom>
          <a:noFill/>
          <a:ln w="38100" cmpd="sng">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3" name="Text Box 8"/>
          <p:cNvSpPr txBox="1">
            <a:spLocks noChangeArrowheads="1"/>
          </p:cNvSpPr>
          <p:nvPr/>
        </p:nvSpPr>
        <p:spPr bwMode="auto">
          <a:xfrm>
            <a:off x="4267200" y="46624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t>Pháp</a:t>
            </a:r>
          </a:p>
        </p:txBody>
      </p:sp>
      <p:sp>
        <p:nvSpPr>
          <p:cNvPr id="9224" name="Text Box 9"/>
          <p:cNvSpPr txBox="1">
            <a:spLocks noChangeArrowheads="1"/>
          </p:cNvSpPr>
          <p:nvPr/>
        </p:nvSpPr>
        <p:spPr bwMode="auto">
          <a:xfrm>
            <a:off x="4800600" y="4038601"/>
            <a:ext cx="38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9225" name="Text Box 10"/>
          <p:cNvSpPr txBox="1">
            <a:spLocks noChangeArrowheads="1"/>
          </p:cNvSpPr>
          <p:nvPr/>
        </p:nvSpPr>
        <p:spPr bwMode="auto">
          <a:xfrm>
            <a:off x="4876800" y="38100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t>Bỉ</a:t>
            </a:r>
          </a:p>
        </p:txBody>
      </p:sp>
      <p:sp>
        <p:nvSpPr>
          <p:cNvPr id="9226" name="Text Box 11"/>
          <p:cNvSpPr txBox="1">
            <a:spLocks noChangeArrowheads="1"/>
          </p:cNvSpPr>
          <p:nvPr/>
        </p:nvSpPr>
        <p:spPr bwMode="auto">
          <a:xfrm>
            <a:off x="4724400" y="3429001"/>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t>Hà Lan</a:t>
            </a:r>
          </a:p>
        </p:txBody>
      </p:sp>
      <p:sp>
        <p:nvSpPr>
          <p:cNvPr id="9227" name="Text Box 12"/>
          <p:cNvSpPr txBox="1">
            <a:spLocks noChangeArrowheads="1"/>
          </p:cNvSpPr>
          <p:nvPr/>
        </p:nvSpPr>
        <p:spPr bwMode="auto">
          <a:xfrm>
            <a:off x="4267200" y="4114801"/>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t>Lúcxămbua</a:t>
            </a:r>
          </a:p>
        </p:txBody>
      </p:sp>
      <p:sp>
        <p:nvSpPr>
          <p:cNvPr id="9228" name="Text Box 13"/>
          <p:cNvSpPr txBox="1">
            <a:spLocks noChangeArrowheads="1"/>
          </p:cNvSpPr>
          <p:nvPr/>
        </p:nvSpPr>
        <p:spPr bwMode="auto">
          <a:xfrm>
            <a:off x="5486400" y="289560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t>Đan Mạch</a:t>
            </a:r>
          </a:p>
        </p:txBody>
      </p:sp>
      <p:sp>
        <p:nvSpPr>
          <p:cNvPr id="9229" name="Text Box 14"/>
          <p:cNvSpPr txBox="1">
            <a:spLocks noChangeArrowheads="1"/>
          </p:cNvSpPr>
          <p:nvPr/>
        </p:nvSpPr>
        <p:spPr bwMode="auto">
          <a:xfrm>
            <a:off x="6858000" y="37338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t>Ba Lan</a:t>
            </a:r>
          </a:p>
        </p:txBody>
      </p:sp>
      <p:sp>
        <p:nvSpPr>
          <p:cNvPr id="9230" name="Text Box 15"/>
          <p:cNvSpPr txBox="1">
            <a:spLocks noChangeArrowheads="1"/>
          </p:cNvSpPr>
          <p:nvPr/>
        </p:nvSpPr>
        <p:spPr bwMode="auto">
          <a:xfrm>
            <a:off x="6553200" y="425926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t>Séc</a:t>
            </a:r>
          </a:p>
        </p:txBody>
      </p:sp>
      <p:sp>
        <p:nvSpPr>
          <p:cNvPr id="9231" name="Text Box 16"/>
          <p:cNvSpPr txBox="1">
            <a:spLocks noChangeArrowheads="1"/>
          </p:cNvSpPr>
          <p:nvPr/>
        </p:nvSpPr>
        <p:spPr bwMode="auto">
          <a:xfrm>
            <a:off x="6477000" y="4724401"/>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t>Áo</a:t>
            </a:r>
          </a:p>
        </p:txBody>
      </p:sp>
      <p:sp>
        <p:nvSpPr>
          <p:cNvPr id="9232" name="Text Box 17"/>
          <p:cNvSpPr txBox="1">
            <a:spLocks noChangeArrowheads="1"/>
          </p:cNvSpPr>
          <p:nvPr/>
        </p:nvSpPr>
        <p:spPr bwMode="auto">
          <a:xfrm>
            <a:off x="5181600" y="4876801"/>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t>Thụy Sĩ</a:t>
            </a:r>
          </a:p>
        </p:txBody>
      </p:sp>
    </p:spTree>
    <p:extLst>
      <p:ext uri="{BB962C8B-B14F-4D97-AF65-F5344CB8AC3E}">
        <p14:creationId xmlns:p14="http://schemas.microsoft.com/office/powerpoint/2010/main" val="3076756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10000" fill="hold" nodeType="withEffect">
                                  <p:stCondLst>
                                    <p:cond delay="0"/>
                                  </p:stCondLst>
                                  <p:childTnLst>
                                    <p:set>
                                      <p:cBhvr>
                                        <p:cTn id="6" dur="1" fill="hold">
                                          <p:stCondLst>
                                            <p:cond delay="0"/>
                                          </p:stCondLst>
                                        </p:cTn>
                                        <p:tgtEl>
                                          <p:spTgt spid="111623"/>
                                        </p:tgtEl>
                                        <p:attrNameLst>
                                          <p:attrName>style.visibility</p:attrName>
                                        </p:attrNameLst>
                                      </p:cBhvr>
                                      <p:to>
                                        <p:strVal val="visible"/>
                                      </p:to>
                                    </p:set>
                                    <p:animEffect transition="in" filter="wedge">
                                      <p:cBhvr>
                                        <p:cTn id="7" dur="500"/>
                                        <p:tgtEl>
                                          <p:spTgt spid="111623"/>
                                        </p:tgtEl>
                                      </p:cBhvr>
                                    </p:animEffect>
                                  </p:childTnLst>
                                  <p:subTnLst>
                                    <p:animClr clrSpc="rgb" dir="cw">
                                      <p:cBhvr override="childStyle">
                                        <p:cTn dur="1" fill="hold" display="0" masterRel="nextClick" afterEffect="1"/>
                                        <p:tgtEl>
                                          <p:spTgt spid="111623"/>
                                        </p:tgtEl>
                                        <p:attrNameLst>
                                          <p:attrName>ppt_c</p:attrName>
                                        </p:attrNameLst>
                                      </p:cBhvr>
                                      <p:to>
                                        <a:srgbClr val="FF3300"/>
                                      </p:to>
                                    </p:animClr>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8" presetID="50" presetClass="entr" presetSubtype="0" repeatCount="10000" decel="100000" fill="hold" grpId="0" nodeType="withEffect">
                                  <p:stCondLst>
                                    <p:cond delay="0"/>
                                  </p:stCondLst>
                                  <p:childTnLst>
                                    <p:set>
                                      <p:cBhvr>
                                        <p:cTn id="9" dur="1" fill="hold">
                                          <p:stCondLst>
                                            <p:cond delay="0"/>
                                          </p:stCondLst>
                                        </p:cTn>
                                        <p:tgtEl>
                                          <p:spTgt spid="111622"/>
                                        </p:tgtEl>
                                        <p:attrNameLst>
                                          <p:attrName>style.visibility</p:attrName>
                                        </p:attrNameLst>
                                      </p:cBhvr>
                                      <p:to>
                                        <p:strVal val="visible"/>
                                      </p:to>
                                    </p:set>
                                    <p:anim calcmode="lin" valueType="num">
                                      <p:cBhvr>
                                        <p:cTn id="10" dur="500" fill="hold"/>
                                        <p:tgtEl>
                                          <p:spTgt spid="111622"/>
                                        </p:tgtEl>
                                        <p:attrNameLst>
                                          <p:attrName>ppt_w</p:attrName>
                                        </p:attrNameLst>
                                      </p:cBhvr>
                                      <p:tavLst>
                                        <p:tav tm="0">
                                          <p:val>
                                            <p:strVal val="#ppt_w+.3"/>
                                          </p:val>
                                        </p:tav>
                                        <p:tav tm="100000">
                                          <p:val>
                                            <p:strVal val="#ppt_w"/>
                                          </p:val>
                                        </p:tav>
                                      </p:tavLst>
                                    </p:anim>
                                    <p:anim calcmode="lin" valueType="num">
                                      <p:cBhvr>
                                        <p:cTn id="11" dur="500" fill="hold"/>
                                        <p:tgtEl>
                                          <p:spTgt spid="111622"/>
                                        </p:tgtEl>
                                        <p:attrNameLst>
                                          <p:attrName>ppt_h</p:attrName>
                                        </p:attrNameLst>
                                      </p:cBhvr>
                                      <p:tavLst>
                                        <p:tav tm="0">
                                          <p:val>
                                            <p:strVal val="#ppt_h"/>
                                          </p:val>
                                        </p:tav>
                                        <p:tav tm="100000">
                                          <p:val>
                                            <p:strVal val="#ppt_h"/>
                                          </p:val>
                                        </p:tav>
                                      </p:tavLst>
                                    </p:anim>
                                    <p:animEffect transition="in" filter="fade">
                                      <p:cBhvr>
                                        <p:cTn id="12" dur="500"/>
                                        <p:tgtEl>
                                          <p:spTgt spid="111622"/>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8" name="Google Shape;218;p37"/>
          <p:cNvPicPr preferRelativeResize="0"/>
          <p:nvPr/>
        </p:nvPicPr>
        <p:blipFill>
          <a:blip r:embed="rId3">
            <a:alphaModFix/>
          </a:blip>
          <a:stretch>
            <a:fillRect/>
          </a:stretch>
        </p:blipFill>
        <p:spPr>
          <a:xfrm>
            <a:off x="10976670" y="985607"/>
            <a:ext cx="936831" cy="1037095"/>
          </a:xfrm>
          <a:prstGeom prst="rect">
            <a:avLst/>
          </a:prstGeom>
          <a:noFill/>
          <a:ln>
            <a:noFill/>
          </a:ln>
        </p:spPr>
      </p:pic>
      <p:pic>
        <p:nvPicPr>
          <p:cNvPr id="219" name="Google Shape;219;p37"/>
          <p:cNvPicPr preferRelativeResize="0"/>
          <p:nvPr/>
        </p:nvPicPr>
        <p:blipFill>
          <a:blip r:embed="rId4">
            <a:alphaModFix/>
          </a:blip>
          <a:stretch>
            <a:fillRect/>
          </a:stretch>
        </p:blipFill>
        <p:spPr>
          <a:xfrm>
            <a:off x="10034734" y="86484"/>
            <a:ext cx="1261423" cy="1282513"/>
          </a:xfrm>
          <a:prstGeom prst="rect">
            <a:avLst/>
          </a:prstGeom>
          <a:noFill/>
          <a:ln>
            <a:noFill/>
          </a:ln>
        </p:spPr>
      </p:pic>
      <p:pic>
        <p:nvPicPr>
          <p:cNvPr id="221" name="Google Shape;221;p37"/>
          <p:cNvPicPr preferRelativeResize="0"/>
          <p:nvPr/>
        </p:nvPicPr>
        <p:blipFill>
          <a:blip r:embed="rId3">
            <a:alphaModFix/>
          </a:blip>
          <a:stretch>
            <a:fillRect/>
          </a:stretch>
        </p:blipFill>
        <p:spPr>
          <a:xfrm>
            <a:off x="11811234" y="2932067"/>
            <a:ext cx="567900" cy="628700"/>
          </a:xfrm>
          <a:prstGeom prst="rect">
            <a:avLst/>
          </a:prstGeom>
          <a:noFill/>
          <a:ln>
            <a:noFill/>
          </a:ln>
        </p:spPr>
      </p:pic>
      <p:sp>
        <p:nvSpPr>
          <p:cNvPr id="7" name="Rectangle 1">
            <a:extLst>
              <a:ext uri="{FF2B5EF4-FFF2-40B4-BE49-F238E27FC236}">
                <a16:creationId xmlns:a16="http://schemas.microsoft.com/office/drawing/2014/main" id="{091C91F5-2B74-4A45-85D4-92748CA9239F}"/>
              </a:ext>
            </a:extLst>
          </p:cNvPr>
          <p:cNvSpPr>
            <a:spLocks noChangeArrowheads="1"/>
          </p:cNvSpPr>
          <p:nvPr/>
        </p:nvSpPr>
        <p:spPr bwMode="auto">
          <a:xfrm>
            <a:off x="5946440" y="120134"/>
            <a:ext cx="2991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1219170"/>
            <a:r>
              <a:rPr lang="en-US" altLang="en-US" sz="1600">
                <a:solidFill>
                  <a:srgbClr val="000000"/>
                </a:solidFill>
                <a:latin typeface="Open Sans"/>
              </a:rPr>
              <a:t> </a:t>
            </a:r>
            <a:endParaRPr lang="en-US" altLang="en-US" sz="2400"/>
          </a:p>
        </p:txBody>
      </p:sp>
      <p:sp>
        <p:nvSpPr>
          <p:cNvPr id="6" name="Title 1">
            <a:extLst>
              <a:ext uri="{FF2B5EF4-FFF2-40B4-BE49-F238E27FC236}">
                <a16:creationId xmlns:a16="http://schemas.microsoft.com/office/drawing/2014/main" id="{0C81611D-ED09-4021-823B-3B559844A9CD}"/>
              </a:ext>
            </a:extLst>
          </p:cNvPr>
          <p:cNvSpPr>
            <a:spLocks noGrp="1"/>
          </p:cNvSpPr>
          <p:nvPr>
            <p:ph type="title"/>
          </p:nvPr>
        </p:nvSpPr>
        <p:spPr>
          <a:xfrm>
            <a:off x="838200" y="365125"/>
            <a:ext cx="10515600" cy="1325563"/>
          </a:xfrm>
        </p:spPr>
        <p:txBody>
          <a:bodyPr>
            <a:normAutofit/>
          </a:bodyPr>
          <a:lstStyle/>
          <a:p>
            <a:r>
              <a:rPr lang="en-US" sz="3200" dirty="0">
                <a:latin typeface="Times New Roman" panose="02020603050405020304" pitchFamily="18" charset="0"/>
                <a:cs typeface="Times New Roman" panose="02020603050405020304" pitchFamily="18" charset="0"/>
              </a:rPr>
              <a:t>I. </a:t>
            </a:r>
            <a:r>
              <a:rPr lang="en-US" sz="3200" b="1" dirty="0">
                <a:latin typeface="Times New Roman" panose="02020603050405020304" pitchFamily="18" charset="0"/>
                <a:cs typeface="Times New Roman" panose="02020603050405020304" pitchFamily="18" charset="0"/>
              </a:rPr>
              <a:t>TÌNH HÌNH CHUNG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endParaRPr lang="en-US" sz="3200" dirty="0"/>
          </a:p>
        </p:txBody>
      </p:sp>
      <p:sp>
        <p:nvSpPr>
          <p:cNvPr id="8" name="AutoShape 69">
            <a:extLst>
              <a:ext uri="{FF2B5EF4-FFF2-40B4-BE49-F238E27FC236}">
                <a16:creationId xmlns:a16="http://schemas.microsoft.com/office/drawing/2014/main" id="{B304B9B6-F515-4A3F-9D9C-125C70660831}"/>
              </a:ext>
            </a:extLst>
          </p:cNvPr>
          <p:cNvSpPr>
            <a:spLocks noChangeArrowheads="1"/>
          </p:cNvSpPr>
          <p:nvPr/>
        </p:nvSpPr>
        <p:spPr bwMode="auto">
          <a:xfrm>
            <a:off x="498566" y="3246121"/>
            <a:ext cx="2701834" cy="1156062"/>
          </a:xfrm>
          <a:prstGeom prst="wedgeRoundRectCallout">
            <a:avLst>
              <a:gd name="adj1" fmla="val -28273"/>
              <a:gd name="adj2" fmla="val 55671"/>
              <a:gd name="adj3" fmla="val 16667"/>
            </a:avLst>
          </a:prstGeom>
          <a:solidFill>
            <a:schemeClr val="accent6">
              <a:lumMod val="40000"/>
              <a:lumOff val="60000"/>
            </a:schemeClr>
          </a:solidFill>
          <a:ln w="9525">
            <a:solidFill>
              <a:srgbClr val="FF0000"/>
            </a:solidFill>
            <a:miter lim="800000"/>
            <a:headEnd/>
            <a:tailEnd/>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b="1" u="sng" dirty="0" err="1">
                <a:latin typeface="Times New Roman" panose="02020603050405020304" pitchFamily="18" charset="0"/>
                <a:cs typeface="Times New Roman" panose="02020603050405020304" pitchFamily="18" charset="0"/>
              </a:rPr>
              <a:t>Sau</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chiến</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tranh</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thứ</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hai</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tình</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hình</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nước</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Đức</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có</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gì</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đặc</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biệt</a:t>
            </a:r>
            <a:r>
              <a:rPr lang="en-US" altLang="en-US" sz="2000" b="1" u="sng" dirty="0">
                <a:latin typeface="Times New Roman" panose="02020603050405020304" pitchFamily="18" charset="0"/>
                <a:cs typeface="Times New Roman" panose="02020603050405020304" pitchFamily="18" charset="0"/>
              </a:rPr>
              <a:t>?</a:t>
            </a:r>
            <a:endParaRPr lang="vi-VN" altLang="en-US" sz="2000" b="1" u="sng" dirty="0">
              <a:latin typeface="Times New Roman" panose="02020603050405020304" pitchFamily="18" charset="0"/>
              <a:cs typeface="Times New Roman" panose="02020603050405020304" pitchFamily="18" charset="0"/>
            </a:endParaRPr>
          </a:p>
        </p:txBody>
      </p:sp>
      <p:sp>
        <p:nvSpPr>
          <p:cNvPr id="9" name="Rectangle 24">
            <a:extLst>
              <a:ext uri="{FF2B5EF4-FFF2-40B4-BE49-F238E27FC236}">
                <a16:creationId xmlns:a16="http://schemas.microsoft.com/office/drawing/2014/main" id="{7AD97094-0DF8-405D-8F18-5B0666A214BF}"/>
              </a:ext>
            </a:extLst>
          </p:cNvPr>
          <p:cNvSpPr>
            <a:spLocks noChangeArrowheads="1"/>
          </p:cNvSpPr>
          <p:nvPr/>
        </p:nvSpPr>
        <p:spPr bwMode="auto">
          <a:xfrm>
            <a:off x="4598126" y="5934670"/>
            <a:ext cx="7127963" cy="646331"/>
          </a:xfrm>
          <a:prstGeom prst="rect">
            <a:avLst/>
          </a:prstGeom>
          <a:noFill/>
          <a:ln w="9525">
            <a:solidFill>
              <a:srgbClr val="00206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1800" dirty="0">
                <a:solidFill>
                  <a:srgbClr val="FF0000"/>
                </a:solidFill>
                <a:latin typeface="Times New Roman" panose="02020603050405020304" pitchFamily="18" charset="0"/>
                <a:cs typeface="Times New Roman" panose="02020603050405020304" pitchFamily="18" charset="0"/>
              </a:rPr>
              <a:t>3/10/1990, CHDC Đức sáp nhập với CHLB Đức thành nước Đức thống nhất. Ngày nay, có tiềm lực kinh tế lớn mạnh nhất Tây Âu</a:t>
            </a:r>
            <a:r>
              <a:rPr lang="en-US" altLang="en-US" sz="1800" dirty="0">
                <a:solidFill>
                  <a:srgbClr val="FF0000"/>
                </a:solidFill>
                <a:latin typeface="Times New Roman" panose="02020603050405020304" pitchFamily="18" charset="0"/>
                <a:cs typeface="Times New Roman" panose="02020603050405020304" pitchFamily="18" charset="0"/>
              </a:rPr>
              <a:t>.</a:t>
            </a:r>
            <a:endParaRPr lang="vi-VN" altLang="en-US" sz="18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C379C94-3467-4931-AEC0-B26F0FDE6A45}"/>
              </a:ext>
            </a:extLst>
          </p:cNvPr>
          <p:cNvSpPr/>
          <p:nvPr/>
        </p:nvSpPr>
        <p:spPr>
          <a:xfrm>
            <a:off x="4598126" y="1449342"/>
            <a:ext cx="7127963" cy="84908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rgbClr val="FF0000"/>
                </a:solidFill>
                <a:latin typeface="Times New Roman" panose="02020603050405020304" pitchFamily="18" charset="0"/>
                <a:cs typeface="Times New Roman" panose="02020603050405020304" pitchFamily="18" charset="0"/>
              </a:rPr>
              <a:t>Là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Đức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bị</a:t>
            </a:r>
            <a:r>
              <a:rPr lang="en-US" dirty="0">
                <a:solidFill>
                  <a:srgbClr val="FF0000"/>
                </a:solidFill>
                <a:latin typeface="Times New Roman" panose="02020603050405020304" pitchFamily="18" charset="0"/>
                <a:cs typeface="Times New Roman" panose="02020603050405020304" pitchFamily="18" charset="0"/>
              </a:rPr>
              <a:t> chia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4 </a:t>
            </a:r>
            <a:r>
              <a:rPr lang="en-US" dirty="0" err="1">
                <a:solidFill>
                  <a:srgbClr val="FF0000"/>
                </a:solidFill>
                <a:latin typeface="Times New Roman" panose="02020603050405020304" pitchFamily="18" charset="0"/>
                <a:cs typeface="Times New Roman" panose="02020603050405020304" pitchFamily="18" charset="0"/>
              </a:rPr>
              <a:t>khu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vực</a:t>
            </a:r>
            <a:r>
              <a:rPr lang="en-US" dirty="0">
                <a:solidFill>
                  <a:srgbClr val="FF0000"/>
                </a:solidFill>
                <a:latin typeface="Times New Roman" panose="02020603050405020304" pitchFamily="18" charset="0"/>
                <a:cs typeface="Times New Roman" panose="02020603050405020304" pitchFamily="18" charset="0"/>
              </a:rPr>
              <a:t> do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quốc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thắng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Liên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Xô</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Anh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chiếm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đóng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kiểm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soát</a:t>
            </a:r>
            <a:r>
              <a:rPr lang="en-US" dirty="0">
                <a:solidFill>
                  <a:srgbClr val="FF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4C330605-F75F-4CAB-96B3-F6F8F637F171}"/>
              </a:ext>
            </a:extLst>
          </p:cNvPr>
          <p:cNvSpPr/>
          <p:nvPr/>
        </p:nvSpPr>
        <p:spPr>
          <a:xfrm>
            <a:off x="4598126" y="4526279"/>
            <a:ext cx="7127964" cy="112340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vi-VN" altLang="en-US" dirty="0">
                <a:solidFill>
                  <a:srgbClr val="FF0000"/>
                </a:solidFill>
                <a:latin typeface="Times New Roman" panose="02020603050405020304" pitchFamily="18" charset="0"/>
                <a:cs typeface="Times New Roman" panose="02020603050405020304" pitchFamily="18" charset="0"/>
              </a:rPr>
              <a:t>Mĩ, Anh, Pháp giúp Tây Đức phục hồi nền kinh tế và đưa Cộng hòa Liên bang Đức vào khối quân sự Bắc Đại Tây Dương. Nhờ đó, kinh tế Tây Đức được phục hồi và phát triển nhanh chóng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đặc</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biệt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trong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những</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năm</a:t>
            </a:r>
            <a:r>
              <a:rPr lang="en-US" altLang="en-US" dirty="0">
                <a:solidFill>
                  <a:srgbClr val="FF0000"/>
                </a:solidFill>
                <a:latin typeface="Times New Roman" panose="02020603050405020304" pitchFamily="18" charset="0"/>
                <a:cs typeface="Times New Roman" panose="02020603050405020304" pitchFamily="18" charset="0"/>
              </a:rPr>
              <a:t> 60,70 </a:t>
            </a:r>
            <a:r>
              <a:rPr lang="en-US" altLang="en-US" dirty="0" err="1">
                <a:solidFill>
                  <a:srgbClr val="FF0000"/>
                </a:solidFill>
                <a:latin typeface="Times New Roman" panose="02020603050405020304" pitchFamily="18" charset="0"/>
                <a:cs typeface="Times New Roman" panose="02020603050405020304" pitchFamily="18" charset="0"/>
              </a:rPr>
              <a:t>của</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thế</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kỉ</a:t>
            </a:r>
            <a:r>
              <a:rPr lang="en-US" altLang="en-US" dirty="0">
                <a:solidFill>
                  <a:srgbClr val="FF0000"/>
                </a:solidFill>
                <a:latin typeface="Times New Roman" panose="02020603050405020304" pitchFamily="18" charset="0"/>
                <a:cs typeface="Times New Roman" panose="02020603050405020304" pitchFamily="18" charset="0"/>
              </a:rPr>
              <a:t> XX</a:t>
            </a:r>
            <a:endParaRPr lang="vi-VN" altLang="en-US"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06ED768-25FE-48B1-AF5B-040CC1336C86}"/>
              </a:ext>
            </a:extLst>
          </p:cNvPr>
          <p:cNvSpPr/>
          <p:nvPr/>
        </p:nvSpPr>
        <p:spPr>
          <a:xfrm>
            <a:off x="4598126" y="2583413"/>
            <a:ext cx="7127964" cy="1629041"/>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latin typeface="Times New Roman" panose="02020603050405020304" pitchFamily="18" charset="0"/>
                <a:cs typeface="Times New Roman" panose="02020603050405020304" pitchFamily="18" charset="0"/>
              </a:rPr>
              <a:t>Do </a:t>
            </a:r>
            <a:r>
              <a:rPr lang="en-US" dirty="0" err="1">
                <a:solidFill>
                  <a:srgbClr val="FF0000"/>
                </a:solidFill>
                <a:latin typeface="Times New Roman" panose="02020603050405020304" pitchFamily="18" charset="0"/>
                <a:cs typeface="Times New Roman" panose="02020603050405020304" pitchFamily="18" charset="0"/>
              </a:rPr>
              <a:t>bối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cảnh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thuẫn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Liên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Xô</a:t>
            </a:r>
            <a:r>
              <a:rPr lang="en-US" dirty="0">
                <a:solidFill>
                  <a:srgbClr val="FF0000"/>
                </a:solidFill>
                <a:latin typeface="Times New Roman" panose="02020603050405020304" pitchFamily="18" charset="0"/>
                <a:cs typeface="Times New Roman" panose="02020603050405020304" pitchFamily="18" charset="0"/>
              </a:rPr>
              <a:t> – </a:t>
            </a:r>
            <a:r>
              <a:rPr lang="en-US" dirty="0" err="1">
                <a:solidFill>
                  <a:srgbClr val="FF0000"/>
                </a:solidFill>
                <a:latin typeface="Times New Roman" panose="02020603050405020304" pitchFamily="18" charset="0"/>
                <a:cs typeface="Times New Roman" panose="02020603050405020304" pitchFamily="18" charset="0"/>
              </a:rPr>
              <a:t>Mĩ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ngày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càng</a:t>
            </a:r>
            <a:r>
              <a:rPr lang="en-US" dirty="0">
                <a:solidFill>
                  <a:srgbClr val="FF0000"/>
                </a:solidFill>
                <a:latin typeface="Times New Roman" panose="02020603050405020304" pitchFamily="18" charset="0"/>
                <a:cs typeface="Times New Roman" panose="02020603050405020304" pitchFamily="18" charset="0"/>
              </a:rPr>
              <a:t> gay </a:t>
            </a:r>
            <a:r>
              <a:rPr lang="en-US" dirty="0" err="1">
                <a:solidFill>
                  <a:srgbClr val="FF0000"/>
                </a:solidFill>
                <a:latin typeface="Times New Roman" panose="02020603050405020304" pitchFamily="18" charset="0"/>
                <a:cs typeface="Times New Roman" panose="02020603050405020304" pitchFamily="18" charset="0"/>
              </a:rPr>
              <a:t>gắt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chiếm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đóng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kiểm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soát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hợp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lập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hòa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Liên</a:t>
            </a:r>
            <a:r>
              <a:rPr lang="en-US" dirty="0">
                <a:solidFill>
                  <a:srgbClr val="FF0000"/>
                </a:solidFill>
                <a:latin typeface="Times New Roman" panose="02020603050405020304" pitchFamily="18" charset="0"/>
                <a:cs typeface="Times New Roman" panose="02020603050405020304" pitchFamily="18" charset="0"/>
              </a:rPr>
              <a:t> bang </a:t>
            </a:r>
            <a:r>
              <a:rPr lang="en-US" dirty="0" err="1">
                <a:solidFill>
                  <a:srgbClr val="FF0000"/>
                </a:solidFill>
                <a:latin typeface="Times New Roman" panose="02020603050405020304" pitchFamily="18" charset="0"/>
                <a:cs typeface="Times New Roman" panose="02020603050405020304" pitchFamily="18" charset="0"/>
              </a:rPr>
              <a:t>Đức</a:t>
            </a:r>
            <a:r>
              <a:rPr lang="en-US" dirty="0">
                <a:solidFill>
                  <a:srgbClr val="FF0000"/>
                </a:solidFill>
                <a:latin typeface="Times New Roman" panose="02020603050405020304" pitchFamily="18" charset="0"/>
                <a:cs typeface="Times New Roman" panose="02020603050405020304" pitchFamily="18" charset="0"/>
              </a:rPr>
              <a:t> (9/1949). </a:t>
            </a:r>
            <a:r>
              <a:rPr lang="en-US" dirty="0" err="1">
                <a:solidFill>
                  <a:srgbClr val="FF0000"/>
                </a:solidFill>
                <a:latin typeface="Times New Roman" panose="02020603050405020304" pitchFamily="18" charset="0"/>
                <a:cs typeface="Times New Roman" panose="02020603050405020304" pitchFamily="18" charset="0"/>
              </a:rPr>
              <a:t>Tháng</a:t>
            </a:r>
            <a:r>
              <a:rPr lang="en-US" dirty="0">
                <a:solidFill>
                  <a:srgbClr val="FF0000"/>
                </a:solidFill>
                <a:latin typeface="Times New Roman" panose="02020603050405020304" pitchFamily="18" charset="0"/>
                <a:cs typeface="Times New Roman" panose="02020603050405020304" pitchFamily="18" charset="0"/>
              </a:rPr>
              <a:t> 10/1949,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hòa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Đức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ra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đời</a:t>
            </a:r>
            <a:r>
              <a:rPr lang="en-US" dirty="0">
                <a:solidFill>
                  <a:srgbClr val="FF0000"/>
                </a:solidFill>
                <a:latin typeface="Times New Roman" panose="02020603050405020304" pitchFamily="18" charset="0"/>
                <a:cs typeface="Times New Roman" panose="02020603050405020304" pitchFamily="18" charset="0"/>
              </a:rPr>
              <a:t>.</a:t>
            </a:r>
          </a:p>
        </p:txBody>
      </p:sp>
      <p:cxnSp>
        <p:nvCxnSpPr>
          <p:cNvPr id="13" name="Straight Arrow Connector 12">
            <a:extLst>
              <a:ext uri="{FF2B5EF4-FFF2-40B4-BE49-F238E27FC236}">
                <a16:creationId xmlns:a16="http://schemas.microsoft.com/office/drawing/2014/main" id="{B071526C-AA30-427A-ADA0-742D9FF08694}"/>
              </a:ext>
            </a:extLst>
          </p:cNvPr>
          <p:cNvCxnSpPr/>
          <p:nvPr/>
        </p:nvCxnSpPr>
        <p:spPr>
          <a:xfrm flipV="1">
            <a:off x="3396343" y="2269588"/>
            <a:ext cx="849086" cy="1231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1BFE7F5-180D-4ED0-B8C0-3532F98D92E0}"/>
              </a:ext>
            </a:extLst>
          </p:cNvPr>
          <p:cNvCxnSpPr/>
          <p:nvPr/>
        </p:nvCxnSpPr>
        <p:spPr>
          <a:xfrm>
            <a:off x="3553097" y="3618412"/>
            <a:ext cx="875212" cy="261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D03A60A-6DCC-4DAB-B7E1-571E8FD75F9B}"/>
              </a:ext>
            </a:extLst>
          </p:cNvPr>
          <p:cNvCxnSpPr/>
          <p:nvPr/>
        </p:nvCxnSpPr>
        <p:spPr>
          <a:xfrm>
            <a:off x="3429001" y="4163785"/>
            <a:ext cx="999308" cy="724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ACE612-A033-41D3-A86B-3A59832468E9}"/>
              </a:ext>
            </a:extLst>
          </p:cNvPr>
          <p:cNvCxnSpPr/>
          <p:nvPr/>
        </p:nvCxnSpPr>
        <p:spPr>
          <a:xfrm>
            <a:off x="3396343" y="4526279"/>
            <a:ext cx="803365" cy="152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1066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hidden="1">
            <a:extLst>
              <a:ext uri="{FF2B5EF4-FFF2-40B4-BE49-F238E27FC236}">
                <a16:creationId xmlns:a16="http://schemas.microsoft.com/office/drawing/2014/main" id="{C8C8ED7A-07CE-4E3A-8BE2-76EA2F2890B5}"/>
              </a:ext>
            </a:extLst>
          </p:cNvPr>
          <p:cNvSpPr>
            <a:spLocks noGrp="1" noChangeArrowheads="1"/>
          </p:cNvSpPr>
          <p:nvPr>
            <p:ph type="title"/>
          </p:nvPr>
        </p:nvSpPr>
        <p:spPr/>
        <p:txBody>
          <a:bodyPr/>
          <a:lstStyle/>
          <a:p>
            <a:endParaRPr lang="en-US" altLang="en-US"/>
          </a:p>
        </p:txBody>
      </p:sp>
      <p:sp>
        <p:nvSpPr>
          <p:cNvPr id="17411" name="Rectangle 3">
            <a:extLst>
              <a:ext uri="{FF2B5EF4-FFF2-40B4-BE49-F238E27FC236}">
                <a16:creationId xmlns:a16="http://schemas.microsoft.com/office/drawing/2014/main" id="{091AAE9F-57E1-456D-AC32-3F2663484330}"/>
              </a:ext>
            </a:extLst>
          </p:cNvPr>
          <p:cNvSpPr>
            <a:spLocks noGrp="1" noChangeAspect="1" noChangeArrowheads="1"/>
          </p:cNvSpPr>
          <p:nvPr isPhoto="1"/>
        </p:nvSpPr>
        <p:spPr bwMode="auto">
          <a:xfrm>
            <a:off x="1524000" y="0"/>
            <a:ext cx="9144000" cy="6858000"/>
          </a:xfrm>
          <a:prstGeom prst="rect">
            <a:avLst/>
          </a:prstGeom>
          <a:blipFill dpi="0" rotWithShape="1">
            <a:blip r:embed="rId2"/>
            <a:srcRect/>
            <a:stretch>
              <a:fillRect b="-12528"/>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2" name="Text Box 4">
            <a:extLst>
              <a:ext uri="{FF2B5EF4-FFF2-40B4-BE49-F238E27FC236}">
                <a16:creationId xmlns:a16="http://schemas.microsoft.com/office/drawing/2014/main" id="{166D5884-08D7-40C1-B5D1-02E168B29222}"/>
              </a:ext>
            </a:extLst>
          </p:cNvPr>
          <p:cNvSpPr txBox="1">
            <a:spLocks noChangeArrowheads="1"/>
          </p:cNvSpPr>
          <p:nvPr/>
        </p:nvSpPr>
        <p:spPr bwMode="auto">
          <a:xfrm rot="18024665">
            <a:off x="2171700" y="4448175"/>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t>1986</a:t>
            </a:r>
          </a:p>
        </p:txBody>
      </p:sp>
      <p:sp>
        <p:nvSpPr>
          <p:cNvPr id="17413" name="Text Box 5">
            <a:extLst>
              <a:ext uri="{FF2B5EF4-FFF2-40B4-BE49-F238E27FC236}">
                <a16:creationId xmlns:a16="http://schemas.microsoft.com/office/drawing/2014/main" id="{8A08F96F-EEC4-4297-BF4C-8AFDCC02A300}"/>
              </a:ext>
            </a:extLst>
          </p:cNvPr>
          <p:cNvSpPr txBox="1">
            <a:spLocks noChangeArrowheads="1"/>
          </p:cNvSpPr>
          <p:nvPr/>
        </p:nvSpPr>
        <p:spPr bwMode="auto">
          <a:xfrm>
            <a:off x="2667000" y="4953000"/>
            <a:ext cx="838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t>1986</a:t>
            </a:r>
          </a:p>
        </p:txBody>
      </p:sp>
      <p:sp>
        <p:nvSpPr>
          <p:cNvPr id="17414" name="Text Box 6">
            <a:extLst>
              <a:ext uri="{FF2B5EF4-FFF2-40B4-BE49-F238E27FC236}">
                <a16:creationId xmlns:a16="http://schemas.microsoft.com/office/drawing/2014/main" id="{7C004474-1356-4661-BC03-1EF73B0D68F2}"/>
              </a:ext>
            </a:extLst>
          </p:cNvPr>
          <p:cNvSpPr txBox="1">
            <a:spLocks noChangeArrowheads="1"/>
          </p:cNvSpPr>
          <p:nvPr/>
        </p:nvSpPr>
        <p:spPr bwMode="auto">
          <a:xfrm>
            <a:off x="3048000" y="2590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t>1973</a:t>
            </a:r>
          </a:p>
        </p:txBody>
      </p:sp>
      <p:sp>
        <p:nvSpPr>
          <p:cNvPr id="17415" name="Text Box 7">
            <a:extLst>
              <a:ext uri="{FF2B5EF4-FFF2-40B4-BE49-F238E27FC236}">
                <a16:creationId xmlns:a16="http://schemas.microsoft.com/office/drawing/2014/main" id="{C7127794-B705-4522-9D7A-23ED1C9D8623}"/>
              </a:ext>
            </a:extLst>
          </p:cNvPr>
          <p:cNvSpPr txBox="1">
            <a:spLocks noChangeArrowheads="1"/>
          </p:cNvSpPr>
          <p:nvPr/>
        </p:nvSpPr>
        <p:spPr bwMode="auto">
          <a:xfrm>
            <a:off x="5181600" y="2590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t>1973</a:t>
            </a:r>
          </a:p>
        </p:txBody>
      </p:sp>
      <p:sp>
        <p:nvSpPr>
          <p:cNvPr id="17416" name="Text Box 8">
            <a:extLst>
              <a:ext uri="{FF2B5EF4-FFF2-40B4-BE49-F238E27FC236}">
                <a16:creationId xmlns:a16="http://schemas.microsoft.com/office/drawing/2014/main" id="{84B2142B-F6D9-4BE4-B5D5-7C47673AB613}"/>
              </a:ext>
            </a:extLst>
          </p:cNvPr>
          <p:cNvSpPr txBox="1">
            <a:spLocks noChangeArrowheads="1"/>
          </p:cNvSpPr>
          <p:nvPr/>
        </p:nvSpPr>
        <p:spPr bwMode="auto">
          <a:xfrm>
            <a:off x="3886200" y="28956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t>1973</a:t>
            </a:r>
          </a:p>
        </p:txBody>
      </p:sp>
      <p:sp>
        <p:nvSpPr>
          <p:cNvPr id="17417" name="Text Box 9">
            <a:extLst>
              <a:ext uri="{FF2B5EF4-FFF2-40B4-BE49-F238E27FC236}">
                <a16:creationId xmlns:a16="http://schemas.microsoft.com/office/drawing/2014/main" id="{97999984-ECDC-4C3D-92B3-A242846479F3}"/>
              </a:ext>
            </a:extLst>
          </p:cNvPr>
          <p:cNvSpPr txBox="1">
            <a:spLocks noChangeArrowheads="1"/>
          </p:cNvSpPr>
          <p:nvPr/>
        </p:nvSpPr>
        <p:spPr bwMode="auto">
          <a:xfrm>
            <a:off x="7239000" y="56388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t>1978</a:t>
            </a:r>
          </a:p>
        </p:txBody>
      </p:sp>
      <p:sp>
        <p:nvSpPr>
          <p:cNvPr id="17418" name="Text Box 10">
            <a:extLst>
              <a:ext uri="{FF2B5EF4-FFF2-40B4-BE49-F238E27FC236}">
                <a16:creationId xmlns:a16="http://schemas.microsoft.com/office/drawing/2014/main" id="{ED94D8B0-BC3A-4A60-A33E-F5CFE1374508}"/>
              </a:ext>
            </a:extLst>
          </p:cNvPr>
          <p:cNvSpPr txBox="1">
            <a:spLocks noChangeArrowheads="1"/>
          </p:cNvSpPr>
          <p:nvPr/>
        </p:nvSpPr>
        <p:spPr bwMode="auto">
          <a:xfrm>
            <a:off x="5791200" y="38862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t>1995</a:t>
            </a:r>
          </a:p>
        </p:txBody>
      </p:sp>
      <p:sp>
        <p:nvSpPr>
          <p:cNvPr id="17419" name="Text Box 11">
            <a:extLst>
              <a:ext uri="{FF2B5EF4-FFF2-40B4-BE49-F238E27FC236}">
                <a16:creationId xmlns:a16="http://schemas.microsoft.com/office/drawing/2014/main" id="{8C76E337-18EC-4DE5-A7D5-2E3D409ADE28}"/>
              </a:ext>
            </a:extLst>
          </p:cNvPr>
          <p:cNvSpPr txBox="1">
            <a:spLocks noChangeArrowheads="1"/>
          </p:cNvSpPr>
          <p:nvPr/>
        </p:nvSpPr>
        <p:spPr bwMode="auto">
          <a:xfrm>
            <a:off x="7467600" y="1524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t>1995</a:t>
            </a:r>
          </a:p>
        </p:txBody>
      </p:sp>
      <p:sp>
        <p:nvSpPr>
          <p:cNvPr id="17420" name="Text Box 12">
            <a:extLst>
              <a:ext uri="{FF2B5EF4-FFF2-40B4-BE49-F238E27FC236}">
                <a16:creationId xmlns:a16="http://schemas.microsoft.com/office/drawing/2014/main" id="{8F07480A-1AB9-4A02-971A-4ED7610943C3}"/>
              </a:ext>
            </a:extLst>
          </p:cNvPr>
          <p:cNvSpPr txBox="1">
            <a:spLocks noChangeArrowheads="1"/>
          </p:cNvSpPr>
          <p:nvPr/>
        </p:nvSpPr>
        <p:spPr bwMode="auto">
          <a:xfrm>
            <a:off x="6324600" y="1905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t>1995</a:t>
            </a:r>
          </a:p>
        </p:txBody>
      </p:sp>
      <p:sp>
        <p:nvSpPr>
          <p:cNvPr id="17421" name="Text Box 13">
            <a:extLst>
              <a:ext uri="{FF2B5EF4-FFF2-40B4-BE49-F238E27FC236}">
                <a16:creationId xmlns:a16="http://schemas.microsoft.com/office/drawing/2014/main" id="{6AAAA1DF-E623-4233-BAF5-E8D25550B19D}"/>
              </a:ext>
            </a:extLst>
          </p:cNvPr>
          <p:cNvSpPr txBox="1">
            <a:spLocks noChangeArrowheads="1"/>
          </p:cNvSpPr>
          <p:nvPr/>
        </p:nvSpPr>
        <p:spPr bwMode="auto">
          <a:xfrm>
            <a:off x="7620000" y="2743201"/>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00" b="1"/>
              <a:t>2004</a:t>
            </a:r>
          </a:p>
        </p:txBody>
      </p:sp>
      <p:sp>
        <p:nvSpPr>
          <p:cNvPr id="17422" name="Text Box 14">
            <a:extLst>
              <a:ext uri="{FF2B5EF4-FFF2-40B4-BE49-F238E27FC236}">
                <a16:creationId xmlns:a16="http://schemas.microsoft.com/office/drawing/2014/main" id="{B3EA7D72-F248-4CAD-A6C5-4D2BF172EB74}"/>
              </a:ext>
            </a:extLst>
          </p:cNvPr>
          <p:cNvSpPr txBox="1">
            <a:spLocks noChangeArrowheads="1"/>
          </p:cNvSpPr>
          <p:nvPr/>
        </p:nvSpPr>
        <p:spPr bwMode="auto">
          <a:xfrm>
            <a:off x="8229600" y="2362201"/>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00" b="1"/>
              <a:t>2004</a:t>
            </a:r>
          </a:p>
        </p:txBody>
      </p:sp>
      <p:sp>
        <p:nvSpPr>
          <p:cNvPr id="17423" name="Text Box 15">
            <a:extLst>
              <a:ext uri="{FF2B5EF4-FFF2-40B4-BE49-F238E27FC236}">
                <a16:creationId xmlns:a16="http://schemas.microsoft.com/office/drawing/2014/main" id="{6F809088-F62A-4288-B51B-FBAA7CF17E71}"/>
              </a:ext>
            </a:extLst>
          </p:cNvPr>
          <p:cNvSpPr txBox="1">
            <a:spLocks noChangeArrowheads="1"/>
          </p:cNvSpPr>
          <p:nvPr/>
        </p:nvSpPr>
        <p:spPr bwMode="auto">
          <a:xfrm>
            <a:off x="6019800" y="3581401"/>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00" b="1"/>
              <a:t>2004</a:t>
            </a:r>
          </a:p>
        </p:txBody>
      </p:sp>
      <p:sp>
        <p:nvSpPr>
          <p:cNvPr id="17424" name="Text Box 16">
            <a:extLst>
              <a:ext uri="{FF2B5EF4-FFF2-40B4-BE49-F238E27FC236}">
                <a16:creationId xmlns:a16="http://schemas.microsoft.com/office/drawing/2014/main" id="{FD9FAAAA-24D7-4BCF-91F7-55592AAB5FD9}"/>
              </a:ext>
            </a:extLst>
          </p:cNvPr>
          <p:cNvSpPr txBox="1">
            <a:spLocks noChangeArrowheads="1"/>
          </p:cNvSpPr>
          <p:nvPr/>
        </p:nvSpPr>
        <p:spPr bwMode="auto">
          <a:xfrm>
            <a:off x="6858000" y="32766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t>2004</a:t>
            </a:r>
          </a:p>
        </p:txBody>
      </p:sp>
      <p:sp>
        <p:nvSpPr>
          <p:cNvPr id="17425" name="Text Box 17">
            <a:extLst>
              <a:ext uri="{FF2B5EF4-FFF2-40B4-BE49-F238E27FC236}">
                <a16:creationId xmlns:a16="http://schemas.microsoft.com/office/drawing/2014/main" id="{5D64DF20-2048-4713-BD94-34A50A7DAE7B}"/>
              </a:ext>
            </a:extLst>
          </p:cNvPr>
          <p:cNvSpPr txBox="1">
            <a:spLocks noChangeArrowheads="1"/>
          </p:cNvSpPr>
          <p:nvPr/>
        </p:nvSpPr>
        <p:spPr bwMode="auto">
          <a:xfrm>
            <a:off x="6705600" y="42672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00" b="1"/>
              <a:t>2004</a:t>
            </a:r>
          </a:p>
        </p:txBody>
      </p:sp>
      <p:sp>
        <p:nvSpPr>
          <p:cNvPr id="17426" name="Text Box 18">
            <a:extLst>
              <a:ext uri="{FF2B5EF4-FFF2-40B4-BE49-F238E27FC236}">
                <a16:creationId xmlns:a16="http://schemas.microsoft.com/office/drawing/2014/main" id="{6F4C13D4-3FF4-4038-945E-B5539FAD8001}"/>
              </a:ext>
            </a:extLst>
          </p:cNvPr>
          <p:cNvSpPr txBox="1">
            <a:spLocks noChangeArrowheads="1"/>
          </p:cNvSpPr>
          <p:nvPr/>
        </p:nvSpPr>
        <p:spPr bwMode="auto">
          <a:xfrm>
            <a:off x="7467600" y="38100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00" b="1"/>
              <a:t>2004</a:t>
            </a:r>
          </a:p>
        </p:txBody>
      </p:sp>
      <p:sp>
        <p:nvSpPr>
          <p:cNvPr id="17427" name="Text Box 19">
            <a:extLst>
              <a:ext uri="{FF2B5EF4-FFF2-40B4-BE49-F238E27FC236}">
                <a16:creationId xmlns:a16="http://schemas.microsoft.com/office/drawing/2014/main" id="{F059FC11-DDEC-4DDD-ABA0-69A96B0EB2E4}"/>
              </a:ext>
            </a:extLst>
          </p:cNvPr>
          <p:cNvSpPr txBox="1">
            <a:spLocks noChangeArrowheads="1"/>
          </p:cNvSpPr>
          <p:nvPr/>
        </p:nvSpPr>
        <p:spPr bwMode="auto">
          <a:xfrm>
            <a:off x="6248400" y="59436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t>2004</a:t>
            </a:r>
          </a:p>
        </p:txBody>
      </p:sp>
      <p:sp>
        <p:nvSpPr>
          <p:cNvPr id="17428" name="Text Box 20">
            <a:extLst>
              <a:ext uri="{FF2B5EF4-FFF2-40B4-BE49-F238E27FC236}">
                <a16:creationId xmlns:a16="http://schemas.microsoft.com/office/drawing/2014/main" id="{0EDB8A9B-745D-4309-AA19-458D3F026128}"/>
              </a:ext>
            </a:extLst>
          </p:cNvPr>
          <p:cNvSpPr txBox="1">
            <a:spLocks noChangeArrowheads="1"/>
          </p:cNvSpPr>
          <p:nvPr/>
        </p:nvSpPr>
        <p:spPr bwMode="auto">
          <a:xfrm>
            <a:off x="5791200" y="42672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00" b="1"/>
              <a:t>2004</a:t>
            </a:r>
          </a:p>
        </p:txBody>
      </p:sp>
      <p:sp>
        <p:nvSpPr>
          <p:cNvPr id="17429" name="Text Box 21">
            <a:extLst>
              <a:ext uri="{FF2B5EF4-FFF2-40B4-BE49-F238E27FC236}">
                <a16:creationId xmlns:a16="http://schemas.microsoft.com/office/drawing/2014/main" id="{FEFB82F1-2E94-45AE-96DA-7AEE5BF59823}"/>
              </a:ext>
            </a:extLst>
          </p:cNvPr>
          <p:cNvSpPr txBox="1">
            <a:spLocks noChangeArrowheads="1"/>
          </p:cNvSpPr>
          <p:nvPr/>
        </p:nvSpPr>
        <p:spPr bwMode="auto">
          <a:xfrm>
            <a:off x="7772400" y="49530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t>2007</a:t>
            </a:r>
          </a:p>
        </p:txBody>
      </p:sp>
      <p:sp>
        <p:nvSpPr>
          <p:cNvPr id="17430" name="Text Box 22">
            <a:extLst>
              <a:ext uri="{FF2B5EF4-FFF2-40B4-BE49-F238E27FC236}">
                <a16:creationId xmlns:a16="http://schemas.microsoft.com/office/drawing/2014/main" id="{DF84E3F3-0688-4F21-B71E-82D578119A88}"/>
              </a:ext>
            </a:extLst>
          </p:cNvPr>
          <p:cNvSpPr txBox="1">
            <a:spLocks noChangeArrowheads="1"/>
          </p:cNvSpPr>
          <p:nvPr/>
        </p:nvSpPr>
        <p:spPr bwMode="auto">
          <a:xfrm>
            <a:off x="9144000" y="61722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t>2004</a:t>
            </a:r>
          </a:p>
        </p:txBody>
      </p:sp>
      <p:sp>
        <p:nvSpPr>
          <p:cNvPr id="17431" name="Text Box 23">
            <a:extLst>
              <a:ext uri="{FF2B5EF4-FFF2-40B4-BE49-F238E27FC236}">
                <a16:creationId xmlns:a16="http://schemas.microsoft.com/office/drawing/2014/main" id="{2418889B-EB60-4097-81E4-EEEAC6848B4D}"/>
              </a:ext>
            </a:extLst>
          </p:cNvPr>
          <p:cNvSpPr txBox="1">
            <a:spLocks noChangeArrowheads="1"/>
          </p:cNvSpPr>
          <p:nvPr/>
        </p:nvSpPr>
        <p:spPr bwMode="auto">
          <a:xfrm>
            <a:off x="8153400" y="21336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t>2004</a:t>
            </a:r>
          </a:p>
        </p:txBody>
      </p:sp>
      <p:sp>
        <p:nvSpPr>
          <p:cNvPr id="17432" name="Text Box 24">
            <a:extLst>
              <a:ext uri="{FF2B5EF4-FFF2-40B4-BE49-F238E27FC236}">
                <a16:creationId xmlns:a16="http://schemas.microsoft.com/office/drawing/2014/main" id="{FC7FF05F-C4BC-462C-841C-6642CF78B9E2}"/>
              </a:ext>
            </a:extLst>
          </p:cNvPr>
          <p:cNvSpPr txBox="1">
            <a:spLocks noChangeArrowheads="1"/>
          </p:cNvSpPr>
          <p:nvPr/>
        </p:nvSpPr>
        <p:spPr bwMode="auto">
          <a:xfrm>
            <a:off x="7620000" y="44196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t>2007</a:t>
            </a:r>
          </a:p>
        </p:txBody>
      </p:sp>
      <p:sp>
        <p:nvSpPr>
          <p:cNvPr id="17433" name="Text Box 25">
            <a:extLst>
              <a:ext uri="{FF2B5EF4-FFF2-40B4-BE49-F238E27FC236}">
                <a16:creationId xmlns:a16="http://schemas.microsoft.com/office/drawing/2014/main" id="{BF2CA3BA-D53B-478F-A3F7-2AC343B8CDB5}"/>
              </a:ext>
            </a:extLst>
          </p:cNvPr>
          <p:cNvSpPr txBox="1">
            <a:spLocks noChangeArrowheads="1"/>
          </p:cNvSpPr>
          <p:nvPr/>
        </p:nvSpPr>
        <p:spPr bwMode="auto">
          <a:xfrm>
            <a:off x="4191000" y="40386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t>1951</a:t>
            </a:r>
          </a:p>
        </p:txBody>
      </p:sp>
      <p:sp>
        <p:nvSpPr>
          <p:cNvPr id="17434" name="Text Box 26">
            <a:extLst>
              <a:ext uri="{FF2B5EF4-FFF2-40B4-BE49-F238E27FC236}">
                <a16:creationId xmlns:a16="http://schemas.microsoft.com/office/drawing/2014/main" id="{34588698-F29D-48EA-BCE1-FE90F354887B}"/>
              </a:ext>
            </a:extLst>
          </p:cNvPr>
          <p:cNvSpPr txBox="1">
            <a:spLocks noChangeArrowheads="1"/>
          </p:cNvSpPr>
          <p:nvPr/>
        </p:nvSpPr>
        <p:spPr bwMode="auto">
          <a:xfrm>
            <a:off x="4495800" y="3352800"/>
            <a:ext cx="533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900" b="1"/>
              <a:t>1951</a:t>
            </a:r>
          </a:p>
        </p:txBody>
      </p:sp>
      <p:sp>
        <p:nvSpPr>
          <p:cNvPr id="17435" name="Text Box 27">
            <a:extLst>
              <a:ext uri="{FF2B5EF4-FFF2-40B4-BE49-F238E27FC236}">
                <a16:creationId xmlns:a16="http://schemas.microsoft.com/office/drawing/2014/main" id="{46DEF28B-94FA-4EF7-A94D-839D24F7C0DA}"/>
              </a:ext>
            </a:extLst>
          </p:cNvPr>
          <p:cNvSpPr txBox="1">
            <a:spLocks noChangeArrowheads="1"/>
          </p:cNvSpPr>
          <p:nvPr/>
        </p:nvSpPr>
        <p:spPr bwMode="auto">
          <a:xfrm>
            <a:off x="4800600" y="3048001"/>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000" b="1"/>
              <a:t>1951</a:t>
            </a:r>
          </a:p>
        </p:txBody>
      </p:sp>
      <p:sp>
        <p:nvSpPr>
          <p:cNvPr id="17436" name="Text Box 28">
            <a:extLst>
              <a:ext uri="{FF2B5EF4-FFF2-40B4-BE49-F238E27FC236}">
                <a16:creationId xmlns:a16="http://schemas.microsoft.com/office/drawing/2014/main" id="{E88A367D-275F-4CE8-B00A-241BE4DC0957}"/>
              </a:ext>
            </a:extLst>
          </p:cNvPr>
          <p:cNvSpPr txBox="1">
            <a:spLocks noChangeArrowheads="1"/>
          </p:cNvSpPr>
          <p:nvPr/>
        </p:nvSpPr>
        <p:spPr bwMode="auto">
          <a:xfrm>
            <a:off x="4800600" y="35814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t>1951</a:t>
            </a:r>
          </a:p>
        </p:txBody>
      </p:sp>
      <p:sp>
        <p:nvSpPr>
          <p:cNvPr id="17437" name="Text Box 29">
            <a:extLst>
              <a:ext uri="{FF2B5EF4-FFF2-40B4-BE49-F238E27FC236}">
                <a16:creationId xmlns:a16="http://schemas.microsoft.com/office/drawing/2014/main" id="{D2CA6D5E-FA8A-41A6-83EA-736966B456D3}"/>
              </a:ext>
            </a:extLst>
          </p:cNvPr>
          <p:cNvSpPr txBox="1">
            <a:spLocks noChangeArrowheads="1"/>
          </p:cNvSpPr>
          <p:nvPr/>
        </p:nvSpPr>
        <p:spPr bwMode="auto">
          <a:xfrm>
            <a:off x="5791200" y="48768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t>1951</a:t>
            </a:r>
          </a:p>
        </p:txBody>
      </p:sp>
      <p:sp>
        <p:nvSpPr>
          <p:cNvPr id="17438" name="Freeform 30">
            <a:extLst>
              <a:ext uri="{FF2B5EF4-FFF2-40B4-BE49-F238E27FC236}">
                <a16:creationId xmlns:a16="http://schemas.microsoft.com/office/drawing/2014/main" id="{804D2474-A09D-443F-8E5F-8679D49A4714}"/>
              </a:ext>
            </a:extLst>
          </p:cNvPr>
          <p:cNvSpPr>
            <a:spLocks/>
          </p:cNvSpPr>
          <p:nvPr/>
        </p:nvSpPr>
        <p:spPr bwMode="auto">
          <a:xfrm>
            <a:off x="5153026" y="2751139"/>
            <a:ext cx="1368425" cy="1254125"/>
          </a:xfrm>
          <a:custGeom>
            <a:avLst/>
            <a:gdLst>
              <a:gd name="T0" fmla="*/ 146 w 862"/>
              <a:gd name="T1" fmla="*/ 187 h 790"/>
              <a:gd name="T2" fmla="*/ 155 w 862"/>
              <a:gd name="T3" fmla="*/ 141 h 790"/>
              <a:gd name="T4" fmla="*/ 164 w 862"/>
              <a:gd name="T5" fmla="*/ 141 h 790"/>
              <a:gd name="T6" fmla="*/ 292 w 862"/>
              <a:gd name="T7" fmla="*/ 132 h 790"/>
              <a:gd name="T8" fmla="*/ 320 w 862"/>
              <a:gd name="T9" fmla="*/ 141 h 790"/>
              <a:gd name="T10" fmla="*/ 402 w 862"/>
              <a:gd name="T11" fmla="*/ 132 h 790"/>
              <a:gd name="T12" fmla="*/ 347 w 862"/>
              <a:gd name="T13" fmla="*/ 59 h 790"/>
              <a:gd name="T14" fmla="*/ 475 w 862"/>
              <a:gd name="T15" fmla="*/ 41 h 790"/>
              <a:gd name="T16" fmla="*/ 503 w 862"/>
              <a:gd name="T17" fmla="*/ 96 h 790"/>
              <a:gd name="T18" fmla="*/ 740 w 862"/>
              <a:gd name="T19" fmla="*/ 105 h 790"/>
              <a:gd name="T20" fmla="*/ 804 w 862"/>
              <a:gd name="T21" fmla="*/ 160 h 790"/>
              <a:gd name="T22" fmla="*/ 813 w 862"/>
              <a:gd name="T23" fmla="*/ 224 h 790"/>
              <a:gd name="T24" fmla="*/ 832 w 862"/>
              <a:gd name="T25" fmla="*/ 242 h 790"/>
              <a:gd name="T26" fmla="*/ 850 w 862"/>
              <a:gd name="T27" fmla="*/ 306 h 790"/>
              <a:gd name="T28" fmla="*/ 859 w 862"/>
              <a:gd name="T29" fmla="*/ 397 h 790"/>
              <a:gd name="T30" fmla="*/ 850 w 862"/>
              <a:gd name="T31" fmla="*/ 434 h 790"/>
              <a:gd name="T32" fmla="*/ 749 w 862"/>
              <a:gd name="T33" fmla="*/ 443 h 790"/>
              <a:gd name="T34" fmla="*/ 685 w 862"/>
              <a:gd name="T35" fmla="*/ 498 h 790"/>
              <a:gd name="T36" fmla="*/ 548 w 862"/>
              <a:gd name="T37" fmla="*/ 507 h 790"/>
              <a:gd name="T38" fmla="*/ 603 w 862"/>
              <a:gd name="T39" fmla="*/ 653 h 790"/>
              <a:gd name="T40" fmla="*/ 612 w 862"/>
              <a:gd name="T41" fmla="*/ 708 h 790"/>
              <a:gd name="T42" fmla="*/ 667 w 862"/>
              <a:gd name="T43" fmla="*/ 726 h 790"/>
              <a:gd name="T44" fmla="*/ 539 w 862"/>
              <a:gd name="T45" fmla="*/ 736 h 790"/>
              <a:gd name="T46" fmla="*/ 521 w 862"/>
              <a:gd name="T47" fmla="*/ 790 h 790"/>
              <a:gd name="T48" fmla="*/ 82 w 862"/>
              <a:gd name="T49" fmla="*/ 754 h 790"/>
              <a:gd name="T50" fmla="*/ 91 w 862"/>
              <a:gd name="T51" fmla="*/ 717 h 790"/>
              <a:gd name="T52" fmla="*/ 119 w 862"/>
              <a:gd name="T53" fmla="*/ 690 h 790"/>
              <a:gd name="T54" fmla="*/ 73 w 862"/>
              <a:gd name="T55" fmla="*/ 553 h 790"/>
              <a:gd name="T56" fmla="*/ 9 w 862"/>
              <a:gd name="T57" fmla="*/ 434 h 790"/>
              <a:gd name="T58" fmla="*/ 55 w 862"/>
              <a:gd name="T59" fmla="*/ 324 h 790"/>
              <a:gd name="T60" fmla="*/ 137 w 862"/>
              <a:gd name="T61" fmla="*/ 278 h 790"/>
              <a:gd name="T62" fmla="*/ 146 w 862"/>
              <a:gd name="T63" fmla="*/ 187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2" h="790">
                <a:moveTo>
                  <a:pt x="146" y="187"/>
                </a:moveTo>
                <a:cubicBezTo>
                  <a:pt x="149" y="172"/>
                  <a:pt x="142" y="150"/>
                  <a:pt x="155" y="141"/>
                </a:cubicBezTo>
                <a:cubicBezTo>
                  <a:pt x="158" y="139"/>
                  <a:pt x="261" y="165"/>
                  <a:pt x="164" y="141"/>
                </a:cubicBezTo>
                <a:cubicBezTo>
                  <a:pt x="186" y="75"/>
                  <a:pt x="242" y="116"/>
                  <a:pt x="292" y="132"/>
                </a:cubicBezTo>
                <a:cubicBezTo>
                  <a:pt x="301" y="135"/>
                  <a:pt x="320" y="141"/>
                  <a:pt x="320" y="141"/>
                </a:cubicBezTo>
                <a:cubicBezTo>
                  <a:pt x="347" y="138"/>
                  <a:pt x="378" y="145"/>
                  <a:pt x="402" y="132"/>
                </a:cubicBezTo>
                <a:cubicBezTo>
                  <a:pt x="403" y="131"/>
                  <a:pt x="350" y="64"/>
                  <a:pt x="347" y="59"/>
                </a:cubicBezTo>
                <a:cubicBezTo>
                  <a:pt x="367" y="0"/>
                  <a:pt x="354" y="9"/>
                  <a:pt x="475" y="41"/>
                </a:cubicBezTo>
                <a:cubicBezTo>
                  <a:pt x="495" y="46"/>
                  <a:pt x="483" y="93"/>
                  <a:pt x="503" y="96"/>
                </a:cubicBezTo>
                <a:cubicBezTo>
                  <a:pt x="581" y="108"/>
                  <a:pt x="661" y="102"/>
                  <a:pt x="740" y="105"/>
                </a:cubicBezTo>
                <a:cubicBezTo>
                  <a:pt x="779" y="118"/>
                  <a:pt x="777" y="132"/>
                  <a:pt x="804" y="160"/>
                </a:cubicBezTo>
                <a:cubicBezTo>
                  <a:pt x="807" y="181"/>
                  <a:pt x="806" y="204"/>
                  <a:pt x="813" y="224"/>
                </a:cubicBezTo>
                <a:cubicBezTo>
                  <a:pt x="816" y="232"/>
                  <a:pt x="828" y="234"/>
                  <a:pt x="832" y="242"/>
                </a:cubicBezTo>
                <a:cubicBezTo>
                  <a:pt x="842" y="262"/>
                  <a:pt x="843" y="285"/>
                  <a:pt x="850" y="306"/>
                </a:cubicBezTo>
                <a:cubicBezTo>
                  <a:pt x="853" y="336"/>
                  <a:pt x="859" y="367"/>
                  <a:pt x="859" y="397"/>
                </a:cubicBezTo>
                <a:cubicBezTo>
                  <a:pt x="859" y="410"/>
                  <a:pt x="862" y="429"/>
                  <a:pt x="850" y="434"/>
                </a:cubicBezTo>
                <a:cubicBezTo>
                  <a:pt x="819" y="447"/>
                  <a:pt x="783" y="440"/>
                  <a:pt x="749" y="443"/>
                </a:cubicBezTo>
                <a:cubicBezTo>
                  <a:pt x="737" y="451"/>
                  <a:pt x="697" y="496"/>
                  <a:pt x="685" y="498"/>
                </a:cubicBezTo>
                <a:cubicBezTo>
                  <a:pt x="640" y="506"/>
                  <a:pt x="594" y="504"/>
                  <a:pt x="548" y="507"/>
                </a:cubicBezTo>
                <a:cubicBezTo>
                  <a:pt x="493" y="590"/>
                  <a:pt x="525" y="633"/>
                  <a:pt x="603" y="653"/>
                </a:cubicBezTo>
                <a:cubicBezTo>
                  <a:pt x="606" y="671"/>
                  <a:pt x="598" y="696"/>
                  <a:pt x="612" y="708"/>
                </a:cubicBezTo>
                <a:cubicBezTo>
                  <a:pt x="694" y="776"/>
                  <a:pt x="637" y="636"/>
                  <a:pt x="667" y="726"/>
                </a:cubicBezTo>
                <a:cubicBezTo>
                  <a:pt x="624" y="729"/>
                  <a:pt x="578" y="719"/>
                  <a:pt x="539" y="736"/>
                </a:cubicBezTo>
                <a:cubicBezTo>
                  <a:pt x="522" y="744"/>
                  <a:pt x="521" y="790"/>
                  <a:pt x="521" y="790"/>
                </a:cubicBezTo>
                <a:cubicBezTo>
                  <a:pt x="372" y="783"/>
                  <a:pt x="230" y="763"/>
                  <a:pt x="82" y="754"/>
                </a:cubicBezTo>
                <a:cubicBezTo>
                  <a:pt x="85" y="742"/>
                  <a:pt x="85" y="728"/>
                  <a:pt x="91" y="717"/>
                </a:cubicBezTo>
                <a:cubicBezTo>
                  <a:pt x="97" y="706"/>
                  <a:pt x="117" y="703"/>
                  <a:pt x="119" y="690"/>
                </a:cubicBezTo>
                <a:cubicBezTo>
                  <a:pt x="128" y="633"/>
                  <a:pt x="109" y="589"/>
                  <a:pt x="73" y="553"/>
                </a:cubicBezTo>
                <a:cubicBezTo>
                  <a:pt x="56" y="501"/>
                  <a:pt x="67" y="453"/>
                  <a:pt x="9" y="434"/>
                </a:cubicBezTo>
                <a:cubicBezTo>
                  <a:pt x="21" y="384"/>
                  <a:pt x="0" y="342"/>
                  <a:pt x="55" y="324"/>
                </a:cubicBezTo>
                <a:cubicBezTo>
                  <a:pt x="79" y="288"/>
                  <a:pt x="96" y="289"/>
                  <a:pt x="137" y="278"/>
                </a:cubicBezTo>
                <a:cubicBezTo>
                  <a:pt x="153" y="231"/>
                  <a:pt x="146" y="260"/>
                  <a:pt x="146" y="187"/>
                </a:cubicBezTo>
                <a:close/>
              </a:path>
            </a:pathLst>
          </a:cu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9" name="Text Box 31">
            <a:extLst>
              <a:ext uri="{FF2B5EF4-FFF2-40B4-BE49-F238E27FC236}">
                <a16:creationId xmlns:a16="http://schemas.microsoft.com/office/drawing/2014/main" id="{53997D25-1976-4205-9DC4-3604C2BC152F}"/>
              </a:ext>
            </a:extLst>
          </p:cNvPr>
          <p:cNvSpPr txBox="1">
            <a:spLocks noChangeArrowheads="1"/>
          </p:cNvSpPr>
          <p:nvPr/>
        </p:nvSpPr>
        <p:spPr bwMode="auto">
          <a:xfrm>
            <a:off x="5410200" y="35814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200" b="1"/>
              <a:t>1951</a:t>
            </a:r>
          </a:p>
        </p:txBody>
      </p:sp>
      <p:sp>
        <p:nvSpPr>
          <p:cNvPr id="17440" name="Line 32">
            <a:extLst>
              <a:ext uri="{FF2B5EF4-FFF2-40B4-BE49-F238E27FC236}">
                <a16:creationId xmlns:a16="http://schemas.microsoft.com/office/drawing/2014/main" id="{D5EFB48D-4C88-4DFE-AFDA-B0D7CE880203}"/>
              </a:ext>
            </a:extLst>
          </p:cNvPr>
          <p:cNvSpPr>
            <a:spLocks noChangeShapeType="1"/>
          </p:cNvSpPr>
          <p:nvPr/>
        </p:nvSpPr>
        <p:spPr bwMode="auto">
          <a:xfrm>
            <a:off x="5562600" y="2971800"/>
            <a:ext cx="609600" cy="60960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1" name="AutoShape 33">
            <a:extLst>
              <a:ext uri="{FF2B5EF4-FFF2-40B4-BE49-F238E27FC236}">
                <a16:creationId xmlns:a16="http://schemas.microsoft.com/office/drawing/2014/main" id="{FA40CAAA-E30E-4C36-B47D-E059C6609EF3}"/>
              </a:ext>
            </a:extLst>
          </p:cNvPr>
          <p:cNvSpPr>
            <a:spLocks noChangeArrowheads="1"/>
          </p:cNvSpPr>
          <p:nvPr/>
        </p:nvSpPr>
        <p:spPr bwMode="auto">
          <a:xfrm>
            <a:off x="1905000" y="914400"/>
            <a:ext cx="2438400" cy="1143000"/>
          </a:xfrm>
          <a:prstGeom prst="wedgeRoundRectCallout">
            <a:avLst>
              <a:gd name="adj1" fmla="val 97069"/>
              <a:gd name="adj2" fmla="val 175972"/>
              <a:gd name="adj3" fmla="val 16667"/>
            </a:avLst>
          </a:prstGeom>
          <a:solidFill>
            <a:srgbClr val="008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7" rIns="91416" bIns="45707"/>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marL="912813"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b="1">
                <a:solidFill>
                  <a:srgbClr val="FFFF66"/>
                </a:solidFill>
              </a:rPr>
              <a:t>Cộng Hòa Liên Bang Đức (Tây Đức) 9-1949.</a:t>
            </a:r>
          </a:p>
          <a:p>
            <a:pPr algn="ctr"/>
            <a:endParaRPr lang="en-US" altLang="en-US">
              <a:solidFill>
                <a:srgbClr val="FFFF66"/>
              </a:solidFill>
            </a:endParaRPr>
          </a:p>
        </p:txBody>
      </p:sp>
      <p:sp>
        <p:nvSpPr>
          <p:cNvPr id="17442" name="AutoShape 34">
            <a:extLst>
              <a:ext uri="{FF2B5EF4-FFF2-40B4-BE49-F238E27FC236}">
                <a16:creationId xmlns:a16="http://schemas.microsoft.com/office/drawing/2014/main" id="{F5193437-7D1E-40CB-B213-8FFCFEB97D16}"/>
              </a:ext>
            </a:extLst>
          </p:cNvPr>
          <p:cNvSpPr>
            <a:spLocks noChangeArrowheads="1"/>
          </p:cNvSpPr>
          <p:nvPr/>
        </p:nvSpPr>
        <p:spPr bwMode="auto">
          <a:xfrm>
            <a:off x="7772400" y="1066800"/>
            <a:ext cx="2362200" cy="990600"/>
          </a:xfrm>
          <a:prstGeom prst="wedgeRoundRectCallout">
            <a:avLst>
              <a:gd name="adj1" fmla="val -125403"/>
              <a:gd name="adj2" fmla="val 160736"/>
              <a:gd name="adj3" fmla="val 16667"/>
            </a:avLst>
          </a:prstGeom>
          <a:solidFill>
            <a:srgbClr val="008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7" rIns="91416" bIns="45707"/>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marL="912813"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t> </a:t>
            </a:r>
            <a:r>
              <a:rPr lang="en-US" altLang="en-US" b="1">
                <a:solidFill>
                  <a:srgbClr val="FFFF66"/>
                </a:solidFill>
              </a:rPr>
              <a:t>Cộng Hòa Dân Chủ Đức (Đông Đức) 10-1949.</a:t>
            </a:r>
          </a:p>
        </p:txBody>
      </p:sp>
      <p:sp>
        <p:nvSpPr>
          <p:cNvPr id="17444" name="AutoShape 36">
            <a:extLst>
              <a:ext uri="{FF2B5EF4-FFF2-40B4-BE49-F238E27FC236}">
                <a16:creationId xmlns:a16="http://schemas.microsoft.com/office/drawing/2014/main" id="{6F9ACC2A-59D0-4BFC-A2AF-DDDE63AC22DB}"/>
              </a:ext>
            </a:extLst>
          </p:cNvPr>
          <p:cNvSpPr>
            <a:spLocks noChangeArrowheads="1"/>
          </p:cNvSpPr>
          <p:nvPr/>
        </p:nvSpPr>
        <p:spPr bwMode="auto">
          <a:xfrm>
            <a:off x="1524000" y="3276600"/>
            <a:ext cx="2516188" cy="762000"/>
          </a:xfrm>
          <a:prstGeom prst="wedgeRoundRectCallout">
            <a:avLst>
              <a:gd name="adj1" fmla="val 114856"/>
              <a:gd name="adj2" fmla="val -19583"/>
              <a:gd name="adj3" fmla="val 16667"/>
            </a:avLst>
          </a:prstGeom>
          <a:solidFill>
            <a:srgbClr val="0080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16" tIns="45707" rIns="91416" bIns="45707"/>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marL="912813"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b="1">
                <a:solidFill>
                  <a:srgbClr val="FFFF66"/>
                </a:solidFill>
              </a:rPr>
              <a:t>10-1990, nước Đức thống nhất</a:t>
            </a:r>
          </a:p>
          <a:p>
            <a:pPr algn="ctr"/>
            <a:endParaRPr lang="en-US" altLang="en-US" sz="200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38"/>
                                        </p:tgtEl>
                                        <p:attrNameLst>
                                          <p:attrName>style.visibility</p:attrName>
                                        </p:attrNameLst>
                                      </p:cBhvr>
                                      <p:to>
                                        <p:strVal val="visible"/>
                                      </p:to>
                                    </p:set>
                                    <p:animEffect transition="in" filter="checkerboard(across)">
                                      <p:cBhvr>
                                        <p:cTn id="7" dur="500"/>
                                        <p:tgtEl>
                                          <p:spTgt spid="17438"/>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17440"/>
                                        </p:tgtEl>
                                        <p:attrNameLst>
                                          <p:attrName>style.visibility</p:attrName>
                                        </p:attrNameLst>
                                      </p:cBhvr>
                                      <p:to>
                                        <p:strVal val="visible"/>
                                      </p:to>
                                    </p:set>
                                    <p:anim calcmode="lin" valueType="num">
                                      <p:cBhvr>
                                        <p:cTn id="11" dur="1000" fill="hold"/>
                                        <p:tgtEl>
                                          <p:spTgt spid="17440"/>
                                        </p:tgtEl>
                                        <p:attrNameLst>
                                          <p:attrName>ppt_w</p:attrName>
                                        </p:attrNameLst>
                                      </p:cBhvr>
                                      <p:tavLst>
                                        <p:tav tm="0">
                                          <p:val>
                                            <p:strVal val="#ppt_w*0.70"/>
                                          </p:val>
                                        </p:tav>
                                        <p:tav tm="100000">
                                          <p:val>
                                            <p:strVal val="#ppt_w"/>
                                          </p:val>
                                        </p:tav>
                                      </p:tavLst>
                                    </p:anim>
                                    <p:anim calcmode="lin" valueType="num">
                                      <p:cBhvr>
                                        <p:cTn id="12" dur="1000" fill="hold"/>
                                        <p:tgtEl>
                                          <p:spTgt spid="17440"/>
                                        </p:tgtEl>
                                        <p:attrNameLst>
                                          <p:attrName>ppt_h</p:attrName>
                                        </p:attrNameLst>
                                      </p:cBhvr>
                                      <p:tavLst>
                                        <p:tav tm="0">
                                          <p:val>
                                            <p:strVal val="#ppt_h"/>
                                          </p:val>
                                        </p:tav>
                                        <p:tav tm="100000">
                                          <p:val>
                                            <p:strVal val="#ppt_h"/>
                                          </p:val>
                                        </p:tav>
                                      </p:tavLst>
                                    </p:anim>
                                    <p:animEffect transition="in" filter="fade">
                                      <p:cBhvr>
                                        <p:cTn id="13" dur="1000"/>
                                        <p:tgtEl>
                                          <p:spTgt spid="174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441"/>
                                        </p:tgtEl>
                                        <p:attrNameLst>
                                          <p:attrName>style.visibility</p:attrName>
                                        </p:attrNameLst>
                                      </p:cBhvr>
                                      <p:to>
                                        <p:strVal val="visible"/>
                                      </p:to>
                                    </p:set>
                                    <p:animEffect transition="in" filter="diamond(in)">
                                      <p:cBhvr>
                                        <p:cTn id="18" dur="2000"/>
                                        <p:tgtEl>
                                          <p:spTgt spid="174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7442"/>
                                        </p:tgtEl>
                                        <p:attrNameLst>
                                          <p:attrName>style.visibility</p:attrName>
                                        </p:attrNameLst>
                                      </p:cBhvr>
                                      <p:to>
                                        <p:strVal val="visible"/>
                                      </p:to>
                                    </p:set>
                                    <p:animEffect transition="in" filter="diamond(in)">
                                      <p:cBhvr>
                                        <p:cTn id="23" dur="2000"/>
                                        <p:tgtEl>
                                          <p:spTgt spid="1744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441"/>
                                        </p:tgtEl>
                                      </p:cBhvr>
                                    </p:animEffect>
                                    <p:set>
                                      <p:cBhvr>
                                        <p:cTn id="28" dur="1" fill="hold">
                                          <p:stCondLst>
                                            <p:cond delay="499"/>
                                          </p:stCondLst>
                                        </p:cTn>
                                        <p:tgtEl>
                                          <p:spTgt spid="17441"/>
                                        </p:tgtEl>
                                        <p:attrNameLst>
                                          <p:attrName>style.visibility</p:attrName>
                                        </p:attrNameLst>
                                      </p:cBhvr>
                                      <p:to>
                                        <p:strVal val="hidden"/>
                                      </p:to>
                                    </p:set>
                                  </p:childTnLst>
                                </p:cTn>
                              </p:par>
                              <p:par>
                                <p:cTn id="29" presetID="3" presetClass="exit" presetSubtype="10" fill="hold" grpId="1" nodeType="withEffect">
                                  <p:stCondLst>
                                    <p:cond delay="0"/>
                                  </p:stCondLst>
                                  <p:childTnLst>
                                    <p:animEffect transition="out" filter="blinds(horizontal)">
                                      <p:cBhvr>
                                        <p:cTn id="30" dur="500"/>
                                        <p:tgtEl>
                                          <p:spTgt spid="17442"/>
                                        </p:tgtEl>
                                      </p:cBhvr>
                                    </p:animEffect>
                                    <p:set>
                                      <p:cBhvr>
                                        <p:cTn id="31" dur="1" fill="hold">
                                          <p:stCondLst>
                                            <p:cond delay="499"/>
                                          </p:stCondLst>
                                        </p:cTn>
                                        <p:tgtEl>
                                          <p:spTgt spid="17442"/>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7440"/>
                                        </p:tgtEl>
                                      </p:cBhvr>
                                    </p:animEffect>
                                    <p:set>
                                      <p:cBhvr>
                                        <p:cTn id="34" dur="1" fill="hold">
                                          <p:stCondLst>
                                            <p:cond delay="499"/>
                                          </p:stCondLst>
                                        </p:cTn>
                                        <p:tgtEl>
                                          <p:spTgt spid="1744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444"/>
                                        </p:tgtEl>
                                        <p:attrNameLst>
                                          <p:attrName>style.visibility</p:attrName>
                                        </p:attrNameLst>
                                      </p:cBhvr>
                                      <p:to>
                                        <p:strVal val="visible"/>
                                      </p:to>
                                    </p:set>
                                    <p:animEffect transition="in" filter="blinds(horizontal)">
                                      <p:cBhvr>
                                        <p:cTn id="39" dur="500"/>
                                        <p:tgtEl>
                                          <p:spTgt spid="17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441" grpId="1" animBg="1"/>
      <p:bldP spid="17442" grpId="0" animBg="1"/>
      <p:bldP spid="17442" grpId="1" animBg="1"/>
      <p:bldP spid="174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a:p>
        </p:txBody>
      </p:sp>
      <p:pic>
        <p:nvPicPr>
          <p:cNvPr id="11267" name="Picture 2" descr="http://nghiencuuquocte.org/wp-content/uploads/2017/08/1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42914"/>
            <a:ext cx="10799956" cy="6186487"/>
          </a:xfrm>
          <a:noFill/>
          <a:extLst>
            <a:ext uri="{909E8E84-426E-40DD-AFC4-6F175D3DCCD1}">
              <a14:hiddenFill xmlns:a14="http://schemas.microsoft.com/office/drawing/2010/main">
                <a:solidFill>
                  <a:srgbClr val="FFFFFF"/>
                </a:solidFill>
              </a14:hiddenFill>
            </a:ext>
          </a:extLst>
        </p:spPr>
      </p:pic>
      <p:sp>
        <p:nvSpPr>
          <p:cNvPr id="11268" name="Rectangle 3"/>
          <p:cNvSpPr>
            <a:spLocks noChangeArrowheads="1"/>
          </p:cNvSpPr>
          <p:nvPr/>
        </p:nvSpPr>
        <p:spPr bwMode="auto">
          <a:xfrm>
            <a:off x="3038476" y="6086476"/>
            <a:ext cx="67913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dirty="0" err="1">
                <a:solidFill>
                  <a:srgbClr val="FF0000"/>
                </a:solidFill>
                <a:latin typeface="Times New Roman" panose="02020603050405020304" pitchFamily="18" charset="0"/>
                <a:cs typeface="Times New Roman" panose="02020603050405020304" pitchFamily="18" charset="0"/>
              </a:rPr>
              <a:t>Bức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tường</a:t>
            </a:r>
            <a:r>
              <a:rPr lang="en-US" altLang="en-US" sz="2800" dirty="0">
                <a:solidFill>
                  <a:srgbClr val="FF0000"/>
                </a:solidFill>
                <a:latin typeface="Times New Roman" panose="02020603050405020304" pitchFamily="18" charset="0"/>
                <a:cs typeface="Times New Roman" panose="02020603050405020304" pitchFamily="18" charset="0"/>
              </a:rPr>
              <a:t> Berlin</a:t>
            </a:r>
          </a:p>
        </p:txBody>
      </p:sp>
    </p:spTree>
    <p:extLst>
      <p:ext uri="{BB962C8B-B14F-4D97-AF65-F5344CB8AC3E}">
        <p14:creationId xmlns:p14="http://schemas.microsoft.com/office/powerpoint/2010/main" val="312665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a:p>
        </p:txBody>
      </p:sp>
      <p:pic>
        <p:nvPicPr>
          <p:cNvPr id="12291" name="Picture 2" descr="http://vngo.vn/uploads/source/berlin-wall-14.jpg?149463660087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381000"/>
            <a:ext cx="10515600" cy="66675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31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a:extLst>
              <a:ext uri="{FF2B5EF4-FFF2-40B4-BE49-F238E27FC236}">
                <a16:creationId xmlns:a16="http://schemas.microsoft.com/office/drawing/2014/main" id="{5C33D443-E324-4683-969B-BE9D32A2EB2C}"/>
              </a:ext>
            </a:extLst>
          </p:cNvPr>
          <p:cNvSpPr txBox="1">
            <a:spLocks noChangeArrowheads="1"/>
          </p:cNvSpPr>
          <p:nvPr/>
        </p:nvSpPr>
        <p:spPr bwMode="auto">
          <a:xfrm>
            <a:off x="417251" y="1782444"/>
            <a:ext cx="5181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500" dirty="0">
                <a:latin typeface="Times New Roman" panose="02020603050405020304" pitchFamily="18" charset="0"/>
                <a:cs typeface="Times New Roman" panose="02020603050405020304" pitchFamily="18" charset="0"/>
              </a:rPr>
              <a:t>- Thu </a:t>
            </a:r>
            <a:r>
              <a:rPr lang="en-US" altLang="en-US" sz="2500" dirty="0" err="1">
                <a:latin typeface="Times New Roman" panose="02020603050405020304" pitchFamily="18" charset="0"/>
                <a:cs typeface="Times New Roman" panose="02020603050405020304" pitchFamily="18" charset="0"/>
              </a:rPr>
              <a:t>hẹp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các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quyền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tự</a:t>
            </a:r>
            <a:r>
              <a:rPr lang="en-US" altLang="en-US" sz="2500" dirty="0">
                <a:latin typeface="Times New Roman" panose="02020603050405020304" pitchFamily="18" charset="0"/>
                <a:cs typeface="Times New Roman" panose="02020603050405020304" pitchFamily="18" charset="0"/>
              </a:rPr>
              <a:t> do </a:t>
            </a:r>
            <a:r>
              <a:rPr lang="en-US" altLang="en-US" sz="2500" dirty="0" err="1">
                <a:latin typeface="Times New Roman" panose="02020603050405020304" pitchFamily="18" charset="0"/>
                <a:cs typeface="Times New Roman" panose="02020603050405020304" pitchFamily="18" charset="0"/>
              </a:rPr>
              <a:t>dân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chủ</a:t>
            </a:r>
            <a:endParaRPr lang="en-US" altLang="en-US" sz="2500" dirty="0">
              <a:latin typeface="Times New Roman" panose="02020603050405020304" pitchFamily="18" charset="0"/>
              <a:cs typeface="Times New Roman" panose="02020603050405020304" pitchFamily="18" charset="0"/>
            </a:endParaRPr>
          </a:p>
        </p:txBody>
      </p:sp>
      <p:sp>
        <p:nvSpPr>
          <p:cNvPr id="5" name="Text Box 20">
            <a:extLst>
              <a:ext uri="{FF2B5EF4-FFF2-40B4-BE49-F238E27FC236}">
                <a16:creationId xmlns:a16="http://schemas.microsoft.com/office/drawing/2014/main" id="{D049A28B-8022-4748-8FF3-C140FA4BDD3B}"/>
              </a:ext>
            </a:extLst>
          </p:cNvPr>
          <p:cNvSpPr txBox="1">
            <a:spLocks noChangeArrowheads="1"/>
          </p:cNvSpPr>
          <p:nvPr/>
        </p:nvSpPr>
        <p:spPr bwMode="auto">
          <a:xfrm>
            <a:off x="417251" y="2270402"/>
            <a:ext cx="5105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Xóa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bỏ</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những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cải</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cách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tiến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bộ</a:t>
            </a:r>
            <a:endParaRPr lang="en-US" altLang="en-US" sz="2500" dirty="0">
              <a:latin typeface="Times New Roman" panose="02020603050405020304" pitchFamily="18" charset="0"/>
              <a:cs typeface="Times New Roman" panose="02020603050405020304" pitchFamily="18" charset="0"/>
            </a:endParaRPr>
          </a:p>
        </p:txBody>
      </p:sp>
      <p:sp>
        <p:nvSpPr>
          <p:cNvPr id="6" name="Text Box 21">
            <a:extLst>
              <a:ext uri="{FF2B5EF4-FFF2-40B4-BE49-F238E27FC236}">
                <a16:creationId xmlns:a16="http://schemas.microsoft.com/office/drawing/2014/main" id="{2195FCA3-AA8E-41A7-9B3A-6DB7371D204C}"/>
              </a:ext>
            </a:extLst>
          </p:cNvPr>
          <p:cNvSpPr txBox="1">
            <a:spLocks noChangeArrowheads="1"/>
          </p:cNvSpPr>
          <p:nvPr/>
        </p:nvSpPr>
        <p:spPr bwMode="auto">
          <a:xfrm>
            <a:off x="379151" y="2794277"/>
            <a:ext cx="70248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Ngăn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cản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phong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trào</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công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nhân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dân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chủ</a:t>
            </a:r>
            <a:endParaRPr lang="en-US" altLang="en-US" sz="2500" dirty="0">
              <a:latin typeface="Times New Roman" panose="02020603050405020304" pitchFamily="18" charset="0"/>
              <a:cs typeface="Times New Roman" panose="02020603050405020304" pitchFamily="18" charset="0"/>
            </a:endParaRPr>
          </a:p>
        </p:txBody>
      </p:sp>
      <p:sp>
        <p:nvSpPr>
          <p:cNvPr id="7" name="Text Box 22">
            <a:extLst>
              <a:ext uri="{FF2B5EF4-FFF2-40B4-BE49-F238E27FC236}">
                <a16:creationId xmlns:a16="http://schemas.microsoft.com/office/drawing/2014/main" id="{C3300D5B-B9FC-4A24-AF9A-38D349CA91D9}"/>
              </a:ext>
            </a:extLst>
          </p:cNvPr>
          <p:cNvSpPr txBox="1">
            <a:spLocks noChangeArrowheads="1"/>
          </p:cNvSpPr>
          <p:nvPr/>
        </p:nvSpPr>
        <p:spPr bwMode="auto">
          <a:xfrm>
            <a:off x="417251" y="3289577"/>
            <a:ext cx="2667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dirty="0">
                <a:solidFill>
                  <a:srgbClr val="0000FF"/>
                </a:solidFill>
                <a:latin typeface="Times New Roman" panose="02020603050405020304" pitchFamily="18" charset="0"/>
                <a:cs typeface="Times New Roman" panose="02020603050405020304" pitchFamily="18" charset="0"/>
              </a:rPr>
              <a:t>b. </a:t>
            </a:r>
            <a:r>
              <a:rPr lang="en-US" altLang="en-US" sz="2600" b="1" dirty="0" err="1">
                <a:solidFill>
                  <a:srgbClr val="0000FF"/>
                </a:solidFill>
                <a:latin typeface="Times New Roman" panose="02020603050405020304" pitchFamily="18" charset="0"/>
                <a:cs typeface="Times New Roman" panose="02020603050405020304" pitchFamily="18" charset="0"/>
              </a:rPr>
              <a:t>Đối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ngoại</a:t>
            </a:r>
            <a:endParaRPr lang="en-US" altLang="en-US" sz="2600" b="1" dirty="0">
              <a:solidFill>
                <a:srgbClr val="0000FF"/>
              </a:solidFill>
              <a:latin typeface="Times New Roman" panose="02020603050405020304" pitchFamily="18" charset="0"/>
              <a:cs typeface="Times New Roman" panose="02020603050405020304" pitchFamily="18" charset="0"/>
            </a:endParaRPr>
          </a:p>
        </p:txBody>
      </p:sp>
      <p:sp>
        <p:nvSpPr>
          <p:cNvPr id="8" name="Text Box 23">
            <a:extLst>
              <a:ext uri="{FF2B5EF4-FFF2-40B4-BE49-F238E27FC236}">
                <a16:creationId xmlns:a16="http://schemas.microsoft.com/office/drawing/2014/main" id="{47DC2D90-1B0D-4555-901C-25B5371C3301}"/>
              </a:ext>
            </a:extLst>
          </p:cNvPr>
          <p:cNvSpPr txBox="1">
            <a:spLocks noChangeArrowheads="1"/>
          </p:cNvSpPr>
          <p:nvPr/>
        </p:nvSpPr>
        <p:spPr bwMode="auto">
          <a:xfrm>
            <a:off x="417251" y="3810089"/>
            <a:ext cx="688907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Tiến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hành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các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cuộc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chiến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tranh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xâm</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lược</a:t>
            </a:r>
            <a:endParaRPr lang="en-US" altLang="en-US" sz="2500" dirty="0">
              <a:latin typeface="Times New Roman" panose="02020603050405020304" pitchFamily="18" charset="0"/>
              <a:cs typeface="Times New Roman" panose="02020603050405020304" pitchFamily="18" charset="0"/>
            </a:endParaRPr>
          </a:p>
        </p:txBody>
      </p:sp>
      <p:sp>
        <p:nvSpPr>
          <p:cNvPr id="9" name="Text Box 24">
            <a:extLst>
              <a:ext uri="{FF2B5EF4-FFF2-40B4-BE49-F238E27FC236}">
                <a16:creationId xmlns:a16="http://schemas.microsoft.com/office/drawing/2014/main" id="{40FCEEE0-4D55-46DD-96E6-1DB3E1B24286}"/>
              </a:ext>
            </a:extLst>
          </p:cNvPr>
          <p:cNvSpPr txBox="1">
            <a:spLocks noChangeArrowheads="1"/>
          </p:cNvSpPr>
          <p:nvPr/>
        </p:nvSpPr>
        <p:spPr bwMode="auto">
          <a:xfrm>
            <a:off x="417251" y="4287143"/>
            <a:ext cx="51017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Tham</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gia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khối</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quân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sự</a:t>
            </a:r>
            <a:r>
              <a:rPr lang="en-US" altLang="en-US" sz="2500" dirty="0">
                <a:latin typeface="Times New Roman" panose="02020603050405020304" pitchFamily="18" charset="0"/>
                <a:cs typeface="Times New Roman" panose="02020603050405020304" pitchFamily="18" charset="0"/>
              </a:rPr>
              <a:t> NATO</a:t>
            </a:r>
          </a:p>
        </p:txBody>
      </p:sp>
      <p:sp>
        <p:nvSpPr>
          <p:cNvPr id="10" name="Text Box 25">
            <a:extLst>
              <a:ext uri="{FF2B5EF4-FFF2-40B4-BE49-F238E27FC236}">
                <a16:creationId xmlns:a16="http://schemas.microsoft.com/office/drawing/2014/main" id="{9A1CCF9D-5947-475D-A974-F74F910CA28C}"/>
              </a:ext>
            </a:extLst>
          </p:cNvPr>
          <p:cNvSpPr txBox="1">
            <a:spLocks noChangeArrowheads="1"/>
          </p:cNvSpPr>
          <p:nvPr/>
        </p:nvSpPr>
        <p:spPr bwMode="auto">
          <a:xfrm>
            <a:off x="417251" y="4807301"/>
            <a:ext cx="50129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Chạy</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đua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vũ</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trang</a:t>
            </a:r>
            <a:endParaRPr lang="en-US" altLang="en-US" sz="2500" dirty="0">
              <a:latin typeface="Times New Roman" panose="02020603050405020304" pitchFamily="18" charset="0"/>
              <a:cs typeface="Times New Roman" panose="02020603050405020304" pitchFamily="18" charset="0"/>
            </a:endParaRPr>
          </a:p>
        </p:txBody>
      </p:sp>
      <p:sp>
        <p:nvSpPr>
          <p:cNvPr id="12" name="Text Box 11">
            <a:extLst>
              <a:ext uri="{FF2B5EF4-FFF2-40B4-BE49-F238E27FC236}">
                <a16:creationId xmlns:a16="http://schemas.microsoft.com/office/drawing/2014/main" id="{8177BA37-2B4B-4EC8-B9DF-E20C8C031657}"/>
              </a:ext>
            </a:extLst>
          </p:cNvPr>
          <p:cNvSpPr txBox="1">
            <a:spLocks noChangeArrowheads="1"/>
          </p:cNvSpPr>
          <p:nvPr/>
        </p:nvSpPr>
        <p:spPr bwMode="auto">
          <a:xfrm>
            <a:off x="417251" y="1265913"/>
            <a:ext cx="2667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dirty="0">
                <a:solidFill>
                  <a:srgbClr val="0000FF"/>
                </a:solidFill>
                <a:latin typeface="Times New Roman" panose="02020603050405020304" pitchFamily="18" charset="0"/>
                <a:cs typeface="Times New Roman" panose="02020603050405020304" pitchFamily="18" charset="0"/>
              </a:rPr>
              <a:t>a. </a:t>
            </a:r>
            <a:r>
              <a:rPr lang="en-US" altLang="en-US" sz="2600" b="1" dirty="0" err="1">
                <a:solidFill>
                  <a:srgbClr val="0000FF"/>
                </a:solidFill>
                <a:latin typeface="Times New Roman" panose="02020603050405020304" pitchFamily="18" charset="0"/>
                <a:cs typeface="Times New Roman" panose="02020603050405020304" pitchFamily="18" charset="0"/>
              </a:rPr>
              <a:t>Đối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nội</a:t>
            </a:r>
            <a:endParaRPr lang="en-US" altLang="en-US" sz="2600" b="1" dirty="0">
              <a:solidFill>
                <a:srgbClr val="0000FF"/>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E18F179C-B659-440C-8AE4-EFCCE85A50BB}"/>
              </a:ext>
            </a:extLst>
          </p:cNvPr>
          <p:cNvSpPr>
            <a:spLocks noGrp="1"/>
          </p:cNvSpPr>
          <p:nvPr>
            <p:ph type="title"/>
          </p:nvPr>
        </p:nvSpPr>
        <p:spPr>
          <a:xfrm>
            <a:off x="278499" y="184825"/>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I. TÌNH HÌNH CHUNG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endParaRPr lang="en-US" sz="3200" b="1" dirty="0"/>
          </a:p>
        </p:txBody>
      </p:sp>
      <p:sp>
        <p:nvSpPr>
          <p:cNvPr id="14" name="Text Box 16">
            <a:extLst>
              <a:ext uri="{FF2B5EF4-FFF2-40B4-BE49-F238E27FC236}">
                <a16:creationId xmlns:a16="http://schemas.microsoft.com/office/drawing/2014/main" id="{274E4512-5736-4984-BBEE-796603222E99}"/>
              </a:ext>
            </a:extLst>
          </p:cNvPr>
          <p:cNvSpPr txBox="1">
            <a:spLocks noChangeArrowheads="1"/>
          </p:cNvSpPr>
          <p:nvPr/>
        </p:nvSpPr>
        <p:spPr bwMode="auto">
          <a:xfrm>
            <a:off x="6631619" y="907820"/>
            <a:ext cx="2124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70C0"/>
                </a:solidFill>
                <a:latin typeface="Times New Roman" panose="02020603050405020304" pitchFamily="18" charset="0"/>
                <a:cs typeface="Times New Roman" panose="02020603050405020304" pitchFamily="18" charset="0"/>
              </a:rPr>
              <a:t>c. </a:t>
            </a:r>
            <a:r>
              <a:rPr lang="en-US" altLang="en-US" sz="2400" b="1" dirty="0" err="1">
                <a:solidFill>
                  <a:srgbClr val="0070C0"/>
                </a:solidFill>
                <a:latin typeface="Times New Roman" panose="02020603050405020304" pitchFamily="18" charset="0"/>
                <a:cs typeface="Times New Roman" panose="02020603050405020304" pitchFamily="18" charset="0"/>
              </a:rPr>
              <a:t>Nước</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dirty="0" err="1">
                <a:solidFill>
                  <a:srgbClr val="0070C0"/>
                </a:solidFill>
                <a:latin typeface="Times New Roman" panose="02020603050405020304" pitchFamily="18" charset="0"/>
                <a:cs typeface="Times New Roman" panose="02020603050405020304" pitchFamily="18" charset="0"/>
              </a:rPr>
              <a:t>Đức</a:t>
            </a:r>
            <a:r>
              <a:rPr lang="en-US" altLang="en-US" sz="2400" b="1" dirty="0">
                <a:solidFill>
                  <a:srgbClr val="0070C0"/>
                </a:solidFill>
                <a:latin typeface="Times New Roman" panose="02020603050405020304" pitchFamily="18" charset="0"/>
                <a:cs typeface="Times New Roman" panose="02020603050405020304" pitchFamily="18" charset="0"/>
              </a:rPr>
              <a:t>:</a:t>
            </a:r>
          </a:p>
        </p:txBody>
      </p:sp>
      <p:sp>
        <p:nvSpPr>
          <p:cNvPr id="15" name="Text Box 17">
            <a:extLst>
              <a:ext uri="{FF2B5EF4-FFF2-40B4-BE49-F238E27FC236}">
                <a16:creationId xmlns:a16="http://schemas.microsoft.com/office/drawing/2014/main" id="{A1E2A06A-CF49-4D99-AB09-2993ABA9E1C1}"/>
              </a:ext>
            </a:extLst>
          </p:cNvPr>
          <p:cNvSpPr txBox="1">
            <a:spLocks noChangeArrowheads="1"/>
          </p:cNvSpPr>
          <p:nvPr/>
        </p:nvSpPr>
        <p:spPr bwMode="auto">
          <a:xfrm>
            <a:off x="6575525" y="1355297"/>
            <a:ext cx="5364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buFontTx/>
              <a:buChar char="-"/>
            </a:pPr>
            <a:r>
              <a:rPr lang="en-US" altLang="en-US" b="1" dirty="0"/>
              <a:t> </a:t>
            </a:r>
            <a:r>
              <a:rPr lang="en-US" altLang="en-US" sz="2400" dirty="0">
                <a:latin typeface="Times New Roman" panose="02020603050405020304" pitchFamily="18" charset="0"/>
                <a:cs typeface="Times New Roman" panose="02020603050405020304" pitchFamily="18" charset="0"/>
              </a:rPr>
              <a:t>Sau </a:t>
            </a:r>
            <a:r>
              <a:rPr lang="en-US" altLang="en-US" sz="2400" dirty="0" err="1">
                <a:latin typeface="Times New Roman" panose="02020603050405020304" pitchFamily="18" charset="0"/>
                <a:cs typeface="Times New Roman" panose="02020603050405020304" pitchFamily="18" charset="0"/>
              </a:rPr>
              <a:t>chiến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bị</a:t>
            </a:r>
            <a:r>
              <a:rPr lang="en-US" altLang="en-US" sz="2400" dirty="0">
                <a:latin typeface="Times New Roman" panose="02020603050405020304" pitchFamily="18" charset="0"/>
                <a:cs typeface="Times New Roman" panose="02020603050405020304" pitchFamily="18" charset="0"/>
              </a:rPr>
              <a:t> chia </a:t>
            </a:r>
            <a:r>
              <a:rPr lang="en-US" altLang="en-US" sz="2400" dirty="0" err="1">
                <a:latin typeface="Times New Roman" panose="02020603050405020304" pitchFamily="18" charset="0"/>
                <a:cs typeface="Times New Roman" panose="02020603050405020304" pitchFamily="18" charset="0"/>
              </a:rPr>
              <a:t>cắt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2 </a:t>
            </a:r>
            <a:r>
              <a:rPr lang="en-US" altLang="en-US" sz="2400" dirty="0" err="1">
                <a:latin typeface="Times New Roman" panose="02020603050405020304" pitchFamily="18" charset="0"/>
                <a:cs typeface="Times New Roman" panose="02020603050405020304" pitchFamily="18" charset="0"/>
              </a:rPr>
              <a:t>nước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đầu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nhau</a:t>
            </a:r>
            <a:r>
              <a:rPr lang="en-US" altLang="en-US" sz="2400" dirty="0">
                <a:latin typeface="Times New Roman" panose="02020603050405020304" pitchFamily="18" charset="0"/>
                <a:cs typeface="Times New Roman" panose="02020603050405020304" pitchFamily="18" charset="0"/>
              </a:rPr>
              <a:t>: CHLB </a:t>
            </a:r>
            <a:r>
              <a:rPr lang="en-US" altLang="en-US" sz="2400" dirty="0" err="1">
                <a:latin typeface="Times New Roman" panose="02020603050405020304" pitchFamily="18" charset="0"/>
                <a:cs typeface="Times New Roman" panose="02020603050405020304" pitchFamily="18" charset="0"/>
              </a:rPr>
              <a:t>Đức</a:t>
            </a:r>
            <a:r>
              <a:rPr lang="en-US" altLang="en-US" sz="2400" dirty="0">
                <a:latin typeface="Times New Roman" panose="02020603050405020304" pitchFamily="18" charset="0"/>
                <a:cs typeface="Times New Roman" panose="02020603050405020304" pitchFamily="18" charset="0"/>
              </a:rPr>
              <a:t> (9/1949)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CHDC </a:t>
            </a:r>
            <a:r>
              <a:rPr lang="en-US" altLang="en-US" sz="2400" dirty="0" err="1">
                <a:latin typeface="Times New Roman" panose="02020603050405020304" pitchFamily="18" charset="0"/>
                <a:cs typeface="Times New Roman" panose="02020603050405020304" pitchFamily="18" charset="0"/>
              </a:rPr>
              <a:t>Đức</a:t>
            </a:r>
            <a:r>
              <a:rPr lang="en-US" altLang="en-US" sz="2400" dirty="0">
                <a:latin typeface="Times New Roman" panose="02020603050405020304" pitchFamily="18" charset="0"/>
                <a:cs typeface="Times New Roman" panose="02020603050405020304" pitchFamily="18" charset="0"/>
              </a:rPr>
              <a:t> (10/1949)</a:t>
            </a:r>
          </a:p>
        </p:txBody>
      </p:sp>
      <p:sp>
        <p:nvSpPr>
          <p:cNvPr id="16" name="Text Box 18">
            <a:extLst>
              <a:ext uri="{FF2B5EF4-FFF2-40B4-BE49-F238E27FC236}">
                <a16:creationId xmlns:a16="http://schemas.microsoft.com/office/drawing/2014/main" id="{C755EF96-8147-482C-BD41-ECE1DED3D5B5}"/>
              </a:ext>
            </a:extLst>
          </p:cNvPr>
          <p:cNvSpPr txBox="1">
            <a:spLocks noChangeArrowheads="1"/>
          </p:cNvSpPr>
          <p:nvPr/>
        </p:nvSpPr>
        <p:spPr bwMode="auto">
          <a:xfrm>
            <a:off x="6449071" y="2831583"/>
            <a:ext cx="55624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dirty="0"/>
              <a:t> </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Ngày</a:t>
            </a:r>
            <a:r>
              <a:rPr lang="en-US" altLang="en-US" sz="2400" dirty="0">
                <a:latin typeface="Times New Roman" panose="02020603050405020304" pitchFamily="18" charset="0"/>
                <a:cs typeface="Times New Roman" panose="02020603050405020304" pitchFamily="18" charset="0"/>
              </a:rPr>
              <a:t> 3/10/1990 </a:t>
            </a:r>
            <a:r>
              <a:rPr lang="en-US" altLang="en-US" sz="2400" dirty="0" err="1">
                <a:latin typeface="Times New Roman" panose="02020603050405020304" pitchFamily="18" charset="0"/>
                <a:cs typeface="Times New Roman" panose="02020603050405020304" pitchFamily="18" charset="0"/>
              </a:rPr>
              <a:t>nước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Đức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tiềm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tế</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quân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mạnh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Âu</a:t>
            </a:r>
            <a:endParaRPr lang="en-US" altLang="en-US" sz="2400" dirty="0">
              <a:latin typeface="Times New Roman" panose="02020603050405020304" pitchFamily="18"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BA7437CD-B174-4208-9653-1AAFECF101CE}"/>
              </a:ext>
            </a:extLst>
          </p:cNvPr>
          <p:cNvCxnSpPr/>
          <p:nvPr/>
        </p:nvCxnSpPr>
        <p:spPr>
          <a:xfrm>
            <a:off x="6391922" y="381740"/>
            <a:ext cx="0" cy="627651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482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1526"/>
          </a:xfrm>
        </p:spPr>
        <p:txBody>
          <a:bodyPr>
            <a:normAutofit fontScale="90000"/>
          </a:bodyPr>
          <a:lstStyle/>
          <a:p>
            <a:r>
              <a:rPr lang="en-US" b="1" dirty="0" err="1">
                <a:latin typeface="Times New Roman" panose="02020603050405020304" pitchFamily="18" charset="0"/>
                <a:ea typeface="STXihei" panose="02010600040101010101" pitchFamily="2" charset="-122"/>
                <a:cs typeface="Times New Roman" panose="02020603050405020304" pitchFamily="18" charset="0"/>
              </a:rPr>
              <a:t>Tiểu</a:t>
            </a:r>
            <a:r>
              <a:rPr lang="en-US" b="1" dirty="0">
                <a:latin typeface="Times New Roman" panose="02020603050405020304" pitchFamily="18" charset="0"/>
                <a:ea typeface="STXihei" panose="02010600040101010101" pitchFamily="2" charset="-122"/>
                <a:cs typeface="Times New Roman" panose="02020603050405020304" pitchFamily="18" charset="0"/>
              </a:rPr>
              <a:t> </a:t>
            </a:r>
            <a:r>
              <a:rPr lang="en-US" b="1" dirty="0" err="1">
                <a:latin typeface="Times New Roman" panose="02020603050405020304" pitchFamily="18" charset="0"/>
                <a:ea typeface="STXihei" panose="02010600040101010101" pitchFamily="2" charset="-122"/>
                <a:cs typeface="Times New Roman" panose="02020603050405020304" pitchFamily="18" charset="0"/>
              </a:rPr>
              <a:t>kết</a:t>
            </a:r>
            <a:endParaRPr lang="en-US" b="1" dirty="0">
              <a:latin typeface="Times New Roman" panose="02020603050405020304" pitchFamily="18" charset="0"/>
              <a:ea typeface="STXihei" panose="02010600040101010101" pitchFamily="2" charset="-122"/>
              <a:cs typeface="Times New Roman" panose="02020603050405020304" pitchFamily="18" charset="0"/>
            </a:endParaRPr>
          </a:p>
        </p:txBody>
      </p:sp>
      <p:sp>
        <p:nvSpPr>
          <p:cNvPr id="4" name="Text Box 20"/>
          <p:cNvSpPr txBox="1">
            <a:spLocks noChangeArrowheads="1"/>
          </p:cNvSpPr>
          <p:nvPr/>
        </p:nvSpPr>
        <p:spPr bwMode="auto">
          <a:xfrm>
            <a:off x="3901871" y="1141494"/>
            <a:ext cx="4388258" cy="830997"/>
          </a:xfrm>
          <a:prstGeom prst="rect">
            <a:avLst/>
          </a:prstGeom>
          <a:solidFill>
            <a:srgbClr val="002060"/>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err="1">
                <a:solidFill>
                  <a:schemeClr val="bg1"/>
                </a:solidFill>
                <a:latin typeface="Times New Roman" panose="02020603050405020304" pitchFamily="18" charset="0"/>
              </a:rPr>
              <a:t>Những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nét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nổi</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bật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của</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tình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hình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nước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Tây</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Âu</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sau</a:t>
            </a:r>
            <a:r>
              <a:rPr lang="en-US" altLang="en-US" sz="2400" b="1" dirty="0">
                <a:solidFill>
                  <a:schemeClr val="bg1"/>
                </a:solidFill>
                <a:latin typeface="Times New Roman" panose="02020603050405020304" pitchFamily="18" charset="0"/>
              </a:rPr>
              <a:t> 1945</a:t>
            </a:r>
          </a:p>
        </p:txBody>
      </p:sp>
      <p:sp>
        <p:nvSpPr>
          <p:cNvPr id="5" name="Rectangle 4"/>
          <p:cNvSpPr/>
          <p:nvPr/>
        </p:nvSpPr>
        <p:spPr>
          <a:xfrm>
            <a:off x="2881448" y="2978332"/>
            <a:ext cx="1500051" cy="34877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Times New Roman" panose="02020603050405020304" pitchFamily="18" charset="0"/>
                <a:cs typeface="Times New Roman" panose="02020603050405020304" pitchFamily="18" charset="0"/>
              </a:rPr>
              <a:t>Giai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cấp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tư</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sản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cầm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tìm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hẹp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quyền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cản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838200" y="2978332"/>
            <a:ext cx="1500051" cy="34877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solidFill>
                  <a:srgbClr val="FF0000"/>
                </a:solidFill>
                <a:latin typeface="Times New Roman" panose="02020603050405020304" pitchFamily="18" charset="0"/>
                <a:cs typeface="Times New Roman" panose="02020603050405020304" pitchFamily="18" charset="0"/>
              </a:rPr>
              <a:t>16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phải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nhận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viện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phục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hồi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kinh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tế</a:t>
            </a:r>
            <a:r>
              <a:rPr lang="en-US" dirty="0">
                <a:solidFill>
                  <a:srgbClr val="FF0000"/>
                </a:solidFill>
                <a:latin typeface="Times New Roman" panose="02020603050405020304" pitchFamily="18" charset="0"/>
                <a:cs typeface="Times New Roman" panose="02020603050405020304" pitchFamily="18" charset="0"/>
              </a:rPr>
              <a:t>.</a:t>
            </a:r>
          </a:p>
        </p:txBody>
      </p:sp>
      <p:sp>
        <p:nvSpPr>
          <p:cNvPr id="7" name="Rectangle 6"/>
          <p:cNvSpPr/>
          <p:nvPr/>
        </p:nvSpPr>
        <p:spPr>
          <a:xfrm>
            <a:off x="9320348" y="2978332"/>
            <a:ext cx="2540726" cy="34877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Đức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phân</a:t>
            </a:r>
            <a:r>
              <a:rPr lang="en-US" dirty="0">
                <a:solidFill>
                  <a:srgbClr val="FF0000"/>
                </a:solidFill>
                <a:latin typeface="Times New Roman" panose="02020603050405020304" pitchFamily="18" charset="0"/>
                <a:cs typeface="Times New Roman" panose="02020603050405020304" pitchFamily="18" charset="0"/>
              </a:rPr>
              <a:t> chia </a:t>
            </a:r>
            <a:r>
              <a:rPr lang="en-US" dirty="0" err="1">
                <a:solidFill>
                  <a:srgbClr val="FF0000"/>
                </a:solidFill>
                <a:latin typeface="Times New Roman" panose="02020603050405020304" pitchFamily="18" charset="0"/>
                <a:cs typeface="Times New Roman" panose="02020603050405020304" pitchFamily="18" charset="0"/>
              </a:rPr>
              <a:t>làm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hai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hòa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Liên</a:t>
            </a:r>
            <a:r>
              <a:rPr lang="en-US" dirty="0">
                <a:solidFill>
                  <a:srgbClr val="FF0000"/>
                </a:solidFill>
                <a:latin typeface="Times New Roman" panose="02020603050405020304" pitchFamily="18" charset="0"/>
                <a:cs typeface="Times New Roman" panose="02020603050405020304" pitchFamily="18" charset="0"/>
              </a:rPr>
              <a:t> bang </a:t>
            </a:r>
            <a:r>
              <a:rPr lang="en-US" dirty="0" err="1">
                <a:solidFill>
                  <a:srgbClr val="FF0000"/>
                </a:solidFill>
                <a:latin typeface="Times New Roman" panose="02020603050405020304" pitchFamily="18" charset="0"/>
                <a:cs typeface="Times New Roman" panose="02020603050405020304" pitchFamily="18" charset="0"/>
              </a:rPr>
              <a:t>Đức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hòa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chủ</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Đức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Nhờ</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Anh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viện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Đức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triển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đứng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thứ</a:t>
            </a:r>
            <a:r>
              <a:rPr lang="en-US" dirty="0">
                <a:solidFill>
                  <a:srgbClr val="FF0000"/>
                </a:solidFill>
                <a:latin typeface="Times New Roman" panose="02020603050405020304" pitchFamily="18" charset="0"/>
                <a:cs typeface="Times New Roman" panose="02020603050405020304" pitchFamily="18" charset="0"/>
              </a:rPr>
              <a:t> 3 </a:t>
            </a:r>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giới</a:t>
            </a:r>
            <a:r>
              <a:rPr lang="en-US" dirty="0">
                <a:solidFill>
                  <a:srgbClr val="FF0000"/>
                </a:solidFill>
                <a:latin typeface="Times New Roman" panose="02020603050405020304" pitchFamily="18" charset="0"/>
                <a:cs typeface="Times New Roman" panose="02020603050405020304" pitchFamily="18" charset="0"/>
              </a:rPr>
              <a:t> TBCN. 10/1990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Đức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thống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trở</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quốc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tiềm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kinh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mạnh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Âu</a:t>
            </a:r>
            <a:r>
              <a:rPr lang="en-US" dirty="0">
                <a:solidFill>
                  <a:srgbClr val="FF0000"/>
                </a:solidFill>
                <a:latin typeface="Times New Roman" panose="02020603050405020304" pitchFamily="18" charset="0"/>
                <a:cs typeface="Times New Roman" panose="02020603050405020304" pitchFamily="18" charset="0"/>
              </a:rPr>
              <a:t>.</a:t>
            </a:r>
          </a:p>
        </p:txBody>
      </p:sp>
      <p:sp>
        <p:nvSpPr>
          <p:cNvPr id="8" name="Rectangle 7"/>
          <p:cNvSpPr/>
          <p:nvPr/>
        </p:nvSpPr>
        <p:spPr>
          <a:xfrm>
            <a:off x="5076439" y="2978332"/>
            <a:ext cx="1500051" cy="34877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Times New Roman" panose="02020603050405020304" pitchFamily="18" charset="0"/>
                <a:cs typeface="Times New Roman" panose="02020603050405020304" pitchFamily="18" charset="0"/>
              </a:rPr>
              <a:t>Những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năm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sau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nhiều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cuộc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xâm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lược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trở</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nhằm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khôi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phục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thống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đối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thuộc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đây</a:t>
            </a:r>
            <a:r>
              <a:rPr lang="en-US"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7271430" y="2978332"/>
            <a:ext cx="1500051" cy="348778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tham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khối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sự</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Bắc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Dương</a:t>
            </a:r>
            <a:r>
              <a:rPr lang="en-US" dirty="0">
                <a:solidFill>
                  <a:srgbClr val="FF0000"/>
                </a:solidFill>
                <a:latin typeface="Times New Roman" panose="02020603050405020304" pitchFamily="18" charset="0"/>
                <a:cs typeface="Times New Roman" panose="02020603050405020304" pitchFamily="18" charset="0"/>
              </a:rPr>
              <a:t> (NATO)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đua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vũ</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nhằm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chống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Liên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Xô</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XHCN.</a:t>
            </a:r>
          </a:p>
        </p:txBody>
      </p:sp>
    </p:spTree>
    <p:extLst>
      <p:ext uri="{BB962C8B-B14F-4D97-AF65-F5344CB8AC3E}">
        <p14:creationId xmlns:p14="http://schemas.microsoft.com/office/powerpoint/2010/main" val="332582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7915"/>
          </a:xfrm>
        </p:spPr>
        <p:txBody>
          <a:bodyPr>
            <a:normAutofit/>
          </a:bodyPr>
          <a:lstStyle/>
          <a:p>
            <a:r>
              <a:rPr lang="en-US" sz="3200" b="1" dirty="0">
                <a:latin typeface="Times New Roman" panose="02020603050405020304" pitchFamily="18" charset="0"/>
                <a:cs typeface="Times New Roman" panose="02020603050405020304" pitchFamily="18" charset="0"/>
              </a:rPr>
              <a:t>II. SỰ LIÊN KẾT KHU VỰC</a:t>
            </a:r>
          </a:p>
        </p:txBody>
      </p:sp>
      <p:sp>
        <p:nvSpPr>
          <p:cNvPr id="4" name="AutoShape 69"/>
          <p:cNvSpPr>
            <a:spLocks noChangeArrowheads="1"/>
          </p:cNvSpPr>
          <p:nvPr/>
        </p:nvSpPr>
        <p:spPr bwMode="auto">
          <a:xfrm>
            <a:off x="511627" y="1670405"/>
            <a:ext cx="4804955" cy="1054828"/>
          </a:xfrm>
          <a:prstGeom prst="wedgeRoundRectCallout">
            <a:avLst>
              <a:gd name="adj1" fmla="val -28273"/>
              <a:gd name="adj2" fmla="val 55671"/>
              <a:gd name="adj3" fmla="val 16667"/>
            </a:avLst>
          </a:prstGeom>
          <a:solidFill>
            <a:srgbClr val="92D050"/>
          </a:solidFill>
          <a:ln w="9525">
            <a:solidFill>
              <a:srgbClr val="FF0000"/>
            </a:solidFill>
            <a:miter lim="800000"/>
            <a:headEnd/>
            <a:tailEnd/>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000" dirty="0" err="1">
                <a:latin typeface="Times New Roman" panose="02020603050405020304" pitchFamily="18" charset="0"/>
                <a:cs typeface="Times New Roman" panose="02020603050405020304" pitchFamily="18" charset="0"/>
              </a:rPr>
              <a:t>Sau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chiến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tranh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thế</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thứ</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đặc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biệt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từ</a:t>
            </a:r>
            <a:r>
              <a:rPr lang="en-US" altLang="en-US" sz="2000" dirty="0">
                <a:latin typeface="Times New Roman" panose="02020603050405020304" pitchFamily="18" charset="0"/>
                <a:cs typeface="Times New Roman" panose="02020603050405020304" pitchFamily="18" charset="0"/>
              </a:rPr>
              <a:t> 1950 </a:t>
            </a:r>
            <a:r>
              <a:rPr lang="en-US" altLang="en-US" sz="2000" dirty="0" err="1">
                <a:latin typeface="Times New Roman" panose="02020603050405020304" pitchFamily="18" charset="0"/>
                <a:cs typeface="Times New Roman" panose="02020603050405020304" pitchFamily="18" charset="0"/>
              </a:rPr>
              <a:t>trở</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hướng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mới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phát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triển</a:t>
            </a:r>
            <a:r>
              <a:rPr lang="en-US" altLang="en-US" sz="2000" dirty="0">
                <a:latin typeface="Times New Roman" panose="02020603050405020304" pitchFamily="18" charset="0"/>
                <a:cs typeface="Times New Roman" panose="02020603050405020304" pitchFamily="18" charset="0"/>
              </a:rPr>
              <a:t> ở </a:t>
            </a:r>
            <a:r>
              <a:rPr lang="en-US" altLang="en-US" sz="2000" dirty="0" err="1">
                <a:latin typeface="Times New Roman" panose="02020603050405020304" pitchFamily="18" charset="0"/>
                <a:cs typeface="Times New Roman" panose="02020603050405020304" pitchFamily="18" charset="0"/>
              </a:rPr>
              <a:t>Tây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gì</a:t>
            </a:r>
            <a:r>
              <a:rPr lang="en-US" altLang="en-US" sz="2000" dirty="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6531428" y="1463040"/>
            <a:ext cx="5212080" cy="1463040"/>
          </a:xfrm>
          <a:prstGeom prst="rect">
            <a:avLst/>
          </a:prstGeom>
          <a:solidFill>
            <a:schemeClr val="accent3">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dirty="0" err="1">
                <a:solidFill>
                  <a:srgbClr val="FF0000"/>
                </a:solidFill>
                <a:latin typeface="Times New Roman" panose="02020603050405020304" pitchFamily="18" charset="0"/>
                <a:cs typeface="Times New Roman" panose="02020603050405020304" pitchFamily="18" charset="0"/>
              </a:rPr>
              <a:t>Sau</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chiến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tranh</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giới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thứ</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hai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đặc</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biệt</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từ</a:t>
            </a:r>
            <a:r>
              <a:rPr lang="en-US" altLang="en-US" sz="2000" dirty="0">
                <a:solidFill>
                  <a:srgbClr val="FF0000"/>
                </a:solidFill>
                <a:latin typeface="Times New Roman" panose="02020603050405020304" pitchFamily="18" charset="0"/>
                <a:cs typeface="Times New Roman" panose="02020603050405020304" pitchFamily="18" charset="0"/>
              </a:rPr>
              <a:t> 1950 </a:t>
            </a:r>
            <a:r>
              <a:rPr lang="en-US" altLang="en-US" sz="2000" dirty="0" err="1">
                <a:solidFill>
                  <a:srgbClr val="FF0000"/>
                </a:solidFill>
                <a:latin typeface="Times New Roman" panose="02020603050405020304" pitchFamily="18" charset="0"/>
                <a:cs typeface="Times New Roman" panose="02020603050405020304" pitchFamily="18" charset="0"/>
              </a:rPr>
              <a:t>trở</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một</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xu</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hướng</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mới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phát</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triển</a:t>
            </a:r>
            <a:r>
              <a:rPr lang="en-US" altLang="en-US" sz="2000" dirty="0">
                <a:solidFill>
                  <a:srgbClr val="FF0000"/>
                </a:solidFill>
                <a:latin typeface="Times New Roman" panose="02020603050405020304" pitchFamily="18" charset="0"/>
                <a:cs typeface="Times New Roman" panose="02020603050405020304" pitchFamily="18" charset="0"/>
              </a:rPr>
              <a:t> ở </a:t>
            </a:r>
            <a:r>
              <a:rPr lang="en-US" altLang="en-US" sz="2000" dirty="0" err="1">
                <a:solidFill>
                  <a:srgbClr val="FF0000"/>
                </a:solidFill>
                <a:latin typeface="Times New Roman" panose="02020603050405020304" pitchFamily="18" charset="0"/>
                <a:cs typeface="Times New Roman" panose="02020603050405020304" pitchFamily="18" charset="0"/>
              </a:rPr>
              <a:t>Tây</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Âu</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là</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b="1" u="sng" dirty="0" err="1">
                <a:solidFill>
                  <a:srgbClr val="FF0000"/>
                </a:solidFill>
                <a:latin typeface="Times New Roman" panose="02020603050405020304" pitchFamily="18" charset="0"/>
                <a:cs typeface="Times New Roman" panose="02020603050405020304" pitchFamily="18" charset="0"/>
              </a:rPr>
              <a:t>liên</a:t>
            </a:r>
            <a:r>
              <a:rPr lang="en-US" altLang="en-US" sz="2000" b="1" u="sng" dirty="0">
                <a:solidFill>
                  <a:srgbClr val="FF0000"/>
                </a:solidFill>
                <a:latin typeface="Times New Roman" panose="02020603050405020304" pitchFamily="18" charset="0"/>
                <a:cs typeface="Times New Roman" panose="02020603050405020304" pitchFamily="18" charset="0"/>
              </a:rPr>
              <a:t> </a:t>
            </a:r>
            <a:r>
              <a:rPr lang="en-US" altLang="en-US" sz="2000" b="1" u="sng" dirty="0" err="1">
                <a:solidFill>
                  <a:srgbClr val="FF0000"/>
                </a:solidFill>
                <a:latin typeface="Times New Roman" panose="02020603050405020304" pitchFamily="18" charset="0"/>
                <a:cs typeface="Times New Roman" panose="02020603050405020304" pitchFamily="18" charset="0"/>
              </a:rPr>
              <a:t>kết</a:t>
            </a:r>
            <a:r>
              <a:rPr lang="en-US" altLang="en-US" sz="2000" b="1" u="sng" dirty="0">
                <a:solidFill>
                  <a:srgbClr val="FF0000"/>
                </a:solidFill>
                <a:latin typeface="Times New Roman" panose="02020603050405020304" pitchFamily="18" charset="0"/>
                <a:cs typeface="Times New Roman" panose="02020603050405020304" pitchFamily="18" charset="0"/>
              </a:rPr>
              <a:t> </a:t>
            </a:r>
            <a:r>
              <a:rPr lang="en-US" altLang="en-US" sz="2000" b="1" u="sng" dirty="0" err="1">
                <a:solidFill>
                  <a:srgbClr val="FF0000"/>
                </a:solidFill>
                <a:latin typeface="Times New Roman" panose="02020603050405020304" pitchFamily="18" charset="0"/>
                <a:cs typeface="Times New Roman" panose="02020603050405020304" pitchFamily="18" charset="0"/>
              </a:rPr>
              <a:t>kinh</a:t>
            </a:r>
            <a:r>
              <a:rPr lang="en-US" altLang="en-US" sz="2000" b="1" u="sng" dirty="0">
                <a:solidFill>
                  <a:srgbClr val="FF0000"/>
                </a:solidFill>
                <a:latin typeface="Times New Roman" panose="02020603050405020304" pitchFamily="18" charset="0"/>
                <a:cs typeface="Times New Roman" panose="02020603050405020304" pitchFamily="18" charset="0"/>
              </a:rPr>
              <a:t> </a:t>
            </a:r>
            <a:r>
              <a:rPr lang="en-US" altLang="en-US" sz="2000" b="1" u="sng" dirty="0" err="1">
                <a:solidFill>
                  <a:srgbClr val="FF0000"/>
                </a:solidFill>
                <a:latin typeface="Times New Roman" panose="02020603050405020304" pitchFamily="18" charset="0"/>
                <a:cs typeface="Times New Roman" panose="02020603050405020304" pitchFamily="18" charset="0"/>
              </a:rPr>
              <a:t>tế</a:t>
            </a:r>
            <a:r>
              <a:rPr lang="en-US" altLang="en-US" sz="2000" b="1" u="sng" dirty="0">
                <a:solidFill>
                  <a:srgbClr val="FF0000"/>
                </a:solidFill>
                <a:latin typeface="Times New Roman" panose="02020603050405020304" pitchFamily="18" charset="0"/>
                <a:cs typeface="Times New Roman" panose="02020603050405020304" pitchFamily="18" charset="0"/>
              </a:rPr>
              <a:t> </a:t>
            </a:r>
            <a:r>
              <a:rPr lang="en-US" altLang="en-US" sz="2000" b="1" u="sng" dirty="0" err="1">
                <a:solidFill>
                  <a:srgbClr val="FF0000"/>
                </a:solidFill>
                <a:latin typeface="Times New Roman" panose="02020603050405020304" pitchFamily="18" charset="0"/>
                <a:cs typeface="Times New Roman" panose="02020603050405020304" pitchFamily="18" charset="0"/>
              </a:rPr>
              <a:t>giữa</a:t>
            </a:r>
            <a:r>
              <a:rPr lang="en-US" altLang="en-US" sz="2000" b="1" u="sng" dirty="0">
                <a:solidFill>
                  <a:srgbClr val="FF0000"/>
                </a:solidFill>
                <a:latin typeface="Times New Roman" panose="02020603050405020304" pitchFamily="18" charset="0"/>
                <a:cs typeface="Times New Roman" panose="02020603050405020304" pitchFamily="18" charset="0"/>
              </a:rPr>
              <a:t> </a:t>
            </a:r>
            <a:r>
              <a:rPr lang="en-US" altLang="en-US" sz="2000" b="1" u="sng" dirty="0" err="1">
                <a:solidFill>
                  <a:srgbClr val="FF0000"/>
                </a:solidFill>
                <a:latin typeface="Times New Roman" panose="02020603050405020304" pitchFamily="18" charset="0"/>
                <a:cs typeface="Times New Roman" panose="02020603050405020304" pitchFamily="18" charset="0"/>
              </a:rPr>
              <a:t>các</a:t>
            </a:r>
            <a:r>
              <a:rPr lang="en-US" altLang="en-US" sz="2000" b="1" u="sng" dirty="0">
                <a:solidFill>
                  <a:srgbClr val="FF0000"/>
                </a:solidFill>
                <a:latin typeface="Times New Roman" panose="02020603050405020304" pitchFamily="18" charset="0"/>
                <a:cs typeface="Times New Roman" panose="02020603050405020304" pitchFamily="18" charset="0"/>
              </a:rPr>
              <a:t> </a:t>
            </a:r>
            <a:r>
              <a:rPr lang="en-US" altLang="en-US" sz="2000" b="1" u="sng" dirty="0" err="1">
                <a:solidFill>
                  <a:srgbClr val="FF0000"/>
                </a:solidFill>
                <a:latin typeface="Times New Roman" panose="02020603050405020304" pitchFamily="18" charset="0"/>
                <a:cs typeface="Times New Roman" panose="02020603050405020304" pitchFamily="18" charset="0"/>
              </a:rPr>
              <a:t>nước</a:t>
            </a:r>
            <a:r>
              <a:rPr lang="en-US" altLang="en-US" sz="2000" b="1" u="sng" dirty="0">
                <a:solidFill>
                  <a:srgbClr val="FF0000"/>
                </a:solidFill>
                <a:latin typeface="Times New Roman" panose="02020603050405020304" pitchFamily="18" charset="0"/>
                <a:cs typeface="Times New Roman" panose="02020603050405020304" pitchFamily="18" charset="0"/>
              </a:rPr>
              <a:t> </a:t>
            </a:r>
            <a:r>
              <a:rPr lang="en-US" altLang="en-US" sz="2000" b="1" u="sng" dirty="0" err="1">
                <a:solidFill>
                  <a:srgbClr val="FF0000"/>
                </a:solidFill>
                <a:latin typeface="Times New Roman" panose="02020603050405020304" pitchFamily="18" charset="0"/>
                <a:cs typeface="Times New Roman" panose="02020603050405020304" pitchFamily="18" charset="0"/>
              </a:rPr>
              <a:t>trong</a:t>
            </a:r>
            <a:r>
              <a:rPr lang="en-US" altLang="en-US" sz="2000" b="1" u="sng" dirty="0">
                <a:solidFill>
                  <a:srgbClr val="FF0000"/>
                </a:solidFill>
                <a:latin typeface="Times New Roman" panose="02020603050405020304" pitchFamily="18" charset="0"/>
                <a:cs typeface="Times New Roman" panose="02020603050405020304" pitchFamily="18" charset="0"/>
              </a:rPr>
              <a:t> </a:t>
            </a:r>
            <a:r>
              <a:rPr lang="en-US" altLang="en-US" sz="2000" b="1" u="sng" dirty="0" err="1">
                <a:solidFill>
                  <a:srgbClr val="FF0000"/>
                </a:solidFill>
                <a:latin typeface="Times New Roman" panose="02020603050405020304" pitchFamily="18" charset="0"/>
                <a:cs typeface="Times New Roman" panose="02020603050405020304" pitchFamily="18" charset="0"/>
              </a:rPr>
              <a:t>khu</a:t>
            </a:r>
            <a:r>
              <a:rPr lang="en-US" altLang="en-US" sz="2000" b="1" u="sng" dirty="0">
                <a:solidFill>
                  <a:srgbClr val="FF0000"/>
                </a:solidFill>
                <a:latin typeface="Times New Roman" panose="02020603050405020304" pitchFamily="18" charset="0"/>
                <a:cs typeface="Times New Roman" panose="02020603050405020304" pitchFamily="18" charset="0"/>
              </a:rPr>
              <a:t> </a:t>
            </a:r>
            <a:r>
              <a:rPr lang="en-US" altLang="en-US" sz="2000" b="1" u="sng" dirty="0" err="1">
                <a:solidFill>
                  <a:srgbClr val="FF0000"/>
                </a:solidFill>
                <a:latin typeface="Times New Roman" panose="02020603050405020304" pitchFamily="18" charset="0"/>
                <a:cs typeface="Times New Roman" panose="02020603050405020304" pitchFamily="18" charset="0"/>
              </a:rPr>
              <a:t>vực</a:t>
            </a:r>
            <a:r>
              <a:rPr lang="en-US" altLang="en-US" sz="2000" dirty="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endParaRPr>
          </a:p>
        </p:txBody>
      </p:sp>
      <p:sp>
        <p:nvSpPr>
          <p:cNvPr id="6" name="Right Arrow 5"/>
          <p:cNvSpPr/>
          <p:nvPr/>
        </p:nvSpPr>
        <p:spPr>
          <a:xfrm>
            <a:off x="5551713" y="2194560"/>
            <a:ext cx="744584" cy="241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41862" y="3448587"/>
            <a:ext cx="2860766" cy="52251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anose="02020603050405020304" pitchFamily="18" charset="0"/>
                <a:cs typeface="Times New Roman" panose="02020603050405020304" pitchFamily="18" charset="0"/>
              </a:rPr>
              <a:t>1. </a:t>
            </a:r>
            <a:r>
              <a:rPr lang="en-US" sz="2000" b="1" dirty="0" err="1">
                <a:solidFill>
                  <a:srgbClr val="FF0000"/>
                </a:solidFill>
                <a:latin typeface="Times New Roman" panose="02020603050405020304" pitchFamily="18" charset="0"/>
                <a:cs typeface="Times New Roman" panose="02020603050405020304" pitchFamily="18" charset="0"/>
              </a:rPr>
              <a:t>Nguyên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nhân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7334180" y="3501480"/>
            <a:ext cx="2860766" cy="52251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Times New Roman" panose="02020603050405020304" pitchFamily="18" charset="0"/>
                <a:cs typeface="Times New Roman" panose="02020603050405020304" pitchFamily="18" charset="0"/>
              </a:rPr>
              <a:t>2. </a:t>
            </a:r>
            <a:r>
              <a:rPr lang="en-US" sz="2000" b="1" dirty="0" err="1">
                <a:solidFill>
                  <a:srgbClr val="FF0000"/>
                </a:solidFill>
                <a:latin typeface="Times New Roman" panose="02020603050405020304" pitchFamily="18" charset="0"/>
                <a:cs typeface="Times New Roman" panose="02020603050405020304" pitchFamily="18" charset="0"/>
              </a:rPr>
              <a:t>Quá</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trình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01" y="4362985"/>
            <a:ext cx="5556068" cy="2495015"/>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altLang="en-US" sz="2000" dirty="0" err="1">
                <a:solidFill>
                  <a:schemeClr val="tx1"/>
                </a:solidFill>
                <a:latin typeface="Times New Roman" panose="02020603050405020304" pitchFamily="18" charset="0"/>
              </a:rPr>
              <a:t>Tháng</a:t>
            </a:r>
            <a:r>
              <a:rPr lang="en-US" altLang="en-US" sz="2000" dirty="0">
                <a:solidFill>
                  <a:schemeClr val="tx1"/>
                </a:solidFill>
                <a:latin typeface="Times New Roman" panose="02020603050405020304" pitchFamily="18" charset="0"/>
              </a:rPr>
              <a:t> 4/1951: “</a:t>
            </a:r>
            <a:r>
              <a:rPr lang="en-US" altLang="en-US" sz="2000" dirty="0" err="1">
                <a:solidFill>
                  <a:schemeClr val="tx1"/>
                </a:solidFill>
                <a:latin typeface="Times New Roman" panose="02020603050405020304" pitchFamily="18" charset="0"/>
              </a:rPr>
              <a:t>Cộng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đồng</a:t>
            </a:r>
            <a:r>
              <a:rPr lang="en-US" altLang="en-US" sz="2000" dirty="0">
                <a:solidFill>
                  <a:schemeClr val="tx1"/>
                </a:solidFill>
                <a:latin typeface="Times New Roman" panose="02020603050405020304" pitchFamily="18" charset="0"/>
              </a:rPr>
              <a:t> than </a:t>
            </a:r>
            <a:r>
              <a:rPr lang="en-US" altLang="en-US" sz="2000" dirty="0" err="1">
                <a:solidFill>
                  <a:schemeClr val="tx1"/>
                </a:solidFill>
                <a:latin typeface="Times New Roman" panose="02020603050405020304" pitchFamily="18" charset="0"/>
              </a:rPr>
              <a:t>thép</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châu</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Âu</a:t>
            </a:r>
            <a:r>
              <a:rPr lang="en-US" altLang="en-US" sz="2000" dirty="0">
                <a:solidFill>
                  <a:schemeClr val="tx1"/>
                </a:solidFill>
                <a:latin typeface="Times New Roman" panose="02020603050405020304" pitchFamily="18" charset="0"/>
              </a:rPr>
              <a:t>”</a:t>
            </a:r>
          </a:p>
          <a:p>
            <a:pPr marL="285750" indent="-285750">
              <a:buFontTx/>
              <a:buChar char="-"/>
            </a:pPr>
            <a:r>
              <a:rPr lang="en-US" altLang="en-US" sz="2000" dirty="0" err="1">
                <a:solidFill>
                  <a:schemeClr val="tx1"/>
                </a:solidFill>
                <a:latin typeface="Times New Roman" panose="02020603050405020304" pitchFamily="18" charset="0"/>
              </a:rPr>
              <a:t>Tháng</a:t>
            </a:r>
            <a:r>
              <a:rPr lang="en-US" altLang="en-US" sz="2000" dirty="0">
                <a:solidFill>
                  <a:schemeClr val="tx1"/>
                </a:solidFill>
                <a:latin typeface="Times New Roman" panose="02020603050405020304" pitchFamily="18" charset="0"/>
              </a:rPr>
              <a:t> 3/1957: “</a:t>
            </a:r>
            <a:r>
              <a:rPr lang="en-US" altLang="en-US" sz="2000" dirty="0" err="1">
                <a:solidFill>
                  <a:schemeClr val="tx1"/>
                </a:solidFill>
                <a:latin typeface="Times New Roman" panose="02020603050405020304" pitchFamily="18" charset="0"/>
              </a:rPr>
              <a:t>Cộng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đồng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năng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lượng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nguyên</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tử</a:t>
            </a:r>
            <a:r>
              <a:rPr lang="en-US" altLang="en-US" sz="2000" dirty="0">
                <a:solidFill>
                  <a:schemeClr val="tx1"/>
                </a:solidFill>
                <a:latin typeface="Times New Roman" panose="02020603050405020304" pitchFamily="18" charset="0"/>
              </a:rPr>
              <a:t> ở </a:t>
            </a:r>
            <a:r>
              <a:rPr lang="en-US" altLang="en-US" sz="2000" dirty="0" err="1">
                <a:solidFill>
                  <a:schemeClr val="tx1"/>
                </a:solidFill>
                <a:latin typeface="Times New Roman" panose="02020603050405020304" pitchFamily="18" charset="0"/>
              </a:rPr>
              <a:t>châu</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Âu</a:t>
            </a:r>
            <a:r>
              <a:rPr lang="en-US" altLang="en-US" sz="2000" dirty="0">
                <a:solidFill>
                  <a:schemeClr val="tx1"/>
                </a:solidFill>
                <a:latin typeface="Times New Roman" panose="02020603050405020304" pitchFamily="18" charset="0"/>
              </a:rPr>
              <a:t>”</a:t>
            </a:r>
          </a:p>
          <a:p>
            <a:pPr marL="285750" indent="-285750">
              <a:buFontTx/>
              <a:buChar char="-"/>
            </a:pPr>
            <a:r>
              <a:rPr lang="en-US" altLang="en-US" sz="2000" dirty="0">
                <a:solidFill>
                  <a:schemeClr val="tx1"/>
                </a:solidFill>
                <a:latin typeface="Times New Roman" panose="02020603050405020304" pitchFamily="18" charset="0"/>
              </a:rPr>
              <a:t>1957: “</a:t>
            </a:r>
            <a:r>
              <a:rPr lang="en-US" altLang="en-US" sz="2000" dirty="0" err="1">
                <a:solidFill>
                  <a:schemeClr val="tx1"/>
                </a:solidFill>
                <a:latin typeface="Times New Roman" panose="02020603050405020304" pitchFamily="18" charset="0"/>
              </a:rPr>
              <a:t>Cộng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đồng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kinh</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tế</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châu</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Âu</a:t>
            </a:r>
            <a:r>
              <a:rPr lang="en-US" altLang="en-US" sz="2000" dirty="0">
                <a:solidFill>
                  <a:schemeClr val="tx1"/>
                </a:solidFill>
                <a:latin typeface="Times New Roman" panose="02020603050405020304" pitchFamily="18" charset="0"/>
              </a:rPr>
              <a:t>” (</a:t>
            </a:r>
            <a:r>
              <a:rPr lang="vi-VN" altLang="en-US" sz="2000" dirty="0">
                <a:solidFill>
                  <a:schemeClr val="tx1"/>
                </a:solidFill>
                <a:latin typeface="Times New Roman" panose="02020603050405020304" pitchFamily="18" charset="0"/>
              </a:rPr>
              <a:t>EE</a:t>
            </a:r>
            <a:r>
              <a:rPr lang="en-US" altLang="en-US" sz="2000" dirty="0">
                <a:solidFill>
                  <a:schemeClr val="tx1"/>
                </a:solidFill>
                <a:latin typeface="Times New Roman" panose="02020603050405020304" pitchFamily="18" charset="0"/>
              </a:rPr>
              <a:t>C)</a:t>
            </a:r>
          </a:p>
          <a:p>
            <a:pPr marL="285750" indent="-285750">
              <a:buFontTx/>
              <a:buChar char="-"/>
            </a:pPr>
            <a:r>
              <a:rPr lang="vi-VN" altLang="en-US" sz="2000" dirty="0">
                <a:solidFill>
                  <a:schemeClr val="tx1"/>
                </a:solidFill>
                <a:latin typeface="Times New Roman" panose="02020603050405020304" pitchFamily="18" charset="0"/>
              </a:rPr>
              <a:t>1967</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ba</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cộng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đồng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trên</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sát</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nhập</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thành</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Cộng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đồng</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châu</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Âu</a:t>
            </a:r>
            <a:r>
              <a:rPr lang="en-US" altLang="en-US" sz="2000" dirty="0">
                <a:solidFill>
                  <a:schemeClr val="tx1"/>
                </a:solidFill>
                <a:latin typeface="Times New Roman" panose="02020603050405020304" pitchFamily="18" charset="0"/>
              </a:rPr>
              <a:t>” (EC) </a:t>
            </a:r>
          </a:p>
          <a:p>
            <a:pPr marL="285750" indent="-285750">
              <a:buFontTx/>
              <a:buChar char="-"/>
            </a:pPr>
            <a:r>
              <a:rPr lang="vi-VN" altLang="en-US" sz="2000" dirty="0">
                <a:solidFill>
                  <a:schemeClr val="tx1"/>
                </a:solidFill>
                <a:latin typeface="Times New Roman" panose="02020603050405020304" pitchFamily="18" charset="0"/>
              </a:rPr>
              <a:t>1993</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Liên</a:t>
            </a:r>
            <a:r>
              <a:rPr lang="en-US" altLang="en-US" sz="2000" dirty="0">
                <a:solidFill>
                  <a:schemeClr val="tx1"/>
                </a:solidFill>
                <a:latin typeface="Times New Roman" panose="02020603050405020304" pitchFamily="18" charset="0"/>
              </a:rPr>
              <a:t> minh </a:t>
            </a:r>
            <a:r>
              <a:rPr lang="en-US" altLang="en-US" sz="2000" dirty="0" err="1">
                <a:solidFill>
                  <a:schemeClr val="tx1"/>
                </a:solidFill>
                <a:latin typeface="Times New Roman" panose="02020603050405020304" pitchFamily="18" charset="0"/>
              </a:rPr>
              <a:t>châu</a:t>
            </a:r>
            <a:r>
              <a:rPr lang="en-US" altLang="en-US" sz="2000" dirty="0">
                <a:solidFill>
                  <a:schemeClr val="tx1"/>
                </a:solidFill>
                <a:latin typeface="Times New Roman" panose="02020603050405020304" pitchFamily="18" charset="0"/>
              </a:rPr>
              <a:t> </a:t>
            </a:r>
            <a:r>
              <a:rPr lang="en-US" altLang="en-US" sz="2000" dirty="0" err="1">
                <a:solidFill>
                  <a:schemeClr val="tx1"/>
                </a:solidFill>
                <a:latin typeface="Times New Roman" panose="02020603050405020304" pitchFamily="18" charset="0"/>
              </a:rPr>
              <a:t>Âu</a:t>
            </a:r>
            <a:r>
              <a:rPr lang="en-US" altLang="en-US" sz="2000" dirty="0">
                <a:solidFill>
                  <a:schemeClr val="tx1"/>
                </a:solidFill>
                <a:latin typeface="Times New Roman" panose="02020603050405020304" pitchFamily="18" charset="0"/>
              </a:rPr>
              <a:t>” (EU)</a:t>
            </a:r>
          </a:p>
        </p:txBody>
      </p:sp>
      <p:sp>
        <p:nvSpPr>
          <p:cNvPr id="10" name="Rectangle 9"/>
          <p:cNvSpPr/>
          <p:nvPr/>
        </p:nvSpPr>
        <p:spPr>
          <a:xfrm>
            <a:off x="746758" y="4362984"/>
            <a:ext cx="4804955" cy="2495015"/>
          </a:xfrm>
          <a:prstGeom prst="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en-US" sz="2400" dirty="0">
                <a:solidFill>
                  <a:schemeClr val="tx1"/>
                </a:solidFill>
                <a:latin typeface="Times New Roman" panose="02020603050405020304" pitchFamily="18" charset="0"/>
                <a:cs typeface="Times New Roman" panose="02020603050405020304" pitchFamily="18" charset="0"/>
              </a:rPr>
              <a:t>- Có chung nền văn minh công nghiệp , kinh tế ít khác biệt </a:t>
            </a:r>
            <a:endParaRPr lang="en-US" altLang="en-US" sz="2400" dirty="0">
              <a:solidFill>
                <a:schemeClr val="tx1"/>
              </a:solidFill>
              <a:latin typeface="Times New Roman" panose="02020603050405020304" pitchFamily="18" charset="0"/>
              <a:cs typeface="Times New Roman" panose="02020603050405020304" pitchFamily="18" charset="0"/>
            </a:endParaRPr>
          </a:p>
          <a:p>
            <a:pPr marL="285750" indent="-285750">
              <a:buFontTx/>
              <a:buChar char="-"/>
            </a:pPr>
            <a:r>
              <a:rPr lang="vi-VN" altLang="en-US" sz="2400" dirty="0">
                <a:solidFill>
                  <a:schemeClr val="tx1"/>
                </a:solidFill>
                <a:latin typeface="Times New Roman" panose="02020603050405020304" pitchFamily="18" charset="0"/>
                <a:cs typeface="Times New Roman" panose="02020603050405020304" pitchFamily="18" charset="0"/>
              </a:rPr>
              <a:t>Muốn thoát khỏi sự lệ thuộc vào Mĩ </a:t>
            </a:r>
          </a:p>
        </p:txBody>
      </p:sp>
    </p:spTree>
    <p:extLst>
      <p:ext uri="{BB962C8B-B14F-4D97-AF65-F5344CB8AC3E}">
        <p14:creationId xmlns:p14="http://schemas.microsoft.com/office/powerpoint/2010/main" val="263983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524000" y="6400800"/>
            <a:ext cx="67056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pic>
        <p:nvPicPr>
          <p:cNvPr id="15363" name="Picture 4"/>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nvSpPr>
        <p:spPr bwMode="auto">
          <a:xfrm>
            <a:off x="1600200" y="6400800"/>
            <a:ext cx="87630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99"/>
                </a:solidFill>
                <a:latin typeface="Times New Roman" panose="02020603050405020304" pitchFamily="18" charset="0"/>
              </a:rPr>
              <a:t>                                 Quá trình liên kết khu vực</a:t>
            </a:r>
          </a:p>
        </p:txBody>
      </p:sp>
      <p:sp>
        <p:nvSpPr>
          <p:cNvPr id="15365" name="AutoShape 6"/>
          <p:cNvSpPr>
            <a:spLocks noChangeArrowheads="1"/>
          </p:cNvSpPr>
          <p:nvPr/>
        </p:nvSpPr>
        <p:spPr bwMode="auto">
          <a:xfrm>
            <a:off x="2667000" y="2057400"/>
            <a:ext cx="152400" cy="1524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5366" name="AutoShape 7"/>
          <p:cNvSpPr>
            <a:spLocks noChangeArrowheads="1"/>
          </p:cNvSpPr>
          <p:nvPr/>
        </p:nvSpPr>
        <p:spPr bwMode="auto">
          <a:xfrm>
            <a:off x="3048000" y="2057400"/>
            <a:ext cx="152400" cy="1524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5367" name="AutoShape 8"/>
          <p:cNvSpPr>
            <a:spLocks noChangeArrowheads="1"/>
          </p:cNvSpPr>
          <p:nvPr/>
        </p:nvSpPr>
        <p:spPr bwMode="auto">
          <a:xfrm>
            <a:off x="3352800" y="2057400"/>
            <a:ext cx="152400" cy="1524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5368" name="AutoShape 9"/>
          <p:cNvSpPr>
            <a:spLocks noChangeArrowheads="1"/>
          </p:cNvSpPr>
          <p:nvPr/>
        </p:nvSpPr>
        <p:spPr bwMode="auto">
          <a:xfrm>
            <a:off x="3733800" y="1981200"/>
            <a:ext cx="152400" cy="1524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pic>
        <p:nvPicPr>
          <p:cNvPr id="15369" name="Picture 10"/>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AutoShape 11"/>
          <p:cNvSpPr>
            <a:spLocks noChangeArrowheads="1"/>
          </p:cNvSpPr>
          <p:nvPr/>
        </p:nvSpPr>
        <p:spPr bwMode="auto">
          <a:xfrm>
            <a:off x="3733800" y="1981200"/>
            <a:ext cx="152400" cy="1524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pic>
        <p:nvPicPr>
          <p:cNvPr id="15371" name="Picture 12"/>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AutoShape 13"/>
          <p:cNvSpPr>
            <a:spLocks noChangeArrowheads="1"/>
          </p:cNvSpPr>
          <p:nvPr/>
        </p:nvSpPr>
        <p:spPr bwMode="auto">
          <a:xfrm>
            <a:off x="2362200" y="1905000"/>
            <a:ext cx="152400" cy="1524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pic>
        <p:nvPicPr>
          <p:cNvPr id="15373" name="Picture 14"/>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152400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AutoShape 15"/>
          <p:cNvSpPr>
            <a:spLocks noChangeArrowheads="1"/>
          </p:cNvSpPr>
          <p:nvPr/>
        </p:nvSpPr>
        <p:spPr bwMode="auto">
          <a:xfrm>
            <a:off x="2362200" y="1905000"/>
            <a:ext cx="152400" cy="1524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pic>
        <p:nvPicPr>
          <p:cNvPr id="15375" name="Picture 16"/>
          <p:cNvPicPr>
            <a:picLocks noChangeAspect="1" noChangeArrowheads="1"/>
          </p:cNvPicPr>
          <p:nvPr/>
        </p:nvPicPr>
        <p:blipFill>
          <a:blip r:embed="rId4">
            <a:lum bright="-18000" contrast="24000"/>
            <a:extLst>
              <a:ext uri="{28A0092B-C50C-407E-A947-70E740481C1C}">
                <a14:useLocalDpi xmlns:a14="http://schemas.microsoft.com/office/drawing/2010/main" val="0"/>
              </a:ext>
            </a:extLst>
          </a:blip>
          <a:srcRect/>
          <a:stretch>
            <a:fillRect/>
          </a:stretch>
        </p:blipFill>
        <p:spPr bwMode="auto">
          <a:xfrm>
            <a:off x="152400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53" name="AutoShape 17"/>
          <p:cNvSpPr>
            <a:spLocks noChangeArrowheads="1"/>
          </p:cNvSpPr>
          <p:nvPr/>
        </p:nvSpPr>
        <p:spPr bwMode="auto">
          <a:xfrm>
            <a:off x="3657600" y="4648200"/>
            <a:ext cx="228600" cy="2286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54" name="AutoShape 18"/>
          <p:cNvSpPr>
            <a:spLocks noChangeArrowheads="1"/>
          </p:cNvSpPr>
          <p:nvPr/>
        </p:nvSpPr>
        <p:spPr bwMode="auto">
          <a:xfrm>
            <a:off x="5181600" y="3962400"/>
            <a:ext cx="228600" cy="2286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55" name="AutoShape 19"/>
          <p:cNvSpPr>
            <a:spLocks noChangeArrowheads="1"/>
          </p:cNvSpPr>
          <p:nvPr/>
        </p:nvSpPr>
        <p:spPr bwMode="auto">
          <a:xfrm>
            <a:off x="5029200" y="5029200"/>
            <a:ext cx="228600" cy="2286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56" name="AutoShape 20"/>
          <p:cNvSpPr>
            <a:spLocks noChangeArrowheads="1"/>
          </p:cNvSpPr>
          <p:nvPr/>
        </p:nvSpPr>
        <p:spPr bwMode="auto">
          <a:xfrm>
            <a:off x="4114800" y="4038600"/>
            <a:ext cx="228600" cy="2286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57" name="AutoShape 21"/>
          <p:cNvSpPr>
            <a:spLocks noChangeArrowheads="1"/>
          </p:cNvSpPr>
          <p:nvPr/>
        </p:nvSpPr>
        <p:spPr bwMode="auto">
          <a:xfrm>
            <a:off x="4724400" y="3733800"/>
            <a:ext cx="228600" cy="2286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58" name="AutoShape 22"/>
          <p:cNvSpPr>
            <a:spLocks noChangeArrowheads="1"/>
          </p:cNvSpPr>
          <p:nvPr/>
        </p:nvSpPr>
        <p:spPr bwMode="auto">
          <a:xfrm>
            <a:off x="4648200" y="4191000"/>
            <a:ext cx="228600" cy="228600"/>
          </a:xfrm>
          <a:prstGeom prst="flowChartConnector">
            <a:avLst/>
          </a:prstGeom>
          <a:solidFill>
            <a:srgbClr val="66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59" name="AutoShape 23"/>
          <p:cNvSpPr>
            <a:spLocks noChangeArrowheads="1"/>
          </p:cNvSpPr>
          <p:nvPr/>
        </p:nvSpPr>
        <p:spPr bwMode="auto">
          <a:xfrm>
            <a:off x="3810000" y="3352800"/>
            <a:ext cx="228600" cy="2286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60" name="AutoShape 24"/>
          <p:cNvSpPr>
            <a:spLocks noChangeArrowheads="1"/>
          </p:cNvSpPr>
          <p:nvPr/>
        </p:nvSpPr>
        <p:spPr bwMode="auto">
          <a:xfrm>
            <a:off x="3048000" y="3124200"/>
            <a:ext cx="228600" cy="2286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61" name="AutoShape 25"/>
          <p:cNvSpPr>
            <a:spLocks noChangeArrowheads="1"/>
          </p:cNvSpPr>
          <p:nvPr/>
        </p:nvSpPr>
        <p:spPr bwMode="auto">
          <a:xfrm>
            <a:off x="5105400" y="3276600"/>
            <a:ext cx="228600" cy="228600"/>
          </a:xfrm>
          <a:prstGeom prst="flowChartConnector">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62" name="AutoShape 26"/>
          <p:cNvSpPr>
            <a:spLocks noChangeArrowheads="1"/>
          </p:cNvSpPr>
          <p:nvPr/>
        </p:nvSpPr>
        <p:spPr bwMode="auto">
          <a:xfrm>
            <a:off x="6858000" y="5867400"/>
            <a:ext cx="228600" cy="228600"/>
          </a:xfrm>
          <a:prstGeom prst="flowChartConnector">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63" name="AutoShape 27"/>
          <p:cNvSpPr>
            <a:spLocks noChangeArrowheads="1"/>
          </p:cNvSpPr>
          <p:nvPr/>
        </p:nvSpPr>
        <p:spPr bwMode="auto">
          <a:xfrm>
            <a:off x="2514600" y="5486400"/>
            <a:ext cx="228600" cy="228600"/>
          </a:xfrm>
          <a:prstGeom prst="flowChartConnector">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64" name="AutoShape 28"/>
          <p:cNvSpPr>
            <a:spLocks noChangeArrowheads="1"/>
          </p:cNvSpPr>
          <p:nvPr/>
        </p:nvSpPr>
        <p:spPr bwMode="auto">
          <a:xfrm>
            <a:off x="2209800" y="4876800"/>
            <a:ext cx="228600" cy="228600"/>
          </a:xfrm>
          <a:prstGeom prst="flowChartConnector">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65" name="AutoShape 29"/>
          <p:cNvSpPr>
            <a:spLocks noChangeArrowheads="1"/>
          </p:cNvSpPr>
          <p:nvPr/>
        </p:nvSpPr>
        <p:spPr bwMode="auto">
          <a:xfrm>
            <a:off x="5334000" y="4572000"/>
            <a:ext cx="228600" cy="228600"/>
          </a:xfrm>
          <a:prstGeom prst="flowChartConnector">
            <a:avLst/>
          </a:prstGeom>
          <a:solidFill>
            <a:srgbClr val="B9BBD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66" name="AutoShape 30"/>
          <p:cNvSpPr>
            <a:spLocks noChangeArrowheads="1"/>
          </p:cNvSpPr>
          <p:nvPr/>
        </p:nvSpPr>
        <p:spPr bwMode="auto">
          <a:xfrm>
            <a:off x="6629400" y="2438400"/>
            <a:ext cx="228600" cy="228600"/>
          </a:xfrm>
          <a:prstGeom prst="flowChartConnector">
            <a:avLst/>
          </a:prstGeom>
          <a:solidFill>
            <a:srgbClr val="B9BBD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67" name="AutoShape 31"/>
          <p:cNvSpPr>
            <a:spLocks noChangeArrowheads="1"/>
          </p:cNvSpPr>
          <p:nvPr/>
        </p:nvSpPr>
        <p:spPr bwMode="auto">
          <a:xfrm>
            <a:off x="6172200" y="2057400"/>
            <a:ext cx="228600" cy="228600"/>
          </a:xfrm>
          <a:prstGeom prst="flowChartConnector">
            <a:avLst/>
          </a:prstGeom>
          <a:solidFill>
            <a:srgbClr val="B9BBDB"/>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68" name="AutoShape 32"/>
          <p:cNvSpPr>
            <a:spLocks noChangeArrowheads="1"/>
          </p:cNvSpPr>
          <p:nvPr/>
        </p:nvSpPr>
        <p:spPr bwMode="auto">
          <a:xfrm>
            <a:off x="6477000" y="3048000"/>
            <a:ext cx="228600" cy="1524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69" name="AutoShape 33"/>
          <p:cNvSpPr>
            <a:spLocks noChangeArrowheads="1"/>
          </p:cNvSpPr>
          <p:nvPr/>
        </p:nvSpPr>
        <p:spPr bwMode="auto">
          <a:xfrm>
            <a:off x="6629400" y="3352800"/>
            <a:ext cx="228600" cy="1524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70" name="AutoShape 34"/>
          <p:cNvSpPr>
            <a:spLocks noChangeArrowheads="1"/>
          </p:cNvSpPr>
          <p:nvPr/>
        </p:nvSpPr>
        <p:spPr bwMode="auto">
          <a:xfrm>
            <a:off x="6324600" y="3505200"/>
            <a:ext cx="228600" cy="1524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71" name="AutoShape 35"/>
          <p:cNvSpPr>
            <a:spLocks noChangeArrowheads="1"/>
          </p:cNvSpPr>
          <p:nvPr/>
        </p:nvSpPr>
        <p:spPr bwMode="auto">
          <a:xfrm>
            <a:off x="6477000" y="3810000"/>
            <a:ext cx="228600" cy="2286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72" name="AutoShape 36"/>
          <p:cNvSpPr>
            <a:spLocks noChangeArrowheads="1"/>
          </p:cNvSpPr>
          <p:nvPr/>
        </p:nvSpPr>
        <p:spPr bwMode="auto">
          <a:xfrm>
            <a:off x="5867400" y="4191000"/>
            <a:ext cx="228600" cy="2286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73" name="AutoShape 37"/>
          <p:cNvSpPr>
            <a:spLocks noChangeArrowheads="1"/>
          </p:cNvSpPr>
          <p:nvPr/>
        </p:nvSpPr>
        <p:spPr bwMode="auto">
          <a:xfrm>
            <a:off x="6400800" y="4267200"/>
            <a:ext cx="228600" cy="2286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74" name="AutoShape 38"/>
          <p:cNvSpPr>
            <a:spLocks noChangeArrowheads="1"/>
          </p:cNvSpPr>
          <p:nvPr/>
        </p:nvSpPr>
        <p:spPr bwMode="auto">
          <a:xfrm>
            <a:off x="6477000" y="4572000"/>
            <a:ext cx="228600" cy="2286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75" name="AutoShape 39"/>
          <p:cNvSpPr>
            <a:spLocks noChangeArrowheads="1"/>
          </p:cNvSpPr>
          <p:nvPr/>
        </p:nvSpPr>
        <p:spPr bwMode="auto">
          <a:xfrm>
            <a:off x="5715000" y="4800600"/>
            <a:ext cx="228600" cy="2286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76" name="AutoShape 40"/>
          <p:cNvSpPr>
            <a:spLocks noChangeArrowheads="1"/>
          </p:cNvSpPr>
          <p:nvPr/>
        </p:nvSpPr>
        <p:spPr bwMode="auto">
          <a:xfrm>
            <a:off x="5410200" y="6019800"/>
            <a:ext cx="152400" cy="1524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77" name="AutoShape 41"/>
          <p:cNvSpPr>
            <a:spLocks noChangeArrowheads="1"/>
          </p:cNvSpPr>
          <p:nvPr/>
        </p:nvSpPr>
        <p:spPr bwMode="auto">
          <a:xfrm>
            <a:off x="5410200" y="6019800"/>
            <a:ext cx="228600" cy="2286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78" name="AutoShape 42"/>
          <p:cNvSpPr>
            <a:spLocks noChangeArrowheads="1"/>
          </p:cNvSpPr>
          <p:nvPr/>
        </p:nvSpPr>
        <p:spPr bwMode="auto">
          <a:xfrm>
            <a:off x="8382000" y="6172200"/>
            <a:ext cx="152400" cy="1524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79" name="AutoShape 43"/>
          <p:cNvSpPr>
            <a:spLocks noChangeArrowheads="1"/>
          </p:cNvSpPr>
          <p:nvPr/>
        </p:nvSpPr>
        <p:spPr bwMode="auto">
          <a:xfrm>
            <a:off x="8305800" y="6096000"/>
            <a:ext cx="228600" cy="228600"/>
          </a:xfrm>
          <a:prstGeom prst="flowChartConnector">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80" name="AutoShape 44"/>
          <p:cNvSpPr>
            <a:spLocks noChangeArrowheads="1"/>
          </p:cNvSpPr>
          <p:nvPr/>
        </p:nvSpPr>
        <p:spPr bwMode="auto">
          <a:xfrm>
            <a:off x="7239000" y="4876800"/>
            <a:ext cx="152400" cy="228600"/>
          </a:xfrm>
          <a:prstGeom prst="flowChartConnector">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81" name="AutoShape 45"/>
          <p:cNvSpPr>
            <a:spLocks noChangeArrowheads="1"/>
          </p:cNvSpPr>
          <p:nvPr/>
        </p:nvSpPr>
        <p:spPr bwMode="auto">
          <a:xfrm>
            <a:off x="6629400" y="5334000"/>
            <a:ext cx="228600" cy="228600"/>
          </a:xfrm>
          <a:prstGeom prst="flowChartConnector">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sp>
        <p:nvSpPr>
          <p:cNvPr id="116783" name="Text Box 47"/>
          <p:cNvSpPr txBox="1">
            <a:spLocks noChangeArrowheads="1"/>
          </p:cNvSpPr>
          <p:nvPr/>
        </p:nvSpPr>
        <p:spPr bwMode="auto">
          <a:xfrm>
            <a:off x="7620000" y="60326"/>
            <a:ext cx="3048000" cy="13112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dirty="0">
                <a:solidFill>
                  <a:srgbClr val="0000FF"/>
                </a:solidFill>
                <a:latin typeface="Times New Roman" panose="02020603050405020304" pitchFamily="18" charset="0"/>
              </a:rPr>
              <a:t>- 4/ 1951:Cộng </a:t>
            </a:r>
            <a:r>
              <a:rPr lang="en-US" altLang="en-US" sz="2000" dirty="0" err="1">
                <a:solidFill>
                  <a:srgbClr val="0000FF"/>
                </a:solidFill>
                <a:latin typeface="Times New Roman" panose="02020603050405020304" pitchFamily="18" charset="0"/>
              </a:rPr>
              <a:t>đồng</a:t>
            </a:r>
            <a:r>
              <a:rPr lang="en-US" altLang="en-US" sz="2000" dirty="0">
                <a:solidFill>
                  <a:srgbClr val="0000FF"/>
                </a:solidFill>
                <a:latin typeface="Times New Roman" panose="02020603050405020304" pitchFamily="18" charset="0"/>
              </a:rPr>
              <a:t> than, </a:t>
            </a:r>
            <a:r>
              <a:rPr lang="en-US" altLang="en-US" sz="2000" dirty="0" err="1">
                <a:solidFill>
                  <a:srgbClr val="0000FF"/>
                </a:solidFill>
                <a:latin typeface="Times New Roman" panose="02020603050405020304" pitchFamily="18" charset="0"/>
              </a:rPr>
              <a:t>thép</a:t>
            </a:r>
            <a:r>
              <a:rPr lang="en-US" altLang="en-US" sz="2000" dirty="0">
                <a:solidFill>
                  <a:srgbClr val="0000FF"/>
                </a:solidFill>
                <a:latin typeface="Times New Roman" panose="02020603050405020304" pitchFamily="18" charset="0"/>
              </a:rPr>
              <a:t> </a:t>
            </a:r>
            <a:r>
              <a:rPr lang="en-US" altLang="en-US" sz="2000" dirty="0" err="1">
                <a:solidFill>
                  <a:srgbClr val="0000FF"/>
                </a:solidFill>
                <a:latin typeface="Times New Roman" panose="02020603050405020304" pitchFamily="18" charset="0"/>
              </a:rPr>
              <a:t>Châu</a:t>
            </a:r>
            <a:r>
              <a:rPr lang="en-US" altLang="en-US" sz="2000" dirty="0">
                <a:solidFill>
                  <a:srgbClr val="0000FF"/>
                </a:solidFill>
                <a:latin typeface="Times New Roman" panose="02020603050405020304" pitchFamily="18" charset="0"/>
              </a:rPr>
              <a:t> </a:t>
            </a:r>
            <a:r>
              <a:rPr lang="en-US" altLang="en-US" sz="2000" dirty="0" err="1">
                <a:solidFill>
                  <a:srgbClr val="0000FF"/>
                </a:solidFill>
                <a:latin typeface="Times New Roman" panose="02020603050405020304" pitchFamily="18" charset="0"/>
              </a:rPr>
              <a:t>Âu</a:t>
            </a:r>
            <a:r>
              <a:rPr lang="en-US" altLang="en-US" sz="2000" dirty="0">
                <a:solidFill>
                  <a:srgbClr val="0000FF"/>
                </a:solidFill>
                <a:latin typeface="Times New Roman" panose="02020603050405020304" pitchFamily="18" charset="0"/>
              </a:rPr>
              <a:t> </a:t>
            </a:r>
            <a:r>
              <a:rPr lang="en-US" altLang="en-US" sz="2000" dirty="0" err="1">
                <a:solidFill>
                  <a:srgbClr val="0000FF"/>
                </a:solidFill>
                <a:latin typeface="Times New Roman" panose="02020603050405020304" pitchFamily="18" charset="0"/>
              </a:rPr>
              <a:t>thành</a:t>
            </a:r>
            <a:r>
              <a:rPr lang="en-US" altLang="en-US" sz="2000" dirty="0">
                <a:solidFill>
                  <a:srgbClr val="0000FF"/>
                </a:solidFill>
                <a:latin typeface="Times New Roman" panose="02020603050405020304" pitchFamily="18" charset="0"/>
              </a:rPr>
              <a:t> </a:t>
            </a:r>
            <a:r>
              <a:rPr lang="en-US" altLang="en-US" sz="2000" dirty="0" err="1">
                <a:solidFill>
                  <a:srgbClr val="0000FF"/>
                </a:solidFill>
                <a:latin typeface="Times New Roman" panose="02020603050405020304" pitchFamily="18" charset="0"/>
              </a:rPr>
              <a:t>lập</a:t>
            </a:r>
            <a:r>
              <a:rPr lang="en-US" altLang="en-US" sz="2000" dirty="0">
                <a:solidFill>
                  <a:srgbClr val="0000FF"/>
                </a:solidFill>
                <a:latin typeface="Times New Roman" panose="02020603050405020304" pitchFamily="18" charset="0"/>
              </a:rPr>
              <a:t> </a:t>
            </a:r>
            <a:r>
              <a:rPr lang="en-US" altLang="en-US" sz="2000" dirty="0" err="1">
                <a:solidFill>
                  <a:srgbClr val="0000FF"/>
                </a:solidFill>
                <a:latin typeface="Times New Roman" panose="02020603050405020304" pitchFamily="18" charset="0"/>
              </a:rPr>
              <a:t>gồm</a:t>
            </a:r>
            <a:r>
              <a:rPr lang="en-US" altLang="en-US" sz="2000" dirty="0">
                <a:solidFill>
                  <a:srgbClr val="0000FF"/>
                </a:solidFill>
                <a:latin typeface="Times New Roman" panose="02020603050405020304" pitchFamily="18" charset="0"/>
              </a:rPr>
              <a:t> </a:t>
            </a:r>
            <a:r>
              <a:rPr lang="en-US" altLang="en-US" sz="2000" dirty="0" err="1">
                <a:solidFill>
                  <a:srgbClr val="0000FF"/>
                </a:solidFill>
                <a:latin typeface="Times New Roman" panose="02020603050405020304" pitchFamily="18" charset="0"/>
              </a:rPr>
              <a:t>Pháp</a:t>
            </a:r>
            <a:r>
              <a:rPr lang="en-US" altLang="en-US" sz="2000" dirty="0">
                <a:solidFill>
                  <a:srgbClr val="0000FF"/>
                </a:solidFill>
                <a:latin typeface="Times New Roman" panose="02020603050405020304" pitchFamily="18" charset="0"/>
              </a:rPr>
              <a:t>, CHLB </a:t>
            </a:r>
            <a:r>
              <a:rPr lang="en-US" altLang="en-US" sz="2000" dirty="0" err="1">
                <a:solidFill>
                  <a:srgbClr val="0000FF"/>
                </a:solidFill>
                <a:latin typeface="Times New Roman" panose="02020603050405020304" pitchFamily="18" charset="0"/>
              </a:rPr>
              <a:t>Đức</a:t>
            </a:r>
            <a:r>
              <a:rPr lang="en-US" altLang="en-US" sz="2000" dirty="0">
                <a:solidFill>
                  <a:srgbClr val="0000FF"/>
                </a:solidFill>
                <a:latin typeface="Times New Roman" panose="02020603050405020304" pitchFamily="18" charset="0"/>
              </a:rPr>
              <a:t>, Ý, </a:t>
            </a:r>
            <a:r>
              <a:rPr lang="en-US" altLang="en-US" sz="2000" dirty="0" err="1">
                <a:solidFill>
                  <a:srgbClr val="0000FF"/>
                </a:solidFill>
                <a:latin typeface="Times New Roman" panose="02020603050405020304" pitchFamily="18" charset="0"/>
              </a:rPr>
              <a:t>Hà</a:t>
            </a:r>
            <a:r>
              <a:rPr lang="en-US" altLang="en-US" sz="2000" dirty="0">
                <a:solidFill>
                  <a:srgbClr val="0000FF"/>
                </a:solidFill>
                <a:latin typeface="Times New Roman" panose="02020603050405020304" pitchFamily="18" charset="0"/>
              </a:rPr>
              <a:t> Lan , </a:t>
            </a:r>
            <a:r>
              <a:rPr lang="en-US" altLang="en-US" sz="2000" dirty="0" err="1">
                <a:solidFill>
                  <a:srgbClr val="0000FF"/>
                </a:solidFill>
                <a:latin typeface="Times New Roman" panose="02020603050405020304" pitchFamily="18" charset="0"/>
              </a:rPr>
              <a:t>Bỉ</a:t>
            </a:r>
            <a:r>
              <a:rPr lang="en-US" altLang="en-US" sz="2000" dirty="0">
                <a:solidFill>
                  <a:srgbClr val="0000FF"/>
                </a:solidFill>
                <a:latin typeface="Times New Roman" panose="02020603050405020304" pitchFamily="18" charset="0"/>
              </a:rPr>
              <a:t>, </a:t>
            </a:r>
            <a:r>
              <a:rPr lang="en-US" altLang="en-US" sz="2000" dirty="0" err="1">
                <a:solidFill>
                  <a:srgbClr val="0000FF"/>
                </a:solidFill>
                <a:latin typeface="Times New Roman" panose="02020603050405020304" pitchFamily="18" charset="0"/>
              </a:rPr>
              <a:t>Lúc-xăm-bua</a:t>
            </a:r>
            <a:r>
              <a:rPr lang="en-US" altLang="en-US" sz="2000" dirty="0">
                <a:solidFill>
                  <a:srgbClr val="0000FF"/>
                </a:solidFill>
                <a:latin typeface="Times New Roman" panose="02020603050405020304" pitchFamily="18" charset="0"/>
              </a:rPr>
              <a:t>. </a:t>
            </a:r>
          </a:p>
        </p:txBody>
      </p:sp>
      <p:sp>
        <p:nvSpPr>
          <p:cNvPr id="116784" name="Text Box 48"/>
          <p:cNvSpPr txBox="1">
            <a:spLocks noChangeArrowheads="1"/>
          </p:cNvSpPr>
          <p:nvPr/>
        </p:nvSpPr>
        <p:spPr bwMode="auto">
          <a:xfrm>
            <a:off x="7620000" y="1584326"/>
            <a:ext cx="3048000" cy="1920875"/>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00FF"/>
                </a:solidFill>
                <a:latin typeface="Times New Roman" panose="02020603050405020304" pitchFamily="18" charset="0"/>
              </a:rPr>
              <a:t>- 3/1957: 6 nước trên thành lập</a:t>
            </a:r>
            <a:r>
              <a:rPr lang="en-US" altLang="en-US" sz="2000" b="1">
                <a:latin typeface="Times New Roman" panose="02020603050405020304" pitchFamily="18" charset="0"/>
              </a:rPr>
              <a:t> </a:t>
            </a:r>
            <a:r>
              <a:rPr lang="en-US" altLang="en-US" sz="2000" b="1">
                <a:solidFill>
                  <a:srgbClr val="0000FF"/>
                </a:solidFill>
                <a:latin typeface="Times New Roman" panose="02020603050405020304" pitchFamily="18" charset="0"/>
              </a:rPr>
              <a:t>“Cộng đồng năng lượng nguyên tử Châu Âu” và “Cộng đồng kinh tế  Châu Âu” ( EEC).</a:t>
            </a:r>
            <a:r>
              <a:rPr lang="en-US" altLang="en-US" sz="2000">
                <a:latin typeface="Times New Roman" panose="02020603050405020304" pitchFamily="18" charset="0"/>
              </a:rPr>
              <a:t> </a:t>
            </a:r>
          </a:p>
        </p:txBody>
      </p:sp>
      <p:sp>
        <p:nvSpPr>
          <p:cNvPr id="116786" name="Text Box 50"/>
          <p:cNvSpPr txBox="1">
            <a:spLocks noChangeArrowheads="1"/>
          </p:cNvSpPr>
          <p:nvPr/>
        </p:nvSpPr>
        <p:spPr bwMode="auto">
          <a:xfrm>
            <a:off x="7620000" y="3565526"/>
            <a:ext cx="3048000" cy="100647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00FF"/>
                </a:solidFill>
                <a:latin typeface="Times New Roman" panose="02020603050405020304" pitchFamily="18" charset="0"/>
              </a:rPr>
              <a:t>- 7/1967:Ba cộng đồng trên sáp nhập thành Cộng đồng Châu Âu (EC).</a:t>
            </a:r>
            <a:r>
              <a:rPr lang="en-US" altLang="en-US" sz="2000">
                <a:solidFill>
                  <a:srgbClr val="0000FF"/>
                </a:solidFill>
                <a:latin typeface="Times New Roman" panose="02020603050405020304" pitchFamily="18" charset="0"/>
              </a:rPr>
              <a:t> </a:t>
            </a:r>
          </a:p>
        </p:txBody>
      </p:sp>
      <p:sp>
        <p:nvSpPr>
          <p:cNvPr id="116793" name="Text Box 57"/>
          <p:cNvSpPr txBox="1">
            <a:spLocks noChangeArrowheads="1"/>
          </p:cNvSpPr>
          <p:nvPr/>
        </p:nvSpPr>
        <p:spPr bwMode="auto">
          <a:xfrm>
            <a:off x="7620000" y="4692650"/>
            <a:ext cx="3048000" cy="641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b="1">
                <a:solidFill>
                  <a:srgbClr val="0000FF"/>
                </a:solidFill>
                <a:latin typeface="Times New Roman" panose="02020603050405020304" pitchFamily="18" charset="0"/>
              </a:rPr>
              <a:t>- 12/1991, đổi tên là Liên minh Châu Âu (EU).</a:t>
            </a:r>
            <a:r>
              <a:rPr lang="en-US" altLang="en-US" sz="1800">
                <a:solidFill>
                  <a:srgbClr val="0000FF"/>
                </a:solidFill>
                <a:latin typeface="Times New Roman" panose="02020603050405020304" pitchFamily="18" charset="0"/>
              </a:rPr>
              <a:t> </a:t>
            </a:r>
          </a:p>
        </p:txBody>
      </p:sp>
      <p:sp>
        <p:nvSpPr>
          <p:cNvPr id="116794" name="Text Box 58"/>
          <p:cNvSpPr txBox="1">
            <a:spLocks noChangeArrowheads="1"/>
          </p:cNvSpPr>
          <p:nvPr/>
        </p:nvSpPr>
        <p:spPr bwMode="auto">
          <a:xfrm>
            <a:off x="7620000" y="5470526"/>
            <a:ext cx="3048000" cy="701675"/>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b="1">
                <a:solidFill>
                  <a:srgbClr val="0000FF"/>
                </a:solidFill>
                <a:latin typeface="Times New Roman" panose="02020603050405020304" pitchFamily="18" charset="0"/>
              </a:rPr>
              <a:t>- Năm 2007, có 27 thành viên.</a:t>
            </a:r>
            <a:r>
              <a:rPr lang="en-US" altLang="en-US" sz="2000">
                <a:solidFill>
                  <a:srgbClr val="0000FF"/>
                </a:solidFill>
                <a:latin typeface="Times New Roman" panose="02020603050405020304" pitchFamily="18" charset="0"/>
              </a:rPr>
              <a:t> </a:t>
            </a:r>
          </a:p>
        </p:txBody>
      </p:sp>
      <p:sp>
        <p:nvSpPr>
          <p:cNvPr id="15410" name="Line 60"/>
          <p:cNvSpPr>
            <a:spLocks noChangeShapeType="1"/>
          </p:cNvSpPr>
          <p:nvPr/>
        </p:nvSpPr>
        <p:spPr bwMode="auto">
          <a:xfrm>
            <a:off x="7620000" y="1600200"/>
            <a:ext cx="76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97" name="Rectangle 61"/>
          <p:cNvSpPr>
            <a:spLocks noChangeArrowheads="1"/>
          </p:cNvSpPr>
          <p:nvPr/>
        </p:nvSpPr>
        <p:spPr bwMode="auto">
          <a:xfrm>
            <a:off x="1676400" y="92076"/>
            <a:ext cx="5715000" cy="830997"/>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400" b="1" dirty="0">
                <a:solidFill>
                  <a:srgbClr val="FF3300"/>
                </a:solidFill>
                <a:latin typeface="+mj-lt"/>
              </a:rPr>
              <a:t>Quá trình liên kết kinh tế giữa các nước Tây Âu từ 4/1951 đến năm 2007</a:t>
            </a:r>
          </a:p>
        </p:txBody>
      </p:sp>
      <p:sp>
        <p:nvSpPr>
          <p:cNvPr id="116798" name="Text Box 62"/>
          <p:cNvSpPr txBox="1">
            <a:spLocks noChangeArrowheads="1"/>
          </p:cNvSpPr>
          <p:nvPr/>
        </p:nvSpPr>
        <p:spPr bwMode="auto">
          <a:xfrm>
            <a:off x="3810000" y="6019801"/>
            <a:ext cx="1219200"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1800" b="1"/>
              <a:t>Xlôvênia</a:t>
            </a:r>
          </a:p>
        </p:txBody>
      </p:sp>
      <p:sp>
        <p:nvSpPr>
          <p:cNvPr id="116799" name="Line 63"/>
          <p:cNvSpPr>
            <a:spLocks noChangeShapeType="1"/>
          </p:cNvSpPr>
          <p:nvPr/>
        </p:nvSpPr>
        <p:spPr bwMode="auto">
          <a:xfrm flipV="1">
            <a:off x="4495800" y="4953000"/>
            <a:ext cx="1143000" cy="1143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6801" name="Picture 65" descr="EUmohinhthanhcong27112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802" name="Rectangle 66"/>
          <p:cNvSpPr>
            <a:spLocks noChangeArrowheads="1"/>
          </p:cNvSpPr>
          <p:nvPr/>
        </p:nvSpPr>
        <p:spPr bwMode="auto">
          <a:xfrm>
            <a:off x="1600201" y="86022"/>
            <a:ext cx="5943600" cy="2805113"/>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1800" b="1" dirty="0"/>
          </a:p>
          <a:p>
            <a:pPr eaLnBrk="1" hangingPunct="1">
              <a:spcBef>
                <a:spcPct val="0"/>
              </a:spcBef>
              <a:buFontTx/>
              <a:buNone/>
            </a:pPr>
            <a:r>
              <a:rPr lang="vi-VN" altLang="en-US" sz="2000" b="1" dirty="0">
                <a:latin typeface="Times New Roman" panose="02020603050405020304" pitchFamily="18" charset="0"/>
                <a:cs typeface="Times New Roman" panose="02020603050405020304" pitchFamily="18" charset="0"/>
              </a:rPr>
              <a:t>- 1951: </a:t>
            </a:r>
            <a:r>
              <a:rPr lang="vi-VN" altLang="en-US" sz="2000" b="1" dirty="0">
                <a:latin typeface="Times New Roman" panose="02020603050405020304" pitchFamily="18" charset="0"/>
                <a:cs typeface="Times New Roman" panose="02020603050405020304" pitchFamily="18" charset="0"/>
                <a:hlinkClick r:id="rId6" tooltip="Bỉ"/>
              </a:rPr>
              <a:t>Bỉ</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7" tooltip="Đức"/>
              </a:rPr>
              <a:t>Đức</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8" tooltip="Italy"/>
              </a:rPr>
              <a:t>Italy</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9" tooltip="Luxembourg"/>
              </a:rPr>
              <a:t>Luxembourg</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10" tooltip="Pháp"/>
              </a:rPr>
              <a:t>Pháp</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11" tooltip="Hà Lan"/>
              </a:rPr>
              <a:t>Hà Lan</a:t>
            </a:r>
            <a:r>
              <a:rPr lang="vi-VN" altLang="en-US" sz="2000" b="1" dirty="0">
                <a:latin typeface="Times New Roman" panose="02020603050405020304" pitchFamily="18" charset="0"/>
                <a:cs typeface="Times New Roman" panose="02020603050405020304" pitchFamily="18" charset="0"/>
              </a:rPr>
              <a:t> </a:t>
            </a:r>
          </a:p>
          <a:p>
            <a:pPr eaLnBrk="1" hangingPunct="1">
              <a:spcBef>
                <a:spcPct val="0"/>
              </a:spcBef>
              <a:buFontTx/>
              <a:buNone/>
            </a:pPr>
            <a:r>
              <a:rPr lang="vi-VN" altLang="en-US" sz="2000" b="1" dirty="0">
                <a:latin typeface="Times New Roman" panose="02020603050405020304" pitchFamily="18" charset="0"/>
                <a:cs typeface="Times New Roman" panose="02020603050405020304" pitchFamily="18" charset="0"/>
              </a:rPr>
              <a:t>- 1973: </a:t>
            </a:r>
            <a:r>
              <a:rPr lang="vi-VN" altLang="en-US" sz="2000" b="1" dirty="0">
                <a:latin typeface="Times New Roman" panose="02020603050405020304" pitchFamily="18" charset="0"/>
                <a:cs typeface="Times New Roman" panose="02020603050405020304" pitchFamily="18" charset="0"/>
                <a:hlinkClick r:id="rId12" tooltip="Đan Mạch"/>
              </a:rPr>
              <a:t>Đan Mạch</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13" tooltip="Ireland"/>
              </a:rPr>
              <a:t>Ireland</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14" tooltip="Anh"/>
              </a:rPr>
              <a:t>Anh</a:t>
            </a:r>
            <a:r>
              <a:rPr lang="vi-VN" altLang="en-US" sz="2000" b="1" dirty="0">
                <a:latin typeface="Times New Roman" panose="02020603050405020304" pitchFamily="18" charset="0"/>
                <a:cs typeface="Times New Roman" panose="02020603050405020304" pitchFamily="18" charset="0"/>
              </a:rPr>
              <a:t> </a:t>
            </a:r>
          </a:p>
          <a:p>
            <a:pPr eaLnBrk="1" hangingPunct="1">
              <a:spcBef>
                <a:spcPct val="0"/>
              </a:spcBef>
              <a:buFontTx/>
              <a:buNone/>
            </a:pPr>
            <a:r>
              <a:rPr lang="vi-VN" altLang="en-US" sz="2000" b="1" dirty="0">
                <a:latin typeface="Times New Roman" panose="02020603050405020304" pitchFamily="18" charset="0"/>
                <a:cs typeface="Times New Roman" panose="02020603050405020304" pitchFamily="18" charset="0"/>
              </a:rPr>
              <a:t>- 1981: </a:t>
            </a:r>
            <a:r>
              <a:rPr lang="vi-VN" altLang="en-US" sz="2000" b="1" dirty="0">
                <a:latin typeface="Times New Roman" panose="02020603050405020304" pitchFamily="18" charset="0"/>
                <a:cs typeface="Times New Roman" panose="02020603050405020304" pitchFamily="18" charset="0"/>
                <a:hlinkClick r:id="rId15" tooltip="Hy Lạp"/>
              </a:rPr>
              <a:t>Hy Lạp</a:t>
            </a:r>
            <a:r>
              <a:rPr lang="vi-VN" altLang="en-US" sz="2000" b="1" dirty="0">
                <a:latin typeface="Times New Roman" panose="02020603050405020304" pitchFamily="18" charset="0"/>
                <a:cs typeface="Times New Roman" panose="02020603050405020304" pitchFamily="18" charset="0"/>
              </a:rPr>
              <a:t> </a:t>
            </a:r>
          </a:p>
          <a:p>
            <a:pPr eaLnBrk="1" hangingPunct="1">
              <a:spcBef>
                <a:spcPct val="0"/>
              </a:spcBef>
              <a:buFontTx/>
              <a:buNone/>
            </a:pPr>
            <a:r>
              <a:rPr lang="vi-VN" altLang="en-US" sz="2000" b="1" dirty="0">
                <a:latin typeface="Times New Roman" panose="02020603050405020304" pitchFamily="18" charset="0"/>
                <a:cs typeface="Times New Roman" panose="02020603050405020304" pitchFamily="18" charset="0"/>
              </a:rPr>
              <a:t>- 1986: </a:t>
            </a:r>
            <a:r>
              <a:rPr lang="vi-VN" altLang="en-US" sz="2000" b="1" dirty="0">
                <a:latin typeface="Times New Roman" panose="02020603050405020304" pitchFamily="18" charset="0"/>
                <a:cs typeface="Times New Roman" panose="02020603050405020304" pitchFamily="18" charset="0"/>
                <a:hlinkClick r:id="rId16" tooltip="Tây Ban Nha"/>
              </a:rPr>
              <a:t>Tây Ban Nha</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17" tooltip="Bồ Đào Nha"/>
              </a:rPr>
              <a:t>Bồ Đào Nha</a:t>
            </a:r>
            <a:r>
              <a:rPr lang="vi-VN" altLang="en-US" sz="2000" b="1" dirty="0">
                <a:latin typeface="Times New Roman" panose="02020603050405020304" pitchFamily="18" charset="0"/>
                <a:cs typeface="Times New Roman" panose="02020603050405020304" pitchFamily="18" charset="0"/>
              </a:rPr>
              <a:t> </a:t>
            </a:r>
          </a:p>
          <a:p>
            <a:pPr eaLnBrk="1" hangingPunct="1">
              <a:spcBef>
                <a:spcPct val="0"/>
              </a:spcBef>
              <a:buFontTx/>
              <a:buNone/>
            </a:pPr>
            <a:r>
              <a:rPr lang="vi-VN" altLang="en-US" sz="2000" b="1" dirty="0">
                <a:latin typeface="Times New Roman" panose="02020603050405020304" pitchFamily="18" charset="0"/>
                <a:cs typeface="Times New Roman" panose="02020603050405020304" pitchFamily="18" charset="0"/>
              </a:rPr>
              <a:t>- 1995: </a:t>
            </a:r>
            <a:r>
              <a:rPr lang="vi-VN" altLang="en-US" sz="2000" b="1" dirty="0">
                <a:latin typeface="Times New Roman" panose="02020603050405020304" pitchFamily="18" charset="0"/>
                <a:cs typeface="Times New Roman" panose="02020603050405020304" pitchFamily="18" charset="0"/>
                <a:hlinkClick r:id="rId18" tooltip="Áo"/>
              </a:rPr>
              <a:t>Áo</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19" tooltip="Phần Lan"/>
              </a:rPr>
              <a:t>Phần Lan</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20" tooltip="Thụy Điển"/>
              </a:rPr>
              <a:t>Thụy Điển</a:t>
            </a:r>
            <a:r>
              <a:rPr lang="vi-VN" altLang="en-US" sz="2000" b="1" dirty="0">
                <a:latin typeface="Times New Roman" panose="02020603050405020304" pitchFamily="18" charset="0"/>
                <a:cs typeface="Times New Roman" panose="02020603050405020304" pitchFamily="18" charset="0"/>
              </a:rPr>
              <a:t> </a:t>
            </a:r>
          </a:p>
          <a:p>
            <a:pPr eaLnBrk="1" hangingPunct="1">
              <a:spcBef>
                <a:spcPct val="0"/>
              </a:spcBef>
              <a:buFontTx/>
              <a:buNone/>
            </a:pPr>
            <a:r>
              <a:rPr lang="vi-VN" altLang="en-US" sz="2000" b="1" dirty="0">
                <a:latin typeface="Times New Roman" panose="02020603050405020304" pitchFamily="18" charset="0"/>
                <a:cs typeface="Times New Roman" panose="02020603050405020304" pitchFamily="18" charset="0"/>
              </a:rPr>
              <a:t>- Ngày </a:t>
            </a:r>
            <a:r>
              <a:rPr lang="vi-VN" altLang="en-US" sz="2000" b="1" dirty="0">
                <a:latin typeface="Times New Roman" panose="02020603050405020304" pitchFamily="18" charset="0"/>
                <a:cs typeface="Times New Roman" panose="02020603050405020304" pitchFamily="18" charset="0"/>
                <a:hlinkClick r:id="rId21" tooltip="1 tháng 5"/>
              </a:rPr>
              <a:t>1/5</a:t>
            </a:r>
            <a:r>
              <a:rPr lang="vi-VN" altLang="en-US" sz="2000" b="1" dirty="0">
                <a:solidFill>
                  <a:srgbClr val="009900"/>
                </a:solidFill>
                <a:latin typeface="Times New Roman" panose="02020603050405020304" pitchFamily="18" charset="0"/>
                <a:cs typeface="Times New Roman" panose="02020603050405020304" pitchFamily="18" charset="0"/>
              </a:rPr>
              <a:t>/</a:t>
            </a:r>
            <a:r>
              <a:rPr lang="vi-VN" altLang="en-US" sz="2000" b="1" dirty="0">
                <a:latin typeface="Times New Roman" panose="02020603050405020304" pitchFamily="18" charset="0"/>
                <a:cs typeface="Times New Roman" panose="02020603050405020304" pitchFamily="18" charset="0"/>
                <a:hlinkClick r:id="rId22" tooltip="2004"/>
              </a:rPr>
              <a:t>2004</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23" tooltip="Cộng hoà Séc"/>
              </a:rPr>
              <a:t>Séc</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24" tooltip="Hungary"/>
              </a:rPr>
              <a:t>Hungary</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25" tooltip="Ba Lan"/>
              </a:rPr>
              <a:t>Ba Lan</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26" tooltip="Slovakia"/>
              </a:rPr>
              <a:t>Slovakia</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27" tooltip="Slovenia"/>
              </a:rPr>
              <a:t>Slovenia</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28" tooltip="Litva"/>
              </a:rPr>
              <a:t>Litva</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29" tooltip="Latvia"/>
              </a:rPr>
              <a:t>Latvia</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30" tooltip="Estonia"/>
              </a:rPr>
              <a:t>Estonia</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31" tooltip="Malta"/>
              </a:rPr>
              <a:t>Malta</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32" tooltip="Cộng hòa Síp"/>
              </a:rPr>
              <a:t>Cộng hòa Síp</a:t>
            </a:r>
            <a:r>
              <a:rPr lang="vi-VN" altLang="en-US" sz="2000" b="1" dirty="0">
                <a:latin typeface="Times New Roman" panose="02020603050405020304" pitchFamily="18" charset="0"/>
                <a:cs typeface="Times New Roman" panose="02020603050405020304" pitchFamily="18" charset="0"/>
              </a:rPr>
              <a:t> </a:t>
            </a:r>
          </a:p>
          <a:p>
            <a:pPr eaLnBrk="1" hangingPunct="1">
              <a:spcBef>
                <a:spcPct val="0"/>
              </a:spcBef>
              <a:buFontTx/>
              <a:buNone/>
            </a:pPr>
            <a:r>
              <a:rPr lang="vi-VN" altLang="en-US" sz="2000" b="1" dirty="0">
                <a:latin typeface="Times New Roman" panose="02020603050405020304" pitchFamily="18" charset="0"/>
                <a:cs typeface="Times New Roman" panose="02020603050405020304" pitchFamily="18" charset="0"/>
              </a:rPr>
              <a:t>- Ngày </a:t>
            </a:r>
            <a:r>
              <a:rPr lang="vi-VN" altLang="en-US" sz="2000" b="1" dirty="0">
                <a:latin typeface="Times New Roman" panose="02020603050405020304" pitchFamily="18" charset="0"/>
                <a:cs typeface="Times New Roman" panose="02020603050405020304" pitchFamily="18" charset="0"/>
                <a:hlinkClick r:id="rId33" tooltip="1 tháng 1"/>
              </a:rPr>
              <a:t>1/1</a:t>
            </a:r>
            <a:r>
              <a:rPr lang="vi-VN" altLang="en-US" sz="2000" b="1" dirty="0">
                <a:latin typeface="Times New Roman" panose="02020603050405020304" pitchFamily="18" charset="0"/>
                <a:cs typeface="Times New Roman" panose="02020603050405020304" pitchFamily="18" charset="0"/>
              </a:rPr>
              <a:t>/2007: </a:t>
            </a:r>
            <a:r>
              <a:rPr lang="vi-VN" altLang="en-US" sz="2000" b="1" dirty="0">
                <a:latin typeface="Times New Roman" panose="02020603050405020304" pitchFamily="18" charset="0"/>
                <a:cs typeface="Times New Roman" panose="02020603050405020304" pitchFamily="18" charset="0"/>
                <a:hlinkClick r:id="rId34" tooltip="Romania"/>
              </a:rPr>
              <a:t>Romania</a:t>
            </a:r>
            <a:r>
              <a:rPr lang="vi-VN" altLang="en-US" sz="2000" b="1" dirty="0">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hlinkClick r:id="rId35" tooltip="Bulgaria"/>
              </a:rPr>
              <a:t>Bulgaria</a:t>
            </a:r>
            <a:r>
              <a:rPr lang="vi-VN" altLang="en-US"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02435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6797"/>
                                        </p:tgtEl>
                                        <p:attrNameLst>
                                          <p:attrName>style.visibility</p:attrName>
                                        </p:attrNameLst>
                                      </p:cBhvr>
                                      <p:to>
                                        <p:strVal val="visible"/>
                                      </p:to>
                                    </p:set>
                                    <p:anim calcmode="lin" valueType="num">
                                      <p:cBhvr>
                                        <p:cTn id="7" dur="1000" fill="hold"/>
                                        <p:tgtEl>
                                          <p:spTgt spid="116797"/>
                                        </p:tgtEl>
                                        <p:attrNameLst>
                                          <p:attrName>ppt_x</p:attrName>
                                        </p:attrNameLst>
                                      </p:cBhvr>
                                      <p:tavLst>
                                        <p:tav tm="0">
                                          <p:val>
                                            <p:strVal val="#ppt_x-.2"/>
                                          </p:val>
                                        </p:tav>
                                        <p:tav tm="100000">
                                          <p:val>
                                            <p:strVal val="#ppt_x"/>
                                          </p:val>
                                        </p:tav>
                                      </p:tavLst>
                                    </p:anim>
                                    <p:anim calcmode="lin" valueType="num">
                                      <p:cBhvr>
                                        <p:cTn id="8" dur="1000" fill="hold"/>
                                        <p:tgtEl>
                                          <p:spTgt spid="1167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679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3" presetClass="entr" presetSubtype="10" fill="hold" nodeType="withEffect">
                                  <p:stCondLst>
                                    <p:cond delay="0"/>
                                  </p:stCondLst>
                                  <p:childTnLst>
                                    <p:set>
                                      <p:cBhvr>
                                        <p:cTn id="11" dur="1" fill="hold">
                                          <p:stCondLst>
                                            <p:cond delay="0"/>
                                          </p:stCondLst>
                                        </p:cTn>
                                        <p:tgtEl>
                                          <p:spTgt spid="116801"/>
                                        </p:tgtEl>
                                        <p:attrNameLst>
                                          <p:attrName>style.visibility</p:attrName>
                                        </p:attrNameLst>
                                      </p:cBhvr>
                                      <p:to>
                                        <p:strVal val="visible"/>
                                      </p:to>
                                    </p:set>
                                    <p:animEffect transition="in" filter="blinds(horizontal)">
                                      <p:cBhvr>
                                        <p:cTn id="12" dur="500"/>
                                        <p:tgtEl>
                                          <p:spTgt spid="1168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repeatCount="4000" fill="hold" grpId="0" nodeType="clickEffect">
                                  <p:stCondLst>
                                    <p:cond delay="0"/>
                                  </p:stCondLst>
                                  <p:childTnLst>
                                    <p:set>
                                      <p:cBhvr>
                                        <p:cTn id="16" dur="1" fill="hold">
                                          <p:stCondLst>
                                            <p:cond delay="0"/>
                                          </p:stCondLst>
                                        </p:cTn>
                                        <p:tgtEl>
                                          <p:spTgt spid="116783"/>
                                        </p:tgtEl>
                                        <p:attrNameLst>
                                          <p:attrName>style.visibility</p:attrName>
                                        </p:attrNameLst>
                                      </p:cBhvr>
                                      <p:to>
                                        <p:strVal val="visible"/>
                                      </p:to>
                                    </p:set>
                                    <p:animEffect transition="in" filter="strips(downRight)">
                                      <p:cBhvr>
                                        <p:cTn id="17" dur="500"/>
                                        <p:tgtEl>
                                          <p:spTgt spid="11678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4" presetClass="entr" presetSubtype="16" repeatCount="5000" fill="hold" grpId="0" nodeType="withEffect">
                                  <p:stCondLst>
                                    <p:cond delay="0"/>
                                  </p:stCondLst>
                                  <p:childTnLst>
                                    <p:set>
                                      <p:cBhvr>
                                        <p:cTn id="19" dur="1" fill="hold">
                                          <p:stCondLst>
                                            <p:cond delay="0"/>
                                          </p:stCondLst>
                                        </p:cTn>
                                        <p:tgtEl>
                                          <p:spTgt spid="116753"/>
                                        </p:tgtEl>
                                        <p:attrNameLst>
                                          <p:attrName>style.visibility</p:attrName>
                                        </p:attrNameLst>
                                      </p:cBhvr>
                                      <p:to>
                                        <p:strVal val="visible"/>
                                      </p:to>
                                    </p:set>
                                    <p:animEffect transition="in" filter="box(in)">
                                      <p:cBhvr>
                                        <p:cTn id="20" dur="500"/>
                                        <p:tgtEl>
                                          <p:spTgt spid="116753"/>
                                        </p:tgtEl>
                                      </p:cBhvr>
                                    </p:animEffect>
                                  </p:childTnLst>
                                  <p:subTnLst>
                                    <p:audio>
                                      <p:cMediaNode>
                                        <p:cTn display="0" masterRel="sameClick">
                                          <p:stCondLst>
                                            <p:cond evt="begin" delay="0">
                                              <p:tn val="18"/>
                                            </p:cond>
                                          </p:stCondLst>
                                          <p:endCondLst>
                                            <p:cond evt="onStopAudio" delay="0">
                                              <p:tgtEl>
                                                <p:sldTgt/>
                                              </p:tgtEl>
                                            </p:cond>
                                          </p:endCondLst>
                                        </p:cTn>
                                        <p:tgtEl>
                                          <p:sndTgt r:embed="rId3" name="cashreg.wav"/>
                                        </p:tgtEl>
                                      </p:cMediaNode>
                                    </p:audio>
                                  </p:subTnLst>
                                </p:cTn>
                              </p:par>
                              <p:par>
                                <p:cTn id="21" presetID="4" presetClass="entr" presetSubtype="16" repeatCount="5000" fill="hold" grpId="0" nodeType="withEffect">
                                  <p:stCondLst>
                                    <p:cond delay="0"/>
                                  </p:stCondLst>
                                  <p:childTnLst>
                                    <p:set>
                                      <p:cBhvr>
                                        <p:cTn id="22" dur="1" fill="hold">
                                          <p:stCondLst>
                                            <p:cond delay="0"/>
                                          </p:stCondLst>
                                        </p:cTn>
                                        <p:tgtEl>
                                          <p:spTgt spid="116754"/>
                                        </p:tgtEl>
                                        <p:attrNameLst>
                                          <p:attrName>style.visibility</p:attrName>
                                        </p:attrNameLst>
                                      </p:cBhvr>
                                      <p:to>
                                        <p:strVal val="visible"/>
                                      </p:to>
                                    </p:set>
                                    <p:animEffect transition="in" filter="box(in)">
                                      <p:cBhvr>
                                        <p:cTn id="23" dur="500"/>
                                        <p:tgtEl>
                                          <p:spTgt spid="116754"/>
                                        </p:tgtEl>
                                      </p:cBhvr>
                                    </p:animEffec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par>
                                <p:cTn id="24" presetID="4" presetClass="entr" presetSubtype="16" repeatCount="5000" fill="hold" grpId="0" nodeType="withEffect">
                                  <p:stCondLst>
                                    <p:cond delay="0"/>
                                  </p:stCondLst>
                                  <p:childTnLst>
                                    <p:set>
                                      <p:cBhvr>
                                        <p:cTn id="25" dur="1" fill="hold">
                                          <p:stCondLst>
                                            <p:cond delay="0"/>
                                          </p:stCondLst>
                                        </p:cTn>
                                        <p:tgtEl>
                                          <p:spTgt spid="116755"/>
                                        </p:tgtEl>
                                        <p:attrNameLst>
                                          <p:attrName>style.visibility</p:attrName>
                                        </p:attrNameLst>
                                      </p:cBhvr>
                                      <p:to>
                                        <p:strVal val="visible"/>
                                      </p:to>
                                    </p:set>
                                    <p:animEffect transition="in" filter="box(in)">
                                      <p:cBhvr>
                                        <p:cTn id="26" dur="500"/>
                                        <p:tgtEl>
                                          <p:spTgt spid="116755"/>
                                        </p:tgtEl>
                                      </p:cBhvr>
                                    </p:animEffect>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par>
                                <p:cTn id="27" presetID="4" presetClass="entr" presetSubtype="16" repeatCount="5000" fill="hold" grpId="0" nodeType="withEffect">
                                  <p:stCondLst>
                                    <p:cond delay="0"/>
                                  </p:stCondLst>
                                  <p:childTnLst>
                                    <p:set>
                                      <p:cBhvr>
                                        <p:cTn id="28" dur="1" fill="hold">
                                          <p:stCondLst>
                                            <p:cond delay="0"/>
                                          </p:stCondLst>
                                        </p:cTn>
                                        <p:tgtEl>
                                          <p:spTgt spid="116756"/>
                                        </p:tgtEl>
                                        <p:attrNameLst>
                                          <p:attrName>style.visibility</p:attrName>
                                        </p:attrNameLst>
                                      </p:cBhvr>
                                      <p:to>
                                        <p:strVal val="visible"/>
                                      </p:to>
                                    </p:set>
                                    <p:animEffect transition="in" filter="box(in)">
                                      <p:cBhvr>
                                        <p:cTn id="29" dur="500"/>
                                        <p:tgtEl>
                                          <p:spTgt spid="116756"/>
                                        </p:tgtEl>
                                      </p:cBhvr>
                                    </p:animEffect>
                                  </p:childTnLst>
                                  <p:subTnLst>
                                    <p:audio>
                                      <p:cMediaNode>
                                        <p:cTn display="0" masterRel="sameClick">
                                          <p:stCondLst>
                                            <p:cond evt="begin" delay="0">
                                              <p:tn val="27"/>
                                            </p:cond>
                                          </p:stCondLst>
                                          <p:endCondLst>
                                            <p:cond evt="onStopAudio" delay="0">
                                              <p:tgtEl>
                                                <p:sldTgt/>
                                              </p:tgtEl>
                                            </p:cond>
                                          </p:endCondLst>
                                        </p:cTn>
                                        <p:tgtEl>
                                          <p:sndTgt r:embed="rId3" name="cashreg.wav"/>
                                        </p:tgtEl>
                                      </p:cMediaNode>
                                    </p:audio>
                                  </p:subTnLst>
                                </p:cTn>
                              </p:par>
                              <p:par>
                                <p:cTn id="30" presetID="4" presetClass="entr" presetSubtype="16" repeatCount="5000" fill="hold" grpId="0" nodeType="withEffect">
                                  <p:stCondLst>
                                    <p:cond delay="0"/>
                                  </p:stCondLst>
                                  <p:childTnLst>
                                    <p:set>
                                      <p:cBhvr>
                                        <p:cTn id="31" dur="1" fill="hold">
                                          <p:stCondLst>
                                            <p:cond delay="0"/>
                                          </p:stCondLst>
                                        </p:cTn>
                                        <p:tgtEl>
                                          <p:spTgt spid="116757"/>
                                        </p:tgtEl>
                                        <p:attrNameLst>
                                          <p:attrName>style.visibility</p:attrName>
                                        </p:attrNameLst>
                                      </p:cBhvr>
                                      <p:to>
                                        <p:strVal val="visible"/>
                                      </p:to>
                                    </p:set>
                                    <p:animEffect transition="in" filter="box(in)">
                                      <p:cBhvr>
                                        <p:cTn id="32" dur="500"/>
                                        <p:tgtEl>
                                          <p:spTgt spid="116757"/>
                                        </p:tgtEl>
                                      </p:cBhvr>
                                    </p:animEffect>
                                  </p:childTnLst>
                                  <p:subTnLst>
                                    <p:audio>
                                      <p:cMediaNode>
                                        <p:cTn display="0" masterRel="sameClick">
                                          <p:stCondLst>
                                            <p:cond evt="begin" delay="0">
                                              <p:tn val="30"/>
                                            </p:cond>
                                          </p:stCondLst>
                                          <p:endCondLst>
                                            <p:cond evt="onStopAudio" delay="0">
                                              <p:tgtEl>
                                                <p:sldTgt/>
                                              </p:tgtEl>
                                            </p:cond>
                                          </p:endCondLst>
                                        </p:cTn>
                                        <p:tgtEl>
                                          <p:sndTgt r:embed="rId3" name="cashreg.wav"/>
                                        </p:tgtEl>
                                      </p:cMediaNode>
                                    </p:audio>
                                  </p:subTnLst>
                                </p:cTn>
                              </p:par>
                              <p:par>
                                <p:cTn id="33" presetID="4" presetClass="entr" presetSubtype="16" repeatCount="5000" fill="hold" grpId="0" nodeType="withEffect">
                                  <p:stCondLst>
                                    <p:cond delay="0"/>
                                  </p:stCondLst>
                                  <p:childTnLst>
                                    <p:set>
                                      <p:cBhvr>
                                        <p:cTn id="34" dur="1" fill="hold">
                                          <p:stCondLst>
                                            <p:cond delay="0"/>
                                          </p:stCondLst>
                                        </p:cTn>
                                        <p:tgtEl>
                                          <p:spTgt spid="116758"/>
                                        </p:tgtEl>
                                        <p:attrNameLst>
                                          <p:attrName>style.visibility</p:attrName>
                                        </p:attrNameLst>
                                      </p:cBhvr>
                                      <p:to>
                                        <p:strVal val="visible"/>
                                      </p:to>
                                    </p:set>
                                    <p:animEffect transition="in" filter="box(in)">
                                      <p:cBhvr>
                                        <p:cTn id="35" dur="500"/>
                                        <p:tgtEl>
                                          <p:spTgt spid="116758"/>
                                        </p:tgtEl>
                                      </p:cBhvr>
                                    </p:animEffect>
                                  </p:childTnLst>
                                  <p:subTnLst>
                                    <p:audio>
                                      <p:cMediaNode>
                                        <p:cTn display="0" masterRel="sameClick">
                                          <p:stCondLst>
                                            <p:cond evt="begin" delay="0">
                                              <p:tn val="33"/>
                                            </p:cond>
                                          </p:stCondLst>
                                          <p:endCondLst>
                                            <p:cond evt="onStopAudio" delay="0">
                                              <p:tgtEl>
                                                <p:sldTgt/>
                                              </p:tgtEl>
                                            </p:cond>
                                          </p:endCondLst>
                                        </p:cTn>
                                        <p:tgtEl>
                                          <p:sndTgt r:embed="rId3"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repeatCount="4000" fill="hold" grpId="0" nodeType="clickEffect">
                                  <p:stCondLst>
                                    <p:cond delay="0"/>
                                  </p:stCondLst>
                                  <p:childTnLst>
                                    <p:set>
                                      <p:cBhvr>
                                        <p:cTn id="39" dur="1" fill="hold">
                                          <p:stCondLst>
                                            <p:cond delay="0"/>
                                          </p:stCondLst>
                                        </p:cTn>
                                        <p:tgtEl>
                                          <p:spTgt spid="116784"/>
                                        </p:tgtEl>
                                        <p:attrNameLst>
                                          <p:attrName>style.visibility</p:attrName>
                                        </p:attrNameLst>
                                      </p:cBhvr>
                                      <p:to>
                                        <p:strVal val="visible"/>
                                      </p:to>
                                    </p:set>
                                    <p:animEffect transition="in" filter="strips(downRight)">
                                      <p:cBhvr>
                                        <p:cTn id="40" dur="500"/>
                                        <p:tgtEl>
                                          <p:spTgt spid="116784"/>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par>
                                <p:cTn id="41" presetID="20" presetClass="entr" presetSubtype="0" repeatCount="5000" fill="hold" grpId="1" nodeType="withEffect">
                                  <p:stCondLst>
                                    <p:cond delay="0"/>
                                  </p:stCondLst>
                                  <p:childTnLst>
                                    <p:set>
                                      <p:cBhvr>
                                        <p:cTn id="42" dur="1" fill="hold">
                                          <p:stCondLst>
                                            <p:cond delay="0"/>
                                          </p:stCondLst>
                                        </p:cTn>
                                        <p:tgtEl>
                                          <p:spTgt spid="116753"/>
                                        </p:tgtEl>
                                        <p:attrNameLst>
                                          <p:attrName>style.visibility</p:attrName>
                                        </p:attrNameLst>
                                      </p:cBhvr>
                                      <p:to>
                                        <p:strVal val="visible"/>
                                      </p:to>
                                    </p:set>
                                    <p:animEffect transition="in" filter="wedge">
                                      <p:cBhvr>
                                        <p:cTn id="43" dur="500"/>
                                        <p:tgtEl>
                                          <p:spTgt spid="116753"/>
                                        </p:tgtEl>
                                      </p:cBhvr>
                                    </p:animEffect>
                                  </p:childTnLst>
                                  <p:subTnLst>
                                    <p:audio>
                                      <p:cMediaNode>
                                        <p:cTn display="0" masterRel="sameClick">
                                          <p:stCondLst>
                                            <p:cond evt="begin" delay="0">
                                              <p:tn val="41"/>
                                            </p:cond>
                                          </p:stCondLst>
                                          <p:endCondLst>
                                            <p:cond evt="onStopAudio" delay="0">
                                              <p:tgtEl>
                                                <p:sldTgt/>
                                              </p:tgtEl>
                                            </p:cond>
                                          </p:endCondLst>
                                        </p:cTn>
                                        <p:tgtEl>
                                          <p:sndTgt r:embed="rId3" name="cashreg.wav"/>
                                        </p:tgtEl>
                                      </p:cMediaNode>
                                    </p:audio>
                                  </p:subTnLst>
                                </p:cTn>
                              </p:par>
                              <p:par>
                                <p:cTn id="44" presetID="20" presetClass="entr" presetSubtype="0" repeatCount="5000" fill="hold" grpId="1" nodeType="withEffect">
                                  <p:stCondLst>
                                    <p:cond delay="0"/>
                                  </p:stCondLst>
                                  <p:childTnLst>
                                    <p:set>
                                      <p:cBhvr>
                                        <p:cTn id="45" dur="1" fill="hold">
                                          <p:stCondLst>
                                            <p:cond delay="0"/>
                                          </p:stCondLst>
                                        </p:cTn>
                                        <p:tgtEl>
                                          <p:spTgt spid="116754"/>
                                        </p:tgtEl>
                                        <p:attrNameLst>
                                          <p:attrName>style.visibility</p:attrName>
                                        </p:attrNameLst>
                                      </p:cBhvr>
                                      <p:to>
                                        <p:strVal val="visible"/>
                                      </p:to>
                                    </p:set>
                                    <p:animEffect transition="in" filter="wedge">
                                      <p:cBhvr>
                                        <p:cTn id="46" dur="500"/>
                                        <p:tgtEl>
                                          <p:spTgt spid="116754"/>
                                        </p:tgtEl>
                                      </p:cBhvr>
                                    </p:animEffect>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par>
                                <p:cTn id="47" presetID="20" presetClass="entr" presetSubtype="0" repeatCount="5000" fill="hold" grpId="1" nodeType="withEffect">
                                  <p:stCondLst>
                                    <p:cond delay="0"/>
                                  </p:stCondLst>
                                  <p:childTnLst>
                                    <p:set>
                                      <p:cBhvr>
                                        <p:cTn id="48" dur="1" fill="hold">
                                          <p:stCondLst>
                                            <p:cond delay="0"/>
                                          </p:stCondLst>
                                        </p:cTn>
                                        <p:tgtEl>
                                          <p:spTgt spid="116755"/>
                                        </p:tgtEl>
                                        <p:attrNameLst>
                                          <p:attrName>style.visibility</p:attrName>
                                        </p:attrNameLst>
                                      </p:cBhvr>
                                      <p:to>
                                        <p:strVal val="visible"/>
                                      </p:to>
                                    </p:set>
                                    <p:animEffect transition="in" filter="wedge">
                                      <p:cBhvr>
                                        <p:cTn id="49" dur="500"/>
                                        <p:tgtEl>
                                          <p:spTgt spid="116755"/>
                                        </p:tgtEl>
                                      </p:cBhvr>
                                    </p:animEffect>
                                  </p:childTnLst>
                                  <p:subTnLst>
                                    <p:audio>
                                      <p:cMediaNode>
                                        <p:cTn display="0" masterRel="sameClick">
                                          <p:stCondLst>
                                            <p:cond evt="begin" delay="0">
                                              <p:tn val="47"/>
                                            </p:cond>
                                          </p:stCondLst>
                                          <p:endCondLst>
                                            <p:cond evt="onStopAudio" delay="0">
                                              <p:tgtEl>
                                                <p:sldTgt/>
                                              </p:tgtEl>
                                            </p:cond>
                                          </p:endCondLst>
                                        </p:cTn>
                                        <p:tgtEl>
                                          <p:sndTgt r:embed="rId3" name="cashreg.wav"/>
                                        </p:tgtEl>
                                      </p:cMediaNode>
                                    </p:audio>
                                  </p:subTnLst>
                                </p:cTn>
                              </p:par>
                              <p:par>
                                <p:cTn id="50" presetID="20" presetClass="entr" presetSubtype="0" repeatCount="5000" fill="hold" grpId="1" nodeType="withEffect">
                                  <p:stCondLst>
                                    <p:cond delay="0"/>
                                  </p:stCondLst>
                                  <p:childTnLst>
                                    <p:set>
                                      <p:cBhvr>
                                        <p:cTn id="51" dur="1" fill="hold">
                                          <p:stCondLst>
                                            <p:cond delay="0"/>
                                          </p:stCondLst>
                                        </p:cTn>
                                        <p:tgtEl>
                                          <p:spTgt spid="116756"/>
                                        </p:tgtEl>
                                        <p:attrNameLst>
                                          <p:attrName>style.visibility</p:attrName>
                                        </p:attrNameLst>
                                      </p:cBhvr>
                                      <p:to>
                                        <p:strVal val="visible"/>
                                      </p:to>
                                    </p:set>
                                    <p:animEffect transition="in" filter="wedge">
                                      <p:cBhvr>
                                        <p:cTn id="52" dur="500"/>
                                        <p:tgtEl>
                                          <p:spTgt spid="116756"/>
                                        </p:tgtEl>
                                      </p:cBhvr>
                                    </p:animEffect>
                                  </p:childTnLst>
                                  <p:subTnLst>
                                    <p:audio>
                                      <p:cMediaNode>
                                        <p:cTn display="0" masterRel="sameClick">
                                          <p:stCondLst>
                                            <p:cond evt="begin" delay="0">
                                              <p:tn val="50"/>
                                            </p:cond>
                                          </p:stCondLst>
                                          <p:endCondLst>
                                            <p:cond evt="onStopAudio" delay="0">
                                              <p:tgtEl>
                                                <p:sldTgt/>
                                              </p:tgtEl>
                                            </p:cond>
                                          </p:endCondLst>
                                        </p:cTn>
                                        <p:tgtEl>
                                          <p:sndTgt r:embed="rId3" name="cashreg.wav"/>
                                        </p:tgtEl>
                                      </p:cMediaNode>
                                    </p:audio>
                                  </p:subTnLst>
                                </p:cTn>
                              </p:par>
                              <p:par>
                                <p:cTn id="53" presetID="20" presetClass="entr" presetSubtype="0" repeatCount="5000" fill="hold" grpId="1" nodeType="withEffect">
                                  <p:stCondLst>
                                    <p:cond delay="0"/>
                                  </p:stCondLst>
                                  <p:childTnLst>
                                    <p:set>
                                      <p:cBhvr>
                                        <p:cTn id="54" dur="1" fill="hold">
                                          <p:stCondLst>
                                            <p:cond delay="0"/>
                                          </p:stCondLst>
                                        </p:cTn>
                                        <p:tgtEl>
                                          <p:spTgt spid="116757"/>
                                        </p:tgtEl>
                                        <p:attrNameLst>
                                          <p:attrName>style.visibility</p:attrName>
                                        </p:attrNameLst>
                                      </p:cBhvr>
                                      <p:to>
                                        <p:strVal val="visible"/>
                                      </p:to>
                                    </p:set>
                                    <p:animEffect transition="in" filter="wedge">
                                      <p:cBhvr>
                                        <p:cTn id="55" dur="500"/>
                                        <p:tgtEl>
                                          <p:spTgt spid="116757"/>
                                        </p:tgtEl>
                                      </p:cBhvr>
                                    </p:animEffect>
                                  </p:childTnLst>
                                  <p:subTnLst>
                                    <p:audio>
                                      <p:cMediaNode>
                                        <p:cTn display="0" masterRel="sameClick">
                                          <p:stCondLst>
                                            <p:cond evt="begin" delay="0">
                                              <p:tn val="53"/>
                                            </p:cond>
                                          </p:stCondLst>
                                          <p:endCondLst>
                                            <p:cond evt="onStopAudio" delay="0">
                                              <p:tgtEl>
                                                <p:sldTgt/>
                                              </p:tgtEl>
                                            </p:cond>
                                          </p:endCondLst>
                                        </p:cTn>
                                        <p:tgtEl>
                                          <p:sndTgt r:embed="rId3" name="cashreg.wav"/>
                                        </p:tgtEl>
                                      </p:cMediaNode>
                                    </p:audio>
                                  </p:subTnLst>
                                </p:cTn>
                              </p:par>
                              <p:par>
                                <p:cTn id="56" presetID="20" presetClass="entr" presetSubtype="0" repeatCount="5000" fill="hold" grpId="1" nodeType="withEffect">
                                  <p:stCondLst>
                                    <p:cond delay="0"/>
                                  </p:stCondLst>
                                  <p:childTnLst>
                                    <p:set>
                                      <p:cBhvr>
                                        <p:cTn id="57" dur="1" fill="hold">
                                          <p:stCondLst>
                                            <p:cond delay="0"/>
                                          </p:stCondLst>
                                        </p:cTn>
                                        <p:tgtEl>
                                          <p:spTgt spid="116758"/>
                                        </p:tgtEl>
                                        <p:attrNameLst>
                                          <p:attrName>style.visibility</p:attrName>
                                        </p:attrNameLst>
                                      </p:cBhvr>
                                      <p:to>
                                        <p:strVal val="visible"/>
                                      </p:to>
                                    </p:set>
                                    <p:animEffect transition="in" filter="wedge">
                                      <p:cBhvr>
                                        <p:cTn id="58" dur="500"/>
                                        <p:tgtEl>
                                          <p:spTgt spid="116758"/>
                                        </p:tgtEl>
                                      </p:cBhvr>
                                    </p:animEffect>
                                  </p:childTnLst>
                                  <p:subTnLst>
                                    <p:audio>
                                      <p:cMediaNode>
                                        <p:cTn display="0" masterRel="sameClick">
                                          <p:stCondLst>
                                            <p:cond evt="begin" delay="0">
                                              <p:tn val="56"/>
                                            </p:cond>
                                          </p:stCondLst>
                                          <p:endCondLst>
                                            <p:cond evt="onStopAudio" delay="0">
                                              <p:tgtEl>
                                                <p:sldTgt/>
                                              </p:tgtEl>
                                            </p:cond>
                                          </p:endCondLst>
                                        </p:cTn>
                                        <p:tgtEl>
                                          <p:sndTgt r:embed="rId3" name="cashreg.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6" repeatCount="4000" fill="hold" grpId="0" nodeType="clickEffect">
                                  <p:stCondLst>
                                    <p:cond delay="0"/>
                                  </p:stCondLst>
                                  <p:childTnLst>
                                    <p:set>
                                      <p:cBhvr>
                                        <p:cTn id="62" dur="1" fill="hold">
                                          <p:stCondLst>
                                            <p:cond delay="0"/>
                                          </p:stCondLst>
                                        </p:cTn>
                                        <p:tgtEl>
                                          <p:spTgt spid="116786"/>
                                        </p:tgtEl>
                                        <p:attrNameLst>
                                          <p:attrName>style.visibility</p:attrName>
                                        </p:attrNameLst>
                                      </p:cBhvr>
                                      <p:to>
                                        <p:strVal val="visible"/>
                                      </p:to>
                                    </p:set>
                                    <p:animEffect transition="in" filter="strips(downRight)">
                                      <p:cBhvr>
                                        <p:cTn id="63" dur="500"/>
                                        <p:tgtEl>
                                          <p:spTgt spid="116786"/>
                                        </p:tgtEl>
                                      </p:cBhvr>
                                    </p:animEffec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repeatCount="5000" fill="hold" grpId="0" nodeType="clickEffect">
                                  <p:stCondLst>
                                    <p:cond delay="0"/>
                                  </p:stCondLst>
                                  <p:childTnLst>
                                    <p:set>
                                      <p:cBhvr>
                                        <p:cTn id="67" dur="1" fill="hold">
                                          <p:stCondLst>
                                            <p:cond delay="0"/>
                                          </p:stCondLst>
                                        </p:cTn>
                                        <p:tgtEl>
                                          <p:spTgt spid="116759"/>
                                        </p:tgtEl>
                                        <p:attrNameLst>
                                          <p:attrName>style.visibility</p:attrName>
                                        </p:attrNameLst>
                                      </p:cBhvr>
                                      <p:to>
                                        <p:strVal val="visible"/>
                                      </p:to>
                                    </p:set>
                                    <p:animEffect transition="in" filter="box(in)">
                                      <p:cBhvr>
                                        <p:cTn id="68" dur="500"/>
                                        <p:tgtEl>
                                          <p:spTgt spid="116759"/>
                                        </p:tgtEl>
                                      </p:cBhvr>
                                    </p:animEffect>
                                  </p:childTnLst>
                                  <p:subTnLst>
                                    <p:audio>
                                      <p:cMediaNode>
                                        <p:cTn display="0" masterRel="sameClick">
                                          <p:stCondLst>
                                            <p:cond evt="begin" delay="0">
                                              <p:tn val="66"/>
                                            </p:cond>
                                          </p:stCondLst>
                                          <p:endCondLst>
                                            <p:cond evt="onStopAudio" delay="0">
                                              <p:tgtEl>
                                                <p:sldTgt/>
                                              </p:tgtEl>
                                            </p:cond>
                                          </p:endCondLst>
                                        </p:cTn>
                                        <p:tgtEl>
                                          <p:sndTgt r:embed="rId3" name="cashreg.wav"/>
                                        </p:tgtEl>
                                      </p:cMediaNode>
                                    </p:audio>
                                  </p:subTnLst>
                                </p:cTn>
                              </p:par>
                              <p:par>
                                <p:cTn id="69" presetID="4" presetClass="entr" presetSubtype="16" repeatCount="5000" fill="hold" grpId="0" nodeType="withEffect">
                                  <p:stCondLst>
                                    <p:cond delay="0"/>
                                  </p:stCondLst>
                                  <p:childTnLst>
                                    <p:set>
                                      <p:cBhvr>
                                        <p:cTn id="70" dur="1" fill="hold">
                                          <p:stCondLst>
                                            <p:cond delay="0"/>
                                          </p:stCondLst>
                                        </p:cTn>
                                        <p:tgtEl>
                                          <p:spTgt spid="116760"/>
                                        </p:tgtEl>
                                        <p:attrNameLst>
                                          <p:attrName>style.visibility</p:attrName>
                                        </p:attrNameLst>
                                      </p:cBhvr>
                                      <p:to>
                                        <p:strVal val="visible"/>
                                      </p:to>
                                    </p:set>
                                    <p:animEffect transition="in" filter="box(in)">
                                      <p:cBhvr>
                                        <p:cTn id="71" dur="500"/>
                                        <p:tgtEl>
                                          <p:spTgt spid="116760"/>
                                        </p:tgtEl>
                                      </p:cBhvr>
                                    </p:animEffect>
                                  </p:childTnLst>
                                  <p:subTnLst>
                                    <p:audio>
                                      <p:cMediaNode>
                                        <p:cTn display="0" masterRel="sameClick">
                                          <p:stCondLst>
                                            <p:cond evt="begin" delay="0">
                                              <p:tn val="69"/>
                                            </p:cond>
                                          </p:stCondLst>
                                          <p:endCondLst>
                                            <p:cond evt="onStopAudio" delay="0">
                                              <p:tgtEl>
                                                <p:sldTgt/>
                                              </p:tgtEl>
                                            </p:cond>
                                          </p:endCondLst>
                                        </p:cTn>
                                        <p:tgtEl>
                                          <p:sndTgt r:embed="rId3" name="cashreg.wav"/>
                                        </p:tgtEl>
                                      </p:cMediaNode>
                                    </p:audio>
                                  </p:subTnLst>
                                </p:cTn>
                              </p:par>
                              <p:par>
                                <p:cTn id="72" presetID="4" presetClass="entr" presetSubtype="16" repeatCount="5000" fill="hold" grpId="0" nodeType="withEffect">
                                  <p:stCondLst>
                                    <p:cond delay="0"/>
                                  </p:stCondLst>
                                  <p:childTnLst>
                                    <p:set>
                                      <p:cBhvr>
                                        <p:cTn id="73" dur="1" fill="hold">
                                          <p:stCondLst>
                                            <p:cond delay="0"/>
                                          </p:stCondLst>
                                        </p:cTn>
                                        <p:tgtEl>
                                          <p:spTgt spid="116761"/>
                                        </p:tgtEl>
                                        <p:attrNameLst>
                                          <p:attrName>style.visibility</p:attrName>
                                        </p:attrNameLst>
                                      </p:cBhvr>
                                      <p:to>
                                        <p:strVal val="visible"/>
                                      </p:to>
                                    </p:set>
                                    <p:animEffect transition="in" filter="box(in)">
                                      <p:cBhvr>
                                        <p:cTn id="74" dur="500"/>
                                        <p:tgtEl>
                                          <p:spTgt spid="116761"/>
                                        </p:tgtEl>
                                      </p:cBhvr>
                                    </p:animEffect>
                                  </p:childTnLst>
                                  <p:subTnLst>
                                    <p:audio>
                                      <p:cMediaNode>
                                        <p:cTn display="0" masterRel="sameClick">
                                          <p:stCondLst>
                                            <p:cond evt="begin" delay="0">
                                              <p:tn val="72"/>
                                            </p:cond>
                                          </p:stCondLst>
                                          <p:endCondLst>
                                            <p:cond evt="onStopAudio" delay="0">
                                              <p:tgtEl>
                                                <p:sldTgt/>
                                              </p:tgtEl>
                                            </p:cond>
                                          </p:endCondLst>
                                        </p:cTn>
                                        <p:tgtEl>
                                          <p:sndTgt r:embed="rId3" name="cashreg.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repeatCount="5000" fill="hold" grpId="0" nodeType="clickEffect">
                                  <p:stCondLst>
                                    <p:cond delay="0"/>
                                  </p:stCondLst>
                                  <p:childTnLst>
                                    <p:set>
                                      <p:cBhvr>
                                        <p:cTn id="78" dur="1" fill="hold">
                                          <p:stCondLst>
                                            <p:cond delay="0"/>
                                          </p:stCondLst>
                                        </p:cTn>
                                        <p:tgtEl>
                                          <p:spTgt spid="116762"/>
                                        </p:tgtEl>
                                        <p:attrNameLst>
                                          <p:attrName>style.visibility</p:attrName>
                                        </p:attrNameLst>
                                      </p:cBhvr>
                                      <p:to>
                                        <p:strVal val="visible"/>
                                      </p:to>
                                    </p:set>
                                    <p:animEffect transition="in" filter="box(in)">
                                      <p:cBhvr>
                                        <p:cTn id="79" dur="500"/>
                                        <p:tgtEl>
                                          <p:spTgt spid="116762"/>
                                        </p:tgtEl>
                                      </p:cBhvr>
                                    </p:animEffect>
                                  </p:childTnLst>
                                  <p:subTnLst>
                                    <p:audio>
                                      <p:cMediaNode>
                                        <p:cTn display="0" masterRel="sameClick">
                                          <p:stCondLst>
                                            <p:cond evt="begin" delay="0">
                                              <p:tn val="77"/>
                                            </p:cond>
                                          </p:stCondLst>
                                          <p:endCondLst>
                                            <p:cond evt="onStopAudio" delay="0">
                                              <p:tgtEl>
                                                <p:sldTgt/>
                                              </p:tgtEl>
                                            </p:cond>
                                          </p:endCondLst>
                                        </p:cTn>
                                        <p:tgtEl>
                                          <p:sndTgt r:embed="rId3" name="cashreg.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4" presetClass="entr" presetSubtype="16" repeatCount="5000" fill="hold" grpId="0" nodeType="clickEffect">
                                  <p:stCondLst>
                                    <p:cond delay="0"/>
                                  </p:stCondLst>
                                  <p:childTnLst>
                                    <p:set>
                                      <p:cBhvr>
                                        <p:cTn id="83" dur="1" fill="hold">
                                          <p:stCondLst>
                                            <p:cond delay="0"/>
                                          </p:stCondLst>
                                        </p:cTn>
                                        <p:tgtEl>
                                          <p:spTgt spid="116763"/>
                                        </p:tgtEl>
                                        <p:attrNameLst>
                                          <p:attrName>style.visibility</p:attrName>
                                        </p:attrNameLst>
                                      </p:cBhvr>
                                      <p:to>
                                        <p:strVal val="visible"/>
                                      </p:to>
                                    </p:set>
                                    <p:animEffect transition="in" filter="box(in)">
                                      <p:cBhvr>
                                        <p:cTn id="84" dur="500"/>
                                        <p:tgtEl>
                                          <p:spTgt spid="116763"/>
                                        </p:tgtEl>
                                      </p:cBhvr>
                                    </p:animEffect>
                                  </p:childTnLst>
                                  <p:subTnLst>
                                    <p:audio>
                                      <p:cMediaNode>
                                        <p:cTn display="0" masterRel="sameClick">
                                          <p:stCondLst>
                                            <p:cond evt="begin" delay="0">
                                              <p:tn val="82"/>
                                            </p:cond>
                                          </p:stCondLst>
                                          <p:endCondLst>
                                            <p:cond evt="onStopAudio" delay="0">
                                              <p:tgtEl>
                                                <p:sldTgt/>
                                              </p:tgtEl>
                                            </p:cond>
                                          </p:endCondLst>
                                        </p:cTn>
                                        <p:tgtEl>
                                          <p:sndTgt r:embed="rId3" name="cashreg.wav"/>
                                        </p:tgtEl>
                                      </p:cMediaNode>
                                    </p:audio>
                                  </p:subTnLst>
                                </p:cTn>
                              </p:par>
                              <p:par>
                                <p:cTn id="85" presetID="4" presetClass="entr" presetSubtype="16" repeatCount="5000" fill="hold" grpId="0" nodeType="withEffect">
                                  <p:stCondLst>
                                    <p:cond delay="0"/>
                                  </p:stCondLst>
                                  <p:childTnLst>
                                    <p:set>
                                      <p:cBhvr>
                                        <p:cTn id="86" dur="1" fill="hold">
                                          <p:stCondLst>
                                            <p:cond delay="0"/>
                                          </p:stCondLst>
                                        </p:cTn>
                                        <p:tgtEl>
                                          <p:spTgt spid="116764"/>
                                        </p:tgtEl>
                                        <p:attrNameLst>
                                          <p:attrName>style.visibility</p:attrName>
                                        </p:attrNameLst>
                                      </p:cBhvr>
                                      <p:to>
                                        <p:strVal val="visible"/>
                                      </p:to>
                                    </p:set>
                                    <p:animEffect transition="in" filter="box(in)">
                                      <p:cBhvr>
                                        <p:cTn id="87" dur="500"/>
                                        <p:tgtEl>
                                          <p:spTgt spid="116764"/>
                                        </p:tgtEl>
                                      </p:cBhvr>
                                    </p:animEffect>
                                  </p:childTnLst>
                                  <p:subTnLst>
                                    <p:audio>
                                      <p:cMediaNode>
                                        <p:cTn display="0" masterRel="sameClick">
                                          <p:stCondLst>
                                            <p:cond evt="begin" delay="0">
                                              <p:tn val="85"/>
                                            </p:cond>
                                          </p:stCondLst>
                                          <p:endCondLst>
                                            <p:cond evt="onStopAudio" delay="0">
                                              <p:tgtEl>
                                                <p:sldTgt/>
                                              </p:tgtEl>
                                            </p:cond>
                                          </p:endCondLst>
                                        </p:cTn>
                                        <p:tgtEl>
                                          <p:sndTgt r:embed="rId3"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0" presetClass="entr" presetSubtype="0" repeatCount="4000" fill="hold" grpId="0" nodeType="clickEffect">
                                  <p:stCondLst>
                                    <p:cond delay="0"/>
                                  </p:stCondLst>
                                  <p:childTnLst>
                                    <p:set>
                                      <p:cBhvr>
                                        <p:cTn id="91" dur="1" fill="hold">
                                          <p:stCondLst>
                                            <p:cond delay="0"/>
                                          </p:stCondLst>
                                        </p:cTn>
                                        <p:tgtEl>
                                          <p:spTgt spid="116793"/>
                                        </p:tgtEl>
                                        <p:attrNameLst>
                                          <p:attrName>style.visibility</p:attrName>
                                        </p:attrNameLst>
                                      </p:cBhvr>
                                      <p:to>
                                        <p:strVal val="visible"/>
                                      </p:to>
                                    </p:set>
                                    <p:animEffect transition="in" filter="wedge">
                                      <p:cBhvr>
                                        <p:cTn id="92" dur="500"/>
                                        <p:tgtEl>
                                          <p:spTgt spid="116793"/>
                                        </p:tgtEl>
                                      </p:cBhvr>
                                    </p:animEffect>
                                  </p:childTnLst>
                                  <p:subTnLst>
                                    <p:audio>
                                      <p:cMediaNode>
                                        <p:cTn display="0" masterRel="sameClick">
                                          <p:stCondLst>
                                            <p:cond evt="begin" delay="0">
                                              <p:tn val="90"/>
                                            </p:cond>
                                          </p:stCondLst>
                                          <p:endCondLst>
                                            <p:cond evt="onStopAudio" delay="0">
                                              <p:tgtEl>
                                                <p:sldTgt/>
                                              </p:tgtEl>
                                            </p:cond>
                                          </p:endCondLst>
                                        </p:cTn>
                                        <p:tgtEl>
                                          <p:sndTgt r:embed="rId2" name="chimes.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4" presetClass="entr" presetSubtype="16" repeatCount="5000" fill="hold" grpId="0" nodeType="clickEffect">
                                  <p:stCondLst>
                                    <p:cond delay="0"/>
                                  </p:stCondLst>
                                  <p:childTnLst>
                                    <p:set>
                                      <p:cBhvr>
                                        <p:cTn id="96" dur="1" fill="hold">
                                          <p:stCondLst>
                                            <p:cond delay="0"/>
                                          </p:stCondLst>
                                        </p:cTn>
                                        <p:tgtEl>
                                          <p:spTgt spid="116767"/>
                                        </p:tgtEl>
                                        <p:attrNameLst>
                                          <p:attrName>style.visibility</p:attrName>
                                        </p:attrNameLst>
                                      </p:cBhvr>
                                      <p:to>
                                        <p:strVal val="visible"/>
                                      </p:to>
                                    </p:set>
                                    <p:animEffect transition="in" filter="box(in)">
                                      <p:cBhvr>
                                        <p:cTn id="97" dur="500"/>
                                        <p:tgtEl>
                                          <p:spTgt spid="116767"/>
                                        </p:tgtEl>
                                      </p:cBhvr>
                                    </p:animEffect>
                                  </p:childTnLst>
                                  <p:subTnLst>
                                    <p:audio>
                                      <p:cMediaNode>
                                        <p:cTn display="0" masterRel="sameClick">
                                          <p:stCondLst>
                                            <p:cond evt="begin" delay="0">
                                              <p:tn val="95"/>
                                            </p:cond>
                                          </p:stCondLst>
                                          <p:endCondLst>
                                            <p:cond evt="onStopAudio" delay="0">
                                              <p:tgtEl>
                                                <p:sldTgt/>
                                              </p:tgtEl>
                                            </p:cond>
                                          </p:endCondLst>
                                        </p:cTn>
                                        <p:tgtEl>
                                          <p:sndTgt r:embed="rId3" name="cashreg.wav"/>
                                        </p:tgtEl>
                                      </p:cMediaNode>
                                    </p:audio>
                                  </p:subTnLst>
                                </p:cTn>
                              </p:par>
                              <p:par>
                                <p:cTn id="98" presetID="4" presetClass="entr" presetSubtype="16" repeatCount="5000" fill="hold" grpId="0" nodeType="withEffect">
                                  <p:stCondLst>
                                    <p:cond delay="0"/>
                                  </p:stCondLst>
                                  <p:childTnLst>
                                    <p:set>
                                      <p:cBhvr>
                                        <p:cTn id="99" dur="1" fill="hold">
                                          <p:stCondLst>
                                            <p:cond delay="0"/>
                                          </p:stCondLst>
                                        </p:cTn>
                                        <p:tgtEl>
                                          <p:spTgt spid="116766"/>
                                        </p:tgtEl>
                                        <p:attrNameLst>
                                          <p:attrName>style.visibility</p:attrName>
                                        </p:attrNameLst>
                                      </p:cBhvr>
                                      <p:to>
                                        <p:strVal val="visible"/>
                                      </p:to>
                                    </p:set>
                                    <p:animEffect transition="in" filter="box(in)">
                                      <p:cBhvr>
                                        <p:cTn id="100" dur="500"/>
                                        <p:tgtEl>
                                          <p:spTgt spid="116766"/>
                                        </p:tgtEl>
                                      </p:cBhvr>
                                    </p:animEffect>
                                  </p:childTnLst>
                                  <p:subTnLst>
                                    <p:audio>
                                      <p:cMediaNode>
                                        <p:cTn display="0" masterRel="sameClick">
                                          <p:stCondLst>
                                            <p:cond evt="begin" delay="0">
                                              <p:tn val="98"/>
                                            </p:cond>
                                          </p:stCondLst>
                                          <p:endCondLst>
                                            <p:cond evt="onStopAudio" delay="0">
                                              <p:tgtEl>
                                                <p:sldTgt/>
                                              </p:tgtEl>
                                            </p:cond>
                                          </p:endCondLst>
                                        </p:cTn>
                                        <p:tgtEl>
                                          <p:sndTgt r:embed="rId3" name="cashreg.wav"/>
                                        </p:tgtEl>
                                      </p:cMediaNode>
                                    </p:audio>
                                  </p:subTnLst>
                                </p:cTn>
                              </p:par>
                              <p:par>
                                <p:cTn id="101" presetID="4" presetClass="entr" presetSubtype="16" repeatCount="5000" fill="hold" grpId="0" nodeType="withEffect">
                                  <p:stCondLst>
                                    <p:cond delay="0"/>
                                  </p:stCondLst>
                                  <p:childTnLst>
                                    <p:set>
                                      <p:cBhvr>
                                        <p:cTn id="102" dur="1" fill="hold">
                                          <p:stCondLst>
                                            <p:cond delay="0"/>
                                          </p:stCondLst>
                                        </p:cTn>
                                        <p:tgtEl>
                                          <p:spTgt spid="116765"/>
                                        </p:tgtEl>
                                        <p:attrNameLst>
                                          <p:attrName>style.visibility</p:attrName>
                                        </p:attrNameLst>
                                      </p:cBhvr>
                                      <p:to>
                                        <p:strVal val="visible"/>
                                      </p:to>
                                    </p:set>
                                    <p:animEffect transition="in" filter="box(in)">
                                      <p:cBhvr>
                                        <p:cTn id="103" dur="500"/>
                                        <p:tgtEl>
                                          <p:spTgt spid="116765"/>
                                        </p:tgtEl>
                                      </p:cBhvr>
                                    </p:animEffect>
                                  </p:childTnLst>
                                  <p:subTnLst>
                                    <p:audio>
                                      <p:cMediaNode>
                                        <p:cTn display="0" masterRel="sameClick">
                                          <p:stCondLst>
                                            <p:cond evt="begin" delay="0">
                                              <p:tn val="101"/>
                                            </p:cond>
                                          </p:stCondLst>
                                          <p:endCondLst>
                                            <p:cond evt="onStopAudio" delay="0">
                                              <p:tgtEl>
                                                <p:sldTgt/>
                                              </p:tgtEl>
                                            </p:cond>
                                          </p:endCondLst>
                                        </p:cTn>
                                        <p:tgtEl>
                                          <p:sndTgt r:embed="rId3" name="cashreg.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4" presetClass="entr" presetSubtype="16" repeatCount="5000" fill="hold" grpId="0" nodeType="clickEffect">
                                  <p:stCondLst>
                                    <p:cond delay="0"/>
                                  </p:stCondLst>
                                  <p:childTnLst>
                                    <p:set>
                                      <p:cBhvr>
                                        <p:cTn id="107" dur="1" fill="hold">
                                          <p:stCondLst>
                                            <p:cond delay="0"/>
                                          </p:stCondLst>
                                        </p:cTn>
                                        <p:tgtEl>
                                          <p:spTgt spid="116769"/>
                                        </p:tgtEl>
                                        <p:attrNameLst>
                                          <p:attrName>style.visibility</p:attrName>
                                        </p:attrNameLst>
                                      </p:cBhvr>
                                      <p:to>
                                        <p:strVal val="visible"/>
                                      </p:to>
                                    </p:set>
                                    <p:animEffect transition="in" filter="box(in)">
                                      <p:cBhvr>
                                        <p:cTn id="108" dur="500"/>
                                        <p:tgtEl>
                                          <p:spTgt spid="116769"/>
                                        </p:tgtEl>
                                      </p:cBhvr>
                                    </p:animEffect>
                                  </p:childTnLst>
                                  <p:subTnLst>
                                    <p:audio>
                                      <p:cMediaNode>
                                        <p:cTn display="0" masterRel="sameClick">
                                          <p:stCondLst>
                                            <p:cond evt="begin" delay="0">
                                              <p:tn val="106"/>
                                            </p:cond>
                                          </p:stCondLst>
                                          <p:endCondLst>
                                            <p:cond evt="onStopAudio" delay="0">
                                              <p:tgtEl>
                                                <p:sldTgt/>
                                              </p:tgtEl>
                                            </p:cond>
                                          </p:endCondLst>
                                        </p:cTn>
                                        <p:tgtEl>
                                          <p:sndTgt r:embed="rId3" name="cashreg.wav"/>
                                        </p:tgtEl>
                                      </p:cMediaNode>
                                    </p:audio>
                                  </p:subTnLst>
                                </p:cTn>
                              </p:par>
                              <p:par>
                                <p:cTn id="109" presetID="4" presetClass="entr" presetSubtype="16" repeatCount="5000" fill="hold" grpId="0" nodeType="withEffect">
                                  <p:stCondLst>
                                    <p:cond delay="0"/>
                                  </p:stCondLst>
                                  <p:childTnLst>
                                    <p:set>
                                      <p:cBhvr>
                                        <p:cTn id="110" dur="1" fill="hold">
                                          <p:stCondLst>
                                            <p:cond delay="0"/>
                                          </p:stCondLst>
                                        </p:cTn>
                                        <p:tgtEl>
                                          <p:spTgt spid="116770"/>
                                        </p:tgtEl>
                                        <p:attrNameLst>
                                          <p:attrName>style.visibility</p:attrName>
                                        </p:attrNameLst>
                                      </p:cBhvr>
                                      <p:to>
                                        <p:strVal val="visible"/>
                                      </p:to>
                                    </p:set>
                                    <p:animEffect transition="in" filter="box(in)">
                                      <p:cBhvr>
                                        <p:cTn id="111" dur="500"/>
                                        <p:tgtEl>
                                          <p:spTgt spid="116770"/>
                                        </p:tgtEl>
                                      </p:cBhvr>
                                    </p:animEffect>
                                  </p:childTnLst>
                                  <p:subTnLst>
                                    <p:audio>
                                      <p:cMediaNode>
                                        <p:cTn display="0" masterRel="sameClick">
                                          <p:stCondLst>
                                            <p:cond evt="begin" delay="0">
                                              <p:tn val="109"/>
                                            </p:cond>
                                          </p:stCondLst>
                                          <p:endCondLst>
                                            <p:cond evt="onStopAudio" delay="0">
                                              <p:tgtEl>
                                                <p:sldTgt/>
                                              </p:tgtEl>
                                            </p:cond>
                                          </p:endCondLst>
                                        </p:cTn>
                                        <p:tgtEl>
                                          <p:sndTgt r:embed="rId3" name="cashreg.wav"/>
                                        </p:tgtEl>
                                      </p:cMediaNode>
                                    </p:audio>
                                  </p:subTnLst>
                                </p:cTn>
                              </p:par>
                              <p:par>
                                <p:cTn id="112" presetID="4" presetClass="entr" presetSubtype="16" repeatCount="5000" fill="hold" grpId="0" nodeType="withEffect">
                                  <p:stCondLst>
                                    <p:cond delay="0"/>
                                  </p:stCondLst>
                                  <p:childTnLst>
                                    <p:set>
                                      <p:cBhvr>
                                        <p:cTn id="113" dur="1" fill="hold">
                                          <p:stCondLst>
                                            <p:cond delay="0"/>
                                          </p:stCondLst>
                                        </p:cTn>
                                        <p:tgtEl>
                                          <p:spTgt spid="116771"/>
                                        </p:tgtEl>
                                        <p:attrNameLst>
                                          <p:attrName>style.visibility</p:attrName>
                                        </p:attrNameLst>
                                      </p:cBhvr>
                                      <p:to>
                                        <p:strVal val="visible"/>
                                      </p:to>
                                    </p:set>
                                    <p:animEffect transition="in" filter="box(in)">
                                      <p:cBhvr>
                                        <p:cTn id="114" dur="500"/>
                                        <p:tgtEl>
                                          <p:spTgt spid="116771"/>
                                        </p:tgtEl>
                                      </p:cBhvr>
                                    </p:animEffect>
                                  </p:childTnLst>
                                  <p:subTnLst>
                                    <p:audio>
                                      <p:cMediaNode>
                                        <p:cTn display="0" masterRel="sameClick">
                                          <p:stCondLst>
                                            <p:cond evt="begin" delay="0">
                                              <p:tn val="112"/>
                                            </p:cond>
                                          </p:stCondLst>
                                          <p:endCondLst>
                                            <p:cond evt="onStopAudio" delay="0">
                                              <p:tgtEl>
                                                <p:sldTgt/>
                                              </p:tgtEl>
                                            </p:cond>
                                          </p:endCondLst>
                                        </p:cTn>
                                        <p:tgtEl>
                                          <p:sndTgt r:embed="rId3" name="cashreg.wav"/>
                                        </p:tgtEl>
                                      </p:cMediaNode>
                                    </p:audio>
                                  </p:subTnLst>
                                </p:cTn>
                              </p:par>
                              <p:par>
                                <p:cTn id="115" presetID="4" presetClass="entr" presetSubtype="16" repeatCount="5000" fill="hold" grpId="0" nodeType="withEffect">
                                  <p:stCondLst>
                                    <p:cond delay="0"/>
                                  </p:stCondLst>
                                  <p:childTnLst>
                                    <p:set>
                                      <p:cBhvr>
                                        <p:cTn id="116" dur="1" fill="hold">
                                          <p:stCondLst>
                                            <p:cond delay="0"/>
                                          </p:stCondLst>
                                        </p:cTn>
                                        <p:tgtEl>
                                          <p:spTgt spid="116772"/>
                                        </p:tgtEl>
                                        <p:attrNameLst>
                                          <p:attrName>style.visibility</p:attrName>
                                        </p:attrNameLst>
                                      </p:cBhvr>
                                      <p:to>
                                        <p:strVal val="visible"/>
                                      </p:to>
                                    </p:set>
                                    <p:animEffect transition="in" filter="box(in)">
                                      <p:cBhvr>
                                        <p:cTn id="117" dur="500"/>
                                        <p:tgtEl>
                                          <p:spTgt spid="116772"/>
                                        </p:tgtEl>
                                      </p:cBhvr>
                                    </p:animEffect>
                                  </p:childTnLst>
                                  <p:subTnLst>
                                    <p:audio>
                                      <p:cMediaNode>
                                        <p:cTn display="0" masterRel="sameClick">
                                          <p:stCondLst>
                                            <p:cond evt="begin" delay="0">
                                              <p:tn val="115"/>
                                            </p:cond>
                                          </p:stCondLst>
                                          <p:endCondLst>
                                            <p:cond evt="onStopAudio" delay="0">
                                              <p:tgtEl>
                                                <p:sldTgt/>
                                              </p:tgtEl>
                                            </p:cond>
                                          </p:endCondLst>
                                        </p:cTn>
                                        <p:tgtEl>
                                          <p:sndTgt r:embed="rId3" name="cashreg.wav"/>
                                        </p:tgtEl>
                                      </p:cMediaNode>
                                    </p:audio>
                                  </p:subTnLst>
                                </p:cTn>
                              </p:par>
                              <p:par>
                                <p:cTn id="118" presetID="4" presetClass="entr" presetSubtype="16" repeatCount="5000" fill="hold" grpId="0" nodeType="withEffect">
                                  <p:stCondLst>
                                    <p:cond delay="0"/>
                                  </p:stCondLst>
                                  <p:childTnLst>
                                    <p:set>
                                      <p:cBhvr>
                                        <p:cTn id="119" dur="1" fill="hold">
                                          <p:stCondLst>
                                            <p:cond delay="0"/>
                                          </p:stCondLst>
                                        </p:cTn>
                                        <p:tgtEl>
                                          <p:spTgt spid="116773"/>
                                        </p:tgtEl>
                                        <p:attrNameLst>
                                          <p:attrName>style.visibility</p:attrName>
                                        </p:attrNameLst>
                                      </p:cBhvr>
                                      <p:to>
                                        <p:strVal val="visible"/>
                                      </p:to>
                                    </p:set>
                                    <p:animEffect transition="in" filter="box(in)">
                                      <p:cBhvr>
                                        <p:cTn id="120" dur="500"/>
                                        <p:tgtEl>
                                          <p:spTgt spid="116773"/>
                                        </p:tgtEl>
                                      </p:cBhvr>
                                    </p:animEffect>
                                  </p:childTnLst>
                                  <p:subTnLst>
                                    <p:audio>
                                      <p:cMediaNode>
                                        <p:cTn display="0" masterRel="sameClick">
                                          <p:stCondLst>
                                            <p:cond evt="begin" delay="0">
                                              <p:tn val="118"/>
                                            </p:cond>
                                          </p:stCondLst>
                                          <p:endCondLst>
                                            <p:cond evt="onStopAudio" delay="0">
                                              <p:tgtEl>
                                                <p:sldTgt/>
                                              </p:tgtEl>
                                            </p:cond>
                                          </p:endCondLst>
                                        </p:cTn>
                                        <p:tgtEl>
                                          <p:sndTgt r:embed="rId3" name="cashreg.wav"/>
                                        </p:tgtEl>
                                      </p:cMediaNode>
                                    </p:audio>
                                  </p:subTnLst>
                                </p:cTn>
                              </p:par>
                              <p:par>
                                <p:cTn id="121" presetID="4" presetClass="entr" presetSubtype="16" repeatCount="5000" fill="hold" grpId="0" nodeType="withEffect">
                                  <p:stCondLst>
                                    <p:cond delay="0"/>
                                  </p:stCondLst>
                                  <p:childTnLst>
                                    <p:set>
                                      <p:cBhvr>
                                        <p:cTn id="122" dur="1" fill="hold">
                                          <p:stCondLst>
                                            <p:cond delay="0"/>
                                          </p:stCondLst>
                                        </p:cTn>
                                        <p:tgtEl>
                                          <p:spTgt spid="116774"/>
                                        </p:tgtEl>
                                        <p:attrNameLst>
                                          <p:attrName>style.visibility</p:attrName>
                                        </p:attrNameLst>
                                      </p:cBhvr>
                                      <p:to>
                                        <p:strVal val="visible"/>
                                      </p:to>
                                    </p:set>
                                    <p:animEffect transition="in" filter="box(in)">
                                      <p:cBhvr>
                                        <p:cTn id="123" dur="500"/>
                                        <p:tgtEl>
                                          <p:spTgt spid="116774"/>
                                        </p:tgtEl>
                                      </p:cBhvr>
                                    </p:animEffect>
                                  </p:childTnLst>
                                  <p:subTnLst>
                                    <p:audio>
                                      <p:cMediaNode>
                                        <p:cTn display="0" masterRel="sameClick">
                                          <p:stCondLst>
                                            <p:cond evt="begin" delay="0">
                                              <p:tn val="121"/>
                                            </p:cond>
                                          </p:stCondLst>
                                          <p:endCondLst>
                                            <p:cond evt="onStopAudio" delay="0">
                                              <p:tgtEl>
                                                <p:sldTgt/>
                                              </p:tgtEl>
                                            </p:cond>
                                          </p:endCondLst>
                                        </p:cTn>
                                        <p:tgtEl>
                                          <p:sndTgt r:embed="rId3" name="cashreg.wav"/>
                                        </p:tgtEl>
                                      </p:cMediaNode>
                                    </p:audio>
                                  </p:subTnLst>
                                </p:cTn>
                              </p:par>
                              <p:par>
                                <p:cTn id="124" presetID="4" presetClass="entr" presetSubtype="16" repeatCount="5000" fill="hold" grpId="0" nodeType="withEffect">
                                  <p:stCondLst>
                                    <p:cond delay="0"/>
                                  </p:stCondLst>
                                  <p:childTnLst>
                                    <p:set>
                                      <p:cBhvr>
                                        <p:cTn id="125" dur="1" fill="hold">
                                          <p:stCondLst>
                                            <p:cond delay="0"/>
                                          </p:stCondLst>
                                        </p:cTn>
                                        <p:tgtEl>
                                          <p:spTgt spid="116775"/>
                                        </p:tgtEl>
                                        <p:attrNameLst>
                                          <p:attrName>style.visibility</p:attrName>
                                        </p:attrNameLst>
                                      </p:cBhvr>
                                      <p:to>
                                        <p:strVal val="visible"/>
                                      </p:to>
                                    </p:set>
                                    <p:animEffect transition="in" filter="box(in)">
                                      <p:cBhvr>
                                        <p:cTn id="126" dur="500"/>
                                        <p:tgtEl>
                                          <p:spTgt spid="116775"/>
                                        </p:tgtEl>
                                      </p:cBhvr>
                                    </p:animEffect>
                                  </p:childTnLst>
                                  <p:subTnLst>
                                    <p:audio>
                                      <p:cMediaNode>
                                        <p:cTn display="0" masterRel="sameClick">
                                          <p:stCondLst>
                                            <p:cond evt="begin" delay="0">
                                              <p:tn val="124"/>
                                            </p:cond>
                                          </p:stCondLst>
                                          <p:endCondLst>
                                            <p:cond evt="onStopAudio" delay="0">
                                              <p:tgtEl>
                                                <p:sldTgt/>
                                              </p:tgtEl>
                                            </p:cond>
                                          </p:endCondLst>
                                        </p:cTn>
                                        <p:tgtEl>
                                          <p:sndTgt r:embed="rId3" name="cashreg.wav"/>
                                        </p:tgtEl>
                                      </p:cMediaNode>
                                    </p:audio>
                                  </p:subTnLst>
                                </p:cTn>
                              </p:par>
                              <p:par>
                                <p:cTn id="127" presetID="5" presetClass="entr" presetSubtype="10" repeatCount="5000" fill="hold" grpId="0" nodeType="withEffect">
                                  <p:stCondLst>
                                    <p:cond delay="0"/>
                                  </p:stCondLst>
                                  <p:childTnLst>
                                    <p:set>
                                      <p:cBhvr>
                                        <p:cTn id="128" dur="1" fill="hold">
                                          <p:stCondLst>
                                            <p:cond delay="0"/>
                                          </p:stCondLst>
                                        </p:cTn>
                                        <p:tgtEl>
                                          <p:spTgt spid="116798"/>
                                        </p:tgtEl>
                                        <p:attrNameLst>
                                          <p:attrName>style.visibility</p:attrName>
                                        </p:attrNameLst>
                                      </p:cBhvr>
                                      <p:to>
                                        <p:strVal val="visible"/>
                                      </p:to>
                                    </p:set>
                                    <p:animEffect transition="in" filter="checkerboard(across)">
                                      <p:cBhvr>
                                        <p:cTn id="129" dur="500"/>
                                        <p:tgtEl>
                                          <p:spTgt spid="116798"/>
                                        </p:tgtEl>
                                      </p:cBhvr>
                                    </p:animEffect>
                                  </p:childTnLst>
                                  <p:subTnLst>
                                    <p:audio>
                                      <p:cMediaNode>
                                        <p:cTn display="0" masterRel="sameClick">
                                          <p:stCondLst>
                                            <p:cond evt="begin" delay="0">
                                              <p:tn val="127"/>
                                            </p:cond>
                                          </p:stCondLst>
                                          <p:endCondLst>
                                            <p:cond evt="onStopAudio" delay="0">
                                              <p:tgtEl>
                                                <p:sldTgt/>
                                              </p:tgtEl>
                                            </p:cond>
                                          </p:endCondLst>
                                        </p:cTn>
                                        <p:tgtEl>
                                          <p:sndTgt r:embed="rId3" name="cashreg.wav"/>
                                        </p:tgtEl>
                                      </p:cMediaNode>
                                    </p:audio>
                                  </p:subTnLst>
                                </p:cTn>
                              </p:par>
                              <p:par>
                                <p:cTn id="130" presetID="22" presetClass="entr" presetSubtype="4" repeatCount="5000" fill="hold" nodeType="withEffect">
                                  <p:stCondLst>
                                    <p:cond delay="0"/>
                                  </p:stCondLst>
                                  <p:childTnLst>
                                    <p:set>
                                      <p:cBhvr>
                                        <p:cTn id="131" dur="1" fill="hold">
                                          <p:stCondLst>
                                            <p:cond delay="0"/>
                                          </p:stCondLst>
                                        </p:cTn>
                                        <p:tgtEl>
                                          <p:spTgt spid="116799"/>
                                        </p:tgtEl>
                                        <p:attrNameLst>
                                          <p:attrName>style.visibility</p:attrName>
                                        </p:attrNameLst>
                                      </p:cBhvr>
                                      <p:to>
                                        <p:strVal val="visible"/>
                                      </p:to>
                                    </p:set>
                                    <p:animEffect transition="in" filter="wipe(down)">
                                      <p:cBhvr>
                                        <p:cTn id="132" dur="500"/>
                                        <p:tgtEl>
                                          <p:spTgt spid="116799"/>
                                        </p:tgtEl>
                                      </p:cBhvr>
                                    </p:animEffect>
                                  </p:childTnLst>
                                </p:cTn>
                              </p:par>
                              <p:par>
                                <p:cTn id="133" presetID="4" presetClass="entr" presetSubtype="16" repeatCount="5000" fill="hold" grpId="0" nodeType="withEffect">
                                  <p:stCondLst>
                                    <p:cond delay="0"/>
                                  </p:stCondLst>
                                  <p:childTnLst>
                                    <p:set>
                                      <p:cBhvr>
                                        <p:cTn id="134" dur="1" fill="hold">
                                          <p:stCondLst>
                                            <p:cond delay="0"/>
                                          </p:stCondLst>
                                        </p:cTn>
                                        <p:tgtEl>
                                          <p:spTgt spid="116776"/>
                                        </p:tgtEl>
                                        <p:attrNameLst>
                                          <p:attrName>style.visibility</p:attrName>
                                        </p:attrNameLst>
                                      </p:cBhvr>
                                      <p:to>
                                        <p:strVal val="visible"/>
                                      </p:to>
                                    </p:set>
                                    <p:animEffect transition="in" filter="box(in)">
                                      <p:cBhvr>
                                        <p:cTn id="135" dur="500"/>
                                        <p:tgtEl>
                                          <p:spTgt spid="116776"/>
                                        </p:tgtEl>
                                      </p:cBhvr>
                                    </p:animEffect>
                                  </p:childTnLst>
                                  <p:subTnLst>
                                    <p:audio>
                                      <p:cMediaNode>
                                        <p:cTn display="0" masterRel="sameClick">
                                          <p:stCondLst>
                                            <p:cond evt="begin" delay="0">
                                              <p:tn val="133"/>
                                            </p:cond>
                                          </p:stCondLst>
                                          <p:endCondLst>
                                            <p:cond evt="onStopAudio" delay="0">
                                              <p:tgtEl>
                                                <p:sldTgt/>
                                              </p:tgtEl>
                                            </p:cond>
                                          </p:endCondLst>
                                        </p:cTn>
                                        <p:tgtEl>
                                          <p:sndTgt r:embed="rId3" name="cashreg.wav"/>
                                        </p:tgtEl>
                                      </p:cMediaNode>
                                    </p:audio>
                                  </p:subTnLst>
                                </p:cTn>
                              </p:par>
                              <p:par>
                                <p:cTn id="136" presetID="4" presetClass="entr" presetSubtype="16" repeatCount="5000" fill="hold" grpId="0" nodeType="withEffect">
                                  <p:stCondLst>
                                    <p:cond delay="0"/>
                                  </p:stCondLst>
                                  <p:childTnLst>
                                    <p:set>
                                      <p:cBhvr>
                                        <p:cTn id="137" dur="1" fill="hold">
                                          <p:stCondLst>
                                            <p:cond delay="0"/>
                                          </p:stCondLst>
                                        </p:cTn>
                                        <p:tgtEl>
                                          <p:spTgt spid="116777"/>
                                        </p:tgtEl>
                                        <p:attrNameLst>
                                          <p:attrName>style.visibility</p:attrName>
                                        </p:attrNameLst>
                                      </p:cBhvr>
                                      <p:to>
                                        <p:strVal val="visible"/>
                                      </p:to>
                                    </p:set>
                                    <p:animEffect transition="in" filter="box(in)">
                                      <p:cBhvr>
                                        <p:cTn id="138" dur="500"/>
                                        <p:tgtEl>
                                          <p:spTgt spid="116777"/>
                                        </p:tgtEl>
                                      </p:cBhvr>
                                    </p:animEffect>
                                  </p:childTnLst>
                                  <p:subTnLst>
                                    <p:audio>
                                      <p:cMediaNode>
                                        <p:cTn display="0" masterRel="sameClick">
                                          <p:stCondLst>
                                            <p:cond evt="begin" delay="0">
                                              <p:tn val="136"/>
                                            </p:cond>
                                          </p:stCondLst>
                                          <p:endCondLst>
                                            <p:cond evt="onStopAudio" delay="0">
                                              <p:tgtEl>
                                                <p:sldTgt/>
                                              </p:tgtEl>
                                            </p:cond>
                                          </p:endCondLst>
                                        </p:cTn>
                                        <p:tgtEl>
                                          <p:sndTgt r:embed="rId3" name="cashreg.wav"/>
                                        </p:tgtEl>
                                      </p:cMediaNode>
                                    </p:audio>
                                  </p:subTnLst>
                                </p:cTn>
                              </p:par>
                              <p:par>
                                <p:cTn id="139" presetID="4" presetClass="entr" presetSubtype="16" repeatCount="5000" fill="hold" grpId="0" nodeType="withEffect">
                                  <p:stCondLst>
                                    <p:cond delay="0"/>
                                  </p:stCondLst>
                                  <p:childTnLst>
                                    <p:set>
                                      <p:cBhvr>
                                        <p:cTn id="140" dur="1" fill="hold">
                                          <p:stCondLst>
                                            <p:cond delay="0"/>
                                          </p:stCondLst>
                                        </p:cTn>
                                        <p:tgtEl>
                                          <p:spTgt spid="116778"/>
                                        </p:tgtEl>
                                        <p:attrNameLst>
                                          <p:attrName>style.visibility</p:attrName>
                                        </p:attrNameLst>
                                      </p:cBhvr>
                                      <p:to>
                                        <p:strVal val="visible"/>
                                      </p:to>
                                    </p:set>
                                    <p:animEffect transition="in" filter="box(in)">
                                      <p:cBhvr>
                                        <p:cTn id="141" dur="500"/>
                                        <p:tgtEl>
                                          <p:spTgt spid="116778"/>
                                        </p:tgtEl>
                                      </p:cBhvr>
                                    </p:animEffect>
                                  </p:childTnLst>
                                  <p:subTnLst>
                                    <p:audio>
                                      <p:cMediaNode>
                                        <p:cTn display="0" masterRel="sameClick">
                                          <p:stCondLst>
                                            <p:cond evt="begin" delay="0">
                                              <p:tn val="139"/>
                                            </p:cond>
                                          </p:stCondLst>
                                          <p:endCondLst>
                                            <p:cond evt="onStopAudio" delay="0">
                                              <p:tgtEl>
                                                <p:sldTgt/>
                                              </p:tgtEl>
                                            </p:cond>
                                          </p:endCondLst>
                                        </p:cTn>
                                        <p:tgtEl>
                                          <p:sndTgt r:embed="rId3" name="cashreg.wav"/>
                                        </p:tgtEl>
                                      </p:cMediaNode>
                                    </p:audio>
                                  </p:subTnLst>
                                </p:cTn>
                              </p:par>
                              <p:par>
                                <p:cTn id="142" presetID="4" presetClass="entr" presetSubtype="16" repeatCount="5000" fill="hold" grpId="0" nodeType="withEffect">
                                  <p:stCondLst>
                                    <p:cond delay="0"/>
                                  </p:stCondLst>
                                  <p:childTnLst>
                                    <p:set>
                                      <p:cBhvr>
                                        <p:cTn id="143" dur="1" fill="hold">
                                          <p:stCondLst>
                                            <p:cond delay="0"/>
                                          </p:stCondLst>
                                        </p:cTn>
                                        <p:tgtEl>
                                          <p:spTgt spid="116779"/>
                                        </p:tgtEl>
                                        <p:attrNameLst>
                                          <p:attrName>style.visibility</p:attrName>
                                        </p:attrNameLst>
                                      </p:cBhvr>
                                      <p:to>
                                        <p:strVal val="visible"/>
                                      </p:to>
                                    </p:set>
                                    <p:animEffect transition="in" filter="box(in)">
                                      <p:cBhvr>
                                        <p:cTn id="144" dur="500"/>
                                        <p:tgtEl>
                                          <p:spTgt spid="116779"/>
                                        </p:tgtEl>
                                      </p:cBhvr>
                                    </p:animEffect>
                                  </p:childTnLst>
                                  <p:subTnLst>
                                    <p:audio>
                                      <p:cMediaNode>
                                        <p:cTn display="0" masterRel="sameClick">
                                          <p:stCondLst>
                                            <p:cond evt="begin" delay="0">
                                              <p:tn val="142"/>
                                            </p:cond>
                                          </p:stCondLst>
                                          <p:endCondLst>
                                            <p:cond evt="onStopAudio" delay="0">
                                              <p:tgtEl>
                                                <p:sldTgt/>
                                              </p:tgtEl>
                                            </p:cond>
                                          </p:endCondLst>
                                        </p:cTn>
                                        <p:tgtEl>
                                          <p:sndTgt r:embed="rId3" name="cashreg.wav"/>
                                        </p:tgtEl>
                                      </p:cMediaNode>
                                    </p:audio>
                                  </p:subTnLst>
                                </p:cTn>
                              </p:par>
                              <p:par>
                                <p:cTn id="145" presetID="4" presetClass="entr" presetSubtype="16" repeatCount="5000" fill="hold" grpId="0" nodeType="withEffect">
                                  <p:stCondLst>
                                    <p:cond delay="0"/>
                                  </p:stCondLst>
                                  <p:childTnLst>
                                    <p:set>
                                      <p:cBhvr>
                                        <p:cTn id="146" dur="1" fill="hold">
                                          <p:stCondLst>
                                            <p:cond delay="0"/>
                                          </p:stCondLst>
                                        </p:cTn>
                                        <p:tgtEl>
                                          <p:spTgt spid="116768"/>
                                        </p:tgtEl>
                                        <p:attrNameLst>
                                          <p:attrName>style.visibility</p:attrName>
                                        </p:attrNameLst>
                                      </p:cBhvr>
                                      <p:to>
                                        <p:strVal val="visible"/>
                                      </p:to>
                                    </p:set>
                                    <p:animEffect transition="in" filter="box(in)">
                                      <p:cBhvr>
                                        <p:cTn id="147" dur="500"/>
                                        <p:tgtEl>
                                          <p:spTgt spid="116768"/>
                                        </p:tgtEl>
                                      </p:cBhvr>
                                    </p:animEffect>
                                  </p:childTnLst>
                                  <p:subTnLst>
                                    <p:audio>
                                      <p:cMediaNode>
                                        <p:cTn display="0" masterRel="sameClick">
                                          <p:stCondLst>
                                            <p:cond evt="begin" delay="0">
                                              <p:tn val="145"/>
                                            </p:cond>
                                          </p:stCondLst>
                                          <p:endCondLst>
                                            <p:cond evt="onStopAudio" delay="0">
                                              <p:tgtEl>
                                                <p:sldTgt/>
                                              </p:tgtEl>
                                            </p:cond>
                                          </p:endCondLst>
                                        </p:cTn>
                                        <p:tgtEl>
                                          <p:sndTgt r:embed="rId3" name="cashreg.wav"/>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4" presetClass="entr" presetSubtype="16" repeatCount="5000" fill="hold" grpId="0" nodeType="clickEffect">
                                  <p:stCondLst>
                                    <p:cond delay="0"/>
                                  </p:stCondLst>
                                  <p:childTnLst>
                                    <p:set>
                                      <p:cBhvr>
                                        <p:cTn id="151" dur="1" fill="hold">
                                          <p:stCondLst>
                                            <p:cond delay="0"/>
                                          </p:stCondLst>
                                        </p:cTn>
                                        <p:tgtEl>
                                          <p:spTgt spid="116780"/>
                                        </p:tgtEl>
                                        <p:attrNameLst>
                                          <p:attrName>style.visibility</p:attrName>
                                        </p:attrNameLst>
                                      </p:cBhvr>
                                      <p:to>
                                        <p:strVal val="visible"/>
                                      </p:to>
                                    </p:set>
                                    <p:animEffect transition="in" filter="box(in)">
                                      <p:cBhvr>
                                        <p:cTn id="152" dur="500"/>
                                        <p:tgtEl>
                                          <p:spTgt spid="116780"/>
                                        </p:tgtEl>
                                      </p:cBhvr>
                                    </p:animEffect>
                                  </p:childTnLst>
                                  <p:subTnLst>
                                    <p:audio>
                                      <p:cMediaNode>
                                        <p:cTn display="0" masterRel="sameClick">
                                          <p:stCondLst>
                                            <p:cond evt="begin" delay="0">
                                              <p:tn val="150"/>
                                            </p:cond>
                                          </p:stCondLst>
                                          <p:endCondLst>
                                            <p:cond evt="onStopAudio" delay="0">
                                              <p:tgtEl>
                                                <p:sldTgt/>
                                              </p:tgtEl>
                                            </p:cond>
                                          </p:endCondLst>
                                        </p:cTn>
                                        <p:tgtEl>
                                          <p:sndTgt r:embed="rId3" name="cashreg.wav"/>
                                        </p:tgtEl>
                                      </p:cMediaNode>
                                    </p:audio>
                                  </p:subTnLst>
                                </p:cTn>
                              </p:par>
                              <p:par>
                                <p:cTn id="153" presetID="4" presetClass="entr" presetSubtype="16" repeatCount="5000" fill="hold" grpId="0" nodeType="withEffect">
                                  <p:stCondLst>
                                    <p:cond delay="0"/>
                                  </p:stCondLst>
                                  <p:childTnLst>
                                    <p:set>
                                      <p:cBhvr>
                                        <p:cTn id="154" dur="1" fill="hold">
                                          <p:stCondLst>
                                            <p:cond delay="0"/>
                                          </p:stCondLst>
                                        </p:cTn>
                                        <p:tgtEl>
                                          <p:spTgt spid="116781"/>
                                        </p:tgtEl>
                                        <p:attrNameLst>
                                          <p:attrName>style.visibility</p:attrName>
                                        </p:attrNameLst>
                                      </p:cBhvr>
                                      <p:to>
                                        <p:strVal val="visible"/>
                                      </p:to>
                                    </p:set>
                                    <p:animEffect transition="in" filter="box(in)">
                                      <p:cBhvr>
                                        <p:cTn id="155" dur="500"/>
                                        <p:tgtEl>
                                          <p:spTgt spid="116781"/>
                                        </p:tgtEl>
                                      </p:cBhvr>
                                    </p:animEffect>
                                  </p:childTnLst>
                                  <p:subTnLst>
                                    <p:audio>
                                      <p:cMediaNode>
                                        <p:cTn display="0" masterRel="sameClick">
                                          <p:stCondLst>
                                            <p:cond evt="begin" delay="0">
                                              <p:tn val="153"/>
                                            </p:cond>
                                          </p:stCondLst>
                                          <p:endCondLst>
                                            <p:cond evt="onStopAudio" delay="0">
                                              <p:tgtEl>
                                                <p:sldTgt/>
                                              </p:tgtEl>
                                            </p:cond>
                                          </p:endCondLst>
                                        </p:cTn>
                                        <p:tgtEl>
                                          <p:sndTgt r:embed="rId3" name="cashreg.wav"/>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20" presetClass="entr" presetSubtype="0" repeatCount="3000" fill="hold" grpId="0" nodeType="clickEffect">
                                  <p:stCondLst>
                                    <p:cond delay="0"/>
                                  </p:stCondLst>
                                  <p:childTnLst>
                                    <p:set>
                                      <p:cBhvr>
                                        <p:cTn id="159" dur="1" fill="hold">
                                          <p:stCondLst>
                                            <p:cond delay="0"/>
                                          </p:stCondLst>
                                        </p:cTn>
                                        <p:tgtEl>
                                          <p:spTgt spid="116794"/>
                                        </p:tgtEl>
                                        <p:attrNameLst>
                                          <p:attrName>style.visibility</p:attrName>
                                        </p:attrNameLst>
                                      </p:cBhvr>
                                      <p:to>
                                        <p:strVal val="visible"/>
                                      </p:to>
                                    </p:set>
                                    <p:animEffect transition="in" filter="wedge">
                                      <p:cBhvr>
                                        <p:cTn id="160" dur="500"/>
                                        <p:tgtEl>
                                          <p:spTgt spid="116794"/>
                                        </p:tgtEl>
                                      </p:cBhvr>
                                    </p:animEffect>
                                  </p:childTnLst>
                                  <p:subTnLst>
                                    <p:audio>
                                      <p:cMediaNode>
                                        <p:cTn display="0" masterRel="sameClick">
                                          <p:stCondLst>
                                            <p:cond evt="begin" delay="0">
                                              <p:tn val="158"/>
                                            </p:cond>
                                          </p:stCondLst>
                                          <p:endCondLst>
                                            <p:cond evt="onStopAudio" delay="0">
                                              <p:tgtEl>
                                                <p:sldTgt/>
                                              </p:tgtEl>
                                            </p:cond>
                                          </p:endCondLst>
                                        </p:cTn>
                                        <p:tgtEl>
                                          <p:sndTgt r:embed="rId2" name="chimes.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4" presetClass="entr" presetSubtype="16" fill="hold" grpId="0" nodeType="clickEffect">
                                  <p:stCondLst>
                                    <p:cond delay="0"/>
                                  </p:stCondLst>
                                  <p:childTnLst>
                                    <p:set>
                                      <p:cBhvr>
                                        <p:cTn id="164" dur="1" fill="hold">
                                          <p:stCondLst>
                                            <p:cond delay="0"/>
                                          </p:stCondLst>
                                        </p:cTn>
                                        <p:tgtEl>
                                          <p:spTgt spid="116802"/>
                                        </p:tgtEl>
                                        <p:attrNameLst>
                                          <p:attrName>style.visibility</p:attrName>
                                        </p:attrNameLst>
                                      </p:cBhvr>
                                      <p:to>
                                        <p:strVal val="visible"/>
                                      </p:to>
                                    </p:set>
                                    <p:animEffect transition="in" filter="box(in)">
                                      <p:cBhvr>
                                        <p:cTn id="165" dur="500"/>
                                        <p:tgtEl>
                                          <p:spTgt spid="11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3" grpId="0" animBg="1"/>
      <p:bldP spid="116753" grpId="1" animBg="1"/>
      <p:bldP spid="116754" grpId="0" animBg="1"/>
      <p:bldP spid="116754" grpId="1" animBg="1"/>
      <p:bldP spid="116755" grpId="0" animBg="1"/>
      <p:bldP spid="116755" grpId="1" animBg="1"/>
      <p:bldP spid="116756" grpId="0" animBg="1"/>
      <p:bldP spid="116756" grpId="1" animBg="1"/>
      <p:bldP spid="116757" grpId="0" animBg="1"/>
      <p:bldP spid="116757" grpId="1" animBg="1"/>
      <p:bldP spid="116758" grpId="0" animBg="1"/>
      <p:bldP spid="116758" grpId="1" animBg="1"/>
      <p:bldP spid="116759" grpId="0" animBg="1"/>
      <p:bldP spid="116760" grpId="0" animBg="1"/>
      <p:bldP spid="116761" grpId="0" animBg="1"/>
      <p:bldP spid="116762" grpId="0" animBg="1"/>
      <p:bldP spid="116763" grpId="0" animBg="1"/>
      <p:bldP spid="116764" grpId="0" animBg="1"/>
      <p:bldP spid="116765" grpId="0" animBg="1"/>
      <p:bldP spid="116766" grpId="0" animBg="1"/>
      <p:bldP spid="116767" grpId="0" animBg="1"/>
      <p:bldP spid="116768" grpId="0" animBg="1"/>
      <p:bldP spid="116769" grpId="0" animBg="1"/>
      <p:bldP spid="116770" grpId="0" animBg="1"/>
      <p:bldP spid="116771" grpId="0" animBg="1"/>
      <p:bldP spid="116772" grpId="0" animBg="1"/>
      <p:bldP spid="116773" grpId="0" animBg="1"/>
      <p:bldP spid="116774" grpId="0" animBg="1"/>
      <p:bldP spid="116775" grpId="0" animBg="1"/>
      <p:bldP spid="116776" grpId="0" animBg="1"/>
      <p:bldP spid="116777" grpId="0" animBg="1"/>
      <p:bldP spid="116778" grpId="0" animBg="1"/>
      <p:bldP spid="116779" grpId="0" animBg="1"/>
      <p:bldP spid="116780" grpId="0" animBg="1"/>
      <p:bldP spid="116781" grpId="0" animBg="1"/>
      <p:bldP spid="116783" grpId="0" animBg="1"/>
      <p:bldP spid="116784" grpId="0" animBg="1"/>
      <p:bldP spid="116786" grpId="0" animBg="1"/>
      <p:bldP spid="116793" grpId="0" animBg="1"/>
      <p:bldP spid="116794" grpId="0" animBg="1"/>
      <p:bldP spid="116797" grpId="0" animBg="1"/>
      <p:bldP spid="116798" grpId="0" animBg="1"/>
      <p:bldP spid="1168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a:bodyPr>
          <a:lstStyle/>
          <a:p>
            <a:r>
              <a:rPr lang="en-US" sz="3200" b="1" dirty="0">
                <a:latin typeface="Times New Roman" panose="02020603050405020304" pitchFamily="18" charset="0"/>
                <a:cs typeface="Times New Roman" panose="02020603050405020304" pitchFamily="18" charset="0"/>
              </a:rPr>
              <a:t>II. SỰ LIÊN KẾT KHU VỰC</a:t>
            </a:r>
            <a:endParaRPr lang="en-US" sz="3200" b="1" dirty="0"/>
          </a:p>
        </p:txBody>
      </p:sp>
      <p:sp>
        <p:nvSpPr>
          <p:cNvPr id="4" name="AutoShape 69"/>
          <p:cNvSpPr>
            <a:spLocks noChangeArrowheads="1"/>
          </p:cNvSpPr>
          <p:nvPr/>
        </p:nvSpPr>
        <p:spPr bwMode="auto">
          <a:xfrm>
            <a:off x="448492" y="1731146"/>
            <a:ext cx="3222172" cy="1991768"/>
          </a:xfrm>
          <a:prstGeom prst="wedgeRoundRectCallout">
            <a:avLst>
              <a:gd name="adj1" fmla="val -28273"/>
              <a:gd name="adj2" fmla="val 55671"/>
              <a:gd name="adj3" fmla="val 16667"/>
            </a:avLst>
          </a:prstGeom>
          <a:solidFill>
            <a:schemeClr val="accent4"/>
          </a:solidFill>
          <a:ln w="9525">
            <a:solidFill>
              <a:srgbClr val="FF0000"/>
            </a:solidFill>
            <a:miter lim="800000"/>
            <a:headEnd/>
            <a:tailEnd/>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None/>
            </a:pPr>
            <a:r>
              <a:rPr lang="en-US" altLang="en-US" sz="2000" b="1" dirty="0" err="1">
                <a:latin typeface="Times New Roman" panose="02020603050405020304" pitchFamily="18" charset="0"/>
                <a:cs typeface="Times New Roman" panose="02020603050405020304" pitchFamily="18" charset="0"/>
              </a:rPr>
              <a:t>Tại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nói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Hội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nghị</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cấp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giữa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các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a:t>
            </a:r>
            <a:r>
              <a:rPr lang="en-US" altLang="en-US" sz="2000" b="1" dirty="0">
                <a:latin typeface="Times New Roman" panose="02020603050405020304" pitchFamily="18" charset="0"/>
                <a:cs typeface="Times New Roman" panose="02020603050405020304" pitchFamily="18" charset="0"/>
              </a:rPr>
              <a:t> EC </a:t>
            </a:r>
            <a:r>
              <a:rPr lang="en-US" altLang="en-US" sz="2000" b="1" dirty="0" err="1">
                <a:latin typeface="Times New Roman" panose="02020603050405020304" pitchFamily="18" charset="0"/>
                <a:cs typeface="Times New Roman" panose="02020603050405020304" pitchFamily="18" charset="0"/>
              </a:rPr>
              <a:t>đánh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dấu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mốc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mang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trình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liên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kết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quốc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tế</a:t>
            </a:r>
            <a:r>
              <a:rPr lang="en-US" altLang="en-US" sz="2000" b="1" dirty="0">
                <a:latin typeface="Times New Roman" panose="02020603050405020304" pitchFamily="18" charset="0"/>
                <a:cs typeface="Times New Roman" panose="02020603050405020304" pitchFamily="18" charset="0"/>
              </a:rPr>
              <a:t> ở </a:t>
            </a:r>
            <a:r>
              <a:rPr lang="en-US" altLang="en-US" sz="2000" b="1" dirty="0" err="1">
                <a:latin typeface="Times New Roman" panose="02020603050405020304" pitchFamily="18" charset="0"/>
                <a:cs typeface="Times New Roman" panose="02020603050405020304" pitchFamily="18" charset="0"/>
              </a:rPr>
              <a:t>châu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Âu</a:t>
            </a:r>
            <a:r>
              <a:rPr lang="en-US" altLang="en-US" sz="2000" b="1" dirty="0">
                <a:latin typeface="Times New Roman" panose="02020603050405020304" pitchFamily="18" charset="0"/>
                <a:cs typeface="Times New Roman" panose="02020603050405020304" pitchFamily="18" charset="0"/>
              </a:rPr>
              <a:t>?</a:t>
            </a:r>
            <a:r>
              <a:rPr lang="en-US" altLang="en-US" sz="2000" b="1" dirty="0">
                <a:latin typeface="Times New Roman" panose="02020603050405020304" pitchFamily="18" charset="0"/>
              </a:rPr>
              <a:t> </a:t>
            </a:r>
            <a:endParaRPr lang="vi-VN" altLang="en-US" sz="2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6021977" y="1463040"/>
            <a:ext cx="5721531" cy="250806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en-US" dirty="0">
              <a:solidFill>
                <a:srgbClr val="FF0000"/>
              </a:solidFill>
              <a:latin typeface="Times New Roman" panose="02020603050405020304" pitchFamily="18" charset="0"/>
            </a:endParaRPr>
          </a:p>
          <a:p>
            <a:r>
              <a:rPr lang="en-US" altLang="en-US" dirty="0" err="1">
                <a:solidFill>
                  <a:srgbClr val="FF0000"/>
                </a:solidFill>
                <a:latin typeface="Times New Roman" panose="02020603050405020304" pitchFamily="18" charset="0"/>
              </a:rPr>
              <a:t>Tại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hội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nghị</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này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các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nước</a:t>
            </a:r>
            <a:r>
              <a:rPr lang="en-US" altLang="en-US" dirty="0">
                <a:solidFill>
                  <a:srgbClr val="FF0000"/>
                </a:solidFill>
                <a:latin typeface="Times New Roman" panose="02020603050405020304" pitchFamily="18" charset="0"/>
              </a:rPr>
              <a:t> EU </a:t>
            </a:r>
            <a:r>
              <a:rPr lang="en-US" altLang="en-US" dirty="0" err="1">
                <a:solidFill>
                  <a:srgbClr val="FF0000"/>
                </a:solidFill>
                <a:latin typeface="Times New Roman" panose="02020603050405020304" pitchFamily="18" charset="0"/>
              </a:rPr>
              <a:t>đã</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thông</a:t>
            </a:r>
            <a:r>
              <a:rPr lang="en-US" altLang="en-US" dirty="0">
                <a:solidFill>
                  <a:srgbClr val="FF0000"/>
                </a:solidFill>
                <a:latin typeface="Times New Roman" panose="02020603050405020304" pitchFamily="18" charset="0"/>
              </a:rPr>
              <a:t> qua </a:t>
            </a:r>
            <a:r>
              <a:rPr lang="en-US" altLang="en-US" dirty="0" err="1">
                <a:solidFill>
                  <a:srgbClr val="FF0000"/>
                </a:solidFill>
                <a:latin typeface="Times New Roman" panose="02020603050405020304" pitchFamily="18" charset="0"/>
              </a:rPr>
              <a:t>hai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quyết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định</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quan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trọng</a:t>
            </a:r>
            <a:r>
              <a:rPr lang="en-US" altLang="en-US" dirty="0">
                <a:solidFill>
                  <a:srgbClr val="FF0000"/>
                </a:solidFill>
                <a:latin typeface="Times New Roman" panose="02020603050405020304" pitchFamily="18" charset="0"/>
              </a:rPr>
              <a:t>:</a:t>
            </a:r>
          </a:p>
          <a:p>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Xây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dựng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một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thị</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trường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nội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địa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Châu</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Âu</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với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một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liên</a:t>
            </a:r>
            <a:r>
              <a:rPr lang="en-US" altLang="en-US" dirty="0">
                <a:solidFill>
                  <a:srgbClr val="FF0000"/>
                </a:solidFill>
                <a:latin typeface="Times New Roman" panose="02020603050405020304" pitchFamily="18" charset="0"/>
              </a:rPr>
              <a:t> minh </a:t>
            </a:r>
            <a:r>
              <a:rPr lang="en-US" altLang="en-US" dirty="0" err="1">
                <a:solidFill>
                  <a:srgbClr val="FF0000"/>
                </a:solidFill>
                <a:latin typeface="Times New Roman" panose="02020603050405020304" pitchFamily="18" charset="0"/>
              </a:rPr>
              <a:t>kinh</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tế</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và</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tiền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tệ</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Châu</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Âu</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có</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một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đồng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tiền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chung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duy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nhất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là</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đồng</a:t>
            </a:r>
            <a:r>
              <a:rPr lang="en-US" altLang="en-US" dirty="0">
                <a:solidFill>
                  <a:srgbClr val="FF0000"/>
                </a:solidFill>
                <a:latin typeface="Times New Roman" panose="02020603050405020304" pitchFamily="18" charset="0"/>
              </a:rPr>
              <a:t> EURO.</a:t>
            </a:r>
          </a:p>
          <a:p>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Xây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dựng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một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liên</a:t>
            </a:r>
            <a:r>
              <a:rPr lang="en-US" altLang="en-US" dirty="0">
                <a:solidFill>
                  <a:srgbClr val="FF0000"/>
                </a:solidFill>
                <a:latin typeface="Times New Roman" panose="02020603050405020304" pitchFamily="18" charset="0"/>
              </a:rPr>
              <a:t> minh </a:t>
            </a:r>
            <a:r>
              <a:rPr lang="en-US" altLang="en-US" dirty="0" err="1">
                <a:solidFill>
                  <a:srgbClr val="FF0000"/>
                </a:solidFill>
                <a:latin typeface="Times New Roman" panose="02020603050405020304" pitchFamily="18" charset="0"/>
              </a:rPr>
              <a:t>chính</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trị</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mở</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rộng</a:t>
            </a:r>
            <a:r>
              <a:rPr lang="en-US" altLang="en-US" dirty="0">
                <a:solidFill>
                  <a:srgbClr val="FF0000"/>
                </a:solidFill>
                <a:latin typeface="Times New Roman" panose="02020603050405020304" pitchFamily="18" charset="0"/>
              </a:rPr>
              <a:t> sang </a:t>
            </a:r>
            <a:r>
              <a:rPr lang="en-US" altLang="en-US" dirty="0" err="1">
                <a:solidFill>
                  <a:srgbClr val="FF0000"/>
                </a:solidFill>
                <a:latin typeface="Times New Roman" panose="02020603050405020304" pitchFamily="18" charset="0"/>
              </a:rPr>
              <a:t>liên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kết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về</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chính</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sách</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đối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ngoại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và</a:t>
            </a:r>
            <a:r>
              <a:rPr lang="en-US" altLang="en-US" dirty="0">
                <a:solidFill>
                  <a:srgbClr val="FF0000"/>
                </a:solidFill>
                <a:latin typeface="Times New Roman" panose="02020603050405020304" pitchFamily="18" charset="0"/>
              </a:rPr>
              <a:t> an </a:t>
            </a:r>
            <a:r>
              <a:rPr lang="en-US" altLang="en-US" dirty="0" err="1">
                <a:solidFill>
                  <a:srgbClr val="FF0000"/>
                </a:solidFill>
                <a:latin typeface="Times New Roman" panose="02020603050405020304" pitchFamily="18" charset="0"/>
              </a:rPr>
              <a:t>ninh</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tiến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tới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một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nhà</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nước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chung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Châu</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Âu</a:t>
            </a:r>
            <a:r>
              <a:rPr lang="en-US" altLang="en-US" dirty="0">
                <a:solidFill>
                  <a:srgbClr val="FF0000"/>
                </a:solidFill>
                <a:latin typeface="Times New Roman" panose="02020603050405020304" pitchFamily="18" charset="0"/>
              </a:rPr>
              <a:t>.</a:t>
            </a:r>
          </a:p>
          <a:p>
            <a:pPr algn="ctr"/>
            <a:endParaRPr lang="en-US" dirty="0">
              <a:solidFill>
                <a:srgbClr val="FF0000"/>
              </a:solidFill>
            </a:endParaRPr>
          </a:p>
        </p:txBody>
      </p:sp>
      <p:sp>
        <p:nvSpPr>
          <p:cNvPr id="7" name="Rectangle 6"/>
          <p:cNvSpPr/>
          <p:nvPr/>
        </p:nvSpPr>
        <p:spPr>
          <a:xfrm>
            <a:off x="6069874" y="4519749"/>
            <a:ext cx="5795554" cy="165898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a:solidFill>
                  <a:srgbClr val="FF0000"/>
                </a:solidFill>
                <a:latin typeface="Times New Roman" panose="02020603050405020304" pitchFamily="18" charset="0"/>
                <a:cs typeface="Times New Roman" panose="02020603050405020304" pitchFamily="18" charset="0"/>
              </a:rPr>
              <a:t>Hội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nghị</a:t>
            </a:r>
            <a:r>
              <a:rPr lang="en-US" dirty="0">
                <a:solidFill>
                  <a:srgbClr val="FF0000"/>
                </a:solidFill>
                <a:latin typeface="Times New Roman" panose="02020603050405020304" pitchFamily="18" charset="0"/>
                <a:cs typeface="Times New Roman" panose="02020603050405020304" pitchFamily="18" charset="0"/>
              </a:rPr>
              <a:t> Ma-</a:t>
            </a:r>
            <a:r>
              <a:rPr lang="en-US" dirty="0" err="1">
                <a:solidFill>
                  <a:srgbClr val="FF0000"/>
                </a:solidFill>
                <a:latin typeface="Times New Roman" panose="02020603050405020304" pitchFamily="18" charset="0"/>
                <a:cs typeface="Times New Roman" panose="02020603050405020304" pitchFamily="18" charset="0"/>
              </a:rPr>
              <a:t>xtrich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quyết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định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đồng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đổi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Liên</a:t>
            </a:r>
            <a:r>
              <a:rPr lang="en-US" dirty="0">
                <a:solidFill>
                  <a:srgbClr val="FF0000"/>
                </a:solidFill>
                <a:latin typeface="Times New Roman" panose="02020603050405020304" pitchFamily="18" charset="0"/>
                <a:cs typeface="Times New Roman" panose="02020603050405020304" pitchFamily="18" charset="0"/>
              </a:rPr>
              <a:t> minh </a:t>
            </a:r>
            <a:r>
              <a:rPr lang="en-US" dirty="0" err="1">
                <a:solidFill>
                  <a:srgbClr val="FF0000"/>
                </a:solidFill>
                <a:latin typeface="Times New Roman" panose="02020603050405020304" pitchFamily="18" charset="0"/>
                <a:cs typeface="Times New Roman" panose="02020603050405020304" pitchFamily="18" charset="0"/>
              </a:rPr>
              <a:t>châu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Âu</a:t>
            </a:r>
            <a:r>
              <a:rPr lang="en-US" dirty="0">
                <a:solidFill>
                  <a:srgbClr val="FF0000"/>
                </a:solidFill>
                <a:latin typeface="Times New Roman" panose="02020603050405020304" pitchFamily="18" charset="0"/>
                <a:cs typeface="Times New Roman" panose="02020603050405020304" pitchFamily="18" charset="0"/>
              </a:rPr>
              <a:t> (EU) </a:t>
            </a:r>
            <a:r>
              <a:rPr lang="en-US" dirty="0" err="1">
                <a:solidFill>
                  <a:srgbClr val="FF0000"/>
                </a:solidFill>
                <a:latin typeface="Times New Roman" panose="02020603050405020304" pitchFamily="18" charset="0"/>
                <a:cs typeface="Times New Roman" panose="02020603050405020304" pitchFamily="18" charset="0"/>
              </a:rPr>
              <a:t>với</a:t>
            </a:r>
            <a:r>
              <a:rPr lang="en-US" dirty="0">
                <a:solidFill>
                  <a:srgbClr val="FF0000"/>
                </a:solidFill>
                <a:latin typeface="Times New Roman" panose="02020603050405020304" pitchFamily="18" charset="0"/>
                <a:cs typeface="Times New Roman" panose="02020603050405020304" pitchFamily="18" charset="0"/>
              </a:rPr>
              <a:t> 15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viên</a:t>
            </a:r>
            <a:r>
              <a:rPr lang="en-US" dirty="0">
                <a:solidFill>
                  <a:srgbClr val="FF0000"/>
                </a:solidFill>
                <a:latin typeface="Times New Roman" panose="02020603050405020304" pitchFamily="18" charset="0"/>
                <a:cs typeface="Times New Roman" panose="02020603050405020304" pitchFamily="18" charset="0"/>
              </a:rPr>
              <a:t> (1999)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năm</a:t>
            </a:r>
            <a:r>
              <a:rPr lang="en-US" dirty="0">
                <a:solidFill>
                  <a:srgbClr val="FF0000"/>
                </a:solidFill>
                <a:latin typeface="Times New Roman" panose="02020603050405020304" pitchFamily="18" charset="0"/>
                <a:cs typeface="Times New Roman" panose="02020603050405020304" pitchFamily="18" charset="0"/>
              </a:rPr>
              <a:t> 2004 </a:t>
            </a:r>
            <a:r>
              <a:rPr lang="en-US" dirty="0" err="1">
                <a:solidFill>
                  <a:srgbClr val="FF0000"/>
                </a:solidFill>
                <a:latin typeface="Times New Roman" panose="02020603050405020304" pitchFamily="18" charset="0"/>
                <a:cs typeface="Times New Roman" panose="02020603050405020304" pitchFamily="18" charset="0"/>
              </a:rPr>
              <a:t>là</a:t>
            </a:r>
            <a:r>
              <a:rPr lang="en-US" dirty="0">
                <a:solidFill>
                  <a:srgbClr val="FF0000"/>
                </a:solidFill>
                <a:latin typeface="Times New Roman" panose="02020603050405020304" pitchFamily="18" charset="0"/>
                <a:cs typeface="Times New Roman" panose="02020603050405020304" pitchFamily="18" charset="0"/>
              </a:rPr>
              <a:t> 25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a:t>
            </a:r>
          </a:p>
          <a:p>
            <a:pPr algn="just"/>
            <a:r>
              <a:rPr lang="en-US" dirty="0" err="1">
                <a:solidFill>
                  <a:srgbClr val="FF0000"/>
                </a:solidFill>
                <a:latin typeface="Times New Roman" panose="02020603050405020304" pitchFamily="18" charset="0"/>
                <a:cs typeface="Times New Roman" panose="02020603050405020304" pitchFamily="18" charset="0"/>
              </a:rPr>
              <a:t>Hiện</a:t>
            </a:r>
            <a:r>
              <a:rPr lang="en-US" dirty="0">
                <a:solidFill>
                  <a:srgbClr val="FF0000"/>
                </a:solidFill>
                <a:latin typeface="Times New Roman" panose="02020603050405020304" pitchFamily="18" charset="0"/>
                <a:cs typeface="Times New Roman" panose="02020603050405020304" pitchFamily="18" charset="0"/>
              </a:rPr>
              <a:t> nay, </a:t>
            </a:r>
            <a:r>
              <a:rPr lang="en-US" dirty="0" err="1">
                <a:solidFill>
                  <a:srgbClr val="FF0000"/>
                </a:solidFill>
                <a:latin typeface="Times New Roman" panose="02020603050405020304" pitchFamily="18" charset="0"/>
                <a:cs typeface="Times New Roman" panose="02020603050405020304" pitchFamily="18" charset="0"/>
              </a:rPr>
              <a:t>đây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một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liên</a:t>
            </a:r>
            <a:r>
              <a:rPr lang="en-US" dirty="0">
                <a:solidFill>
                  <a:srgbClr val="FF0000"/>
                </a:solidFill>
                <a:latin typeface="Times New Roman" panose="02020603050405020304" pitchFamily="18" charset="0"/>
                <a:cs typeface="Times New Roman" panose="02020603050405020304" pitchFamily="18" charset="0"/>
              </a:rPr>
              <a:t> minh </a:t>
            </a:r>
            <a:r>
              <a:rPr lang="en-US" dirty="0" err="1">
                <a:solidFill>
                  <a:srgbClr val="FF0000"/>
                </a:solidFill>
                <a:latin typeface="Times New Roman" panose="02020603050405020304" pitchFamily="18" charset="0"/>
                <a:cs typeface="Times New Roman" panose="02020603050405020304" pitchFamily="18" charset="0"/>
              </a:rPr>
              <a:t>chính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lớn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giới</a:t>
            </a:r>
            <a:r>
              <a:rPr lang="en-US" dirty="0">
                <a:solidFill>
                  <a:srgbClr val="FF0000"/>
                </a:solidFill>
                <a:latin typeface="Times New Roman" panose="02020603050405020304" pitchFamily="18" charset="0"/>
                <a:cs typeface="Times New Roman" panose="02020603050405020304" pitchFamily="18" charset="0"/>
              </a:rPr>
              <a:t>.</a:t>
            </a:r>
          </a:p>
        </p:txBody>
      </p:sp>
      <p:sp>
        <p:nvSpPr>
          <p:cNvPr id="8" name="Curved Right Arrow 7"/>
          <p:cNvSpPr/>
          <p:nvPr/>
        </p:nvSpPr>
        <p:spPr>
          <a:xfrm>
            <a:off x="5316582" y="3357154"/>
            <a:ext cx="535578" cy="156754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ight Arrow 8"/>
          <p:cNvSpPr/>
          <p:nvPr/>
        </p:nvSpPr>
        <p:spPr>
          <a:xfrm>
            <a:off x="4323806" y="2521131"/>
            <a:ext cx="1025434" cy="2963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7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8991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40" name="Text Box 4"/>
          <p:cNvSpPr txBox="1">
            <a:spLocks noChangeArrowheads="1"/>
          </p:cNvSpPr>
          <p:nvPr/>
        </p:nvSpPr>
        <p:spPr bwMode="auto">
          <a:xfrm>
            <a:off x="1905000" y="64008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solidFill>
                  <a:schemeClr val="tx2"/>
                </a:solidFill>
                <a:latin typeface="Times New Roman" panose="02020603050405020304" pitchFamily="18" charset="0"/>
              </a:rPr>
              <a:t>BẢN ĐỒ CHÂU ÂU</a:t>
            </a:r>
          </a:p>
        </p:txBody>
      </p:sp>
    </p:spTree>
    <p:extLst>
      <p:ext uri="{BB962C8B-B14F-4D97-AF65-F5344CB8AC3E}">
        <p14:creationId xmlns:p14="http://schemas.microsoft.com/office/powerpoint/2010/main" val="509926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diamond(in)">
                                      <p:cBhvr>
                                        <p:cTn id="7" dur="3000"/>
                                        <p:tgtEl>
                                          <p:spTgt spid="1935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3540"/>
                                        </p:tgtEl>
                                        <p:attrNameLst>
                                          <p:attrName>style.visibility</p:attrName>
                                        </p:attrNameLst>
                                      </p:cBhvr>
                                      <p:to>
                                        <p:strVal val="visible"/>
                                      </p:to>
                                    </p:set>
                                    <p:animEffect transition="in" filter="blinds(horizontal)">
                                      <p:cBhvr>
                                        <p:cTn id="10" dur="2000"/>
                                        <p:tgtEl>
                                          <p:spTgt spid="193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429000" y="304801"/>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3300"/>
                </a:solidFill>
                <a:latin typeface="Times New Roman" panose="02020603050405020304" pitchFamily="18" charset="0"/>
              </a:rPr>
              <a:t>Đồng tiền chung Châu Âu (EURO)</a:t>
            </a:r>
          </a:p>
        </p:txBody>
      </p:sp>
      <p:grpSp>
        <p:nvGrpSpPr>
          <p:cNvPr id="134147" name="Group 3"/>
          <p:cNvGrpSpPr>
            <a:grpSpLocks/>
          </p:cNvGrpSpPr>
          <p:nvPr/>
        </p:nvGrpSpPr>
        <p:grpSpPr bwMode="auto">
          <a:xfrm>
            <a:off x="5638800" y="2286000"/>
            <a:ext cx="5029200" cy="4572000"/>
            <a:chOff x="288" y="912"/>
            <a:chExt cx="5472" cy="3072"/>
          </a:xfrm>
        </p:grpSpPr>
        <p:sp>
          <p:nvSpPr>
            <p:cNvPr id="17414" name="Oval 4" descr="Stationery"/>
            <p:cNvSpPr>
              <a:spLocks noChangeArrowheads="1"/>
            </p:cNvSpPr>
            <p:nvPr/>
          </p:nvSpPr>
          <p:spPr bwMode="auto">
            <a:xfrm>
              <a:off x="288" y="912"/>
              <a:ext cx="5472" cy="3072"/>
            </a:xfrm>
            <a:prstGeom prst="ellipse">
              <a:avLst/>
            </a:prstGeom>
            <a:blipFill dpi="0" rotWithShape="1">
              <a:blip r:embed="rId3"/>
              <a:srcRect/>
              <a:tile tx="0" ty="0" sx="100000" sy="100000" flip="none" algn="tl"/>
            </a:blipFill>
            <a:ln w="76200" cmpd="tri">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a:solidFill>
                  <a:schemeClr val="tx2"/>
                </a:solidFill>
                <a:latin typeface="VNI-Times" pitchFamily="2" charset="0"/>
              </a:endParaRPr>
            </a:p>
          </p:txBody>
        </p:sp>
        <p:pic>
          <p:nvPicPr>
            <p:cNvPr id="17415" name="Picture 5" descr="tien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6" y="1344"/>
              <a:ext cx="1536" cy="7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6" descr="tien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4" y="1344"/>
              <a:ext cx="1488" cy="81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417" name="Picture 7" descr="tien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8" y="2400"/>
              <a:ext cx="1488" cy="96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418" name="Picture 8" descr="tienee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 y="2400"/>
              <a:ext cx="943" cy="96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7419" name="Picture 9" descr="200871311922_euro1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 y="2400"/>
              <a:ext cx="1440" cy="96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grpSp>
      <p:pic>
        <p:nvPicPr>
          <p:cNvPr id="134154" name="Picture 10" descr="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0"/>
            <a:ext cx="4114800" cy="4572000"/>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134156" name="Rectangle 12"/>
          <p:cNvSpPr>
            <a:spLocks noChangeArrowheads="1"/>
          </p:cNvSpPr>
          <p:nvPr/>
        </p:nvSpPr>
        <p:spPr bwMode="auto">
          <a:xfrm>
            <a:off x="1524000" y="219076"/>
            <a:ext cx="9144000" cy="19399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000" b="1" dirty="0">
                <a:solidFill>
                  <a:srgbClr val="0000FF"/>
                </a:solidFill>
                <a:latin typeface="Times New Roman" panose="02020603050405020304" pitchFamily="18" charset="0"/>
                <a:cs typeface="Times New Roman" panose="02020603050405020304" pitchFamily="18" charset="0"/>
              </a:rPr>
              <a:t>Euro (€; </a:t>
            </a:r>
            <a:r>
              <a:rPr lang="vi-VN" altLang="en-US" sz="2000" b="1" dirty="0">
                <a:solidFill>
                  <a:srgbClr val="0000FF"/>
                </a:solidFill>
                <a:latin typeface="Times New Roman" panose="02020603050405020304" pitchFamily="18" charset="0"/>
                <a:cs typeface="Times New Roman" panose="02020603050405020304" pitchFamily="18" charset="0"/>
                <a:hlinkClick r:id="rId10" tooltip="ISO 4217"/>
              </a:rPr>
              <a:t>mã ISO</a:t>
            </a:r>
            <a:r>
              <a:rPr lang="vi-VN" altLang="en-US" sz="2000" b="1" dirty="0">
                <a:solidFill>
                  <a:srgbClr val="0000FF"/>
                </a:solidFill>
                <a:latin typeface="Times New Roman" panose="02020603050405020304" pitchFamily="18" charset="0"/>
                <a:cs typeface="Times New Roman" panose="02020603050405020304" pitchFamily="18" charset="0"/>
              </a:rPr>
              <a:t>: EUR), còn gọi là Âu kim là </a:t>
            </a:r>
            <a:r>
              <a:rPr lang="vi-VN" altLang="en-US" sz="2000" b="1" dirty="0">
                <a:solidFill>
                  <a:srgbClr val="0000FF"/>
                </a:solidFill>
                <a:latin typeface="Times New Roman" panose="02020603050405020304" pitchFamily="18" charset="0"/>
                <a:cs typeface="Times New Roman" panose="02020603050405020304" pitchFamily="18" charset="0"/>
                <a:hlinkClick r:id="rId11" tooltip="Đơn vị tiền tệ"/>
              </a:rPr>
              <a:t>đơn vị tiền tệ</a:t>
            </a:r>
            <a:r>
              <a:rPr lang="vi-VN" altLang="en-US" sz="2000" b="1" dirty="0">
                <a:solidFill>
                  <a:srgbClr val="0000FF"/>
                </a:solidFill>
                <a:latin typeface="Times New Roman" panose="02020603050405020304" pitchFamily="18" charset="0"/>
                <a:cs typeface="Times New Roman" panose="02020603050405020304" pitchFamily="18" charset="0"/>
              </a:rPr>
              <a:t> của </a:t>
            </a:r>
            <a:r>
              <a:rPr lang="vi-VN" altLang="en-US" sz="2000" b="1" dirty="0">
                <a:solidFill>
                  <a:srgbClr val="0000FF"/>
                </a:solidFill>
                <a:latin typeface="Times New Roman" panose="02020603050405020304" pitchFamily="18" charset="0"/>
                <a:cs typeface="Times New Roman" panose="02020603050405020304" pitchFamily="18" charset="0"/>
                <a:hlinkClick r:id="rId12" tooltip="Liên minh Kinh tế và Tiền tệ châu Âu (trang chưa được viết)"/>
              </a:rPr>
              <a:t>Liên minh Tiền tệ châu Âu</a:t>
            </a:r>
            <a:r>
              <a:rPr lang="vi-VN" altLang="en-US" sz="2000" b="1" dirty="0">
                <a:solidFill>
                  <a:srgbClr val="0000FF"/>
                </a:solidFill>
                <a:latin typeface="Times New Roman" panose="02020603050405020304" pitchFamily="18" charset="0"/>
                <a:cs typeface="Times New Roman" panose="02020603050405020304" pitchFamily="18" charset="0"/>
              </a:rPr>
              <a:t>, là tiền tệ chính thức của các nước thành viên của </a:t>
            </a:r>
            <a:r>
              <a:rPr lang="vi-VN" altLang="en-US" sz="2000" b="1" dirty="0">
                <a:solidFill>
                  <a:srgbClr val="0000FF"/>
                </a:solidFill>
                <a:latin typeface="Times New Roman" panose="02020603050405020304" pitchFamily="18" charset="0"/>
                <a:cs typeface="Times New Roman" panose="02020603050405020304" pitchFamily="18" charset="0"/>
                <a:hlinkClick r:id="rId13" tooltip="Liên minh châu Âu"/>
              </a:rPr>
              <a:t>Liên minh châu Âu</a:t>
            </a:r>
            <a:r>
              <a:rPr lang="vi-VN" altLang="en-US" sz="2000" b="1" dirty="0">
                <a:solidFill>
                  <a:srgbClr val="0000FF"/>
                </a:solidFill>
                <a:latin typeface="Times New Roman" panose="02020603050405020304" pitchFamily="18" charset="0"/>
                <a:cs typeface="Times New Roman" panose="02020603050405020304" pitchFamily="18" charset="0"/>
              </a:rPr>
              <a:t> Các đồng tiền kim loại euro cùng một mệnh giá giống nhau ở mặt trước, nhưng có trang trí khác nhau ở mặt sau, đặc trưng cho từng </a:t>
            </a:r>
            <a:r>
              <a:rPr lang="vi-VN" altLang="en-US" sz="2000" b="1" dirty="0">
                <a:solidFill>
                  <a:srgbClr val="0000FF"/>
                </a:solidFill>
                <a:latin typeface="Times New Roman" panose="02020603050405020304" pitchFamily="18" charset="0"/>
                <a:cs typeface="Times New Roman" panose="02020603050405020304" pitchFamily="18" charset="0"/>
                <a:hlinkClick r:id="rId14" tooltip="Quốc gia"/>
              </a:rPr>
              <a:t>quốc gia</a:t>
            </a:r>
            <a:r>
              <a:rPr lang="vi-VN" altLang="en-US" sz="2000" b="1" dirty="0">
                <a:solidFill>
                  <a:srgbClr val="0000FF"/>
                </a:solidFill>
                <a:latin typeface="Times New Roman" panose="02020603050405020304" pitchFamily="18" charset="0"/>
                <a:cs typeface="Times New Roman" panose="02020603050405020304" pitchFamily="18" charset="0"/>
              </a:rPr>
              <a:t> phát hành.</a:t>
            </a:r>
          </a:p>
          <a:p>
            <a:pPr eaLnBrk="1" hangingPunct="1">
              <a:spcBef>
                <a:spcPct val="0"/>
              </a:spcBef>
              <a:buFontTx/>
              <a:buNone/>
            </a:pPr>
            <a:r>
              <a:rPr lang="vi-VN" altLang="en-US" sz="2000" b="1" dirty="0">
                <a:solidFill>
                  <a:srgbClr val="0000FF"/>
                </a:solidFill>
                <a:latin typeface="Times New Roman" panose="02020603050405020304" pitchFamily="18" charset="0"/>
                <a:cs typeface="Times New Roman" panose="02020603050405020304" pitchFamily="18" charset="0"/>
              </a:rPr>
              <a:t>Euro có thể được phát âm như </a:t>
            </a:r>
            <a:r>
              <a:rPr lang="vi-VN" altLang="en-US" sz="2000" b="1" i="1" dirty="0">
                <a:solidFill>
                  <a:srgbClr val="0000FF"/>
                </a:solidFill>
                <a:latin typeface="Times New Roman" panose="02020603050405020304" pitchFamily="18" charset="0"/>
                <a:cs typeface="Times New Roman" panose="02020603050405020304" pitchFamily="18" charset="0"/>
              </a:rPr>
              <a:t>iu-rô</a:t>
            </a:r>
            <a:r>
              <a:rPr lang="vi-VN" altLang="en-US" sz="2000" b="1" dirty="0">
                <a:solidFill>
                  <a:srgbClr val="0000FF"/>
                </a:solidFill>
                <a:latin typeface="Times New Roman" panose="02020603050405020304" pitchFamily="18" charset="0"/>
                <a:cs typeface="Times New Roman" panose="02020603050405020304" pitchFamily="18" charset="0"/>
              </a:rPr>
              <a:t> hoặc </a:t>
            </a:r>
            <a:r>
              <a:rPr lang="vi-VN" altLang="en-US" sz="2000" b="1" i="1" dirty="0">
                <a:solidFill>
                  <a:srgbClr val="0000FF"/>
                </a:solidFill>
                <a:latin typeface="Times New Roman" panose="02020603050405020304" pitchFamily="18" charset="0"/>
                <a:cs typeface="Times New Roman" panose="02020603050405020304" pitchFamily="18" charset="0"/>
              </a:rPr>
              <a:t>ơ-rô</a:t>
            </a:r>
            <a:r>
              <a:rPr lang="vi-VN" altLang="en-US" sz="2000" b="1" dirty="0">
                <a:solidFill>
                  <a:srgbClr val="0000FF"/>
                </a:solidFill>
                <a:latin typeface="Times New Roman" panose="02020603050405020304" pitchFamily="18" charset="0"/>
                <a:cs typeface="Times New Roman" panose="02020603050405020304" pitchFamily="18" charset="0"/>
              </a:rPr>
              <a:t>, </a:t>
            </a:r>
            <a:r>
              <a:rPr lang="vi-VN" altLang="en-US" sz="2000" b="1" i="1" dirty="0">
                <a:solidFill>
                  <a:srgbClr val="0000FF"/>
                </a:solidFill>
                <a:latin typeface="Times New Roman" panose="02020603050405020304" pitchFamily="18" charset="0"/>
                <a:cs typeface="Times New Roman" panose="02020603050405020304" pitchFamily="18" charset="0"/>
              </a:rPr>
              <a:t>oi-rô</a:t>
            </a:r>
            <a:r>
              <a:rPr lang="vi-VN" altLang="en-US" sz="2000" b="1" dirty="0">
                <a:solidFill>
                  <a:srgbClr val="0000FF"/>
                </a:solidFill>
                <a:latin typeface="Times New Roman" panose="02020603050405020304" pitchFamily="18" charset="0"/>
                <a:cs typeface="Times New Roman" panose="02020603050405020304" pitchFamily="18" charset="0"/>
              </a:rPr>
              <a:t>, </a:t>
            </a:r>
            <a:r>
              <a:rPr lang="vi-VN" altLang="en-US" sz="2000" b="1" i="1" dirty="0">
                <a:solidFill>
                  <a:srgbClr val="0000FF"/>
                </a:solidFill>
                <a:latin typeface="Times New Roman" panose="02020603050405020304" pitchFamily="18" charset="0"/>
                <a:cs typeface="Times New Roman" panose="02020603050405020304" pitchFamily="18" charset="0"/>
              </a:rPr>
              <a:t>u-rô</a:t>
            </a:r>
            <a:r>
              <a:rPr lang="vi-VN" altLang="en-US" sz="2000" b="1" dirty="0">
                <a:solidFill>
                  <a:srgbClr val="0000FF"/>
                </a:solidFill>
                <a:latin typeface="Times New Roman" panose="02020603050405020304" pitchFamily="18" charset="0"/>
                <a:cs typeface="Times New Roman" panose="02020603050405020304" pitchFamily="18" charset="0"/>
              </a:rPr>
              <a:t> tùy từng nơi ở </a:t>
            </a:r>
            <a:r>
              <a:rPr lang="vi-VN" altLang="en-US" sz="2000" b="1" dirty="0">
                <a:solidFill>
                  <a:srgbClr val="0000FF"/>
                </a:solidFill>
                <a:latin typeface="Times New Roman" panose="02020603050405020304" pitchFamily="18" charset="0"/>
                <a:cs typeface="Times New Roman" panose="02020603050405020304" pitchFamily="18" charset="0"/>
                <a:hlinkClick r:id="rId15" tooltip="Châu Âu"/>
              </a:rPr>
              <a:t>châu Âu</a:t>
            </a:r>
            <a:r>
              <a:rPr lang="vi-VN" altLang="en-US" sz="2000" b="1" dirty="0">
                <a:solidFill>
                  <a:srgbClr val="0000FF"/>
                </a:solidFill>
                <a:latin typeface="Times New Roman" panose="02020603050405020304" pitchFamily="18" charset="0"/>
                <a:cs typeface="Times New Roman" panose="02020603050405020304" pitchFamily="18" charset="0"/>
              </a:rPr>
              <a:t> và </a:t>
            </a:r>
            <a:r>
              <a:rPr lang="vi-VN" altLang="en-US" sz="2000" b="1" dirty="0">
                <a:solidFill>
                  <a:srgbClr val="0000FF"/>
                </a:solidFill>
                <a:latin typeface="Times New Roman" panose="02020603050405020304" pitchFamily="18" charset="0"/>
                <a:cs typeface="Times New Roman" panose="02020603050405020304" pitchFamily="18" charset="0"/>
                <a:hlinkClick r:id="rId16" tooltip="Thế giới"/>
              </a:rPr>
              <a:t>thế giới</a:t>
            </a:r>
            <a:r>
              <a:rPr lang="vi-VN" altLang="en-US" sz="20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3221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34154"/>
                                        </p:tgtEl>
                                        <p:attrNameLst>
                                          <p:attrName>style.visibility</p:attrName>
                                        </p:attrNameLst>
                                      </p:cBhvr>
                                      <p:to>
                                        <p:strVal val="visible"/>
                                      </p:to>
                                    </p:set>
                                    <p:anim calcmode="lin" valueType="num">
                                      <p:cBhvr>
                                        <p:cTn id="7" dur="1000" fill="hold"/>
                                        <p:tgtEl>
                                          <p:spTgt spid="134154"/>
                                        </p:tgtEl>
                                        <p:attrNameLst>
                                          <p:attrName>ppt_w</p:attrName>
                                        </p:attrNameLst>
                                      </p:cBhvr>
                                      <p:tavLst>
                                        <p:tav tm="0">
                                          <p:val>
                                            <p:fltVal val="0"/>
                                          </p:val>
                                        </p:tav>
                                        <p:tav tm="100000">
                                          <p:val>
                                            <p:strVal val="#ppt_w"/>
                                          </p:val>
                                        </p:tav>
                                      </p:tavLst>
                                    </p:anim>
                                    <p:anim calcmode="lin" valueType="num">
                                      <p:cBhvr>
                                        <p:cTn id="8" dur="1000" fill="hold"/>
                                        <p:tgtEl>
                                          <p:spTgt spid="134154"/>
                                        </p:tgtEl>
                                        <p:attrNameLst>
                                          <p:attrName>ppt_h</p:attrName>
                                        </p:attrNameLst>
                                      </p:cBhvr>
                                      <p:tavLst>
                                        <p:tav tm="0">
                                          <p:val>
                                            <p:fltVal val="0"/>
                                          </p:val>
                                        </p:tav>
                                        <p:tav tm="100000">
                                          <p:val>
                                            <p:strVal val="#ppt_h"/>
                                          </p:val>
                                        </p:tav>
                                      </p:tavLst>
                                    </p:anim>
                                    <p:anim calcmode="lin" valueType="num">
                                      <p:cBhvr>
                                        <p:cTn id="9" dur="1000" fill="hold"/>
                                        <p:tgtEl>
                                          <p:spTgt spid="134154"/>
                                        </p:tgtEl>
                                        <p:attrNameLst>
                                          <p:attrName>style.rotation</p:attrName>
                                        </p:attrNameLst>
                                      </p:cBhvr>
                                      <p:tavLst>
                                        <p:tav tm="0">
                                          <p:val>
                                            <p:fltVal val="90"/>
                                          </p:val>
                                        </p:tav>
                                        <p:tav tm="100000">
                                          <p:val>
                                            <p:fltVal val="0"/>
                                          </p:val>
                                        </p:tav>
                                      </p:tavLst>
                                    </p:anim>
                                    <p:animEffect transition="in" filter="fade">
                                      <p:cBhvr>
                                        <p:cTn id="10" dur="1000"/>
                                        <p:tgtEl>
                                          <p:spTgt spid="134154"/>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par>
                                <p:cTn id="11" presetID="51" presetClass="entr" presetSubtype="0" fill="hold" nodeType="withEffect">
                                  <p:stCondLst>
                                    <p:cond delay="0"/>
                                  </p:stCondLst>
                                  <p:childTnLst>
                                    <p:set>
                                      <p:cBhvr>
                                        <p:cTn id="12" dur="1" fill="hold">
                                          <p:stCondLst>
                                            <p:cond delay="0"/>
                                          </p:stCondLst>
                                        </p:cTn>
                                        <p:tgtEl>
                                          <p:spTgt spid="134147"/>
                                        </p:tgtEl>
                                        <p:attrNameLst>
                                          <p:attrName>style.visibility</p:attrName>
                                        </p:attrNameLst>
                                      </p:cBhvr>
                                      <p:to>
                                        <p:strVal val="visible"/>
                                      </p:to>
                                    </p:set>
                                    <p:animEffect transition="in" filter="fade">
                                      <p:cBhvr>
                                        <p:cTn id="13" dur="770" decel="100000"/>
                                        <p:tgtEl>
                                          <p:spTgt spid="134147"/>
                                        </p:tgtEl>
                                      </p:cBhvr>
                                    </p:animEffect>
                                    <p:animScale>
                                      <p:cBhvr>
                                        <p:cTn id="14" dur="770" decel="100000"/>
                                        <p:tgtEl>
                                          <p:spTgt spid="134147"/>
                                        </p:tgtEl>
                                      </p:cBhvr>
                                      <p:from x="10000" y="10000"/>
                                      <p:to x="200000" y="450000"/>
                                    </p:animScale>
                                    <p:animScale>
                                      <p:cBhvr>
                                        <p:cTn id="15" dur="1230" accel="100000" fill="hold">
                                          <p:stCondLst>
                                            <p:cond delay="770"/>
                                          </p:stCondLst>
                                        </p:cTn>
                                        <p:tgtEl>
                                          <p:spTgt spid="134147"/>
                                        </p:tgtEl>
                                      </p:cBhvr>
                                      <p:from x="200000" y="450000"/>
                                      <p:to x="100000" y="100000"/>
                                    </p:animScale>
                                    <p:set>
                                      <p:cBhvr>
                                        <p:cTn id="16" dur="770" fill="hold"/>
                                        <p:tgtEl>
                                          <p:spTgt spid="134147"/>
                                        </p:tgtEl>
                                        <p:attrNameLst>
                                          <p:attrName>ppt_x</p:attrName>
                                        </p:attrNameLst>
                                      </p:cBhvr>
                                      <p:to>
                                        <p:strVal val="(0.5)"/>
                                      </p:to>
                                    </p:set>
                                    <p:anim from="(0.5)" to="(#ppt_x)" calcmode="lin" valueType="num">
                                      <p:cBhvr>
                                        <p:cTn id="17" dur="1230" accel="100000" fill="hold">
                                          <p:stCondLst>
                                            <p:cond delay="770"/>
                                          </p:stCondLst>
                                        </p:cTn>
                                        <p:tgtEl>
                                          <p:spTgt spid="134147"/>
                                        </p:tgtEl>
                                        <p:attrNameLst>
                                          <p:attrName>ppt_x</p:attrName>
                                        </p:attrNameLst>
                                      </p:cBhvr>
                                    </p:anim>
                                    <p:set>
                                      <p:cBhvr>
                                        <p:cTn id="18" dur="770" fill="hold"/>
                                        <p:tgtEl>
                                          <p:spTgt spid="134147"/>
                                        </p:tgtEl>
                                        <p:attrNameLst>
                                          <p:attrName>ppt_y</p:attrName>
                                        </p:attrNameLst>
                                      </p:cBhvr>
                                      <p:to>
                                        <p:strVal val="(#ppt_y+0.4)"/>
                                      </p:to>
                                    </p:set>
                                    <p:anim from="(#ppt_y+0.4)" to="(#ppt_y)" calcmode="lin" valueType="num">
                                      <p:cBhvr>
                                        <p:cTn id="19" dur="1230" accel="100000" fill="hold">
                                          <p:stCondLst>
                                            <p:cond delay="770"/>
                                          </p:stCondLst>
                                        </p:cTn>
                                        <p:tgtEl>
                                          <p:spTgt spid="134147"/>
                                        </p:tgtEl>
                                        <p:attrNameLst>
                                          <p:attrName>ppt_y</p:attrName>
                                        </p:attrNameLst>
                                      </p:cBhvr>
                                    </p:anim>
                                  </p:childTnLst>
                                  <p:subTnLst>
                                    <p:audio>
                                      <p:cMediaNode>
                                        <p:cTn display="0" masterRel="sameClick">
                                          <p:stCondLst>
                                            <p:cond evt="begin" delay="0">
                                              <p:tn val="11"/>
                                            </p:cond>
                                          </p:stCondLst>
                                          <p:endCondLst>
                                            <p:cond evt="onStopAudio" delay="0">
                                              <p:tgtEl>
                                                <p:sldTgt/>
                                              </p:tgtEl>
                                            </p:cond>
                                          </p:endCondLst>
                                        </p:cTn>
                                        <p:tgtEl>
                                          <p:sndTgt r:embed="rId2"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34156"/>
                                        </p:tgtEl>
                                        <p:attrNameLst>
                                          <p:attrName>style.visibility</p:attrName>
                                        </p:attrNameLst>
                                      </p:cBhvr>
                                      <p:to>
                                        <p:strVal val="visible"/>
                                      </p:to>
                                    </p:set>
                                    <p:animEffect transition="in" filter="fade">
                                      <p:cBhvr>
                                        <p:cTn id="24" dur="800" decel="100000"/>
                                        <p:tgtEl>
                                          <p:spTgt spid="134156"/>
                                        </p:tgtEl>
                                      </p:cBhvr>
                                    </p:animEffect>
                                    <p:anim calcmode="lin" valueType="num">
                                      <p:cBhvr>
                                        <p:cTn id="25" dur="800" decel="100000" fill="hold"/>
                                        <p:tgtEl>
                                          <p:spTgt spid="134156"/>
                                        </p:tgtEl>
                                        <p:attrNameLst>
                                          <p:attrName>style.rotation</p:attrName>
                                        </p:attrNameLst>
                                      </p:cBhvr>
                                      <p:tavLst>
                                        <p:tav tm="0">
                                          <p:val>
                                            <p:fltVal val="-90"/>
                                          </p:val>
                                        </p:tav>
                                        <p:tav tm="100000">
                                          <p:val>
                                            <p:fltVal val="0"/>
                                          </p:val>
                                        </p:tav>
                                      </p:tavLst>
                                    </p:anim>
                                    <p:anim calcmode="lin" valueType="num">
                                      <p:cBhvr>
                                        <p:cTn id="26" dur="800" decel="100000" fill="hold"/>
                                        <p:tgtEl>
                                          <p:spTgt spid="134156"/>
                                        </p:tgtEl>
                                        <p:attrNameLst>
                                          <p:attrName>ppt_x</p:attrName>
                                        </p:attrNameLst>
                                      </p:cBhvr>
                                      <p:tavLst>
                                        <p:tav tm="0">
                                          <p:val>
                                            <p:strVal val="#ppt_x+0.4"/>
                                          </p:val>
                                        </p:tav>
                                        <p:tav tm="100000">
                                          <p:val>
                                            <p:strVal val="#ppt_x-0.05"/>
                                          </p:val>
                                        </p:tav>
                                      </p:tavLst>
                                    </p:anim>
                                    <p:anim calcmode="lin" valueType="num">
                                      <p:cBhvr>
                                        <p:cTn id="27" dur="800" decel="100000" fill="hold"/>
                                        <p:tgtEl>
                                          <p:spTgt spid="134156"/>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34156"/>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34156"/>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eu"/>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2057400" y="76200"/>
            <a:ext cx="8610600" cy="54864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17763" name="Text Box 3"/>
          <p:cNvSpPr txBox="1">
            <a:spLocks noChangeArrowheads="1"/>
          </p:cNvSpPr>
          <p:nvPr/>
        </p:nvSpPr>
        <p:spPr bwMode="auto">
          <a:xfrm>
            <a:off x="2133600" y="6172201"/>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3300"/>
                </a:solidFill>
                <a:latin typeface="Times New Roman" panose="02020603050405020304" pitchFamily="18" charset="0"/>
              </a:rPr>
              <a:t>TRỤ SỞ EU TẠI BRUC-XEN  (Bỉ)</a:t>
            </a:r>
          </a:p>
        </p:txBody>
      </p:sp>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49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5" descr="Tập tin:European Central Bank 04110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0"/>
            <a:ext cx="464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73" name="Rectangle 13"/>
          <p:cNvSpPr>
            <a:spLocks noChangeArrowheads="1"/>
          </p:cNvSpPr>
          <p:nvPr/>
        </p:nvSpPr>
        <p:spPr bwMode="auto">
          <a:xfrm>
            <a:off x="6096000" y="5715000"/>
            <a:ext cx="4572000" cy="9461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2800" b="1">
                <a:solidFill>
                  <a:srgbClr val="FF3300"/>
                </a:solidFill>
                <a:latin typeface="Times New Roman" panose="02020603050405020304" pitchFamily="18" charset="0"/>
                <a:cs typeface="Times New Roman" panose="02020603050405020304" pitchFamily="18" charset="0"/>
              </a:rPr>
              <a:t>Ngân hàng Trung ương Châu Âu (ECB) </a:t>
            </a:r>
          </a:p>
        </p:txBody>
      </p:sp>
    </p:spTree>
    <p:extLst>
      <p:ext uri="{BB962C8B-B14F-4D97-AF65-F5344CB8AC3E}">
        <p14:creationId xmlns:p14="http://schemas.microsoft.com/office/powerpoint/2010/main" val="2815178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p:cTn id="7" dur="1000" fill="hold"/>
                                        <p:tgtEl>
                                          <p:spTgt spid="117762"/>
                                        </p:tgtEl>
                                        <p:attrNameLst>
                                          <p:attrName>ppt_x</p:attrName>
                                        </p:attrNameLst>
                                      </p:cBhvr>
                                      <p:tavLst>
                                        <p:tav tm="0">
                                          <p:val>
                                            <p:strVal val="#ppt_x-.2"/>
                                          </p:val>
                                        </p:tav>
                                        <p:tav tm="100000">
                                          <p:val>
                                            <p:strVal val="#ppt_x"/>
                                          </p:val>
                                        </p:tav>
                                      </p:tavLst>
                                    </p:anim>
                                    <p:anim calcmode="lin" valueType="num">
                                      <p:cBhvr>
                                        <p:cTn id="8" dur="1000" fill="hold"/>
                                        <p:tgtEl>
                                          <p:spTgt spid="1177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7762"/>
                                        </p:tgtEl>
                                      </p:cBhvr>
                                    </p:animEffect>
                                  </p:childTnLst>
                                </p:cTn>
                              </p:par>
                              <p:par>
                                <p:cTn id="10" presetID="39" presetClass="entr" presetSubtype="0" accel="100000" fill="hold" grpId="0" nodeType="withEffect">
                                  <p:stCondLst>
                                    <p:cond delay="0"/>
                                  </p:stCondLst>
                                  <p:childTnLst>
                                    <p:set>
                                      <p:cBhvr>
                                        <p:cTn id="11" dur="1" fill="hold">
                                          <p:stCondLst>
                                            <p:cond delay="0"/>
                                          </p:stCondLst>
                                        </p:cTn>
                                        <p:tgtEl>
                                          <p:spTgt spid="117763"/>
                                        </p:tgtEl>
                                        <p:attrNameLst>
                                          <p:attrName>style.visibility</p:attrName>
                                        </p:attrNameLst>
                                      </p:cBhvr>
                                      <p:to>
                                        <p:strVal val="visible"/>
                                      </p:to>
                                    </p:set>
                                    <p:anim calcmode="lin" valueType="num">
                                      <p:cBhvr>
                                        <p:cTn id="12" dur="500" fill="hold"/>
                                        <p:tgtEl>
                                          <p:spTgt spid="11776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1776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1776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17763"/>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nodeType="clickEffect">
                                  <p:stCondLst>
                                    <p:cond delay="0"/>
                                  </p:stCondLst>
                                  <p:childTnLst>
                                    <p:animEffect transition="out" filter="box(in)">
                                      <p:cBhvr>
                                        <p:cTn id="19" dur="500"/>
                                        <p:tgtEl>
                                          <p:spTgt spid="117762"/>
                                        </p:tgtEl>
                                      </p:cBhvr>
                                    </p:animEffect>
                                    <p:set>
                                      <p:cBhvr>
                                        <p:cTn id="20" dur="1" fill="hold">
                                          <p:stCondLst>
                                            <p:cond delay="499"/>
                                          </p:stCondLst>
                                        </p:cTn>
                                        <p:tgtEl>
                                          <p:spTgt spid="117762"/>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117763"/>
                                        </p:tgtEl>
                                      </p:cBhvr>
                                    </p:animEffect>
                                    <p:set>
                                      <p:cBhvr>
                                        <p:cTn id="23" dur="1" fill="hold">
                                          <p:stCondLst>
                                            <p:cond delay="499"/>
                                          </p:stCondLst>
                                        </p:cTn>
                                        <p:tgtEl>
                                          <p:spTgt spid="117763"/>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nodeType="clickEffect">
                                  <p:stCondLst>
                                    <p:cond delay="0"/>
                                  </p:stCondLst>
                                  <p:childTnLst>
                                    <p:set>
                                      <p:cBhvr>
                                        <p:cTn id="27" dur="1" fill="hold">
                                          <p:stCondLst>
                                            <p:cond delay="0"/>
                                          </p:stCondLst>
                                        </p:cTn>
                                        <p:tgtEl>
                                          <p:spTgt spid="117764"/>
                                        </p:tgtEl>
                                        <p:attrNameLst>
                                          <p:attrName>style.visibility</p:attrName>
                                        </p:attrNameLst>
                                      </p:cBhvr>
                                      <p:to>
                                        <p:strVal val="visible"/>
                                      </p:to>
                                    </p:set>
                                    <p:anim from="(-#ppt_w/2)" to="(#ppt_x)" calcmode="lin" valueType="num">
                                      <p:cBhvr>
                                        <p:cTn id="28" dur="600" fill="hold">
                                          <p:stCondLst>
                                            <p:cond delay="0"/>
                                          </p:stCondLst>
                                        </p:cTn>
                                        <p:tgtEl>
                                          <p:spTgt spid="117764"/>
                                        </p:tgtEl>
                                        <p:attrNameLst>
                                          <p:attrName>ppt_x</p:attrName>
                                        </p:attrNameLst>
                                      </p:cBhvr>
                                    </p:anim>
                                    <p:anim from="0" to="-1.0" calcmode="lin" valueType="num">
                                      <p:cBhvr>
                                        <p:cTn id="29" dur="200" decel="50000" autoRev="1" fill="hold">
                                          <p:stCondLst>
                                            <p:cond delay="600"/>
                                          </p:stCondLst>
                                        </p:cTn>
                                        <p:tgtEl>
                                          <p:spTgt spid="117764"/>
                                        </p:tgtEl>
                                        <p:attrNameLst>
                                          <p:attrName>xshear</p:attrName>
                                        </p:attrNameLst>
                                      </p:cBhvr>
                                    </p:anim>
                                    <p:animScale>
                                      <p:cBhvr>
                                        <p:cTn id="30" dur="200" decel="100000" autoRev="1" fill="hold">
                                          <p:stCondLst>
                                            <p:cond delay="600"/>
                                          </p:stCondLst>
                                        </p:cTn>
                                        <p:tgtEl>
                                          <p:spTgt spid="117764"/>
                                        </p:tgtEl>
                                      </p:cBhvr>
                                      <p:from x="100000" y="100000"/>
                                      <p:to x="80000" y="100000"/>
                                    </p:animScale>
                                    <p:anim by="(#ppt_h/3+#ppt_w*0.1)" calcmode="lin" valueType="num">
                                      <p:cBhvr additive="sum">
                                        <p:cTn id="31" dur="200" decel="100000" autoRev="1" fill="hold">
                                          <p:stCondLst>
                                            <p:cond delay="600"/>
                                          </p:stCondLst>
                                        </p:cTn>
                                        <p:tgtEl>
                                          <p:spTgt spid="117764"/>
                                        </p:tgtEl>
                                        <p:attrNameLst>
                                          <p:attrName>ppt_x</p:attrName>
                                        </p:attrNameLst>
                                      </p:cBhvr>
                                    </p:anim>
                                  </p:childTnLst>
                                </p:cTn>
                              </p:par>
                              <p:par>
                                <p:cTn id="32" presetID="52" presetClass="entr" presetSubtype="0" fill="hold" nodeType="withEffect">
                                  <p:stCondLst>
                                    <p:cond delay="0"/>
                                  </p:stCondLst>
                                  <p:childTnLst>
                                    <p:set>
                                      <p:cBhvr>
                                        <p:cTn id="33" dur="1" fill="hold">
                                          <p:stCondLst>
                                            <p:cond delay="0"/>
                                          </p:stCondLst>
                                        </p:cTn>
                                        <p:tgtEl>
                                          <p:spTgt spid="117765"/>
                                        </p:tgtEl>
                                        <p:attrNameLst>
                                          <p:attrName>style.visibility</p:attrName>
                                        </p:attrNameLst>
                                      </p:cBhvr>
                                      <p:to>
                                        <p:strVal val="visible"/>
                                      </p:to>
                                    </p:set>
                                    <p:animScale>
                                      <p:cBhvr>
                                        <p:cTn id="34" dur="1000" decel="50000" fill="hold">
                                          <p:stCondLst>
                                            <p:cond delay="0"/>
                                          </p:stCondLst>
                                        </p:cTn>
                                        <p:tgtEl>
                                          <p:spTgt spid="11776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17765"/>
                                        </p:tgtEl>
                                        <p:attrNameLst>
                                          <p:attrName>ppt_x</p:attrName>
                                          <p:attrName>ppt_y</p:attrName>
                                        </p:attrNameLst>
                                      </p:cBhvr>
                                    </p:animMotion>
                                    <p:animEffect transition="in" filter="fade">
                                      <p:cBhvr>
                                        <p:cTn id="36" dur="1000"/>
                                        <p:tgtEl>
                                          <p:spTgt spid="117765"/>
                                        </p:tgtEl>
                                      </p:cBhvr>
                                    </p:animEffect>
                                  </p:childTnLst>
                                </p:cTn>
                              </p:par>
                              <p:par>
                                <p:cTn id="37" presetID="43" presetClass="entr" presetSubtype="0" fill="hold" grpId="0" nodeType="withEffect">
                                  <p:stCondLst>
                                    <p:cond delay="0"/>
                                  </p:stCondLst>
                                  <p:childTnLst>
                                    <p:set>
                                      <p:cBhvr>
                                        <p:cTn id="38" dur="1" fill="hold">
                                          <p:stCondLst>
                                            <p:cond delay="0"/>
                                          </p:stCondLst>
                                        </p:cTn>
                                        <p:tgtEl>
                                          <p:spTgt spid="117773"/>
                                        </p:tgtEl>
                                        <p:attrNameLst>
                                          <p:attrName>style.visibility</p:attrName>
                                        </p:attrNameLst>
                                      </p:cBhvr>
                                      <p:to>
                                        <p:strVal val="visible"/>
                                      </p:to>
                                    </p:set>
                                    <p:animEffect transition="in" filter="fade">
                                      <p:cBhvr>
                                        <p:cTn id="39" dur="100"/>
                                        <p:tgtEl>
                                          <p:spTgt spid="117773"/>
                                        </p:tgtEl>
                                      </p:cBhvr>
                                    </p:animEffect>
                                    <p:anim calcmode="lin" valueType="num">
                                      <p:cBhvr>
                                        <p:cTn id="40" dur="400" fill="hold"/>
                                        <p:tgtEl>
                                          <p:spTgt spid="117773"/>
                                        </p:tgtEl>
                                        <p:attrNameLst>
                                          <p:attrName>ppt_x</p:attrName>
                                        </p:attrNameLst>
                                      </p:cBhvr>
                                      <p:tavLst>
                                        <p:tav tm="0">
                                          <p:val>
                                            <p:strVal val="#ppt_x"/>
                                          </p:val>
                                        </p:tav>
                                        <p:tav tm="100000">
                                          <p:val>
                                            <p:strVal val="#ppt_x"/>
                                          </p:val>
                                        </p:tav>
                                      </p:tavLst>
                                    </p:anim>
                                    <p:anim calcmode="lin" valueType="num">
                                      <p:cBhvr>
                                        <p:cTn id="41" dur="400" fill="hold"/>
                                        <p:tgtEl>
                                          <p:spTgt spid="117773"/>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11777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11777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P spid="117763" grpId="1"/>
      <p:bldP spid="1177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Pisa1">
            <a:extLst>
              <a:ext uri="{FF2B5EF4-FFF2-40B4-BE49-F238E27FC236}">
                <a16:creationId xmlns:a16="http://schemas.microsoft.com/office/drawing/2014/main" id="{0364CEF3-171C-438C-BCFB-87C47C4A4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6">
            <a:extLst>
              <a:ext uri="{FF2B5EF4-FFF2-40B4-BE49-F238E27FC236}">
                <a16:creationId xmlns:a16="http://schemas.microsoft.com/office/drawing/2014/main" id="{A32CC3B2-9C4D-42D0-8C50-CB427977E8DF}"/>
              </a:ext>
            </a:extLst>
          </p:cNvPr>
          <p:cNvSpPr txBox="1">
            <a:spLocks noChangeArrowheads="1"/>
          </p:cNvSpPr>
          <p:nvPr/>
        </p:nvSpPr>
        <p:spPr bwMode="auto">
          <a:xfrm>
            <a:off x="3648076" y="404814"/>
            <a:ext cx="4824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chemeClr val="bg1"/>
                </a:solidFill>
                <a:latin typeface="Times New Roman" panose="02020603050405020304" pitchFamily="18" charset="0"/>
                <a:cs typeface="Times New Roman" panose="02020603050405020304" pitchFamily="18" charset="0"/>
              </a:rPr>
              <a:t>BÀI TẬP CỦNG CỐ</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ar7">
            <a:extLst>
              <a:ext uri="{FF2B5EF4-FFF2-40B4-BE49-F238E27FC236}">
                <a16:creationId xmlns:a16="http://schemas.microsoft.com/office/drawing/2014/main" id="{FE41B42B-5B27-4FFF-96FA-3BE3520A842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257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id="{68CDA176-0971-4B4B-81E7-82F8436BFB5D}"/>
              </a:ext>
            </a:extLst>
          </p:cNvPr>
          <p:cNvGrpSpPr>
            <a:grpSpLocks/>
          </p:cNvGrpSpPr>
          <p:nvPr/>
        </p:nvGrpSpPr>
        <p:grpSpPr bwMode="auto">
          <a:xfrm rot="1158354">
            <a:off x="2133600" y="3438525"/>
            <a:ext cx="1981200" cy="1676400"/>
            <a:chOff x="0" y="0"/>
            <a:chExt cx="1632" cy="1104"/>
          </a:xfrm>
        </p:grpSpPr>
        <p:sp>
          <p:nvSpPr>
            <p:cNvPr id="27674" name="Rectangle 5">
              <a:extLst>
                <a:ext uri="{FF2B5EF4-FFF2-40B4-BE49-F238E27FC236}">
                  <a16:creationId xmlns:a16="http://schemas.microsoft.com/office/drawing/2014/main" id="{10363145-9B6A-4F03-901C-4886ECAF9D61}"/>
                </a:ext>
              </a:extLst>
            </p:cNvPr>
            <p:cNvSpPr>
              <a:spLocks noChangeArrowheads="1"/>
            </p:cNvSpPr>
            <p:nvPr/>
          </p:nvSpPr>
          <p:spPr bwMode="auto">
            <a:xfrm>
              <a:off x="0" y="0"/>
              <a:ext cx="1632" cy="1104"/>
            </a:xfrm>
            <a:prstGeom prst="rect">
              <a:avLst/>
            </a:prstGeom>
            <a:gradFill rotWithShape="0">
              <a:gsLst>
                <a:gs pos="0">
                  <a:srgbClr val="FF3300"/>
                </a:gs>
                <a:gs pos="100000">
                  <a:srgbClr val="0000FF"/>
                </a:gs>
              </a:gsLst>
              <a:path path="shape">
                <a:fillToRect l="50000" t="50000" r="50000" b="50000"/>
              </a:path>
            </a:gradFill>
            <a:ln w="76200">
              <a:pattFill prst="pct30">
                <a:fgClr>
                  <a:srgbClr val="FF3300"/>
                </a:fgClr>
                <a:bgClr>
                  <a:srgbClr val="FFFF00"/>
                </a:bgClr>
              </a:pattFill>
              <a:miter lim="800000"/>
              <a:headEnd/>
              <a:tailEnd/>
            </a:ln>
            <a:effectLst>
              <a:outerShdw dist="107763" dir="2700000" algn="ctr" rotWithShape="0">
                <a:srgbClr val="808080">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02" name="AutoShape 6">
              <a:extLst>
                <a:ext uri="{FF2B5EF4-FFF2-40B4-BE49-F238E27FC236}">
                  <a16:creationId xmlns:a16="http://schemas.microsoft.com/office/drawing/2014/main" id="{C8F8E9E8-33A1-4801-95AC-FF388728A625}"/>
                </a:ext>
              </a:extLst>
            </p:cNvPr>
            <p:cNvSpPr>
              <a:spLocks noChangeArrowheads="1"/>
            </p:cNvSpPr>
            <p:nvPr/>
          </p:nvSpPr>
          <p:spPr bwMode="auto">
            <a:xfrm>
              <a:off x="329" y="145"/>
              <a:ext cx="863" cy="809"/>
            </a:xfrm>
            <a:prstGeom prst="star5">
              <a:avLst/>
            </a:prstGeom>
            <a:solidFill>
              <a:srgbClr val="FAFCA2"/>
            </a:solidFill>
            <a:ln w="76200">
              <a:pattFill prst="pct30">
                <a:fgClr>
                  <a:srgbClr val="FF3300"/>
                </a:fgClr>
                <a:bgClr>
                  <a:srgbClr val="FFFF00"/>
                </a:bgClr>
              </a:pattFill>
              <a:miter lim="800000"/>
              <a:headEnd/>
              <a:tailEnd/>
            </a:ln>
            <a:effectLst/>
          </p:spPr>
          <p:txBody>
            <a:bodyPr wrap="none" anchor="ctr"/>
            <a:lstStyle/>
            <a:p>
              <a:pPr algn="ctr" eaLnBrk="1" hangingPunct="1">
                <a:defRPr/>
              </a:pPr>
              <a:r>
                <a:rPr lang="en-US" sz="2500" b="1">
                  <a:solidFill>
                    <a:srgbClr val="FF3300"/>
                  </a:solidFill>
                  <a:latin typeface=".VnArial" pitchFamily="34" charset="0"/>
                </a:rPr>
                <a:t>1</a:t>
              </a:r>
            </a:p>
          </p:txBody>
        </p:sp>
      </p:grpSp>
      <p:sp>
        <p:nvSpPr>
          <p:cNvPr id="4103" name="Rectangle 7">
            <a:extLst>
              <a:ext uri="{FF2B5EF4-FFF2-40B4-BE49-F238E27FC236}">
                <a16:creationId xmlns:a16="http://schemas.microsoft.com/office/drawing/2014/main" id="{88557F9C-A41B-4930-A055-4AE94A2CE8CD}"/>
              </a:ext>
            </a:extLst>
          </p:cNvPr>
          <p:cNvSpPr>
            <a:spLocks noChangeArrowheads="1"/>
          </p:cNvSpPr>
          <p:nvPr/>
        </p:nvSpPr>
        <p:spPr bwMode="auto">
          <a:xfrm>
            <a:off x="1524000" y="990601"/>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a:latin typeface="Times New Roman" panose="02020603050405020304" pitchFamily="18" charset="0"/>
                <a:cs typeface="Times New Roman" panose="02020603050405020304" pitchFamily="18" charset="0"/>
              </a:rPr>
              <a:t>1/Các nước Tây Âu nhận viện trợ của …. </a:t>
            </a:r>
            <a:endParaRPr lang="en-US" altLang="en-US" b="1">
              <a:latin typeface="Times New Roman" panose="02020603050405020304" pitchFamily="18" charset="0"/>
              <a:cs typeface="Times New Roman" panose="02020603050405020304" pitchFamily="18" charset="0"/>
            </a:endParaRPr>
          </a:p>
        </p:txBody>
      </p:sp>
      <p:sp>
        <p:nvSpPr>
          <p:cNvPr id="4104" name="Rectangle 8">
            <a:extLst>
              <a:ext uri="{FF2B5EF4-FFF2-40B4-BE49-F238E27FC236}">
                <a16:creationId xmlns:a16="http://schemas.microsoft.com/office/drawing/2014/main" id="{30ED5D34-F67A-47D7-85D3-CADAC5F718BB}"/>
              </a:ext>
            </a:extLst>
          </p:cNvPr>
          <p:cNvSpPr>
            <a:spLocks noChangeArrowheads="1"/>
          </p:cNvSpPr>
          <p:nvPr/>
        </p:nvSpPr>
        <p:spPr bwMode="auto">
          <a:xfrm>
            <a:off x="8077200" y="762000"/>
            <a:ext cx="23622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a:t>
            </a:r>
            <a:r>
              <a:rPr lang="en-US" altLang="en-US" sz="2800" b="1">
                <a:latin typeface="Times New Roman" panose="02020603050405020304" pitchFamily="18" charset="0"/>
                <a:cs typeface="Times New Roman" panose="02020603050405020304" pitchFamily="18" charset="0"/>
              </a:rPr>
              <a:t>1. Mĩ</a:t>
            </a:r>
          </a:p>
        </p:txBody>
      </p:sp>
      <p:grpSp>
        <p:nvGrpSpPr>
          <p:cNvPr id="3" name="Group 9">
            <a:extLst>
              <a:ext uri="{FF2B5EF4-FFF2-40B4-BE49-F238E27FC236}">
                <a16:creationId xmlns:a16="http://schemas.microsoft.com/office/drawing/2014/main" id="{010603F6-EE88-4F37-B923-DC7B03011C4B}"/>
              </a:ext>
            </a:extLst>
          </p:cNvPr>
          <p:cNvGrpSpPr>
            <a:grpSpLocks/>
          </p:cNvGrpSpPr>
          <p:nvPr/>
        </p:nvGrpSpPr>
        <p:grpSpPr bwMode="auto">
          <a:xfrm>
            <a:off x="4578350" y="3602038"/>
            <a:ext cx="1600200" cy="1676400"/>
            <a:chOff x="0" y="0"/>
            <a:chExt cx="1632" cy="1104"/>
          </a:xfrm>
        </p:grpSpPr>
        <p:sp>
          <p:nvSpPr>
            <p:cNvPr id="27672" name="Rectangle 10">
              <a:extLst>
                <a:ext uri="{FF2B5EF4-FFF2-40B4-BE49-F238E27FC236}">
                  <a16:creationId xmlns:a16="http://schemas.microsoft.com/office/drawing/2014/main" id="{5974440C-1B52-4DB9-B4C0-094B35B21EFB}"/>
                </a:ext>
              </a:extLst>
            </p:cNvPr>
            <p:cNvSpPr>
              <a:spLocks noChangeArrowheads="1"/>
            </p:cNvSpPr>
            <p:nvPr/>
          </p:nvSpPr>
          <p:spPr bwMode="auto">
            <a:xfrm>
              <a:off x="0" y="0"/>
              <a:ext cx="1632" cy="1104"/>
            </a:xfrm>
            <a:prstGeom prst="rect">
              <a:avLst/>
            </a:prstGeom>
            <a:gradFill rotWithShape="0">
              <a:gsLst>
                <a:gs pos="0">
                  <a:srgbClr val="FF3300"/>
                </a:gs>
                <a:gs pos="100000">
                  <a:srgbClr val="0000FF"/>
                </a:gs>
              </a:gsLst>
              <a:path path="shape">
                <a:fillToRect l="50000" t="50000" r="50000" b="50000"/>
              </a:path>
            </a:gradFill>
            <a:ln w="76200">
              <a:pattFill prst="pct30">
                <a:fgClr>
                  <a:srgbClr val="FF3300"/>
                </a:fgClr>
                <a:bgClr>
                  <a:srgbClr val="FFFF00"/>
                </a:bgClr>
              </a:pattFill>
              <a:miter lim="800000"/>
              <a:headEnd/>
              <a:tailEnd/>
            </a:ln>
            <a:effectLst>
              <a:outerShdw dist="107763" dir="2700000" algn="ctr" rotWithShape="0">
                <a:srgbClr val="808080">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07" name="AutoShape 11">
              <a:extLst>
                <a:ext uri="{FF2B5EF4-FFF2-40B4-BE49-F238E27FC236}">
                  <a16:creationId xmlns:a16="http://schemas.microsoft.com/office/drawing/2014/main" id="{181187AC-A01C-4949-8B15-AC4102A0AC35}"/>
                </a:ext>
              </a:extLst>
            </p:cNvPr>
            <p:cNvSpPr>
              <a:spLocks noChangeArrowheads="1"/>
            </p:cNvSpPr>
            <p:nvPr/>
          </p:nvSpPr>
          <p:spPr bwMode="auto">
            <a:xfrm>
              <a:off x="337" y="145"/>
              <a:ext cx="863" cy="809"/>
            </a:xfrm>
            <a:prstGeom prst="star5">
              <a:avLst/>
            </a:prstGeom>
            <a:solidFill>
              <a:srgbClr val="FAFCA2"/>
            </a:solidFill>
            <a:ln w="76200">
              <a:pattFill prst="pct30">
                <a:fgClr>
                  <a:srgbClr val="FF3300"/>
                </a:fgClr>
                <a:bgClr>
                  <a:srgbClr val="FFFF00"/>
                </a:bgClr>
              </a:pattFill>
              <a:miter lim="800000"/>
              <a:headEnd/>
              <a:tailEnd/>
            </a:ln>
            <a:effectLst/>
          </p:spPr>
          <p:txBody>
            <a:bodyPr wrap="none" anchor="ctr"/>
            <a:lstStyle/>
            <a:p>
              <a:pPr algn="ctr" eaLnBrk="1" hangingPunct="1">
                <a:defRPr/>
              </a:pPr>
              <a:r>
                <a:rPr lang="en-US" sz="2500" b="1">
                  <a:solidFill>
                    <a:srgbClr val="FF3300"/>
                  </a:solidFill>
                  <a:latin typeface=".VnArial" pitchFamily="34" charset="0"/>
                </a:rPr>
                <a:t>2</a:t>
              </a:r>
            </a:p>
          </p:txBody>
        </p:sp>
      </p:grpSp>
      <p:sp>
        <p:nvSpPr>
          <p:cNvPr id="4108" name="Rectangle 12">
            <a:extLst>
              <a:ext uri="{FF2B5EF4-FFF2-40B4-BE49-F238E27FC236}">
                <a16:creationId xmlns:a16="http://schemas.microsoft.com/office/drawing/2014/main" id="{ADCAD559-88A1-43F3-B86C-C9EE657C1157}"/>
              </a:ext>
            </a:extLst>
          </p:cNvPr>
          <p:cNvSpPr>
            <a:spLocks noChangeArrowheads="1"/>
          </p:cNvSpPr>
          <p:nvPr/>
        </p:nvSpPr>
        <p:spPr bwMode="auto">
          <a:xfrm>
            <a:off x="1524000" y="1524000"/>
            <a:ext cx="6324600" cy="5334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t>2/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nước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hẹp</a:t>
            </a:r>
            <a:r>
              <a:rPr lang="en-US" altLang="en-US" sz="2800" b="1" dirty="0">
                <a:latin typeface="Times New Roman" panose="02020603050405020304" pitchFamily="18" charset="0"/>
                <a:cs typeface="Times New Roman" panose="02020603050405020304" pitchFamily="18" charset="0"/>
              </a:rPr>
              <a:t>….</a:t>
            </a:r>
          </a:p>
        </p:txBody>
      </p:sp>
      <p:sp>
        <p:nvSpPr>
          <p:cNvPr id="4109" name="Rectangle 13">
            <a:extLst>
              <a:ext uri="{FF2B5EF4-FFF2-40B4-BE49-F238E27FC236}">
                <a16:creationId xmlns:a16="http://schemas.microsoft.com/office/drawing/2014/main" id="{F8035FAD-F6B9-45FD-8CFF-2BF584E7988F}"/>
              </a:ext>
            </a:extLst>
          </p:cNvPr>
          <p:cNvSpPr>
            <a:spLocks noChangeArrowheads="1"/>
          </p:cNvSpPr>
          <p:nvPr/>
        </p:nvSpPr>
        <p:spPr bwMode="auto">
          <a:xfrm>
            <a:off x="7772400" y="1447800"/>
            <a:ext cx="2667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3" algn="r" eaLnBrk="1" hangingPunct="1"/>
            <a:r>
              <a:rPr lang="en-US" altLang="en-US" sz="2800" b="1">
                <a:latin typeface="Times New Roman" panose="02020603050405020304" pitchFamily="18" charset="0"/>
                <a:cs typeface="Times New Roman" panose="02020603050405020304" pitchFamily="18" charset="0"/>
              </a:rPr>
              <a:t>2. Quyền tự do</a:t>
            </a:r>
          </a:p>
          <a:p>
            <a:pPr lvl="3" algn="r" eaLnBrk="1" hangingPunct="1"/>
            <a:r>
              <a:rPr lang="en-US" altLang="en-US" sz="2800" b="1">
                <a:latin typeface="Times New Roman" panose="02020603050405020304" pitchFamily="18" charset="0"/>
                <a:cs typeface="Times New Roman" panose="02020603050405020304" pitchFamily="18" charset="0"/>
              </a:rPr>
              <a:t>dân chủ </a:t>
            </a:r>
          </a:p>
        </p:txBody>
      </p:sp>
      <p:grpSp>
        <p:nvGrpSpPr>
          <p:cNvPr id="4" name="Group 14">
            <a:extLst>
              <a:ext uri="{FF2B5EF4-FFF2-40B4-BE49-F238E27FC236}">
                <a16:creationId xmlns:a16="http://schemas.microsoft.com/office/drawing/2014/main" id="{9D4F4D2E-2D8A-4CDE-BA4F-064AC76F4D0B}"/>
              </a:ext>
            </a:extLst>
          </p:cNvPr>
          <p:cNvGrpSpPr>
            <a:grpSpLocks/>
          </p:cNvGrpSpPr>
          <p:nvPr/>
        </p:nvGrpSpPr>
        <p:grpSpPr bwMode="auto">
          <a:xfrm rot="916650">
            <a:off x="6486525" y="3371850"/>
            <a:ext cx="2103438" cy="1462088"/>
            <a:chOff x="14" y="-3"/>
            <a:chExt cx="1632" cy="1104"/>
          </a:xfrm>
        </p:grpSpPr>
        <p:sp>
          <p:nvSpPr>
            <p:cNvPr id="27670" name="Rectangle 15">
              <a:extLst>
                <a:ext uri="{FF2B5EF4-FFF2-40B4-BE49-F238E27FC236}">
                  <a16:creationId xmlns:a16="http://schemas.microsoft.com/office/drawing/2014/main" id="{8D8FF95F-3B48-4D54-99D6-7188C0A1648C}"/>
                </a:ext>
              </a:extLst>
            </p:cNvPr>
            <p:cNvSpPr>
              <a:spLocks noChangeArrowheads="1"/>
            </p:cNvSpPr>
            <p:nvPr/>
          </p:nvSpPr>
          <p:spPr bwMode="auto">
            <a:xfrm>
              <a:off x="14" y="-3"/>
              <a:ext cx="1632" cy="1104"/>
            </a:xfrm>
            <a:prstGeom prst="rect">
              <a:avLst/>
            </a:prstGeom>
            <a:gradFill rotWithShape="0">
              <a:gsLst>
                <a:gs pos="0">
                  <a:srgbClr val="FF3300"/>
                </a:gs>
                <a:gs pos="100000">
                  <a:srgbClr val="0000FF"/>
                </a:gs>
              </a:gsLst>
              <a:path path="shape">
                <a:fillToRect l="50000" t="50000" r="50000" b="50000"/>
              </a:path>
            </a:gradFill>
            <a:ln w="76200">
              <a:pattFill prst="pct30">
                <a:fgClr>
                  <a:srgbClr val="FF3300"/>
                </a:fgClr>
                <a:bgClr>
                  <a:srgbClr val="FFFF00"/>
                </a:bgClr>
              </a:pattFill>
              <a:miter lim="800000"/>
              <a:headEnd/>
              <a:tailEnd/>
            </a:ln>
            <a:effectLst>
              <a:outerShdw dist="107763" dir="2700000" algn="ctr" rotWithShape="0">
                <a:srgbClr val="808080">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12" name="AutoShape 16">
              <a:extLst>
                <a:ext uri="{FF2B5EF4-FFF2-40B4-BE49-F238E27FC236}">
                  <a16:creationId xmlns:a16="http://schemas.microsoft.com/office/drawing/2014/main" id="{DB15768C-63E5-44A7-B76F-6FA46E4DFCF7}"/>
                </a:ext>
              </a:extLst>
            </p:cNvPr>
            <p:cNvSpPr>
              <a:spLocks noChangeArrowheads="1"/>
            </p:cNvSpPr>
            <p:nvPr/>
          </p:nvSpPr>
          <p:spPr bwMode="auto">
            <a:xfrm>
              <a:off x="329" y="143"/>
              <a:ext cx="861" cy="809"/>
            </a:xfrm>
            <a:prstGeom prst="star5">
              <a:avLst/>
            </a:prstGeom>
            <a:solidFill>
              <a:srgbClr val="FAFCA2"/>
            </a:solidFill>
            <a:ln w="76200">
              <a:pattFill prst="pct30">
                <a:fgClr>
                  <a:srgbClr val="FF3300"/>
                </a:fgClr>
                <a:bgClr>
                  <a:srgbClr val="FFFF00"/>
                </a:bgClr>
              </a:pattFill>
              <a:miter lim="800000"/>
              <a:headEnd/>
              <a:tailEnd/>
            </a:ln>
            <a:effectLst/>
          </p:spPr>
          <p:txBody>
            <a:bodyPr wrap="none" anchor="ctr"/>
            <a:lstStyle/>
            <a:p>
              <a:pPr algn="ctr" eaLnBrk="1" hangingPunct="1">
                <a:defRPr/>
              </a:pPr>
              <a:r>
                <a:rPr lang="en-US" sz="2500" b="1" dirty="0">
                  <a:solidFill>
                    <a:srgbClr val="FF3300"/>
                  </a:solidFill>
                  <a:latin typeface=".VnArial" pitchFamily="34" charset="0"/>
                </a:rPr>
                <a:t>5</a:t>
              </a:r>
            </a:p>
          </p:txBody>
        </p:sp>
      </p:grpSp>
      <p:sp>
        <p:nvSpPr>
          <p:cNvPr id="4113" name="Rectangle 17">
            <a:extLst>
              <a:ext uri="{FF2B5EF4-FFF2-40B4-BE49-F238E27FC236}">
                <a16:creationId xmlns:a16="http://schemas.microsoft.com/office/drawing/2014/main" id="{BF6C6272-4530-44E4-9ECC-48E377865F7B}"/>
              </a:ext>
            </a:extLst>
          </p:cNvPr>
          <p:cNvSpPr>
            <a:spLocks noChangeArrowheads="1"/>
          </p:cNvSpPr>
          <p:nvPr/>
        </p:nvSpPr>
        <p:spPr bwMode="auto">
          <a:xfrm>
            <a:off x="1524000" y="2743200"/>
            <a:ext cx="6629400" cy="7620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5/ Liên minh châu Âu  được viết tắt là….</a:t>
            </a:r>
            <a:endParaRPr lang="en-US" altLang="en-US" b="1">
              <a:latin typeface="Times New Roman" panose="02020603050405020304" pitchFamily="18" charset="0"/>
              <a:cs typeface="Times New Roman" panose="02020603050405020304" pitchFamily="18" charset="0"/>
            </a:endParaRPr>
          </a:p>
        </p:txBody>
      </p:sp>
      <p:sp>
        <p:nvSpPr>
          <p:cNvPr id="4114" name="Rectangle 18">
            <a:extLst>
              <a:ext uri="{FF2B5EF4-FFF2-40B4-BE49-F238E27FC236}">
                <a16:creationId xmlns:a16="http://schemas.microsoft.com/office/drawing/2014/main" id="{218D14F0-0332-42B7-BF7F-F7314C2EAE1D}"/>
              </a:ext>
            </a:extLst>
          </p:cNvPr>
          <p:cNvSpPr>
            <a:spLocks noChangeArrowheads="1"/>
          </p:cNvSpPr>
          <p:nvPr/>
        </p:nvSpPr>
        <p:spPr bwMode="auto">
          <a:xfrm>
            <a:off x="8229600" y="2895600"/>
            <a:ext cx="19050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6. EU</a:t>
            </a:r>
            <a:endParaRPr lang="en-US" altLang="en-US">
              <a:latin typeface="Times New Roman" panose="02020603050405020304" pitchFamily="18" charset="0"/>
              <a:cs typeface="Times New Roman" panose="02020603050405020304" pitchFamily="18" charset="0"/>
            </a:endParaRPr>
          </a:p>
        </p:txBody>
      </p:sp>
      <p:sp>
        <p:nvSpPr>
          <p:cNvPr id="4115" name="Rectangle 19">
            <a:extLst>
              <a:ext uri="{FF2B5EF4-FFF2-40B4-BE49-F238E27FC236}">
                <a16:creationId xmlns:a16="http://schemas.microsoft.com/office/drawing/2014/main" id="{8E597505-761C-4E57-AD5D-AF28E46306E6}"/>
              </a:ext>
            </a:extLst>
          </p:cNvPr>
          <p:cNvSpPr>
            <a:spLocks noChangeArrowheads="1"/>
          </p:cNvSpPr>
          <p:nvPr/>
        </p:nvSpPr>
        <p:spPr bwMode="auto">
          <a:xfrm>
            <a:off x="1524000" y="2057400"/>
            <a:ext cx="6858000" cy="6858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3/ Cộng đồng than thép châu Âu ra đời…</a:t>
            </a:r>
            <a:endParaRPr lang="en-US" altLang="en-US" b="1">
              <a:latin typeface="Times New Roman" panose="02020603050405020304" pitchFamily="18" charset="0"/>
              <a:cs typeface="Times New Roman" panose="02020603050405020304" pitchFamily="18" charset="0"/>
            </a:endParaRPr>
          </a:p>
        </p:txBody>
      </p:sp>
      <p:grpSp>
        <p:nvGrpSpPr>
          <p:cNvPr id="5" name="Group 20">
            <a:extLst>
              <a:ext uri="{FF2B5EF4-FFF2-40B4-BE49-F238E27FC236}">
                <a16:creationId xmlns:a16="http://schemas.microsoft.com/office/drawing/2014/main" id="{256322CE-D121-4BB1-957C-7D05F8CB5359}"/>
              </a:ext>
            </a:extLst>
          </p:cNvPr>
          <p:cNvGrpSpPr>
            <a:grpSpLocks/>
          </p:cNvGrpSpPr>
          <p:nvPr/>
        </p:nvGrpSpPr>
        <p:grpSpPr bwMode="auto">
          <a:xfrm rot="20111166">
            <a:off x="6346825" y="5218113"/>
            <a:ext cx="1600200" cy="1524000"/>
            <a:chOff x="0" y="0"/>
            <a:chExt cx="1632" cy="1104"/>
          </a:xfrm>
        </p:grpSpPr>
        <p:sp>
          <p:nvSpPr>
            <p:cNvPr id="27668" name="Rectangle 21">
              <a:extLst>
                <a:ext uri="{FF2B5EF4-FFF2-40B4-BE49-F238E27FC236}">
                  <a16:creationId xmlns:a16="http://schemas.microsoft.com/office/drawing/2014/main" id="{A97A3AEE-C306-401A-B75B-C25ADBF70389}"/>
                </a:ext>
              </a:extLst>
            </p:cNvPr>
            <p:cNvSpPr>
              <a:spLocks noChangeArrowheads="1"/>
            </p:cNvSpPr>
            <p:nvPr/>
          </p:nvSpPr>
          <p:spPr bwMode="auto">
            <a:xfrm>
              <a:off x="0" y="0"/>
              <a:ext cx="1632" cy="1104"/>
            </a:xfrm>
            <a:prstGeom prst="rect">
              <a:avLst/>
            </a:prstGeom>
            <a:gradFill rotWithShape="0">
              <a:gsLst>
                <a:gs pos="0">
                  <a:srgbClr val="FF3300"/>
                </a:gs>
                <a:gs pos="100000">
                  <a:srgbClr val="0000FF"/>
                </a:gs>
              </a:gsLst>
              <a:path path="shape">
                <a:fillToRect l="50000" t="50000" r="50000" b="50000"/>
              </a:path>
            </a:gradFill>
            <a:ln w="76200">
              <a:pattFill prst="pct30">
                <a:fgClr>
                  <a:srgbClr val="FF3300"/>
                </a:fgClr>
                <a:bgClr>
                  <a:srgbClr val="FFFF00"/>
                </a:bgClr>
              </a:pattFill>
              <a:miter lim="800000"/>
              <a:headEnd/>
              <a:tailEnd/>
            </a:ln>
            <a:effectLst>
              <a:outerShdw dist="107763" dir="2700000" algn="ctr" rotWithShape="0">
                <a:srgbClr val="808080">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18" name="AutoShape 22">
              <a:extLst>
                <a:ext uri="{FF2B5EF4-FFF2-40B4-BE49-F238E27FC236}">
                  <a16:creationId xmlns:a16="http://schemas.microsoft.com/office/drawing/2014/main" id="{D06206EF-D864-45A2-B751-EE09BDBB374E}"/>
                </a:ext>
              </a:extLst>
            </p:cNvPr>
            <p:cNvSpPr>
              <a:spLocks noChangeArrowheads="1"/>
            </p:cNvSpPr>
            <p:nvPr/>
          </p:nvSpPr>
          <p:spPr bwMode="auto">
            <a:xfrm>
              <a:off x="336" y="141"/>
              <a:ext cx="863" cy="821"/>
            </a:xfrm>
            <a:prstGeom prst="star5">
              <a:avLst/>
            </a:prstGeom>
            <a:solidFill>
              <a:srgbClr val="FAFCA2"/>
            </a:solidFill>
            <a:ln w="76200">
              <a:pattFill prst="pct30">
                <a:fgClr>
                  <a:srgbClr val="FF3300"/>
                </a:fgClr>
                <a:bgClr>
                  <a:srgbClr val="FFFF00"/>
                </a:bgClr>
              </a:pattFill>
              <a:miter lim="800000"/>
              <a:headEnd/>
              <a:tailEnd/>
            </a:ln>
            <a:effectLst/>
          </p:spPr>
          <p:txBody>
            <a:bodyPr wrap="none" anchor="ctr"/>
            <a:lstStyle/>
            <a:p>
              <a:pPr algn="ctr" eaLnBrk="1" hangingPunct="1">
                <a:defRPr/>
              </a:pPr>
              <a:r>
                <a:rPr lang="en-US" sz="2500" b="1">
                  <a:solidFill>
                    <a:srgbClr val="FF3300"/>
                  </a:solidFill>
                  <a:latin typeface=".VnArial" pitchFamily="34" charset="0"/>
                </a:rPr>
                <a:t>3</a:t>
              </a:r>
            </a:p>
          </p:txBody>
        </p:sp>
      </p:grpSp>
      <p:sp>
        <p:nvSpPr>
          <p:cNvPr id="4119" name="Rectangle 23">
            <a:extLst>
              <a:ext uri="{FF2B5EF4-FFF2-40B4-BE49-F238E27FC236}">
                <a16:creationId xmlns:a16="http://schemas.microsoft.com/office/drawing/2014/main" id="{721C71B7-9952-4A92-A6FC-3D5E6D4B6515}"/>
              </a:ext>
            </a:extLst>
          </p:cNvPr>
          <p:cNvSpPr>
            <a:spLocks noChangeArrowheads="1"/>
          </p:cNvSpPr>
          <p:nvPr/>
        </p:nvSpPr>
        <p:spPr bwMode="auto">
          <a:xfrm>
            <a:off x="8001000" y="2286000"/>
            <a:ext cx="19050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3.   04/1951</a:t>
            </a:r>
            <a:endParaRPr lang="en-US" altLang="en-US" b="1">
              <a:latin typeface="Times New Roman" panose="02020603050405020304" pitchFamily="18" charset="0"/>
              <a:cs typeface="Times New Roman" panose="02020603050405020304" pitchFamily="18" charset="0"/>
            </a:endParaRPr>
          </a:p>
        </p:txBody>
      </p:sp>
      <p:pic>
        <p:nvPicPr>
          <p:cNvPr id="4120" name="Picture 24" descr="star7">
            <a:extLst>
              <a:ext uri="{FF2B5EF4-FFF2-40B4-BE49-F238E27FC236}">
                <a16:creationId xmlns:a16="http://schemas.microsoft.com/office/drawing/2014/main" id="{788978F5-8F48-4F7A-93FA-B7AF8764618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8">
            <a:extLst>
              <a:ext uri="{FF2B5EF4-FFF2-40B4-BE49-F238E27FC236}">
                <a16:creationId xmlns:a16="http://schemas.microsoft.com/office/drawing/2014/main" id="{9C23D7A7-1C7A-4150-A8E8-DB47CEB2CBD5}"/>
              </a:ext>
            </a:extLst>
          </p:cNvPr>
          <p:cNvGrpSpPr>
            <a:grpSpLocks/>
          </p:cNvGrpSpPr>
          <p:nvPr/>
        </p:nvGrpSpPr>
        <p:grpSpPr bwMode="auto">
          <a:xfrm>
            <a:off x="2209801" y="5216525"/>
            <a:ext cx="2301875" cy="1474788"/>
            <a:chOff x="0" y="0"/>
            <a:chExt cx="1632" cy="1104"/>
          </a:xfrm>
        </p:grpSpPr>
        <p:sp>
          <p:nvSpPr>
            <p:cNvPr id="27666" name="Rectangle 29">
              <a:extLst>
                <a:ext uri="{FF2B5EF4-FFF2-40B4-BE49-F238E27FC236}">
                  <a16:creationId xmlns:a16="http://schemas.microsoft.com/office/drawing/2014/main" id="{B6F2441D-3DF2-4335-B00D-27272787B367}"/>
                </a:ext>
              </a:extLst>
            </p:cNvPr>
            <p:cNvSpPr>
              <a:spLocks noChangeArrowheads="1"/>
            </p:cNvSpPr>
            <p:nvPr/>
          </p:nvSpPr>
          <p:spPr bwMode="auto">
            <a:xfrm>
              <a:off x="0" y="0"/>
              <a:ext cx="1632" cy="1104"/>
            </a:xfrm>
            <a:prstGeom prst="rect">
              <a:avLst/>
            </a:prstGeom>
            <a:gradFill rotWithShape="0">
              <a:gsLst>
                <a:gs pos="0">
                  <a:srgbClr val="FF3300"/>
                </a:gs>
                <a:gs pos="100000">
                  <a:srgbClr val="0000FF"/>
                </a:gs>
              </a:gsLst>
              <a:path path="shape">
                <a:fillToRect l="50000" t="50000" r="50000" b="50000"/>
              </a:path>
            </a:gradFill>
            <a:ln w="76200">
              <a:pattFill prst="pct30">
                <a:fgClr>
                  <a:srgbClr val="FF3300"/>
                </a:fgClr>
                <a:bgClr>
                  <a:srgbClr val="FFFF00"/>
                </a:bgClr>
              </a:pattFill>
              <a:miter lim="800000"/>
              <a:headEnd/>
              <a:tailEnd/>
            </a:ln>
            <a:effectLst>
              <a:outerShdw dist="107763" dir="2700000" algn="ctr" rotWithShape="0">
                <a:srgbClr val="808080">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sp>
          <p:nvSpPr>
            <p:cNvPr id="4126" name="AutoShape 30">
              <a:extLst>
                <a:ext uri="{FF2B5EF4-FFF2-40B4-BE49-F238E27FC236}">
                  <a16:creationId xmlns:a16="http://schemas.microsoft.com/office/drawing/2014/main" id="{0A108CE0-5213-43CB-95EC-C88ED01F4FBD}"/>
                </a:ext>
              </a:extLst>
            </p:cNvPr>
            <p:cNvSpPr>
              <a:spLocks noChangeArrowheads="1"/>
            </p:cNvSpPr>
            <p:nvPr/>
          </p:nvSpPr>
          <p:spPr bwMode="auto">
            <a:xfrm>
              <a:off x="337" y="145"/>
              <a:ext cx="862" cy="815"/>
            </a:xfrm>
            <a:prstGeom prst="star5">
              <a:avLst/>
            </a:prstGeom>
            <a:solidFill>
              <a:srgbClr val="FAFCA2"/>
            </a:solidFill>
            <a:ln w="76200">
              <a:pattFill prst="pct30">
                <a:fgClr>
                  <a:srgbClr val="FF3300"/>
                </a:fgClr>
                <a:bgClr>
                  <a:srgbClr val="FFFF00"/>
                </a:bgClr>
              </a:pattFill>
              <a:miter lim="800000"/>
              <a:headEnd/>
              <a:tailEnd/>
            </a:ln>
            <a:effectLst/>
          </p:spPr>
          <p:txBody>
            <a:bodyPr wrap="none" anchor="ctr"/>
            <a:lstStyle/>
            <a:p>
              <a:pPr algn="ctr" eaLnBrk="1" hangingPunct="1">
                <a:defRPr/>
              </a:pPr>
              <a:r>
                <a:rPr lang="en-US" sz="2500" b="1">
                  <a:solidFill>
                    <a:srgbClr val="FF3300"/>
                  </a:solidFill>
                  <a:latin typeface=".VnArial" pitchFamily="34" charset="0"/>
                </a:rPr>
                <a:t>4</a:t>
              </a:r>
            </a:p>
          </p:txBody>
        </p:sp>
      </p:grpSp>
      <p:sp>
        <p:nvSpPr>
          <p:cNvPr id="27665" name="WordArt 31">
            <a:extLst>
              <a:ext uri="{FF2B5EF4-FFF2-40B4-BE49-F238E27FC236}">
                <a16:creationId xmlns:a16="http://schemas.microsoft.com/office/drawing/2014/main" id="{05CB0D52-AAB6-487B-9878-91D82846A754}"/>
              </a:ext>
            </a:extLst>
          </p:cNvPr>
          <p:cNvSpPr>
            <a:spLocks noChangeArrowheads="1" noChangeShapeType="1" noTextEdit="1"/>
          </p:cNvSpPr>
          <p:nvPr/>
        </p:nvSpPr>
        <p:spPr bwMode="auto">
          <a:xfrm>
            <a:off x="3124201" y="0"/>
            <a:ext cx="6943725" cy="838200"/>
          </a:xfrm>
          <a:prstGeom prst="rect">
            <a:avLst/>
          </a:prstGeom>
        </p:spPr>
        <p:txBody>
          <a:bodyPr wrap="none" fromWordArt="1">
            <a:prstTxWarp prst="textPlain">
              <a:avLst>
                <a:gd name="adj" fmla="val 50000"/>
              </a:avLst>
            </a:prstTxWarp>
          </a:bodyPr>
          <a:lstStyle/>
          <a:p>
            <a:pPr algn="ctr"/>
            <a:r>
              <a:rPr lang="vi-VN" sz="3600" kern="10">
                <a:ln w="19050">
                  <a:solidFill>
                    <a:srgbClr val="FFFF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TRÒ CHƠI: NGÔI SAO MAY MẮN</a:t>
            </a:r>
            <a:endParaRPr lang="en-US" sz="3600" kern="10">
              <a:ln w="19050">
                <a:solidFill>
                  <a:srgbClr val="FFFFFF"/>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120"/>
                                        </p:tgtEl>
                                        <p:attrNameLst>
                                          <p:attrName>style.visibility</p:attrName>
                                        </p:attrNameLst>
                                      </p:cBhvr>
                                      <p:to>
                                        <p:strVal val="visible"/>
                                      </p:to>
                                    </p:set>
                                    <p:animEffect transition="in" filter="randombar(horizontal)">
                                      <p:cBhvr>
                                        <p:cTn id="7" dur="500"/>
                                        <p:tgtEl>
                                          <p:spTgt spid="4120"/>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randombar(horizontal)">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fade">
                                      <p:cBhvr>
                                        <p:cTn id="17" dur="800" decel="100000"/>
                                        <p:tgtEl>
                                          <p:spTgt spid="4103"/>
                                        </p:tgtEl>
                                      </p:cBhvr>
                                    </p:animEffect>
                                    <p:anim calcmode="lin" valueType="num">
                                      <p:cBhvr>
                                        <p:cTn id="18" dur="800" decel="100000" fill="hold"/>
                                        <p:tgtEl>
                                          <p:spTgt spid="4103"/>
                                        </p:tgtEl>
                                        <p:attrNameLst>
                                          <p:attrName>style.rotation</p:attrName>
                                        </p:attrNameLst>
                                      </p:cBhvr>
                                      <p:tavLst>
                                        <p:tav tm="0">
                                          <p:val>
                                            <p:fltVal val="-90"/>
                                          </p:val>
                                        </p:tav>
                                        <p:tav tm="100000">
                                          <p:val>
                                            <p:fltVal val="0"/>
                                          </p:val>
                                        </p:tav>
                                      </p:tavLst>
                                    </p:anim>
                                    <p:anim calcmode="lin" valueType="num">
                                      <p:cBhvr>
                                        <p:cTn id="19" dur="800" decel="100000" fill="hold"/>
                                        <p:tgtEl>
                                          <p:spTgt spid="4103"/>
                                        </p:tgtEl>
                                        <p:attrNameLst>
                                          <p:attrName>ppt_x</p:attrName>
                                        </p:attrNameLst>
                                      </p:cBhvr>
                                      <p:tavLst>
                                        <p:tav tm="0">
                                          <p:val>
                                            <p:strVal val="#ppt_x+0.4"/>
                                          </p:val>
                                        </p:tav>
                                        <p:tav tm="100000">
                                          <p:val>
                                            <p:strVal val="#ppt_x-0.05"/>
                                          </p:val>
                                        </p:tav>
                                      </p:tavLst>
                                    </p:anim>
                                    <p:anim calcmode="lin" valueType="num">
                                      <p:cBhvr>
                                        <p:cTn id="20" dur="800" decel="100000" fill="hold"/>
                                        <p:tgtEl>
                                          <p:spTgt spid="4103"/>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103"/>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103"/>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fade">
                                      <p:cBhvr>
                                        <p:cTn id="27" dur="800" decel="100000"/>
                                        <p:tgtEl>
                                          <p:spTgt spid="4104"/>
                                        </p:tgtEl>
                                      </p:cBhvr>
                                    </p:animEffect>
                                    <p:anim calcmode="lin" valueType="num">
                                      <p:cBhvr>
                                        <p:cTn id="28" dur="800" decel="100000" fill="hold"/>
                                        <p:tgtEl>
                                          <p:spTgt spid="4104"/>
                                        </p:tgtEl>
                                        <p:attrNameLst>
                                          <p:attrName>style.rotation</p:attrName>
                                        </p:attrNameLst>
                                      </p:cBhvr>
                                      <p:tavLst>
                                        <p:tav tm="0">
                                          <p:val>
                                            <p:fltVal val="-90"/>
                                          </p:val>
                                        </p:tav>
                                        <p:tav tm="100000">
                                          <p:val>
                                            <p:fltVal val="0"/>
                                          </p:val>
                                        </p:tav>
                                      </p:tavLst>
                                    </p:anim>
                                    <p:anim calcmode="lin" valueType="num">
                                      <p:cBhvr>
                                        <p:cTn id="29" dur="800" decel="100000" fill="hold"/>
                                        <p:tgtEl>
                                          <p:spTgt spid="4104"/>
                                        </p:tgtEl>
                                        <p:attrNameLst>
                                          <p:attrName>ppt_x</p:attrName>
                                        </p:attrNameLst>
                                      </p:cBhvr>
                                      <p:tavLst>
                                        <p:tav tm="0">
                                          <p:val>
                                            <p:strVal val="#ppt_x+0.4"/>
                                          </p:val>
                                        </p:tav>
                                        <p:tav tm="100000">
                                          <p:val>
                                            <p:strVal val="#ppt_x-0.05"/>
                                          </p:val>
                                        </p:tav>
                                      </p:tavLst>
                                    </p:anim>
                                    <p:anim calcmode="lin" valueType="num">
                                      <p:cBhvr>
                                        <p:cTn id="30" dur="800" decel="100000" fill="hold"/>
                                        <p:tgtEl>
                                          <p:spTgt spid="410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10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104"/>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xit" presetSubtype="16" fill="hold" grpId="1" nodeType="clickEffect">
                                  <p:stCondLst>
                                    <p:cond delay="0"/>
                                  </p:stCondLst>
                                  <p:childTnLst>
                                    <p:animEffect transition="out" filter="box(in)">
                                      <p:cBhvr>
                                        <p:cTn id="36" dur="500"/>
                                        <p:tgtEl>
                                          <p:spTgt spid="4103"/>
                                        </p:tgtEl>
                                      </p:cBhvr>
                                    </p:animEffect>
                                    <p:set>
                                      <p:cBhvr>
                                        <p:cTn id="37" dur="1" fill="hold">
                                          <p:stCondLst>
                                            <p:cond delay="499"/>
                                          </p:stCondLst>
                                        </p:cTn>
                                        <p:tgtEl>
                                          <p:spTgt spid="4103"/>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xit" presetSubtype="16" fill="hold" grpId="1" nodeType="clickEffect">
                                  <p:stCondLst>
                                    <p:cond delay="0"/>
                                  </p:stCondLst>
                                  <p:childTnLst>
                                    <p:animEffect transition="out" filter="box(in)">
                                      <p:cBhvr>
                                        <p:cTn id="41" dur="500"/>
                                        <p:tgtEl>
                                          <p:spTgt spid="4104"/>
                                        </p:tgtEl>
                                      </p:cBhvr>
                                    </p:animEffect>
                                    <p:set>
                                      <p:cBhvr>
                                        <p:cTn id="42" dur="1" fill="hold">
                                          <p:stCondLst>
                                            <p:cond delay="499"/>
                                          </p:stCondLst>
                                        </p:cTn>
                                        <p:tgtEl>
                                          <p:spTgt spid="4104"/>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xit" presetSubtype="16" fill="hold" nodeType="clickEffect">
                                  <p:stCondLst>
                                    <p:cond delay="0"/>
                                  </p:stCondLst>
                                  <p:childTnLst>
                                    <p:animEffect transition="out" filter="box(in)">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8" restart="whenNotActive" fill="hold" evtFilter="cancelBubble" nodeType="interactiveSeq">
                <p:stCondLst>
                  <p:cond evt="onClick" delay="0">
                    <p:tgtEl>
                      <p:spTgt spid="3"/>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4108"/>
                                        </p:tgtEl>
                                        <p:attrNameLst>
                                          <p:attrName>style.visibility</p:attrName>
                                        </p:attrNameLst>
                                      </p:cBhvr>
                                      <p:to>
                                        <p:strVal val="visible"/>
                                      </p:to>
                                    </p:set>
                                    <p:anim calcmode="lin" valueType="num">
                                      <p:cBhvr>
                                        <p:cTn id="53" dur="500" decel="50000" fill="hold">
                                          <p:stCondLst>
                                            <p:cond delay="0"/>
                                          </p:stCondLst>
                                        </p:cTn>
                                        <p:tgtEl>
                                          <p:spTgt spid="4108"/>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108"/>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108"/>
                                        </p:tgtEl>
                                        <p:attrNameLst>
                                          <p:attrName>ppt_w</p:attrName>
                                        </p:attrNameLst>
                                      </p:cBhvr>
                                      <p:tavLst>
                                        <p:tav tm="0">
                                          <p:val>
                                            <p:strVal val="#ppt_w*.05"/>
                                          </p:val>
                                        </p:tav>
                                        <p:tav tm="100000">
                                          <p:val>
                                            <p:strVal val="#ppt_w"/>
                                          </p:val>
                                        </p:tav>
                                      </p:tavLst>
                                    </p:anim>
                                    <p:anim calcmode="lin" valueType="num">
                                      <p:cBhvr>
                                        <p:cTn id="56" dur="1000" fill="hold"/>
                                        <p:tgtEl>
                                          <p:spTgt spid="4108"/>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108"/>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108"/>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108"/>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10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4109"/>
                                        </p:tgtEl>
                                        <p:attrNameLst>
                                          <p:attrName>style.visibility</p:attrName>
                                        </p:attrNameLst>
                                      </p:cBhvr>
                                      <p:to>
                                        <p:strVal val="visible"/>
                                      </p:to>
                                    </p:set>
                                    <p:anim calcmode="lin" valueType="num">
                                      <p:cBhvr>
                                        <p:cTn id="65" dur="500" decel="50000" fill="hold">
                                          <p:stCondLst>
                                            <p:cond delay="0"/>
                                          </p:stCondLst>
                                        </p:cTn>
                                        <p:tgtEl>
                                          <p:spTgt spid="410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410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4109"/>
                                        </p:tgtEl>
                                        <p:attrNameLst>
                                          <p:attrName>ppt_w</p:attrName>
                                        </p:attrNameLst>
                                      </p:cBhvr>
                                      <p:tavLst>
                                        <p:tav tm="0">
                                          <p:val>
                                            <p:strVal val="#ppt_w*.05"/>
                                          </p:val>
                                        </p:tav>
                                        <p:tav tm="100000">
                                          <p:val>
                                            <p:strVal val="#ppt_w"/>
                                          </p:val>
                                        </p:tav>
                                      </p:tavLst>
                                    </p:anim>
                                    <p:anim calcmode="lin" valueType="num">
                                      <p:cBhvr>
                                        <p:cTn id="68" dur="1000" fill="hold"/>
                                        <p:tgtEl>
                                          <p:spTgt spid="410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410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410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410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410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xit" presetSubtype="16" fill="hold" grpId="1" nodeType="clickEffect">
                                  <p:stCondLst>
                                    <p:cond delay="0"/>
                                  </p:stCondLst>
                                  <p:childTnLst>
                                    <p:animEffect transition="out" filter="box(in)">
                                      <p:cBhvr>
                                        <p:cTn id="76" dur="500"/>
                                        <p:tgtEl>
                                          <p:spTgt spid="4108"/>
                                        </p:tgtEl>
                                      </p:cBhvr>
                                    </p:animEffect>
                                    <p:set>
                                      <p:cBhvr>
                                        <p:cTn id="77" dur="1" fill="hold">
                                          <p:stCondLst>
                                            <p:cond delay="499"/>
                                          </p:stCondLst>
                                        </p:cTn>
                                        <p:tgtEl>
                                          <p:spTgt spid="4108"/>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xit" presetSubtype="16" fill="hold" grpId="1" nodeType="clickEffect">
                                  <p:stCondLst>
                                    <p:cond delay="0"/>
                                  </p:stCondLst>
                                  <p:childTnLst>
                                    <p:animEffect transition="out" filter="box(in)">
                                      <p:cBhvr>
                                        <p:cTn id="81" dur="500"/>
                                        <p:tgtEl>
                                          <p:spTgt spid="4109"/>
                                        </p:tgtEl>
                                      </p:cBhvr>
                                    </p:animEffect>
                                    <p:set>
                                      <p:cBhvr>
                                        <p:cTn id="82" dur="1" fill="hold">
                                          <p:stCondLst>
                                            <p:cond delay="499"/>
                                          </p:stCondLst>
                                        </p:cTn>
                                        <p:tgtEl>
                                          <p:spTgt spid="4109"/>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xit" presetSubtype="16" fill="hold" nodeType="clickEffect">
                                  <p:stCondLst>
                                    <p:cond delay="0"/>
                                  </p:stCondLst>
                                  <p:childTnLst>
                                    <p:animEffect transition="out" filter="box(in)">
                                      <p:cBhvr>
                                        <p:cTn id="86" dur="500"/>
                                        <p:tgtEl>
                                          <p:spTgt spid="3"/>
                                        </p:tgtEl>
                                      </p:cBhvr>
                                    </p:animEffect>
                                    <p:set>
                                      <p:cBhvr>
                                        <p:cTn id="8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8" restart="whenNotActive" fill="hold" evtFilter="cancelBubble" nodeType="interactiveSeq">
                <p:stCondLst>
                  <p:cond evt="onClick" delay="0">
                    <p:tgtEl>
                      <p:spTgt spid="4"/>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25" presetClass="entr" presetSubtype="0" fill="hold" grpId="0" nodeType="clickEffect">
                                  <p:stCondLst>
                                    <p:cond delay="0"/>
                                  </p:stCondLst>
                                  <p:childTnLst>
                                    <p:set>
                                      <p:cBhvr>
                                        <p:cTn id="92" dur="1" fill="hold">
                                          <p:stCondLst>
                                            <p:cond delay="0"/>
                                          </p:stCondLst>
                                        </p:cTn>
                                        <p:tgtEl>
                                          <p:spTgt spid="4113"/>
                                        </p:tgtEl>
                                        <p:attrNameLst>
                                          <p:attrName>style.visibility</p:attrName>
                                        </p:attrNameLst>
                                      </p:cBhvr>
                                      <p:to>
                                        <p:strVal val="visible"/>
                                      </p:to>
                                    </p:set>
                                    <p:anim calcmode="lin" valueType="num">
                                      <p:cBhvr>
                                        <p:cTn id="93" dur="500" decel="50000" fill="hold">
                                          <p:stCondLst>
                                            <p:cond delay="0"/>
                                          </p:stCondLst>
                                        </p:cTn>
                                        <p:tgtEl>
                                          <p:spTgt spid="4113"/>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4113"/>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4113"/>
                                        </p:tgtEl>
                                        <p:attrNameLst>
                                          <p:attrName>ppt_w</p:attrName>
                                        </p:attrNameLst>
                                      </p:cBhvr>
                                      <p:tavLst>
                                        <p:tav tm="0">
                                          <p:val>
                                            <p:strVal val="#ppt_w*.05"/>
                                          </p:val>
                                        </p:tav>
                                        <p:tav tm="100000">
                                          <p:val>
                                            <p:strVal val="#ppt_w"/>
                                          </p:val>
                                        </p:tav>
                                      </p:tavLst>
                                    </p:anim>
                                    <p:anim calcmode="lin" valueType="num">
                                      <p:cBhvr>
                                        <p:cTn id="96" dur="1000" fill="hold"/>
                                        <p:tgtEl>
                                          <p:spTgt spid="4113"/>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4113"/>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4113"/>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4113"/>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4113"/>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5" presetClass="entr" presetSubtype="0" fill="hold" grpId="0" nodeType="clickEffect">
                                  <p:stCondLst>
                                    <p:cond delay="0"/>
                                  </p:stCondLst>
                                  <p:childTnLst>
                                    <p:set>
                                      <p:cBhvr>
                                        <p:cTn id="104" dur="1" fill="hold">
                                          <p:stCondLst>
                                            <p:cond delay="0"/>
                                          </p:stCondLst>
                                        </p:cTn>
                                        <p:tgtEl>
                                          <p:spTgt spid="4114"/>
                                        </p:tgtEl>
                                        <p:attrNameLst>
                                          <p:attrName>style.visibility</p:attrName>
                                        </p:attrNameLst>
                                      </p:cBhvr>
                                      <p:to>
                                        <p:strVal val="visible"/>
                                      </p:to>
                                    </p:set>
                                    <p:anim calcmode="lin" valueType="num">
                                      <p:cBhvr>
                                        <p:cTn id="105" dur="500" decel="50000" fill="hold">
                                          <p:stCondLst>
                                            <p:cond delay="0"/>
                                          </p:stCondLst>
                                        </p:cTn>
                                        <p:tgtEl>
                                          <p:spTgt spid="4114"/>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4114"/>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4114"/>
                                        </p:tgtEl>
                                        <p:attrNameLst>
                                          <p:attrName>ppt_w</p:attrName>
                                        </p:attrNameLst>
                                      </p:cBhvr>
                                      <p:tavLst>
                                        <p:tav tm="0">
                                          <p:val>
                                            <p:strVal val="#ppt_w*.05"/>
                                          </p:val>
                                        </p:tav>
                                        <p:tav tm="100000">
                                          <p:val>
                                            <p:strVal val="#ppt_w"/>
                                          </p:val>
                                        </p:tav>
                                      </p:tavLst>
                                    </p:anim>
                                    <p:anim calcmode="lin" valueType="num">
                                      <p:cBhvr>
                                        <p:cTn id="108" dur="1000" fill="hold"/>
                                        <p:tgtEl>
                                          <p:spTgt spid="4114"/>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4114"/>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4114"/>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4114"/>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411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 presetClass="exit" presetSubtype="16" fill="hold" grpId="1" nodeType="clickEffect">
                                  <p:stCondLst>
                                    <p:cond delay="0"/>
                                  </p:stCondLst>
                                  <p:childTnLst>
                                    <p:animEffect transition="out" filter="box(in)">
                                      <p:cBhvr>
                                        <p:cTn id="116" dur="500"/>
                                        <p:tgtEl>
                                          <p:spTgt spid="4113"/>
                                        </p:tgtEl>
                                      </p:cBhvr>
                                    </p:animEffect>
                                    <p:set>
                                      <p:cBhvr>
                                        <p:cTn id="117" dur="1" fill="hold">
                                          <p:stCondLst>
                                            <p:cond delay="499"/>
                                          </p:stCondLst>
                                        </p:cTn>
                                        <p:tgtEl>
                                          <p:spTgt spid="4113"/>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 presetClass="exit" presetSubtype="16" fill="hold" grpId="1" nodeType="clickEffect">
                                  <p:stCondLst>
                                    <p:cond delay="0"/>
                                  </p:stCondLst>
                                  <p:childTnLst>
                                    <p:animEffect transition="out" filter="box(in)">
                                      <p:cBhvr>
                                        <p:cTn id="121" dur="500"/>
                                        <p:tgtEl>
                                          <p:spTgt spid="4114"/>
                                        </p:tgtEl>
                                      </p:cBhvr>
                                    </p:animEffect>
                                    <p:set>
                                      <p:cBhvr>
                                        <p:cTn id="122" dur="1" fill="hold">
                                          <p:stCondLst>
                                            <p:cond delay="499"/>
                                          </p:stCondLst>
                                        </p:cTn>
                                        <p:tgtEl>
                                          <p:spTgt spid="4114"/>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xit" presetSubtype="16" fill="hold" nodeType="clickEffect">
                                  <p:stCondLst>
                                    <p:cond delay="0"/>
                                  </p:stCondLst>
                                  <p:childTnLst>
                                    <p:animEffect transition="out" filter="box(in)">
                                      <p:cBhvr>
                                        <p:cTn id="126" dur="500"/>
                                        <p:tgtEl>
                                          <p:spTgt spid="4"/>
                                        </p:tgtEl>
                                      </p:cBhvr>
                                    </p:animEffect>
                                    <p:set>
                                      <p:cBhvr>
                                        <p:cTn id="12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28" restart="whenNotActive" fill="hold" evtFilter="cancelBubble" nodeType="interactiveSeq">
                <p:stCondLst>
                  <p:cond evt="onClick" delay="0">
                    <p:tgtEl>
                      <p:spTgt spid="5"/>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25" presetClass="entr" presetSubtype="0" fill="hold" grpId="0" nodeType="clickEffect">
                                  <p:stCondLst>
                                    <p:cond delay="0"/>
                                  </p:stCondLst>
                                  <p:childTnLst>
                                    <p:set>
                                      <p:cBhvr>
                                        <p:cTn id="132" dur="1" fill="hold">
                                          <p:stCondLst>
                                            <p:cond delay="0"/>
                                          </p:stCondLst>
                                        </p:cTn>
                                        <p:tgtEl>
                                          <p:spTgt spid="4115"/>
                                        </p:tgtEl>
                                        <p:attrNameLst>
                                          <p:attrName>style.visibility</p:attrName>
                                        </p:attrNameLst>
                                      </p:cBhvr>
                                      <p:to>
                                        <p:strVal val="visible"/>
                                      </p:to>
                                    </p:set>
                                    <p:anim calcmode="lin" valueType="num">
                                      <p:cBhvr>
                                        <p:cTn id="133" dur="500" decel="50000" fill="hold">
                                          <p:stCondLst>
                                            <p:cond delay="0"/>
                                          </p:stCondLst>
                                        </p:cTn>
                                        <p:tgtEl>
                                          <p:spTgt spid="4115"/>
                                        </p:tgtEl>
                                        <p:attrNameLst>
                                          <p:attrName>style.rotation</p:attrName>
                                        </p:attrNameLst>
                                      </p:cBhvr>
                                      <p:tavLst>
                                        <p:tav tm="0">
                                          <p:val>
                                            <p:fltVal val="-90"/>
                                          </p:val>
                                        </p:tav>
                                        <p:tav tm="100000">
                                          <p:val>
                                            <p:fltVal val="0"/>
                                          </p:val>
                                        </p:tav>
                                      </p:tavLst>
                                    </p:anim>
                                    <p:anim calcmode="lin" valueType="num">
                                      <p:cBhvr>
                                        <p:cTn id="134" dur="500" decel="50000" fill="hold">
                                          <p:stCondLst>
                                            <p:cond delay="0"/>
                                          </p:stCondLst>
                                        </p:cTn>
                                        <p:tgtEl>
                                          <p:spTgt spid="4115"/>
                                        </p:tgtEl>
                                        <p:attrNameLst>
                                          <p:attrName>ppt_w</p:attrName>
                                        </p:attrNameLst>
                                      </p:cBhvr>
                                      <p:tavLst>
                                        <p:tav tm="0">
                                          <p:val>
                                            <p:strVal val="#ppt_w"/>
                                          </p:val>
                                        </p:tav>
                                        <p:tav tm="100000">
                                          <p:val>
                                            <p:strVal val="#ppt_w*.05"/>
                                          </p:val>
                                        </p:tav>
                                      </p:tavLst>
                                    </p:anim>
                                    <p:anim calcmode="lin" valueType="num">
                                      <p:cBhvr>
                                        <p:cTn id="135" dur="500" accel="50000" fill="hold">
                                          <p:stCondLst>
                                            <p:cond delay="500"/>
                                          </p:stCondLst>
                                        </p:cTn>
                                        <p:tgtEl>
                                          <p:spTgt spid="4115"/>
                                        </p:tgtEl>
                                        <p:attrNameLst>
                                          <p:attrName>ppt_w</p:attrName>
                                        </p:attrNameLst>
                                      </p:cBhvr>
                                      <p:tavLst>
                                        <p:tav tm="0">
                                          <p:val>
                                            <p:strVal val="#ppt_w*.05"/>
                                          </p:val>
                                        </p:tav>
                                        <p:tav tm="100000">
                                          <p:val>
                                            <p:strVal val="#ppt_w"/>
                                          </p:val>
                                        </p:tav>
                                      </p:tavLst>
                                    </p:anim>
                                    <p:anim calcmode="lin" valueType="num">
                                      <p:cBhvr>
                                        <p:cTn id="136" dur="1000" fill="hold"/>
                                        <p:tgtEl>
                                          <p:spTgt spid="4115"/>
                                        </p:tgtEl>
                                        <p:attrNameLst>
                                          <p:attrName>ppt_h</p:attrName>
                                        </p:attrNameLst>
                                      </p:cBhvr>
                                      <p:tavLst>
                                        <p:tav tm="0">
                                          <p:val>
                                            <p:strVal val="#ppt_h"/>
                                          </p:val>
                                        </p:tav>
                                        <p:tav tm="100000">
                                          <p:val>
                                            <p:strVal val="#ppt_h"/>
                                          </p:val>
                                        </p:tav>
                                      </p:tavLst>
                                    </p:anim>
                                    <p:anim calcmode="lin" valueType="num">
                                      <p:cBhvr>
                                        <p:cTn id="137" dur="500" decel="50000" fill="hold">
                                          <p:stCondLst>
                                            <p:cond delay="0"/>
                                          </p:stCondLst>
                                        </p:cTn>
                                        <p:tgtEl>
                                          <p:spTgt spid="4115"/>
                                        </p:tgtEl>
                                        <p:attrNameLst>
                                          <p:attrName>ppt_x</p:attrName>
                                        </p:attrNameLst>
                                      </p:cBhvr>
                                      <p:tavLst>
                                        <p:tav tm="0">
                                          <p:val>
                                            <p:strVal val="#ppt_x+.4"/>
                                          </p:val>
                                        </p:tav>
                                        <p:tav tm="100000">
                                          <p:val>
                                            <p:strVal val="#ppt_x"/>
                                          </p:val>
                                        </p:tav>
                                      </p:tavLst>
                                    </p:anim>
                                    <p:anim calcmode="lin" valueType="num">
                                      <p:cBhvr>
                                        <p:cTn id="138" dur="500" decel="50000" fill="hold">
                                          <p:stCondLst>
                                            <p:cond delay="0"/>
                                          </p:stCondLst>
                                        </p:cTn>
                                        <p:tgtEl>
                                          <p:spTgt spid="4115"/>
                                        </p:tgtEl>
                                        <p:attrNameLst>
                                          <p:attrName>ppt_y</p:attrName>
                                        </p:attrNameLst>
                                      </p:cBhvr>
                                      <p:tavLst>
                                        <p:tav tm="0">
                                          <p:val>
                                            <p:strVal val="#ppt_y-.2"/>
                                          </p:val>
                                        </p:tav>
                                        <p:tav tm="100000">
                                          <p:val>
                                            <p:strVal val="#ppt_y+.1"/>
                                          </p:val>
                                        </p:tav>
                                      </p:tavLst>
                                    </p:anim>
                                    <p:anim calcmode="lin" valueType="num">
                                      <p:cBhvr>
                                        <p:cTn id="139" dur="500" accel="50000" fill="hold">
                                          <p:stCondLst>
                                            <p:cond delay="500"/>
                                          </p:stCondLst>
                                        </p:cTn>
                                        <p:tgtEl>
                                          <p:spTgt spid="4115"/>
                                        </p:tgtEl>
                                        <p:attrNameLst>
                                          <p:attrName>ppt_y</p:attrName>
                                        </p:attrNameLst>
                                      </p:cBhvr>
                                      <p:tavLst>
                                        <p:tav tm="0">
                                          <p:val>
                                            <p:strVal val="#ppt_y+.1"/>
                                          </p:val>
                                        </p:tav>
                                        <p:tav tm="100000">
                                          <p:val>
                                            <p:strVal val="#ppt_y"/>
                                          </p:val>
                                        </p:tav>
                                      </p:tavLst>
                                    </p:anim>
                                    <p:animEffect transition="in" filter="fade">
                                      <p:cBhvr>
                                        <p:cTn id="140" dur="1000" decel="50000">
                                          <p:stCondLst>
                                            <p:cond delay="0"/>
                                          </p:stCondLst>
                                        </p:cTn>
                                        <p:tgtEl>
                                          <p:spTgt spid="4115"/>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5" presetClass="entr" presetSubtype="0" fill="hold" grpId="0" nodeType="clickEffect">
                                  <p:stCondLst>
                                    <p:cond delay="0"/>
                                  </p:stCondLst>
                                  <p:childTnLst>
                                    <p:set>
                                      <p:cBhvr>
                                        <p:cTn id="144" dur="1" fill="hold">
                                          <p:stCondLst>
                                            <p:cond delay="0"/>
                                          </p:stCondLst>
                                        </p:cTn>
                                        <p:tgtEl>
                                          <p:spTgt spid="4119"/>
                                        </p:tgtEl>
                                        <p:attrNameLst>
                                          <p:attrName>style.visibility</p:attrName>
                                        </p:attrNameLst>
                                      </p:cBhvr>
                                      <p:to>
                                        <p:strVal val="visible"/>
                                      </p:to>
                                    </p:set>
                                    <p:anim calcmode="lin" valueType="num">
                                      <p:cBhvr>
                                        <p:cTn id="145" dur="500" decel="50000" fill="hold">
                                          <p:stCondLst>
                                            <p:cond delay="0"/>
                                          </p:stCondLst>
                                        </p:cTn>
                                        <p:tgtEl>
                                          <p:spTgt spid="4119"/>
                                        </p:tgtEl>
                                        <p:attrNameLst>
                                          <p:attrName>style.rotation</p:attrName>
                                        </p:attrNameLst>
                                      </p:cBhvr>
                                      <p:tavLst>
                                        <p:tav tm="0">
                                          <p:val>
                                            <p:fltVal val="-90"/>
                                          </p:val>
                                        </p:tav>
                                        <p:tav tm="100000">
                                          <p:val>
                                            <p:fltVal val="0"/>
                                          </p:val>
                                        </p:tav>
                                      </p:tavLst>
                                    </p:anim>
                                    <p:anim calcmode="lin" valueType="num">
                                      <p:cBhvr>
                                        <p:cTn id="146" dur="500" decel="50000" fill="hold">
                                          <p:stCondLst>
                                            <p:cond delay="0"/>
                                          </p:stCondLst>
                                        </p:cTn>
                                        <p:tgtEl>
                                          <p:spTgt spid="4119"/>
                                        </p:tgtEl>
                                        <p:attrNameLst>
                                          <p:attrName>ppt_w</p:attrName>
                                        </p:attrNameLst>
                                      </p:cBhvr>
                                      <p:tavLst>
                                        <p:tav tm="0">
                                          <p:val>
                                            <p:strVal val="#ppt_w"/>
                                          </p:val>
                                        </p:tav>
                                        <p:tav tm="100000">
                                          <p:val>
                                            <p:strVal val="#ppt_w*.05"/>
                                          </p:val>
                                        </p:tav>
                                      </p:tavLst>
                                    </p:anim>
                                    <p:anim calcmode="lin" valueType="num">
                                      <p:cBhvr>
                                        <p:cTn id="147" dur="500" accel="50000" fill="hold">
                                          <p:stCondLst>
                                            <p:cond delay="500"/>
                                          </p:stCondLst>
                                        </p:cTn>
                                        <p:tgtEl>
                                          <p:spTgt spid="4119"/>
                                        </p:tgtEl>
                                        <p:attrNameLst>
                                          <p:attrName>ppt_w</p:attrName>
                                        </p:attrNameLst>
                                      </p:cBhvr>
                                      <p:tavLst>
                                        <p:tav tm="0">
                                          <p:val>
                                            <p:strVal val="#ppt_w*.05"/>
                                          </p:val>
                                        </p:tav>
                                        <p:tav tm="100000">
                                          <p:val>
                                            <p:strVal val="#ppt_w"/>
                                          </p:val>
                                        </p:tav>
                                      </p:tavLst>
                                    </p:anim>
                                    <p:anim calcmode="lin" valueType="num">
                                      <p:cBhvr>
                                        <p:cTn id="148" dur="1000" fill="hold"/>
                                        <p:tgtEl>
                                          <p:spTgt spid="4119"/>
                                        </p:tgtEl>
                                        <p:attrNameLst>
                                          <p:attrName>ppt_h</p:attrName>
                                        </p:attrNameLst>
                                      </p:cBhvr>
                                      <p:tavLst>
                                        <p:tav tm="0">
                                          <p:val>
                                            <p:strVal val="#ppt_h"/>
                                          </p:val>
                                        </p:tav>
                                        <p:tav tm="100000">
                                          <p:val>
                                            <p:strVal val="#ppt_h"/>
                                          </p:val>
                                        </p:tav>
                                      </p:tavLst>
                                    </p:anim>
                                    <p:anim calcmode="lin" valueType="num">
                                      <p:cBhvr>
                                        <p:cTn id="149" dur="500" decel="50000" fill="hold">
                                          <p:stCondLst>
                                            <p:cond delay="0"/>
                                          </p:stCondLst>
                                        </p:cTn>
                                        <p:tgtEl>
                                          <p:spTgt spid="4119"/>
                                        </p:tgtEl>
                                        <p:attrNameLst>
                                          <p:attrName>ppt_x</p:attrName>
                                        </p:attrNameLst>
                                      </p:cBhvr>
                                      <p:tavLst>
                                        <p:tav tm="0">
                                          <p:val>
                                            <p:strVal val="#ppt_x+.4"/>
                                          </p:val>
                                        </p:tav>
                                        <p:tav tm="100000">
                                          <p:val>
                                            <p:strVal val="#ppt_x"/>
                                          </p:val>
                                        </p:tav>
                                      </p:tavLst>
                                    </p:anim>
                                    <p:anim calcmode="lin" valueType="num">
                                      <p:cBhvr>
                                        <p:cTn id="150" dur="500" decel="50000" fill="hold">
                                          <p:stCondLst>
                                            <p:cond delay="0"/>
                                          </p:stCondLst>
                                        </p:cTn>
                                        <p:tgtEl>
                                          <p:spTgt spid="4119"/>
                                        </p:tgtEl>
                                        <p:attrNameLst>
                                          <p:attrName>ppt_y</p:attrName>
                                        </p:attrNameLst>
                                      </p:cBhvr>
                                      <p:tavLst>
                                        <p:tav tm="0">
                                          <p:val>
                                            <p:strVal val="#ppt_y-.2"/>
                                          </p:val>
                                        </p:tav>
                                        <p:tav tm="100000">
                                          <p:val>
                                            <p:strVal val="#ppt_y+.1"/>
                                          </p:val>
                                        </p:tav>
                                      </p:tavLst>
                                    </p:anim>
                                    <p:anim calcmode="lin" valueType="num">
                                      <p:cBhvr>
                                        <p:cTn id="151" dur="500" accel="50000" fill="hold">
                                          <p:stCondLst>
                                            <p:cond delay="500"/>
                                          </p:stCondLst>
                                        </p:cTn>
                                        <p:tgtEl>
                                          <p:spTgt spid="4119"/>
                                        </p:tgtEl>
                                        <p:attrNameLst>
                                          <p:attrName>ppt_y</p:attrName>
                                        </p:attrNameLst>
                                      </p:cBhvr>
                                      <p:tavLst>
                                        <p:tav tm="0">
                                          <p:val>
                                            <p:strVal val="#ppt_y+.1"/>
                                          </p:val>
                                        </p:tav>
                                        <p:tav tm="100000">
                                          <p:val>
                                            <p:strVal val="#ppt_y"/>
                                          </p:val>
                                        </p:tav>
                                      </p:tavLst>
                                    </p:anim>
                                    <p:animEffect transition="in" filter="fade">
                                      <p:cBhvr>
                                        <p:cTn id="152" dur="1000" decel="50000">
                                          <p:stCondLst>
                                            <p:cond delay="0"/>
                                          </p:stCondLst>
                                        </p:cTn>
                                        <p:tgtEl>
                                          <p:spTgt spid="4119"/>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4" presetClass="exit" presetSubtype="16" fill="hold" grpId="1" nodeType="clickEffect">
                                  <p:stCondLst>
                                    <p:cond delay="0"/>
                                  </p:stCondLst>
                                  <p:childTnLst>
                                    <p:animEffect transition="out" filter="box(in)">
                                      <p:cBhvr>
                                        <p:cTn id="156" dur="500"/>
                                        <p:tgtEl>
                                          <p:spTgt spid="4115"/>
                                        </p:tgtEl>
                                      </p:cBhvr>
                                    </p:animEffect>
                                    <p:set>
                                      <p:cBhvr>
                                        <p:cTn id="157" dur="1" fill="hold">
                                          <p:stCondLst>
                                            <p:cond delay="499"/>
                                          </p:stCondLst>
                                        </p:cTn>
                                        <p:tgtEl>
                                          <p:spTgt spid="4115"/>
                                        </p:tgtEl>
                                        <p:attrNameLst>
                                          <p:attrName>style.visibility</p:attrName>
                                        </p:attrNameLst>
                                      </p:cBhvr>
                                      <p:to>
                                        <p:strVal val="hidden"/>
                                      </p:to>
                                    </p:se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4" presetClass="exit" presetSubtype="16" fill="hold" grpId="1" nodeType="clickEffect">
                                  <p:stCondLst>
                                    <p:cond delay="0"/>
                                  </p:stCondLst>
                                  <p:childTnLst>
                                    <p:animEffect transition="out" filter="box(in)">
                                      <p:cBhvr>
                                        <p:cTn id="161" dur="500"/>
                                        <p:tgtEl>
                                          <p:spTgt spid="4119"/>
                                        </p:tgtEl>
                                      </p:cBhvr>
                                    </p:animEffect>
                                    <p:set>
                                      <p:cBhvr>
                                        <p:cTn id="162" dur="1" fill="hold">
                                          <p:stCondLst>
                                            <p:cond delay="499"/>
                                          </p:stCondLst>
                                        </p:cTn>
                                        <p:tgtEl>
                                          <p:spTgt spid="4119"/>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4" presetClass="exit" presetSubtype="16" fill="hold" nodeType="clickEffect">
                                  <p:stCondLst>
                                    <p:cond delay="0"/>
                                  </p:stCondLst>
                                  <p:childTnLst>
                                    <p:animEffect transition="out" filter="box(in)">
                                      <p:cBhvr>
                                        <p:cTn id="166" dur="500"/>
                                        <p:tgtEl>
                                          <p:spTgt spid="5"/>
                                        </p:tgtEl>
                                      </p:cBhvr>
                                    </p:animEffect>
                                    <p:set>
                                      <p:cBhvr>
                                        <p:cTn id="16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68" restart="whenNotActive" fill="hold" evtFilter="cancelBubble" nodeType="interactiveSeq">
                <p:stCondLst>
                  <p:cond evt="onClick" delay="0">
                    <p:tgtEl>
                      <p:spTgt spid="7"/>
                    </p:tgtEl>
                  </p:cond>
                </p:stCondLst>
                <p:endSync evt="end" delay="0">
                  <p:rtn val="all"/>
                </p:endSync>
                <p:childTnLst>
                  <p:par>
                    <p:cTn id="169" fill="hold" nodeType="clickPar">
                      <p:stCondLst>
                        <p:cond delay="0"/>
                      </p:stCondLst>
                      <p:childTnLst>
                        <p:par>
                          <p:cTn id="170" fill="hold" nodeType="withGroup">
                            <p:stCondLst>
                              <p:cond delay="0"/>
                            </p:stCondLst>
                            <p:childTnLst>
                              <p:par>
                                <p:cTn id="171" presetID="4" presetClass="exit" presetSubtype="16" fill="hold" nodeType="clickEffect">
                                  <p:stCondLst>
                                    <p:cond delay="0"/>
                                  </p:stCondLst>
                                  <p:childTnLst>
                                    <p:animEffect transition="out" filter="box(in)">
                                      <p:cBhvr>
                                        <p:cTn id="172" dur="500"/>
                                        <p:tgtEl>
                                          <p:spTgt spid="7"/>
                                        </p:tgtEl>
                                      </p:cBhvr>
                                    </p:animEffect>
                                    <p:set>
                                      <p:cBhvr>
                                        <p:cTn id="17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103" grpId="0"/>
      <p:bldP spid="4103" grpId="1"/>
      <p:bldP spid="4104" grpId="0" animBg="1"/>
      <p:bldP spid="4104" grpId="1" animBg="1"/>
      <p:bldP spid="4108" grpId="0" animBg="1"/>
      <p:bldP spid="4108" grpId="1" animBg="1"/>
      <p:bldP spid="4109" grpId="0" animBg="1"/>
      <p:bldP spid="4109" grpId="1" animBg="1"/>
      <p:bldP spid="4113" grpId="0" animBg="1"/>
      <p:bldP spid="4113" grpId="1" animBg="1"/>
      <p:bldP spid="4114" grpId="0" animBg="1"/>
      <p:bldP spid="4114" grpId="1" animBg="1"/>
      <p:bldP spid="4115" grpId="0" animBg="1"/>
      <p:bldP spid="4115" grpId="1" animBg="1"/>
      <p:bldP spid="4119" grpId="0" animBg="1"/>
      <p:bldP spid="411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9994336-EFAC-4FEE-A332-D086280AB94C}"/>
              </a:ext>
            </a:extLst>
          </p:cNvPr>
          <p:cNvSpPr>
            <a:spLocks noGrp="1" noRot="1" noChangeArrowheads="1"/>
          </p:cNvSpPr>
          <p:nvPr>
            <p:ph type="body" idx="1"/>
          </p:nvPr>
        </p:nvSpPr>
        <p:spPr bwMode="auto">
          <a:xfrm>
            <a:off x="1909763" y="381000"/>
            <a:ext cx="8839200" cy="647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80000"/>
              </a:lnSpc>
              <a:buFontTx/>
              <a:buNone/>
            </a:pPr>
            <a:endParaRPr lang="en-US" altLang="en-US" sz="2300" b="1">
              <a:solidFill>
                <a:srgbClr val="0000CC"/>
              </a:solidFill>
              <a:latin typeface="Times New Roman" panose="02020603050405020304" pitchFamily="18" charset="0"/>
            </a:endParaRPr>
          </a:p>
          <a:p>
            <a:pPr>
              <a:lnSpc>
                <a:spcPct val="80000"/>
              </a:lnSpc>
              <a:buFontTx/>
              <a:buNone/>
            </a:pPr>
            <a:endParaRPr lang="en-US" altLang="en-US" sz="2300" b="1">
              <a:solidFill>
                <a:srgbClr val="0000CC"/>
              </a:solidFill>
              <a:latin typeface="Times New Roman" panose="02020603050405020304" pitchFamily="18" charset="0"/>
            </a:endParaRPr>
          </a:p>
          <a:p>
            <a:pPr algn="ctr">
              <a:lnSpc>
                <a:spcPct val="80000"/>
              </a:lnSpc>
              <a:buFontTx/>
              <a:buNone/>
            </a:pPr>
            <a:r>
              <a:rPr lang="en-US" altLang="en-US" sz="2300" b="1">
                <a:solidFill>
                  <a:srgbClr val="FF0000"/>
                </a:solidFill>
                <a:latin typeface="Times New Roman" panose="02020603050405020304" pitchFamily="18" charset="0"/>
              </a:rPr>
              <a:t>BÀI TẬP TRẮC NGHIỆM</a:t>
            </a:r>
          </a:p>
          <a:p>
            <a:pPr>
              <a:lnSpc>
                <a:spcPct val="80000"/>
              </a:lnSpc>
              <a:buFontTx/>
              <a:buNone/>
            </a:pPr>
            <a:r>
              <a:rPr lang="en-US" altLang="en-US" sz="2300" b="1">
                <a:solidFill>
                  <a:srgbClr val="0000CC"/>
                </a:solidFill>
                <a:latin typeface="Times New Roman" panose="02020603050405020304" pitchFamily="18" charset="0"/>
              </a:rPr>
              <a:t>C</a:t>
            </a:r>
            <a:r>
              <a:rPr lang="en-US" altLang="en-US" sz="2400" b="1">
                <a:solidFill>
                  <a:srgbClr val="0000CC"/>
                </a:solidFill>
                <a:latin typeface="Times New Roman" panose="02020603050405020304" pitchFamily="18" charset="0"/>
              </a:rPr>
              <a:t>âu 1: Số lượng c</a:t>
            </a:r>
            <a:r>
              <a:rPr lang="en-US" altLang="en-US" sz="2400" b="1">
                <a:solidFill>
                  <a:srgbClr val="0000CC"/>
                </a:solidFill>
              </a:rPr>
              <a:t>á</a:t>
            </a:r>
            <a:r>
              <a:rPr lang="en-US" altLang="en-US" sz="2400" b="1">
                <a:solidFill>
                  <a:srgbClr val="0000CC"/>
                </a:solidFill>
                <a:latin typeface="Times New Roman" panose="02020603050405020304" pitchFamily="18" charset="0"/>
              </a:rPr>
              <a:t>c nước th</a:t>
            </a:r>
            <a:r>
              <a:rPr lang="en-US" altLang="en-US" sz="2400" b="1">
                <a:solidFill>
                  <a:srgbClr val="0000CC"/>
                </a:solidFill>
              </a:rPr>
              <a:t>à</a:t>
            </a:r>
            <a:r>
              <a:rPr lang="en-US" altLang="en-US" sz="2400" b="1">
                <a:solidFill>
                  <a:srgbClr val="0000CC"/>
                </a:solidFill>
                <a:latin typeface="Times New Roman" panose="02020603050405020304" pitchFamily="18" charset="0"/>
              </a:rPr>
              <a:t>nh viên EU khi mới th</a:t>
            </a:r>
            <a:r>
              <a:rPr lang="en-US" altLang="en-US" sz="2400" b="1">
                <a:solidFill>
                  <a:srgbClr val="0000CC"/>
                </a:solidFill>
              </a:rPr>
              <a:t>à</a:t>
            </a:r>
            <a:r>
              <a:rPr lang="en-US" altLang="en-US" sz="2400" b="1">
                <a:solidFill>
                  <a:srgbClr val="0000CC"/>
                </a:solidFill>
                <a:latin typeface="Times New Roman" panose="02020603050405020304" pitchFamily="18" charset="0"/>
              </a:rPr>
              <a:t>nh lập :</a:t>
            </a:r>
          </a:p>
          <a:p>
            <a:pPr>
              <a:lnSpc>
                <a:spcPct val="80000"/>
              </a:lnSpc>
              <a:buFontTx/>
              <a:buNone/>
            </a:pPr>
            <a:r>
              <a:rPr lang="en-US" altLang="en-US" sz="2400" b="1">
                <a:latin typeface="Times New Roman" panose="02020603050405020304" pitchFamily="18" charset="0"/>
              </a:rPr>
              <a:t>	            A.  6 nước 	                                    B.  9 nước   		</a:t>
            </a:r>
          </a:p>
          <a:p>
            <a:pPr>
              <a:lnSpc>
                <a:spcPct val="80000"/>
              </a:lnSpc>
              <a:buFontTx/>
              <a:buNone/>
            </a:pPr>
            <a:r>
              <a:rPr lang="en-US" altLang="en-US" sz="2400" b="1">
                <a:latin typeface="Times New Roman" panose="02020603050405020304" pitchFamily="18" charset="0"/>
              </a:rPr>
              <a:t>   		    C.  10 nước                                    D.  12 nước </a:t>
            </a:r>
          </a:p>
          <a:p>
            <a:pPr>
              <a:lnSpc>
                <a:spcPct val="80000"/>
              </a:lnSpc>
              <a:buFontTx/>
              <a:buNone/>
            </a:pPr>
            <a:endParaRPr lang="en-US" altLang="en-US" sz="2400" b="1">
              <a:latin typeface="Times New Roman" panose="02020603050405020304" pitchFamily="18" charset="0"/>
            </a:endParaRPr>
          </a:p>
          <a:p>
            <a:pPr>
              <a:lnSpc>
                <a:spcPct val="80000"/>
              </a:lnSpc>
              <a:buFontTx/>
              <a:buNone/>
            </a:pPr>
            <a:r>
              <a:rPr lang="en-US" altLang="en-US" sz="2400" b="1">
                <a:latin typeface="Times New Roman" panose="02020603050405020304" pitchFamily="18" charset="0"/>
              </a:rPr>
              <a:t> </a:t>
            </a:r>
            <a:r>
              <a:rPr lang="en-US" altLang="en-US" sz="2400" b="1">
                <a:solidFill>
                  <a:srgbClr val="0000CC"/>
                </a:solidFill>
                <a:latin typeface="Times New Roman" panose="02020603050405020304" pitchFamily="18" charset="0"/>
              </a:rPr>
              <a:t>Câu 2: Số lượng c</a:t>
            </a:r>
            <a:r>
              <a:rPr lang="en-US" altLang="en-US" sz="2400" b="1">
                <a:solidFill>
                  <a:srgbClr val="0000CC"/>
                </a:solidFill>
              </a:rPr>
              <a:t>á</a:t>
            </a:r>
            <a:r>
              <a:rPr lang="en-US" altLang="en-US" sz="2400" b="1">
                <a:solidFill>
                  <a:srgbClr val="0000CC"/>
                </a:solidFill>
                <a:latin typeface="Times New Roman" panose="02020603050405020304" pitchFamily="18" charset="0"/>
              </a:rPr>
              <a:t>c nước th</a:t>
            </a:r>
            <a:r>
              <a:rPr lang="en-US" altLang="en-US" sz="2400" b="1">
                <a:solidFill>
                  <a:srgbClr val="0000CC"/>
                </a:solidFill>
              </a:rPr>
              <a:t>à</a:t>
            </a:r>
            <a:r>
              <a:rPr lang="en-US" altLang="en-US" sz="2400" b="1">
                <a:solidFill>
                  <a:srgbClr val="0000CC"/>
                </a:solidFill>
                <a:latin typeface="Times New Roman" panose="02020603050405020304" pitchFamily="18" charset="0"/>
              </a:rPr>
              <a:t>nh viên EU t</a:t>
            </a:r>
            <a:r>
              <a:rPr lang="en-US" altLang="en-US" sz="2400" b="1">
                <a:solidFill>
                  <a:srgbClr val="0000CC"/>
                </a:solidFill>
              </a:rPr>
              <a:t>í</a:t>
            </a:r>
            <a:r>
              <a:rPr lang="en-US" altLang="en-US" sz="2400" b="1">
                <a:solidFill>
                  <a:srgbClr val="0000CC"/>
                </a:solidFill>
                <a:latin typeface="Times New Roman" panose="02020603050405020304" pitchFamily="18" charset="0"/>
              </a:rPr>
              <a:t>nh đến năm2013:</a:t>
            </a:r>
          </a:p>
          <a:p>
            <a:pPr>
              <a:lnSpc>
                <a:spcPct val="80000"/>
              </a:lnSpc>
              <a:buFontTx/>
              <a:buNone/>
            </a:pPr>
            <a:r>
              <a:rPr lang="en-US" altLang="en-US" sz="2400" b="1">
                <a:latin typeface="Times New Roman" panose="02020603050405020304" pitchFamily="18" charset="0"/>
              </a:rPr>
              <a:t>	           A.  20 nước	                                    B.  25 nước 		</a:t>
            </a:r>
            <a:br>
              <a:rPr lang="en-US" altLang="en-US" sz="2400" b="1">
                <a:latin typeface="Times New Roman" panose="02020603050405020304" pitchFamily="18" charset="0"/>
              </a:rPr>
            </a:br>
            <a:r>
              <a:rPr lang="en-US" altLang="en-US" sz="2400" b="1">
                <a:latin typeface="Times New Roman" panose="02020603050405020304" pitchFamily="18" charset="0"/>
              </a:rPr>
              <a:t>           C.  28 nước 		            D.  29 nước </a:t>
            </a:r>
          </a:p>
          <a:p>
            <a:pPr>
              <a:lnSpc>
                <a:spcPct val="80000"/>
              </a:lnSpc>
              <a:buFontTx/>
              <a:buNone/>
            </a:pPr>
            <a:r>
              <a:rPr lang="en-US" altLang="en-US" sz="2400" b="1">
                <a:latin typeface="Times New Roman" panose="02020603050405020304" pitchFamily="18" charset="0"/>
              </a:rPr>
              <a:t> </a:t>
            </a:r>
            <a:r>
              <a:rPr lang="en-US" altLang="en-US" sz="2400" b="1">
                <a:solidFill>
                  <a:srgbClr val="0000FF"/>
                </a:solidFill>
                <a:latin typeface="Times New Roman" panose="02020603050405020304" pitchFamily="18" charset="0"/>
              </a:rPr>
              <a:t>Câu 3: Quốc gia có tiềm lực kinh tế, quân sự mạnh nhất Tây Âu là:</a:t>
            </a:r>
          </a:p>
          <a:p>
            <a:pPr>
              <a:lnSpc>
                <a:spcPct val="80000"/>
              </a:lnSpc>
              <a:buFontTx/>
              <a:buNone/>
            </a:pPr>
            <a:r>
              <a:rPr lang="en-US" altLang="en-US" sz="2400" b="1">
                <a:solidFill>
                  <a:srgbClr val="0000FF"/>
                </a:solidFill>
                <a:latin typeface="Times New Roman" panose="02020603050405020304" pitchFamily="18" charset="0"/>
              </a:rPr>
              <a:t>		  </a:t>
            </a:r>
            <a:r>
              <a:rPr lang="en-US" altLang="en-US" sz="2400" b="1">
                <a:latin typeface="Times New Roman" panose="02020603050405020304" pitchFamily="18" charset="0"/>
              </a:rPr>
              <a:t>A. Pháp                                            B. Anh</a:t>
            </a:r>
          </a:p>
          <a:p>
            <a:pPr>
              <a:lnSpc>
                <a:spcPct val="80000"/>
              </a:lnSpc>
              <a:buFontTx/>
              <a:buNone/>
            </a:pPr>
            <a:r>
              <a:rPr lang="en-US" altLang="en-US" sz="2400" b="1">
                <a:latin typeface="Times New Roman" panose="02020603050405020304" pitchFamily="18" charset="0"/>
              </a:rPr>
              <a:t>              C. Đức                                              D. Italia</a:t>
            </a:r>
          </a:p>
        </p:txBody>
      </p:sp>
      <p:sp>
        <p:nvSpPr>
          <p:cNvPr id="28675" name="Text Box 6">
            <a:extLst>
              <a:ext uri="{FF2B5EF4-FFF2-40B4-BE49-F238E27FC236}">
                <a16:creationId xmlns:a16="http://schemas.microsoft.com/office/drawing/2014/main" id="{2B167025-1132-4DD8-BD97-DDCFB529F41A}"/>
              </a:ext>
            </a:extLst>
          </p:cNvPr>
          <p:cNvSpPr txBox="1">
            <a:spLocks noChangeArrowheads="1"/>
          </p:cNvSpPr>
          <p:nvPr/>
        </p:nvSpPr>
        <p:spPr bwMode="auto">
          <a:xfrm>
            <a:off x="18891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sp>
        <p:nvSpPr>
          <p:cNvPr id="28676" name="Text Box 8">
            <a:extLst>
              <a:ext uri="{FF2B5EF4-FFF2-40B4-BE49-F238E27FC236}">
                <a16:creationId xmlns:a16="http://schemas.microsoft.com/office/drawing/2014/main" id="{D00D2186-0802-4D3D-AEE2-318C963EEBF9}"/>
              </a:ext>
            </a:extLst>
          </p:cNvPr>
          <p:cNvSpPr txBox="1">
            <a:spLocks noChangeArrowheads="1"/>
          </p:cNvSpPr>
          <p:nvPr/>
        </p:nvSpPr>
        <p:spPr bwMode="auto">
          <a:xfrm>
            <a:off x="2041525" y="5446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sp>
        <p:nvSpPr>
          <p:cNvPr id="28677" name="Text Box 10">
            <a:extLst>
              <a:ext uri="{FF2B5EF4-FFF2-40B4-BE49-F238E27FC236}">
                <a16:creationId xmlns:a16="http://schemas.microsoft.com/office/drawing/2014/main" id="{FA5E3318-D1E7-447C-8EAC-9DE15F78917B}"/>
              </a:ext>
            </a:extLst>
          </p:cNvPr>
          <p:cNvSpPr txBox="1">
            <a:spLocks noChangeArrowheads="1"/>
          </p:cNvSpPr>
          <p:nvPr/>
        </p:nvSpPr>
        <p:spPr bwMode="auto">
          <a:xfrm>
            <a:off x="2346325" y="1865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sp>
        <p:nvSpPr>
          <p:cNvPr id="28678" name="Text Box 12">
            <a:extLst>
              <a:ext uri="{FF2B5EF4-FFF2-40B4-BE49-F238E27FC236}">
                <a16:creationId xmlns:a16="http://schemas.microsoft.com/office/drawing/2014/main" id="{4023DFFD-BA5C-4E38-8C26-BC6294AD05BE}"/>
              </a:ext>
            </a:extLst>
          </p:cNvPr>
          <p:cNvSpPr txBox="1">
            <a:spLocks noChangeArrowheads="1"/>
          </p:cNvSpPr>
          <p:nvPr/>
        </p:nvSpPr>
        <p:spPr bwMode="auto">
          <a:xfrm>
            <a:off x="6461125" y="407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sp>
        <p:nvSpPr>
          <p:cNvPr id="28679" name="Text Box 15">
            <a:extLst>
              <a:ext uri="{FF2B5EF4-FFF2-40B4-BE49-F238E27FC236}">
                <a16:creationId xmlns:a16="http://schemas.microsoft.com/office/drawing/2014/main" id="{6C687AF6-2040-4FFE-8BED-8CF9E3DFF7AB}"/>
              </a:ext>
            </a:extLst>
          </p:cNvPr>
          <p:cNvSpPr txBox="1">
            <a:spLocks noChangeArrowheads="1"/>
          </p:cNvSpPr>
          <p:nvPr/>
        </p:nvSpPr>
        <p:spPr bwMode="auto">
          <a:xfrm>
            <a:off x="2574925" y="2855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sp>
        <p:nvSpPr>
          <p:cNvPr id="28680" name="Text Box 19">
            <a:extLst>
              <a:ext uri="{FF2B5EF4-FFF2-40B4-BE49-F238E27FC236}">
                <a16:creationId xmlns:a16="http://schemas.microsoft.com/office/drawing/2014/main" id="{B74B403E-3B35-4C1C-866D-C5F39CD5B233}"/>
              </a:ext>
            </a:extLst>
          </p:cNvPr>
          <p:cNvSpPr txBox="1">
            <a:spLocks noChangeArrowheads="1"/>
          </p:cNvSpPr>
          <p:nvPr/>
        </p:nvSpPr>
        <p:spPr bwMode="auto">
          <a:xfrm>
            <a:off x="2727325" y="1789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sp>
        <p:nvSpPr>
          <p:cNvPr id="28681" name="Text Box 20">
            <a:extLst>
              <a:ext uri="{FF2B5EF4-FFF2-40B4-BE49-F238E27FC236}">
                <a16:creationId xmlns:a16="http://schemas.microsoft.com/office/drawing/2014/main" id="{F259D97D-D649-429A-AD05-E1B92D08DA99}"/>
              </a:ext>
            </a:extLst>
          </p:cNvPr>
          <p:cNvSpPr txBox="1">
            <a:spLocks noChangeArrowheads="1"/>
          </p:cNvSpPr>
          <p:nvPr/>
        </p:nvSpPr>
        <p:spPr bwMode="auto">
          <a:xfrm>
            <a:off x="7604125" y="6284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sp>
        <p:nvSpPr>
          <p:cNvPr id="28682" name="Text Box 22">
            <a:extLst>
              <a:ext uri="{FF2B5EF4-FFF2-40B4-BE49-F238E27FC236}">
                <a16:creationId xmlns:a16="http://schemas.microsoft.com/office/drawing/2014/main" id="{966F0A71-FAE8-46CF-B76F-0645A4FDED12}"/>
              </a:ext>
            </a:extLst>
          </p:cNvPr>
          <p:cNvSpPr txBox="1">
            <a:spLocks noChangeArrowheads="1"/>
          </p:cNvSpPr>
          <p:nvPr/>
        </p:nvSpPr>
        <p:spPr bwMode="auto">
          <a:xfrm>
            <a:off x="140811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cs typeface="Arial" panose="020B0604020202020204" pitchFamily="34" charset="0"/>
            </a:endParaRPr>
          </a:p>
        </p:txBody>
      </p:sp>
      <p:sp>
        <p:nvSpPr>
          <p:cNvPr id="2" name="5-Point Star 1">
            <a:extLst>
              <a:ext uri="{FF2B5EF4-FFF2-40B4-BE49-F238E27FC236}">
                <a16:creationId xmlns:a16="http://schemas.microsoft.com/office/drawing/2014/main" id="{8D5E4335-39F8-44B2-8E71-B254A132EC76}"/>
              </a:ext>
            </a:extLst>
          </p:cNvPr>
          <p:cNvSpPr/>
          <p:nvPr/>
        </p:nvSpPr>
        <p:spPr>
          <a:xfrm>
            <a:off x="2949576" y="1789114"/>
            <a:ext cx="360363" cy="276225"/>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26" name="5-Point Star 25">
            <a:extLst>
              <a:ext uri="{FF2B5EF4-FFF2-40B4-BE49-F238E27FC236}">
                <a16:creationId xmlns:a16="http://schemas.microsoft.com/office/drawing/2014/main" id="{E872ECCC-C68A-432D-AEB5-F3157BC83AAB}"/>
              </a:ext>
            </a:extLst>
          </p:cNvPr>
          <p:cNvSpPr/>
          <p:nvPr/>
        </p:nvSpPr>
        <p:spPr>
          <a:xfrm>
            <a:off x="2900363" y="3487739"/>
            <a:ext cx="360362" cy="276225"/>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
        <p:nvSpPr>
          <p:cNvPr id="29" name="5-Point Star 28">
            <a:extLst>
              <a:ext uri="{FF2B5EF4-FFF2-40B4-BE49-F238E27FC236}">
                <a16:creationId xmlns:a16="http://schemas.microsoft.com/office/drawing/2014/main" id="{3A4D44D6-580E-4622-BEBB-0B6CAB36C500}"/>
              </a:ext>
            </a:extLst>
          </p:cNvPr>
          <p:cNvSpPr/>
          <p:nvPr/>
        </p:nvSpPr>
        <p:spPr>
          <a:xfrm>
            <a:off x="2759076" y="4868864"/>
            <a:ext cx="360363" cy="276225"/>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vi-VN"/>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xEl>
                                              <p:pRg st="2" end="2"/>
                                            </p:txEl>
                                          </p:spTgt>
                                        </p:tgtEl>
                                        <p:attrNameLst>
                                          <p:attrName>style.visibility</p:attrName>
                                        </p:attrNameLst>
                                      </p:cBhvr>
                                      <p:to>
                                        <p:strVal val="visible"/>
                                      </p:to>
                                    </p:set>
                                    <p:anim calcmode="lin" valueType="num">
                                      <p:cBhvr additive="base">
                                        <p:cTn id="7"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25602">
                                            <p:txEl>
                                              <p:pRg st="3" end="3"/>
                                            </p:txEl>
                                          </p:spTgt>
                                        </p:tgtEl>
                                        <p:attrNameLst>
                                          <p:attrName>style.visibility</p:attrName>
                                        </p:attrNameLst>
                                      </p:cBhvr>
                                      <p:to>
                                        <p:strVal val="visible"/>
                                      </p:to>
                                    </p:set>
                                    <p:animEffect transition="in" filter="barn(inVertical)">
                                      <p:cBhvr>
                                        <p:cTn id="13" dur="500"/>
                                        <p:tgtEl>
                                          <p:spTgt spid="2560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5602">
                                            <p:txEl>
                                              <p:pRg st="4" end="4"/>
                                            </p:txEl>
                                          </p:spTgt>
                                        </p:tgtEl>
                                        <p:attrNameLst>
                                          <p:attrName>style.visibility</p:attrName>
                                        </p:attrNameLst>
                                      </p:cBhvr>
                                      <p:to>
                                        <p:strVal val="visible"/>
                                      </p:to>
                                    </p:set>
                                    <p:animEffect transition="in" filter="barn(inVertical)">
                                      <p:cBhvr>
                                        <p:cTn id="16" dur="500"/>
                                        <p:tgtEl>
                                          <p:spTgt spid="25602">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5602">
                                            <p:txEl>
                                              <p:pRg st="5" end="5"/>
                                            </p:txEl>
                                          </p:spTgt>
                                        </p:tgtEl>
                                        <p:attrNameLst>
                                          <p:attrName>style.visibility</p:attrName>
                                        </p:attrNameLst>
                                      </p:cBhvr>
                                      <p:to>
                                        <p:strVal val="visible"/>
                                      </p:to>
                                    </p:set>
                                    <p:animEffect transition="in" filter="barn(inVertical)">
                                      <p:cBhvr>
                                        <p:cTn id="19" dur="500"/>
                                        <p:tgtEl>
                                          <p:spTgt spid="25602">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25602">
                                            <p:txEl>
                                              <p:pRg st="7" end="7"/>
                                            </p:txEl>
                                          </p:spTgt>
                                        </p:tgtEl>
                                        <p:attrNameLst>
                                          <p:attrName>style.visibility</p:attrName>
                                        </p:attrNameLst>
                                      </p:cBhvr>
                                      <p:to>
                                        <p:strVal val="visible"/>
                                      </p:to>
                                    </p:set>
                                    <p:anim calcmode="lin" valueType="num">
                                      <p:cBhvr additive="base">
                                        <p:cTn id="30" dur="500" fill="hold"/>
                                        <p:tgtEl>
                                          <p:spTgt spid="25602">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602">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5602">
                                            <p:txEl>
                                              <p:pRg st="8" end="8"/>
                                            </p:txEl>
                                          </p:spTgt>
                                        </p:tgtEl>
                                        <p:attrNameLst>
                                          <p:attrName>style.visibility</p:attrName>
                                        </p:attrNameLst>
                                      </p:cBhvr>
                                      <p:to>
                                        <p:strVal val="visible"/>
                                      </p:to>
                                    </p:set>
                                    <p:anim calcmode="lin" valueType="num">
                                      <p:cBhvr additive="base">
                                        <p:cTn id="34" dur="500" fill="hold"/>
                                        <p:tgtEl>
                                          <p:spTgt spid="25602">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560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25602">
                                            <p:txEl>
                                              <p:pRg st="9" end="9"/>
                                            </p:txEl>
                                          </p:spTgt>
                                        </p:tgtEl>
                                        <p:attrNameLst>
                                          <p:attrName>style.visibility</p:attrName>
                                        </p:attrNameLst>
                                      </p:cBhvr>
                                      <p:to>
                                        <p:strVal val="visible"/>
                                      </p:to>
                                    </p:set>
                                    <p:anim calcmode="lin" valueType="num">
                                      <p:cBhvr additive="base">
                                        <p:cTn id="46" dur="500" fill="hold"/>
                                        <p:tgtEl>
                                          <p:spTgt spid="25602">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602">
                                            <p:txEl>
                                              <p:pRg st="9" end="9"/>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5602">
                                            <p:txEl>
                                              <p:pRg st="10" end="10"/>
                                            </p:txEl>
                                          </p:spTgt>
                                        </p:tgtEl>
                                        <p:attrNameLst>
                                          <p:attrName>style.visibility</p:attrName>
                                        </p:attrNameLst>
                                      </p:cBhvr>
                                      <p:to>
                                        <p:strVal val="visible"/>
                                      </p:to>
                                    </p:set>
                                    <p:anim calcmode="lin" valueType="num">
                                      <p:cBhvr additive="base">
                                        <p:cTn id="50" dur="500" fill="hold"/>
                                        <p:tgtEl>
                                          <p:spTgt spid="25602">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5602">
                                            <p:txEl>
                                              <p:pRg st="10" end="1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5602">
                                            <p:txEl>
                                              <p:pRg st="11" end="11"/>
                                            </p:txEl>
                                          </p:spTgt>
                                        </p:tgtEl>
                                        <p:attrNameLst>
                                          <p:attrName>style.visibility</p:attrName>
                                        </p:attrNameLst>
                                      </p:cBhvr>
                                      <p:to>
                                        <p:strVal val="visible"/>
                                      </p:to>
                                    </p:set>
                                    <p:anim calcmode="lin" valueType="num">
                                      <p:cBhvr additive="base">
                                        <p:cTn id="54" dur="500" fill="hold"/>
                                        <p:tgtEl>
                                          <p:spTgt spid="25602">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560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1024px-Paris-tours">
            <a:extLst>
              <a:ext uri="{FF2B5EF4-FFF2-40B4-BE49-F238E27FC236}">
                <a16:creationId xmlns:a16="http://schemas.microsoft.com/office/drawing/2014/main" id="{844932C4-3025-4512-A00C-B4537A971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WordArt 8">
            <a:extLst>
              <a:ext uri="{FF2B5EF4-FFF2-40B4-BE49-F238E27FC236}">
                <a16:creationId xmlns:a16="http://schemas.microsoft.com/office/drawing/2014/main" id="{9AB97490-5162-40FA-8A4F-5C6DC886AF50}"/>
              </a:ext>
            </a:extLst>
          </p:cNvPr>
          <p:cNvSpPr>
            <a:spLocks noChangeArrowheads="1" noChangeShapeType="1" noTextEdit="1"/>
          </p:cNvSpPr>
          <p:nvPr/>
        </p:nvSpPr>
        <p:spPr bwMode="auto">
          <a:xfrm>
            <a:off x="2027237" y="2183184"/>
            <a:ext cx="8137525" cy="2879725"/>
          </a:xfrm>
          <a:prstGeom prst="rect">
            <a:avLst/>
          </a:prstGeom>
        </p:spPr>
        <p:txBody>
          <a:bodyPr spcFirstLastPara="1" wrap="none" fromWordArt="1">
            <a:prstTxWarp prst="textArchUp">
              <a:avLst>
                <a:gd name="adj" fmla="val 10837460"/>
              </a:avLst>
            </a:prstTxWarp>
          </a:bodyPr>
          <a:lstStyle/>
          <a:p>
            <a:pPr algn="ctr"/>
            <a:r>
              <a:rPr lang="vi-VN" sz="3600" kern="10" dirty="0">
                <a:ln w="38100">
                  <a:solidFill>
                    <a:srgbClr val="FFFF00"/>
                  </a:solidFill>
                  <a:round/>
                  <a:headEnd/>
                  <a:tailEnd/>
                </a:ln>
                <a:solidFill>
                  <a:srgbClr val="FF0000"/>
                </a:solidFill>
                <a:latin typeface="Times New Roman" panose="02020603050405020304" pitchFamily="18" charset="0"/>
                <a:cs typeface="Times New Roman" panose="02020603050405020304" pitchFamily="18" charset="0"/>
              </a:rPr>
              <a:t>BÀI HỌC KẾT THÚC.</a:t>
            </a:r>
          </a:p>
          <a:p>
            <a:pPr algn="ctr"/>
            <a:r>
              <a:rPr lang="vi-VN" sz="3600" kern="10" dirty="0">
                <a:ln w="38100">
                  <a:solidFill>
                    <a:srgbClr val="FFFF00"/>
                  </a:solidFill>
                  <a:round/>
                  <a:headEnd/>
                  <a:tailEnd/>
                </a:ln>
                <a:solidFill>
                  <a:srgbClr val="FF0000"/>
                </a:solidFill>
                <a:latin typeface="Times New Roman" panose="02020603050405020304" pitchFamily="18" charset="0"/>
                <a:cs typeface="Times New Roman" panose="02020603050405020304" pitchFamily="18" charset="0"/>
              </a:rPr>
              <a:t>CẢM ƠN QUÝ THẦY CÔ VÀ CÁC EM HỌC SINH.</a:t>
            </a:r>
            <a:endParaRPr lang="en-US" sz="3600" kern="10" dirty="0">
              <a:ln w="38100">
                <a:solidFill>
                  <a:srgbClr val="FFFF00"/>
                </a:solidFill>
                <a:round/>
                <a:headEnd/>
                <a:tailEnd/>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p:txBody>
          <a:bodyPr/>
          <a:lstStyle/>
          <a:p>
            <a:pPr eaLnBrk="1" hangingPunct="1"/>
            <a:endParaRPr lang="en-US" altLang="en-US"/>
          </a:p>
        </p:txBody>
      </p:sp>
      <p:pic>
        <p:nvPicPr>
          <p:cNvPr id="151556" name="Picture 4" descr="Hai hệ tư tưởng - Đỏ: Cộng sản, Xanh: Tư bản">
            <a:hlinkClick r:id="rId2" tooltip="Hai hệ tư tưởng - Đỏ: Cộng sản, Xanh: Tư bản"/>
          </p:cNvPr>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981200" y="274638"/>
            <a:ext cx="8153400" cy="5821362"/>
          </a:xfrm>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1557" name="Rectangle 5"/>
          <p:cNvSpPr>
            <a:spLocks noChangeArrowheads="1"/>
          </p:cNvSpPr>
          <p:nvPr/>
        </p:nvSpPr>
        <p:spPr bwMode="auto">
          <a:xfrm>
            <a:off x="4953000" y="4038600"/>
            <a:ext cx="1524000" cy="533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chemeClr val="bg1"/>
                </a:solidFill>
                <a:latin typeface="Times New Roman" panose="02020603050405020304" pitchFamily="18" charset="0"/>
              </a:rPr>
              <a:t>TÂY ÂU</a:t>
            </a:r>
            <a:endParaRPr lang="en-US" altLang="en-US" sz="1800">
              <a:solidFill>
                <a:schemeClr val="bg1"/>
              </a:solidFill>
            </a:endParaRPr>
          </a:p>
        </p:txBody>
      </p:sp>
      <p:sp>
        <p:nvSpPr>
          <p:cNvPr id="151559" name="Rectangle 7"/>
          <p:cNvSpPr>
            <a:spLocks noChangeArrowheads="1"/>
          </p:cNvSpPr>
          <p:nvPr/>
        </p:nvSpPr>
        <p:spPr bwMode="auto">
          <a:xfrm>
            <a:off x="6934200" y="3352800"/>
            <a:ext cx="1752600" cy="609600"/>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solidFill>
                  <a:schemeClr val="bg1"/>
                </a:solidFill>
                <a:latin typeface="Times New Roman" panose="02020603050405020304" pitchFamily="18" charset="0"/>
              </a:rPr>
              <a:t>ĐÔNG ÂU</a:t>
            </a:r>
            <a:endParaRPr lang="en-US" altLang="en-US" sz="1800">
              <a:solidFill>
                <a:schemeClr val="bg1"/>
              </a:solidFill>
              <a:latin typeface="VNI-Times" pitchFamily="2" charset="0"/>
            </a:endParaRPr>
          </a:p>
        </p:txBody>
      </p:sp>
      <p:sp>
        <p:nvSpPr>
          <p:cNvPr id="6150" name="Rectangle 8"/>
          <p:cNvSpPr>
            <a:spLocks noChangeArrowheads="1"/>
          </p:cNvSpPr>
          <p:nvPr/>
        </p:nvSpPr>
        <p:spPr bwMode="auto">
          <a:xfrm>
            <a:off x="2362200" y="6172200"/>
            <a:ext cx="78486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000">
                <a:latin typeface="Times New Roman" panose="02020603050405020304" pitchFamily="18" charset="0"/>
                <a:cs typeface="Times New Roman" panose="02020603050405020304" pitchFamily="18" charset="0"/>
              </a:rPr>
              <a:t>Lược đồ châu Âu sau chiến tranh Thế giới II</a:t>
            </a:r>
          </a:p>
        </p:txBody>
      </p:sp>
    </p:spTree>
    <p:extLst>
      <p:ext uri="{BB962C8B-B14F-4D97-AF65-F5344CB8AC3E}">
        <p14:creationId xmlns:p14="http://schemas.microsoft.com/office/powerpoint/2010/main" val="3810434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51556"/>
                                        </p:tgtEl>
                                        <p:attrNameLst>
                                          <p:attrName>style.visibility</p:attrName>
                                        </p:attrNameLst>
                                      </p:cBhvr>
                                      <p:to>
                                        <p:strVal val="visible"/>
                                      </p:to>
                                    </p:set>
                                    <p:anim calcmode="lin" valueType="num">
                                      <p:cBhvr>
                                        <p:cTn id="7" dur="1000" fill="hold"/>
                                        <p:tgtEl>
                                          <p:spTgt spid="151556"/>
                                        </p:tgtEl>
                                        <p:attrNameLst>
                                          <p:attrName>ppt_w</p:attrName>
                                        </p:attrNameLst>
                                      </p:cBhvr>
                                      <p:tavLst>
                                        <p:tav tm="0">
                                          <p:val>
                                            <p:fltVal val="0"/>
                                          </p:val>
                                        </p:tav>
                                        <p:tav tm="100000">
                                          <p:val>
                                            <p:strVal val="#ppt_w"/>
                                          </p:val>
                                        </p:tav>
                                      </p:tavLst>
                                    </p:anim>
                                    <p:anim calcmode="lin" valueType="num">
                                      <p:cBhvr>
                                        <p:cTn id="8" dur="1000" fill="hold"/>
                                        <p:tgtEl>
                                          <p:spTgt spid="151556"/>
                                        </p:tgtEl>
                                        <p:attrNameLst>
                                          <p:attrName>ppt_h</p:attrName>
                                        </p:attrNameLst>
                                      </p:cBhvr>
                                      <p:tavLst>
                                        <p:tav tm="0">
                                          <p:val>
                                            <p:fltVal val="0"/>
                                          </p:val>
                                        </p:tav>
                                        <p:tav tm="100000">
                                          <p:val>
                                            <p:strVal val="#ppt_h"/>
                                          </p:val>
                                        </p:tav>
                                      </p:tavLst>
                                    </p:anim>
                                    <p:anim calcmode="lin" valueType="num">
                                      <p:cBhvr>
                                        <p:cTn id="9" dur="1000" fill="hold"/>
                                        <p:tgtEl>
                                          <p:spTgt spid="151556"/>
                                        </p:tgtEl>
                                        <p:attrNameLst>
                                          <p:attrName>style.rotation</p:attrName>
                                        </p:attrNameLst>
                                      </p:cBhvr>
                                      <p:tavLst>
                                        <p:tav tm="0">
                                          <p:val>
                                            <p:fltVal val="90"/>
                                          </p:val>
                                        </p:tav>
                                        <p:tav tm="100000">
                                          <p:val>
                                            <p:fltVal val="0"/>
                                          </p:val>
                                        </p:tav>
                                      </p:tavLst>
                                    </p:anim>
                                    <p:animEffect transition="in" filter="fade">
                                      <p:cBhvr>
                                        <p:cTn id="10" dur="1000"/>
                                        <p:tgtEl>
                                          <p:spTgt spid="151556"/>
                                        </p:tgtEl>
                                      </p:cBhvr>
                                    </p:animEffect>
                                  </p:childTnLst>
                                </p:cTn>
                              </p:par>
                            </p:childTnLst>
                          </p:cTn>
                        </p:par>
                        <p:par>
                          <p:cTn id="11" fill="hold" nodeType="afterGroup">
                            <p:stCondLst>
                              <p:cond delay="1000"/>
                            </p:stCondLst>
                            <p:childTnLst>
                              <p:par>
                                <p:cTn id="12" presetID="21" presetClass="entr" presetSubtype="4" fill="hold" grpId="0" nodeType="afterEffect">
                                  <p:stCondLst>
                                    <p:cond delay="0"/>
                                  </p:stCondLst>
                                  <p:childTnLst>
                                    <p:set>
                                      <p:cBhvr>
                                        <p:cTn id="13" dur="1" fill="hold">
                                          <p:stCondLst>
                                            <p:cond delay="0"/>
                                          </p:stCondLst>
                                        </p:cTn>
                                        <p:tgtEl>
                                          <p:spTgt spid="151559"/>
                                        </p:tgtEl>
                                        <p:attrNameLst>
                                          <p:attrName>style.visibility</p:attrName>
                                        </p:attrNameLst>
                                      </p:cBhvr>
                                      <p:to>
                                        <p:strVal val="visible"/>
                                      </p:to>
                                    </p:set>
                                    <p:animEffect transition="in" filter="wheel(4)">
                                      <p:cBhvr>
                                        <p:cTn id="14" dur="2000"/>
                                        <p:tgtEl>
                                          <p:spTgt spid="151559"/>
                                        </p:tgtEl>
                                      </p:cBhvr>
                                    </p:animEffect>
                                  </p:childTnLst>
                                </p:cTn>
                              </p:par>
                            </p:childTnLst>
                          </p:cTn>
                        </p:par>
                        <p:par>
                          <p:cTn id="15" fill="hold" nodeType="afterGroup">
                            <p:stCondLst>
                              <p:cond delay="3000"/>
                            </p:stCondLst>
                            <p:childTnLst>
                              <p:par>
                                <p:cTn id="16" presetID="21" presetClass="entr" presetSubtype="4" fill="hold" grpId="0" nodeType="afterEffect">
                                  <p:stCondLst>
                                    <p:cond delay="0"/>
                                  </p:stCondLst>
                                  <p:childTnLst>
                                    <p:set>
                                      <p:cBhvr>
                                        <p:cTn id="17" dur="1" fill="hold">
                                          <p:stCondLst>
                                            <p:cond delay="0"/>
                                          </p:stCondLst>
                                        </p:cTn>
                                        <p:tgtEl>
                                          <p:spTgt spid="151557"/>
                                        </p:tgtEl>
                                        <p:attrNameLst>
                                          <p:attrName>style.visibility</p:attrName>
                                        </p:attrNameLst>
                                      </p:cBhvr>
                                      <p:to>
                                        <p:strVal val="visible"/>
                                      </p:to>
                                    </p:set>
                                    <p:animEffect transition="in" filter="wheel(4)">
                                      <p:cBhvr>
                                        <p:cTn id="18" dur="20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P spid="1515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8" name="Google Shape;218;p37"/>
          <p:cNvPicPr preferRelativeResize="0"/>
          <p:nvPr/>
        </p:nvPicPr>
        <p:blipFill>
          <a:blip r:embed="rId3">
            <a:alphaModFix/>
          </a:blip>
          <a:stretch>
            <a:fillRect/>
          </a:stretch>
        </p:blipFill>
        <p:spPr>
          <a:xfrm>
            <a:off x="10976670" y="985607"/>
            <a:ext cx="936831" cy="1037095"/>
          </a:xfrm>
          <a:prstGeom prst="rect">
            <a:avLst/>
          </a:prstGeom>
          <a:noFill/>
          <a:ln>
            <a:noFill/>
          </a:ln>
        </p:spPr>
      </p:pic>
      <p:pic>
        <p:nvPicPr>
          <p:cNvPr id="219" name="Google Shape;219;p37"/>
          <p:cNvPicPr preferRelativeResize="0"/>
          <p:nvPr/>
        </p:nvPicPr>
        <p:blipFill>
          <a:blip r:embed="rId4">
            <a:alphaModFix/>
          </a:blip>
          <a:stretch>
            <a:fillRect/>
          </a:stretch>
        </p:blipFill>
        <p:spPr>
          <a:xfrm>
            <a:off x="10034734" y="86484"/>
            <a:ext cx="1261423" cy="1282513"/>
          </a:xfrm>
          <a:prstGeom prst="rect">
            <a:avLst/>
          </a:prstGeom>
          <a:noFill/>
          <a:ln>
            <a:noFill/>
          </a:ln>
        </p:spPr>
      </p:pic>
      <p:pic>
        <p:nvPicPr>
          <p:cNvPr id="221" name="Google Shape;221;p37"/>
          <p:cNvPicPr preferRelativeResize="0"/>
          <p:nvPr/>
        </p:nvPicPr>
        <p:blipFill>
          <a:blip r:embed="rId3">
            <a:alphaModFix/>
          </a:blip>
          <a:stretch>
            <a:fillRect/>
          </a:stretch>
        </p:blipFill>
        <p:spPr>
          <a:xfrm>
            <a:off x="11811234" y="2932067"/>
            <a:ext cx="567900" cy="628700"/>
          </a:xfrm>
          <a:prstGeom prst="rect">
            <a:avLst/>
          </a:prstGeom>
          <a:noFill/>
          <a:ln>
            <a:noFill/>
          </a:ln>
        </p:spPr>
      </p:pic>
      <p:sp>
        <p:nvSpPr>
          <p:cNvPr id="7" name="Rectangle 1">
            <a:extLst>
              <a:ext uri="{FF2B5EF4-FFF2-40B4-BE49-F238E27FC236}">
                <a16:creationId xmlns:a16="http://schemas.microsoft.com/office/drawing/2014/main" id="{091C91F5-2B74-4A45-85D4-92748CA9239F}"/>
              </a:ext>
            </a:extLst>
          </p:cNvPr>
          <p:cNvSpPr>
            <a:spLocks noChangeArrowheads="1"/>
          </p:cNvSpPr>
          <p:nvPr/>
        </p:nvSpPr>
        <p:spPr bwMode="auto">
          <a:xfrm>
            <a:off x="5946440" y="120134"/>
            <a:ext cx="2991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1219170"/>
            <a:r>
              <a:rPr lang="en-US" altLang="en-US" sz="1600">
                <a:solidFill>
                  <a:srgbClr val="000000"/>
                </a:solidFill>
                <a:latin typeface="Open Sans"/>
              </a:rPr>
              <a:t> </a:t>
            </a:r>
            <a:endParaRPr lang="en-US" altLang="en-US" sz="2400"/>
          </a:p>
        </p:txBody>
      </p:sp>
      <p:sp>
        <p:nvSpPr>
          <p:cNvPr id="10" name="Title 1">
            <a:extLst>
              <a:ext uri="{FF2B5EF4-FFF2-40B4-BE49-F238E27FC236}">
                <a16:creationId xmlns:a16="http://schemas.microsoft.com/office/drawing/2014/main" id="{DB1598B8-F1DA-4865-961B-98D0EAAC67D1}"/>
              </a:ext>
            </a:extLst>
          </p:cNvPr>
          <p:cNvSpPr>
            <a:spLocks noGrp="1"/>
          </p:cNvSpPr>
          <p:nvPr>
            <p:ph type="title"/>
          </p:nvPr>
        </p:nvSpPr>
        <p:spPr>
          <a:xfrm>
            <a:off x="838200" y="365126"/>
            <a:ext cx="10515600" cy="967286"/>
          </a:xfrm>
        </p:spPr>
        <p:txBody>
          <a:bodyPr>
            <a:normAutofit fontScale="90000"/>
          </a:bodyPr>
          <a:lstStyle/>
          <a:p>
            <a:r>
              <a:rPr lang="en-US" sz="3200" b="1" dirty="0">
                <a:latin typeface="Times New Roman" panose="02020603050405020304" pitchFamily="18" charset="0"/>
                <a:cs typeface="Times New Roman" panose="02020603050405020304" pitchFamily="18" charset="0"/>
              </a:rPr>
              <a:t>I. TÌNH HÌNH CHUNG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endParaRPr lang="en-US" sz="3200" b="1" dirty="0">
              <a:latin typeface="Times New Roman" panose="02020603050405020304" pitchFamily="18" charset="0"/>
              <a:cs typeface="Times New Roman" panose="02020603050405020304" pitchFamily="18" charset="0"/>
            </a:endParaRPr>
          </a:p>
        </p:txBody>
      </p:sp>
      <p:graphicFrame>
        <p:nvGraphicFramePr>
          <p:cNvPr id="11" name="Group 62">
            <a:extLst>
              <a:ext uri="{FF2B5EF4-FFF2-40B4-BE49-F238E27FC236}">
                <a16:creationId xmlns:a16="http://schemas.microsoft.com/office/drawing/2014/main" id="{75398719-2DE2-4ABA-8DF7-407BE1A720E5}"/>
              </a:ext>
            </a:extLst>
          </p:cNvPr>
          <p:cNvGraphicFramePr>
            <a:graphicFrameLocks/>
          </p:cNvGraphicFramePr>
          <p:nvPr>
            <p:extLst>
              <p:ext uri="{D42A27DB-BD31-4B8C-83A1-F6EECF244321}">
                <p14:modId xmlns:p14="http://schemas.microsoft.com/office/powerpoint/2010/main" val="4191820773"/>
              </p:ext>
            </p:extLst>
          </p:nvPr>
        </p:nvGraphicFramePr>
        <p:xfrm>
          <a:off x="2158094" y="1483797"/>
          <a:ext cx="8263345" cy="2683254"/>
        </p:xfrm>
        <a:graphic>
          <a:graphicData uri="http://schemas.openxmlformats.org/drawingml/2006/table">
            <a:tbl>
              <a:tblPr/>
              <a:tblGrid>
                <a:gridCol w="2096914">
                  <a:extLst>
                    <a:ext uri="{9D8B030D-6E8A-4147-A177-3AD203B41FA5}">
                      <a16:colId xmlns:a16="http://schemas.microsoft.com/office/drawing/2014/main" val="20000"/>
                    </a:ext>
                  </a:extLst>
                </a:gridCol>
                <a:gridCol w="2150517">
                  <a:extLst>
                    <a:ext uri="{9D8B030D-6E8A-4147-A177-3AD203B41FA5}">
                      <a16:colId xmlns:a16="http://schemas.microsoft.com/office/drawing/2014/main" val="20001"/>
                    </a:ext>
                  </a:extLst>
                </a:gridCol>
                <a:gridCol w="2128167">
                  <a:extLst>
                    <a:ext uri="{9D8B030D-6E8A-4147-A177-3AD203B41FA5}">
                      <a16:colId xmlns:a16="http://schemas.microsoft.com/office/drawing/2014/main" val="20002"/>
                    </a:ext>
                  </a:extLst>
                </a:gridCol>
                <a:gridCol w="1887747">
                  <a:extLst>
                    <a:ext uri="{9D8B030D-6E8A-4147-A177-3AD203B41FA5}">
                      <a16:colId xmlns:a16="http://schemas.microsoft.com/office/drawing/2014/main" val="20003"/>
                    </a:ext>
                  </a:extLst>
                </a:gridCol>
              </a:tblGrid>
              <a:tr h="401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Công nghiệp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Nông nghiệp</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Tài chính</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164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chemeClr val="tx1"/>
                          </a:solidFill>
                          <a:effectLst/>
                          <a:latin typeface="+mj-lt"/>
                          <a:cs typeface="Arial" panose="020B0604020202020204" pitchFamily="34" charset="0"/>
                        </a:rPr>
                        <a:t>Pháp   (1944)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Giảm 38%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Giảm 60%</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Nợ nước ngoài</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864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chemeClr val="tx1"/>
                          </a:solidFill>
                          <a:effectLst/>
                          <a:latin typeface="+mj-lt"/>
                          <a:cs typeface="Arial" panose="020B0604020202020204" pitchFamily="34" charset="0"/>
                        </a:rPr>
                        <a:t>Italia (1944)</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Giảm 30%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vi-VN"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Đảm bảo 1/3 </a:t>
                      </a:r>
                      <a:br>
                        <a:rPr kumimoji="0" lang="vi-VN"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br>
                      <a:r>
                        <a:rPr kumimoji="0" lang="vi-VN" sz="2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nhu cầu lương thực</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Nợ nước ngoài</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169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Anh</a:t>
                      </a: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vi-VN"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(1945)</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Giảm  </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Giảm</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Nợ nước ngoài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 tỉ bảng)</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 name="AutoShape 51">
            <a:extLst>
              <a:ext uri="{FF2B5EF4-FFF2-40B4-BE49-F238E27FC236}">
                <a16:creationId xmlns:a16="http://schemas.microsoft.com/office/drawing/2014/main" id="{68DFCF05-CDC1-4BF4-A297-0EA65D4AE245}"/>
              </a:ext>
            </a:extLst>
          </p:cNvPr>
          <p:cNvSpPr>
            <a:spLocks noChangeArrowheads="1"/>
          </p:cNvSpPr>
          <p:nvPr/>
        </p:nvSpPr>
        <p:spPr bwMode="auto">
          <a:xfrm>
            <a:off x="357051" y="4869034"/>
            <a:ext cx="4038600" cy="1299701"/>
          </a:xfrm>
          <a:prstGeom prst="wedgeRoundRectCallout">
            <a:avLst>
              <a:gd name="adj1" fmla="val 58412"/>
              <a:gd name="adj2" fmla="val -68389"/>
              <a:gd name="adj3" fmla="val 16667"/>
            </a:avLst>
          </a:prstGeom>
          <a:solidFill>
            <a:schemeClr val="accent6">
              <a:lumMod val="40000"/>
              <a:lumOff val="60000"/>
            </a:schemeClr>
          </a:solidFill>
          <a:ln w="9525">
            <a:solidFill>
              <a:srgbClr val="FF0000"/>
            </a:solidFill>
            <a:miter lim="800000"/>
            <a:headEnd/>
            <a:tailEnd/>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1800" b="1" dirty="0">
                <a:latin typeface="Times New Roman" panose="02020603050405020304" pitchFamily="18" charset="0"/>
                <a:cs typeface="Times New Roman" panose="02020603050405020304" pitchFamily="18" charset="0"/>
              </a:rPr>
              <a:t>Qua  bảng s</a:t>
            </a:r>
            <a:r>
              <a:rPr lang="en-US" altLang="en-US" sz="1800" b="1" dirty="0">
                <a:latin typeface="Times New Roman" panose="02020603050405020304" pitchFamily="18" charset="0"/>
                <a:cs typeface="Times New Roman" panose="02020603050405020304" pitchFamily="18" charset="0"/>
              </a:rPr>
              <a:t>ố</a:t>
            </a:r>
            <a:r>
              <a:rPr lang="vi-VN" altLang="en-US" sz="1800" b="1" dirty="0">
                <a:latin typeface="Times New Roman" panose="02020603050405020304" pitchFamily="18" charset="0"/>
                <a:cs typeface="Times New Roman" panose="02020603050405020304" pitchFamily="18" charset="0"/>
              </a:rPr>
              <a:t> liệu ở bên và kênh chữ trong </a:t>
            </a:r>
            <a:r>
              <a:rPr lang="en-US" altLang="en-US" sz="1800" b="1" dirty="0">
                <a:latin typeface="Times New Roman" panose="02020603050405020304" pitchFamily="18" charset="0"/>
                <a:cs typeface="Times New Roman" panose="02020603050405020304" pitchFamily="18" charset="0"/>
              </a:rPr>
              <a:t>SGK</a:t>
            </a:r>
            <a:r>
              <a:rPr lang="vi-VN"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em</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có</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nhận</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xét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gì</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về</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thiệt</a:t>
            </a:r>
            <a:r>
              <a:rPr lang="en-US" altLang="en-US" sz="1800" b="1" dirty="0">
                <a:latin typeface="Times New Roman" panose="02020603050405020304" pitchFamily="18" charset="0"/>
                <a:cs typeface="Times New Roman" panose="02020603050405020304" pitchFamily="18" charset="0"/>
              </a:rPr>
              <a:t> </a:t>
            </a:r>
            <a:r>
              <a:rPr lang="en-US" altLang="en-US" sz="1800" b="1" dirty="0" err="1">
                <a:latin typeface="Times New Roman" panose="02020603050405020304" pitchFamily="18" charset="0"/>
                <a:cs typeface="Times New Roman" panose="02020603050405020304" pitchFamily="18" charset="0"/>
              </a:rPr>
              <a:t>hại</a:t>
            </a:r>
            <a:r>
              <a:rPr lang="en-US" altLang="en-US" sz="1800" b="1" dirty="0">
                <a:latin typeface="Times New Roman" panose="02020603050405020304" pitchFamily="18" charset="0"/>
                <a:cs typeface="Times New Roman" panose="02020603050405020304" pitchFamily="18" charset="0"/>
              </a:rPr>
              <a:t> </a:t>
            </a:r>
            <a:r>
              <a:rPr lang="vi-VN" altLang="en-US" sz="1800" b="1" dirty="0">
                <a:latin typeface="Times New Roman" panose="02020603050405020304" pitchFamily="18" charset="0"/>
                <a:cs typeface="Times New Roman" panose="02020603050405020304" pitchFamily="18" charset="0"/>
              </a:rPr>
              <a:t>của các nước Tây Âu </a:t>
            </a:r>
            <a:r>
              <a:rPr lang="en-US" altLang="en-US" sz="1800" b="1" dirty="0" err="1">
                <a:latin typeface="Times New Roman" panose="02020603050405020304" pitchFamily="18" charset="0"/>
                <a:cs typeface="Times New Roman" panose="02020603050405020304" pitchFamily="18" charset="0"/>
              </a:rPr>
              <a:t>sau</a:t>
            </a:r>
            <a:r>
              <a:rPr lang="en-US" altLang="en-US" sz="1800" b="1" dirty="0">
                <a:latin typeface="Times New Roman" panose="02020603050405020304" pitchFamily="18" charset="0"/>
                <a:cs typeface="Times New Roman" panose="02020603050405020304" pitchFamily="18" charset="0"/>
              </a:rPr>
              <a:t> </a:t>
            </a:r>
            <a:r>
              <a:rPr lang="vi-VN" altLang="en-US" sz="1800" b="1" dirty="0">
                <a:latin typeface="Times New Roman" panose="02020603050405020304" pitchFamily="18" charset="0"/>
                <a:cs typeface="Times New Roman" panose="02020603050405020304" pitchFamily="18" charset="0"/>
              </a:rPr>
              <a:t>Chiến tranh thế giới thứ hai</a:t>
            </a:r>
            <a:r>
              <a:rPr lang="en-US" altLang="en-US" sz="1800" b="1" dirty="0">
                <a:latin typeface="Times New Roman" panose="02020603050405020304" pitchFamily="18" charset="0"/>
                <a:cs typeface="Times New Roman" panose="02020603050405020304" pitchFamily="18" charset="0"/>
              </a:rPr>
              <a:t>?</a:t>
            </a:r>
            <a:endParaRPr lang="vi-VN" altLang="en-US" sz="1800" b="1" dirty="0">
              <a:latin typeface="Times New Roman" panose="02020603050405020304" pitchFamily="18" charset="0"/>
              <a:cs typeface="Times New Roman" panose="02020603050405020304" pitchFamily="18" charset="0"/>
            </a:endParaRPr>
          </a:p>
        </p:txBody>
      </p:sp>
      <p:sp>
        <p:nvSpPr>
          <p:cNvPr id="14" name="Right Arrow 6">
            <a:extLst>
              <a:ext uri="{FF2B5EF4-FFF2-40B4-BE49-F238E27FC236}">
                <a16:creationId xmlns:a16="http://schemas.microsoft.com/office/drawing/2014/main" id="{825EF9A7-4CAF-43CE-87D8-AB6C48DF609F}"/>
              </a:ext>
            </a:extLst>
          </p:cNvPr>
          <p:cNvSpPr/>
          <p:nvPr/>
        </p:nvSpPr>
        <p:spPr>
          <a:xfrm>
            <a:off x="4692831" y="5355598"/>
            <a:ext cx="1097280" cy="3265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75D034-C095-4F6E-A718-C23A62081523}"/>
              </a:ext>
            </a:extLst>
          </p:cNvPr>
          <p:cNvSpPr/>
          <p:nvPr/>
        </p:nvSpPr>
        <p:spPr>
          <a:xfrm>
            <a:off x="6087291" y="4318436"/>
            <a:ext cx="5643155" cy="233055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thế</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giới</a:t>
            </a:r>
            <a:r>
              <a:rPr lang="en-US" dirty="0">
                <a:solidFill>
                  <a:srgbClr val="FF0000"/>
                </a:solidFill>
                <a:latin typeface="Times New Roman" panose="02020603050405020304" pitchFamily="18" charset="0"/>
                <a:cs typeface="Times New Roman" panose="02020603050405020304" pitchFamily="18" charset="0"/>
              </a:rPr>
              <a:t> (1939-1945), </a:t>
            </a:r>
            <a:r>
              <a:rPr lang="en-US" dirty="0" err="1">
                <a:solidFill>
                  <a:srgbClr val="FF0000"/>
                </a:solidFill>
                <a:latin typeface="Times New Roman" panose="02020603050405020304" pitchFamily="18" charset="0"/>
                <a:cs typeface="Times New Roman" panose="02020603050405020304" pitchFamily="18" charset="0"/>
              </a:rPr>
              <a:t>nhiều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Âu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lượng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xít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chiếm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đóng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tàn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nặng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nề</a:t>
            </a:r>
            <a:r>
              <a:rPr lang="en-US"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r>
              <a:rPr lang="en-US" dirty="0" err="1">
                <a:solidFill>
                  <a:srgbClr val="FF0000"/>
                </a:solidFill>
                <a:latin typeface="Times New Roman" panose="02020603050405020304" pitchFamily="18" charset="0"/>
                <a:cs typeface="Times New Roman" panose="02020603050405020304" pitchFamily="18" charset="0"/>
              </a:rPr>
              <a:t>Nhiều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trung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tâm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nghiệp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phố</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cảng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bị</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tàn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phá</a:t>
            </a:r>
            <a:r>
              <a:rPr lang="en-US"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r>
              <a:rPr lang="en-US" dirty="0" err="1">
                <a:solidFill>
                  <a:srgbClr val="FF0000"/>
                </a:solidFill>
                <a:latin typeface="Times New Roman" panose="02020603050405020304" pitchFamily="18" charset="0"/>
                <a:cs typeface="Times New Roman" panose="02020603050405020304" pitchFamily="18" charset="0"/>
              </a:rPr>
              <a:t>Sản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xuất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nghiệp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nghiệp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giảm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mạnh</a:t>
            </a:r>
            <a:r>
              <a:rPr lang="en-US" dirty="0">
                <a:solidFill>
                  <a:srgbClr val="FF0000"/>
                </a:solidFill>
                <a:latin typeface="Times New Roman" panose="02020603050405020304" pitchFamily="18" charset="0"/>
                <a:cs typeface="Times New Roman" panose="02020603050405020304" pitchFamily="18" charset="0"/>
              </a:rPr>
              <a:t> so </a:t>
            </a:r>
            <a:r>
              <a:rPr lang="en-US" dirty="0" err="1">
                <a:solidFill>
                  <a:srgbClr val="FF0000"/>
                </a:solidFill>
                <a:latin typeface="Times New Roman" panose="02020603050405020304" pitchFamily="18" charset="0"/>
                <a:cs typeface="Times New Roman" panose="02020603050405020304" pitchFamily="18" charset="0"/>
              </a:rPr>
              <a:t>với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tranh</a:t>
            </a:r>
            <a:r>
              <a:rPr lang="en-US"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đều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là</a:t>
            </a:r>
            <a:r>
              <a:rPr lang="en-US" dirty="0">
                <a:solidFill>
                  <a:srgbClr val="FF0000"/>
                </a:solidFill>
                <a:latin typeface="Times New Roman" panose="02020603050405020304" pitchFamily="18" charset="0"/>
                <a:cs typeface="Times New Roman" panose="02020603050405020304" pitchFamily="18" charset="0"/>
              </a:rPr>
              <a:t> con </a:t>
            </a:r>
            <a:r>
              <a:rPr lang="en-US" dirty="0" err="1">
                <a:solidFill>
                  <a:srgbClr val="FF0000"/>
                </a:solidFill>
                <a:latin typeface="Times New Roman" panose="02020603050405020304" pitchFamily="18" charset="0"/>
                <a:cs typeface="Times New Roman" panose="02020603050405020304" pitchFamily="18" charset="0"/>
              </a:rPr>
              <a:t>nợ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Mĩ</a:t>
            </a:r>
            <a:r>
              <a:rPr lang="en-US"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16882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8" name="Google Shape;218;p37"/>
          <p:cNvPicPr preferRelativeResize="0"/>
          <p:nvPr/>
        </p:nvPicPr>
        <p:blipFill>
          <a:blip r:embed="rId3">
            <a:alphaModFix/>
          </a:blip>
          <a:stretch>
            <a:fillRect/>
          </a:stretch>
        </p:blipFill>
        <p:spPr>
          <a:xfrm>
            <a:off x="10976670" y="985607"/>
            <a:ext cx="936831" cy="1037095"/>
          </a:xfrm>
          <a:prstGeom prst="rect">
            <a:avLst/>
          </a:prstGeom>
          <a:noFill/>
          <a:ln>
            <a:noFill/>
          </a:ln>
        </p:spPr>
      </p:pic>
      <p:pic>
        <p:nvPicPr>
          <p:cNvPr id="219" name="Google Shape;219;p37"/>
          <p:cNvPicPr preferRelativeResize="0"/>
          <p:nvPr/>
        </p:nvPicPr>
        <p:blipFill>
          <a:blip r:embed="rId4">
            <a:alphaModFix/>
          </a:blip>
          <a:stretch>
            <a:fillRect/>
          </a:stretch>
        </p:blipFill>
        <p:spPr>
          <a:xfrm>
            <a:off x="10034734" y="86484"/>
            <a:ext cx="1261423" cy="1282513"/>
          </a:xfrm>
          <a:prstGeom prst="rect">
            <a:avLst/>
          </a:prstGeom>
          <a:noFill/>
          <a:ln>
            <a:noFill/>
          </a:ln>
        </p:spPr>
      </p:pic>
      <p:pic>
        <p:nvPicPr>
          <p:cNvPr id="221" name="Google Shape;221;p37"/>
          <p:cNvPicPr preferRelativeResize="0"/>
          <p:nvPr/>
        </p:nvPicPr>
        <p:blipFill>
          <a:blip r:embed="rId3">
            <a:alphaModFix/>
          </a:blip>
          <a:stretch>
            <a:fillRect/>
          </a:stretch>
        </p:blipFill>
        <p:spPr>
          <a:xfrm>
            <a:off x="11811234" y="2932067"/>
            <a:ext cx="567900" cy="628700"/>
          </a:xfrm>
          <a:prstGeom prst="rect">
            <a:avLst/>
          </a:prstGeom>
          <a:noFill/>
          <a:ln>
            <a:noFill/>
          </a:ln>
        </p:spPr>
      </p:pic>
      <p:sp>
        <p:nvSpPr>
          <p:cNvPr id="7" name="Rectangle 1">
            <a:extLst>
              <a:ext uri="{FF2B5EF4-FFF2-40B4-BE49-F238E27FC236}">
                <a16:creationId xmlns:a16="http://schemas.microsoft.com/office/drawing/2014/main" id="{091C91F5-2B74-4A45-85D4-92748CA9239F}"/>
              </a:ext>
            </a:extLst>
          </p:cNvPr>
          <p:cNvSpPr>
            <a:spLocks noChangeArrowheads="1"/>
          </p:cNvSpPr>
          <p:nvPr/>
        </p:nvSpPr>
        <p:spPr bwMode="auto">
          <a:xfrm>
            <a:off x="5946440" y="120134"/>
            <a:ext cx="2991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1219170"/>
            <a:r>
              <a:rPr lang="en-US" altLang="en-US" sz="1600">
                <a:solidFill>
                  <a:srgbClr val="000000"/>
                </a:solidFill>
                <a:latin typeface="Open Sans"/>
              </a:rPr>
              <a:t> </a:t>
            </a:r>
            <a:endParaRPr lang="en-US" altLang="en-US" sz="2400"/>
          </a:p>
        </p:txBody>
      </p:sp>
      <p:sp>
        <p:nvSpPr>
          <p:cNvPr id="16" name="AutoShape 69">
            <a:extLst>
              <a:ext uri="{FF2B5EF4-FFF2-40B4-BE49-F238E27FC236}">
                <a16:creationId xmlns:a16="http://schemas.microsoft.com/office/drawing/2014/main" id="{E05CBC7B-77C5-4BE4-9870-F6FEC000F6D4}"/>
              </a:ext>
            </a:extLst>
          </p:cNvPr>
          <p:cNvSpPr>
            <a:spLocks noChangeArrowheads="1"/>
          </p:cNvSpPr>
          <p:nvPr/>
        </p:nvSpPr>
        <p:spPr bwMode="auto">
          <a:xfrm>
            <a:off x="838200" y="5114109"/>
            <a:ext cx="4267200" cy="1156062"/>
          </a:xfrm>
          <a:prstGeom prst="wedgeRoundRectCallout">
            <a:avLst>
              <a:gd name="adj1" fmla="val -28273"/>
              <a:gd name="adj2" fmla="val 55671"/>
              <a:gd name="adj3" fmla="val 16667"/>
            </a:avLst>
          </a:prstGeom>
          <a:solidFill>
            <a:schemeClr val="accent1">
              <a:lumMod val="20000"/>
              <a:lumOff val="80000"/>
            </a:schemeClr>
          </a:solidFill>
          <a:ln w="9525">
            <a:solidFill>
              <a:schemeClr val="accent1">
                <a:lumMod val="20000"/>
                <a:lumOff val="80000"/>
              </a:schemeClr>
            </a:solidFill>
            <a:miter lim="800000"/>
            <a:headEnd/>
            <a:tailEnd/>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2000" dirty="0">
                <a:latin typeface="Times New Roman" panose="02020603050405020304" pitchFamily="18" charset="0"/>
                <a:cs typeface="Times New Roman" panose="02020603050405020304" pitchFamily="18" charset="0"/>
              </a:rPr>
              <a:t>Việc nhận viện trợ kinh tế của Mĩ theo “Kế hoạch Mác – san” đã mang lại hệ quả gì cho kinh tế các nước Tây Âu?</a:t>
            </a:r>
          </a:p>
        </p:txBody>
      </p:sp>
      <p:sp>
        <p:nvSpPr>
          <p:cNvPr id="17" name="AutoShape 67">
            <a:extLst>
              <a:ext uri="{FF2B5EF4-FFF2-40B4-BE49-F238E27FC236}">
                <a16:creationId xmlns:a16="http://schemas.microsoft.com/office/drawing/2014/main" id="{003748E0-24FB-4E7E-ACB5-61756DD92C52}"/>
              </a:ext>
            </a:extLst>
          </p:cNvPr>
          <p:cNvSpPr>
            <a:spLocks noChangeArrowheads="1"/>
          </p:cNvSpPr>
          <p:nvPr/>
        </p:nvSpPr>
        <p:spPr bwMode="auto">
          <a:xfrm>
            <a:off x="838200" y="3248294"/>
            <a:ext cx="4267200" cy="1219200"/>
          </a:xfrm>
          <a:prstGeom prst="wedgeRoundRectCallout">
            <a:avLst>
              <a:gd name="adj1" fmla="val -19917"/>
              <a:gd name="adj2" fmla="val 56773"/>
              <a:gd name="adj3" fmla="val 16667"/>
            </a:avLst>
          </a:prstGeom>
          <a:solidFill>
            <a:schemeClr val="accent1">
              <a:lumMod val="20000"/>
              <a:lumOff val="80000"/>
            </a:schemeClr>
          </a:solidFill>
          <a:ln w="9525">
            <a:solidFill>
              <a:srgbClr val="FF0000"/>
            </a:solidFill>
            <a:miter lim="800000"/>
            <a:headEnd/>
            <a:tailEnd/>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2000" dirty="0">
                <a:latin typeface="Times New Roman" panose="02020603050405020304" pitchFamily="18" charset="0"/>
                <a:cs typeface="Times New Roman" panose="02020603050405020304" pitchFamily="18" charset="0"/>
              </a:rPr>
              <a:t>Để được nhận viện trợ kinh tế từ  Mĩ, các nước Tây Âu phải tuân </a:t>
            </a:r>
            <a:r>
              <a:rPr lang="en-US" altLang="en-US" sz="2000" dirty="0" err="1">
                <a:latin typeface="Times New Roman" panose="02020603050405020304" pitchFamily="18" charset="0"/>
                <a:cs typeface="Times New Roman" panose="02020603050405020304" pitchFamily="18" charset="0"/>
              </a:rPr>
              <a:t>thủ</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những điều kiện </a:t>
            </a:r>
            <a:r>
              <a:rPr lang="en-US" altLang="en-US" sz="2000" dirty="0" err="1">
                <a:latin typeface="Times New Roman" panose="02020603050405020304" pitchFamily="18" charset="0"/>
                <a:cs typeface="Times New Roman" panose="02020603050405020304" pitchFamily="18" charset="0"/>
              </a:rPr>
              <a:t>gì</a:t>
            </a:r>
            <a:r>
              <a:rPr lang="vi-VN" altLang="en-US" sz="2000" dirty="0">
                <a:latin typeface="Times New Roman" panose="02020603050405020304" pitchFamily="18" charset="0"/>
                <a:cs typeface="Times New Roman" panose="02020603050405020304" pitchFamily="18" charset="0"/>
              </a:rPr>
              <a:t>?</a:t>
            </a:r>
          </a:p>
        </p:txBody>
      </p:sp>
      <p:sp>
        <p:nvSpPr>
          <p:cNvPr id="18" name="AutoShape 64">
            <a:extLst>
              <a:ext uri="{FF2B5EF4-FFF2-40B4-BE49-F238E27FC236}">
                <a16:creationId xmlns:a16="http://schemas.microsoft.com/office/drawing/2014/main" id="{3039AAE1-86AE-4A87-BA9F-CAD39D815E16}"/>
              </a:ext>
            </a:extLst>
          </p:cNvPr>
          <p:cNvSpPr>
            <a:spLocks noChangeArrowheads="1"/>
          </p:cNvSpPr>
          <p:nvPr/>
        </p:nvSpPr>
        <p:spPr bwMode="auto">
          <a:xfrm>
            <a:off x="838200" y="1860368"/>
            <a:ext cx="4267200" cy="990600"/>
          </a:xfrm>
          <a:prstGeom prst="wedgeRoundRectCallout">
            <a:avLst>
              <a:gd name="adj1" fmla="val -17782"/>
              <a:gd name="adj2" fmla="val 60736"/>
              <a:gd name="adj3" fmla="val 16667"/>
            </a:avLst>
          </a:prstGeom>
          <a:solidFill>
            <a:schemeClr val="accent1">
              <a:lumMod val="20000"/>
              <a:lumOff val="80000"/>
            </a:schemeClr>
          </a:solidFill>
          <a:ln w="9525">
            <a:solidFill>
              <a:srgbClr val="FF0000"/>
            </a:solidFill>
            <a:miter lim="800000"/>
            <a:headEnd/>
            <a:tailEnd/>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vi-VN" altLang="en-US" sz="2000" dirty="0">
                <a:latin typeface="Times New Roman" panose="02020603050405020304" pitchFamily="18" charset="0"/>
                <a:cs typeface="Times New Roman" panose="02020603050405020304" pitchFamily="18" charset="0"/>
              </a:rPr>
              <a:t>Để khôi phục kinh tế các nước Tây Âu đã làm gì ?</a:t>
            </a:r>
          </a:p>
        </p:txBody>
      </p:sp>
      <p:sp>
        <p:nvSpPr>
          <p:cNvPr id="19" name="Rectangle 18">
            <a:extLst>
              <a:ext uri="{FF2B5EF4-FFF2-40B4-BE49-F238E27FC236}">
                <a16:creationId xmlns:a16="http://schemas.microsoft.com/office/drawing/2014/main" id="{BB773D86-B5E8-4F81-B4E4-742B695883AE}"/>
              </a:ext>
            </a:extLst>
          </p:cNvPr>
          <p:cNvSpPr/>
          <p:nvPr/>
        </p:nvSpPr>
        <p:spPr>
          <a:xfrm>
            <a:off x="6387737" y="1083128"/>
            <a:ext cx="5094514" cy="155448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khôi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kinh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năm</a:t>
            </a:r>
            <a:r>
              <a:rPr lang="en-US" sz="2000" dirty="0">
                <a:solidFill>
                  <a:srgbClr val="FF0000"/>
                </a:solidFill>
                <a:latin typeface="Times New Roman" panose="02020603050405020304" pitchFamily="18" charset="0"/>
                <a:cs typeface="Times New Roman" panose="02020603050405020304" pitchFamily="18" charset="0"/>
              </a:rPr>
              <a:t> 1948, 16 </a:t>
            </a:r>
            <a:r>
              <a:rPr lang="en-US" sz="2000" dirty="0" err="1">
                <a:solidFill>
                  <a:srgbClr val="FF0000"/>
                </a:solidFill>
                <a:latin typeface="Times New Roman" panose="02020603050405020304" pitchFamily="18" charset="0"/>
                <a:cs typeface="Times New Roman" panose="02020603050405020304" pitchFamily="18" charset="0"/>
              </a:rPr>
              <a:t>nước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Tây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nhận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theo</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phục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hưng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châu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Âu</a:t>
            </a:r>
            <a:r>
              <a:rPr lang="en-US" sz="2000" dirty="0">
                <a:solidFill>
                  <a:srgbClr val="FF0000"/>
                </a:solidFill>
                <a:latin typeface="Times New Roman" panose="02020603050405020304" pitchFamily="18" charset="0"/>
                <a:cs typeface="Times New Roman" panose="02020603050405020304" pitchFamily="18" charset="0"/>
              </a:rPr>
              <a:t>” hay </a:t>
            </a:r>
            <a:r>
              <a:rPr lang="en-US" sz="2000" dirty="0" err="1">
                <a:solidFill>
                  <a:srgbClr val="FF0000"/>
                </a:solidFill>
                <a:latin typeface="Times New Roman" panose="02020603050405020304" pitchFamily="18" charset="0"/>
                <a:cs typeface="Times New Roman" panose="02020603050405020304" pitchFamily="18" charset="0"/>
              </a:rPr>
              <a:t>còn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gọi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hoạch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Mác</a:t>
            </a:r>
            <a:r>
              <a:rPr lang="en-US" sz="2000" dirty="0">
                <a:solidFill>
                  <a:srgbClr val="FF0000"/>
                </a:solidFill>
                <a:latin typeface="Times New Roman" panose="02020603050405020304" pitchFamily="18" charset="0"/>
                <a:cs typeface="Times New Roman" panose="02020603050405020304" pitchFamily="18" charset="0"/>
              </a:rPr>
              <a:t> – san. </a:t>
            </a:r>
            <a:r>
              <a:rPr lang="en-US" sz="2000" dirty="0" err="1">
                <a:solidFill>
                  <a:srgbClr val="FF0000"/>
                </a:solidFill>
                <a:latin typeface="Times New Roman" panose="02020603050405020304" pitchFamily="18" charset="0"/>
                <a:cs typeface="Times New Roman" panose="02020603050405020304" pitchFamily="18" charset="0"/>
              </a:rPr>
              <a:t>Tổng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tiền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a:t>
            </a:r>
            <a:r>
              <a:rPr lang="en-US" sz="2000" dirty="0">
                <a:solidFill>
                  <a:srgbClr val="FF0000"/>
                </a:solidFill>
                <a:latin typeface="Times New Roman" panose="02020603050405020304" pitchFamily="18" charset="0"/>
                <a:cs typeface="Times New Roman" panose="02020603050405020304" pitchFamily="18" charset="0"/>
              </a:rPr>
              <a:t> 17 </a:t>
            </a:r>
            <a:r>
              <a:rPr lang="en-US" sz="2000" dirty="0" err="1">
                <a:solidFill>
                  <a:srgbClr val="FF0000"/>
                </a:solidFill>
                <a:latin typeface="Times New Roman" panose="02020603050405020304" pitchFamily="18" charset="0"/>
                <a:cs typeface="Times New Roman" panose="02020603050405020304" pitchFamily="18" charset="0"/>
              </a:rPr>
              <a:t>tỷ</a:t>
            </a:r>
            <a:r>
              <a:rPr lang="en-US" sz="2000" dirty="0">
                <a:solidFill>
                  <a:srgbClr val="FF0000"/>
                </a:solidFill>
                <a:latin typeface="Times New Roman" panose="02020603050405020304" pitchFamily="18" charset="0"/>
                <a:cs typeface="Times New Roman" panose="02020603050405020304" pitchFamily="18" charset="0"/>
              </a:rPr>
              <a:t> USD.</a:t>
            </a:r>
          </a:p>
        </p:txBody>
      </p:sp>
      <p:sp>
        <p:nvSpPr>
          <p:cNvPr id="20" name="Rectangle 19">
            <a:extLst>
              <a:ext uri="{FF2B5EF4-FFF2-40B4-BE49-F238E27FC236}">
                <a16:creationId xmlns:a16="http://schemas.microsoft.com/office/drawing/2014/main" id="{1209948C-6C43-41BB-8D07-9F3E669B7175}"/>
              </a:ext>
            </a:extLst>
          </p:cNvPr>
          <p:cNvSpPr/>
          <p:nvPr/>
        </p:nvSpPr>
        <p:spPr>
          <a:xfrm>
            <a:off x="6413863" y="3080653"/>
            <a:ext cx="5068388" cy="159584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2000" dirty="0" err="1">
                <a:solidFill>
                  <a:srgbClr val="FF0000"/>
                </a:solidFill>
                <a:latin typeface="Times New Roman" panose="02020603050405020304" pitchFamily="18" charset="0"/>
                <a:cs typeface="Times New Roman" panose="02020603050405020304" pitchFamily="18" charset="0"/>
              </a:rPr>
              <a:t>Không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được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tiến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hành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quốc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hữu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hóa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xí</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nghiệp</a:t>
            </a:r>
            <a:endParaRPr lang="en-US" sz="20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2000" dirty="0" err="1">
                <a:solidFill>
                  <a:srgbClr val="FF0000"/>
                </a:solidFill>
                <a:latin typeface="Times New Roman" panose="02020603050405020304" pitchFamily="18" charset="0"/>
                <a:cs typeface="Times New Roman" panose="02020603050405020304" pitchFamily="18" charset="0"/>
              </a:rPr>
              <a:t>Hạ</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thuế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quan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đối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hàng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hóa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Mĩ</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nhập</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vào</a:t>
            </a:r>
            <a:endParaRPr lang="en-US" sz="20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2000" dirty="0" err="1">
                <a:solidFill>
                  <a:srgbClr val="FF0000"/>
                </a:solidFill>
                <a:latin typeface="Times New Roman" panose="02020603050405020304" pitchFamily="18" charset="0"/>
                <a:cs typeface="Times New Roman" panose="02020603050405020304" pitchFamily="18" charset="0"/>
              </a:rPr>
              <a:t>Gạt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bỏ</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những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người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cộng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khỏi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phủ</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E0B31AA2-2E53-416A-8747-3E194056AA15}"/>
              </a:ext>
            </a:extLst>
          </p:cNvPr>
          <p:cNvSpPr/>
          <p:nvPr/>
        </p:nvSpPr>
        <p:spPr>
          <a:xfrm>
            <a:off x="6387737" y="5212080"/>
            <a:ext cx="5094514" cy="120178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altLang="en-US" sz="2000" dirty="0">
                <a:solidFill>
                  <a:srgbClr val="FF0000"/>
                </a:solidFill>
                <a:latin typeface="Times New Roman" panose="02020603050405020304" pitchFamily="18" charset="0"/>
              </a:rPr>
              <a:t>Kinh </a:t>
            </a:r>
            <a:r>
              <a:rPr lang="en-US" altLang="en-US" sz="2000" dirty="0" err="1">
                <a:solidFill>
                  <a:srgbClr val="FF0000"/>
                </a:solidFill>
                <a:latin typeface="Times New Roman" panose="02020603050405020304" pitchFamily="18" charset="0"/>
              </a:rPr>
              <a:t>Các</a:t>
            </a:r>
            <a:r>
              <a:rPr lang="en-US" altLang="en-US" sz="2000" dirty="0">
                <a:solidFill>
                  <a:srgbClr val="FF0000"/>
                </a:solidFill>
                <a:latin typeface="Times New Roman" panose="02020603050405020304" pitchFamily="18" charset="0"/>
              </a:rPr>
              <a:t> </a:t>
            </a:r>
            <a:r>
              <a:rPr lang="en-US" altLang="en-US" sz="2000" dirty="0" err="1">
                <a:solidFill>
                  <a:srgbClr val="FF0000"/>
                </a:solidFill>
                <a:latin typeface="Times New Roman" panose="02020603050405020304" pitchFamily="18" charset="0"/>
              </a:rPr>
              <a:t>nước</a:t>
            </a:r>
            <a:r>
              <a:rPr lang="en-US" altLang="en-US" sz="2000" dirty="0">
                <a:solidFill>
                  <a:srgbClr val="FF0000"/>
                </a:solidFill>
                <a:latin typeface="Times New Roman" panose="02020603050405020304" pitchFamily="18" charset="0"/>
              </a:rPr>
              <a:t> </a:t>
            </a:r>
            <a:r>
              <a:rPr lang="vi-VN" altLang="en-US" sz="2000" dirty="0">
                <a:solidFill>
                  <a:srgbClr val="FF0000"/>
                </a:solidFill>
                <a:latin typeface="Times New Roman" panose="02020603050405020304" pitchFamily="18" charset="0"/>
              </a:rPr>
              <a:t>Tây Âu phục hồi nhanh chóng nhưng ngày càng lệ thuộc vào Mĩ.</a:t>
            </a:r>
          </a:p>
          <a:p>
            <a:pPr algn="ctr"/>
            <a:endParaRPr lang="en-US" dirty="0">
              <a:solidFill>
                <a:srgbClr val="FF0000"/>
              </a:solidFill>
              <a:latin typeface="Times New Roman" panose="02020603050405020304" pitchFamily="18" charset="0"/>
              <a:cs typeface="Times New Roman" panose="02020603050405020304" pitchFamily="18" charset="0"/>
            </a:endParaRPr>
          </a:p>
        </p:txBody>
      </p:sp>
      <p:sp>
        <p:nvSpPr>
          <p:cNvPr id="22" name="Right Arrow 9">
            <a:extLst>
              <a:ext uri="{FF2B5EF4-FFF2-40B4-BE49-F238E27FC236}">
                <a16:creationId xmlns:a16="http://schemas.microsoft.com/office/drawing/2014/main" id="{E05092EA-82E9-4952-8A12-D830BC12391A}"/>
              </a:ext>
            </a:extLst>
          </p:cNvPr>
          <p:cNvSpPr/>
          <p:nvPr/>
        </p:nvSpPr>
        <p:spPr>
          <a:xfrm>
            <a:off x="5458096" y="3878577"/>
            <a:ext cx="744584" cy="3265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10">
            <a:extLst>
              <a:ext uri="{FF2B5EF4-FFF2-40B4-BE49-F238E27FC236}">
                <a16:creationId xmlns:a16="http://schemas.microsoft.com/office/drawing/2014/main" id="{896C4465-E8B3-4E9D-A7BE-1E353D718FAA}"/>
              </a:ext>
            </a:extLst>
          </p:cNvPr>
          <p:cNvSpPr/>
          <p:nvPr/>
        </p:nvSpPr>
        <p:spPr>
          <a:xfrm>
            <a:off x="5421086" y="2088968"/>
            <a:ext cx="744584" cy="3265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11">
            <a:extLst>
              <a:ext uri="{FF2B5EF4-FFF2-40B4-BE49-F238E27FC236}">
                <a16:creationId xmlns:a16="http://schemas.microsoft.com/office/drawing/2014/main" id="{5F7166B0-9E58-4E7B-AFBB-F7E7C5C27655}"/>
              </a:ext>
            </a:extLst>
          </p:cNvPr>
          <p:cNvSpPr/>
          <p:nvPr/>
        </p:nvSpPr>
        <p:spPr>
          <a:xfrm>
            <a:off x="5421086" y="5746563"/>
            <a:ext cx="781594" cy="3265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8D6EE06A-19F5-44DA-9DD6-EF8E730BC128}"/>
              </a:ext>
            </a:extLst>
          </p:cNvPr>
          <p:cNvSpPr>
            <a:spLocks noGrp="1"/>
          </p:cNvSpPr>
          <p:nvPr>
            <p:ph type="title"/>
          </p:nvPr>
        </p:nvSpPr>
        <p:spPr>
          <a:xfrm>
            <a:off x="838200" y="365126"/>
            <a:ext cx="10515600" cy="967286"/>
          </a:xfrm>
        </p:spPr>
        <p:txBody>
          <a:bodyPr>
            <a:normAutofit fontScale="90000"/>
          </a:bodyPr>
          <a:lstStyle/>
          <a:p>
            <a:r>
              <a:rPr lang="en-US" sz="3200" b="1" dirty="0">
                <a:latin typeface="Times New Roman" panose="02020603050405020304" pitchFamily="18" charset="0"/>
                <a:cs typeface="Times New Roman" panose="02020603050405020304" pitchFamily="18" charset="0"/>
              </a:rPr>
              <a:t>I. TÌNH HÌNH CHUNG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0394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a:extLst>
              <a:ext uri="{FF2B5EF4-FFF2-40B4-BE49-F238E27FC236}">
                <a16:creationId xmlns:a16="http://schemas.microsoft.com/office/drawing/2014/main" id="{C8B926BF-B1F9-4922-A3DD-4EBBD2993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27" y="230819"/>
            <a:ext cx="5388361" cy="603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45" name="imgb" descr="iue3c6sx0mandrbyx7f8">
            <a:extLst>
              <a:ext uri="{FF2B5EF4-FFF2-40B4-BE49-F238E27FC236}">
                <a16:creationId xmlns:a16="http://schemas.microsoft.com/office/drawing/2014/main" id="{6C2A1BDC-1AF8-4D21-895B-F427AD8C28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230819"/>
            <a:ext cx="5566838" cy="603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 name="Rectangle 1">
            <a:extLst>
              <a:ext uri="{FF2B5EF4-FFF2-40B4-BE49-F238E27FC236}">
                <a16:creationId xmlns:a16="http://schemas.microsoft.com/office/drawing/2014/main" id="{DF7348FD-294A-49C1-A55D-5A89A16AC31D}"/>
              </a:ext>
            </a:extLst>
          </p:cNvPr>
          <p:cNvSpPr/>
          <p:nvPr/>
        </p:nvSpPr>
        <p:spPr>
          <a:xfrm>
            <a:off x="1905325" y="6331112"/>
            <a:ext cx="7056437" cy="592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err="1">
                <a:solidFill>
                  <a:schemeClr val="tx1"/>
                </a:solidFill>
                <a:latin typeface="Times New Roman" panose="02020603050405020304" pitchFamily="18" charset="0"/>
                <a:ea typeface="STXihei" panose="02010600040101010101" pitchFamily="2" charset="-122"/>
                <a:cs typeface="Times New Roman" panose="02020603050405020304" pitchFamily="18" charset="0"/>
              </a:rPr>
              <a:t>Khung</a:t>
            </a:r>
            <a:r>
              <a:rPr lang="en-US" sz="2000" b="1" dirty="0">
                <a:solidFill>
                  <a:schemeClr val="tx1"/>
                </a:solidFill>
                <a:latin typeface="Times New Roman" panose="02020603050405020304" pitchFamily="18" charset="0"/>
                <a:ea typeface="STXihei" panose="02010600040101010101" pitchFamily="2" charset="-122"/>
                <a:cs typeface="Times New Roman" panose="02020603050405020304" pitchFamily="18" charset="0"/>
              </a:rPr>
              <a:t> </a:t>
            </a:r>
            <a:r>
              <a:rPr lang="en-US" sz="2000" b="1" dirty="0" err="1">
                <a:solidFill>
                  <a:schemeClr val="tx1"/>
                </a:solidFill>
                <a:latin typeface="Times New Roman" panose="02020603050405020304" pitchFamily="18" charset="0"/>
                <a:ea typeface="STXihei" panose="02010600040101010101" pitchFamily="2" charset="-122"/>
                <a:cs typeface="Times New Roman" panose="02020603050405020304" pitchFamily="18" charset="0"/>
              </a:rPr>
              <a:t>cảnh</a:t>
            </a:r>
            <a:r>
              <a:rPr lang="en-US" sz="2000" b="1" dirty="0">
                <a:solidFill>
                  <a:schemeClr val="tx1"/>
                </a:solidFill>
                <a:latin typeface="Times New Roman" panose="02020603050405020304" pitchFamily="18" charset="0"/>
                <a:ea typeface="STXihei" panose="02010600040101010101" pitchFamily="2" charset="-122"/>
                <a:cs typeface="Times New Roman" panose="02020603050405020304" pitchFamily="18" charset="0"/>
              </a:rPr>
              <a:t> </a:t>
            </a:r>
            <a:r>
              <a:rPr lang="en-US" sz="2000" b="1" dirty="0" err="1">
                <a:solidFill>
                  <a:schemeClr val="tx1"/>
                </a:solidFill>
                <a:latin typeface="Times New Roman" panose="02020603050405020304" pitchFamily="18" charset="0"/>
                <a:ea typeface="STXihei" panose="02010600040101010101" pitchFamily="2" charset="-122"/>
                <a:cs typeface="Times New Roman" panose="02020603050405020304" pitchFamily="18" charset="0"/>
              </a:rPr>
              <a:t>một</a:t>
            </a:r>
            <a:r>
              <a:rPr lang="en-US" sz="2000" b="1" dirty="0">
                <a:solidFill>
                  <a:schemeClr val="tx1"/>
                </a:solidFill>
                <a:latin typeface="Times New Roman" panose="02020603050405020304" pitchFamily="18" charset="0"/>
                <a:ea typeface="STXihei" panose="02010600040101010101" pitchFamily="2" charset="-122"/>
                <a:cs typeface="Times New Roman" panose="02020603050405020304" pitchFamily="18" charset="0"/>
              </a:rPr>
              <a:t> </a:t>
            </a:r>
            <a:r>
              <a:rPr lang="en-US" sz="2000" b="1" dirty="0" err="1">
                <a:solidFill>
                  <a:schemeClr val="tx1"/>
                </a:solidFill>
                <a:latin typeface="Times New Roman" panose="02020603050405020304" pitchFamily="18" charset="0"/>
                <a:ea typeface="STXihei" panose="02010600040101010101" pitchFamily="2" charset="-122"/>
                <a:cs typeface="Times New Roman" panose="02020603050405020304" pitchFamily="18" charset="0"/>
              </a:rPr>
              <a:t>số</a:t>
            </a:r>
            <a:r>
              <a:rPr lang="en-US" sz="2000" b="1" dirty="0">
                <a:solidFill>
                  <a:schemeClr val="tx1"/>
                </a:solidFill>
                <a:latin typeface="Times New Roman" panose="02020603050405020304" pitchFamily="18" charset="0"/>
                <a:ea typeface="STXihei" panose="02010600040101010101" pitchFamily="2" charset="-122"/>
                <a:cs typeface="Times New Roman" panose="02020603050405020304" pitchFamily="18" charset="0"/>
              </a:rPr>
              <a:t> </a:t>
            </a:r>
            <a:r>
              <a:rPr lang="en-US" sz="2000" b="1" dirty="0" err="1">
                <a:solidFill>
                  <a:schemeClr val="tx1"/>
                </a:solidFill>
                <a:latin typeface="Times New Roman" panose="02020603050405020304" pitchFamily="18" charset="0"/>
                <a:ea typeface="STXihei" panose="02010600040101010101" pitchFamily="2" charset="-122"/>
                <a:cs typeface="Times New Roman" panose="02020603050405020304" pitchFamily="18" charset="0"/>
              </a:rPr>
              <a:t>nước</a:t>
            </a:r>
            <a:r>
              <a:rPr lang="en-US" sz="2000" b="1" dirty="0">
                <a:solidFill>
                  <a:schemeClr val="tx1"/>
                </a:solidFill>
                <a:latin typeface="Times New Roman" panose="02020603050405020304" pitchFamily="18" charset="0"/>
                <a:ea typeface="STXihei" panose="02010600040101010101" pitchFamily="2" charset="-122"/>
                <a:cs typeface="Times New Roman" panose="02020603050405020304" pitchFamily="18" charset="0"/>
              </a:rPr>
              <a:t> </a:t>
            </a:r>
            <a:r>
              <a:rPr lang="en-US" sz="2000" b="1" dirty="0" err="1">
                <a:solidFill>
                  <a:schemeClr val="tx1"/>
                </a:solidFill>
                <a:latin typeface="Times New Roman" panose="02020603050405020304" pitchFamily="18" charset="0"/>
                <a:ea typeface="STXihei" panose="02010600040101010101" pitchFamily="2" charset="-122"/>
                <a:cs typeface="Times New Roman" panose="02020603050405020304" pitchFamily="18" charset="0"/>
              </a:rPr>
              <a:t>Tây</a:t>
            </a:r>
            <a:r>
              <a:rPr lang="en-US" sz="2000" b="1" dirty="0">
                <a:solidFill>
                  <a:schemeClr val="tx1"/>
                </a:solidFill>
                <a:latin typeface="Times New Roman" panose="02020603050405020304" pitchFamily="18" charset="0"/>
                <a:ea typeface="STXihei" panose="02010600040101010101" pitchFamily="2" charset="-122"/>
                <a:cs typeface="Times New Roman" panose="02020603050405020304" pitchFamily="18" charset="0"/>
              </a:rPr>
              <a:t> </a:t>
            </a:r>
            <a:r>
              <a:rPr lang="en-US" sz="2000" b="1" dirty="0" err="1">
                <a:solidFill>
                  <a:schemeClr val="tx1"/>
                </a:solidFill>
                <a:latin typeface="Times New Roman" panose="02020603050405020304" pitchFamily="18" charset="0"/>
                <a:ea typeface="STXihei" panose="02010600040101010101" pitchFamily="2" charset="-122"/>
                <a:cs typeface="Times New Roman" panose="02020603050405020304" pitchFamily="18" charset="0"/>
              </a:rPr>
              <a:t>Âu</a:t>
            </a:r>
            <a:r>
              <a:rPr lang="en-US" sz="2000" b="1" dirty="0">
                <a:solidFill>
                  <a:schemeClr val="tx1"/>
                </a:solidFill>
                <a:latin typeface="Times New Roman" panose="02020603050405020304" pitchFamily="18" charset="0"/>
                <a:ea typeface="STXihei" panose="02010600040101010101" pitchFamily="2" charset="-122"/>
                <a:cs typeface="Times New Roman" panose="02020603050405020304" pitchFamily="18" charset="0"/>
              </a:rPr>
              <a:t> </a:t>
            </a:r>
            <a:r>
              <a:rPr lang="en-US" sz="2000" b="1" dirty="0" err="1">
                <a:solidFill>
                  <a:schemeClr val="tx1"/>
                </a:solidFill>
                <a:latin typeface="Times New Roman" panose="02020603050405020304" pitchFamily="18" charset="0"/>
                <a:ea typeface="STXihei" panose="02010600040101010101" pitchFamily="2" charset="-122"/>
                <a:cs typeface="Times New Roman" panose="02020603050405020304" pitchFamily="18" charset="0"/>
              </a:rPr>
              <a:t>sau</a:t>
            </a:r>
            <a:r>
              <a:rPr lang="en-US" sz="2000" b="1" dirty="0">
                <a:solidFill>
                  <a:schemeClr val="tx1"/>
                </a:solidFill>
                <a:latin typeface="Times New Roman" panose="02020603050405020304" pitchFamily="18" charset="0"/>
                <a:ea typeface="STXihei" panose="02010600040101010101" pitchFamily="2" charset="-122"/>
                <a:cs typeface="Times New Roman" panose="02020603050405020304" pitchFamily="18" charset="0"/>
              </a:rPr>
              <a:t> CTTG </a:t>
            </a:r>
            <a:r>
              <a:rPr lang="en-US" sz="2000" b="1" dirty="0" err="1">
                <a:solidFill>
                  <a:schemeClr val="tx1"/>
                </a:solidFill>
                <a:latin typeface="Times New Roman" panose="02020603050405020304" pitchFamily="18" charset="0"/>
                <a:ea typeface="STXihei" panose="02010600040101010101" pitchFamily="2" charset="-122"/>
                <a:cs typeface="Times New Roman" panose="02020603050405020304" pitchFamily="18" charset="0"/>
              </a:rPr>
              <a:t>thứ</a:t>
            </a:r>
            <a:r>
              <a:rPr lang="en-US" sz="2000" b="1" dirty="0">
                <a:solidFill>
                  <a:schemeClr val="tx1"/>
                </a:solidFill>
                <a:latin typeface="Times New Roman" panose="02020603050405020304" pitchFamily="18" charset="0"/>
                <a:ea typeface="STXihei" panose="02010600040101010101" pitchFamily="2" charset="-122"/>
                <a:cs typeface="Times New Roman" panose="02020603050405020304" pitchFamily="18" charset="0"/>
              </a:rPr>
              <a:t> 2</a:t>
            </a:r>
            <a:endParaRPr lang="vi-VN" sz="2000" b="1" dirty="0">
              <a:solidFill>
                <a:schemeClr val="tx1"/>
              </a:solidFill>
              <a:latin typeface="Times New Roman" panose="02020603050405020304" pitchFamily="18" charset="0"/>
              <a:ea typeface="STXihei" panose="02010600040101010101" pitchFamily="2"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8" name="Google Shape;218;p37"/>
          <p:cNvPicPr preferRelativeResize="0"/>
          <p:nvPr/>
        </p:nvPicPr>
        <p:blipFill>
          <a:blip r:embed="rId3">
            <a:alphaModFix/>
          </a:blip>
          <a:stretch>
            <a:fillRect/>
          </a:stretch>
        </p:blipFill>
        <p:spPr>
          <a:xfrm>
            <a:off x="10976670" y="985607"/>
            <a:ext cx="936831" cy="1037095"/>
          </a:xfrm>
          <a:prstGeom prst="rect">
            <a:avLst/>
          </a:prstGeom>
          <a:noFill/>
          <a:ln>
            <a:noFill/>
          </a:ln>
        </p:spPr>
      </p:pic>
      <p:pic>
        <p:nvPicPr>
          <p:cNvPr id="219" name="Google Shape;219;p37"/>
          <p:cNvPicPr preferRelativeResize="0"/>
          <p:nvPr/>
        </p:nvPicPr>
        <p:blipFill>
          <a:blip r:embed="rId4">
            <a:alphaModFix/>
          </a:blip>
          <a:stretch>
            <a:fillRect/>
          </a:stretch>
        </p:blipFill>
        <p:spPr>
          <a:xfrm>
            <a:off x="10034734" y="86484"/>
            <a:ext cx="1261423" cy="1282513"/>
          </a:xfrm>
          <a:prstGeom prst="rect">
            <a:avLst/>
          </a:prstGeom>
          <a:noFill/>
          <a:ln>
            <a:noFill/>
          </a:ln>
        </p:spPr>
      </p:pic>
      <p:pic>
        <p:nvPicPr>
          <p:cNvPr id="221" name="Google Shape;221;p37"/>
          <p:cNvPicPr preferRelativeResize="0"/>
          <p:nvPr/>
        </p:nvPicPr>
        <p:blipFill>
          <a:blip r:embed="rId3">
            <a:alphaModFix/>
          </a:blip>
          <a:stretch>
            <a:fillRect/>
          </a:stretch>
        </p:blipFill>
        <p:spPr>
          <a:xfrm>
            <a:off x="11811234" y="2932067"/>
            <a:ext cx="567900" cy="628700"/>
          </a:xfrm>
          <a:prstGeom prst="rect">
            <a:avLst/>
          </a:prstGeom>
          <a:noFill/>
          <a:ln>
            <a:noFill/>
          </a:ln>
        </p:spPr>
      </p:pic>
      <p:sp>
        <p:nvSpPr>
          <p:cNvPr id="7" name="Rectangle 1">
            <a:extLst>
              <a:ext uri="{FF2B5EF4-FFF2-40B4-BE49-F238E27FC236}">
                <a16:creationId xmlns:a16="http://schemas.microsoft.com/office/drawing/2014/main" id="{091C91F5-2B74-4A45-85D4-92748CA9239F}"/>
              </a:ext>
            </a:extLst>
          </p:cNvPr>
          <p:cNvSpPr>
            <a:spLocks noChangeArrowheads="1"/>
          </p:cNvSpPr>
          <p:nvPr/>
        </p:nvSpPr>
        <p:spPr bwMode="auto">
          <a:xfrm>
            <a:off x="5946440" y="120134"/>
            <a:ext cx="2991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1219170"/>
            <a:r>
              <a:rPr lang="en-US" altLang="en-US" sz="1600">
                <a:solidFill>
                  <a:srgbClr val="000000"/>
                </a:solidFill>
                <a:latin typeface="Open Sans"/>
              </a:rPr>
              <a:t> </a:t>
            </a:r>
            <a:endParaRPr lang="en-US" altLang="en-US" sz="2400"/>
          </a:p>
        </p:txBody>
      </p:sp>
      <p:sp>
        <p:nvSpPr>
          <p:cNvPr id="26" name="Text Box 12">
            <a:extLst>
              <a:ext uri="{FF2B5EF4-FFF2-40B4-BE49-F238E27FC236}">
                <a16:creationId xmlns:a16="http://schemas.microsoft.com/office/drawing/2014/main" id="{38E6D2AC-519A-4C4E-B22A-A10DB3782E3F}"/>
              </a:ext>
            </a:extLst>
          </p:cNvPr>
          <p:cNvSpPr txBox="1">
            <a:spLocks noChangeArrowheads="1"/>
          </p:cNvSpPr>
          <p:nvPr/>
        </p:nvSpPr>
        <p:spPr bwMode="auto">
          <a:xfrm>
            <a:off x="278499" y="1363947"/>
            <a:ext cx="10946167" cy="89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6" tIns="45707" rIns="91416" bIns="45707">
            <a:spAutoFit/>
          </a:bodyPr>
          <a:lstStyle>
            <a:lvl1pPr defTabSz="912813">
              <a:defRPr>
                <a:solidFill>
                  <a:schemeClr val="tx1"/>
                </a:solidFill>
                <a:latin typeface="Arial" panose="020B0604020202020204" pitchFamily="34" charset="0"/>
                <a:cs typeface="Arial" panose="020B0604020202020204" pitchFamily="34" charset="0"/>
              </a:defRPr>
            </a:lvl1pPr>
            <a:lvl2pPr defTabSz="912813">
              <a:defRPr>
                <a:solidFill>
                  <a:schemeClr val="tx1"/>
                </a:solidFill>
                <a:latin typeface="Arial" panose="020B0604020202020204" pitchFamily="34" charset="0"/>
                <a:cs typeface="Arial" panose="020B0604020202020204" pitchFamily="34" charset="0"/>
              </a:defRPr>
            </a:lvl2pPr>
            <a:lvl3pPr marL="912813" defTabSz="912813">
              <a:defRPr>
                <a:solidFill>
                  <a:schemeClr val="tx1"/>
                </a:solidFill>
                <a:latin typeface="Arial" panose="020B0604020202020204" pitchFamily="34" charset="0"/>
                <a:cs typeface="Arial" panose="020B0604020202020204" pitchFamily="34" charset="0"/>
              </a:defRPr>
            </a:lvl3pPr>
            <a:lvl4pPr defTabSz="912813">
              <a:defRPr>
                <a:solidFill>
                  <a:schemeClr val="tx1"/>
                </a:solidFill>
                <a:latin typeface="Arial" panose="020B0604020202020204" pitchFamily="34" charset="0"/>
                <a:cs typeface="Arial" panose="020B0604020202020204" pitchFamily="34" charset="0"/>
              </a:defRPr>
            </a:lvl4pPr>
            <a:lvl5pPr defTabSz="912813">
              <a:defRPr>
                <a:solidFill>
                  <a:schemeClr val="tx1"/>
                </a:solidFill>
                <a:latin typeface="Arial" panose="020B0604020202020204" pitchFamily="34" charset="0"/>
                <a:cs typeface="Arial" panose="020B0604020202020204" pitchFamily="34" charset="0"/>
              </a:defRPr>
            </a:lvl5pPr>
            <a:lvl6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91281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600" dirty="0">
                <a:latin typeface="Times New Roman" panose="02020603050405020304" pitchFamily="18" charset="0"/>
                <a:cs typeface="Times New Roman" panose="02020603050405020304" pitchFamily="18" charset="0"/>
              </a:rPr>
              <a:t>- 1948 </a:t>
            </a:r>
            <a:r>
              <a:rPr lang="en-US" altLang="en-US" sz="2600" dirty="0" err="1">
                <a:latin typeface="Times New Roman" panose="02020603050405020304" pitchFamily="18" charset="0"/>
                <a:cs typeface="Times New Roman" panose="02020603050405020304" pitchFamily="18" charset="0"/>
              </a:rPr>
              <a:t>các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nước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Tây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Âu</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nhận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viện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trợ</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của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Mĩ</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theo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kế</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hoạch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Mác</a:t>
            </a:r>
            <a:r>
              <a:rPr lang="en-US" altLang="en-US" sz="2600" dirty="0">
                <a:latin typeface="Times New Roman" panose="02020603050405020304" pitchFamily="18" charset="0"/>
                <a:cs typeface="Times New Roman" panose="02020603050405020304" pitchFamily="18" charset="0"/>
              </a:rPr>
              <a:t>-san </a:t>
            </a:r>
            <a:r>
              <a:rPr lang="en-US" altLang="en-US" sz="2600" dirty="0" err="1">
                <a:latin typeface="Times New Roman" panose="02020603050405020304" pitchFamily="18" charset="0"/>
                <a:cs typeface="Times New Roman" panose="02020603050405020304" pitchFamily="18" charset="0"/>
              </a:rPr>
              <a:t>để</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khôi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phục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kinh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tế</a:t>
            </a:r>
            <a:r>
              <a:rPr lang="en-US" altLang="en-US" sz="2600" dirty="0">
                <a:latin typeface="Times New Roman" panose="02020603050405020304" pitchFamily="18" charset="0"/>
                <a:cs typeface="Times New Roman" panose="02020603050405020304" pitchFamily="18" charset="0"/>
              </a:rPr>
              <a:t>.</a:t>
            </a:r>
          </a:p>
        </p:txBody>
      </p:sp>
      <p:sp>
        <p:nvSpPr>
          <p:cNvPr id="27" name="Text Box 20">
            <a:extLst>
              <a:ext uri="{FF2B5EF4-FFF2-40B4-BE49-F238E27FC236}">
                <a16:creationId xmlns:a16="http://schemas.microsoft.com/office/drawing/2014/main" id="{EDF64B6D-C528-41E5-B6F8-C203ACC2CAB8}"/>
              </a:ext>
            </a:extLst>
          </p:cNvPr>
          <p:cNvSpPr txBox="1">
            <a:spLocks noChangeArrowheads="1"/>
          </p:cNvSpPr>
          <p:nvPr/>
        </p:nvSpPr>
        <p:spPr bwMode="auto">
          <a:xfrm>
            <a:off x="278499" y="2288008"/>
            <a:ext cx="1150512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Kinh</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tế</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phục</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hồi</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nhưng</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nước</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Tây</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Âu</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phụ</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thuộc</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vào</a:t>
            </a:r>
            <a:r>
              <a:rPr lang="en-US" alt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dirty="0" err="1">
                <a:latin typeface="Times New Roman" panose="02020603050405020304" pitchFamily="18" charset="0"/>
                <a:cs typeface="Times New Roman" panose="02020603050405020304" pitchFamily="18" charset="0"/>
                <a:sym typeface="Wingdings" panose="05000000000000000000" pitchFamily="2" charset="2"/>
              </a:rPr>
              <a:t>Mĩ</a:t>
            </a:r>
            <a:endParaRPr lang="en-US" altLang="en-US" sz="2600" dirty="0">
              <a:latin typeface="Times New Roman" panose="02020603050405020304" pitchFamily="18" charset="0"/>
              <a:cs typeface="Times New Roman" panose="02020603050405020304" pitchFamily="18" charset="0"/>
            </a:endParaRPr>
          </a:p>
        </p:txBody>
      </p:sp>
      <p:sp>
        <p:nvSpPr>
          <p:cNvPr id="28" name="Title 1">
            <a:extLst>
              <a:ext uri="{FF2B5EF4-FFF2-40B4-BE49-F238E27FC236}">
                <a16:creationId xmlns:a16="http://schemas.microsoft.com/office/drawing/2014/main" id="{9E7A5EA1-C63E-481D-A377-004B142453BC}"/>
              </a:ext>
            </a:extLst>
          </p:cNvPr>
          <p:cNvSpPr>
            <a:spLocks noGrp="1"/>
          </p:cNvSpPr>
          <p:nvPr>
            <p:ph type="title"/>
          </p:nvPr>
        </p:nvSpPr>
        <p:spPr>
          <a:xfrm>
            <a:off x="838200" y="365126"/>
            <a:ext cx="10515600" cy="967286"/>
          </a:xfrm>
        </p:spPr>
        <p:txBody>
          <a:bodyPr>
            <a:normAutofit fontScale="90000"/>
          </a:bodyPr>
          <a:lstStyle/>
          <a:p>
            <a:r>
              <a:rPr lang="en-US" sz="3200" b="1" dirty="0">
                <a:latin typeface="Times New Roman" panose="02020603050405020304" pitchFamily="18" charset="0"/>
                <a:cs typeface="Times New Roman" panose="02020603050405020304" pitchFamily="18" charset="0"/>
              </a:rPr>
              <a:t>I. TÌNH HÌNH CHUNG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1.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3501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8" name="Google Shape;218;p37"/>
          <p:cNvPicPr preferRelativeResize="0"/>
          <p:nvPr/>
        </p:nvPicPr>
        <p:blipFill>
          <a:blip r:embed="rId3">
            <a:alphaModFix/>
          </a:blip>
          <a:stretch>
            <a:fillRect/>
          </a:stretch>
        </p:blipFill>
        <p:spPr>
          <a:xfrm>
            <a:off x="10976670" y="985607"/>
            <a:ext cx="936831" cy="1037095"/>
          </a:xfrm>
          <a:prstGeom prst="rect">
            <a:avLst/>
          </a:prstGeom>
          <a:noFill/>
          <a:ln>
            <a:noFill/>
          </a:ln>
        </p:spPr>
      </p:pic>
      <p:pic>
        <p:nvPicPr>
          <p:cNvPr id="219" name="Google Shape;219;p37"/>
          <p:cNvPicPr preferRelativeResize="0"/>
          <p:nvPr/>
        </p:nvPicPr>
        <p:blipFill>
          <a:blip r:embed="rId4">
            <a:alphaModFix/>
          </a:blip>
          <a:stretch>
            <a:fillRect/>
          </a:stretch>
        </p:blipFill>
        <p:spPr>
          <a:xfrm>
            <a:off x="10034734" y="86484"/>
            <a:ext cx="1261423" cy="1282513"/>
          </a:xfrm>
          <a:prstGeom prst="rect">
            <a:avLst/>
          </a:prstGeom>
          <a:noFill/>
          <a:ln>
            <a:noFill/>
          </a:ln>
        </p:spPr>
      </p:pic>
      <p:pic>
        <p:nvPicPr>
          <p:cNvPr id="221" name="Google Shape;221;p37"/>
          <p:cNvPicPr preferRelativeResize="0"/>
          <p:nvPr/>
        </p:nvPicPr>
        <p:blipFill>
          <a:blip r:embed="rId3">
            <a:alphaModFix/>
          </a:blip>
          <a:stretch>
            <a:fillRect/>
          </a:stretch>
        </p:blipFill>
        <p:spPr>
          <a:xfrm>
            <a:off x="11811234" y="2932067"/>
            <a:ext cx="567900" cy="628700"/>
          </a:xfrm>
          <a:prstGeom prst="rect">
            <a:avLst/>
          </a:prstGeom>
          <a:noFill/>
          <a:ln>
            <a:noFill/>
          </a:ln>
        </p:spPr>
      </p:pic>
      <p:sp>
        <p:nvSpPr>
          <p:cNvPr id="7" name="Rectangle 1">
            <a:extLst>
              <a:ext uri="{FF2B5EF4-FFF2-40B4-BE49-F238E27FC236}">
                <a16:creationId xmlns:a16="http://schemas.microsoft.com/office/drawing/2014/main" id="{091C91F5-2B74-4A45-85D4-92748CA9239F}"/>
              </a:ext>
            </a:extLst>
          </p:cNvPr>
          <p:cNvSpPr>
            <a:spLocks noChangeArrowheads="1"/>
          </p:cNvSpPr>
          <p:nvPr/>
        </p:nvSpPr>
        <p:spPr bwMode="auto">
          <a:xfrm>
            <a:off x="5946440" y="120134"/>
            <a:ext cx="2991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1219170"/>
            <a:r>
              <a:rPr lang="en-US" altLang="en-US" sz="1600">
                <a:solidFill>
                  <a:srgbClr val="000000"/>
                </a:solidFill>
                <a:latin typeface="Open Sans"/>
              </a:rPr>
              <a:t> </a:t>
            </a:r>
            <a:endParaRPr lang="en-US" altLang="en-US" sz="2400"/>
          </a:p>
        </p:txBody>
      </p:sp>
      <p:sp>
        <p:nvSpPr>
          <p:cNvPr id="6" name="Title 1">
            <a:extLst>
              <a:ext uri="{FF2B5EF4-FFF2-40B4-BE49-F238E27FC236}">
                <a16:creationId xmlns:a16="http://schemas.microsoft.com/office/drawing/2014/main" id="{BB4D704F-9AF4-4C28-B9F3-CF052AAE7A8F}"/>
              </a:ext>
            </a:extLst>
          </p:cNvPr>
          <p:cNvSpPr>
            <a:spLocks noGrp="1"/>
          </p:cNvSpPr>
          <p:nvPr>
            <p:ph type="title"/>
          </p:nvPr>
        </p:nvSpPr>
        <p:spPr>
          <a:xfrm>
            <a:off x="278499" y="184825"/>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I. TÌNH HÌNH CHUNG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endParaRPr lang="en-US" sz="3200" b="1" dirty="0"/>
          </a:p>
        </p:txBody>
      </p:sp>
      <p:sp>
        <p:nvSpPr>
          <p:cNvPr id="8" name="Rectangle 7">
            <a:extLst>
              <a:ext uri="{FF2B5EF4-FFF2-40B4-BE49-F238E27FC236}">
                <a16:creationId xmlns:a16="http://schemas.microsoft.com/office/drawing/2014/main" id="{E3E37592-8EA7-42D6-B507-0C0E3F8DD6C1}"/>
              </a:ext>
            </a:extLst>
          </p:cNvPr>
          <p:cNvSpPr/>
          <p:nvPr/>
        </p:nvSpPr>
        <p:spPr>
          <a:xfrm>
            <a:off x="1371600" y="3200401"/>
            <a:ext cx="4271554" cy="34224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err="1">
                <a:solidFill>
                  <a:srgbClr val="FF0000"/>
                </a:solidFill>
                <a:latin typeface="Times New Roman" panose="02020603050405020304" pitchFamily="18" charset="0"/>
                <a:cs typeface="Times New Roman" panose="02020603050405020304" pitchFamily="18" charset="0"/>
              </a:rPr>
              <a:t>Mục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tiêu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hàng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đầu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của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nước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Tây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Âu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là</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củng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cố</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chính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quyền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của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giai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cấp</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tư</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sản</a:t>
            </a:r>
            <a:r>
              <a:rPr lang="en-US" sz="2200"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r>
              <a:rPr lang="en-US" sz="2200" dirty="0">
                <a:solidFill>
                  <a:srgbClr val="FF0000"/>
                </a:solidFill>
                <a:latin typeface="Times New Roman" panose="02020603050405020304" pitchFamily="18" charset="0"/>
                <a:cs typeface="Times New Roman" panose="02020603050405020304" pitchFamily="18" charset="0"/>
              </a:rPr>
              <a:t>Thu </a:t>
            </a:r>
            <a:r>
              <a:rPr lang="en-US" sz="2200" dirty="0" err="1">
                <a:solidFill>
                  <a:srgbClr val="FF0000"/>
                </a:solidFill>
                <a:latin typeface="Times New Roman" panose="02020603050405020304" pitchFamily="18" charset="0"/>
                <a:cs typeface="Times New Roman" panose="02020603050405020304" pitchFamily="18" charset="0"/>
              </a:rPr>
              <a:t>hẹp</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quyền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tự</a:t>
            </a:r>
            <a:r>
              <a:rPr lang="en-US" sz="2200" dirty="0">
                <a:solidFill>
                  <a:srgbClr val="FF0000"/>
                </a:solidFill>
                <a:latin typeface="Times New Roman" panose="02020603050405020304" pitchFamily="18" charset="0"/>
                <a:cs typeface="Times New Roman" panose="02020603050405020304" pitchFamily="18" charset="0"/>
              </a:rPr>
              <a:t> do </a:t>
            </a:r>
            <a:r>
              <a:rPr lang="en-US" sz="2200" dirty="0" err="1">
                <a:solidFill>
                  <a:srgbClr val="FF0000"/>
                </a:solidFill>
                <a:latin typeface="Times New Roman" panose="02020603050405020304" pitchFamily="18" charset="0"/>
                <a:cs typeface="Times New Roman" panose="02020603050405020304" pitchFamily="18" charset="0"/>
              </a:rPr>
              <a:t>dân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chủ</a:t>
            </a:r>
            <a:endParaRPr lang="en-US" sz="22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2200" dirty="0" err="1">
                <a:solidFill>
                  <a:srgbClr val="FF0000"/>
                </a:solidFill>
                <a:latin typeface="Times New Roman" panose="02020603050405020304" pitchFamily="18" charset="0"/>
                <a:cs typeface="Times New Roman" panose="02020603050405020304" pitchFamily="18" charset="0"/>
              </a:rPr>
              <a:t>Xóa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bỏ</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cải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tiến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bộ</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đã</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thực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hiện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trước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đây</a:t>
            </a:r>
            <a:endParaRPr lang="en-US" sz="22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2200" dirty="0" err="1">
                <a:solidFill>
                  <a:srgbClr val="FF0000"/>
                </a:solidFill>
                <a:latin typeface="Times New Roman" panose="02020603050405020304" pitchFamily="18" charset="0"/>
                <a:cs typeface="Times New Roman" panose="02020603050405020304" pitchFamily="18" charset="0"/>
              </a:rPr>
              <a:t>Ngăn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chặn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phong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trào</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công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nhân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và</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phong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trào</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dân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chủ</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38823F7-09D7-4C4E-902C-C646A95534B1}"/>
              </a:ext>
            </a:extLst>
          </p:cNvPr>
          <p:cNvSpPr/>
          <p:nvPr/>
        </p:nvSpPr>
        <p:spPr>
          <a:xfrm>
            <a:off x="8098971" y="1899554"/>
            <a:ext cx="2769326" cy="522515"/>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ĐỐI NGOẠI</a:t>
            </a:r>
          </a:p>
        </p:txBody>
      </p:sp>
      <p:sp>
        <p:nvSpPr>
          <p:cNvPr id="10" name="Rectangle 9">
            <a:extLst>
              <a:ext uri="{FF2B5EF4-FFF2-40B4-BE49-F238E27FC236}">
                <a16:creationId xmlns:a16="http://schemas.microsoft.com/office/drawing/2014/main" id="{8210A9BC-4285-4B67-88C0-604DDF83FCAE}"/>
              </a:ext>
            </a:extLst>
          </p:cNvPr>
          <p:cNvSpPr/>
          <p:nvPr/>
        </p:nvSpPr>
        <p:spPr>
          <a:xfrm>
            <a:off x="2246811" y="2024741"/>
            <a:ext cx="2860766" cy="522515"/>
          </a:xfrm>
          <a:prstGeom prst="rec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latin typeface="Times New Roman" panose="02020603050405020304" pitchFamily="18" charset="0"/>
                <a:cs typeface="Times New Roman" panose="02020603050405020304" pitchFamily="18" charset="0"/>
              </a:rPr>
              <a:t>ĐỐI NỘI</a:t>
            </a:r>
          </a:p>
        </p:txBody>
      </p:sp>
      <p:sp>
        <p:nvSpPr>
          <p:cNvPr id="11" name="Rectangle 10">
            <a:extLst>
              <a:ext uri="{FF2B5EF4-FFF2-40B4-BE49-F238E27FC236}">
                <a16:creationId xmlns:a16="http://schemas.microsoft.com/office/drawing/2014/main" id="{0D4F4EAC-5762-4251-9EE1-F4A179208579}"/>
              </a:ext>
            </a:extLst>
          </p:cNvPr>
          <p:cNvSpPr/>
          <p:nvPr/>
        </p:nvSpPr>
        <p:spPr>
          <a:xfrm flipH="1">
            <a:off x="6853560" y="3200401"/>
            <a:ext cx="5338439" cy="31915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en-US" sz="2200" dirty="0" err="1">
                <a:solidFill>
                  <a:srgbClr val="FF0000"/>
                </a:solidFill>
                <a:latin typeface="Times New Roman" panose="02020603050405020304" pitchFamily="18" charset="0"/>
                <a:cs typeface="Times New Roman" panose="02020603050405020304" pitchFamily="18" charset="0"/>
              </a:rPr>
              <a:t>Nhiều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nước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Tây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Âu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đã</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tiến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hành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cuộc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chiến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tranh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xâm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lược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trở</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lại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nhằm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khôi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phục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lại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ách</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thống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trị</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đối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với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thuộc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địa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trước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đây</a:t>
            </a:r>
            <a:r>
              <a:rPr lang="en-US" sz="2200" dirty="0">
                <a:solidFill>
                  <a:srgbClr val="FF0000"/>
                </a:solidFill>
                <a:latin typeface="Times New Roman" panose="02020603050405020304" pitchFamily="18" charset="0"/>
                <a:cs typeface="Times New Roman" panose="02020603050405020304" pitchFamily="18" charset="0"/>
              </a:rPr>
              <a:t>.</a:t>
            </a:r>
          </a:p>
          <a:p>
            <a:pPr marL="285750" indent="-285750">
              <a:buFontTx/>
              <a:buChar char="-"/>
            </a:pPr>
            <a:r>
              <a:rPr lang="en-US" sz="2200" dirty="0" err="1">
                <a:solidFill>
                  <a:srgbClr val="FF0000"/>
                </a:solidFill>
                <a:latin typeface="Times New Roman" panose="02020603050405020304" pitchFamily="18" charset="0"/>
                <a:cs typeface="Times New Roman" panose="02020603050405020304" pitchFamily="18" charset="0"/>
              </a:rPr>
              <a:t>Ngày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càng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liên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hệ</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chặt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chẽ</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với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Mĩ</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nhằm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chống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lại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Liên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xô</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và</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các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nước</a:t>
            </a:r>
            <a:r>
              <a:rPr lang="en-US" sz="2200" dirty="0">
                <a:solidFill>
                  <a:srgbClr val="FF0000"/>
                </a:solidFill>
                <a:latin typeface="Times New Roman" panose="02020603050405020304" pitchFamily="18" charset="0"/>
                <a:cs typeface="Times New Roman" panose="02020603050405020304" pitchFamily="18" charset="0"/>
              </a:rPr>
              <a:t> XHCN </a:t>
            </a:r>
            <a:r>
              <a:rPr lang="en-US" sz="2200" dirty="0" err="1">
                <a:solidFill>
                  <a:srgbClr val="FF0000"/>
                </a:solidFill>
                <a:latin typeface="Times New Roman" panose="02020603050405020304" pitchFamily="18" charset="0"/>
                <a:cs typeface="Times New Roman" panose="02020603050405020304" pitchFamily="18" charset="0"/>
              </a:rPr>
              <a:t>Đông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Âu</a:t>
            </a:r>
            <a:r>
              <a:rPr lang="en-US" sz="2200" dirty="0">
                <a:solidFill>
                  <a:srgbClr val="FF0000"/>
                </a:solidFill>
                <a:latin typeface="Times New Roman" panose="02020603050405020304" pitchFamily="18" charset="0"/>
                <a:cs typeface="Times New Roman" panose="02020603050405020304" pitchFamily="18" charset="0"/>
              </a:rPr>
              <a:t>:</a:t>
            </a:r>
          </a:p>
          <a:p>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Tham</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gia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khối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quân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sự</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Bắc</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Đại</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Tây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Dương</a:t>
            </a:r>
            <a:r>
              <a:rPr lang="en-US" sz="2200" dirty="0">
                <a:solidFill>
                  <a:srgbClr val="FF0000"/>
                </a:solidFill>
                <a:latin typeface="Times New Roman" panose="02020603050405020304" pitchFamily="18" charset="0"/>
                <a:cs typeface="Times New Roman" panose="02020603050405020304" pitchFamily="18" charset="0"/>
              </a:rPr>
              <a:t> (NATO)</a:t>
            </a:r>
          </a:p>
          <a:p>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Chạy</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đua</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vũ</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trang</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và</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thiết</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lập</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nhiều</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căn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cứ</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quân</a:t>
            </a:r>
            <a:r>
              <a:rPr lang="en-US" sz="2200" dirty="0">
                <a:solidFill>
                  <a:srgbClr val="FF0000"/>
                </a:solidFill>
                <a:latin typeface="Times New Roman" panose="02020603050405020304" pitchFamily="18" charset="0"/>
                <a:cs typeface="Times New Roman" panose="02020603050405020304" pitchFamily="18" charset="0"/>
              </a:rPr>
              <a:t> </a:t>
            </a:r>
            <a:r>
              <a:rPr lang="en-US" sz="2200" dirty="0" err="1">
                <a:solidFill>
                  <a:srgbClr val="FF0000"/>
                </a:solidFill>
                <a:latin typeface="Times New Roman" panose="02020603050405020304" pitchFamily="18" charset="0"/>
                <a:cs typeface="Times New Roman" panose="02020603050405020304" pitchFamily="18" charset="0"/>
              </a:rPr>
              <a:t>sự</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12" name="Right Arrow 8">
            <a:extLst>
              <a:ext uri="{FF2B5EF4-FFF2-40B4-BE49-F238E27FC236}">
                <a16:creationId xmlns:a16="http://schemas.microsoft.com/office/drawing/2014/main" id="{6C507237-C7DB-4B0F-83FF-C8F949DC34BE}"/>
              </a:ext>
            </a:extLst>
          </p:cNvPr>
          <p:cNvSpPr/>
          <p:nvPr/>
        </p:nvSpPr>
        <p:spPr>
          <a:xfrm rot="5400000">
            <a:off x="9346473" y="2611337"/>
            <a:ext cx="391883" cy="3265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9">
            <a:extLst>
              <a:ext uri="{FF2B5EF4-FFF2-40B4-BE49-F238E27FC236}">
                <a16:creationId xmlns:a16="http://schemas.microsoft.com/office/drawing/2014/main" id="{739533B9-7C8C-41CD-8A91-F0D2E2BDB655}"/>
              </a:ext>
            </a:extLst>
          </p:cNvPr>
          <p:cNvSpPr/>
          <p:nvPr/>
        </p:nvSpPr>
        <p:spPr>
          <a:xfrm rot="5400000">
            <a:off x="3474721" y="2718023"/>
            <a:ext cx="391883" cy="3265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6643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a:extLst>
              <a:ext uri="{FF2B5EF4-FFF2-40B4-BE49-F238E27FC236}">
                <a16:creationId xmlns:a16="http://schemas.microsoft.com/office/drawing/2014/main" id="{5C33D443-E324-4683-969B-BE9D32A2EB2C}"/>
              </a:ext>
            </a:extLst>
          </p:cNvPr>
          <p:cNvSpPr txBox="1">
            <a:spLocks noChangeArrowheads="1"/>
          </p:cNvSpPr>
          <p:nvPr/>
        </p:nvSpPr>
        <p:spPr bwMode="auto">
          <a:xfrm>
            <a:off x="417251" y="1782444"/>
            <a:ext cx="5181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500" dirty="0">
                <a:latin typeface="Times New Roman" panose="02020603050405020304" pitchFamily="18" charset="0"/>
                <a:cs typeface="Times New Roman" panose="02020603050405020304" pitchFamily="18" charset="0"/>
              </a:rPr>
              <a:t>- Thu </a:t>
            </a:r>
            <a:r>
              <a:rPr lang="en-US" altLang="en-US" sz="2500" dirty="0" err="1">
                <a:latin typeface="Times New Roman" panose="02020603050405020304" pitchFamily="18" charset="0"/>
                <a:cs typeface="Times New Roman" panose="02020603050405020304" pitchFamily="18" charset="0"/>
              </a:rPr>
              <a:t>hẹp</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các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quyền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tự</a:t>
            </a:r>
            <a:r>
              <a:rPr lang="en-US" altLang="en-US" sz="2500" dirty="0">
                <a:latin typeface="Times New Roman" panose="02020603050405020304" pitchFamily="18" charset="0"/>
                <a:cs typeface="Times New Roman" panose="02020603050405020304" pitchFamily="18" charset="0"/>
              </a:rPr>
              <a:t> do </a:t>
            </a:r>
            <a:r>
              <a:rPr lang="en-US" altLang="en-US" sz="2500" dirty="0" err="1">
                <a:latin typeface="Times New Roman" panose="02020603050405020304" pitchFamily="18" charset="0"/>
                <a:cs typeface="Times New Roman" panose="02020603050405020304" pitchFamily="18" charset="0"/>
              </a:rPr>
              <a:t>dân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chủ</a:t>
            </a:r>
            <a:endParaRPr lang="en-US" altLang="en-US" sz="2500" dirty="0">
              <a:latin typeface="Times New Roman" panose="02020603050405020304" pitchFamily="18" charset="0"/>
              <a:cs typeface="Times New Roman" panose="02020603050405020304" pitchFamily="18" charset="0"/>
            </a:endParaRPr>
          </a:p>
        </p:txBody>
      </p:sp>
      <p:sp>
        <p:nvSpPr>
          <p:cNvPr id="5" name="Text Box 20">
            <a:extLst>
              <a:ext uri="{FF2B5EF4-FFF2-40B4-BE49-F238E27FC236}">
                <a16:creationId xmlns:a16="http://schemas.microsoft.com/office/drawing/2014/main" id="{D049A28B-8022-4748-8FF3-C140FA4BDD3B}"/>
              </a:ext>
            </a:extLst>
          </p:cNvPr>
          <p:cNvSpPr txBox="1">
            <a:spLocks noChangeArrowheads="1"/>
          </p:cNvSpPr>
          <p:nvPr/>
        </p:nvSpPr>
        <p:spPr bwMode="auto">
          <a:xfrm>
            <a:off x="417251" y="2270402"/>
            <a:ext cx="51054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Xóa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bỏ</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những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cải</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cách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tiến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bộ</a:t>
            </a:r>
            <a:endParaRPr lang="en-US" altLang="en-US" sz="2500" dirty="0">
              <a:latin typeface="Times New Roman" panose="02020603050405020304" pitchFamily="18" charset="0"/>
              <a:cs typeface="Times New Roman" panose="02020603050405020304" pitchFamily="18" charset="0"/>
            </a:endParaRPr>
          </a:p>
        </p:txBody>
      </p:sp>
      <p:sp>
        <p:nvSpPr>
          <p:cNvPr id="6" name="Text Box 21">
            <a:extLst>
              <a:ext uri="{FF2B5EF4-FFF2-40B4-BE49-F238E27FC236}">
                <a16:creationId xmlns:a16="http://schemas.microsoft.com/office/drawing/2014/main" id="{2195FCA3-AA8E-41A7-9B3A-6DB7371D204C}"/>
              </a:ext>
            </a:extLst>
          </p:cNvPr>
          <p:cNvSpPr txBox="1">
            <a:spLocks noChangeArrowheads="1"/>
          </p:cNvSpPr>
          <p:nvPr/>
        </p:nvSpPr>
        <p:spPr bwMode="auto">
          <a:xfrm>
            <a:off x="379151" y="2794277"/>
            <a:ext cx="702482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Ngăn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cản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phong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trào</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công</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nhân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và</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dân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chủ</a:t>
            </a:r>
            <a:endParaRPr lang="en-US" altLang="en-US" sz="2500" dirty="0">
              <a:latin typeface="Times New Roman" panose="02020603050405020304" pitchFamily="18" charset="0"/>
              <a:cs typeface="Times New Roman" panose="02020603050405020304" pitchFamily="18" charset="0"/>
            </a:endParaRPr>
          </a:p>
        </p:txBody>
      </p:sp>
      <p:sp>
        <p:nvSpPr>
          <p:cNvPr id="7" name="Text Box 22">
            <a:extLst>
              <a:ext uri="{FF2B5EF4-FFF2-40B4-BE49-F238E27FC236}">
                <a16:creationId xmlns:a16="http://schemas.microsoft.com/office/drawing/2014/main" id="{C3300D5B-B9FC-4A24-AF9A-38D349CA91D9}"/>
              </a:ext>
            </a:extLst>
          </p:cNvPr>
          <p:cNvSpPr txBox="1">
            <a:spLocks noChangeArrowheads="1"/>
          </p:cNvSpPr>
          <p:nvPr/>
        </p:nvSpPr>
        <p:spPr bwMode="auto">
          <a:xfrm>
            <a:off x="417251" y="3289577"/>
            <a:ext cx="2667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dirty="0">
                <a:solidFill>
                  <a:srgbClr val="0000FF"/>
                </a:solidFill>
                <a:latin typeface="Times New Roman" panose="02020603050405020304" pitchFamily="18" charset="0"/>
                <a:cs typeface="Times New Roman" panose="02020603050405020304" pitchFamily="18" charset="0"/>
              </a:rPr>
              <a:t>b. </a:t>
            </a:r>
            <a:r>
              <a:rPr lang="en-US" altLang="en-US" sz="2600" b="1" dirty="0" err="1">
                <a:solidFill>
                  <a:srgbClr val="0000FF"/>
                </a:solidFill>
                <a:latin typeface="Times New Roman" panose="02020603050405020304" pitchFamily="18" charset="0"/>
                <a:cs typeface="Times New Roman" panose="02020603050405020304" pitchFamily="18" charset="0"/>
              </a:rPr>
              <a:t>Đối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ngoại</a:t>
            </a:r>
            <a:endParaRPr lang="en-US" altLang="en-US" sz="2600" b="1" dirty="0">
              <a:solidFill>
                <a:srgbClr val="0000FF"/>
              </a:solidFill>
              <a:latin typeface="Times New Roman" panose="02020603050405020304" pitchFamily="18" charset="0"/>
              <a:cs typeface="Times New Roman" panose="02020603050405020304" pitchFamily="18" charset="0"/>
            </a:endParaRPr>
          </a:p>
        </p:txBody>
      </p:sp>
      <p:sp>
        <p:nvSpPr>
          <p:cNvPr id="8" name="Text Box 23">
            <a:extLst>
              <a:ext uri="{FF2B5EF4-FFF2-40B4-BE49-F238E27FC236}">
                <a16:creationId xmlns:a16="http://schemas.microsoft.com/office/drawing/2014/main" id="{47DC2D90-1B0D-4555-901C-25B5371C3301}"/>
              </a:ext>
            </a:extLst>
          </p:cNvPr>
          <p:cNvSpPr txBox="1">
            <a:spLocks noChangeArrowheads="1"/>
          </p:cNvSpPr>
          <p:nvPr/>
        </p:nvSpPr>
        <p:spPr bwMode="auto">
          <a:xfrm>
            <a:off x="417251" y="3810089"/>
            <a:ext cx="6889071"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Tiến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hành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các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cuộc</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chiến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tranh</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xâm</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lược</a:t>
            </a:r>
            <a:endParaRPr lang="en-US" altLang="en-US" sz="2500" dirty="0">
              <a:latin typeface="Times New Roman" panose="02020603050405020304" pitchFamily="18" charset="0"/>
              <a:cs typeface="Times New Roman" panose="02020603050405020304" pitchFamily="18" charset="0"/>
            </a:endParaRPr>
          </a:p>
        </p:txBody>
      </p:sp>
      <p:sp>
        <p:nvSpPr>
          <p:cNvPr id="9" name="Text Box 24">
            <a:extLst>
              <a:ext uri="{FF2B5EF4-FFF2-40B4-BE49-F238E27FC236}">
                <a16:creationId xmlns:a16="http://schemas.microsoft.com/office/drawing/2014/main" id="{40FCEEE0-4D55-46DD-96E6-1DB3E1B24286}"/>
              </a:ext>
            </a:extLst>
          </p:cNvPr>
          <p:cNvSpPr txBox="1">
            <a:spLocks noChangeArrowheads="1"/>
          </p:cNvSpPr>
          <p:nvPr/>
        </p:nvSpPr>
        <p:spPr bwMode="auto">
          <a:xfrm>
            <a:off x="417251" y="4287143"/>
            <a:ext cx="51017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Tham</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gia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khối</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quân</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sự</a:t>
            </a:r>
            <a:r>
              <a:rPr lang="en-US" altLang="en-US" sz="2500" dirty="0">
                <a:latin typeface="Times New Roman" panose="02020603050405020304" pitchFamily="18" charset="0"/>
                <a:cs typeface="Times New Roman" panose="02020603050405020304" pitchFamily="18" charset="0"/>
              </a:rPr>
              <a:t> NATO</a:t>
            </a:r>
          </a:p>
        </p:txBody>
      </p:sp>
      <p:sp>
        <p:nvSpPr>
          <p:cNvPr id="10" name="Text Box 25">
            <a:extLst>
              <a:ext uri="{FF2B5EF4-FFF2-40B4-BE49-F238E27FC236}">
                <a16:creationId xmlns:a16="http://schemas.microsoft.com/office/drawing/2014/main" id="{9A1CCF9D-5947-475D-A974-F74F910CA28C}"/>
              </a:ext>
            </a:extLst>
          </p:cNvPr>
          <p:cNvSpPr txBox="1">
            <a:spLocks noChangeArrowheads="1"/>
          </p:cNvSpPr>
          <p:nvPr/>
        </p:nvSpPr>
        <p:spPr bwMode="auto">
          <a:xfrm>
            <a:off x="417251" y="4807301"/>
            <a:ext cx="501292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Chạy</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đua</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vũ</a:t>
            </a:r>
            <a:r>
              <a:rPr lang="en-US" altLang="en-US" sz="2500" dirty="0">
                <a:latin typeface="Times New Roman" panose="02020603050405020304" pitchFamily="18" charset="0"/>
                <a:cs typeface="Times New Roman" panose="02020603050405020304" pitchFamily="18" charset="0"/>
              </a:rPr>
              <a:t> </a:t>
            </a:r>
            <a:r>
              <a:rPr lang="en-US" altLang="en-US" sz="2500" dirty="0" err="1">
                <a:latin typeface="Times New Roman" panose="02020603050405020304" pitchFamily="18" charset="0"/>
                <a:cs typeface="Times New Roman" panose="02020603050405020304" pitchFamily="18" charset="0"/>
              </a:rPr>
              <a:t>trang</a:t>
            </a:r>
            <a:endParaRPr lang="en-US" altLang="en-US" sz="2500" dirty="0">
              <a:latin typeface="Times New Roman" panose="02020603050405020304" pitchFamily="18" charset="0"/>
              <a:cs typeface="Times New Roman" panose="02020603050405020304" pitchFamily="18" charset="0"/>
            </a:endParaRPr>
          </a:p>
        </p:txBody>
      </p:sp>
      <p:sp>
        <p:nvSpPr>
          <p:cNvPr id="12" name="Text Box 11">
            <a:extLst>
              <a:ext uri="{FF2B5EF4-FFF2-40B4-BE49-F238E27FC236}">
                <a16:creationId xmlns:a16="http://schemas.microsoft.com/office/drawing/2014/main" id="{8177BA37-2B4B-4EC8-B9DF-E20C8C031657}"/>
              </a:ext>
            </a:extLst>
          </p:cNvPr>
          <p:cNvSpPr txBox="1">
            <a:spLocks noChangeArrowheads="1"/>
          </p:cNvSpPr>
          <p:nvPr/>
        </p:nvSpPr>
        <p:spPr bwMode="auto">
          <a:xfrm>
            <a:off x="417251" y="1265913"/>
            <a:ext cx="2667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b="1" dirty="0">
                <a:solidFill>
                  <a:srgbClr val="0000FF"/>
                </a:solidFill>
                <a:latin typeface="Times New Roman" panose="02020603050405020304" pitchFamily="18" charset="0"/>
                <a:cs typeface="Times New Roman" panose="02020603050405020304" pitchFamily="18" charset="0"/>
              </a:rPr>
              <a:t>a. </a:t>
            </a:r>
            <a:r>
              <a:rPr lang="en-US" altLang="en-US" sz="2600" b="1" dirty="0" err="1">
                <a:solidFill>
                  <a:srgbClr val="0000FF"/>
                </a:solidFill>
                <a:latin typeface="Times New Roman" panose="02020603050405020304" pitchFamily="18" charset="0"/>
                <a:cs typeface="Times New Roman" panose="02020603050405020304" pitchFamily="18" charset="0"/>
              </a:rPr>
              <a:t>Đối</a:t>
            </a:r>
            <a:r>
              <a:rPr lang="en-US" altLang="en-US" sz="2600" b="1" dirty="0">
                <a:solidFill>
                  <a:srgbClr val="0000FF"/>
                </a:solidFill>
                <a:latin typeface="Times New Roman" panose="02020603050405020304" pitchFamily="18" charset="0"/>
                <a:cs typeface="Times New Roman" panose="02020603050405020304" pitchFamily="18" charset="0"/>
              </a:rPr>
              <a:t> </a:t>
            </a:r>
            <a:r>
              <a:rPr lang="en-US" altLang="en-US" sz="2600" b="1" dirty="0" err="1">
                <a:solidFill>
                  <a:srgbClr val="0000FF"/>
                </a:solidFill>
                <a:latin typeface="Times New Roman" panose="02020603050405020304" pitchFamily="18" charset="0"/>
                <a:cs typeface="Times New Roman" panose="02020603050405020304" pitchFamily="18" charset="0"/>
              </a:rPr>
              <a:t>nội</a:t>
            </a:r>
            <a:endParaRPr lang="en-US" altLang="en-US" sz="2600" b="1" dirty="0">
              <a:solidFill>
                <a:srgbClr val="0000FF"/>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E18F179C-B659-440C-8AE4-EFCCE85A50BB}"/>
              </a:ext>
            </a:extLst>
          </p:cNvPr>
          <p:cNvSpPr>
            <a:spLocks noGrp="1"/>
          </p:cNvSpPr>
          <p:nvPr>
            <p:ph type="title"/>
          </p:nvPr>
        </p:nvSpPr>
        <p:spPr>
          <a:xfrm>
            <a:off x="278499" y="184825"/>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I. TÌNH HÌNH CHUNG</a:t>
            </a:r>
            <a:br>
              <a:rPr lang="en-US" sz="3200" b="1" dirty="0">
                <a:latin typeface="Times New Roman" panose="02020603050405020304" pitchFamily="18" charset="0"/>
                <a:cs typeface="Times New Roman" panose="02020603050405020304" pitchFamily="18" charset="0"/>
              </a:rPr>
            </a:b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Chính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endParaRPr lang="en-US" sz="3200" b="1" dirty="0"/>
          </a:p>
        </p:txBody>
      </p:sp>
    </p:spTree>
    <p:extLst>
      <p:ext uri="{BB962C8B-B14F-4D97-AF65-F5344CB8AC3E}">
        <p14:creationId xmlns:p14="http://schemas.microsoft.com/office/powerpoint/2010/main" val="44661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2098</Words>
  <Application>Microsoft Office PowerPoint</Application>
  <PresentationFormat>Widescreen</PresentationFormat>
  <Paragraphs>203</Paragraphs>
  <Slides>25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.VnArial</vt:lpstr>
      <vt:lpstr>Arial</vt:lpstr>
      <vt:lpstr>Bahnschrift Condensed</vt:lpstr>
      <vt:lpstr>Calibri</vt:lpstr>
      <vt:lpstr>Calibri Light</vt:lpstr>
      <vt:lpstr>Cream cake</vt:lpstr>
      <vt:lpstr>Merienda One</vt:lpstr>
      <vt:lpstr>Open Sans</vt:lpstr>
      <vt:lpstr>Times New Roman</vt:lpstr>
      <vt:lpstr>VNI-Times</vt:lpstr>
      <vt:lpstr>Office Theme</vt:lpstr>
      <vt:lpstr>Tiết 12 - BÀI 10 CÁC NƯỚC TÂY ÂU  (</vt:lpstr>
      <vt:lpstr>PowerPoint Presentation</vt:lpstr>
      <vt:lpstr>PowerPoint Presentation</vt:lpstr>
      <vt:lpstr>I. TÌNH HÌNH CHUNG  1. Kinh tế</vt:lpstr>
      <vt:lpstr>I. TÌNH HÌNH CHUNG  1. Kinh tế</vt:lpstr>
      <vt:lpstr>PowerPoint Presentation</vt:lpstr>
      <vt:lpstr>I. TÌNH HÌNH CHUNG  1. Kinh tế</vt:lpstr>
      <vt:lpstr>I. TÌNH HÌNH CHUNG  2. Chính trị</vt:lpstr>
      <vt:lpstr>I. TÌNH HÌNH CHUNG  2. Chính trị</vt:lpstr>
      <vt:lpstr>PowerPoint Presentation</vt:lpstr>
      <vt:lpstr>I. TÌNH HÌNH CHUNG  2. Chính trị</vt:lpstr>
      <vt:lpstr>PowerPoint Presentation</vt:lpstr>
      <vt:lpstr>PowerPoint Presentation</vt:lpstr>
      <vt:lpstr>PowerPoint Presentation</vt:lpstr>
      <vt:lpstr>I. TÌNH HÌNH CHUNG  2. Chính trị</vt:lpstr>
      <vt:lpstr>Tiểu kết</vt:lpstr>
      <vt:lpstr>II. SỰ LIÊN KẾT KHU VỰC</vt:lpstr>
      <vt:lpstr>PowerPoint Presentation</vt:lpstr>
      <vt:lpstr>II. SỰ LIÊN KẾT KHU VỰC</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Thu Hien</cp:lastModifiedBy>
  <cp:revision>27</cp:revision>
  <dcterms:created xsi:type="dcterms:W3CDTF">2018-10-31T07:05:01Z</dcterms:created>
  <dcterms:modified xsi:type="dcterms:W3CDTF">2021-11-26T03:35:53Z</dcterms:modified>
</cp:coreProperties>
</file>