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2" r:id="rId4"/>
  </p:sldMasterIdLst>
  <p:notesMasterIdLst>
    <p:notesMasterId r:id="rId32"/>
  </p:notesMasterIdLst>
  <p:sldIdLst>
    <p:sldId id="256" r:id="rId5"/>
    <p:sldId id="278" r:id="rId6"/>
    <p:sldId id="276" r:id="rId7"/>
    <p:sldId id="279" r:id="rId8"/>
    <p:sldId id="280" r:id="rId9"/>
    <p:sldId id="281" r:id="rId10"/>
    <p:sldId id="282" r:id="rId11"/>
    <p:sldId id="277" r:id="rId12"/>
    <p:sldId id="284" r:id="rId13"/>
    <p:sldId id="283" r:id="rId14"/>
    <p:sldId id="285" r:id="rId15"/>
    <p:sldId id="286" r:id="rId16"/>
    <p:sldId id="288" r:id="rId17"/>
    <p:sldId id="290" r:id="rId18"/>
    <p:sldId id="291" r:id="rId19"/>
    <p:sldId id="292" r:id="rId20"/>
    <p:sldId id="293" r:id="rId21"/>
    <p:sldId id="287" r:id="rId22"/>
    <p:sldId id="309" r:id="rId23"/>
    <p:sldId id="316" r:id="rId24"/>
    <p:sldId id="317" r:id="rId25"/>
    <p:sldId id="318" r:id="rId26"/>
    <p:sldId id="319" r:id="rId27"/>
    <p:sldId id="320" r:id="rId28"/>
    <p:sldId id="310" r:id="rId29"/>
    <p:sldId id="321"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0099"/>
    <a:srgbClr val="FABE00"/>
    <a:srgbClr val="CC3399"/>
    <a:srgbClr val="990099"/>
    <a:srgbClr val="FFFF97"/>
    <a:srgbClr val="FF6699"/>
    <a:srgbClr val="460034"/>
    <a:srgbClr val="FEE8FB"/>
    <a:srgbClr val="FED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4" autoAdjust="0"/>
    <p:restoredTop sz="94660"/>
  </p:normalViewPr>
  <p:slideViewPr>
    <p:cSldViewPr snapToGrid="0">
      <p:cViewPr varScale="1">
        <p:scale>
          <a:sx n="66" d="100"/>
          <a:sy n="66" d="100"/>
        </p:scale>
        <p:origin x="11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r>
              <a:rPr lang="en-US" sz="2400" b="1">
                <a:solidFill>
                  <a:srgbClr val="00B0F0"/>
                </a:solidFill>
              </a:rPr>
              <a:t>SỐ</a:t>
            </a:r>
            <a:r>
              <a:rPr lang="en-US" sz="2400" b="1" baseline="0">
                <a:solidFill>
                  <a:srgbClr val="00B0F0"/>
                </a:solidFill>
              </a:rPr>
              <a:t> HUY CHƯƠNG CỦA ĐOÀN THỂ THAO VIỆT NAM</a:t>
            </a:r>
            <a:endParaRPr lang="vi-VN" sz="2400" b="1">
              <a:solidFill>
                <a:srgbClr val="00B0F0"/>
              </a:solidFill>
            </a:endParaRPr>
          </a:p>
        </c:rich>
      </c:tx>
      <c:layout>
        <c:manualLayout>
          <c:xMode val="edge"/>
          <c:yMode val="edge"/>
          <c:x val="0.16824513009724509"/>
          <c:y val="1.431492842535787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endParaRPr lang="en-US"/>
        </a:p>
      </c:txPr>
    </c:title>
    <c:autoTitleDeleted val="0"/>
    <c:plotArea>
      <c:layout>
        <c:manualLayout>
          <c:layoutTarget val="inner"/>
          <c:xMode val="edge"/>
          <c:yMode val="edge"/>
          <c:x val="0.16845911716579359"/>
          <c:y val="0.19997957516339865"/>
          <c:w val="0.70172478643402048"/>
          <c:h val="0.67256767536410877"/>
        </c:manualLayout>
      </c:layout>
      <c:barChart>
        <c:barDir val="col"/>
        <c:grouping val="clustered"/>
        <c:varyColors val="0"/>
        <c:ser>
          <c:idx val="0"/>
          <c:order val="0"/>
          <c:tx>
            <c:strRef>
              <c:f>Sheet1!$B$1</c:f>
              <c:strCache>
                <c:ptCount val="1"/>
                <c:pt idx="0">
                  <c:v>Huy chương</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0-8721-4A40-B1F5-EE40EEDCC439}"/>
            </c:ext>
          </c:extLst>
        </c:ser>
        <c:dLbls>
          <c:showLegendKey val="0"/>
          <c:showVal val="0"/>
          <c:showCatName val="0"/>
          <c:showSerName val="0"/>
          <c:showPercent val="0"/>
          <c:showBubbleSize val="0"/>
        </c:dLbls>
        <c:gapWidth val="160"/>
        <c:overlap val="-27"/>
        <c:axId val="589309488"/>
        <c:axId val="589287840"/>
      </c:barChart>
      <c:catAx>
        <c:axId val="589309488"/>
        <c:scaling>
          <c:orientation val="minMax"/>
        </c:scaling>
        <c:delete val="0"/>
        <c:axPos val="b"/>
        <c:numFmt formatCode="General" sourceLinked="1"/>
        <c:majorTickMark val="none"/>
        <c:minorTickMark val="none"/>
        <c:tickLblPos val="nextTo"/>
        <c:spPr>
          <a:noFill/>
          <a:ln w="31750" cap="flat" cmpd="sng" algn="ctr">
            <a:solidFill>
              <a:schemeClr val="accent1"/>
            </a:solidFill>
            <a:round/>
            <a:tailEnd type="triangle" w="med" len="med"/>
          </a:ln>
          <a:effectLst/>
        </c:spPr>
        <c:txPr>
          <a:bodyPr rot="-60000000" spcFirstLastPara="1" vertOverflow="ellipsis" vert="horz" wrap="square" anchor="t" anchorCtr="1"/>
          <a:lstStyle/>
          <a:p>
            <a:pPr>
              <a:defRPr sz="2800" b="0" i="0" u="none" strike="noStrike" kern="1200" baseline="0">
                <a:solidFill>
                  <a:srgbClr val="0070C0"/>
                </a:solidFill>
                <a:latin typeface="+mn-lt"/>
                <a:ea typeface="+mn-ea"/>
                <a:cs typeface="+mn-cs"/>
              </a:defRPr>
            </a:pPr>
            <a:endParaRPr lang="en-US"/>
          </a:p>
        </c:txPr>
        <c:crossAx val="589287840"/>
        <c:crosses val="autoZero"/>
        <c:auto val="1"/>
        <c:lblAlgn val="ctr"/>
        <c:lblOffset val="100"/>
        <c:noMultiLvlLbl val="0"/>
      </c:catAx>
      <c:valAx>
        <c:axId val="589287840"/>
        <c:scaling>
          <c:orientation val="minMax"/>
          <c:max val="129"/>
          <c:min val="0"/>
        </c:scaling>
        <c:delete val="0"/>
        <c:axPos val="l"/>
        <c:numFmt formatCode="General" sourceLinked="1"/>
        <c:majorTickMark val="none"/>
        <c:minorTickMark val="cross"/>
        <c:tickLblPos val="nextTo"/>
        <c:spPr>
          <a:noFill/>
          <a:ln w="38100">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89309488"/>
        <c:crosses val="autoZero"/>
        <c:crossBetween val="between"/>
        <c:minorUnit val="10"/>
      </c:valAx>
      <c:spPr>
        <a:noFill/>
        <a:ln>
          <a:noFill/>
        </a:ln>
        <a:effectLst/>
      </c:spPr>
    </c:plotArea>
    <c:plotVisOnly val="1"/>
    <c:dispBlanksAs val="gap"/>
    <c:showDLblsOverMax val="0"/>
  </c:chart>
  <c:spPr>
    <a:noFill/>
    <a:ln w="63500" cmpd="thickThin">
      <a:solidFill>
        <a:srgbClr val="0066FF"/>
      </a:solidFill>
    </a:ln>
    <a:effectLst/>
  </c:spPr>
  <c:txPr>
    <a:bodyPr/>
    <a:lstStyle/>
    <a:p>
      <a:pPr>
        <a:defRPr sz="2800">
          <a:solidFill>
            <a:srgbClr val="0070C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r>
              <a:rPr lang="en-US" sz="2400" b="1">
                <a:solidFill>
                  <a:srgbClr val="00B0F0"/>
                </a:solidFill>
              </a:rPr>
              <a:t>SỐ</a:t>
            </a:r>
            <a:r>
              <a:rPr lang="en-US" sz="2400" b="1" baseline="0">
                <a:solidFill>
                  <a:srgbClr val="00B0F0"/>
                </a:solidFill>
              </a:rPr>
              <a:t> HUY CHƯƠNG CỦA ĐOÀN THỂ THAO THÁI LAN</a:t>
            </a:r>
            <a:endParaRPr lang="en-US" sz="2400" b="1">
              <a:solidFill>
                <a:srgbClr val="00B0F0"/>
              </a:solidFill>
            </a:endParaRPr>
          </a:p>
        </c:rich>
      </c:tx>
      <c:layout>
        <c:manualLayout>
          <c:xMode val="edge"/>
          <c:yMode val="edge"/>
          <c:x val="0.16452884584873931"/>
          <c:y val="1.448027697788696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endParaRPr lang="en-US"/>
        </a:p>
      </c:txPr>
    </c:title>
    <c:autoTitleDeleted val="0"/>
    <c:plotArea>
      <c:layout>
        <c:manualLayout>
          <c:layoutTarget val="inner"/>
          <c:xMode val="edge"/>
          <c:yMode val="edge"/>
          <c:x val="0.16804898460270193"/>
          <c:y val="0.20468803614412068"/>
          <c:w val="0.71238577753950316"/>
          <c:h val="0.67208516245991701"/>
        </c:manualLayout>
      </c:layout>
      <c:barChart>
        <c:barDir val="col"/>
        <c:grouping val="clustered"/>
        <c:varyColors val="0"/>
        <c:ser>
          <c:idx val="0"/>
          <c:order val="0"/>
          <c:tx>
            <c:strRef>
              <c:f>Sheet1!$B$1</c:f>
              <c:strCache>
                <c:ptCount val="1"/>
                <c:pt idx="0">
                  <c:v>Series 1</c:v>
                </c:pt>
              </c:strCache>
            </c:strRef>
          </c:tx>
          <c:spPr>
            <a:solidFill>
              <a:srgbClr val="41BD1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92</c:v>
                </c:pt>
                <c:pt idx="1">
                  <c:v>103</c:v>
                </c:pt>
                <c:pt idx="2">
                  <c:v>123</c:v>
                </c:pt>
              </c:numCache>
            </c:numRef>
          </c:val>
          <c:extLst>
            <c:ext xmlns:c16="http://schemas.microsoft.com/office/drawing/2014/chart" uri="{C3380CC4-5D6E-409C-BE32-E72D297353CC}">
              <c16:uniqueId val="{00000000-5E54-4E46-B67B-1D122270369F}"/>
            </c:ext>
          </c:extLst>
        </c:ser>
        <c:dLbls>
          <c:dLblPos val="outEnd"/>
          <c:showLegendKey val="0"/>
          <c:showVal val="1"/>
          <c:showCatName val="0"/>
          <c:showSerName val="0"/>
          <c:showPercent val="0"/>
          <c:showBubbleSize val="0"/>
        </c:dLbls>
        <c:gapWidth val="160"/>
        <c:overlap val="-27"/>
        <c:axId val="638638608"/>
        <c:axId val="638639264"/>
      </c:barChart>
      <c:catAx>
        <c:axId val="638638608"/>
        <c:scaling>
          <c:orientation val="minMax"/>
        </c:scaling>
        <c:delete val="0"/>
        <c:axPos val="b"/>
        <c:numFmt formatCode="General" sourceLinked="1"/>
        <c:majorTickMark val="none"/>
        <c:minorTickMark val="none"/>
        <c:tickLblPos val="nextTo"/>
        <c:spPr>
          <a:noFill/>
          <a:ln w="31750" cap="flat" cmpd="sng" algn="ctr">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638639264"/>
        <c:crosses val="autoZero"/>
        <c:auto val="1"/>
        <c:lblAlgn val="ctr"/>
        <c:lblOffset val="100"/>
        <c:noMultiLvlLbl val="0"/>
      </c:catAx>
      <c:valAx>
        <c:axId val="638639264"/>
        <c:scaling>
          <c:orientation val="minMax"/>
          <c:max val="129"/>
          <c:min val="0"/>
        </c:scaling>
        <c:delete val="0"/>
        <c:axPos val="l"/>
        <c:numFmt formatCode="General" sourceLinked="1"/>
        <c:majorTickMark val="none"/>
        <c:minorTickMark val="cross"/>
        <c:tickLblPos val="nextTo"/>
        <c:spPr>
          <a:noFill/>
          <a:ln w="38100" cap="flat">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638638608"/>
        <c:crosses val="autoZero"/>
        <c:crossBetween val="between"/>
        <c:minorUnit val="10"/>
      </c:valAx>
      <c:spPr>
        <a:noFill/>
        <a:ln>
          <a:noFill/>
        </a:ln>
        <a:effectLst/>
      </c:spPr>
    </c:plotArea>
    <c:plotVisOnly val="1"/>
    <c:dispBlanksAs val="gap"/>
    <c:showDLblsOverMax val="0"/>
  </c:chart>
  <c:spPr>
    <a:solidFill>
      <a:schemeClr val="bg1"/>
    </a:solidFill>
    <a:ln w="63500" cmpd="thickThin">
      <a:solidFill>
        <a:srgbClr val="0066FF"/>
      </a:solidFill>
    </a:ln>
    <a:effectLst/>
  </c:spPr>
  <c:txPr>
    <a:bodyPr/>
    <a:lstStyle/>
    <a:p>
      <a:pPr>
        <a:defRPr sz="2800">
          <a:solidFill>
            <a:srgbClr val="0070C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9E-417E-B1F1-1F9CF452323B}"/>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1D9E-417E-B1F1-1F9CF452323B}"/>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1D9E-417E-B1F1-1F9CF452323B}"/>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a:t>
                </a:r>
                <a:r>
                  <a:rPr lang="en-US" i="1" baseline="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9-4D01-A41F-FFAF6BDBD394}"/>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19E9-4D01-A41F-FFAF6BDBD394}"/>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19E9-4D01-A41F-FFAF6BDBD394}"/>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a:t>
                </a:r>
                <a:r>
                  <a:rPr lang="en-US" i="1" baseline="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BF-4A28-BE41-6815B629C3DA}"/>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8ABF-4A28-BE41-6815B629C3DA}"/>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8ABF-4A28-BE41-6815B629C3DA}"/>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a:t>
                </a:r>
                <a:r>
                  <a:rPr lang="en-US" i="1" baseline="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424899717724"/>
          <c:y val="0.2565602272044239"/>
          <c:w val="0.83473129383417233"/>
          <c:h val="0.5828047424415459"/>
        </c:manualLayout>
      </c:layout>
      <c:barChart>
        <c:barDir val="col"/>
        <c:grouping val="clustered"/>
        <c:varyColors val="0"/>
        <c:ser>
          <c:idx val="0"/>
          <c:order val="0"/>
          <c:tx>
            <c:strRef>
              <c:f>Sheet1!$B$1</c:f>
              <c:strCache>
                <c:ptCount val="1"/>
                <c:pt idx="0">
                  <c:v>Huy</c:v>
                </c:pt>
              </c:strCache>
            </c:strRef>
          </c:tx>
          <c:spPr>
            <a:solidFill>
              <a:srgbClr val="FF6699"/>
            </a:solidFill>
            <a:ln>
              <a:noFill/>
            </a:ln>
            <a:effectLst/>
          </c:spPr>
          <c:invertIfNegative val="0"/>
          <c:cat>
            <c:strRef>
              <c:f>Sheet1!$A$2:$A$5</c:f>
              <c:strCache>
                <c:ptCount val="3"/>
                <c:pt idx="0">
                  <c:v>Toán</c:v>
                </c:pt>
                <c:pt idx="1">
                  <c:v>Ngữ văn</c:v>
                </c:pt>
                <c:pt idx="2">
                  <c:v>Tiếng Anh</c:v>
                </c:pt>
              </c:strCache>
            </c:strRef>
          </c:cat>
          <c:val>
            <c:numRef>
              <c:f>Sheet1!$B$2:$B$5</c:f>
              <c:numCache>
                <c:formatCode>General</c:formatCode>
                <c:ptCount val="4"/>
                <c:pt idx="0">
                  <c:v>10</c:v>
                </c:pt>
                <c:pt idx="1">
                  <c:v>7</c:v>
                </c:pt>
                <c:pt idx="2">
                  <c:v>8</c:v>
                </c:pt>
              </c:numCache>
            </c:numRef>
          </c:val>
          <c:extLst>
            <c:ext xmlns:c16="http://schemas.microsoft.com/office/drawing/2014/chart" uri="{C3380CC4-5D6E-409C-BE32-E72D297353CC}">
              <c16:uniqueId val="{00000000-E273-468F-BFE5-1573796A74FD}"/>
            </c:ext>
          </c:extLst>
        </c:ser>
        <c:ser>
          <c:idx val="1"/>
          <c:order val="1"/>
          <c:tx>
            <c:strRef>
              <c:f>Sheet1!$C$1</c:f>
              <c:strCache>
                <c:ptCount val="1"/>
                <c:pt idx="0">
                  <c:v>Khôi</c:v>
                </c:pt>
              </c:strCache>
            </c:strRef>
          </c:tx>
          <c:spPr>
            <a:solidFill>
              <a:srgbClr val="0066FF"/>
            </a:solidFill>
            <a:ln>
              <a:noFill/>
            </a:ln>
            <a:effectLst/>
          </c:spPr>
          <c:invertIfNegative val="0"/>
          <c:cat>
            <c:strRef>
              <c:f>Sheet1!$A$2:$A$5</c:f>
              <c:strCache>
                <c:ptCount val="3"/>
                <c:pt idx="0">
                  <c:v>Toán</c:v>
                </c:pt>
                <c:pt idx="1">
                  <c:v>Ngữ văn</c:v>
                </c:pt>
                <c:pt idx="2">
                  <c:v>Tiếng Anh</c:v>
                </c:pt>
              </c:strCache>
            </c:strRef>
          </c:cat>
          <c:val>
            <c:numRef>
              <c:f>Sheet1!$C$2:$C$5</c:f>
              <c:numCache>
                <c:formatCode>General</c:formatCode>
                <c:ptCount val="4"/>
                <c:pt idx="0">
                  <c:v>8</c:v>
                </c:pt>
                <c:pt idx="1">
                  <c:v>8</c:v>
                </c:pt>
                <c:pt idx="2">
                  <c:v>9</c:v>
                </c:pt>
              </c:numCache>
            </c:numRef>
          </c:val>
          <c:extLst>
            <c:ext xmlns:c16="http://schemas.microsoft.com/office/drawing/2014/chart" uri="{C3380CC4-5D6E-409C-BE32-E72D297353CC}">
              <c16:uniqueId val="{00000001-E273-468F-BFE5-1573796A74FD}"/>
            </c:ext>
          </c:extLst>
        </c:ser>
        <c:dLbls>
          <c:showLegendKey val="0"/>
          <c:showVal val="0"/>
          <c:showCatName val="0"/>
          <c:showSerName val="0"/>
          <c:showPercent val="0"/>
          <c:showBubbleSize val="0"/>
        </c:dLbls>
        <c:gapWidth val="123"/>
        <c:axId val="558902560"/>
        <c:axId val="558903216"/>
      </c:barChart>
      <c:catAx>
        <c:axId val="558902560"/>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Môn học</a:t>
                </a:r>
              </a:p>
            </c:rich>
          </c:tx>
          <c:layout>
            <c:manualLayout>
              <c:xMode val="edge"/>
              <c:yMode val="edge"/>
              <c:x val="0.81627188439796861"/>
              <c:y val="0.85590013528044673"/>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chemeClr val="accent1">
                <a:lumMod val="75000"/>
              </a:schemeClr>
            </a:solidFill>
            <a:round/>
            <a:tailEnd type="triangle" w="lg" len="lg"/>
          </a:ln>
          <a:effectLst/>
        </c:spPr>
        <c:txPr>
          <a:bodyPr rot="0" spcFirstLastPara="1" vertOverflow="ellipsis" wrap="square" anchor="t" anchorCtr="1"/>
          <a:lstStyle/>
          <a:p>
            <a:pPr>
              <a:defRPr sz="2800" b="0" i="0" u="none" strike="noStrike" kern="1200" baseline="0">
                <a:solidFill>
                  <a:schemeClr val="accent1">
                    <a:lumMod val="75000"/>
                  </a:schemeClr>
                </a:solidFill>
                <a:latin typeface="+mn-lt"/>
                <a:ea typeface="+mn-ea"/>
                <a:cs typeface="+mn-cs"/>
              </a:defRPr>
            </a:pPr>
            <a:endParaRPr lang="en-US"/>
          </a:p>
        </c:txPr>
        <c:crossAx val="558903216"/>
        <c:crosses val="autoZero"/>
        <c:auto val="1"/>
        <c:lblAlgn val="ctr"/>
        <c:lblOffset val="100"/>
        <c:noMultiLvlLbl val="0"/>
      </c:catAx>
      <c:valAx>
        <c:axId val="558903216"/>
        <c:scaling>
          <c:orientation val="minMax"/>
          <c:max val="11"/>
          <c:min val="0"/>
        </c:scaling>
        <c:delete val="0"/>
        <c:axPos val="l"/>
        <c:majorGridlines>
          <c:spPr>
            <a:ln w="15875" cap="flat" cmpd="sng" algn="ctr">
              <a:solidFill>
                <a:srgbClr val="0066FF"/>
              </a:solidFill>
              <a:round/>
            </a:ln>
            <a:effectLst/>
          </c:spPr>
        </c:majorGridlines>
        <c:minorGridlines>
          <c:spPr>
            <a:ln w="15875" cap="flat" cmpd="sng" algn="ctr">
              <a:solidFill>
                <a:srgbClr val="0066FF"/>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Điểm</a:t>
                </a:r>
              </a:p>
            </c:rich>
          </c:tx>
          <c:layout>
            <c:manualLayout>
              <c:xMode val="edge"/>
              <c:yMode val="edge"/>
              <c:x val="3.5864493069019641E-2"/>
              <c:y val="0.1588531142761542"/>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a:solidFill>
              <a:schemeClr val="accent5">
                <a:lumMod val="50000"/>
              </a:schemeClr>
            </a:solidFill>
            <a:tailEnd type="triangle" w="lg"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58902560"/>
        <c:crosses val="autoZero"/>
        <c:crossBetween val="between"/>
        <c:majorUnit val="2"/>
        <c:minorUnit val="1"/>
      </c:valAx>
      <c:spPr>
        <a:solidFill>
          <a:schemeClr val="bg1"/>
        </a:solidFill>
        <a:ln cap="rnd">
          <a:solidFill>
            <a:schemeClr val="bg1"/>
          </a:solidFill>
        </a:ln>
        <a:effectLst/>
      </c:spPr>
    </c:plotArea>
    <c:legend>
      <c:legendPos val="b"/>
      <c:layout>
        <c:manualLayout>
          <c:xMode val="edge"/>
          <c:yMode val="edge"/>
          <c:x val="0.25158733299041142"/>
          <c:y val="0.12165437625854557"/>
          <c:w val="0.5334809139348865"/>
          <c:h val="8.143640084636998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solidFill>
    </a:ln>
    <a:effectLst/>
  </c:spPr>
  <c:txPr>
    <a:bodyPr/>
    <a:lstStyle/>
    <a:p>
      <a:pPr>
        <a:defRPr sz="2800">
          <a:solidFill>
            <a:schemeClr val="accent1">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0.00017</cdr:x>
      <cdr:y>0.12033</cdr:y>
    </cdr:from>
    <cdr:to>
      <cdr:x>0.39941</cdr:x>
      <cdr:y>0.20041</cdr:y>
    </cdr:to>
    <cdr:sp macro="" textlink="">
      <cdr:nvSpPr>
        <cdr:cNvPr id="2" name="TextBox 1"/>
        <cdr:cNvSpPr txBox="1"/>
      </cdr:nvSpPr>
      <cdr:spPr>
        <a:xfrm xmlns:a="http://schemas.openxmlformats.org/drawingml/2006/main">
          <a:off x="1017" y="747281"/>
          <a:ext cx="2434194" cy="497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i="1">
              <a:solidFill>
                <a:srgbClr val="0070C0"/>
              </a:solidFill>
            </a:rPr>
            <a:t>Số huy chương</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0.11901</cdr:y>
    </cdr:from>
    <cdr:to>
      <cdr:x>0.40085</cdr:x>
      <cdr:y>0.19132</cdr:y>
    </cdr:to>
    <cdr:sp macro="" textlink="">
      <cdr:nvSpPr>
        <cdr:cNvPr id="2" name="TextBox 1"/>
        <cdr:cNvSpPr txBox="1"/>
      </cdr:nvSpPr>
      <cdr:spPr>
        <a:xfrm xmlns:a="http://schemas.openxmlformats.org/drawingml/2006/main">
          <a:off x="0" y="739471"/>
          <a:ext cx="2387582" cy="4492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i="1">
              <a:solidFill>
                <a:srgbClr val="0070C0"/>
              </a:solidFill>
            </a:rPr>
            <a:t>Số huy chương</a:t>
          </a:r>
        </a:p>
      </cdr:txBody>
    </cdr:sp>
  </cdr:relSizeAnchor>
</c:userShapes>
</file>

<file path=ppt/drawings/drawing3.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EAFB0-4E25-4F9E-9F51-37A6A00DED0A}"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D7B84-BB9C-41D5-842F-91991E3BDCD3}" type="slidenum">
              <a:rPr lang="en-US" smtClean="0"/>
              <a:t>‹#›</a:t>
            </a:fld>
            <a:endParaRPr lang="en-US"/>
          </a:p>
        </p:txBody>
      </p:sp>
    </p:spTree>
    <p:extLst>
      <p:ext uri="{BB962C8B-B14F-4D97-AF65-F5344CB8AC3E}">
        <p14:creationId xmlns:p14="http://schemas.microsoft.com/office/powerpoint/2010/main" val="252283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4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94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0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08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50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9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67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4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914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87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17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16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36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525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5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30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3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897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52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9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25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23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498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48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705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939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86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831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211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91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55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3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91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5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2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9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29750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19807403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492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471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a:spLocks noGrp="1"/>
          </p:cNvSpPr>
          <p:nvPr>
            <p:ph type="ctrTitle"/>
          </p:nvPr>
        </p:nvSpPr>
        <p:spPr>
          <a:xfrm>
            <a:off x="262360" y="2696953"/>
            <a:ext cx="11809826" cy="1407997"/>
          </a:xfrm>
        </p:spPr>
        <p:txBody>
          <a:bodyPr anchor="ctr">
            <a:noAutofit/>
          </a:bodyPr>
          <a:lstStyle/>
          <a:p>
            <a:r>
              <a:rPr lang="en-US" sz="5000" b="1">
                <a:solidFill>
                  <a:srgbClr val="FFFF00"/>
                </a:solidFill>
                <a:cs typeface="Times New Roman" panose="02020603050405020304" pitchFamily="18" charset="0"/>
              </a:rPr>
              <a:t>Biểu đồ cột kép (tiết 1)</a:t>
            </a:r>
            <a:endParaRPr lang="en-US" sz="5000" b="1" dirty="0">
              <a:solidFill>
                <a:srgbClr val="FFFF00"/>
              </a:solidFill>
              <a:cs typeface="Times New Roman" panose="02020603050405020304" pitchFamily="18" charset="0"/>
            </a:endParaRPr>
          </a:p>
        </p:txBody>
      </p:sp>
      <p:sp>
        <p:nvSpPr>
          <p:cNvPr id="6"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62462" y="5106893"/>
            <a:ext cx="7949329" cy="746370"/>
          </a:xfrm>
        </p:spPr>
        <p:txBody>
          <a:bodyPr anchor="ctr">
            <a:normAutofit/>
          </a:bodyPr>
          <a:lstStyle/>
          <a:p>
            <a:r>
              <a:rPr lang="en-US" sz="2800" dirty="0" err="1">
                <a:solidFill>
                  <a:schemeClr val="bg1"/>
                </a:solidFill>
                <a:latin typeface="+mj-lt"/>
                <a:ea typeface="Tahoma" panose="020B0604030504040204" pitchFamily="34" charset="0"/>
                <a:cs typeface="Times New Roman" panose="02020603050405020304" pitchFamily="18" charset="0"/>
              </a:rPr>
              <a:t>Giáo</a:t>
            </a:r>
            <a:r>
              <a:rPr lang="en-US" sz="2800" dirty="0">
                <a:solidFill>
                  <a:schemeClr val="bg1"/>
                </a:solidFill>
                <a:latin typeface="+mj-lt"/>
                <a:ea typeface="Tahoma" panose="020B0604030504040204" pitchFamily="34" charset="0"/>
                <a:cs typeface="Times New Roman" panose="02020603050405020304" pitchFamily="18" charset="0"/>
              </a:rPr>
              <a:t> </a:t>
            </a:r>
            <a:r>
              <a:rPr lang="en-US" sz="2800" dirty="0" err="1">
                <a:solidFill>
                  <a:schemeClr val="bg1"/>
                </a:solidFill>
                <a:latin typeface="+mj-lt"/>
                <a:ea typeface="Tahoma" panose="020B0604030504040204" pitchFamily="34" charset="0"/>
                <a:cs typeface="Times New Roman" panose="02020603050405020304" pitchFamily="18" charset="0"/>
              </a:rPr>
              <a:t>viên</a:t>
            </a:r>
            <a:r>
              <a:rPr lang="en-US" sz="2800" dirty="0">
                <a:solidFill>
                  <a:schemeClr val="bg1"/>
                </a:solidFill>
                <a:latin typeface="+mj-lt"/>
                <a:ea typeface="Tahoma" panose="020B0604030504040204" pitchFamily="34" charset="0"/>
                <a:cs typeface="Times New Roman" panose="02020603050405020304" pitchFamily="18" charset="0"/>
              </a:rPr>
              <a:t>: </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85842" y="3883013"/>
            <a:ext cx="3194131" cy="3194131"/>
          </a:xfrm>
          <a:prstGeom prst="rect">
            <a:avLst/>
          </a:prstGeom>
        </p:spPr>
      </p:pic>
      <p:sp>
        <p:nvSpPr>
          <p:cNvPr id="8" name="Subtitle 2">
            <a:extLst>
              <a:ext uri="{FF2B5EF4-FFF2-40B4-BE49-F238E27FC236}">
                <a16:creationId xmlns:a16="http://schemas.microsoft.com/office/drawing/2014/main" id="{CF2EB805-B981-47B9-9661-CF05DB551677}"/>
              </a:ext>
            </a:extLst>
          </p:cNvPr>
          <p:cNvSpPr txBox="1">
            <a:spLocks/>
          </p:cNvSpPr>
          <p:nvPr/>
        </p:nvSpPr>
        <p:spPr>
          <a:xfrm>
            <a:off x="262360" y="160893"/>
            <a:ext cx="6563443" cy="102356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solidFill>
                <a:latin typeface="+mj-lt"/>
                <a:ea typeface="Tahoma" panose="020B0604030504040204" pitchFamily="34" charset="0"/>
                <a:cs typeface="Times New Roman" panose="02020603050405020304" pitchFamily="18" charset="0"/>
              </a:rPr>
              <a:t>UBND </a:t>
            </a:r>
            <a:r>
              <a:rPr lang="vi-VN" sz="2800" dirty="0">
                <a:solidFill>
                  <a:schemeClr val="bg1"/>
                </a:solidFill>
                <a:latin typeface="+mj-lt"/>
                <a:ea typeface="Tahoma" panose="020B0604030504040204" pitchFamily="34" charset="0"/>
                <a:cs typeface="Times New Roman" panose="02020603050405020304" pitchFamily="18" charset="0"/>
              </a:rPr>
              <a:t>QUẬN LONG BIÊN</a:t>
            </a:r>
            <a:endParaRPr lang="en-US" sz="2800" dirty="0">
              <a:solidFill>
                <a:schemeClr val="bg1"/>
              </a:solidFill>
              <a:latin typeface="+mj-lt"/>
              <a:ea typeface="Tahoma" panose="020B0604030504040204" pitchFamily="34" charset="0"/>
              <a:cs typeface="Times New Roman" panose="02020603050405020304" pitchFamily="18" charset="0"/>
            </a:endParaRPr>
          </a:p>
          <a:p>
            <a:r>
              <a:rPr lang="en-US" sz="2800" dirty="0">
                <a:solidFill>
                  <a:schemeClr val="bg1"/>
                </a:solidFill>
                <a:latin typeface="+mj-lt"/>
                <a:ea typeface="Tahoma" panose="020B0604030504040204" pitchFamily="34" charset="0"/>
                <a:cs typeface="Times New Roman" panose="02020603050405020304" pitchFamily="18" charset="0"/>
              </a:rPr>
              <a:t>TRƯỜNG THCS </a:t>
            </a:r>
            <a:r>
              <a:rPr lang="vi-VN" sz="2800" dirty="0">
                <a:solidFill>
                  <a:schemeClr val="bg1"/>
                </a:solidFill>
                <a:latin typeface="+mj-lt"/>
                <a:ea typeface="Tahoma" panose="020B0604030504040204" pitchFamily="34" charset="0"/>
                <a:cs typeface="Times New Roman" panose="02020603050405020304" pitchFamily="18" charset="0"/>
              </a:rPr>
              <a:t>NGUYỄN GIA THIỀU</a:t>
            </a:r>
            <a:endParaRPr lang="en-US" sz="2800"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1235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4771" y="197746"/>
            <a:ext cx="5408364" cy="954107"/>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b="1">
                <a:solidFill>
                  <a:schemeClr val="accent6">
                    <a:lumMod val="50000"/>
                  </a:schemeClr>
                </a:solidFill>
                <a:latin typeface="+mj-lt"/>
                <a:ea typeface="Times New Roman" panose="02020603050405020304" pitchFamily="18" charset="0"/>
                <a:cs typeface="Times New Roman" panose="02020603050405020304" pitchFamily="18" charset="0"/>
              </a:rPr>
              <a:t>Câu 5: </a:t>
            </a:r>
            <a:r>
              <a:rPr lang="en-US" sz="2800">
                <a:solidFill>
                  <a:schemeClr val="accent6">
                    <a:lumMod val="50000"/>
                  </a:schemeClr>
                </a:solidFill>
                <a:latin typeface="+mj-lt"/>
                <a:ea typeface="Times New Roman" panose="02020603050405020304" pitchFamily="18" charset="0"/>
                <a:cs typeface="Times New Roman" panose="02020603050405020304" pitchFamily="18" charset="0"/>
              </a:rPr>
              <a:t>Nêu số lượng huy chương mỗi loại của mỗi nước?</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 y="5868338"/>
            <a:ext cx="1092418" cy="883996"/>
          </a:xfrm>
          <a:prstGeom prst="rect">
            <a:avLst/>
          </a:prstGeom>
        </p:spPr>
      </p:pic>
      <p:sp>
        <p:nvSpPr>
          <p:cNvPr id="5" name="TextBox 4"/>
          <p:cNvSpPr txBox="1"/>
          <p:nvPr/>
        </p:nvSpPr>
        <p:spPr>
          <a:xfrm>
            <a:off x="1243878" y="6373958"/>
            <a:ext cx="2115670" cy="369332"/>
          </a:xfrm>
          <a:prstGeom prst="rect">
            <a:avLst/>
          </a:prstGeom>
          <a:noFill/>
        </p:spPr>
        <p:txBody>
          <a:bodyPr wrap="square" rtlCol="0">
            <a:spAutoFit/>
          </a:bodyPr>
          <a:lstStyle/>
          <a:p>
            <a:r>
              <a:rPr lang="en-US" i="1">
                <a:solidFill>
                  <a:srgbClr val="CC0099"/>
                </a:solidFill>
              </a:rPr>
              <a:t>Hoạt động cá nhân</a:t>
            </a:r>
          </a:p>
        </p:txBody>
      </p:sp>
      <p:sp>
        <p:nvSpPr>
          <p:cNvPr id="11" name="Rectangle 10"/>
          <p:cNvSpPr/>
          <p:nvPr/>
        </p:nvSpPr>
        <p:spPr>
          <a:xfrm>
            <a:off x="6024772" y="1267108"/>
            <a:ext cx="5408362" cy="3970318"/>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Vàng của Đoàn thể thao Việt Nam là 98, của Thái Lan là 92.</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Bạc của Đoàn thể thao Việt Nam là 85, của Thái Lan là 103.</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Đồng của Đoàn thể thao Việt Nam là 105, của Thái Lan là 123.</a:t>
            </a:r>
          </a:p>
        </p:txBody>
      </p:sp>
      <p:grpSp>
        <p:nvGrpSpPr>
          <p:cNvPr id="20" name="Group 19"/>
          <p:cNvGrpSpPr/>
          <p:nvPr/>
        </p:nvGrpSpPr>
        <p:grpSpPr>
          <a:xfrm>
            <a:off x="317644" y="197746"/>
            <a:ext cx="6674367" cy="6075116"/>
            <a:chOff x="524908" y="94036"/>
            <a:chExt cx="6674367" cy="6075116"/>
          </a:xfrm>
          <a:noFill/>
        </p:grpSpPr>
        <p:graphicFrame>
          <p:nvGraphicFramePr>
            <p:cNvPr id="21" name="Content Placeholder 11"/>
            <p:cNvGraphicFramePr>
              <a:graphicFrameLocks/>
            </p:cNvGraphicFramePr>
            <p:nvPr>
              <p:extLst>
                <p:ext uri="{D42A27DB-BD31-4B8C-83A1-F6EECF244321}">
                  <p14:modId xmlns:p14="http://schemas.microsoft.com/office/powerpoint/2010/main" val="2164215972"/>
                </p:ext>
              </p:extLst>
            </p:nvPr>
          </p:nvGraphicFramePr>
          <p:xfrm>
            <a:off x="524908" y="94036"/>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4931563" y="5389594"/>
              <a:ext cx="2267712" cy="523220"/>
            </a:xfrm>
            <a:prstGeom prst="rect">
              <a:avLst/>
            </a:prstGeom>
            <a:grpFill/>
          </p:spPr>
          <p:txBody>
            <a:bodyPr wrap="square" rtlCol="0">
              <a:spAutoFit/>
            </a:bodyPr>
            <a:lstStyle/>
            <a:p>
              <a:r>
                <a:rPr lang="en-US" sz="2800" i="1">
                  <a:solidFill>
                    <a:srgbClr val="0066FF"/>
                  </a:solidFill>
                </a:rPr>
                <a:t>Huy chương</a:t>
              </a:r>
            </a:p>
          </p:txBody>
        </p:sp>
      </p:grpSp>
      <p:sp>
        <p:nvSpPr>
          <p:cNvPr id="10"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effectLst>
                  <a:outerShdw blurRad="38100" dist="38100" dir="2700000" algn="tl">
                    <a:srgbClr val="000000">
                      <a:alpha val="43137"/>
                    </a:srgbClr>
                  </a:outerShdw>
                </a:effectLst>
                <a:latin typeface="+mj-lt"/>
              </a:rPr>
              <a:t>HOẠT ĐỘNG HÌNH THÀNH KIẾN THỨC</a:t>
            </a:r>
          </a:p>
        </p:txBody>
      </p:sp>
    </p:spTree>
    <p:extLst>
      <p:ext uri="{BB962C8B-B14F-4D97-AF65-F5344CB8AC3E}">
        <p14:creationId xmlns:p14="http://schemas.microsoft.com/office/powerpoint/2010/main" val="3365914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4524" y="99749"/>
            <a:ext cx="5228609" cy="1384995"/>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b="1">
                <a:solidFill>
                  <a:schemeClr val="accent2">
                    <a:lumMod val="50000"/>
                  </a:schemeClr>
                </a:solidFill>
                <a:latin typeface="+mj-lt"/>
                <a:ea typeface="Times New Roman" panose="02020603050405020304" pitchFamily="18" charset="0"/>
                <a:cs typeface="Times New Roman" panose="02020603050405020304" pitchFamily="18" charset="0"/>
              </a:rPr>
              <a:t>Câu 6: </a:t>
            </a:r>
            <a:r>
              <a:rPr lang="en-US" sz="2800">
                <a:latin typeface="+mj-lt"/>
                <a:ea typeface="Times New Roman" panose="02020603050405020304" pitchFamily="18" charset="0"/>
                <a:cs typeface="Times New Roman" panose="02020603050405020304" pitchFamily="18" charset="0"/>
              </a:rPr>
              <a:t>S</a:t>
            </a:r>
            <a:r>
              <a:rPr lang="vi-VN" sz="2800">
                <a:latin typeface="+mj-lt"/>
                <a:ea typeface="Times New Roman" panose="02020603050405020304" pitchFamily="18" charset="0"/>
                <a:cs typeface="Times New Roman" panose="02020603050405020304" pitchFamily="18" charset="0"/>
              </a:rPr>
              <a:t>o sánh số lượng huy chương mỗi loại của mỗi nước (nhiều hơn, ít hơn).</a:t>
            </a:r>
            <a:endParaRPr lang="en-US" sz="2800">
              <a:effectLst/>
              <a:latin typeface="+mj-lt"/>
              <a:ea typeface="Times New Roman" panose="02020603050405020304" pitchFamily="18" charset="0"/>
              <a:cs typeface="Times New Roman" panose="02020603050405020304" pitchFamily="18" charset="0"/>
            </a:endParaRPr>
          </a:p>
        </p:txBody>
      </p:sp>
      <p:sp>
        <p:nvSpPr>
          <p:cNvPr id="12" name="Rectangle 11"/>
          <p:cNvSpPr/>
          <p:nvPr/>
        </p:nvSpPr>
        <p:spPr>
          <a:xfrm>
            <a:off x="1387817" y="6387264"/>
            <a:ext cx="2056973" cy="369332"/>
          </a:xfrm>
          <a:prstGeom prst="rect">
            <a:avLst/>
          </a:prstGeom>
        </p:spPr>
        <p:txBody>
          <a:bodyPr wrap="none">
            <a:spAutoFit/>
          </a:bodyPr>
          <a:lstStyle/>
          <a:p>
            <a:r>
              <a:rPr lang="en-US" i="1">
                <a:solidFill>
                  <a:srgbClr val="CC0099"/>
                </a:solidFill>
              </a:rPr>
              <a:t>Hoạt động cặp đôi</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92" y="5735759"/>
            <a:ext cx="1130785" cy="1108168"/>
          </a:xfrm>
          <a:prstGeom prst="rect">
            <a:avLst/>
          </a:prstGeom>
        </p:spPr>
      </p:pic>
      <p:sp>
        <p:nvSpPr>
          <p:cNvPr id="5" name="Rectangle 4"/>
          <p:cNvSpPr/>
          <p:nvPr/>
        </p:nvSpPr>
        <p:spPr>
          <a:xfrm>
            <a:off x="6204523" y="1680886"/>
            <a:ext cx="5228609" cy="3970318"/>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Đoàn thể thao Việt Nam có số huy chương Vàng nhiều hơn Thái Lan là 6 chiếc.</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Đoàn thể thao Việt Nam có số huy chương Bạc ít hơn Thái Lan là 18 chiếc.</a:t>
            </a:r>
          </a:p>
          <a:p>
            <a:r>
              <a:rPr lang="en-US" sz="2800">
                <a:solidFill>
                  <a:srgbClr val="460034"/>
                </a:solidFill>
                <a:latin typeface="+mj-lt"/>
                <a:ea typeface="Times New Roman" panose="02020603050405020304" pitchFamily="18" charset="0"/>
              </a:rPr>
              <a:t>+) Đoàn thể thao Việt Nam có số huy chương Đồng ít hơn Thái Lan là 18 chiếc.</a:t>
            </a:r>
            <a:endParaRPr lang="en-US" sz="2800">
              <a:solidFill>
                <a:srgbClr val="460034"/>
              </a:solidFill>
              <a:latin typeface="+mj-lt"/>
            </a:endParaRPr>
          </a:p>
        </p:txBody>
      </p:sp>
      <p:grpSp>
        <p:nvGrpSpPr>
          <p:cNvPr id="17" name="Group 16"/>
          <p:cNvGrpSpPr/>
          <p:nvPr/>
        </p:nvGrpSpPr>
        <p:grpSpPr>
          <a:xfrm>
            <a:off x="187992" y="99749"/>
            <a:ext cx="6837657" cy="6075116"/>
            <a:chOff x="361618" y="81844"/>
            <a:chExt cx="6837657" cy="6075116"/>
          </a:xfrm>
          <a:noFill/>
        </p:grpSpPr>
        <p:graphicFrame>
          <p:nvGraphicFramePr>
            <p:cNvPr id="18" name="Content Placeholder 11"/>
            <p:cNvGraphicFramePr>
              <a:graphicFrameLocks/>
            </p:cNvGraphicFramePr>
            <p:nvPr>
              <p:extLst>
                <p:ext uri="{D42A27DB-BD31-4B8C-83A1-F6EECF244321}">
                  <p14:modId xmlns:p14="http://schemas.microsoft.com/office/powerpoint/2010/main" val="2895434851"/>
                </p:ext>
              </p:extLst>
            </p:nvPr>
          </p:nvGraphicFramePr>
          <p:xfrm>
            <a:off x="361618" y="81844"/>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4931563" y="5389594"/>
              <a:ext cx="2267712" cy="523220"/>
            </a:xfrm>
            <a:prstGeom prst="rect">
              <a:avLst/>
            </a:prstGeom>
            <a:grpFill/>
          </p:spPr>
          <p:txBody>
            <a:bodyPr wrap="square" rtlCol="0">
              <a:spAutoFit/>
            </a:bodyPr>
            <a:lstStyle/>
            <a:p>
              <a:r>
                <a:rPr lang="en-US" sz="2800" i="1">
                  <a:solidFill>
                    <a:srgbClr val="0066FF"/>
                  </a:solidFill>
                </a:rPr>
                <a:t>Huy chương</a:t>
              </a:r>
            </a:p>
          </p:txBody>
        </p:sp>
      </p:grpSp>
      <p:sp>
        <p:nvSpPr>
          <p:cNvPr id="10"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effectLst>
                  <a:outerShdw blurRad="38100" dist="38100" dir="2700000" algn="tl">
                    <a:srgbClr val="000000">
                      <a:alpha val="43137"/>
                    </a:srgbClr>
                  </a:outerShdw>
                </a:effectLst>
                <a:latin typeface="+mj-lt"/>
              </a:rPr>
              <a:t>HOẠT ĐỘNG HÌNH THÀNH KIẾN THỨC</a:t>
            </a:r>
          </a:p>
        </p:txBody>
      </p:sp>
    </p:spTree>
    <p:extLst>
      <p:ext uri="{BB962C8B-B14F-4D97-AF65-F5344CB8AC3E}">
        <p14:creationId xmlns:p14="http://schemas.microsoft.com/office/powerpoint/2010/main" val="3097561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195387755"/>
              </p:ext>
            </p:extLst>
          </p:nvPr>
        </p:nvGraphicFramePr>
        <p:xfrm>
          <a:off x="4572000" y="26502"/>
          <a:ext cx="7581900" cy="5782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270015189"/>
              </p:ext>
            </p:extLst>
          </p:nvPr>
        </p:nvGraphicFramePr>
        <p:xfrm>
          <a:off x="20443" y="1965425"/>
          <a:ext cx="4432300" cy="2532084"/>
        </p:xfrm>
        <a:graphic>
          <a:graphicData uri="http://schemas.openxmlformats.org/drawingml/2006/table">
            <a:tbl>
              <a:tblPr firstRow="1" bandRow="1">
                <a:tableStyleId>{073A0DAA-6AF3-43AB-8588-CEC1D06C72B9}</a:tableStyleId>
              </a:tblPr>
              <a:tblGrid>
                <a:gridCol w="1108075">
                  <a:extLst>
                    <a:ext uri="{9D8B030D-6E8A-4147-A177-3AD203B41FA5}">
                      <a16:colId xmlns:a16="http://schemas.microsoft.com/office/drawing/2014/main" val="3142133165"/>
                    </a:ext>
                  </a:extLst>
                </a:gridCol>
                <a:gridCol w="1089025">
                  <a:extLst>
                    <a:ext uri="{9D8B030D-6E8A-4147-A177-3AD203B41FA5}">
                      <a16:colId xmlns:a16="http://schemas.microsoft.com/office/drawing/2014/main" val="2260335242"/>
                    </a:ext>
                  </a:extLst>
                </a:gridCol>
                <a:gridCol w="1104900">
                  <a:extLst>
                    <a:ext uri="{9D8B030D-6E8A-4147-A177-3AD203B41FA5}">
                      <a16:colId xmlns:a16="http://schemas.microsoft.com/office/drawing/2014/main" val="4083629324"/>
                    </a:ext>
                  </a:extLst>
                </a:gridCol>
                <a:gridCol w="1130300">
                  <a:extLst>
                    <a:ext uri="{9D8B030D-6E8A-4147-A177-3AD203B41FA5}">
                      <a16:colId xmlns:a16="http://schemas.microsoft.com/office/drawing/2014/main" val="1428945172"/>
                    </a:ext>
                  </a:extLst>
                </a:gridCol>
              </a:tblGrid>
              <a:tr h="1217431">
                <a:tc>
                  <a:txBody>
                    <a:bodyPr/>
                    <a:lstStyle/>
                    <a:p>
                      <a:pPr algn="ctr"/>
                      <a:r>
                        <a:rPr lang="en-US" sz="2800"/>
                        <a:t>Tên</a:t>
                      </a:r>
                      <a:r>
                        <a:rPr lang="en-US" sz="2800" baseline="0"/>
                        <a:t> học sinh</a:t>
                      </a:r>
                      <a:endParaRPr lang="en-US" sz="2800" b="1">
                        <a:solidFill>
                          <a:srgbClr val="0066FF"/>
                        </a:solidFill>
                      </a:endParaRPr>
                    </a:p>
                  </a:txBody>
                  <a:tcPr anchor="ctr"/>
                </a:tc>
                <a:tc>
                  <a:txBody>
                    <a:bodyPr/>
                    <a:lstStyle/>
                    <a:p>
                      <a:pPr algn="ctr"/>
                      <a:r>
                        <a:rPr lang="en-US" sz="2800"/>
                        <a:t>Điểm</a:t>
                      </a:r>
                    </a:p>
                    <a:p>
                      <a:pPr algn="ctr"/>
                      <a:r>
                        <a:rPr lang="en-US" sz="2800"/>
                        <a:t>Toán</a:t>
                      </a:r>
                      <a:endParaRPr lang="en-US" sz="2800" b="1">
                        <a:solidFill>
                          <a:srgbClr val="0066FF"/>
                        </a:solidFill>
                      </a:endParaRPr>
                    </a:p>
                  </a:txBody>
                  <a:tcPr anchor="ctr"/>
                </a:tc>
                <a:tc>
                  <a:txBody>
                    <a:bodyPr/>
                    <a:lstStyle/>
                    <a:p>
                      <a:pPr algn="ctr"/>
                      <a:r>
                        <a:rPr lang="en-US" sz="2800"/>
                        <a:t>Điểm</a:t>
                      </a:r>
                      <a:r>
                        <a:rPr lang="en-US" sz="2800" baseline="0"/>
                        <a:t> </a:t>
                      </a:r>
                      <a:r>
                        <a:rPr lang="en-US" sz="2800"/>
                        <a:t>Ngữ</a:t>
                      </a:r>
                      <a:r>
                        <a:rPr lang="en-US" sz="2800" baseline="0"/>
                        <a:t> Văn</a:t>
                      </a:r>
                      <a:endParaRPr lang="en-US" sz="2800" b="1">
                        <a:solidFill>
                          <a:srgbClr val="0066FF"/>
                        </a:solidFill>
                      </a:endParaRPr>
                    </a:p>
                  </a:txBody>
                  <a:tcPr anchor="ctr"/>
                </a:tc>
                <a:tc>
                  <a:txBody>
                    <a:bodyPr/>
                    <a:lstStyle/>
                    <a:p>
                      <a:pPr algn="ctr"/>
                      <a:r>
                        <a:rPr lang="en-US" sz="2800"/>
                        <a:t>ĐiểmTiếng</a:t>
                      </a:r>
                      <a:r>
                        <a:rPr lang="en-US" sz="2800" baseline="0"/>
                        <a:t> Anh</a:t>
                      </a:r>
                      <a:endParaRPr lang="en-US" sz="2800" b="1">
                        <a:solidFill>
                          <a:srgbClr val="0066FF"/>
                        </a:solidFill>
                      </a:endParaRPr>
                    </a:p>
                  </a:txBody>
                  <a:tcPr anchor="ctr"/>
                </a:tc>
                <a:extLst>
                  <a:ext uri="{0D108BD9-81ED-4DB2-BD59-A6C34878D82A}">
                    <a16:rowId xmlns:a16="http://schemas.microsoft.com/office/drawing/2014/main" val="1196323372"/>
                  </a:ext>
                </a:extLst>
              </a:tr>
              <a:tr h="588847">
                <a:tc>
                  <a:txBody>
                    <a:bodyPr/>
                    <a:lstStyle/>
                    <a:p>
                      <a:pPr algn="ctr"/>
                      <a:r>
                        <a:rPr lang="en-US" sz="2800">
                          <a:solidFill>
                            <a:srgbClr val="FFFF00"/>
                          </a:solidFill>
                        </a:rPr>
                        <a:t>Huy</a:t>
                      </a:r>
                    </a:p>
                  </a:txBody>
                  <a:tcPr anchor="ctr">
                    <a:solidFill>
                      <a:schemeClr val="tx1">
                        <a:lumMod val="95000"/>
                        <a:lumOff val="5000"/>
                      </a:schemeClr>
                    </a:solidFill>
                  </a:tcPr>
                </a:tc>
                <a:tc>
                  <a:txBody>
                    <a:bodyPr/>
                    <a:lstStyle/>
                    <a:p>
                      <a:pPr algn="ctr"/>
                      <a:r>
                        <a:rPr lang="en-US" sz="2800">
                          <a:solidFill>
                            <a:srgbClr val="FFFF00"/>
                          </a:solidFill>
                        </a:rPr>
                        <a:t>10</a:t>
                      </a:r>
                    </a:p>
                  </a:txBody>
                  <a:tcPr anchor="ctr">
                    <a:solidFill>
                      <a:schemeClr val="tx1">
                        <a:lumMod val="95000"/>
                        <a:lumOff val="5000"/>
                      </a:schemeClr>
                    </a:solidFill>
                  </a:tcPr>
                </a:tc>
                <a:tc>
                  <a:txBody>
                    <a:bodyPr/>
                    <a:lstStyle/>
                    <a:p>
                      <a:pPr algn="ctr"/>
                      <a:r>
                        <a:rPr lang="en-US" sz="2800">
                          <a:solidFill>
                            <a:srgbClr val="FFFF00"/>
                          </a:solidFill>
                        </a:rPr>
                        <a:t>7</a:t>
                      </a:r>
                    </a:p>
                  </a:txBody>
                  <a:tcPr anchor="ctr">
                    <a:solidFill>
                      <a:schemeClr val="tx1">
                        <a:lumMod val="95000"/>
                        <a:lumOff val="5000"/>
                      </a:schemeClr>
                    </a:solidFill>
                  </a:tcPr>
                </a:tc>
                <a:tc>
                  <a:txBody>
                    <a:bodyPr/>
                    <a:lstStyle/>
                    <a:p>
                      <a:pPr algn="ctr"/>
                      <a:r>
                        <a:rPr lang="en-US" sz="2800">
                          <a:solidFill>
                            <a:srgbClr val="FFFF00"/>
                          </a:solidFill>
                        </a:rPr>
                        <a:t>8</a:t>
                      </a:r>
                    </a:p>
                  </a:txBody>
                  <a:tcPr anchor="ctr">
                    <a:solidFill>
                      <a:schemeClr val="tx1">
                        <a:lumMod val="95000"/>
                        <a:lumOff val="5000"/>
                      </a:schemeClr>
                    </a:solidFill>
                  </a:tcPr>
                </a:tc>
                <a:extLst>
                  <a:ext uri="{0D108BD9-81ED-4DB2-BD59-A6C34878D82A}">
                    <a16:rowId xmlns:a16="http://schemas.microsoft.com/office/drawing/2014/main" val="2942280655"/>
                  </a:ext>
                </a:extLst>
              </a:tr>
              <a:tr h="571637">
                <a:tc>
                  <a:txBody>
                    <a:bodyPr/>
                    <a:lstStyle/>
                    <a:p>
                      <a:pPr algn="ctr"/>
                      <a:r>
                        <a:rPr lang="en-US" sz="2800">
                          <a:solidFill>
                            <a:srgbClr val="FFFF00"/>
                          </a:solidFill>
                        </a:rPr>
                        <a:t>Khôi</a:t>
                      </a:r>
                    </a:p>
                  </a:txBody>
                  <a:tcPr anchor="ctr">
                    <a:solidFill>
                      <a:schemeClr val="tx1">
                        <a:lumMod val="95000"/>
                        <a:lumOff val="5000"/>
                      </a:schemeClr>
                    </a:solidFill>
                  </a:tcPr>
                </a:tc>
                <a:tc>
                  <a:txBody>
                    <a:bodyPr/>
                    <a:lstStyle/>
                    <a:p>
                      <a:pPr algn="ctr"/>
                      <a:r>
                        <a:rPr lang="en-US" sz="2800">
                          <a:solidFill>
                            <a:srgbClr val="FFFF00"/>
                          </a:solidFill>
                        </a:rPr>
                        <a:t>8</a:t>
                      </a:r>
                    </a:p>
                  </a:txBody>
                  <a:tcPr anchor="ctr">
                    <a:solidFill>
                      <a:schemeClr val="tx1">
                        <a:lumMod val="95000"/>
                        <a:lumOff val="5000"/>
                      </a:schemeClr>
                    </a:solidFill>
                  </a:tcPr>
                </a:tc>
                <a:tc>
                  <a:txBody>
                    <a:bodyPr/>
                    <a:lstStyle/>
                    <a:p>
                      <a:pPr algn="ctr"/>
                      <a:r>
                        <a:rPr lang="en-US" sz="2800">
                          <a:solidFill>
                            <a:srgbClr val="FFFF00"/>
                          </a:solidFill>
                        </a:rPr>
                        <a:t>8</a:t>
                      </a:r>
                    </a:p>
                  </a:txBody>
                  <a:tcPr anchor="ctr">
                    <a:solidFill>
                      <a:schemeClr val="tx1">
                        <a:lumMod val="95000"/>
                        <a:lumOff val="5000"/>
                      </a:schemeClr>
                    </a:solidFill>
                  </a:tcPr>
                </a:tc>
                <a:tc>
                  <a:txBody>
                    <a:bodyPr/>
                    <a:lstStyle/>
                    <a:p>
                      <a:pPr algn="ctr"/>
                      <a:r>
                        <a:rPr lang="en-US" sz="2800">
                          <a:solidFill>
                            <a:srgbClr val="FFFF00"/>
                          </a:solidFill>
                        </a:rPr>
                        <a:t>9</a:t>
                      </a:r>
                    </a:p>
                  </a:txBody>
                  <a:tcPr anchor="ctr">
                    <a:solidFill>
                      <a:schemeClr val="tx1">
                        <a:lumMod val="95000"/>
                        <a:lumOff val="5000"/>
                      </a:schemeClr>
                    </a:solidFill>
                  </a:tcPr>
                </a:tc>
                <a:extLst>
                  <a:ext uri="{0D108BD9-81ED-4DB2-BD59-A6C34878D82A}">
                    <a16:rowId xmlns:a16="http://schemas.microsoft.com/office/drawing/2014/main" val="4111292758"/>
                  </a:ext>
                </a:extLst>
              </a:tr>
            </a:tbl>
          </a:graphicData>
        </a:graphic>
      </p:graphicFrame>
      <p:sp>
        <p:nvSpPr>
          <p:cNvPr id="21" name="TextBox 20"/>
          <p:cNvSpPr txBox="1"/>
          <p:nvPr/>
        </p:nvSpPr>
        <p:spPr>
          <a:xfrm>
            <a:off x="75755" y="1038249"/>
            <a:ext cx="4433189" cy="954107"/>
          </a:xfrm>
          <a:prstGeom prst="rect">
            <a:avLst/>
          </a:prstGeom>
          <a:noFill/>
        </p:spPr>
        <p:txBody>
          <a:bodyPr wrap="square" rtlCol="0">
            <a:spAutoFit/>
          </a:bodyPr>
          <a:lstStyle/>
          <a:p>
            <a:pPr algn="just"/>
            <a:r>
              <a:rPr lang="en-US" sz="2800">
                <a:solidFill>
                  <a:srgbClr val="FF0000"/>
                </a:solidFill>
              </a:rPr>
              <a:t>a) Hãy hoàn thành số liệu trong bản sau:</a:t>
            </a:r>
          </a:p>
        </p:txBody>
      </p:sp>
      <p:sp>
        <p:nvSpPr>
          <p:cNvPr id="22" name="Rectangle 21"/>
          <p:cNvSpPr/>
          <p:nvPr/>
        </p:nvSpPr>
        <p:spPr>
          <a:xfrm>
            <a:off x="7815457" y="5607607"/>
            <a:ext cx="1463286" cy="523220"/>
          </a:xfrm>
          <a:prstGeom prst="rect">
            <a:avLst/>
          </a:prstGeom>
        </p:spPr>
        <p:txBody>
          <a:bodyPr wrap="none">
            <a:spAutoFit/>
          </a:bodyPr>
          <a:lstStyle/>
          <a:p>
            <a:pPr lvl="0" algn="just"/>
            <a:r>
              <a:rPr lang="en-US" sz="2800" b="1">
                <a:solidFill>
                  <a:srgbClr val="FFC000">
                    <a:lumMod val="50000"/>
                  </a:srgbClr>
                </a:solidFill>
              </a:rPr>
              <a:t>Hình 11</a:t>
            </a:r>
          </a:p>
        </p:txBody>
      </p:sp>
      <p:sp>
        <p:nvSpPr>
          <p:cNvPr id="24" name="TextBox 23"/>
          <p:cNvSpPr txBox="1"/>
          <p:nvPr/>
        </p:nvSpPr>
        <p:spPr>
          <a:xfrm>
            <a:off x="171954" y="4525159"/>
            <a:ext cx="4280789" cy="954107"/>
          </a:xfrm>
          <a:prstGeom prst="rect">
            <a:avLst/>
          </a:prstGeom>
          <a:noFill/>
          <a:ln>
            <a:noFill/>
          </a:ln>
        </p:spPr>
        <p:txBody>
          <a:bodyPr wrap="square" rtlCol="0">
            <a:spAutoFit/>
          </a:bodyPr>
          <a:lstStyle/>
          <a:p>
            <a:pPr algn="just"/>
            <a:r>
              <a:rPr lang="en-US" sz="2800">
                <a:solidFill>
                  <a:srgbClr val="0066FF"/>
                </a:solidFill>
              </a:rPr>
              <a:t>b) Bạn Huy có điểm kiểm tra cao nhất ở môn Toán</a:t>
            </a:r>
          </a:p>
        </p:txBody>
      </p:sp>
      <p:sp>
        <p:nvSpPr>
          <p:cNvPr id="25" name="Rectangle 24"/>
          <p:cNvSpPr/>
          <p:nvPr/>
        </p:nvSpPr>
        <p:spPr>
          <a:xfrm>
            <a:off x="1397000" y="3413284"/>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26" name="Rectangle 25"/>
          <p:cNvSpPr/>
          <p:nvPr/>
        </p:nvSpPr>
        <p:spPr>
          <a:xfrm>
            <a:off x="2490978" y="3413284"/>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27" name="Rectangle 26"/>
          <p:cNvSpPr/>
          <p:nvPr/>
        </p:nvSpPr>
        <p:spPr>
          <a:xfrm>
            <a:off x="3618611" y="3412029"/>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28" name="Rectangle 27"/>
          <p:cNvSpPr/>
          <p:nvPr/>
        </p:nvSpPr>
        <p:spPr>
          <a:xfrm>
            <a:off x="1397000"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29" name="Rectangle 28"/>
          <p:cNvSpPr/>
          <p:nvPr/>
        </p:nvSpPr>
        <p:spPr>
          <a:xfrm>
            <a:off x="2490978"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30" name="Rectangle 29"/>
          <p:cNvSpPr/>
          <p:nvPr/>
        </p:nvSpPr>
        <p:spPr>
          <a:xfrm>
            <a:off x="3618611"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a:t>
            </a:r>
          </a:p>
        </p:txBody>
      </p:sp>
      <p:sp>
        <p:nvSpPr>
          <p:cNvPr id="31" name="Rounded Rectangle 30"/>
          <p:cNvSpPr/>
          <p:nvPr/>
        </p:nvSpPr>
        <p:spPr>
          <a:xfrm>
            <a:off x="0" y="0"/>
            <a:ext cx="4584700" cy="496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HOẠT ĐỘNG LUYỆN TẬP</a:t>
            </a:r>
          </a:p>
        </p:txBody>
      </p:sp>
      <p:sp>
        <p:nvSpPr>
          <p:cNvPr id="32" name="TextBox 31"/>
          <p:cNvSpPr txBox="1"/>
          <p:nvPr/>
        </p:nvSpPr>
        <p:spPr>
          <a:xfrm>
            <a:off x="151510" y="557431"/>
            <a:ext cx="3949700" cy="523220"/>
          </a:xfrm>
          <a:prstGeom prst="rect">
            <a:avLst/>
          </a:prstGeom>
          <a:noFill/>
        </p:spPr>
        <p:txBody>
          <a:bodyPr wrap="square" rtlCol="0">
            <a:spAutoFit/>
          </a:bodyPr>
          <a:lstStyle/>
          <a:p>
            <a:pPr algn="just"/>
            <a:r>
              <a:rPr lang="en-US" sz="2800" b="1">
                <a:solidFill>
                  <a:srgbClr val="FF0000"/>
                </a:solidFill>
              </a:rPr>
              <a:t>Ví dụ 1 (SGK trang 11)</a:t>
            </a:r>
          </a:p>
        </p:txBody>
      </p:sp>
      <p:sp>
        <p:nvSpPr>
          <p:cNvPr id="33" name="TextBox 32"/>
          <p:cNvSpPr txBox="1"/>
          <p:nvPr/>
        </p:nvSpPr>
        <p:spPr>
          <a:xfrm>
            <a:off x="171954" y="4522642"/>
            <a:ext cx="4280789" cy="1384995"/>
          </a:xfrm>
          <a:prstGeom prst="rect">
            <a:avLst/>
          </a:prstGeom>
          <a:noFill/>
          <a:ln>
            <a:noFill/>
          </a:ln>
        </p:spPr>
        <p:txBody>
          <a:bodyPr wrap="square" rtlCol="0">
            <a:spAutoFit/>
          </a:bodyPr>
          <a:lstStyle/>
          <a:p>
            <a:pPr algn="just"/>
            <a:r>
              <a:rPr lang="en-US" sz="2800">
                <a:solidFill>
                  <a:srgbClr val="FF0000"/>
                </a:solidFill>
              </a:rPr>
              <a:t>b) Điểm kiểm tra cao nhất thuộc về bạn nào và ở môn nào?</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3" y="5478342"/>
            <a:ext cx="1856042" cy="1379658"/>
          </a:xfrm>
          <a:prstGeom prst="rect">
            <a:avLst/>
          </a:prstGeom>
        </p:spPr>
      </p:pic>
      <p:sp>
        <p:nvSpPr>
          <p:cNvPr id="36" name="TextBox 35"/>
          <p:cNvSpPr txBox="1"/>
          <p:nvPr/>
        </p:nvSpPr>
        <p:spPr>
          <a:xfrm>
            <a:off x="2000723" y="5939309"/>
            <a:ext cx="5879153" cy="923330"/>
          </a:xfrm>
          <a:prstGeom prst="rect">
            <a:avLst/>
          </a:prstGeom>
          <a:noFill/>
        </p:spPr>
        <p:txBody>
          <a:bodyPr wrap="square" rtlCol="0">
            <a:spAutoFit/>
          </a:bodyPr>
          <a:lstStyle/>
          <a:p>
            <a:r>
              <a:rPr lang="en-US" i="1">
                <a:solidFill>
                  <a:srgbClr val="CC0099"/>
                </a:solidFill>
              </a:rPr>
              <a:t>Hoạt động nhóm (nhóm 4 học sinh)</a:t>
            </a:r>
          </a:p>
          <a:p>
            <a:r>
              <a:rPr lang="en-US" i="1">
                <a:solidFill>
                  <a:srgbClr val="CC0099"/>
                </a:solidFill>
              </a:rPr>
              <a:t>Chọn 1 nhóm hoàn thành nhanh nhất trình bày.</a:t>
            </a:r>
          </a:p>
          <a:p>
            <a:r>
              <a:rPr lang="en-US" i="1">
                <a:solidFill>
                  <a:srgbClr val="CC0099"/>
                </a:solidFill>
              </a:rPr>
              <a:t>Quan sát, lắng nghe, nhận xét.</a:t>
            </a:r>
          </a:p>
        </p:txBody>
      </p:sp>
    </p:spTree>
    <p:extLst>
      <p:ext uri="{BB962C8B-B14F-4D97-AF65-F5344CB8AC3E}">
        <p14:creationId xmlns:p14="http://schemas.microsoft.com/office/powerpoint/2010/main" val="2838289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9050" y="673618"/>
            <a:ext cx="6161314" cy="5014831"/>
          </a:xfrm>
          <a:prstGeom prst="rect">
            <a:avLst/>
          </a:prstGeom>
        </p:spPr>
      </p:pic>
      <p:sp>
        <p:nvSpPr>
          <p:cNvPr id="2" name="TextBox 1"/>
          <p:cNvSpPr txBox="1"/>
          <p:nvPr/>
        </p:nvSpPr>
        <p:spPr>
          <a:xfrm>
            <a:off x="6266688" y="134112"/>
            <a:ext cx="5705856" cy="6555641"/>
          </a:xfrm>
          <a:prstGeom prst="rect">
            <a:avLst/>
          </a:prstGeom>
          <a:noFill/>
        </p:spPr>
        <p:txBody>
          <a:bodyPr wrap="square" rtlCol="0">
            <a:spAutoFit/>
          </a:bodyPr>
          <a:lstStyle/>
          <a:p>
            <a:pPr algn="just"/>
            <a:r>
              <a:rPr lang="en-US" sz="2800" b="1">
                <a:solidFill>
                  <a:srgbClr val="0066FF"/>
                </a:solidFill>
              </a:rPr>
              <a:t>Ví dụ 2</a:t>
            </a:r>
            <a:r>
              <a:rPr lang="en-US" sz="2800">
                <a:solidFill>
                  <a:srgbClr val="0066FF"/>
                </a:solidFill>
              </a:rPr>
              <a:t>: Biểu đồ cột kép ở hình 12 biểu diễn số lượt khách du lịch nội địa và quốc tế đến Hà Nội trong bốn năm 2015, 2016, 2017, 2018.</a:t>
            </a:r>
          </a:p>
          <a:p>
            <a:pPr marL="514350" indent="-514350" algn="just">
              <a:buAutoNum type="alphaLcParenR"/>
            </a:pPr>
            <a:r>
              <a:rPr lang="en-US" sz="2800">
                <a:solidFill>
                  <a:srgbClr val="0066FF"/>
                </a:solidFill>
              </a:rPr>
              <a:t>Tính tổng số lượt khách du lịch đến Hà Nội trong bốn năm 2015, 2016, 2017, 2018.</a:t>
            </a:r>
          </a:p>
          <a:p>
            <a:pPr marL="514350" indent="-514350" algn="just">
              <a:buAutoNum type="alphaLcParenR"/>
            </a:pPr>
            <a:r>
              <a:rPr lang="en-US" sz="2800">
                <a:solidFill>
                  <a:srgbClr val="0066FF"/>
                </a:solidFill>
              </a:rPr>
              <a:t>Số lượt khách quốc tế đến Hà Nội năm 2018 tăng bao nhiêu so với năm 2017?</a:t>
            </a:r>
          </a:p>
          <a:p>
            <a:pPr marL="514350" indent="-514350" algn="just">
              <a:buAutoNum type="alphaLcParenR"/>
            </a:pPr>
            <a:r>
              <a:rPr lang="en-US" sz="2800">
                <a:solidFill>
                  <a:srgbClr val="0066FF"/>
                </a:solidFill>
              </a:rPr>
              <a:t>Một bài báo có nêu số lượt khách du lịch đến Hà Nội năm 2018 là 28 triệu. Thông tin của bài báo đó có chính xác không?</a:t>
            </a:r>
          </a:p>
        </p:txBody>
      </p:sp>
      <p:sp>
        <p:nvSpPr>
          <p:cNvPr id="4" name="TextBox 3"/>
          <p:cNvSpPr txBox="1"/>
          <p:nvPr/>
        </p:nvSpPr>
        <p:spPr>
          <a:xfrm>
            <a:off x="2575995" y="5688449"/>
            <a:ext cx="1487424" cy="523220"/>
          </a:xfrm>
          <a:prstGeom prst="rect">
            <a:avLst/>
          </a:prstGeom>
          <a:noFill/>
        </p:spPr>
        <p:txBody>
          <a:bodyPr wrap="square" rtlCol="0">
            <a:spAutoFit/>
          </a:bodyPr>
          <a:lstStyle/>
          <a:p>
            <a:pPr algn="ctr"/>
            <a:r>
              <a:rPr lang="en-US" sz="2800" i="1">
                <a:solidFill>
                  <a:srgbClr val="C00000"/>
                </a:solidFill>
              </a:rPr>
              <a:t>Hình 12</a:t>
            </a:r>
          </a:p>
        </p:txBody>
      </p:sp>
      <p:sp>
        <p:nvSpPr>
          <p:cNvPr id="5" name="TextBox 4"/>
          <p:cNvSpPr txBox="1"/>
          <p:nvPr/>
        </p:nvSpPr>
        <p:spPr>
          <a:xfrm>
            <a:off x="0" y="6211669"/>
            <a:ext cx="5425440" cy="646331"/>
          </a:xfrm>
          <a:prstGeom prst="rect">
            <a:avLst/>
          </a:prstGeom>
          <a:noFill/>
        </p:spPr>
        <p:txBody>
          <a:bodyPr wrap="square" rtlCol="0">
            <a:spAutoFit/>
          </a:bodyPr>
          <a:lstStyle/>
          <a:p>
            <a:r>
              <a:rPr lang="en-US" i="1">
                <a:solidFill>
                  <a:srgbClr val="CC0099"/>
                </a:solidFill>
              </a:rPr>
              <a:t>Lớp chia thành 4 nhóm (ghi kết quả vào bản phụ)</a:t>
            </a:r>
          </a:p>
          <a:p>
            <a:r>
              <a:rPr lang="en-US" i="1">
                <a:solidFill>
                  <a:srgbClr val="CC0099"/>
                </a:solidFill>
              </a:rPr>
              <a:t>2 nhóm lên bảng trình bày, 2 nhóm còn lại nhận xét</a:t>
            </a:r>
          </a:p>
        </p:txBody>
      </p:sp>
      <p:sp>
        <p:nvSpPr>
          <p:cNvPr id="8" name="Rounded Rectangle 7"/>
          <p:cNvSpPr/>
          <p:nvPr/>
        </p:nvSpPr>
        <p:spPr>
          <a:xfrm>
            <a:off x="-1" y="0"/>
            <a:ext cx="4822371" cy="49640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55165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522512" y="2545098"/>
            <a:ext cx="3233058" cy="2246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a:solidFill>
                  <a:schemeClr val="bg1"/>
                </a:solidFill>
              </a:rPr>
              <a:t>a) Tính tổng số lượt khách du lịch đến Hà Nội trong bốn năm 2015, 2016, 2017, 2018.</a:t>
            </a:r>
          </a:p>
        </p:txBody>
      </p:sp>
      <p:sp>
        <p:nvSpPr>
          <p:cNvPr id="10" name="Rectangle 9"/>
          <p:cNvSpPr/>
          <p:nvPr/>
        </p:nvSpPr>
        <p:spPr>
          <a:xfrm>
            <a:off x="380998" y="5130396"/>
            <a:ext cx="11113007" cy="1578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a:solidFill>
                  <a:schemeClr val="bg1"/>
                </a:solidFill>
                <a:latin typeface="+mj-lt"/>
                <a:ea typeface="Times New Roman" panose="02020603050405020304" pitchFamily="18" charset="0"/>
                <a:cs typeface="Times New Roman" panose="02020603050405020304" pitchFamily="18" charset="0"/>
              </a:rPr>
              <a:t>Tổng số lượt khách du lịch đến Hà Nội trong bốn năm nói trên là: </a:t>
            </a:r>
          </a:p>
          <a:p>
            <a:pPr algn="r">
              <a:lnSpc>
                <a:spcPct val="115000"/>
              </a:lnSpc>
              <a:spcAft>
                <a:spcPts val="0"/>
              </a:spcAft>
            </a:pPr>
            <a:r>
              <a:rPr lang="en-US" sz="2800">
                <a:solidFill>
                  <a:schemeClr val="bg1"/>
                </a:solidFill>
                <a:latin typeface="+mj-lt"/>
                <a:ea typeface="Times New Roman" panose="02020603050405020304" pitchFamily="18" charset="0"/>
                <a:cs typeface="Times New Roman" panose="02020603050405020304" pitchFamily="18" charset="0"/>
              </a:rPr>
              <a:t>3,26 + 2,55 + 4,02 + 17,8 + 5,27 + 18,7 + 6,0 + 20,3 = 77,9 (triệu lượt khách)</a:t>
            </a:r>
            <a:endParaRPr lang="en-US" sz="2800">
              <a:solidFill>
                <a:schemeClr val="bg1"/>
              </a:solidFill>
              <a:effectLst/>
              <a:latin typeface="+mj-lt"/>
              <a:ea typeface="Times New Roman" panose="02020603050405020304" pitchFamily="18" charset="0"/>
              <a:cs typeface="Times New Roman" panose="02020603050405020304" pitchFamily="18" charset="0"/>
            </a:endParaRPr>
          </a:p>
        </p:txBody>
      </p:sp>
      <p:sp>
        <p:nvSpPr>
          <p:cNvPr id="11" name="Rectangle 10"/>
          <p:cNvSpPr/>
          <p:nvPr/>
        </p:nvSpPr>
        <p:spPr>
          <a:xfrm>
            <a:off x="4920343" y="3526971"/>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3665732"/>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55229" y="3458902"/>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08371" y="1349828"/>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42514" y="3276599"/>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806542" y="1219199"/>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16885" y="3145970"/>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93828" y="968828"/>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a:t>
            </a:r>
          </a:p>
          <a:p>
            <a:pPr algn="ctr"/>
            <a:r>
              <a:rPr lang="en-US" sz="2800" b="1">
                <a:effectLst>
                  <a:outerShdw blurRad="38100" dist="38100" dir="2700000" algn="tl">
                    <a:srgbClr val="000000">
                      <a:alpha val="43137"/>
                    </a:srgbClr>
                  </a:outerShdw>
                </a:effectLst>
              </a:rPr>
              <a:t>LUYỆN TẬP</a:t>
            </a:r>
          </a:p>
        </p:txBody>
      </p:sp>
    </p:spTree>
    <p:extLst>
      <p:ext uri="{BB962C8B-B14F-4D97-AF65-F5344CB8AC3E}">
        <p14:creationId xmlns:p14="http://schemas.microsoft.com/office/powerpoint/2010/main" val="282788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473526" y="2022585"/>
            <a:ext cx="3233058" cy="2246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a:solidFill>
                  <a:schemeClr val="bg1"/>
                </a:solidFill>
                <a:latin typeface="Arial" panose="020B0604020202020204"/>
              </a:rPr>
              <a:t>b) </a:t>
            </a:r>
            <a:r>
              <a:rPr lang="en-US" sz="2800">
                <a:solidFill>
                  <a:schemeClr val="bg1"/>
                </a:solidFill>
              </a:rPr>
              <a:t>Số lượt khách quốc tế đến Hà Nội năm 2018 tăng bao nhiêu so với năm 2017?</a:t>
            </a:r>
          </a:p>
        </p:txBody>
      </p:sp>
      <p:sp>
        <p:nvSpPr>
          <p:cNvPr id="10" name="Rectangle 9"/>
          <p:cNvSpPr/>
          <p:nvPr/>
        </p:nvSpPr>
        <p:spPr>
          <a:xfrm>
            <a:off x="380998" y="5130396"/>
            <a:ext cx="11386459" cy="1083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Số lượt khách quốc tế đến Hà Nội năm 2018 tăng so với năm 2017 là: </a:t>
            </a:r>
          </a:p>
          <a:p>
            <a:pPr algn="ct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6,0 – 5,27 = 0,73 (triệu lượt khách)</a:t>
            </a:r>
          </a:p>
        </p:txBody>
      </p:sp>
      <p:sp>
        <p:nvSpPr>
          <p:cNvPr id="2" name="Oval 1"/>
          <p:cNvSpPr/>
          <p:nvPr/>
        </p:nvSpPr>
        <p:spPr>
          <a:xfrm>
            <a:off x="8055429" y="3145969"/>
            <a:ext cx="914400" cy="631374"/>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86258" y="2993569"/>
            <a:ext cx="914400" cy="631374"/>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a:t>
            </a:r>
          </a:p>
          <a:p>
            <a:pPr algn="ctr"/>
            <a:r>
              <a:rPr lang="en-US" sz="2800" b="1">
                <a:effectLst>
                  <a:outerShdw blurRad="38100" dist="38100" dir="2700000" algn="tl">
                    <a:srgbClr val="000000">
                      <a:alpha val="43137"/>
                    </a:srgbClr>
                  </a:outerShdw>
                </a:effectLst>
              </a:rPr>
              <a:t>LUYỆN TẬP</a:t>
            </a:r>
          </a:p>
        </p:txBody>
      </p:sp>
    </p:spTree>
    <p:extLst>
      <p:ext uri="{BB962C8B-B14F-4D97-AF65-F5344CB8AC3E}">
        <p14:creationId xmlns:p14="http://schemas.microsoft.com/office/powerpoint/2010/main" val="1402501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380998" y="1719943"/>
            <a:ext cx="3233058" cy="31085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a:solidFill>
                  <a:schemeClr val="bg1"/>
                </a:solidFill>
              </a:rPr>
              <a:t>c) Một bài báo có nêu số lượt khách du lịch đến Hà Nội năm 2018 là 28 triệu. Thông tin của bài báo đó có chính xác không?</a:t>
            </a:r>
          </a:p>
        </p:txBody>
      </p:sp>
      <p:sp>
        <p:nvSpPr>
          <p:cNvPr id="10" name="Rectangle 9"/>
          <p:cNvSpPr/>
          <p:nvPr/>
        </p:nvSpPr>
        <p:spPr>
          <a:xfrm>
            <a:off x="380998" y="5130396"/>
            <a:ext cx="11386459" cy="151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Số lượt khách du lịch đến Hà Nội năm 2018 là:</a:t>
            </a:r>
          </a:p>
          <a:p>
            <a:pPr algn="ct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6,0 + 20,3 = 26,3 (triệu lượt khách)</a:t>
            </a:r>
          </a:p>
          <a:p>
            <a:r>
              <a:rPr lang="en-US" sz="2800">
                <a:solidFill>
                  <a:schemeClr val="bg1"/>
                </a:solidFill>
                <a:ea typeface="Times New Roman" panose="02020603050405020304" pitchFamily="18" charset="0"/>
              </a:rPr>
              <a:t>Vì vậy thông tin của bài báo đó là không chính xác.</a:t>
            </a:r>
            <a:endParaRPr lang="en-US" sz="2800">
              <a:solidFill>
                <a:schemeClr val="bg1"/>
              </a:solidFill>
            </a:endParaRPr>
          </a:p>
        </p:txBody>
      </p:sp>
      <p:sp>
        <p:nvSpPr>
          <p:cNvPr id="2" name="Oval 1"/>
          <p:cNvSpPr/>
          <p:nvPr/>
        </p:nvSpPr>
        <p:spPr>
          <a:xfrm>
            <a:off x="9873342" y="3080658"/>
            <a:ext cx="816428" cy="489858"/>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417627" y="881740"/>
            <a:ext cx="925286" cy="576945"/>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a:t>
            </a:r>
          </a:p>
          <a:p>
            <a:pPr algn="ctr"/>
            <a:r>
              <a:rPr lang="en-US" sz="2800" b="1">
                <a:effectLst>
                  <a:outerShdw blurRad="38100" dist="38100" dir="2700000" algn="tl">
                    <a:srgbClr val="000000">
                      <a:alpha val="43137"/>
                    </a:srgbClr>
                  </a:outerShdw>
                </a:effectLst>
              </a:rPr>
              <a:t>LUYỆN TẬP</a:t>
            </a:r>
          </a:p>
        </p:txBody>
      </p:sp>
    </p:spTree>
    <p:extLst>
      <p:ext uri="{BB962C8B-B14F-4D97-AF65-F5344CB8AC3E}">
        <p14:creationId xmlns:p14="http://schemas.microsoft.com/office/powerpoint/2010/main" val="70041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236" y="2144498"/>
            <a:ext cx="11546541" cy="3065455"/>
          </a:xfrm>
          <a:prstGeom prst="rect">
            <a:avLst/>
          </a:prstGeom>
        </p:spPr>
        <p:txBody>
          <a:bodyPr wrap="square">
            <a:spAutoFit/>
          </a:bodyPr>
          <a:lstStyle/>
          <a:p>
            <a:pPr marL="457200" indent="-457200" algn="just">
              <a:lnSpc>
                <a:spcPct val="115000"/>
              </a:lnSpc>
              <a:buFontTx/>
              <a:buChar char="-"/>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Quan sát biểu đồ cột kép Hình 13. </a:t>
            </a:r>
          </a:p>
          <a:p>
            <a:pPr marL="457200" indent="-457200" algn="just">
              <a:lnSpc>
                <a:spcPct val="115000"/>
              </a:lnSpc>
              <a:buFontTx/>
              <a:buChar char="-"/>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Lớp chia thành 2 đội trả lời 5 câu hỏi.</a:t>
            </a:r>
          </a:p>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Đội nào giơ tay nhanh hơn sẽ được trả lời, sai thì sẽ chuyển cho đội kia trả lời, bao giờ có kết quả đúng thì thôi. </a:t>
            </a:r>
            <a:endParaRPr lang="en-US" sz="280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Mỗi câu trả lời đúng được ghi nhận 1 con cá. Đội nào trả lời được nhiều câu hơn sẽ dành chiến thắng.</a:t>
            </a:r>
            <a:endParaRPr lang="en-US" sz="280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ounded Rectangle 3"/>
          <p:cNvSpPr/>
          <p:nvPr/>
        </p:nvSpPr>
        <p:spPr>
          <a:xfrm>
            <a:off x="7467603" y="0"/>
            <a:ext cx="4713514" cy="5769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
        <p:nvSpPr>
          <p:cNvPr id="5" name="Rectangle 4"/>
          <p:cNvSpPr/>
          <p:nvPr/>
        </p:nvSpPr>
        <p:spPr>
          <a:xfrm>
            <a:off x="2384612" y="1037555"/>
            <a:ext cx="7289175" cy="646331"/>
          </a:xfrm>
          <a:prstGeom prst="rect">
            <a:avLst/>
          </a:prstGeom>
        </p:spPr>
        <p:txBody>
          <a:bodyPr wrap="none">
            <a:spAutoFit/>
          </a:bodyPr>
          <a:lstStyle/>
          <a:p>
            <a:r>
              <a:rPr lang="en-US" sz="3600" b="1">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TRÒ CHƠI “ÔNG LÃO CÂU CÁ” </a:t>
            </a:r>
            <a:endParaRPr lang="en-US" sz="3600" b="1">
              <a:solidFill>
                <a:srgbClr val="0066FF"/>
              </a:solidFill>
            </a:endParaRPr>
          </a:p>
        </p:txBody>
      </p:sp>
      <p:grpSp>
        <p:nvGrpSpPr>
          <p:cNvPr id="6" name="Group 5">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7" name="Rectangle 6">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7649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67603" y="0"/>
            <a:ext cx="4713514" cy="5769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
        <p:nvSpPr>
          <p:cNvPr id="6" name="TextBox 5"/>
          <p:cNvSpPr txBox="1"/>
          <p:nvPr/>
        </p:nvSpPr>
        <p:spPr>
          <a:xfrm>
            <a:off x="6947650" y="1003649"/>
            <a:ext cx="4713514" cy="3970318"/>
          </a:xfrm>
          <a:prstGeom prst="rect">
            <a:avLst/>
          </a:prstGeom>
          <a:noFill/>
        </p:spPr>
        <p:txBody>
          <a:bodyPr wrap="square" rtlCol="0">
            <a:spAutoFit/>
          </a:bodyPr>
          <a:lstStyle/>
          <a:p>
            <a:pPr algn="just"/>
            <a:r>
              <a:rPr lang="en-US" sz="2800">
                <a:solidFill>
                  <a:srgbClr val="0066FF"/>
                </a:solidFill>
              </a:rPr>
              <a:t>Biểu đồ cột kép ở Hình 13 biểu diễn số học sinh nam và số học sinh nữ của lớp 6C có sở thích chơi một số môn thể thao: bóng đá, bóng rổ, bơi.</a:t>
            </a:r>
          </a:p>
          <a:p>
            <a:pPr algn="just"/>
            <a:r>
              <a:rPr lang="en-US" sz="2800">
                <a:solidFill>
                  <a:srgbClr val="0066FF"/>
                </a:solidFill>
              </a:rPr>
              <a:t>Biết rằng mỗi học sinh chỉ nêu một môn thể thao yêu thích nhất.</a:t>
            </a:r>
          </a:p>
        </p:txBody>
      </p:sp>
      <p:grpSp>
        <p:nvGrpSpPr>
          <p:cNvPr id="2" name="Group 1"/>
          <p:cNvGrpSpPr/>
          <p:nvPr/>
        </p:nvGrpSpPr>
        <p:grpSpPr>
          <a:xfrm>
            <a:off x="228320" y="288471"/>
            <a:ext cx="6105525" cy="5923895"/>
            <a:chOff x="228320" y="288471"/>
            <a:chExt cx="6105525" cy="5923895"/>
          </a:xfrm>
        </p:grpSpPr>
        <p:pic>
          <p:nvPicPr>
            <p:cNvPr id="7" name="Picture 6"/>
            <p:cNvPicPr>
              <a:picLocks noChangeAspect="1"/>
            </p:cNvPicPr>
            <p:nvPr/>
          </p:nvPicPr>
          <p:blipFill>
            <a:blip r:embed="rId2"/>
            <a:stretch>
              <a:fillRect/>
            </a:stretch>
          </p:blipFill>
          <p:spPr>
            <a:xfrm>
              <a:off x="228320" y="288471"/>
              <a:ext cx="6105525" cy="5400675"/>
            </a:xfrm>
            <a:prstGeom prst="rect">
              <a:avLst/>
            </a:prstGeom>
          </p:spPr>
        </p:pic>
        <p:sp>
          <p:nvSpPr>
            <p:cNvPr id="8" name="TextBox 7"/>
            <p:cNvSpPr txBox="1"/>
            <p:nvPr/>
          </p:nvSpPr>
          <p:spPr>
            <a:xfrm>
              <a:off x="2796989" y="5689146"/>
              <a:ext cx="1613647" cy="523220"/>
            </a:xfrm>
            <a:prstGeom prst="rect">
              <a:avLst/>
            </a:prstGeom>
            <a:noFill/>
          </p:spPr>
          <p:txBody>
            <a:bodyPr wrap="square" rtlCol="0">
              <a:spAutoFit/>
            </a:bodyPr>
            <a:lstStyle/>
            <a:p>
              <a:pPr algn="ctr"/>
              <a:r>
                <a:rPr lang="en-US" sz="2800" i="1">
                  <a:solidFill>
                    <a:srgbClr val="C00000"/>
                  </a:solidFill>
                </a:rPr>
                <a:t>Hình 13</a:t>
              </a:r>
            </a:p>
          </p:txBody>
        </p:sp>
      </p:grpSp>
    </p:spTree>
    <p:extLst>
      <p:ext uri="{BB962C8B-B14F-4D97-AF65-F5344CB8AC3E}">
        <p14:creationId xmlns:p14="http://schemas.microsoft.com/office/powerpoint/2010/main" val="30791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5595257" y="1338943"/>
            <a:ext cx="5094513" cy="2852057"/>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800" dirty="0" err="1">
                <a:solidFill>
                  <a:prstClr val="black"/>
                </a:solidFill>
                <a:latin typeface="Arial" panose="020B0604020202020204" pitchFamily="34" charset="0"/>
                <a:cs typeface="Arial" panose="020B0604020202020204" pitchFamily="34" charset="0"/>
              </a:rPr>
              <a:t>Đến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giờ</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câu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r>
              <a:rPr lang="en-US" sz="2800" dirty="0">
                <a:solidFill>
                  <a:prstClr val="black"/>
                </a:solidFill>
                <a:latin typeface="Arial" panose="020B0604020202020204" pitchFamily="34" charset="0"/>
                <a:cs typeface="Arial" panose="020B0604020202020204" pitchFamily="34" charset="0"/>
              </a:rPr>
              <a:t> .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cháu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giúp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nhé</a:t>
            </a:r>
            <a:r>
              <a:rPr lang="en-US" sz="2800" dirty="0">
                <a:solidFill>
                  <a:prstClr val="black"/>
                </a:solidFill>
                <a:latin typeface="Arial" panose="020B0604020202020204" pitchFamily="34" charset="0"/>
                <a:cs typeface="Arial" panose="020B0604020202020204" pitchFamily="34" charset="0"/>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10" name="Rectangle 9">
            <a:hlinkClick r:id="rId4" action="ppaction://hlinksldjump"/>
          </p:cNvPr>
          <p:cNvSpPr/>
          <p:nvPr/>
        </p:nvSpPr>
        <p:spPr>
          <a:xfrm>
            <a:off x="7176217" y="3119735"/>
            <a:ext cx="1967783"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latin typeface="Arial" panose="020B0604020202020204" pitchFamily="34" charset="0"/>
                <a:cs typeface="Arial" panose="020B0604020202020204" pitchFamily="34" charset="0"/>
              </a:rPr>
              <a:t>PLAY</a:t>
            </a:r>
          </a:p>
        </p:txBody>
      </p:sp>
      <p:sp>
        <p:nvSpPr>
          <p:cNvPr id="9" name="Rounded Rectangle 8"/>
          <p:cNvSpPr/>
          <p:nvPr/>
        </p:nvSpPr>
        <p:spPr>
          <a:xfrm>
            <a:off x="7478486" y="0"/>
            <a:ext cx="4713514" cy="576943"/>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729107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5300" y="1672062"/>
            <a:ext cx="11303000" cy="2003625"/>
          </a:xfrm>
          <a:prstGeom prst="rect">
            <a:avLst/>
          </a:prstGeom>
        </p:spPr>
        <p:txBody>
          <a:bodyPr wrap="square">
            <a:spAutoFit/>
          </a:bodyPr>
          <a:lstStyle/>
          <a:p>
            <a:pPr algn="just">
              <a:lnSpc>
                <a:spcPct val="115000"/>
              </a:lnSpc>
              <a:spcAft>
                <a:spcPts val="0"/>
              </a:spcAft>
            </a:pPr>
            <a:r>
              <a:rPr lang="en-US" sz="3600">
                <a:solidFill>
                  <a:srgbClr val="0070C0"/>
                </a:solidFill>
                <a:latin typeface="+mj-lt"/>
                <a:ea typeface="Times New Roman" panose="02020603050405020304" pitchFamily="18" charset="0"/>
                <a:cs typeface="Times New Roman" panose="02020603050405020304" pitchFamily="18" charset="0"/>
              </a:rPr>
              <a:t>- Quan sát biểu đồ ở Hình 8 và Hình 9 (SGK trang 10).</a:t>
            </a:r>
          </a:p>
          <a:p>
            <a:pPr algn="just">
              <a:lnSpc>
                <a:spcPct val="115000"/>
              </a:lnSpc>
              <a:spcAft>
                <a:spcPts val="0"/>
              </a:spcAft>
            </a:pPr>
            <a:r>
              <a:rPr lang="en-US" sz="3600">
                <a:solidFill>
                  <a:srgbClr val="0070C0"/>
                </a:solidFill>
                <a:latin typeface="+mj-lt"/>
                <a:ea typeface="Times New Roman" panose="02020603050405020304" pitchFamily="18" charset="0"/>
                <a:cs typeface="Times New Roman" panose="02020603050405020304" pitchFamily="18" charset="0"/>
              </a:rPr>
              <a:t>- Làm bài tập trắc nghiệm: Chọn đáp án đúng trong các đáp án A, B, C, D. </a:t>
            </a:r>
          </a:p>
        </p:txBody>
      </p:sp>
      <p:pic>
        <p:nvPicPr>
          <p:cNvPr id="7"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11848" y="54234"/>
            <a:ext cx="1452621" cy="1307359"/>
          </a:xfrm>
          <a:prstGeom prst="rect">
            <a:avLst/>
          </a:prstGeom>
        </p:spPr>
      </p:pic>
      <p:sp>
        <p:nvSpPr>
          <p:cNvPr id="8" name="Rounded Rectangle 7"/>
          <p:cNvSpPr/>
          <p:nvPr/>
        </p:nvSpPr>
        <p:spPr>
          <a:xfrm>
            <a:off x="1911215" y="54234"/>
            <a:ext cx="4582268" cy="5715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MỞ ĐẦU</a:t>
            </a:r>
          </a:p>
        </p:txBody>
      </p:sp>
      <p:grpSp>
        <p:nvGrpSpPr>
          <p:cNvPr id="10" name="Group 9">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1979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11289"/>
            <a:ext cx="12192000" cy="6873141"/>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702211" y="2815969"/>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5753100" y="5740688"/>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55071" y="5079636"/>
            <a:ext cx="1752600" cy="1676400"/>
          </a:xfrm>
          <a:prstGeom prst="rect">
            <a:avLst/>
          </a:prstGeom>
        </p:spPr>
      </p:pic>
      <p:sp>
        <p:nvSpPr>
          <p:cNvPr id="13" name="TextBox 12"/>
          <p:cNvSpPr txBox="1"/>
          <p:nvPr/>
        </p:nvSpPr>
        <p:spPr>
          <a:xfrm>
            <a:off x="5613361" y="5638801"/>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7908523" y="5560360"/>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ight Arrow 15">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17" name="Rectangle 16"/>
          <p:cNvSpPr/>
          <p:nvPr/>
        </p:nvSpPr>
        <p:spPr>
          <a:xfrm>
            <a:off x="20205" y="635591"/>
            <a:ext cx="6527259"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1:</a:t>
            </a:r>
            <a:r>
              <a:rPr lang="en-US" sz="3200" b="1">
                <a:solidFill>
                  <a:srgbClr val="00B050"/>
                </a:solidFill>
                <a:latin typeface="Arial" panose="020B0604020202020204" pitchFamily="34" charset="0"/>
                <a:cs typeface="Arial" panose="020B0604020202020204" pitchFamily="34" charset="0"/>
              </a:rPr>
              <a:t> Môn thể thao nào có nhiều học sinh thích chơi nhất?</a:t>
            </a:r>
          </a:p>
        </p:txBody>
      </p:sp>
      <p:sp>
        <p:nvSpPr>
          <p:cNvPr id="18" name="Rectangle 17"/>
          <p:cNvSpPr/>
          <p:nvPr/>
        </p:nvSpPr>
        <p:spPr>
          <a:xfrm>
            <a:off x="297420" y="1816320"/>
            <a:ext cx="2722904"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A.</a:t>
            </a:r>
            <a:r>
              <a:rPr lang="en-US" sz="3200">
                <a:solidFill>
                  <a:schemeClr val="bg1"/>
                </a:solidFill>
                <a:latin typeface="Arial" panose="020B0604020202020204" pitchFamily="34" charset="0"/>
                <a:cs typeface="Arial" panose="020B0604020202020204" pitchFamily="34" charset="0"/>
              </a:rPr>
              <a:t> Bơi</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700645" y="1815719"/>
            <a:ext cx="2473003"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B.</a:t>
            </a:r>
            <a:r>
              <a:rPr lang="en-US" sz="3200">
                <a:solidFill>
                  <a:schemeClr val="bg1"/>
                </a:solidFill>
                <a:latin typeface="Arial" panose="020B0604020202020204" pitchFamily="34" charset="0"/>
                <a:cs typeface="Arial" panose="020B0604020202020204" pitchFamily="34" charset="0"/>
              </a:rPr>
              <a:t> Bóng đá</a:t>
            </a:r>
            <a:endParaRPr lang="en-US" sz="32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1981862" y="2459177"/>
            <a:ext cx="2603944"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C.</a:t>
            </a:r>
            <a:r>
              <a:rPr lang="en-US" sz="3200">
                <a:solidFill>
                  <a:schemeClr val="bg1"/>
                </a:solidFill>
                <a:latin typeface="Arial" panose="020B0604020202020204" pitchFamily="34" charset="0"/>
                <a:cs typeface="Arial" panose="020B0604020202020204" pitchFamily="34" charset="0"/>
              </a:rPr>
              <a:t> Bóng rổ</a:t>
            </a:r>
            <a:endParaRPr lang="en-US" sz="3200"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
        <p:nvSpPr>
          <p:cNvPr id="26" name="Rounded Rectangle 25"/>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166412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1744 -0.00301 L 0.60678 -0.0044 " pathEditMode="relative" rAng="0" ptsTypes="AA">
                                      <p:cBhvr>
                                        <p:cTn id="6" dur="2000" fill="hold"/>
                                        <p:tgtEl>
                                          <p:spTgt spid="6"/>
                                        </p:tgtEl>
                                        <p:attrNameLst>
                                          <p:attrName>ppt_x</p:attrName>
                                          <p:attrName>ppt_y</p:attrName>
                                        </p:attrNameLst>
                                      </p:cBhvr>
                                      <p:rCtr x="31211" y="-69"/>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0" presetClass="path" presetSubtype="0" accel="50000" decel="50000" fill="hold" nodeType="afterEffect">
                                  <p:stCondLst>
                                    <p:cond delay="0"/>
                                  </p:stCondLst>
                                  <p:childTnLst>
                                    <p:animMotion origin="layout" path="M 1.875E-6 2.22222E-6 C 0.04687 0.00301 0.09375 0.00602 0.13073 -0.0132 C 0.16758 -0.03218 0.20677 -0.0838 0.22122 -0.11412 C 0.23568 -0.14445 0.2375 -0.18519 0.21836 -0.19468 C 0.19922 -0.20394 0.12643 -0.1794 0.10625 -0.17107 C 0.0862 -0.16297 0.09193 -0.15394 0.09765 -0.14491 " pathEditMode="relative" rAng="0" ptsTypes="AAAAAA">
                                      <p:cBhvr>
                                        <p:cTn id="31" dur="2000" fill="hold"/>
                                        <p:tgtEl>
                                          <p:spTgt spid="9"/>
                                        </p:tgtEl>
                                        <p:attrNameLst>
                                          <p:attrName>ppt_x</p:attrName>
                                          <p:attrName>ppt_y</p:attrName>
                                        </p:attrNameLst>
                                      </p:cBhvr>
                                      <p:rCtr x="11615" y="-9722"/>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7"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18769"/>
            <a:ext cx="12275819" cy="6890794"/>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787784" y="2658587"/>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8410094" y="57856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81601" y="5083770"/>
            <a:ext cx="1752600" cy="1676400"/>
          </a:xfrm>
          <a:prstGeom prst="rect">
            <a:avLst/>
          </a:prstGeom>
        </p:spPr>
      </p:pic>
      <p:sp>
        <p:nvSpPr>
          <p:cNvPr id="13" name="TextBox 12"/>
          <p:cNvSpPr txBox="1"/>
          <p:nvPr/>
        </p:nvSpPr>
        <p:spPr>
          <a:xfrm>
            <a:off x="5638801" y="56636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5303859" y="5596522"/>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327016" y="665265"/>
            <a:ext cx="6272243"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a:solidFill>
                  <a:srgbClr val="FF0000"/>
                </a:solidFill>
                <a:latin typeface="Arial" panose="020B0604020202020204" pitchFamily="34" charset="0"/>
                <a:cs typeface="Arial" panose="020B0604020202020204" pitchFamily="34" charset="0"/>
              </a:rPr>
              <a:t>Câu 2: </a:t>
            </a:r>
            <a:r>
              <a:rPr lang="en-US" sz="3200" b="1">
                <a:solidFill>
                  <a:srgbClr val="FF0000"/>
                </a:solidFill>
                <a:latin typeface="Arial" panose="020B0604020202020204" pitchFamily="34" charset="0"/>
                <a:cs typeface="Arial" panose="020B0604020202020204" pitchFamily="34" charset="0"/>
              </a:rPr>
              <a:t>Tổng số học sinh của lớp 6C là:</a:t>
            </a:r>
            <a:endParaRPr lang="en-US" sz="320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444023" y="1776545"/>
            <a:ext cx="1365955"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A.</a:t>
            </a:r>
            <a:r>
              <a:rPr lang="en-US" sz="3200">
                <a:solidFill>
                  <a:srgbClr val="002060"/>
                </a:solidFill>
                <a:latin typeface="Arial" panose="020B0604020202020204" pitchFamily="34" charset="0"/>
                <a:cs typeface="Arial" panose="020B0604020202020204" pitchFamily="34" charset="0"/>
              </a:rPr>
              <a:t> 31</a:t>
            </a:r>
            <a:endParaRPr lang="en-US" sz="32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2443412" y="1776545"/>
            <a:ext cx="1345813"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B.</a:t>
            </a:r>
            <a:r>
              <a:rPr lang="en-US" sz="3200">
                <a:solidFill>
                  <a:srgbClr val="002060"/>
                </a:solidFill>
                <a:latin typeface="Arial" panose="020B0604020202020204" pitchFamily="34" charset="0"/>
                <a:cs typeface="Arial" panose="020B0604020202020204" pitchFamily="34" charset="0"/>
              </a:rPr>
              <a:t> 36</a:t>
            </a:r>
            <a:endParaRPr lang="en-US" sz="3200" dirty="0">
              <a:solidFill>
                <a:srgbClr val="002060"/>
              </a:solidFill>
              <a:latin typeface="Arial" panose="020B0604020202020204" pitchFamily="34" charset="0"/>
              <a:cs typeface="Arial" panose="020B0604020202020204" pitchFamily="34" charset="0"/>
            </a:endParaRPr>
          </a:p>
        </p:txBody>
      </p:sp>
      <p:sp>
        <p:nvSpPr>
          <p:cNvPr id="19" name="Rectangle 18"/>
          <p:cNvSpPr/>
          <p:nvPr/>
        </p:nvSpPr>
        <p:spPr>
          <a:xfrm>
            <a:off x="4422659" y="1776545"/>
            <a:ext cx="1323699"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C.</a:t>
            </a:r>
            <a:r>
              <a:rPr lang="en-US" sz="3200">
                <a:solidFill>
                  <a:srgbClr val="002060"/>
                </a:solidFill>
                <a:latin typeface="Arial" panose="020B0604020202020204" pitchFamily="34" charset="0"/>
                <a:cs typeface="Arial" panose="020B0604020202020204" pitchFamily="34" charset="0"/>
              </a:rPr>
              <a:t> 42</a:t>
            </a:r>
            <a:endParaRPr lang="en-US" sz="3200" dirty="0">
              <a:solidFill>
                <a:srgbClr val="002060"/>
              </a:solidFill>
              <a:latin typeface="Arial" panose="020B0604020202020204" pitchFamily="34" charset="0"/>
              <a:cs typeface="Arial" panose="020B0604020202020204" pitchFamily="34" charset="0"/>
            </a:endParaRPr>
          </a:p>
        </p:txBody>
      </p:sp>
      <p:sp>
        <p:nvSpPr>
          <p:cNvPr id="20" name="Right Arrow 19">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pic>
        <p:nvPicPr>
          <p:cNvPr id="22" name="Picture 21"/>
          <p:cNvPicPr>
            <a:picLocks noChangeAspect="1"/>
          </p:cNvPicPr>
          <p:nvPr/>
        </p:nvPicPr>
        <p:blipFill>
          <a:blip r:embed="rId13"/>
          <a:stretch>
            <a:fillRect/>
          </a:stretch>
        </p:blipFill>
        <p:spPr>
          <a:xfrm>
            <a:off x="6832447" y="69467"/>
            <a:ext cx="5341250" cy="3680178"/>
          </a:xfrm>
          <a:prstGeom prst="rect">
            <a:avLst/>
          </a:prstGeom>
        </p:spPr>
      </p:pic>
      <p:sp>
        <p:nvSpPr>
          <p:cNvPr id="23" name="Rounded Rectangle 22"/>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132382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3.7037E-6 L 0.60443 0.01574 " pathEditMode="relative" rAng="0" ptsTypes="AA">
                                      <p:cBhvr>
                                        <p:cTn id="6" dur="2000" fill="hold"/>
                                        <p:tgtEl>
                                          <p:spTgt spid="6"/>
                                        </p:tgtEl>
                                        <p:attrNameLst>
                                          <p:attrName>ppt_x</p:attrName>
                                          <p:attrName>ppt_y</p:attrName>
                                        </p:attrNameLst>
                                      </p:cBhvr>
                                      <p:rCtr x="30221" y="787"/>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dung .wav"/>
                                        </p:tgtEl>
                                      </p:cMediaNode>
                                    </p:audio>
                                  </p:subTnLst>
                                </p:cTn>
                              </p:par>
                              <p:par>
                                <p:cTn id="40" presetID="47" presetClass="exit" presetSubtype="0" fill="hold" nodeType="with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0"/>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par>
                          <p:cTn id="45" fill="hold">
                            <p:stCondLst>
                              <p:cond delay="1000"/>
                            </p:stCondLst>
                            <p:childTnLst>
                              <p:par>
                                <p:cTn id="46" presetID="35" presetClass="path" presetSubtype="0" accel="50000" decel="50000" fill="hold" nodeType="afterEffect">
                                  <p:stCondLst>
                                    <p:cond delay="0"/>
                                  </p:stCondLst>
                                  <p:childTnLst>
                                    <p:animMotion origin="layout" path="M -0.0066 -0.00023 L -0.1316 -0.1669 " pathEditMode="relative" rAng="0" ptsTypes="AA">
                                      <p:cBhvr>
                                        <p:cTn id="47" dur="2000" fill="hold"/>
                                        <p:tgtEl>
                                          <p:spTgt spid="9"/>
                                        </p:tgtEl>
                                        <p:attrNameLst>
                                          <p:attrName>ppt_x</p:attrName>
                                          <p:attrName>ppt_y</p:attrName>
                                        </p:attrNameLst>
                                      </p:cBhvr>
                                      <p:rCtr x="-6250" y="-8333"/>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9"/>
                                        </p:tgtEl>
                                      </p:cBhvr>
                                    </p:animEffect>
                                    <p:anim calcmode="lin" valueType="num">
                                      <p:cBhvr>
                                        <p:cTn id="51" dur="2000"/>
                                        <p:tgtEl>
                                          <p:spTgt spid="9"/>
                                        </p:tgtEl>
                                        <p:attrNameLst>
                                          <p:attrName>ppt_x</p:attrName>
                                        </p:attrNameLst>
                                      </p:cBhvr>
                                      <p:tavLst>
                                        <p:tav tm="0">
                                          <p:val>
                                            <p:strVal val="ppt_x"/>
                                          </p:val>
                                        </p:tav>
                                        <p:tav tm="100000">
                                          <p:val>
                                            <p:strVal val="ppt_x"/>
                                          </p:val>
                                        </p:tav>
                                      </p:tavLst>
                                    </p:anim>
                                    <p:anim calcmode="lin" valueType="num">
                                      <p:cBhvr>
                                        <p:cTn id="52" dur="2000"/>
                                        <p:tgtEl>
                                          <p:spTgt spid="9"/>
                                        </p:tgtEl>
                                        <p:attrNameLst>
                                          <p:attrName>ppt_y</p:attrName>
                                        </p:attrNameLst>
                                      </p:cBhvr>
                                      <p:tavLst>
                                        <p:tav tm="0">
                                          <p:val>
                                            <p:strVal val="ppt_y"/>
                                          </p:val>
                                        </p:tav>
                                        <p:tav tm="100000">
                                          <p:val>
                                            <p:strVal val="ppt_y-.1"/>
                                          </p:val>
                                        </p:tav>
                                      </p:tavLst>
                                    </p:anim>
                                    <p:set>
                                      <p:cBhvr>
                                        <p:cTn id="53"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1" y="-4649"/>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860799"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8410094" y="57856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81601" y="5083770"/>
            <a:ext cx="1752600" cy="1676400"/>
          </a:xfrm>
          <a:prstGeom prst="rect">
            <a:avLst/>
          </a:prstGeom>
        </p:spPr>
      </p:pic>
      <p:sp>
        <p:nvSpPr>
          <p:cNvPr id="13" name="TextBox 12"/>
          <p:cNvSpPr txBox="1"/>
          <p:nvPr/>
        </p:nvSpPr>
        <p:spPr>
          <a:xfrm>
            <a:off x="5638801" y="56636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5283002" y="5597643"/>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160962" y="679411"/>
            <a:ext cx="6245746"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3: </a:t>
            </a:r>
            <a:r>
              <a:rPr lang="en-US" sz="3200" b="1">
                <a:solidFill>
                  <a:srgbClr val="00B050"/>
                </a:solidFill>
                <a:latin typeface="Arial" panose="020B0604020202020204" pitchFamily="34" charset="0"/>
                <a:cs typeface="Arial" panose="020B0604020202020204" pitchFamily="34" charset="0"/>
              </a:rPr>
              <a:t>Số học sinh nữ so với số học sinh nam trong lớp là:</a:t>
            </a:r>
            <a:endParaRPr lang="en-US" sz="3200">
              <a:solidFill>
                <a:srgbClr val="00B050"/>
              </a:solidFill>
              <a:latin typeface="Arial" panose="020B0604020202020204" pitchFamily="34" charset="0"/>
              <a:cs typeface="Arial" panose="020B0604020202020204" pitchFamily="34" charset="0"/>
            </a:endParaRPr>
          </a:p>
        </p:txBody>
      </p:sp>
      <p:sp>
        <p:nvSpPr>
          <p:cNvPr id="18" name="Rectangle 17"/>
          <p:cNvSpPr/>
          <p:nvPr/>
        </p:nvSpPr>
        <p:spPr>
          <a:xfrm>
            <a:off x="572542" y="1920860"/>
            <a:ext cx="2843682"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A.</a:t>
            </a:r>
            <a:r>
              <a:rPr lang="en-US" sz="3200">
                <a:solidFill>
                  <a:schemeClr val="bg1"/>
                </a:solidFill>
                <a:latin typeface="Arial" panose="020B0604020202020204" pitchFamily="34" charset="0"/>
                <a:cs typeface="Arial" panose="020B0604020202020204" pitchFamily="34" charset="0"/>
              </a:rPr>
              <a:t> Nhiều hơn</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783856" y="1915142"/>
            <a:ext cx="2795490"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B.</a:t>
            </a:r>
            <a:r>
              <a:rPr lang="en-US" sz="3200">
                <a:solidFill>
                  <a:schemeClr val="bg1"/>
                </a:solidFill>
                <a:latin typeface="Arial" panose="020B0604020202020204" pitchFamily="34" charset="0"/>
                <a:cs typeface="Arial" panose="020B0604020202020204" pitchFamily="34" charset="0"/>
              </a:rPr>
              <a:t> Bằng nhau</a:t>
            </a:r>
            <a:endParaRPr lang="en-US" sz="32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2368203" y="2590800"/>
            <a:ext cx="2389707"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C.</a:t>
            </a:r>
            <a:r>
              <a:rPr lang="en-US" sz="3200">
                <a:solidFill>
                  <a:schemeClr val="bg1"/>
                </a:solidFill>
                <a:latin typeface="Arial" panose="020B0604020202020204" pitchFamily="34" charset="0"/>
                <a:cs typeface="Arial" panose="020B0604020202020204" pitchFamily="34" charset="0"/>
              </a:rPr>
              <a:t> Ít hơn</a:t>
            </a:r>
            <a:endParaRPr lang="en-US" sz="3200" dirty="0">
              <a:solidFill>
                <a:schemeClr val="bg1"/>
              </a:solidFill>
              <a:latin typeface="Arial" panose="020B0604020202020204" pitchFamily="34" charset="0"/>
              <a:cs typeface="Arial" panose="020B0604020202020204" pitchFamily="34" charset="0"/>
            </a:endParaRPr>
          </a:p>
        </p:txBody>
      </p:sp>
      <p:sp>
        <p:nvSpPr>
          <p:cNvPr id="22" name="Right Arrow 21">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
        <p:nvSpPr>
          <p:cNvPr id="24" name="Rounded Rectangle 23"/>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323751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dung .wav"/>
                                        </p:tgtEl>
                                      </p:cMediaNode>
                                    </p:audio>
                                  </p:subTnLst>
                                </p:cTn>
                              </p:par>
                              <p:par>
                                <p:cTn id="40" presetID="47" presetClass="exit" presetSubtype="0" fill="hold" nodeType="with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0"/>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par>
                          <p:cTn id="45" fill="hold">
                            <p:stCondLst>
                              <p:cond delay="1000"/>
                            </p:stCondLst>
                            <p:childTnLst>
                              <p:par>
                                <p:cTn id="46" presetID="35" presetClass="path" presetSubtype="0" accel="50000" decel="50000" fill="hold" nodeType="afterEffect">
                                  <p:stCondLst>
                                    <p:cond delay="0"/>
                                  </p:stCondLst>
                                  <p:childTnLst>
                                    <p:animMotion origin="layout" path="M -0.00664 -0.00023 L -0.18307 -0.16204 " pathEditMode="relative" rAng="0" ptsTypes="AA">
                                      <p:cBhvr>
                                        <p:cTn id="47" dur="2000" fill="hold"/>
                                        <p:tgtEl>
                                          <p:spTgt spid="9"/>
                                        </p:tgtEl>
                                        <p:attrNameLst>
                                          <p:attrName>ppt_x</p:attrName>
                                          <p:attrName>ppt_y</p:attrName>
                                        </p:attrNameLst>
                                      </p:cBhvr>
                                      <p:rCtr x="-8828" y="-8102"/>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9"/>
                                        </p:tgtEl>
                                      </p:cBhvr>
                                    </p:animEffect>
                                    <p:anim calcmode="lin" valueType="num">
                                      <p:cBhvr>
                                        <p:cTn id="51" dur="2000"/>
                                        <p:tgtEl>
                                          <p:spTgt spid="9"/>
                                        </p:tgtEl>
                                        <p:attrNameLst>
                                          <p:attrName>ppt_x</p:attrName>
                                        </p:attrNameLst>
                                      </p:cBhvr>
                                      <p:tavLst>
                                        <p:tav tm="0">
                                          <p:val>
                                            <p:strVal val="ppt_x"/>
                                          </p:val>
                                        </p:tav>
                                        <p:tav tm="100000">
                                          <p:val>
                                            <p:strVal val="ppt_x"/>
                                          </p:val>
                                        </p:tav>
                                      </p:tavLst>
                                    </p:anim>
                                    <p:anim calcmode="lin" valueType="num">
                                      <p:cBhvr>
                                        <p:cTn id="52" dur="2000"/>
                                        <p:tgtEl>
                                          <p:spTgt spid="9"/>
                                        </p:tgtEl>
                                        <p:attrNameLst>
                                          <p:attrName>ppt_y</p:attrName>
                                        </p:attrNameLst>
                                      </p:cBhvr>
                                      <p:tavLst>
                                        <p:tav tm="0">
                                          <p:val>
                                            <p:strVal val="ppt_y"/>
                                          </p:val>
                                        </p:tav>
                                        <p:tav tm="100000">
                                          <p:val>
                                            <p:strVal val="ppt_y-.1"/>
                                          </p:val>
                                        </p:tav>
                                      </p:tavLst>
                                    </p:anim>
                                    <p:set>
                                      <p:cBhvr>
                                        <p:cTn id="53"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7" grpId="0"/>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62087"/>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2017371" y="5204012"/>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785815" y="5270965"/>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4894950" y="5289237"/>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4078515"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5102149" y="5000161"/>
            <a:ext cx="1719804" cy="1653658"/>
          </a:xfrm>
          <a:prstGeom prst="rect">
            <a:avLst/>
          </a:prstGeom>
        </p:spPr>
      </p:pic>
      <p:sp>
        <p:nvSpPr>
          <p:cNvPr id="8" name="TextBox 7"/>
          <p:cNvSpPr txBox="1"/>
          <p:nvPr/>
        </p:nvSpPr>
        <p:spPr>
          <a:xfrm>
            <a:off x="5473926" y="5534603"/>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B</a:t>
            </a:r>
          </a:p>
        </p:txBody>
      </p:sp>
      <p:pic>
        <p:nvPicPr>
          <p:cNvPr id="9" name="Picture 8" descr="ca.png"/>
          <p:cNvPicPr>
            <a:picLocks noChangeAspect="1"/>
          </p:cNvPicPr>
          <p:nvPr/>
        </p:nvPicPr>
        <p:blipFill>
          <a:blip r:embed="rId9" cstate="print"/>
          <a:stretch>
            <a:fillRect/>
          </a:stretch>
        </p:blipFill>
        <p:spPr>
          <a:xfrm>
            <a:off x="2743200" y="57074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990160" y="5002957"/>
            <a:ext cx="1761522" cy="1697510"/>
          </a:xfrm>
          <a:prstGeom prst="rect">
            <a:avLst/>
          </a:prstGeom>
        </p:spPr>
      </p:pic>
      <p:sp>
        <p:nvSpPr>
          <p:cNvPr id="11" name="TextBox 10"/>
          <p:cNvSpPr txBox="1"/>
          <p:nvPr/>
        </p:nvSpPr>
        <p:spPr>
          <a:xfrm>
            <a:off x="8458200"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2181342" y="5000161"/>
            <a:ext cx="1752600" cy="1676400"/>
          </a:xfrm>
          <a:prstGeom prst="rect">
            <a:avLst/>
          </a:prstGeom>
        </p:spPr>
      </p:pic>
      <p:sp>
        <p:nvSpPr>
          <p:cNvPr id="13" name="TextBox 12"/>
          <p:cNvSpPr txBox="1"/>
          <p:nvPr/>
        </p:nvSpPr>
        <p:spPr>
          <a:xfrm>
            <a:off x="2639632" y="55593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A</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5138801" y="554920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8115300" y="5563263"/>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119898" y="568494"/>
            <a:ext cx="6680052" cy="1730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FF0000"/>
                </a:solidFill>
                <a:latin typeface="Arial" panose="020B0604020202020204" pitchFamily="34" charset="0"/>
                <a:ea typeface="Times New Roman" panose="02020603050405020304" pitchFamily="18" charset="0"/>
                <a:cs typeface="Arial" panose="020B0604020202020204" pitchFamily="34" charset="0"/>
              </a:rPr>
              <a:t>Câu 4:</a:t>
            </a:r>
            <a:r>
              <a:rPr lang="en-US" sz="3200" b="1">
                <a:solidFill>
                  <a:srgbClr val="FF0000"/>
                </a:solidFill>
                <a:latin typeface="Arial" panose="020B0604020202020204" pitchFamily="34" charset="0"/>
                <a:ea typeface="Times New Roman" panose="02020603050405020304" pitchFamily="18" charset="0"/>
                <a:cs typeface="Arial" panose="020B0604020202020204" pitchFamily="34" charset="0"/>
              </a:rPr>
              <a:t> Tổng số học sinh thích chơi bóng rổ ít hơn tổng số học sinh thích chơi bóng đá là:</a:t>
            </a:r>
          </a:p>
        </p:txBody>
      </p:sp>
      <p:sp>
        <p:nvSpPr>
          <p:cNvPr id="17" name="Rectangle 16"/>
          <p:cNvSpPr/>
          <p:nvPr/>
        </p:nvSpPr>
        <p:spPr>
          <a:xfrm>
            <a:off x="492392" y="2236538"/>
            <a:ext cx="1688950"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A.</a:t>
            </a:r>
            <a:r>
              <a:rPr lang="en-US" sz="3200">
                <a:solidFill>
                  <a:srgbClr val="002060"/>
                </a:solidFill>
                <a:latin typeface="Arial" panose="020B0604020202020204" pitchFamily="34" charset="0"/>
                <a:cs typeface="Arial" panose="020B0604020202020204" pitchFamily="34" charset="0"/>
              </a:rPr>
              <a:t> 13</a:t>
            </a:r>
            <a:endParaRPr lang="en-US" sz="32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2673734" y="2236538"/>
            <a:ext cx="1723886"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B.</a:t>
            </a:r>
            <a:r>
              <a:rPr lang="en-US" sz="3200">
                <a:solidFill>
                  <a:srgbClr val="002060"/>
                </a:solidFill>
                <a:latin typeface="Arial" panose="020B0604020202020204" pitchFamily="34" charset="0"/>
                <a:cs typeface="Arial" panose="020B0604020202020204" pitchFamily="34" charset="0"/>
              </a:rPr>
              <a:t> 11</a:t>
            </a:r>
            <a:endParaRPr lang="en-US" sz="3200" dirty="0">
              <a:solidFill>
                <a:srgbClr val="002060"/>
              </a:solidFill>
              <a:latin typeface="Arial" panose="020B0604020202020204" pitchFamily="34" charset="0"/>
              <a:cs typeface="Arial" panose="020B0604020202020204" pitchFamily="34" charset="0"/>
            </a:endParaRPr>
          </a:p>
        </p:txBody>
      </p:sp>
      <p:sp>
        <p:nvSpPr>
          <p:cNvPr id="19" name="Rectangle 18"/>
          <p:cNvSpPr/>
          <p:nvPr/>
        </p:nvSpPr>
        <p:spPr>
          <a:xfrm>
            <a:off x="4890012" y="2227337"/>
            <a:ext cx="1724954"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Arial" panose="020B0604020202020204" pitchFamily="34" charset="0"/>
                <a:cs typeface="Arial" panose="020B0604020202020204" pitchFamily="34" charset="0"/>
              </a:rPr>
              <a:t>C.</a:t>
            </a:r>
            <a:r>
              <a:rPr lang="en-US" sz="3200">
                <a:solidFill>
                  <a:srgbClr val="002060"/>
                </a:solidFill>
                <a:latin typeface="Arial" panose="020B0604020202020204" pitchFamily="34" charset="0"/>
                <a:cs typeface="Arial" panose="020B0604020202020204" pitchFamily="34" charset="0"/>
              </a:rPr>
              <a:t> 9</a:t>
            </a:r>
            <a:endParaRPr lang="en-US" sz="3200" dirty="0">
              <a:solidFill>
                <a:srgbClr val="002060"/>
              </a:solidFill>
              <a:latin typeface="Arial" panose="020B0604020202020204" pitchFamily="34" charset="0"/>
              <a:cs typeface="Arial" panose="020B0604020202020204" pitchFamily="34" charset="0"/>
            </a:endParaRPr>
          </a:p>
        </p:txBody>
      </p:sp>
      <p:sp>
        <p:nvSpPr>
          <p:cNvPr id="20" name="Right Arrow 19">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2" name="Rounded Rectangle 21"/>
          <p:cNvSpPr/>
          <p:nvPr/>
        </p:nvSpPr>
        <p:spPr>
          <a:xfrm>
            <a:off x="0" y="13562"/>
            <a:ext cx="4713514" cy="5769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a:t>HOẠT ĐỘNG VẬN DỤNG</a:t>
            </a:r>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Tree>
    <p:extLst>
      <p:ext uri="{BB962C8B-B14F-4D97-AF65-F5344CB8AC3E}">
        <p14:creationId xmlns:p14="http://schemas.microsoft.com/office/powerpoint/2010/main" val="2176139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56" presetClass="path" presetSubtype="0" accel="50000" decel="50000" fill="hold" nodeType="afterEffect">
                                  <p:stCondLst>
                                    <p:cond delay="0"/>
                                  </p:stCondLst>
                                  <p:childTnLst>
                                    <p:animMotion origin="layout" path="M -0.00065 -0.00926 L 0.28829 -0.1375 " pathEditMode="relative" rAng="0" ptsTypes="AA">
                                      <p:cBhvr>
                                        <p:cTn id="31" dur="2000" fill="hold"/>
                                        <p:tgtEl>
                                          <p:spTgt spid="9"/>
                                        </p:tgtEl>
                                        <p:attrNameLst>
                                          <p:attrName>ppt_x</p:attrName>
                                          <p:attrName>ppt_y</p:attrName>
                                        </p:attrNameLst>
                                      </p:cBhvr>
                                      <p:rCtr x="14440" y="-6412"/>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1" y="-12906"/>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817251"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5753100" y="5740688"/>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55071" y="5079636"/>
            <a:ext cx="1752600" cy="1676400"/>
          </a:xfrm>
          <a:prstGeom prst="rect">
            <a:avLst/>
          </a:prstGeom>
        </p:spPr>
      </p:pic>
      <p:sp>
        <p:nvSpPr>
          <p:cNvPr id="13" name="TextBox 12"/>
          <p:cNvSpPr txBox="1"/>
          <p:nvPr/>
        </p:nvSpPr>
        <p:spPr>
          <a:xfrm>
            <a:off x="5613361" y="5638801"/>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7908523" y="5560360"/>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0" y="627257"/>
            <a:ext cx="6558844" cy="1704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5:</a:t>
            </a:r>
            <a:r>
              <a:rPr lang="en-US" sz="3200" b="1">
                <a:solidFill>
                  <a:srgbClr val="00B050"/>
                </a:solidFill>
                <a:latin typeface="Arial" panose="020B0604020202020204" pitchFamily="34" charset="0"/>
                <a:cs typeface="Arial" panose="020B0604020202020204" pitchFamily="34" charset="0"/>
              </a:rPr>
              <a:t> </a:t>
            </a:r>
            <a:r>
              <a:rPr lang="en-US" sz="3200" b="1">
                <a:solidFill>
                  <a:srgbClr val="00B050"/>
                </a:solidFill>
                <a:latin typeface="Calibri"/>
              </a:rPr>
              <a:t>Số học sinh nữ thích chơi bóng đá nhiều hơn số học sinh nữ thích bơi là:</a:t>
            </a:r>
          </a:p>
        </p:txBody>
      </p:sp>
      <p:sp>
        <p:nvSpPr>
          <p:cNvPr id="17" name="Rectangle 16"/>
          <p:cNvSpPr/>
          <p:nvPr/>
        </p:nvSpPr>
        <p:spPr>
          <a:xfrm>
            <a:off x="908001" y="2341567"/>
            <a:ext cx="1248337"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A.</a:t>
            </a:r>
            <a:r>
              <a:rPr lang="en-US" sz="3200">
                <a:solidFill>
                  <a:schemeClr val="bg1"/>
                </a:solidFill>
                <a:latin typeface="Arial" panose="020B0604020202020204" pitchFamily="34" charset="0"/>
                <a:cs typeface="Arial" panose="020B0604020202020204" pitchFamily="34" charset="0"/>
              </a:rPr>
              <a:t> 6</a:t>
            </a:r>
            <a:endParaRPr lang="en-US" sz="32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2808804" y="2341567"/>
            <a:ext cx="1304931"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B.</a:t>
            </a:r>
            <a:r>
              <a:rPr lang="en-US" sz="3200">
                <a:solidFill>
                  <a:schemeClr val="bg1"/>
                </a:solidFill>
                <a:latin typeface="Arial" panose="020B0604020202020204" pitchFamily="34" charset="0"/>
                <a:cs typeface="Arial" panose="020B0604020202020204" pitchFamily="34" charset="0"/>
              </a:rPr>
              <a:t> 7</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66201" y="2363417"/>
            <a:ext cx="1340635"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panose="020B0604020202020204" pitchFamily="34" charset="0"/>
                <a:cs typeface="Arial" panose="020B0604020202020204" pitchFamily="34" charset="0"/>
              </a:rPr>
              <a:t>C.</a:t>
            </a:r>
            <a:r>
              <a:rPr lang="en-US" sz="3200">
                <a:solidFill>
                  <a:schemeClr val="bg1"/>
                </a:solidFill>
                <a:latin typeface="Arial" panose="020B0604020202020204" pitchFamily="34" charset="0"/>
                <a:cs typeface="Arial" panose="020B0604020202020204" pitchFamily="34" charset="0"/>
              </a:rPr>
              <a:t> 8</a:t>
            </a:r>
            <a:endParaRPr lang="en-US" sz="3200"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2"/>
          <a:stretch>
            <a:fillRect/>
          </a:stretch>
        </p:blipFill>
        <p:spPr>
          <a:xfrm>
            <a:off x="6832447" y="69467"/>
            <a:ext cx="5341250" cy="3680178"/>
          </a:xfrm>
          <a:prstGeom prst="rect">
            <a:avLst/>
          </a:prstGeom>
        </p:spPr>
      </p:pic>
      <p:sp>
        <p:nvSpPr>
          <p:cNvPr id="22" name="Rounded Rectangle 21"/>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632634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04167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0" presetClass="path" presetSubtype="0" accel="50000" decel="50000" fill="hold" nodeType="afterEffect">
                                  <p:stCondLst>
                                    <p:cond delay="0"/>
                                  </p:stCondLst>
                                  <p:childTnLst>
                                    <p:animMotion origin="layout" path="M 5.55112E-17 0.00092 C 0.01745 0.00347 0.03516 0.00625 0.04909 -0.01134 C 0.06289 -0.02871 0.0776 -0.07639 0.08307 -0.1044 C 0.08841 -0.13218 0.08919 -0.16991 0.08203 -0.17847 C 0.07474 -0.18704 0.0474 -0.16435 0.03984 -0.15672 C 0.03229 -0.14931 0.03438 -0.14097 0.03659 -0.13264 " pathEditMode="relative" rAng="0" ptsTypes="AAAAAA">
                                      <p:cBhvr>
                                        <p:cTn id="31" dur="2000" fill="hold"/>
                                        <p:tgtEl>
                                          <p:spTgt spid="9"/>
                                        </p:tgtEl>
                                        <p:attrNameLst>
                                          <p:attrName>ppt_x</p:attrName>
                                          <p:attrName>ppt_y</p:attrName>
                                        </p:attrNameLst>
                                      </p:cBhvr>
                                      <p:rCtr x="4362" y="-8981"/>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6477000" y="1981200"/>
            <a:ext cx="4495800" cy="2209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cảm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ơn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cháu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giúp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câu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nha</a:t>
            </a:r>
            <a:r>
              <a:rPr lang="en-US" sz="2800" dirty="0">
                <a:solidFill>
                  <a:prstClr val="black"/>
                </a:solidFill>
                <a:latin typeface="Arial" panose="020B0604020202020204" pitchFamily="34" charset="0"/>
                <a:cs typeface="Arial" panose="020B0604020202020204" pitchFamily="34" charset="0"/>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2714819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98" y="1768066"/>
            <a:ext cx="11117945" cy="2554545"/>
          </a:xfrm>
          <a:prstGeom prst="rect">
            <a:avLst/>
          </a:prstGeom>
        </p:spPr>
        <p:txBody>
          <a:bodyPr wrap="square">
            <a:spAutoFit/>
          </a:bodyPr>
          <a:lstStyle/>
          <a:p>
            <a:pPr algn="just">
              <a:spcAft>
                <a:spcPts val="0"/>
              </a:spcAft>
            </a:pPr>
            <a:r>
              <a:rPr lang="en-US" sz="3200">
                <a:solidFill>
                  <a:srgbClr val="0066FF"/>
                </a:solidFill>
                <a:latin typeface="+mj-lt"/>
                <a:ea typeface="Times New Roman" panose="02020603050405020304" pitchFamily="18" charset="0"/>
                <a:cs typeface="Times New Roman" panose="02020603050405020304" pitchFamily="18" charset="0"/>
              </a:rPr>
              <a:t>- GV nhấn mạnh HS cần đọc và mô tả được biểu đồ cột kép.</a:t>
            </a:r>
          </a:p>
          <a:p>
            <a:pPr algn="just">
              <a:spcAft>
                <a:spcPts val="0"/>
              </a:spcAft>
            </a:pPr>
            <a:r>
              <a:rPr lang="en-US" sz="3200">
                <a:solidFill>
                  <a:srgbClr val="0066FF"/>
                </a:solidFill>
                <a:latin typeface="+mj-lt"/>
                <a:ea typeface="Times New Roman" panose="02020603050405020304" pitchFamily="18" charset="0"/>
                <a:cs typeface="Times New Roman" panose="02020603050405020304" pitchFamily="18" charset="0"/>
              </a:rPr>
              <a:t>- GV khuyến khích HS tự tìm hiểu các biểu đồ trên báo chí, Internet và bảng số liệu từ Niên giám thống kê hằng năm của Tổng cục thống kê, sau đó đọc và mô tả các kết quả.</a:t>
            </a:r>
          </a:p>
          <a:p>
            <a:pPr algn="just">
              <a:spcAft>
                <a:spcPts val="0"/>
              </a:spcAft>
            </a:pPr>
            <a:r>
              <a:rPr lang="en-US" sz="3200">
                <a:solidFill>
                  <a:srgbClr val="0066FF"/>
                </a:solidFill>
                <a:latin typeface="+mj-lt"/>
                <a:ea typeface="Times New Roman" panose="02020603050405020304" pitchFamily="18" charset="0"/>
                <a:cs typeface="Times New Roman" panose="02020603050405020304" pitchFamily="18" charset="0"/>
              </a:rPr>
              <a:t>- Làm bài tập 1, 2, 3 trang 12, 13 SGK.</a:t>
            </a:r>
          </a:p>
        </p:txBody>
      </p:sp>
      <p:sp>
        <p:nvSpPr>
          <p:cNvPr id="3" name="Rounded Rectangle 2"/>
          <p:cNvSpPr/>
          <p:nvPr/>
        </p:nvSpPr>
        <p:spPr>
          <a:xfrm>
            <a:off x="3650341" y="696688"/>
            <a:ext cx="5239657" cy="72571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HƯỚNG DẪN VỀ NHÀ</a:t>
            </a:r>
          </a:p>
        </p:txBody>
      </p:sp>
      <p:grpSp>
        <p:nvGrpSpPr>
          <p:cNvPr id="4" name="Group 3">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5" name="Rectangle 4">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37754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rPr>
              <a:t>Remember…</a:t>
            </a:r>
            <a:br>
              <a:rPr lang="en-US" sz="8000" dirty="0">
                <a:solidFill>
                  <a:schemeClr val="bg1"/>
                </a:solidFill>
              </a:rPr>
            </a:br>
            <a:r>
              <a:rPr lang="en-US" sz="8000" dirty="0">
                <a:solidFill>
                  <a:schemeClr val="bg1"/>
                </a:solidFill>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800">
                <a:solidFill>
                  <a:schemeClr val="bg1"/>
                </a:solidFill>
                <a:ea typeface="Tahoma" panose="020B0604030504040204" pitchFamily="34" charset="0"/>
                <a:cs typeface="Tahoma" panose="020B0604030504040204" pitchFamily="34" charset="0"/>
              </a:rPr>
              <a:t>Thank you!</a:t>
            </a:r>
            <a:endParaRPr lang="en-US" sz="2800" dirty="0">
              <a:solidFill>
                <a:schemeClr val="bg1"/>
              </a:solidFill>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35647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25" y="-2514262"/>
            <a:ext cx="10515600" cy="1325563"/>
          </a:xfrm>
        </p:spPr>
        <p:txBody>
          <a:bodyPr/>
          <a:lstStyle/>
          <a:p>
            <a:endParaRPr lang="en-US"/>
          </a:p>
        </p:txBody>
      </p:sp>
      <p:graphicFrame>
        <p:nvGraphicFramePr>
          <p:cNvPr id="15" name="Content Placeholder 12"/>
          <p:cNvGraphicFramePr>
            <a:graphicFrameLocks noGrp="1"/>
          </p:cNvGraphicFramePr>
          <p:nvPr>
            <p:ph sz="half" idx="1"/>
            <p:extLst>
              <p:ext uri="{D42A27DB-BD31-4B8C-83A1-F6EECF244321}">
                <p14:modId xmlns:p14="http://schemas.microsoft.com/office/powerpoint/2010/main" val="2527279847"/>
              </p:ext>
            </p:extLst>
          </p:nvPr>
        </p:nvGraphicFramePr>
        <p:xfrm>
          <a:off x="113284" y="152400"/>
          <a:ext cx="5982717" cy="6217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6"/>
          <p:cNvGraphicFramePr>
            <a:graphicFrameLocks noGrp="1"/>
          </p:cNvGraphicFramePr>
          <p:nvPr>
            <p:ph sz="half" idx="2"/>
            <p:extLst>
              <p:ext uri="{D42A27DB-BD31-4B8C-83A1-F6EECF244321}">
                <p14:modId xmlns:p14="http://schemas.microsoft.com/office/powerpoint/2010/main" val="3075926173"/>
              </p:ext>
            </p:extLst>
          </p:nvPr>
        </p:nvGraphicFramePr>
        <p:xfrm>
          <a:off x="6096001" y="152400"/>
          <a:ext cx="5956299" cy="621334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
          <p:cNvSpPr txBox="1"/>
          <p:nvPr/>
        </p:nvSpPr>
        <p:spPr>
          <a:xfrm>
            <a:off x="4190449" y="5601208"/>
            <a:ext cx="1905552" cy="499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i="1">
                <a:solidFill>
                  <a:srgbClr val="0070C0"/>
                </a:solidFill>
              </a:rPr>
              <a:t>Huy chương</a:t>
            </a:r>
          </a:p>
        </p:txBody>
      </p:sp>
      <p:sp>
        <p:nvSpPr>
          <p:cNvPr id="21" name="TextBox 1"/>
          <p:cNvSpPr txBox="1"/>
          <p:nvPr/>
        </p:nvSpPr>
        <p:spPr>
          <a:xfrm>
            <a:off x="10128649" y="5572252"/>
            <a:ext cx="1905552" cy="499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i="1">
                <a:solidFill>
                  <a:srgbClr val="0070C0"/>
                </a:solidFill>
              </a:rPr>
              <a:t>Huy chương</a:t>
            </a:r>
          </a:p>
        </p:txBody>
      </p:sp>
      <p:sp>
        <p:nvSpPr>
          <p:cNvPr id="23" name="TextBox 22"/>
          <p:cNvSpPr txBox="1"/>
          <p:nvPr/>
        </p:nvSpPr>
        <p:spPr>
          <a:xfrm>
            <a:off x="2482342" y="6362700"/>
            <a:ext cx="1327658" cy="523220"/>
          </a:xfrm>
          <a:prstGeom prst="rect">
            <a:avLst/>
          </a:prstGeom>
          <a:noFill/>
        </p:spPr>
        <p:txBody>
          <a:bodyPr wrap="square" rtlCol="0">
            <a:spAutoFit/>
          </a:bodyPr>
          <a:lstStyle/>
          <a:p>
            <a:r>
              <a:rPr lang="en-US" sz="2800" b="1">
                <a:solidFill>
                  <a:srgbClr val="0070C0"/>
                </a:solidFill>
              </a:rPr>
              <a:t>Hình 8</a:t>
            </a:r>
          </a:p>
        </p:txBody>
      </p:sp>
      <p:sp>
        <p:nvSpPr>
          <p:cNvPr id="24" name="TextBox 23"/>
          <p:cNvSpPr txBox="1"/>
          <p:nvPr/>
        </p:nvSpPr>
        <p:spPr>
          <a:xfrm>
            <a:off x="8356602" y="6334780"/>
            <a:ext cx="1327658" cy="523220"/>
          </a:xfrm>
          <a:prstGeom prst="rect">
            <a:avLst/>
          </a:prstGeom>
          <a:noFill/>
        </p:spPr>
        <p:txBody>
          <a:bodyPr wrap="square" rtlCol="0">
            <a:spAutoFit/>
          </a:bodyPr>
          <a:lstStyle/>
          <a:p>
            <a:r>
              <a:rPr lang="en-US" sz="2800" b="1">
                <a:solidFill>
                  <a:srgbClr val="0070C0"/>
                </a:solidFill>
              </a:rPr>
              <a:t>Hình 9</a:t>
            </a:r>
          </a:p>
        </p:txBody>
      </p:sp>
    </p:spTree>
    <p:extLst>
      <p:ext uri="{BB962C8B-B14F-4D97-AF65-F5344CB8AC3E}">
        <p14:creationId xmlns:p14="http://schemas.microsoft.com/office/powerpoint/2010/main" val="688295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14" y="4717694"/>
            <a:ext cx="11214100" cy="52322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800" b="1" u="sng">
                <a:ea typeface="Times New Roman" panose="02020603050405020304" pitchFamily="18" charset="0"/>
                <a:cs typeface="Times New Roman" panose="02020603050405020304" pitchFamily="18" charset="0"/>
              </a:rPr>
              <a:t>Câu 1:</a:t>
            </a:r>
            <a:r>
              <a:rPr lang="en-US" sz="2800">
                <a:ea typeface="Times New Roman" panose="02020603050405020304" pitchFamily="18" charset="0"/>
                <a:cs typeface="Times New Roman" panose="02020603050405020304" pitchFamily="18" charset="0"/>
              </a:rPr>
              <a:t> Biểu đồ Hình 8 và Hình 9 có chung </a:t>
            </a:r>
            <a:r>
              <a:rPr lang="en-US" sz="2800" b="1">
                <a:ea typeface="Times New Roman" panose="02020603050405020304" pitchFamily="18" charset="0"/>
                <a:cs typeface="Times New Roman" panose="02020603050405020304" pitchFamily="18" charset="0"/>
              </a:rPr>
              <a:t>đối tượng thống kê</a:t>
            </a:r>
            <a:r>
              <a:rPr lang="en-US" sz="2800">
                <a:ea typeface="Times New Roman" panose="02020603050405020304" pitchFamily="18" charset="0"/>
                <a:cs typeface="Times New Roman" panose="02020603050405020304" pitchFamily="18" charset="0"/>
              </a:rPr>
              <a:t> nào?</a:t>
            </a:r>
            <a:endParaRPr lang="en-US" sz="2800"/>
          </a:p>
        </p:txBody>
      </p:sp>
      <p:sp>
        <p:nvSpPr>
          <p:cNvPr id="3" name="TextBox 2"/>
          <p:cNvSpPr txBox="1"/>
          <p:nvPr/>
        </p:nvSpPr>
        <p:spPr>
          <a:xfrm>
            <a:off x="907266" y="5229006"/>
            <a:ext cx="4507416" cy="523220"/>
          </a:xfrm>
          <a:prstGeom prst="rect">
            <a:avLst/>
          </a:prstGeom>
          <a:noFill/>
        </p:spPr>
        <p:txBody>
          <a:bodyPr wrap="square" rtlCol="0">
            <a:spAutoFit/>
          </a:bodyPr>
          <a:lstStyle/>
          <a:p>
            <a:r>
              <a:rPr lang="en-US" sz="2800" b="1"/>
              <a:t>A</a:t>
            </a:r>
            <a:r>
              <a:rPr lang="en-US" sz="2800"/>
              <a:t>. Các huy chương Vàng</a:t>
            </a:r>
          </a:p>
        </p:txBody>
      </p:sp>
      <p:sp>
        <p:nvSpPr>
          <p:cNvPr id="4" name="TextBox 3"/>
          <p:cNvSpPr txBox="1"/>
          <p:nvPr/>
        </p:nvSpPr>
        <p:spPr>
          <a:xfrm>
            <a:off x="6026166" y="5230148"/>
            <a:ext cx="4175669" cy="523220"/>
          </a:xfrm>
          <a:prstGeom prst="rect">
            <a:avLst/>
          </a:prstGeom>
          <a:noFill/>
        </p:spPr>
        <p:txBody>
          <a:bodyPr wrap="square" rtlCol="0">
            <a:spAutoFit/>
          </a:bodyPr>
          <a:lstStyle/>
          <a:p>
            <a:r>
              <a:rPr lang="en-US" sz="2800" b="1"/>
              <a:t>B</a:t>
            </a:r>
            <a:r>
              <a:rPr lang="en-US" sz="2800"/>
              <a:t>. Các huy chương Bạc</a:t>
            </a:r>
          </a:p>
        </p:txBody>
      </p:sp>
      <p:sp>
        <p:nvSpPr>
          <p:cNvPr id="5" name="TextBox 4"/>
          <p:cNvSpPr txBox="1"/>
          <p:nvPr/>
        </p:nvSpPr>
        <p:spPr>
          <a:xfrm>
            <a:off x="907267" y="5740318"/>
            <a:ext cx="4507416" cy="523220"/>
          </a:xfrm>
          <a:prstGeom prst="rect">
            <a:avLst/>
          </a:prstGeom>
          <a:noFill/>
        </p:spPr>
        <p:txBody>
          <a:bodyPr wrap="square" rtlCol="0">
            <a:spAutoFit/>
          </a:bodyPr>
          <a:lstStyle/>
          <a:p>
            <a:r>
              <a:rPr lang="en-US" sz="2800" b="1"/>
              <a:t>C</a:t>
            </a:r>
            <a:r>
              <a:rPr lang="en-US" sz="2800"/>
              <a:t>. Các huy chương Đồng</a:t>
            </a:r>
          </a:p>
        </p:txBody>
      </p:sp>
      <p:sp>
        <p:nvSpPr>
          <p:cNvPr id="6" name="TextBox 5"/>
          <p:cNvSpPr txBox="1"/>
          <p:nvPr/>
        </p:nvSpPr>
        <p:spPr>
          <a:xfrm>
            <a:off x="6024745" y="5752226"/>
            <a:ext cx="7827382" cy="523220"/>
          </a:xfrm>
          <a:prstGeom prst="rect">
            <a:avLst/>
          </a:prstGeom>
          <a:noFill/>
        </p:spPr>
        <p:txBody>
          <a:bodyPr wrap="square" rtlCol="0">
            <a:spAutoFit/>
          </a:bodyPr>
          <a:lstStyle/>
          <a:p>
            <a:r>
              <a:rPr lang="en-US" sz="2800" b="1"/>
              <a:t>D</a:t>
            </a:r>
            <a:r>
              <a:rPr lang="en-US" sz="2800"/>
              <a:t>. Các huy chương Vàng, Bạc, Đồng</a:t>
            </a:r>
          </a:p>
        </p:txBody>
      </p:sp>
      <p:sp>
        <p:nvSpPr>
          <p:cNvPr id="14" name="Rounded Rectangle 13"/>
          <p:cNvSpPr/>
          <p:nvPr/>
        </p:nvSpPr>
        <p:spPr>
          <a:xfrm>
            <a:off x="10201835" y="6337300"/>
            <a:ext cx="1990165"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ĐÁP ÁN</a:t>
            </a:r>
          </a:p>
        </p:txBody>
      </p:sp>
      <p:grpSp>
        <p:nvGrpSpPr>
          <p:cNvPr id="18" name="Group 17"/>
          <p:cNvGrpSpPr/>
          <p:nvPr/>
        </p:nvGrpSpPr>
        <p:grpSpPr>
          <a:xfrm>
            <a:off x="0" y="-165361"/>
            <a:ext cx="12192000" cy="4633353"/>
            <a:chOff x="0" y="-165361"/>
            <a:chExt cx="12192000" cy="4633353"/>
          </a:xfrm>
        </p:grpSpPr>
        <p:pic>
          <p:nvPicPr>
            <p:cNvPr id="15" name="Picture 14"/>
            <p:cNvPicPr>
              <a:picLocks noChangeAspect="1"/>
            </p:cNvPicPr>
            <p:nvPr/>
          </p:nvPicPr>
          <p:blipFill>
            <a:blip r:embed="rId2"/>
            <a:stretch>
              <a:fillRect/>
            </a:stretch>
          </p:blipFill>
          <p:spPr>
            <a:xfrm>
              <a:off x="0" y="-165361"/>
              <a:ext cx="12192000" cy="4633353"/>
            </a:xfrm>
            <a:prstGeom prst="rect">
              <a:avLst/>
            </a:prstGeom>
          </p:spPr>
        </p:pic>
        <p:sp>
          <p:nvSpPr>
            <p:cNvPr id="16" name="TextBox 15"/>
            <p:cNvSpPr txBox="1"/>
            <p:nvPr/>
          </p:nvSpPr>
          <p:spPr>
            <a:xfrm>
              <a:off x="4697087" y="2299424"/>
              <a:ext cx="1327658" cy="523220"/>
            </a:xfrm>
            <a:prstGeom prst="rect">
              <a:avLst/>
            </a:prstGeom>
            <a:noFill/>
          </p:spPr>
          <p:txBody>
            <a:bodyPr wrap="square" rtlCol="0">
              <a:spAutoFit/>
            </a:bodyPr>
            <a:lstStyle/>
            <a:p>
              <a:r>
                <a:rPr lang="en-US" sz="2800" b="1">
                  <a:solidFill>
                    <a:srgbClr val="0070C0"/>
                  </a:solidFill>
                </a:rPr>
                <a:t>Hình 8</a:t>
              </a:r>
            </a:p>
          </p:txBody>
        </p:sp>
        <p:sp>
          <p:nvSpPr>
            <p:cNvPr id="17" name="TextBox 16"/>
            <p:cNvSpPr txBox="1"/>
            <p:nvPr/>
          </p:nvSpPr>
          <p:spPr>
            <a:xfrm>
              <a:off x="10571347" y="2271504"/>
              <a:ext cx="1327658" cy="523220"/>
            </a:xfrm>
            <a:prstGeom prst="rect">
              <a:avLst/>
            </a:prstGeom>
            <a:noFill/>
          </p:spPr>
          <p:txBody>
            <a:bodyPr wrap="square" rtlCol="0">
              <a:spAutoFit/>
            </a:bodyPr>
            <a:lstStyle/>
            <a:p>
              <a:r>
                <a:rPr lang="en-US" sz="2800" b="1">
                  <a:solidFill>
                    <a:srgbClr val="0070C0"/>
                  </a:solidFill>
                </a:rPr>
                <a:t>Hình 9</a:t>
              </a:r>
            </a:p>
          </p:txBody>
        </p:sp>
      </p:grpSp>
    </p:spTree>
    <p:extLst>
      <p:ext uri="{BB962C8B-B14F-4D97-AF65-F5344CB8AC3E}">
        <p14:creationId xmlns:p14="http://schemas.microsoft.com/office/powerpoint/2010/main" val="4183360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703522"/>
            <a:ext cx="12039600" cy="95410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a:ea typeface="Times New Roman" panose="02020603050405020304" pitchFamily="18" charset="0"/>
                <a:cs typeface="Times New Roman" panose="02020603050405020304" pitchFamily="18" charset="0"/>
              </a:rPr>
              <a:t>Câu 2:</a:t>
            </a:r>
            <a:r>
              <a:rPr lang="en-US" sz="2800">
                <a:ea typeface="Times New Roman" panose="02020603050405020304" pitchFamily="18" charset="0"/>
                <a:cs typeface="Times New Roman" panose="02020603050405020304" pitchFamily="18" charset="0"/>
              </a:rPr>
              <a:t> Biểu đồ Hình 8 và Hình 9 : Các đối tượng “Huy chương Vàng, Bạc, Đồng” lần lượt được biểu diễn ở trục nào?</a:t>
            </a:r>
            <a:endParaRPr lang="en-US" sz="2800"/>
          </a:p>
        </p:txBody>
      </p:sp>
      <p:sp>
        <p:nvSpPr>
          <p:cNvPr id="14" name="Rounded Rectangle 13"/>
          <p:cNvSpPr/>
          <p:nvPr/>
        </p:nvSpPr>
        <p:spPr>
          <a:xfrm>
            <a:off x="10323005" y="6337300"/>
            <a:ext cx="1868995"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ĐÁP ÁN</a:t>
            </a:r>
          </a:p>
        </p:txBody>
      </p:sp>
      <p:sp>
        <p:nvSpPr>
          <p:cNvPr id="15" name="TextBox 14"/>
          <p:cNvSpPr txBox="1"/>
          <p:nvPr/>
        </p:nvSpPr>
        <p:spPr>
          <a:xfrm>
            <a:off x="1529533" y="5711458"/>
            <a:ext cx="3753394" cy="523220"/>
          </a:xfrm>
          <a:prstGeom prst="rect">
            <a:avLst/>
          </a:prstGeom>
          <a:noFill/>
        </p:spPr>
        <p:txBody>
          <a:bodyPr wrap="square" rtlCol="0">
            <a:spAutoFit/>
          </a:bodyPr>
          <a:lstStyle/>
          <a:p>
            <a:r>
              <a:rPr lang="en-US" sz="2800" b="1"/>
              <a:t>A</a:t>
            </a:r>
            <a:r>
              <a:rPr lang="en-US" sz="2800"/>
              <a:t>. Trục nằm ngang</a:t>
            </a:r>
          </a:p>
        </p:txBody>
      </p:sp>
      <p:sp>
        <p:nvSpPr>
          <p:cNvPr id="16" name="TextBox 15"/>
          <p:cNvSpPr txBox="1"/>
          <p:nvPr/>
        </p:nvSpPr>
        <p:spPr>
          <a:xfrm>
            <a:off x="5926269" y="5711458"/>
            <a:ext cx="4178300" cy="523220"/>
          </a:xfrm>
          <a:prstGeom prst="rect">
            <a:avLst/>
          </a:prstGeom>
          <a:noFill/>
        </p:spPr>
        <p:txBody>
          <a:bodyPr wrap="square" rtlCol="0">
            <a:spAutoFit/>
          </a:bodyPr>
          <a:lstStyle/>
          <a:p>
            <a:r>
              <a:rPr lang="en-US" sz="2800" b="1"/>
              <a:t>B</a:t>
            </a:r>
            <a:r>
              <a:rPr lang="en-US" sz="2800"/>
              <a:t>. Trục thẳng đứng</a:t>
            </a:r>
          </a:p>
        </p:txBody>
      </p:sp>
      <p:sp>
        <p:nvSpPr>
          <p:cNvPr id="17" name="TextBox 16"/>
          <p:cNvSpPr txBox="1"/>
          <p:nvPr/>
        </p:nvSpPr>
        <p:spPr>
          <a:xfrm>
            <a:off x="1529533" y="6197978"/>
            <a:ext cx="4178300" cy="523220"/>
          </a:xfrm>
          <a:prstGeom prst="rect">
            <a:avLst/>
          </a:prstGeom>
          <a:noFill/>
        </p:spPr>
        <p:txBody>
          <a:bodyPr wrap="square" rtlCol="0">
            <a:spAutoFit/>
          </a:bodyPr>
          <a:lstStyle/>
          <a:p>
            <a:r>
              <a:rPr lang="en-US" sz="2800" b="1"/>
              <a:t>C</a:t>
            </a:r>
            <a:r>
              <a:rPr lang="en-US" sz="2800"/>
              <a:t>. Cả A, B đúng</a:t>
            </a:r>
          </a:p>
        </p:txBody>
      </p:sp>
      <p:sp>
        <p:nvSpPr>
          <p:cNvPr id="18" name="TextBox 17"/>
          <p:cNvSpPr txBox="1"/>
          <p:nvPr/>
        </p:nvSpPr>
        <p:spPr>
          <a:xfrm>
            <a:off x="5926269" y="6197978"/>
            <a:ext cx="4178300" cy="523220"/>
          </a:xfrm>
          <a:prstGeom prst="rect">
            <a:avLst/>
          </a:prstGeom>
          <a:noFill/>
        </p:spPr>
        <p:txBody>
          <a:bodyPr wrap="square" rtlCol="0">
            <a:spAutoFit/>
          </a:bodyPr>
          <a:lstStyle/>
          <a:p>
            <a:r>
              <a:rPr lang="en-US" sz="2800" b="1"/>
              <a:t>D</a:t>
            </a:r>
            <a:r>
              <a:rPr lang="en-US" sz="2800"/>
              <a:t>. Cả A, B sai</a:t>
            </a:r>
          </a:p>
        </p:txBody>
      </p:sp>
      <p:grpSp>
        <p:nvGrpSpPr>
          <p:cNvPr id="20" name="Group 19"/>
          <p:cNvGrpSpPr/>
          <p:nvPr/>
        </p:nvGrpSpPr>
        <p:grpSpPr>
          <a:xfrm>
            <a:off x="0" y="0"/>
            <a:ext cx="12192000" cy="4633353"/>
            <a:chOff x="0" y="-165361"/>
            <a:chExt cx="12192000" cy="4633353"/>
          </a:xfrm>
        </p:grpSpPr>
        <p:pic>
          <p:nvPicPr>
            <p:cNvPr id="21" name="Picture 20"/>
            <p:cNvPicPr>
              <a:picLocks noChangeAspect="1"/>
            </p:cNvPicPr>
            <p:nvPr/>
          </p:nvPicPr>
          <p:blipFill>
            <a:blip r:embed="rId2"/>
            <a:stretch>
              <a:fillRect/>
            </a:stretch>
          </p:blipFill>
          <p:spPr>
            <a:xfrm>
              <a:off x="0" y="-165361"/>
              <a:ext cx="12192000" cy="4633353"/>
            </a:xfrm>
            <a:prstGeom prst="rect">
              <a:avLst/>
            </a:prstGeom>
          </p:spPr>
        </p:pic>
        <p:sp>
          <p:nvSpPr>
            <p:cNvPr id="22" name="TextBox 21"/>
            <p:cNvSpPr txBox="1"/>
            <p:nvPr/>
          </p:nvSpPr>
          <p:spPr>
            <a:xfrm>
              <a:off x="4697087" y="2299424"/>
              <a:ext cx="1327658" cy="523220"/>
            </a:xfrm>
            <a:prstGeom prst="rect">
              <a:avLst/>
            </a:prstGeom>
            <a:noFill/>
          </p:spPr>
          <p:txBody>
            <a:bodyPr wrap="square" rtlCol="0">
              <a:spAutoFit/>
            </a:bodyPr>
            <a:lstStyle/>
            <a:p>
              <a:r>
                <a:rPr lang="en-US" sz="2800" b="1">
                  <a:solidFill>
                    <a:srgbClr val="0070C0"/>
                  </a:solidFill>
                </a:rPr>
                <a:t>Hình 8</a:t>
              </a:r>
            </a:p>
          </p:txBody>
        </p:sp>
        <p:sp>
          <p:nvSpPr>
            <p:cNvPr id="23" name="TextBox 22"/>
            <p:cNvSpPr txBox="1"/>
            <p:nvPr/>
          </p:nvSpPr>
          <p:spPr>
            <a:xfrm>
              <a:off x="10571347" y="2271504"/>
              <a:ext cx="1327658" cy="523220"/>
            </a:xfrm>
            <a:prstGeom prst="rect">
              <a:avLst/>
            </a:prstGeom>
            <a:noFill/>
          </p:spPr>
          <p:txBody>
            <a:bodyPr wrap="square" rtlCol="0">
              <a:spAutoFit/>
            </a:bodyPr>
            <a:lstStyle/>
            <a:p>
              <a:r>
                <a:rPr lang="en-US" sz="2800" b="1">
                  <a:solidFill>
                    <a:srgbClr val="0070C0"/>
                  </a:solidFill>
                </a:rPr>
                <a:t>Hình 9</a:t>
              </a:r>
            </a:p>
          </p:txBody>
        </p:sp>
      </p:grpSp>
    </p:spTree>
    <p:extLst>
      <p:ext uri="{BB962C8B-B14F-4D97-AF65-F5344CB8AC3E}">
        <p14:creationId xmlns:p14="http://schemas.microsoft.com/office/powerpoint/2010/main" val="2818780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5"/>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066" y="4888510"/>
            <a:ext cx="3208220" cy="181588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a:ea typeface="Times New Roman" panose="02020603050405020304" pitchFamily="18" charset="0"/>
                <a:cs typeface="Times New Roman" panose="02020603050405020304" pitchFamily="18" charset="0"/>
              </a:rPr>
              <a:t>Câu 3:</a:t>
            </a:r>
            <a:r>
              <a:rPr lang="en-US" sz="2800">
                <a:ea typeface="Times New Roman" panose="02020603050405020304" pitchFamily="18" charset="0"/>
                <a:cs typeface="Times New Roman" panose="02020603050405020304" pitchFamily="18" charset="0"/>
              </a:rPr>
              <a:t> Biểu đồ Hình 8 và Hình 9 có </a:t>
            </a:r>
            <a:r>
              <a:rPr lang="en-US" sz="2800" b="1">
                <a:ea typeface="Times New Roman" panose="02020603050405020304" pitchFamily="18" charset="0"/>
                <a:cs typeface="Times New Roman" panose="02020603050405020304" pitchFamily="18" charset="0"/>
              </a:rPr>
              <a:t>Tiêu chí thống kê </a:t>
            </a:r>
            <a:r>
              <a:rPr lang="en-US" sz="2800">
                <a:ea typeface="Times New Roman" panose="02020603050405020304" pitchFamily="18" charset="0"/>
                <a:cs typeface="Times New Roman" panose="02020603050405020304" pitchFamily="18" charset="0"/>
              </a:rPr>
              <a:t>là gì?</a:t>
            </a:r>
            <a:endParaRPr lang="en-US" sz="2800"/>
          </a:p>
        </p:txBody>
      </p:sp>
      <p:sp>
        <p:nvSpPr>
          <p:cNvPr id="3" name="TextBox 2"/>
          <p:cNvSpPr txBox="1"/>
          <p:nvPr/>
        </p:nvSpPr>
        <p:spPr>
          <a:xfrm>
            <a:off x="4003404" y="4752647"/>
            <a:ext cx="4450321" cy="523220"/>
          </a:xfrm>
          <a:prstGeom prst="rect">
            <a:avLst/>
          </a:prstGeom>
          <a:noFill/>
        </p:spPr>
        <p:txBody>
          <a:bodyPr wrap="square" rtlCol="0">
            <a:spAutoFit/>
          </a:bodyPr>
          <a:lstStyle/>
          <a:p>
            <a:r>
              <a:rPr lang="en-US" sz="2800" b="1"/>
              <a:t>A</a:t>
            </a:r>
            <a:r>
              <a:rPr lang="en-US" sz="2800"/>
              <a:t>. Số huy chương Vàng</a:t>
            </a:r>
          </a:p>
        </p:txBody>
      </p:sp>
      <p:sp>
        <p:nvSpPr>
          <p:cNvPr id="4" name="TextBox 3"/>
          <p:cNvSpPr txBox="1"/>
          <p:nvPr/>
        </p:nvSpPr>
        <p:spPr>
          <a:xfrm>
            <a:off x="3999816" y="5273231"/>
            <a:ext cx="3906035" cy="523220"/>
          </a:xfrm>
          <a:prstGeom prst="rect">
            <a:avLst/>
          </a:prstGeom>
          <a:noFill/>
        </p:spPr>
        <p:txBody>
          <a:bodyPr wrap="square" rtlCol="0">
            <a:spAutoFit/>
          </a:bodyPr>
          <a:lstStyle/>
          <a:p>
            <a:r>
              <a:rPr lang="en-US" sz="2800" b="1"/>
              <a:t>B</a:t>
            </a:r>
            <a:r>
              <a:rPr lang="en-US" sz="2800"/>
              <a:t>. Số huy chương Bạc</a:t>
            </a:r>
          </a:p>
        </p:txBody>
      </p:sp>
      <p:sp>
        <p:nvSpPr>
          <p:cNvPr id="14" name="Rounded Rectangle 13"/>
          <p:cNvSpPr/>
          <p:nvPr/>
        </p:nvSpPr>
        <p:spPr>
          <a:xfrm>
            <a:off x="10395857" y="4825007"/>
            <a:ext cx="1796143"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ĐÁP ÁN</a:t>
            </a:r>
          </a:p>
        </p:txBody>
      </p:sp>
      <p:sp>
        <p:nvSpPr>
          <p:cNvPr id="15" name="TextBox 14"/>
          <p:cNvSpPr txBox="1"/>
          <p:nvPr/>
        </p:nvSpPr>
        <p:spPr>
          <a:xfrm>
            <a:off x="4004816" y="5796451"/>
            <a:ext cx="4047549" cy="523220"/>
          </a:xfrm>
          <a:prstGeom prst="rect">
            <a:avLst/>
          </a:prstGeom>
          <a:noFill/>
        </p:spPr>
        <p:txBody>
          <a:bodyPr wrap="square" rtlCol="0">
            <a:spAutoFit/>
          </a:bodyPr>
          <a:lstStyle/>
          <a:p>
            <a:r>
              <a:rPr lang="en-US" sz="2800" b="1"/>
              <a:t>C</a:t>
            </a:r>
            <a:r>
              <a:rPr lang="en-US" sz="2800"/>
              <a:t>. Số huy chương Đồng</a:t>
            </a:r>
          </a:p>
        </p:txBody>
      </p:sp>
      <p:sp>
        <p:nvSpPr>
          <p:cNvPr id="16" name="TextBox 15"/>
          <p:cNvSpPr txBox="1"/>
          <p:nvPr/>
        </p:nvSpPr>
        <p:spPr>
          <a:xfrm>
            <a:off x="3999816" y="6319671"/>
            <a:ext cx="8105099" cy="523220"/>
          </a:xfrm>
          <a:prstGeom prst="rect">
            <a:avLst/>
          </a:prstGeom>
          <a:noFill/>
        </p:spPr>
        <p:txBody>
          <a:bodyPr wrap="square" rtlCol="0">
            <a:spAutoFit/>
          </a:bodyPr>
          <a:lstStyle/>
          <a:p>
            <a:r>
              <a:rPr lang="en-US" sz="2800" b="1"/>
              <a:t>D</a:t>
            </a:r>
            <a:r>
              <a:rPr lang="en-US" sz="2800"/>
              <a:t>. Số huy chương của mỗi loại: Vàng, Bạc, Đồng</a:t>
            </a:r>
          </a:p>
        </p:txBody>
      </p:sp>
      <p:grpSp>
        <p:nvGrpSpPr>
          <p:cNvPr id="17" name="Group 16"/>
          <p:cNvGrpSpPr/>
          <p:nvPr/>
        </p:nvGrpSpPr>
        <p:grpSpPr>
          <a:xfrm>
            <a:off x="0" y="0"/>
            <a:ext cx="12192000" cy="4633353"/>
            <a:chOff x="0" y="-165361"/>
            <a:chExt cx="12192000" cy="4633353"/>
          </a:xfrm>
        </p:grpSpPr>
        <p:pic>
          <p:nvPicPr>
            <p:cNvPr id="18" name="Picture 17"/>
            <p:cNvPicPr>
              <a:picLocks noChangeAspect="1"/>
            </p:cNvPicPr>
            <p:nvPr/>
          </p:nvPicPr>
          <p:blipFill>
            <a:blip r:embed="rId2"/>
            <a:stretch>
              <a:fillRect/>
            </a:stretch>
          </p:blipFill>
          <p:spPr>
            <a:xfrm>
              <a:off x="0" y="-165361"/>
              <a:ext cx="12192000" cy="4633353"/>
            </a:xfrm>
            <a:prstGeom prst="rect">
              <a:avLst/>
            </a:prstGeom>
          </p:spPr>
        </p:pic>
        <p:sp>
          <p:nvSpPr>
            <p:cNvPr id="19" name="TextBox 18"/>
            <p:cNvSpPr txBox="1"/>
            <p:nvPr/>
          </p:nvSpPr>
          <p:spPr>
            <a:xfrm>
              <a:off x="4697087" y="2299424"/>
              <a:ext cx="1327658" cy="523220"/>
            </a:xfrm>
            <a:prstGeom prst="rect">
              <a:avLst/>
            </a:prstGeom>
            <a:noFill/>
          </p:spPr>
          <p:txBody>
            <a:bodyPr wrap="square" rtlCol="0">
              <a:spAutoFit/>
            </a:bodyPr>
            <a:lstStyle/>
            <a:p>
              <a:r>
                <a:rPr lang="en-US" sz="2800" b="1">
                  <a:solidFill>
                    <a:srgbClr val="0070C0"/>
                  </a:solidFill>
                </a:rPr>
                <a:t>Hình 8</a:t>
              </a:r>
            </a:p>
          </p:txBody>
        </p:sp>
        <p:sp>
          <p:nvSpPr>
            <p:cNvPr id="20" name="TextBox 19"/>
            <p:cNvSpPr txBox="1"/>
            <p:nvPr/>
          </p:nvSpPr>
          <p:spPr>
            <a:xfrm>
              <a:off x="10571347" y="2271504"/>
              <a:ext cx="1327658" cy="523220"/>
            </a:xfrm>
            <a:prstGeom prst="rect">
              <a:avLst/>
            </a:prstGeom>
            <a:noFill/>
          </p:spPr>
          <p:txBody>
            <a:bodyPr wrap="square" rtlCol="0">
              <a:spAutoFit/>
            </a:bodyPr>
            <a:lstStyle/>
            <a:p>
              <a:r>
                <a:rPr lang="en-US" sz="2800" b="1">
                  <a:solidFill>
                    <a:srgbClr val="0070C0"/>
                  </a:solidFill>
                </a:rPr>
                <a:t>Hình 9</a:t>
              </a:r>
            </a:p>
          </p:txBody>
        </p:sp>
      </p:grpSp>
    </p:spTree>
    <p:extLst>
      <p:ext uri="{BB962C8B-B14F-4D97-AF65-F5344CB8AC3E}">
        <p14:creationId xmlns:p14="http://schemas.microsoft.com/office/powerpoint/2010/main" val="909321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6" y="4819947"/>
            <a:ext cx="3642468" cy="1815882"/>
          </a:xfrm>
          <a:prstGeom prst="rect">
            <a:avLst/>
          </a:prstGeom>
          <a:solidFill>
            <a:srgbClr val="FFFF00"/>
          </a:solidFill>
          <a:ln>
            <a:solidFill>
              <a:srgbClr val="0066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a:ea typeface="Times New Roman" panose="02020603050405020304" pitchFamily="18" charset="0"/>
                <a:cs typeface="Times New Roman" panose="02020603050405020304" pitchFamily="18" charset="0"/>
              </a:rPr>
              <a:t>Câu 4:</a:t>
            </a:r>
            <a:r>
              <a:rPr lang="en-US" sz="2800">
                <a:ea typeface="Times New Roman" panose="02020603050405020304" pitchFamily="18" charset="0"/>
                <a:cs typeface="Times New Roman" panose="02020603050405020304" pitchFamily="18" charset="0"/>
              </a:rPr>
              <a:t> </a:t>
            </a:r>
            <a:r>
              <a:rPr lang="en-US" sz="2800">
                <a:ea typeface="Times New Roman" panose="02020603050405020304" pitchFamily="18" charset="0"/>
              </a:rPr>
              <a:t>Điểm khác nhau về số liệu thống kê ở 2 biểu đồ Hình 8 và Hình 9 là gì?</a:t>
            </a:r>
            <a:endParaRPr lang="en-US" sz="2800"/>
          </a:p>
        </p:txBody>
      </p:sp>
      <p:sp>
        <p:nvSpPr>
          <p:cNvPr id="3" name="TextBox 2"/>
          <p:cNvSpPr txBox="1"/>
          <p:nvPr/>
        </p:nvSpPr>
        <p:spPr>
          <a:xfrm>
            <a:off x="4265912" y="4681448"/>
            <a:ext cx="5239332" cy="523220"/>
          </a:xfrm>
          <a:prstGeom prst="rect">
            <a:avLst/>
          </a:prstGeom>
          <a:noFill/>
        </p:spPr>
        <p:txBody>
          <a:bodyPr wrap="square" rtlCol="0">
            <a:spAutoFit/>
          </a:bodyPr>
          <a:lstStyle/>
          <a:p>
            <a:r>
              <a:rPr lang="en-US" sz="2800" b="1"/>
              <a:t>A</a:t>
            </a:r>
            <a:r>
              <a:rPr lang="en-US" sz="2800"/>
              <a:t>. Số lượng huy chương Vàng</a:t>
            </a:r>
          </a:p>
        </p:txBody>
      </p:sp>
      <p:sp>
        <p:nvSpPr>
          <p:cNvPr id="4" name="TextBox 3"/>
          <p:cNvSpPr txBox="1"/>
          <p:nvPr/>
        </p:nvSpPr>
        <p:spPr>
          <a:xfrm>
            <a:off x="4265912" y="5204668"/>
            <a:ext cx="8005109" cy="523220"/>
          </a:xfrm>
          <a:prstGeom prst="rect">
            <a:avLst/>
          </a:prstGeom>
          <a:noFill/>
        </p:spPr>
        <p:txBody>
          <a:bodyPr wrap="square" rtlCol="0">
            <a:spAutoFit/>
          </a:bodyPr>
          <a:lstStyle/>
          <a:p>
            <a:r>
              <a:rPr lang="en-US" sz="2800" b="1"/>
              <a:t>B</a:t>
            </a:r>
            <a:r>
              <a:rPr lang="en-US" sz="2800"/>
              <a:t>. </a:t>
            </a:r>
            <a:r>
              <a:rPr lang="en-US" sz="2800">
                <a:ea typeface="Times New Roman" panose="02020603050405020304" pitchFamily="18" charset="0"/>
              </a:rPr>
              <a:t>Số lượng mỗi loại huy chương của mỗi nước</a:t>
            </a:r>
            <a:endParaRPr lang="en-US" sz="2800"/>
          </a:p>
        </p:txBody>
      </p:sp>
      <p:sp>
        <p:nvSpPr>
          <p:cNvPr id="14" name="Rounded Rectangle 13"/>
          <p:cNvSpPr/>
          <p:nvPr/>
        </p:nvSpPr>
        <p:spPr>
          <a:xfrm>
            <a:off x="10221687" y="6337300"/>
            <a:ext cx="1970314"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ĐÁP ÁN</a:t>
            </a:r>
          </a:p>
        </p:txBody>
      </p:sp>
      <p:sp>
        <p:nvSpPr>
          <p:cNvPr id="15" name="TextBox 14"/>
          <p:cNvSpPr txBox="1"/>
          <p:nvPr/>
        </p:nvSpPr>
        <p:spPr>
          <a:xfrm>
            <a:off x="4265912" y="5727888"/>
            <a:ext cx="4934532" cy="523220"/>
          </a:xfrm>
          <a:prstGeom prst="rect">
            <a:avLst/>
          </a:prstGeom>
          <a:noFill/>
        </p:spPr>
        <p:txBody>
          <a:bodyPr wrap="square" rtlCol="0">
            <a:spAutoFit/>
          </a:bodyPr>
          <a:lstStyle/>
          <a:p>
            <a:r>
              <a:rPr lang="en-US" sz="2800" b="1"/>
              <a:t>C</a:t>
            </a:r>
            <a:r>
              <a:rPr lang="en-US" sz="2800"/>
              <a:t>. Số lượng huy chương Bạc</a:t>
            </a:r>
          </a:p>
        </p:txBody>
      </p:sp>
      <p:sp>
        <p:nvSpPr>
          <p:cNvPr id="16" name="TextBox 15"/>
          <p:cNvSpPr txBox="1"/>
          <p:nvPr/>
        </p:nvSpPr>
        <p:spPr>
          <a:xfrm>
            <a:off x="4265912" y="6251108"/>
            <a:ext cx="5149020" cy="523220"/>
          </a:xfrm>
          <a:prstGeom prst="rect">
            <a:avLst/>
          </a:prstGeom>
          <a:noFill/>
        </p:spPr>
        <p:txBody>
          <a:bodyPr wrap="square" rtlCol="0">
            <a:spAutoFit/>
          </a:bodyPr>
          <a:lstStyle/>
          <a:p>
            <a:r>
              <a:rPr lang="en-US" sz="2800" b="1"/>
              <a:t>D</a:t>
            </a:r>
            <a:r>
              <a:rPr lang="en-US" sz="2800"/>
              <a:t>. Số lượng huy chương Đồng</a:t>
            </a:r>
          </a:p>
        </p:txBody>
      </p:sp>
      <p:grpSp>
        <p:nvGrpSpPr>
          <p:cNvPr id="17" name="Group 16"/>
          <p:cNvGrpSpPr/>
          <p:nvPr/>
        </p:nvGrpSpPr>
        <p:grpSpPr>
          <a:xfrm>
            <a:off x="0" y="0"/>
            <a:ext cx="12192000" cy="4633353"/>
            <a:chOff x="0" y="-165361"/>
            <a:chExt cx="12192000" cy="4633353"/>
          </a:xfrm>
        </p:grpSpPr>
        <p:pic>
          <p:nvPicPr>
            <p:cNvPr id="18" name="Picture 17"/>
            <p:cNvPicPr>
              <a:picLocks noChangeAspect="1"/>
            </p:cNvPicPr>
            <p:nvPr/>
          </p:nvPicPr>
          <p:blipFill>
            <a:blip r:embed="rId2"/>
            <a:stretch>
              <a:fillRect/>
            </a:stretch>
          </p:blipFill>
          <p:spPr>
            <a:xfrm>
              <a:off x="0" y="-165361"/>
              <a:ext cx="12192000" cy="4633353"/>
            </a:xfrm>
            <a:prstGeom prst="rect">
              <a:avLst/>
            </a:prstGeom>
          </p:spPr>
        </p:pic>
        <p:sp>
          <p:nvSpPr>
            <p:cNvPr id="19" name="TextBox 18"/>
            <p:cNvSpPr txBox="1"/>
            <p:nvPr/>
          </p:nvSpPr>
          <p:spPr>
            <a:xfrm>
              <a:off x="4697087" y="2299424"/>
              <a:ext cx="1327658" cy="523220"/>
            </a:xfrm>
            <a:prstGeom prst="rect">
              <a:avLst/>
            </a:prstGeom>
            <a:noFill/>
          </p:spPr>
          <p:txBody>
            <a:bodyPr wrap="square" rtlCol="0">
              <a:spAutoFit/>
            </a:bodyPr>
            <a:lstStyle/>
            <a:p>
              <a:r>
                <a:rPr lang="en-US" sz="2800" b="1">
                  <a:solidFill>
                    <a:srgbClr val="0070C0"/>
                  </a:solidFill>
                </a:rPr>
                <a:t>Hình 8</a:t>
              </a:r>
            </a:p>
          </p:txBody>
        </p:sp>
        <p:sp>
          <p:nvSpPr>
            <p:cNvPr id="20" name="TextBox 19"/>
            <p:cNvSpPr txBox="1"/>
            <p:nvPr/>
          </p:nvSpPr>
          <p:spPr>
            <a:xfrm>
              <a:off x="10571347" y="2271504"/>
              <a:ext cx="1327658" cy="523220"/>
            </a:xfrm>
            <a:prstGeom prst="rect">
              <a:avLst/>
            </a:prstGeom>
            <a:noFill/>
          </p:spPr>
          <p:txBody>
            <a:bodyPr wrap="square" rtlCol="0">
              <a:spAutoFit/>
            </a:bodyPr>
            <a:lstStyle/>
            <a:p>
              <a:r>
                <a:rPr lang="en-US" sz="2800" b="1">
                  <a:solidFill>
                    <a:srgbClr val="0070C0"/>
                  </a:solidFill>
                </a:rPr>
                <a:t>Hình 9</a:t>
              </a:r>
            </a:p>
          </p:txBody>
        </p:sp>
      </p:grpSp>
    </p:spTree>
    <p:extLst>
      <p:ext uri="{BB962C8B-B14F-4D97-AF65-F5344CB8AC3E}">
        <p14:creationId xmlns:p14="http://schemas.microsoft.com/office/powerpoint/2010/main" val="120559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0" y="1138535"/>
            <a:ext cx="10515600" cy="1938992"/>
          </a:xfrm>
          <a:prstGeom prst="rect">
            <a:avLst/>
          </a:prstGeom>
        </p:spPr>
        <p:txBody>
          <a:bodyPr wrap="square">
            <a:spAutoFit/>
          </a:bodyPr>
          <a:lstStyle/>
          <a:p>
            <a:pPr algn="just"/>
            <a:r>
              <a:rPr lang="vi-VN" sz="4000">
                <a:solidFill>
                  <a:srgbClr val="0070C0"/>
                </a:solidFill>
              </a:rPr>
              <a:t>“Làm thế nào để biểu diễn được đồng thời từng loại huy chương của cả hai đoàn Việt Nam và Thái Lan trên cùng một biểu đồ cột?”</a:t>
            </a:r>
            <a:endParaRPr lang="en-US" sz="4000">
              <a:solidFill>
                <a:srgbClr val="0070C0"/>
              </a:solidFill>
            </a:endParaRPr>
          </a:p>
        </p:txBody>
      </p:sp>
      <p:pic>
        <p:nvPicPr>
          <p:cNvPr id="5"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effectLst>
                  <a:outerShdw blurRad="38100" dist="38100" dir="2700000" algn="tl">
                    <a:srgbClr val="000000">
                      <a:alpha val="43137"/>
                    </a:srgbClr>
                  </a:outerShdw>
                </a:effectLst>
                <a:latin typeface="+mj-lt"/>
              </a:rPr>
              <a:t>HOẠT ĐỘNG HÌNH THÀNH KIẾN THỨC</a:t>
            </a:r>
          </a:p>
        </p:txBody>
      </p:sp>
      <p:grpSp>
        <p:nvGrpSpPr>
          <p:cNvPr id="9" name="Group 8">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10" name="Rectangle 9">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5006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 y="5868338"/>
            <a:ext cx="1092418" cy="883996"/>
          </a:xfrm>
          <a:prstGeom prst="rect">
            <a:avLst/>
          </a:prstGeom>
        </p:spPr>
      </p:pic>
      <p:grpSp>
        <p:nvGrpSpPr>
          <p:cNvPr id="23" name="Group 22"/>
          <p:cNvGrpSpPr/>
          <p:nvPr/>
        </p:nvGrpSpPr>
        <p:grpSpPr>
          <a:xfrm>
            <a:off x="361618" y="569524"/>
            <a:ext cx="6837657" cy="6075116"/>
            <a:chOff x="361618" y="81844"/>
            <a:chExt cx="6837657" cy="6075116"/>
          </a:xfrm>
          <a:noFill/>
        </p:grpSpPr>
        <p:graphicFrame>
          <p:nvGraphicFramePr>
            <p:cNvPr id="25" name="Content Placeholder 11"/>
            <p:cNvGraphicFramePr>
              <a:graphicFrameLocks/>
            </p:cNvGraphicFramePr>
            <p:nvPr>
              <p:extLst>
                <p:ext uri="{D42A27DB-BD31-4B8C-83A1-F6EECF244321}">
                  <p14:modId xmlns:p14="http://schemas.microsoft.com/office/powerpoint/2010/main" val="11161173"/>
                </p:ext>
              </p:extLst>
            </p:nvPr>
          </p:nvGraphicFramePr>
          <p:xfrm>
            <a:off x="361618" y="81844"/>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4931563" y="5389594"/>
              <a:ext cx="2267712" cy="523220"/>
            </a:xfrm>
            <a:prstGeom prst="rect">
              <a:avLst/>
            </a:prstGeom>
            <a:grpFill/>
          </p:spPr>
          <p:txBody>
            <a:bodyPr wrap="square" rtlCol="0">
              <a:spAutoFit/>
            </a:bodyPr>
            <a:lstStyle/>
            <a:p>
              <a:r>
                <a:rPr lang="en-US" sz="2800" i="1">
                  <a:solidFill>
                    <a:srgbClr val="0066FF"/>
                  </a:solidFill>
                </a:rPr>
                <a:t>Huy chương</a:t>
              </a:r>
            </a:p>
          </p:txBody>
        </p:sp>
      </p:grpSp>
      <p:sp>
        <p:nvSpPr>
          <p:cNvPr id="5" name="Title 4"/>
          <p:cNvSpPr>
            <a:spLocks noGrp="1"/>
          </p:cNvSpPr>
          <p:nvPr>
            <p:ph type="title"/>
          </p:nvPr>
        </p:nvSpPr>
        <p:spPr>
          <a:xfrm>
            <a:off x="881743" y="66563"/>
            <a:ext cx="10439400" cy="535531"/>
          </a:xfrm>
          <a:prstGeom prst="rect">
            <a:avLst/>
          </a:prstGeom>
          <a:noFill/>
        </p:spPr>
        <p:txBody>
          <a:bodyPr wrap="square">
            <a:spAutoFit/>
          </a:bodyPr>
          <a:lstStyle/>
          <a:p>
            <a:pPr algn="just"/>
            <a:r>
              <a:rPr lang="en-US" sz="3200" b="1">
                <a:solidFill>
                  <a:srgbClr val="FF0000"/>
                </a:solidFill>
                <a:latin typeface="+mj-lt"/>
                <a:ea typeface="Calibri" panose="020F0502020204030204" pitchFamily="34" charset="0"/>
                <a:cs typeface="Times New Roman" panose="02020603050405020304" pitchFamily="18" charset="0"/>
              </a:rPr>
              <a:t>Quan sát biểu đồ hình 10 và trả lời các câu hỏi sau:</a:t>
            </a:r>
            <a:endParaRPr lang="en-US" sz="3200">
              <a:solidFill>
                <a:srgbClr val="0070C0"/>
              </a:solidFill>
              <a:effectLst/>
              <a:latin typeface="+mj-lt"/>
              <a:ea typeface="Calibri" panose="020F0502020204030204" pitchFamily="34" charset="0"/>
              <a:cs typeface="Times New Roman" panose="02020603050405020304" pitchFamily="18" charset="0"/>
            </a:endParaRPr>
          </a:p>
        </p:txBody>
      </p:sp>
      <p:sp>
        <p:nvSpPr>
          <p:cNvPr id="6" name="Rectangle 5"/>
          <p:cNvSpPr/>
          <p:nvPr/>
        </p:nvSpPr>
        <p:spPr>
          <a:xfrm>
            <a:off x="6146654" y="754611"/>
            <a:ext cx="5424883" cy="523220"/>
          </a:xfrm>
          <a:prstGeom prst="rect">
            <a:avLst/>
          </a:prstGeom>
        </p:spPr>
        <p:txBody>
          <a:bodyPr wrap="square">
            <a:spAutoFit/>
          </a:bodyPr>
          <a:lstStyle/>
          <a:p>
            <a:r>
              <a:rPr lang="en-US" sz="2800" b="1">
                <a:solidFill>
                  <a:srgbClr val="0070C0"/>
                </a:solidFill>
                <a:latin typeface="+mj-lt"/>
                <a:ea typeface="Times New Roman" panose="02020603050405020304" pitchFamily="18" charset="0"/>
              </a:rPr>
              <a:t>Câu 1. </a:t>
            </a:r>
            <a:r>
              <a:rPr lang="en-US" sz="2800">
                <a:solidFill>
                  <a:srgbClr val="0070C0"/>
                </a:solidFill>
                <a:latin typeface="+mj-lt"/>
                <a:ea typeface="Times New Roman" panose="02020603050405020304" pitchFamily="18" charset="0"/>
              </a:rPr>
              <a:t>Đối tượng thống kê là gì?</a:t>
            </a:r>
          </a:p>
        </p:txBody>
      </p:sp>
      <p:sp>
        <p:nvSpPr>
          <p:cNvPr id="7" name="Rectangle 6"/>
          <p:cNvSpPr/>
          <p:nvPr/>
        </p:nvSpPr>
        <p:spPr>
          <a:xfrm>
            <a:off x="6138781" y="1321440"/>
            <a:ext cx="5424883" cy="523220"/>
          </a:xfrm>
          <a:prstGeom prst="rect">
            <a:avLst/>
          </a:prstGeom>
        </p:spPr>
        <p:txBody>
          <a:bodyPr wrap="square">
            <a:spAutoFit/>
          </a:bodyPr>
          <a:lstStyle/>
          <a:p>
            <a:pPr lvl="0"/>
            <a:r>
              <a:rPr lang="en-US" sz="2800" b="1">
                <a:solidFill>
                  <a:srgbClr val="0070C0"/>
                </a:solidFill>
                <a:latin typeface="+mj-lt"/>
                <a:ea typeface="Times New Roman" panose="02020603050405020304" pitchFamily="18" charset="0"/>
              </a:rPr>
              <a:t>Câu 2. </a:t>
            </a:r>
            <a:r>
              <a:rPr lang="en-US" sz="2800">
                <a:solidFill>
                  <a:srgbClr val="0070C0"/>
                </a:solidFill>
                <a:latin typeface="+mj-lt"/>
                <a:ea typeface="Times New Roman" panose="02020603050405020304" pitchFamily="18" charset="0"/>
              </a:rPr>
              <a:t>Tiêu chí thống kê là gì?</a:t>
            </a:r>
          </a:p>
        </p:txBody>
      </p:sp>
      <p:sp>
        <p:nvSpPr>
          <p:cNvPr id="8" name="Rectangle 7"/>
          <p:cNvSpPr/>
          <p:nvPr/>
        </p:nvSpPr>
        <p:spPr>
          <a:xfrm>
            <a:off x="6146654" y="1877996"/>
            <a:ext cx="5424883" cy="523220"/>
          </a:xfrm>
          <a:prstGeom prst="rect">
            <a:avLst/>
          </a:prstGeom>
        </p:spPr>
        <p:txBody>
          <a:bodyPr wrap="square">
            <a:spAutoFit/>
          </a:bodyPr>
          <a:lstStyle/>
          <a:p>
            <a:pPr lvl="0"/>
            <a:r>
              <a:rPr lang="en-US" sz="2800" b="1">
                <a:solidFill>
                  <a:srgbClr val="0070C0"/>
                </a:solidFill>
                <a:latin typeface="+mj-lt"/>
                <a:ea typeface="Times New Roman" panose="02020603050405020304" pitchFamily="18" charset="0"/>
              </a:rPr>
              <a:t>Câu 3. </a:t>
            </a:r>
            <a:r>
              <a:rPr lang="en-US" sz="2800">
                <a:solidFill>
                  <a:srgbClr val="0070C0"/>
                </a:solidFill>
                <a:latin typeface="+mj-lt"/>
                <a:ea typeface="Times New Roman" panose="02020603050405020304" pitchFamily="18" charset="0"/>
              </a:rPr>
              <a:t>Số liệu thống kê là gì?</a:t>
            </a:r>
          </a:p>
        </p:txBody>
      </p:sp>
      <p:sp>
        <p:nvSpPr>
          <p:cNvPr id="9" name="Rectangle 8"/>
          <p:cNvSpPr/>
          <p:nvPr/>
        </p:nvSpPr>
        <p:spPr>
          <a:xfrm>
            <a:off x="6146654" y="2434552"/>
            <a:ext cx="5424883" cy="523220"/>
          </a:xfrm>
          <a:prstGeom prst="rect">
            <a:avLst/>
          </a:prstGeom>
        </p:spPr>
        <p:txBody>
          <a:bodyPr wrap="none">
            <a:spAutoFit/>
          </a:bodyPr>
          <a:lstStyle/>
          <a:p>
            <a:pPr lvl="0"/>
            <a:r>
              <a:rPr lang="en-US" sz="2800" b="1">
                <a:solidFill>
                  <a:srgbClr val="0070C0"/>
                </a:solidFill>
                <a:latin typeface="+mj-lt"/>
                <a:ea typeface="Times New Roman" panose="02020603050405020304" pitchFamily="18" charset="0"/>
              </a:rPr>
              <a:t>Câu 4. </a:t>
            </a:r>
            <a:r>
              <a:rPr lang="en-US" sz="2800">
                <a:solidFill>
                  <a:srgbClr val="0070C0"/>
                </a:solidFill>
                <a:latin typeface="+mj-lt"/>
                <a:ea typeface="Times New Roman" panose="02020603050405020304" pitchFamily="18" charset="0"/>
              </a:rPr>
              <a:t>Cách biểu diễn thống kê?</a:t>
            </a:r>
            <a:endParaRPr lang="en-US" sz="2800">
              <a:solidFill>
                <a:srgbClr val="0070C0"/>
              </a:solidFill>
              <a:latin typeface="+mj-lt"/>
            </a:endParaRPr>
          </a:p>
        </p:txBody>
      </p:sp>
      <p:sp>
        <p:nvSpPr>
          <p:cNvPr id="28" name="Rectangle 27"/>
          <p:cNvSpPr/>
          <p:nvPr/>
        </p:nvSpPr>
        <p:spPr>
          <a:xfrm>
            <a:off x="5321101" y="3455862"/>
            <a:ext cx="5676063" cy="1815882"/>
          </a:xfrm>
          <a:prstGeom prst="rect">
            <a:avLst/>
          </a:prstGeom>
          <a:solidFill>
            <a:srgbClr val="FED2F8"/>
          </a:solidFill>
          <a:scene3d>
            <a:camera prst="orthographicFront"/>
            <a:lightRig rig="threePt" dir="t"/>
          </a:scene3d>
          <a:sp3d>
            <a:bevelT/>
          </a:sp3d>
        </p:spPr>
        <p:txBody>
          <a:bodyPr wrap="square">
            <a:spAutoFit/>
          </a:bodyPr>
          <a:lstStyle/>
          <a:p>
            <a:pPr algn="just"/>
            <a:r>
              <a:rPr lang="fr-FR" sz="2800">
                <a:latin typeface="+mj-lt"/>
                <a:ea typeface="Times New Roman" panose="02020603050405020304" pitchFamily="18" charset="0"/>
              </a:rPr>
              <a:t>Đối tượng thống kê là các loại huy chương : Vàng, Bạc, Đồng. Các đối tượng này lần lượt được biểu diễn ở trục nằm ngang.</a:t>
            </a:r>
            <a:endParaRPr lang="en-US" sz="2800">
              <a:latin typeface="+mj-lt"/>
            </a:endParaRPr>
          </a:p>
        </p:txBody>
      </p:sp>
      <p:sp>
        <p:nvSpPr>
          <p:cNvPr id="29" name="Rectangle 28"/>
          <p:cNvSpPr/>
          <p:nvPr/>
        </p:nvSpPr>
        <p:spPr>
          <a:xfrm>
            <a:off x="5321100" y="3455862"/>
            <a:ext cx="5676063" cy="954107"/>
          </a:xfrm>
          <a:prstGeom prst="rect">
            <a:avLst/>
          </a:prstGeom>
          <a:solidFill>
            <a:srgbClr val="99F4F9"/>
          </a:solidFill>
          <a:scene3d>
            <a:camera prst="orthographicFront"/>
            <a:lightRig rig="threePt" dir="t"/>
          </a:scene3d>
          <a:sp3d>
            <a:bevelT/>
          </a:sp3d>
        </p:spPr>
        <p:txBody>
          <a:bodyPr wrap="square">
            <a:spAutoFit/>
          </a:bodyPr>
          <a:lstStyle/>
          <a:p>
            <a:pPr algn="just"/>
            <a:r>
              <a:rPr lang="fr-FR" sz="2800">
                <a:latin typeface="+mj-lt"/>
                <a:ea typeface="Times New Roman" panose="02020603050405020304" pitchFamily="18" charset="0"/>
              </a:rPr>
              <a:t>Tiêu chí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rPr>
              <a:t> l</a:t>
            </a:r>
            <a:r>
              <a:rPr lang="fr-FR" sz="2800">
                <a:latin typeface="+mj-lt"/>
                <a:ea typeface="Times New Roman" panose="02020603050405020304" pitchFamily="18" charset="0"/>
                <a:cs typeface=".VnTime" panose="020B7200000000000000" pitchFamily="34" charset="0"/>
              </a:rPr>
              <a:t>à</a:t>
            </a:r>
            <a:r>
              <a:rPr lang="fr-FR" sz="2800">
                <a:latin typeface="+mj-lt"/>
                <a:ea typeface="Times New Roman" panose="02020603050405020304" pitchFamily="18" charset="0"/>
              </a:rPr>
              <a:t> s</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rPr>
              <a:t> huy ch</a:t>
            </a:r>
            <a:r>
              <a:rPr lang="fr-FR" sz="2800">
                <a:latin typeface="+mj-lt"/>
                <a:ea typeface="Times New Roman" panose="02020603050405020304" pitchFamily="18" charset="0"/>
                <a:cs typeface="Calibri" panose="020F0502020204030204" pitchFamily="34" charset="0"/>
              </a:rPr>
              <a:t>ươ</a:t>
            </a:r>
            <a:r>
              <a:rPr lang="fr-FR" sz="2800">
                <a:latin typeface="+mj-lt"/>
                <a:ea typeface="Times New Roman" panose="02020603050405020304" pitchFamily="18" charset="0"/>
              </a:rPr>
              <a:t>ng m</a:t>
            </a:r>
            <a:r>
              <a:rPr lang="fr-FR" sz="2800">
                <a:latin typeface="+mj-lt"/>
                <a:ea typeface="Times New Roman" panose="02020603050405020304" pitchFamily="18" charset="0"/>
                <a:cs typeface="Calibri" panose="020F0502020204030204" pitchFamily="34" charset="0"/>
              </a:rPr>
              <a:t>ỗ</a:t>
            </a:r>
            <a:r>
              <a:rPr lang="fr-FR" sz="2800">
                <a:latin typeface="+mj-lt"/>
                <a:ea typeface="Times New Roman" panose="02020603050405020304" pitchFamily="18" charset="0"/>
              </a:rPr>
              <a:t>i lo</a:t>
            </a:r>
            <a:r>
              <a:rPr lang="fr-FR" sz="2800">
                <a:latin typeface="+mj-lt"/>
                <a:ea typeface="Times New Roman" panose="02020603050405020304" pitchFamily="18" charset="0"/>
                <a:cs typeface="Calibri" panose="020F0502020204030204" pitchFamily="34" charset="0"/>
              </a:rPr>
              <a:t>ạ</a:t>
            </a:r>
            <a:r>
              <a:rPr lang="fr-FR" sz="2800">
                <a:latin typeface="+mj-lt"/>
                <a:ea typeface="Times New Roman" panose="02020603050405020304" pitchFamily="18" charset="0"/>
              </a:rPr>
              <a:t>i của mỗi nước</a:t>
            </a:r>
            <a:endParaRPr lang="en-US" sz="2800">
              <a:latin typeface="+mj-lt"/>
            </a:endParaRPr>
          </a:p>
        </p:txBody>
      </p:sp>
      <p:sp>
        <p:nvSpPr>
          <p:cNvPr id="30" name="Rectangle 29"/>
          <p:cNvSpPr/>
          <p:nvPr/>
        </p:nvSpPr>
        <p:spPr>
          <a:xfrm>
            <a:off x="5321099" y="3406139"/>
            <a:ext cx="5676063" cy="2074414"/>
          </a:xfrm>
          <a:prstGeom prst="rect">
            <a:avLst/>
          </a:prstGeom>
          <a:solidFill>
            <a:srgbClr val="99FF99"/>
          </a:solidFill>
          <a:scene3d>
            <a:camera prst="orthographicFront"/>
            <a:lightRig rig="threePt" dir="t"/>
          </a:scene3d>
          <a:sp3d>
            <a:bevelT/>
          </a:sp3d>
        </p:spPr>
        <p:txBody>
          <a:bodyPr wrap="square">
            <a:spAutoFit/>
          </a:bodyPr>
          <a:lstStyle/>
          <a:p>
            <a:pPr algn="just">
              <a:lnSpc>
                <a:spcPct val="115000"/>
              </a:lnSpc>
              <a:spcAft>
                <a:spcPts val="0"/>
              </a:spcAft>
            </a:pPr>
            <a:r>
              <a:rPr lang="fr-FR" sz="2800">
                <a:latin typeface="+mj-lt"/>
                <a:ea typeface="Times New Roman" panose="02020603050405020304" pitchFamily="18" charset="0"/>
                <a:cs typeface="Calibri" panose="020F0502020204030204" pitchFamily="34" charset="0"/>
              </a:rPr>
              <a:t>Ứ</a:t>
            </a:r>
            <a:r>
              <a:rPr lang="fr-FR" sz="2800">
                <a:latin typeface="+mj-lt"/>
                <a:ea typeface="Times New Roman" panose="02020603050405020304" pitchFamily="18" charset="0"/>
                <a:cs typeface="Times New Roman" panose="02020603050405020304" pitchFamily="18" charset="0"/>
              </a:rPr>
              <a:t>ng v</a:t>
            </a:r>
            <a:r>
              <a:rPr lang="fr-FR" sz="2800">
                <a:latin typeface="+mj-lt"/>
                <a:ea typeface="Times New Roman" panose="02020603050405020304" pitchFamily="18" charset="0"/>
                <a:cs typeface="Calibri" panose="020F0502020204030204" pitchFamily="34" charset="0"/>
              </a:rPr>
              <a:t>ớ</a:t>
            </a:r>
            <a:r>
              <a:rPr lang="fr-FR" sz="2800">
                <a:latin typeface="+mj-lt"/>
                <a:ea typeface="Times New Roman" panose="02020603050405020304" pitchFamily="18" charset="0"/>
                <a:cs typeface="Times New Roman" panose="02020603050405020304" pitchFamily="18" charset="0"/>
              </a:rPr>
              <a:t>i m</a:t>
            </a:r>
            <a:r>
              <a:rPr lang="fr-FR" sz="2800">
                <a:latin typeface="+mj-lt"/>
                <a:ea typeface="Times New Roman" panose="02020603050405020304" pitchFamily="18" charset="0"/>
                <a:cs typeface="Calibri" panose="020F0502020204030204" pitchFamily="34" charset="0"/>
              </a:rPr>
              <a:t>ỗ</a:t>
            </a:r>
            <a:r>
              <a:rPr lang="fr-FR" sz="2800">
                <a:latin typeface="+mj-lt"/>
                <a:ea typeface="Times New Roman" panose="02020603050405020304" pitchFamily="18" charset="0"/>
                <a:cs typeface="Times New Roman" panose="02020603050405020304" pitchFamily="18" charset="0"/>
              </a:rPr>
              <a:t>i </a:t>
            </a:r>
            <a:r>
              <a:rPr lang="fr-FR" sz="2800">
                <a:latin typeface="+mj-lt"/>
                <a:ea typeface="Times New Roman" panose="02020603050405020304" pitchFamily="18" charset="0"/>
                <a:cs typeface="Calibri" panose="020F0502020204030204" pitchFamily="34" charset="0"/>
              </a:rPr>
              <a:t>đố</a:t>
            </a:r>
            <a:r>
              <a:rPr lang="fr-FR" sz="2800">
                <a:latin typeface="+mj-lt"/>
                <a:ea typeface="Times New Roman" panose="02020603050405020304" pitchFamily="18" charset="0"/>
                <a:cs typeface="Times New Roman" panose="02020603050405020304" pitchFamily="18" charset="0"/>
              </a:rPr>
              <a:t>i t</a:t>
            </a:r>
            <a:r>
              <a:rPr lang="fr-FR" sz="2800">
                <a:latin typeface="+mj-lt"/>
                <a:ea typeface="Times New Roman" panose="02020603050405020304" pitchFamily="18" charset="0"/>
                <a:cs typeface="Calibri" panose="020F0502020204030204" pitchFamily="34" charset="0"/>
              </a:rPr>
              <a:t>ượ</a:t>
            </a:r>
            <a:r>
              <a:rPr lang="fr-FR" sz="2800">
                <a:latin typeface="+mj-lt"/>
                <a:ea typeface="Times New Roman" panose="02020603050405020304" pitchFamily="18" charset="0"/>
                <a:cs typeface="Times New Roman" panose="02020603050405020304" pitchFamily="18" charset="0"/>
              </a:rPr>
              <a:t>ng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 c</a:t>
            </a:r>
            <a:r>
              <a:rPr lang="fr-FR" sz="2800">
                <a:latin typeface="+mj-lt"/>
                <a:ea typeface="Times New Roman" panose="02020603050405020304" pitchFamily="18" charset="0"/>
                <a:cs typeface=".VnTime" panose="020B7200000000000000" pitchFamily="34" charset="0"/>
              </a:rPr>
              <a:t>ó</a:t>
            </a:r>
            <a:r>
              <a:rPr lang="fr-FR" sz="2800">
                <a:latin typeface="+mj-lt"/>
                <a:ea typeface="Times New Roman" panose="02020603050405020304" pitchFamily="18" charset="0"/>
                <a:cs typeface="Times New Roman" panose="02020603050405020304" pitchFamily="18" charset="0"/>
              </a:rPr>
              <a:t> m</a:t>
            </a:r>
            <a:r>
              <a:rPr lang="fr-FR" sz="2800">
                <a:latin typeface="+mj-lt"/>
                <a:ea typeface="Times New Roman" panose="02020603050405020304" pitchFamily="18" charset="0"/>
                <a:cs typeface="Calibri" panose="020F0502020204030204" pitchFamily="34" charset="0"/>
              </a:rPr>
              <a:t>ộ</a:t>
            </a:r>
            <a:r>
              <a:rPr lang="fr-FR" sz="2800">
                <a:latin typeface="+mj-lt"/>
                <a:ea typeface="Times New Roman" panose="02020603050405020304" pitchFamily="18" charset="0"/>
                <a:cs typeface="Times New Roman" panose="02020603050405020304" pitchFamily="18" charset="0"/>
              </a:rPr>
              <a:t>t s</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 li</a:t>
            </a:r>
            <a:r>
              <a:rPr lang="fr-FR" sz="2800">
                <a:latin typeface="+mj-lt"/>
                <a:ea typeface="Times New Roman" panose="02020603050405020304" pitchFamily="18" charset="0"/>
                <a:cs typeface="Calibri" panose="020F0502020204030204" pitchFamily="34" charset="0"/>
              </a:rPr>
              <a:t>ệ</a:t>
            </a:r>
            <a:r>
              <a:rPr lang="fr-FR" sz="2800">
                <a:latin typeface="+mj-lt"/>
                <a:ea typeface="Times New Roman" panose="02020603050405020304" pitchFamily="18" charset="0"/>
                <a:cs typeface="Times New Roman" panose="02020603050405020304" pitchFamily="18" charset="0"/>
              </a:rPr>
              <a:t>u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 theo ti</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u ch</a:t>
            </a:r>
            <a:r>
              <a:rPr lang="fr-FR" sz="2800">
                <a:latin typeface="+mj-lt"/>
                <a:ea typeface="Times New Roman" panose="02020603050405020304" pitchFamily="18" charset="0"/>
                <a:cs typeface=".VnTime" panose="020B7200000000000000" pitchFamily="34" charset="0"/>
              </a:rPr>
              <a:t>í</a:t>
            </a:r>
            <a:r>
              <a:rPr lang="fr-FR" sz="2800">
                <a:latin typeface="+mj-lt"/>
                <a:ea typeface="Times New Roman" panose="02020603050405020304" pitchFamily="18" charset="0"/>
                <a:cs typeface="Times New Roman" panose="02020603050405020304" pitchFamily="18" charset="0"/>
              </a:rPr>
              <a:t>, l</a:t>
            </a:r>
            <a:r>
              <a:rPr lang="fr-FR" sz="2800">
                <a:latin typeface="+mj-lt"/>
                <a:ea typeface="Times New Roman" panose="02020603050405020304" pitchFamily="18" charset="0"/>
                <a:cs typeface="Calibri" panose="020F0502020204030204" pitchFamily="34" charset="0"/>
              </a:rPr>
              <a:t>ầ</a:t>
            </a:r>
            <a:r>
              <a:rPr lang="fr-FR" sz="2800">
                <a:latin typeface="+mj-lt"/>
                <a:ea typeface="Times New Roman" panose="02020603050405020304" pitchFamily="18" charset="0"/>
                <a:cs typeface="Times New Roman" panose="02020603050405020304" pitchFamily="18" charset="0"/>
              </a:rPr>
              <a:t>n l</a:t>
            </a:r>
            <a:r>
              <a:rPr lang="fr-FR" sz="2800">
                <a:latin typeface="+mj-lt"/>
                <a:ea typeface="Times New Roman" panose="02020603050405020304" pitchFamily="18" charset="0"/>
                <a:cs typeface="Calibri" panose="020F0502020204030204" pitchFamily="34" charset="0"/>
              </a:rPr>
              <a:t>ượ</a:t>
            </a:r>
            <a:r>
              <a:rPr lang="fr-FR" sz="2800">
                <a:latin typeface="+mj-lt"/>
                <a:ea typeface="Times New Roman" panose="02020603050405020304" pitchFamily="18" charset="0"/>
                <a:cs typeface="Times New Roman" panose="02020603050405020304" pitchFamily="18" charset="0"/>
              </a:rPr>
              <a:t>t </a:t>
            </a:r>
            <a:r>
              <a:rPr lang="fr-FR" sz="2800">
                <a:latin typeface="+mj-lt"/>
                <a:ea typeface="Times New Roman" panose="02020603050405020304" pitchFamily="18" charset="0"/>
                <a:cs typeface="Calibri" panose="020F0502020204030204" pitchFamily="34" charset="0"/>
              </a:rPr>
              <a:t>đượ</a:t>
            </a:r>
            <a:r>
              <a:rPr lang="fr-FR" sz="2800">
                <a:latin typeface="+mj-lt"/>
                <a:ea typeface="Times New Roman" panose="02020603050405020304" pitchFamily="18" charset="0"/>
                <a:cs typeface="Times New Roman" panose="02020603050405020304" pitchFamily="18" charset="0"/>
              </a:rPr>
              <a:t>c bi</a:t>
            </a:r>
            <a:r>
              <a:rPr lang="fr-FR" sz="2800">
                <a:latin typeface="+mj-lt"/>
                <a:ea typeface="Times New Roman" panose="02020603050405020304" pitchFamily="18" charset="0"/>
                <a:cs typeface="Calibri" panose="020F0502020204030204" pitchFamily="34" charset="0"/>
              </a:rPr>
              <a:t>ể</a:t>
            </a:r>
            <a:r>
              <a:rPr lang="fr-FR" sz="2800">
                <a:latin typeface="+mj-lt"/>
                <a:ea typeface="Times New Roman" panose="02020603050405020304" pitchFamily="18" charset="0"/>
                <a:cs typeface="Times New Roman" panose="02020603050405020304" pitchFamily="18" charset="0"/>
              </a:rPr>
              <a:t>u di</a:t>
            </a:r>
            <a:r>
              <a:rPr lang="fr-FR" sz="2800">
                <a:latin typeface="+mj-lt"/>
                <a:ea typeface="Times New Roman" panose="02020603050405020304" pitchFamily="18" charset="0"/>
                <a:cs typeface="Calibri" panose="020F0502020204030204" pitchFamily="34" charset="0"/>
              </a:rPr>
              <a:t>ễ</a:t>
            </a:r>
            <a:r>
              <a:rPr lang="fr-FR" sz="2800">
                <a:latin typeface="+mj-lt"/>
                <a:ea typeface="Times New Roman" panose="02020603050405020304" pitchFamily="18" charset="0"/>
                <a:cs typeface="Times New Roman" panose="02020603050405020304" pitchFamily="18" charset="0"/>
              </a:rPr>
              <a:t>n </a:t>
            </a:r>
            <a:r>
              <a:rPr lang="fr-FR" sz="2800">
                <a:latin typeface="+mj-lt"/>
                <a:ea typeface="Times New Roman" panose="02020603050405020304" pitchFamily="18" charset="0"/>
                <a:cs typeface="Calibri" panose="020F0502020204030204" pitchFamily="34" charset="0"/>
              </a:rPr>
              <a:t>ở</a:t>
            </a:r>
            <a:r>
              <a:rPr lang="fr-FR" sz="2800">
                <a:latin typeface="+mj-lt"/>
                <a:ea typeface="Times New Roman" panose="02020603050405020304" pitchFamily="18" charset="0"/>
                <a:cs typeface="Times New Roman" panose="02020603050405020304" pitchFamily="18" charset="0"/>
              </a:rPr>
              <a:t> tr</a:t>
            </a:r>
            <a:r>
              <a:rPr lang="fr-FR" sz="2800">
                <a:latin typeface="+mj-lt"/>
                <a:ea typeface="Times New Roman" panose="02020603050405020304" pitchFamily="18" charset="0"/>
                <a:cs typeface="Calibri" panose="020F0502020204030204" pitchFamily="34" charset="0"/>
              </a:rPr>
              <a:t>ụ</a:t>
            </a:r>
            <a:r>
              <a:rPr lang="fr-FR" sz="2800">
                <a:latin typeface="+mj-lt"/>
                <a:ea typeface="Times New Roman" panose="02020603050405020304" pitchFamily="18" charset="0"/>
                <a:cs typeface="Times New Roman" panose="02020603050405020304" pitchFamily="18" charset="0"/>
              </a:rPr>
              <a:t>c th</a:t>
            </a:r>
            <a:r>
              <a:rPr lang="fr-FR" sz="2800">
                <a:latin typeface="+mj-lt"/>
                <a:ea typeface="Times New Roman" panose="02020603050405020304" pitchFamily="18" charset="0"/>
                <a:cs typeface="Calibri" panose="020F0502020204030204" pitchFamily="34" charset="0"/>
              </a:rPr>
              <a:t>ẳ</a:t>
            </a:r>
            <a:r>
              <a:rPr lang="fr-FR" sz="2800">
                <a:latin typeface="+mj-lt"/>
                <a:ea typeface="Times New Roman" panose="02020603050405020304" pitchFamily="18" charset="0"/>
                <a:cs typeface="Times New Roman" panose="02020603050405020304" pitchFamily="18" charset="0"/>
              </a:rPr>
              <a:t>ng </a:t>
            </a:r>
            <a:r>
              <a:rPr lang="fr-FR" sz="2800">
                <a:latin typeface="+mj-lt"/>
                <a:ea typeface="Times New Roman" panose="02020603050405020304" pitchFamily="18" charset="0"/>
                <a:cs typeface="Calibri" panose="020F0502020204030204" pitchFamily="34" charset="0"/>
              </a:rPr>
              <a:t>đứ</a:t>
            </a:r>
            <a:r>
              <a:rPr lang="fr-FR" sz="2800">
                <a:latin typeface="+mj-lt"/>
                <a:ea typeface="Times New Roman" panose="02020603050405020304" pitchFamily="18" charset="0"/>
                <a:cs typeface="Times New Roman" panose="02020603050405020304" pitchFamily="18" charset="0"/>
              </a:rPr>
              <a:t>ng.</a:t>
            </a:r>
            <a:endParaRPr lang="en-US" sz="2800">
              <a:latin typeface="+mj-lt"/>
              <a:ea typeface="Times New Roman" panose="02020603050405020304" pitchFamily="18" charset="0"/>
              <a:cs typeface="Times New Roman" panose="02020603050405020304" pitchFamily="18" charset="0"/>
            </a:endParaRPr>
          </a:p>
        </p:txBody>
      </p:sp>
      <p:sp>
        <p:nvSpPr>
          <p:cNvPr id="31" name="Rectangle 30"/>
          <p:cNvSpPr/>
          <p:nvPr/>
        </p:nvSpPr>
        <p:spPr>
          <a:xfrm>
            <a:off x="5321099" y="3001381"/>
            <a:ext cx="6250438" cy="3490186"/>
          </a:xfrm>
          <a:prstGeom prst="rect">
            <a:avLst/>
          </a:prstGeom>
          <a:solidFill>
            <a:srgbClr val="FFFF97"/>
          </a:solidFill>
          <a:scene3d>
            <a:camera prst="orthographicFront"/>
            <a:lightRig rig="threePt" dir="t"/>
          </a:scene3d>
          <a:sp3d>
            <a:bevelT/>
          </a:sp3d>
        </p:spPr>
        <p:txBody>
          <a:bodyPr wrap="square">
            <a:spAutoFit/>
          </a:bodyPr>
          <a:lstStyle/>
          <a:p>
            <a:pPr algn="just">
              <a:lnSpc>
                <a:spcPct val="115000"/>
              </a:lnSpc>
              <a:spcAft>
                <a:spcPts val="0"/>
              </a:spcAft>
            </a:pPr>
            <a:r>
              <a:rPr lang="fr-FR" sz="2400">
                <a:latin typeface="+mj-lt"/>
                <a:ea typeface="Times New Roman" panose="02020603050405020304" pitchFamily="18" charset="0"/>
                <a:cs typeface="Times New Roman" panose="02020603050405020304" pitchFamily="18" charset="0"/>
              </a:rPr>
              <a:t>Trong biểu diễn thống kê của Đoàn Thể thao Việt Nam, các cột đều được tô màu đỏ và được quy định bằng hình chữ nhật màu đỏ ở phía trên của biểu đồ.</a:t>
            </a:r>
          </a:p>
          <a:p>
            <a:pPr algn="just">
              <a:lnSpc>
                <a:spcPct val="115000"/>
              </a:lnSpc>
            </a:pPr>
            <a:r>
              <a:rPr lang="fr-FR" sz="2400">
                <a:ea typeface="Times New Roman" panose="02020603050405020304" pitchFamily="18" charset="0"/>
              </a:rPr>
              <a:t>Trong biểu diễn thống kê của Đoàn Thể thao Thái Lan, các cột đều được tô màu xanh và được quy định bằng hình chữ nhật màu xanh ở phía trên của biểu đồ.</a:t>
            </a:r>
            <a:endParaRPr lang="en-US" sz="2400"/>
          </a:p>
        </p:txBody>
      </p:sp>
      <p:sp>
        <p:nvSpPr>
          <p:cNvPr id="22" name="TextBox 21"/>
          <p:cNvSpPr txBox="1"/>
          <p:nvPr/>
        </p:nvSpPr>
        <p:spPr>
          <a:xfrm>
            <a:off x="881743" y="6488668"/>
            <a:ext cx="2115670" cy="369332"/>
          </a:xfrm>
          <a:prstGeom prst="rect">
            <a:avLst/>
          </a:prstGeom>
          <a:noFill/>
        </p:spPr>
        <p:txBody>
          <a:bodyPr wrap="square" rtlCol="0">
            <a:spAutoFit/>
          </a:bodyPr>
          <a:lstStyle/>
          <a:p>
            <a:r>
              <a:rPr lang="en-US" i="1">
                <a:solidFill>
                  <a:srgbClr val="CC0099"/>
                </a:solidFill>
              </a:rPr>
              <a:t>Hoạt động cá nhân</a:t>
            </a:r>
          </a:p>
        </p:txBody>
      </p:sp>
      <p:sp>
        <p:nvSpPr>
          <p:cNvPr id="17"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effectLst>
                  <a:outerShdw blurRad="38100" dist="38100" dir="2700000" algn="tl">
                    <a:srgbClr val="000000">
                      <a:alpha val="43137"/>
                    </a:srgbClr>
                  </a:outerShdw>
                </a:effectLst>
                <a:latin typeface="+mj-lt"/>
              </a:rPr>
              <a:t>HOẠT ĐỘNG HÌNH THÀNH KIẾN THỨC</a:t>
            </a:r>
          </a:p>
        </p:txBody>
      </p:sp>
    </p:spTree>
    <p:extLst>
      <p:ext uri="{BB962C8B-B14F-4D97-AF65-F5344CB8AC3E}">
        <p14:creationId xmlns:p14="http://schemas.microsoft.com/office/powerpoint/2010/main" val="214136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3" presetClass="emph" presetSubtype="2" fill="hold" grpId="0" nodeType="withEffect">
                                  <p:stCondLst>
                                    <p:cond delay="0"/>
                                  </p:stCondLst>
                                  <p:childTnLst>
                                    <p:animClr clrSpc="rgb" dir="cw">
                                      <p:cBhvr override="childStyle">
                                        <p:cTn id="12" dur="500" fill="hold"/>
                                        <p:tgtEl>
                                          <p:spTgt spid="6"/>
                                        </p:tgtEl>
                                        <p:attrNameLst>
                                          <p:attrName>style.color</p:attrName>
                                        </p:attrNameLst>
                                      </p:cBhvr>
                                      <p:to>
                                        <a:schemeClr val="accent2"/>
                                      </p:to>
                                    </p:animClr>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9"/>
                                        </p:tgtEl>
                                        <p:attrNameLst>
                                          <p:attrName>style.visibility</p:attrName>
                                        </p:attrNameLst>
                                      </p:cBhvr>
                                      <p:to>
                                        <p:strVal val="hidden"/>
                                      </p:to>
                                    </p:set>
                                  </p:childTnLst>
                                </p:cTn>
                              </p:par>
                              <p:par>
                                <p:cTn id="22" presetID="3" presetClass="emph" presetSubtype="2" fill="hold" grpId="0" nodeType="withEffect">
                                  <p:stCondLst>
                                    <p:cond delay="0"/>
                                  </p:stCondLst>
                                  <p:childTnLst>
                                    <p:animClr clrSpc="rgb" dir="cw">
                                      <p:cBhvr override="childStyle">
                                        <p:cTn id="23" dur="500" fill="hold"/>
                                        <p:tgtEl>
                                          <p:spTgt spid="7"/>
                                        </p:tgtEl>
                                        <p:attrNameLst>
                                          <p:attrName>style.color</p:attrName>
                                        </p:attrNameLst>
                                      </p:cBhvr>
                                      <p:to>
                                        <a:schemeClr val="accent2"/>
                                      </p:to>
                                    </p:animClr>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3" presetClass="emph" presetSubtype="2" fill="hold" grpId="0" nodeType="withEffect">
                                  <p:stCondLst>
                                    <p:cond delay="0"/>
                                  </p:stCondLst>
                                  <p:childTnLst>
                                    <p:animClr clrSpc="rgb" dir="cw">
                                      <p:cBhvr override="childStyle">
                                        <p:cTn id="34" dur="500" fill="hold"/>
                                        <p:tgtEl>
                                          <p:spTgt spid="8"/>
                                        </p:tgtEl>
                                        <p:attrNameLst>
                                          <p:attrName>style.color</p:attrName>
                                        </p:attrNameLst>
                                      </p:cBhvr>
                                      <p:to>
                                        <a:schemeClr val="accent2"/>
                                      </p:to>
                                    </p:animClr>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1"/>
                                        </p:tgtEl>
                                        <p:attrNameLst>
                                          <p:attrName>style.visibility</p:attrName>
                                        </p:attrNameLst>
                                      </p:cBhvr>
                                      <p:to>
                                        <p:strVal val="hidden"/>
                                      </p:to>
                                    </p:set>
                                  </p:childTnLst>
                                </p:cTn>
                              </p:par>
                              <p:par>
                                <p:cTn id="44" presetID="3" presetClass="emph" presetSubtype="2" fill="hold" grpId="0" nodeType="withEffect">
                                  <p:stCondLst>
                                    <p:cond delay="0"/>
                                  </p:stCondLst>
                                  <p:childTnLst>
                                    <p:animClr clrSpc="rgb" dir="cw">
                                      <p:cBhvr override="childStyle">
                                        <p:cTn id="45" dur="500" fill="hold"/>
                                        <p:tgtEl>
                                          <p:spTgt spid="9"/>
                                        </p:tgtEl>
                                        <p:attrNameLst>
                                          <p:attrName>style.color</p:attrName>
                                        </p:attrNameLst>
                                      </p:cBhvr>
                                      <p:to>
                                        <a:schemeClr val="accent2"/>
                                      </p:to>
                                    </p:animClr>
                                  </p:childTnLst>
                                </p:cTn>
                              </p:par>
                            </p:childTnLst>
                          </p:cTn>
                        </p:par>
                      </p:childTnLst>
                    </p:cTn>
                  </p:par>
                </p:childTnLst>
              </p:cTn>
              <p:nextCondLst>
                <p:cond evt="onClick" delay="0">
                  <p:tgtEl>
                    <p:spTgt spid="9"/>
                  </p:tgtEl>
                </p:cond>
              </p:nextCondLst>
            </p:seq>
          </p:childTnLst>
        </p:cTn>
      </p:par>
    </p:tnLst>
    <p:bldLst>
      <p:bldP spid="6" grpId="0"/>
      <p:bldP spid="7" grpId="0"/>
      <p:bldP spid="8" grpId="0"/>
      <p:bldP spid="9" grpId="0"/>
      <p:bldP spid="28" grpId="0" animBg="1"/>
      <p:bldP spid="28" grpId="1" animBg="1"/>
      <p:bldP spid="29" grpId="0" animBg="1"/>
      <p:bldP spid="29" grpId="1" animBg="1"/>
      <p:bldP spid="30" grpId="0" animBg="1"/>
      <p:bldP spid="30" grpId="1" animBg="1"/>
      <p:bldP spid="31" grpId="0" animBg="1"/>
      <p:bldP spid="31"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2073</TotalTime>
  <Words>1656</Words>
  <Application>Microsoft Office PowerPoint</Application>
  <PresentationFormat>Widescreen</PresentationFormat>
  <Paragraphs>203</Paragraphs>
  <Slides>27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.VnTime</vt:lpstr>
      <vt:lpstr>Arial</vt:lpstr>
      <vt:lpstr>Calibri</vt:lpstr>
      <vt:lpstr>Tahoma</vt:lpstr>
      <vt:lpstr>Times New Roman</vt:lpstr>
      <vt:lpstr>1_Office Theme</vt:lpstr>
      <vt:lpstr>2_Office Theme</vt:lpstr>
      <vt:lpstr>Office Theme</vt:lpstr>
      <vt:lpstr>3_Office Theme</vt:lpstr>
      <vt:lpstr>Biểu đồ cột kép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biểu đồ hình 10 và trả lời các câu hỏi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hệ chia hết. Tính chất chia hết  (tiết 2)</dc:title>
  <dc:creator>Ánh Tuyết</dc:creator>
  <cp:lastModifiedBy>lantrang2412@gmail.com</cp:lastModifiedBy>
  <cp:revision>226</cp:revision>
  <dcterms:created xsi:type="dcterms:W3CDTF">2021-07-22T13:28:24Z</dcterms:created>
  <dcterms:modified xsi:type="dcterms:W3CDTF">2024-02-14T15:39:25Z</dcterms:modified>
</cp:coreProperties>
</file>