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95" r:id="rId6"/>
    <p:sldId id="263" r:id="rId7"/>
    <p:sldId id="265" r:id="rId8"/>
    <p:sldId id="266" r:id="rId9"/>
    <p:sldId id="267" r:id="rId10"/>
    <p:sldId id="268" r:id="rId11"/>
    <p:sldId id="269" r:id="rId12"/>
    <p:sldId id="296" r:id="rId13"/>
    <p:sldId id="298" r:id="rId14"/>
    <p:sldId id="299" r:id="rId15"/>
    <p:sldId id="300" r:id="rId16"/>
    <p:sldId id="270" r:id="rId17"/>
  </p:sldIdLst>
  <p:sldSz cx="9144000" cy="5143500" type="screen16x9"/>
  <p:notesSz cx="6858000" cy="9144000"/>
  <p:embeddedFontLst>
    <p:embeddedFont>
      <p:font typeface="Hind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4537CA-083E-4C32-917D-D6A9797666A6}">
  <a:tblStyle styleId="{554537CA-083E-4C32-917D-D6A979766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24F1B95-25EE-466F-B33E-DEB4C76B16C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400000" flipH="1">
            <a:off x="-358985" y="3663619"/>
            <a:ext cx="1838515" cy="1120555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2" name="Google Shape;102;p8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08" name="Google Shape;108;p8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3D3-501A-452F-8BEA-2EF9CD9AB92D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5D6-8D6F-4338-B6EF-833074B8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60" r:id="rId7"/>
    <p:sldLayoutId id="214748366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FD78EF-32D9-4C0C-8FD7-79E933D308DF}"/>
              </a:ext>
            </a:extLst>
          </p:cNvPr>
          <p:cNvSpPr/>
          <p:nvPr/>
        </p:nvSpPr>
        <p:spPr>
          <a:xfrm>
            <a:off x="0" y="698545"/>
            <a:ext cx="91440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CHỦ 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ĐỀ: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NGHỆ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THUẬT TRUNG ĐẠI VIỆT NAM</a:t>
            </a:r>
            <a:endParaRPr lang="en-US" sz="3200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10: HÌNH KHỐI CỦA NHÂN VẬT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TRONG ĐIÊU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endParaRPr lang="en-US" sz="32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9D707C17-186A-41A6-921D-FC64FA16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63" y="77153"/>
            <a:ext cx="3992120" cy="488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54D934-9913-4284-B90C-F8C9F88DF1EE}"/>
              </a:ext>
            </a:extLst>
          </p:cNvPr>
          <p:cNvSpPr/>
          <p:nvPr/>
        </p:nvSpPr>
        <p:spPr>
          <a:xfrm>
            <a:off x="0" y="123837"/>
            <a:ext cx="4353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Tìm </a:t>
            </a:r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nghệ thuật </a:t>
            </a:r>
            <a:b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đại </a:t>
            </a:r>
            <a:r>
              <a:rPr lang="nl-N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/>
          <p:nvPr/>
        </p:nvSpPr>
        <p:spPr>
          <a:xfrm>
            <a:off x="514725" y="1102124"/>
            <a:ext cx="7356634" cy="350453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title"/>
          </p:nvPr>
        </p:nvSpPr>
        <p:spPr>
          <a:xfrm>
            <a:off x="859518" y="1881963"/>
            <a:ext cx="6667048" cy="24238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David.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Google Shape;309;p28"/>
          <p:cNvSpPr/>
          <p:nvPr/>
        </p:nvSpPr>
        <p:spPr>
          <a:xfrm>
            <a:off x="6104075" y="2499450"/>
            <a:ext cx="144600" cy="144600"/>
          </a:xfrm>
          <a:prstGeom prst="mathMultiply">
            <a:avLst>
              <a:gd name="adj1" fmla="val 23520"/>
            </a:avLst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2954" r="6564" b="10000"/>
          <a:stretch/>
        </p:blipFill>
        <p:spPr>
          <a:xfrm>
            <a:off x="571500" y="270164"/>
            <a:ext cx="2286000" cy="407323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"/>
          <a:stretch/>
        </p:blipFill>
        <p:spPr>
          <a:xfrm>
            <a:off x="3065257" y="270163"/>
            <a:ext cx="2515047" cy="4052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935" y="4452505"/>
            <a:ext cx="232603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người 3D từ giấy bạc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2192" y="4459116"/>
            <a:ext cx="2496944" cy="5077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người 3D từ gỗ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4026" r="2677" b="5885"/>
          <a:stretch/>
        </p:blipFill>
        <p:spPr>
          <a:xfrm>
            <a:off x="5777345" y="270163"/>
            <a:ext cx="2566555" cy="40628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5763611" y="4479954"/>
            <a:ext cx="2580289" cy="5076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người 3D làm từ đất nặn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2243" r="5203" b="3516"/>
          <a:stretch/>
        </p:blipFill>
        <p:spPr>
          <a:xfrm>
            <a:off x="342900" y="114300"/>
            <a:ext cx="8271164" cy="48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171700" y="4743451"/>
            <a:ext cx="5029200" cy="350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người 3D làm 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7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332">
        <p14:shred/>
      </p:transition>
    </mc:Choice>
    <mc:Fallback xmlns="">
      <p:transition spd="slow" advTm="5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3409" r="5441" b="2643"/>
          <a:stretch/>
        </p:blipFill>
        <p:spPr>
          <a:xfrm>
            <a:off x="4031673" y="166255"/>
            <a:ext cx="4711252" cy="4468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64131"/>
            <a:ext cx="3106881" cy="4471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4686300"/>
            <a:ext cx="4572000" cy="41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người 3D làm từ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3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714">
        <p14:switch dir="r"/>
      </p:transition>
    </mc:Choice>
    <mc:Fallback xmlns="">
      <p:transition spd="slow" advTm="7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1010" r="3327"/>
          <a:stretch/>
        </p:blipFill>
        <p:spPr>
          <a:xfrm>
            <a:off x="6109855" y="259773"/>
            <a:ext cx="2649682" cy="4073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03" y="238991"/>
            <a:ext cx="2813165" cy="4083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424" y="236394"/>
            <a:ext cx="2611785" cy="4096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6618" y="4486079"/>
            <a:ext cx="5314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2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57">
        <p:blinds dir="vert"/>
      </p:transition>
    </mc:Choice>
    <mc:Fallback xmlns="">
      <p:transition spd="slow" advTm="715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1D33D4-3D2D-4DC9-92AA-747FEB2DE27B}"/>
              </a:ext>
            </a:extLst>
          </p:cNvPr>
          <p:cNvSpPr/>
          <p:nvPr/>
        </p:nvSpPr>
        <p:spPr>
          <a:xfrm>
            <a:off x="1958459" y="2949490"/>
            <a:ext cx="499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https://youtu.be/UVlWZb_QuCw</a:t>
            </a:r>
          </a:p>
        </p:txBody>
      </p:sp>
      <p:sp>
        <p:nvSpPr>
          <p:cNvPr id="6" name="Google Shape;424;p37">
            <a:extLst>
              <a:ext uri="{FF2B5EF4-FFF2-40B4-BE49-F238E27FC236}">
                <a16:creationId xmlns:a16="http://schemas.microsoft.com/office/drawing/2014/main" id="{65972D39-9031-43A0-A359-41645DCE0845}"/>
              </a:ext>
            </a:extLst>
          </p:cNvPr>
          <p:cNvSpPr txBox="1">
            <a:spLocks/>
          </p:cNvSpPr>
          <p:nvPr/>
        </p:nvSpPr>
        <p:spPr>
          <a:xfrm>
            <a:off x="898452" y="1619570"/>
            <a:ext cx="711849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DAD836-27CB-4AF1-AF04-984027A80196}"/>
              </a:ext>
            </a:extLst>
          </p:cNvPr>
          <p:cNvSpPr/>
          <p:nvPr/>
        </p:nvSpPr>
        <p:spPr>
          <a:xfrm>
            <a:off x="0" y="12469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David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Đa-vít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E757EA-5474-4006-8DBD-F94DAEF324B2}"/>
              </a:ext>
            </a:extLst>
          </p:cNvPr>
          <p:cNvSpPr/>
          <p:nvPr/>
        </p:nvSpPr>
        <p:spPr>
          <a:xfrm>
            <a:off x="177129" y="714798"/>
            <a:ext cx="42909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2" descr="https://media.istockphoto.com/photos/replica-of-michel-angelos-david-in-copenhagen-picture-id1344627546?k=20&amp;m=1344627546&amp;s=612x612&amp;w=0&amp;h=H1v0eXjlXieLSWI6pHIllRXNFL-tRDQjHpJ3iv-gg1o=">
            <a:extLst>
              <a:ext uri="{FF2B5EF4-FFF2-40B4-BE49-F238E27FC236}">
                <a16:creationId xmlns:a16="http://schemas.microsoft.com/office/drawing/2014/main" id="{C5BD1BA9-F203-4119-A197-85A2C348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5" y="716973"/>
            <a:ext cx="3265343" cy="43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" name="Google Shape;218;p18"/>
          <p:cNvSpPr txBox="1">
            <a:spLocks/>
          </p:cNvSpPr>
          <p:nvPr/>
        </p:nvSpPr>
        <p:spPr>
          <a:xfrm>
            <a:off x="237260" y="197427"/>
            <a:ext cx="3848100" cy="64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818E06-D65E-4414-B66D-3331CCA827A8}"/>
              </a:ext>
            </a:extLst>
          </p:cNvPr>
          <p:cNvSpPr/>
          <p:nvPr/>
        </p:nvSpPr>
        <p:spPr>
          <a:xfrm>
            <a:off x="742828" y="954597"/>
            <a:ext cx="6759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David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3310D8-805E-4263-8F11-F1A00855E870}"/>
              </a:ext>
            </a:extLst>
          </p:cNvPr>
          <p:cNvSpPr/>
          <p:nvPr/>
        </p:nvSpPr>
        <p:spPr>
          <a:xfrm>
            <a:off x="89809" y="81356"/>
            <a:ext cx="8430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fr-FR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fr-FR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phỏng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20220124114706_wm_shs-mi-thuat-7-ban-1-46">
            <a:extLst>
              <a:ext uri="{FF2B5EF4-FFF2-40B4-BE49-F238E27FC236}">
                <a16:creationId xmlns:a16="http://schemas.microsoft.com/office/drawing/2014/main" id="{CB1224FC-DC3B-428B-B3F7-3E0C555AC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13" y="797154"/>
            <a:ext cx="4011335" cy="39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B4D1D2-CE6E-48F8-91FE-1B090DE76823}"/>
              </a:ext>
            </a:extLst>
          </p:cNvPr>
          <p:cNvSpPr/>
          <p:nvPr/>
        </p:nvSpPr>
        <p:spPr>
          <a:xfrm>
            <a:off x="3321297" y="4835723"/>
            <a:ext cx="2052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ở trang 44,45 SGK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35AC-3FFF-4431-A55D-599DDFBA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25"/>
            <a:ext cx="6337151" cy="636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B2A80-A792-4FDD-B1D5-EA5170BF0B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35210F-E87E-4913-B941-9F86D5C12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05421"/>
              </p:ext>
            </p:extLst>
          </p:nvPr>
        </p:nvGraphicFramePr>
        <p:xfrm>
          <a:off x="426027" y="903682"/>
          <a:ext cx="8167254" cy="3165450"/>
        </p:xfrm>
        <a:graphic>
          <a:graphicData uri="http://schemas.openxmlformats.org/drawingml/2006/table">
            <a:tbl>
              <a:tblPr firstRow="1" bandRow="1">
                <a:tableStyleId>{624F1B95-25EE-466F-B33E-DEB4C76B16C7}</a:tableStyleId>
              </a:tblPr>
              <a:tblGrid>
                <a:gridCol w="1115240">
                  <a:extLst>
                    <a:ext uri="{9D8B030D-6E8A-4147-A177-3AD203B41FA5}">
                      <a16:colId xmlns:a16="http://schemas.microsoft.com/office/drawing/2014/main" val="1449028261"/>
                    </a:ext>
                  </a:extLst>
                </a:gridCol>
                <a:gridCol w="7052014">
                  <a:extLst>
                    <a:ext uri="{9D8B030D-6E8A-4147-A177-3AD203B41FA5}">
                      <a16:colId xmlns:a16="http://schemas.microsoft.com/office/drawing/2014/main" val="3759277293"/>
                    </a:ext>
                  </a:extLst>
                </a:gridCol>
              </a:tblGrid>
              <a:tr h="68436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1/4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A4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gấp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31265"/>
                  </a:ext>
                </a:extLst>
              </a:tr>
              <a:tr h="78679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thép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90263"/>
                  </a:ext>
                </a:extLst>
              </a:tr>
              <a:tr h="51732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nặn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61275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Đắp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nặn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92313"/>
                  </a:ext>
                </a:extLst>
              </a:tr>
              <a:tr h="65309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507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6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58200" cy="642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Google Shape;259;p2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098" name="Picture 2" descr="2 kiểu Tạo hình khối nhân vật bằng dây thép và đất nặn- Hình khối của nhân  vật trong điêu khắc lớp 7 - YouTube">
            <a:extLst>
              <a:ext uri="{FF2B5EF4-FFF2-40B4-BE49-F238E27FC236}">
                <a16:creationId xmlns:a16="http://schemas.microsoft.com/office/drawing/2014/main" id="{FB0B49B3-B708-432A-99AD-04306C07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1" y="723364"/>
            <a:ext cx="3768421" cy="281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 kiểu Tạo hình khối nhân vật bằng dây thép và đất nặn- Hình khối của nhân  vật trong điêu khắc lớp 7 - YouTube">
            <a:extLst>
              <a:ext uri="{FF2B5EF4-FFF2-40B4-BE49-F238E27FC236}">
                <a16:creationId xmlns:a16="http://schemas.microsoft.com/office/drawing/2014/main" id="{8FBC210D-C105-4FC0-9DEF-265CCFB7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02" y="1790308"/>
            <a:ext cx="4185858" cy="314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>
            <a:spLocks noGrp="1"/>
          </p:cNvSpPr>
          <p:nvPr>
            <p:ph type="title"/>
          </p:nvPr>
        </p:nvSpPr>
        <p:spPr>
          <a:xfrm>
            <a:off x="4346694" y="1510756"/>
            <a:ext cx="2855400" cy="729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5" name="Google Shape;275;p24" descr="2.jpg"/>
          <p:cNvPicPr preferRelativeResize="0"/>
          <p:nvPr/>
        </p:nvPicPr>
        <p:blipFill rotWithShape="1">
          <a:blip r:embed="rId3">
            <a:alphaModFix/>
          </a:blip>
          <a:srcRect l="22124" t="682" r="22130" b="31067"/>
          <a:stretch/>
        </p:blipFill>
        <p:spPr>
          <a:xfrm rot="-5400000">
            <a:off x="592900" y="635988"/>
            <a:ext cx="3904500" cy="3347118"/>
          </a:xfrm>
          <a:prstGeom prst="snip2DiagRect">
            <a:avLst>
              <a:gd name="adj1" fmla="val 0"/>
              <a:gd name="adj2" fmla="val 2992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6" name="Google Shape;276;p2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4322618" cy="1101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Google Shape;282;p2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176963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Google Shape;288;p26"/>
          <p:cNvSpPr/>
          <p:nvPr/>
        </p:nvSpPr>
        <p:spPr>
          <a:xfrm>
            <a:off x="2983324" y="1732324"/>
            <a:ext cx="2655299" cy="2403741"/>
          </a:xfrm>
          <a:prstGeom prst="ellipse">
            <a:avLst/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khối, tư thế nhân vật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ea typeface="Hind"/>
              <a:cs typeface="Times New Roman" panose="02020603050405020304" pitchFamily="18" charset="0"/>
              <a:sym typeface="Hind"/>
            </a:endParaRPr>
          </a:p>
        </p:txBody>
      </p:sp>
      <p:sp>
        <p:nvSpPr>
          <p:cNvPr id="289" name="Google Shape;289;p26"/>
          <p:cNvSpPr/>
          <p:nvPr/>
        </p:nvSpPr>
        <p:spPr>
          <a:xfrm>
            <a:off x="584791" y="1819591"/>
            <a:ext cx="2655300" cy="2316474"/>
          </a:xfrm>
          <a:prstGeom prst="ellipse">
            <a:avLst/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phẩm  em ấn tượng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thể hiện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5146887" y="1645057"/>
            <a:ext cx="2518131" cy="2316474"/>
          </a:xfrm>
          <a:prstGeom prst="ellipse">
            <a:avLst/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</a:t>
            </a:r>
          </a:p>
          <a:p>
            <a:pPr algn="ctr"/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/>
      <p:bldP spid="288" grpId="0" animBg="1"/>
      <p:bldP spid="289" grpId="0" animBg="1"/>
      <p:bldP spid="2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2.4"/>
</p:tagLst>
</file>

<file path=ppt/theme/theme1.xml><?xml version="1.0" encoding="utf-8"?>
<a:theme xmlns:a="http://schemas.openxmlformats.org/drawingml/2006/main" name="Dumaine">
  <a:themeElements>
    <a:clrScheme name="Custom 347">
      <a:dk1>
        <a:srgbClr val="FFFFFF"/>
      </a:dk1>
      <a:lt1>
        <a:srgbClr val="041F30"/>
      </a:lt1>
      <a:dk2>
        <a:srgbClr val="E3E7EC"/>
      </a:dk2>
      <a:lt2>
        <a:srgbClr val="5A6B85"/>
      </a:lt2>
      <a:accent1>
        <a:srgbClr val="6699FF"/>
      </a:accent1>
      <a:accent2>
        <a:srgbClr val="33CCFF"/>
      </a:accent2>
      <a:accent3>
        <a:srgbClr val="33CCCC"/>
      </a:accent3>
      <a:accent4>
        <a:srgbClr val="66FF33"/>
      </a:accent4>
      <a:accent5>
        <a:srgbClr val="FF0066"/>
      </a:accent5>
      <a:accent6>
        <a:srgbClr val="FF66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359</Words>
  <Application>Microsoft Office PowerPoint</Application>
  <PresentationFormat>On-screen Show (16:9)</PresentationFormat>
  <Paragraphs>58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Hind</vt:lpstr>
      <vt:lpstr>Times New Roman</vt:lpstr>
      <vt:lpstr>Calibri</vt:lpstr>
      <vt:lpstr>Arial</vt:lpstr>
      <vt:lpstr>Dumaine</vt:lpstr>
      <vt:lpstr>PowerPoint Presentation</vt:lpstr>
      <vt:lpstr>PowerPoint Presentation</vt:lpstr>
      <vt:lpstr>PowerPoint Presentation</vt:lpstr>
      <vt:lpstr>PowerPoint Presentation</vt:lpstr>
      <vt:lpstr>Cùng tìm hiểu các bước thực hành</vt:lpstr>
      <vt:lpstr>3. Tạo hình nhân vật bằng dây thép và đất nặn</vt:lpstr>
      <vt:lpstr>Luyện tập nào!</vt:lpstr>
      <vt:lpstr>4. Trưng bày sản phẩm Chia sẻ cảm nhận</vt:lpstr>
      <vt:lpstr>Chia sẻ</vt:lpstr>
      <vt:lpstr>PowerPoint Presentation</vt:lpstr>
      <vt:lpstr>+ Kể tên một tác phẩm điêu khắc của thời kì Trung đại thế giới mà em biết  + Hãy nêu hiểu biết của em về tượng David.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Trần Thùy Trang</dc:creator>
  <cp:lastModifiedBy>Administrator</cp:lastModifiedBy>
  <cp:revision>26</cp:revision>
  <dcterms:modified xsi:type="dcterms:W3CDTF">2024-02-25T06:43:01Z</dcterms:modified>
</cp:coreProperties>
</file>