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Lst>
  <p:notesMasterIdLst>
    <p:notesMasterId r:id="rId36"/>
  </p:notesMasterIdLst>
  <p:sldIdLst>
    <p:sldId id="267" r:id="rId2"/>
    <p:sldId id="259" r:id="rId3"/>
    <p:sldId id="260" r:id="rId4"/>
    <p:sldId id="261" r:id="rId5"/>
    <p:sldId id="262" r:id="rId6"/>
    <p:sldId id="263" r:id="rId7"/>
    <p:sldId id="264" r:id="rId8"/>
    <p:sldId id="256" r:id="rId9"/>
    <p:sldId id="270" r:id="rId10"/>
    <p:sldId id="271" r:id="rId11"/>
    <p:sldId id="275" r:id="rId12"/>
    <p:sldId id="276" r:id="rId13"/>
    <p:sldId id="269" r:id="rId14"/>
    <p:sldId id="273" r:id="rId15"/>
    <p:sldId id="274" r:id="rId16"/>
    <p:sldId id="278" r:id="rId17"/>
    <p:sldId id="279" r:id="rId18"/>
    <p:sldId id="280" r:id="rId19"/>
    <p:sldId id="284" r:id="rId20"/>
    <p:sldId id="285" r:id="rId21"/>
    <p:sldId id="281" r:id="rId22"/>
    <p:sldId id="282" r:id="rId23"/>
    <p:sldId id="283" r:id="rId24"/>
    <p:sldId id="286" r:id="rId25"/>
    <p:sldId id="287" r:id="rId26"/>
    <p:sldId id="288" r:id="rId27"/>
    <p:sldId id="289" r:id="rId28"/>
    <p:sldId id="290" r:id="rId29"/>
    <p:sldId id="292" r:id="rId30"/>
    <p:sldId id="291" r:id="rId31"/>
    <p:sldId id="296" r:id="rId32"/>
    <p:sldId id="297" r:id="rId33"/>
    <p:sldId id="298" r:id="rId34"/>
    <p:sldId id="29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F5"/>
    <a:srgbClr val="ECF3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43" autoAdjust="0"/>
    <p:restoredTop sz="86512" autoAdjust="0"/>
  </p:normalViewPr>
  <p:slideViewPr>
    <p:cSldViewPr snapToGrid="0">
      <p:cViewPr varScale="1">
        <p:scale>
          <a:sx n="71" d="100"/>
          <a:sy n="71" d="100"/>
        </p:scale>
        <p:origin x="132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B811C-22A8-4733-9F72-9F36AD3DD6F5}" type="datetimeFigureOut">
              <a:rPr lang="en-US" smtClean="0"/>
              <a:t>9/29/2022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AECC5-2ABC-4E0D-B73D-E083EF8EAD01}" type="slidenum">
              <a:rPr lang="en-US" smtClean="0"/>
              <a:t>‹#›</a:t>
            </a:fld>
            <a:endParaRPr lang="en-US"/>
          </a:p>
        </p:txBody>
      </p:sp>
    </p:spTree>
    <p:extLst>
      <p:ext uri="{BB962C8B-B14F-4D97-AF65-F5344CB8AC3E}">
        <p14:creationId xmlns:p14="http://schemas.microsoft.com/office/powerpoint/2010/main" val="308067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Dùng</a:t>
            </a:r>
            <a:r>
              <a:rPr lang="en-US" dirty="0"/>
              <a:t> trigger </a:t>
            </a:r>
            <a:r>
              <a:rPr lang="en-US" dirty="0" err="1"/>
              <a:t>chọn</a:t>
            </a:r>
            <a:r>
              <a:rPr lang="en-US" dirty="0"/>
              <a:t> </a:t>
            </a:r>
            <a:r>
              <a:rPr lang="en-US" dirty="0" err="1"/>
              <a:t>nhân</a:t>
            </a:r>
            <a:r>
              <a:rPr lang="en-US" dirty="0"/>
              <a:t> </a:t>
            </a:r>
            <a:r>
              <a:rPr lang="en-US" dirty="0" err="1"/>
              <a:t>vật</a:t>
            </a:r>
            <a:r>
              <a:rPr lang="en-US" dirty="0"/>
              <a:t> </a:t>
            </a:r>
            <a:r>
              <a:rPr lang="en-US" dirty="0" err="1"/>
              <a:t>tương</a:t>
            </a:r>
            <a:r>
              <a:rPr lang="en-US" dirty="0"/>
              <a:t> </a:t>
            </a:r>
            <a:r>
              <a:rPr lang="en-US" dirty="0" err="1"/>
              <a:t>ưng</a:t>
            </a:r>
            <a:r>
              <a:rPr lang="en-US" dirty="0"/>
              <a:t> </a:t>
            </a:r>
            <a:r>
              <a:rPr lang="en-US" dirty="0" err="1"/>
              <a:t>với</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794AECC5-2ABC-4E0D-B73D-E083EF8EAD01}" type="slidenum">
              <a:rPr lang="en-US" smtClean="0"/>
              <a:t>2</a:t>
            </a:fld>
            <a:endParaRPr lang="en-US"/>
          </a:p>
        </p:txBody>
      </p:sp>
    </p:spTree>
    <p:extLst>
      <p:ext uri="{BB962C8B-B14F-4D97-AF65-F5344CB8AC3E}">
        <p14:creationId xmlns:p14="http://schemas.microsoft.com/office/powerpoint/2010/main" val="3396432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115000"/>
              </a:lnSpc>
              <a:spcBef>
                <a:spcPts val="600"/>
              </a:spcBef>
              <a:spcAft>
                <a:spcPts val="600"/>
              </a:spcAft>
            </a:pPr>
            <a:r>
              <a:rPr lang="en-US" sz="1800" dirty="0">
                <a:effectLst/>
                <a:latin typeface="Times New Roman" panose="02020603050405020304" pitchFamily="18" charset="0"/>
                <a:ea typeface="Times New Roman" panose="02020603050405020304" pitchFamily="18" charset="0"/>
              </a:rPr>
              <a:t>M</a:t>
            </a:r>
            <a:r>
              <a:rPr lang="de-DE" sz="1800" i="1" dirty="0">
                <a:effectLst/>
                <a:latin typeface="Times New Roman" panose="02020603050405020304" pitchFamily="18" charset="0"/>
                <a:ea typeface="Arial" panose="020B0604020202020204" pitchFamily="34" charset="0"/>
              </a:rPr>
              <a:t>ột số nguyên tố được đặt tên từ hàng ngàn năm trước như đồng (copper), bạc (silver), vàng (gold), chì (lead)....</a:t>
            </a: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600"/>
              </a:spcBef>
              <a:spcAft>
                <a:spcPts val="600"/>
              </a:spcAft>
            </a:pPr>
            <a:r>
              <a:rPr lang="de-DE" sz="1800" i="1" dirty="0">
                <a:effectLst/>
                <a:latin typeface="Times New Roman" panose="02020603050405020304" pitchFamily="18" charset="0"/>
                <a:ea typeface="Arial" panose="020B0604020202020204" pitchFamily="34" charset="0"/>
              </a:rPr>
              <a:t>Tên gọi nguyên tố đồng từ tiếng Latin, tên gọi của đảo Sip, nơi có nhiều quặng đồng được khai thác từ cổ xưa – là </a:t>
            </a:r>
            <a:r>
              <a:rPr lang="en-US" sz="1800" i="1" dirty="0">
                <a:effectLst/>
                <a:latin typeface="Times New Roman" panose="02020603050405020304" pitchFamily="18" charset="0"/>
                <a:ea typeface="Times New Roman" panose="02020603050405020304" pitchFamily="18" charset="0"/>
              </a:rPr>
              <a:t>“Cuprum”</a:t>
            </a:r>
            <a:r>
              <a:rPr lang="de-DE" sz="1800" i="1" dirty="0">
                <a:effectLst/>
                <a:latin typeface="Times New Roman" panose="02020603050405020304" pitchFamily="18" charset="0"/>
                <a:ea typeface="Arial" panose="020B0604020202020204" pitchFamily="34" charset="0"/>
              </a:rPr>
              <a:t>hoặc “Cuprus”.</a:t>
            </a: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600"/>
              </a:spcBef>
              <a:spcAft>
                <a:spcPts val="600"/>
              </a:spcAft>
            </a:pPr>
            <a:r>
              <a:rPr lang="de-DE" sz="1800" i="1" dirty="0">
                <a:effectLst/>
                <a:latin typeface="Times New Roman" panose="02020603050405020304" pitchFamily="18" charset="0"/>
                <a:ea typeface="Arial" panose="020B0604020202020204" pitchFamily="34" charset="0"/>
              </a:rPr>
              <a:t>Tên gọi nguyên tố nhôm có nguồn gốc từ tiếng Latin </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Alumen</a:t>
            </a:r>
            <a:r>
              <a:rPr lang="en-US" sz="1800" i="1" dirty="0">
                <a:effectLst/>
                <a:latin typeface="Times New Roman" panose="02020603050405020304" pitchFamily="18" charset="0"/>
                <a:ea typeface="Times New Roman" panose="02020603050405020304" pitchFamily="18" charset="0"/>
              </a:rPr>
              <a:t>”</a:t>
            </a:r>
            <a:r>
              <a:rPr lang="de-DE" sz="1800" i="1" dirty="0">
                <a:effectLst/>
                <a:latin typeface="Times New Roman" panose="02020603050405020304" pitchFamily="18" charset="0"/>
                <a:ea typeface="Arial" panose="020B0604020202020204" pitchFamily="34" charset="0"/>
              </a:rPr>
              <a:t> – nghĩa là sinh ra phèn.</a:t>
            </a: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600"/>
              </a:spcBef>
              <a:spcAft>
                <a:spcPts val="600"/>
              </a:spcAft>
            </a:pPr>
            <a:r>
              <a:rPr lang="de-DE" sz="1800" i="1" dirty="0">
                <a:effectLst/>
                <a:latin typeface="Times New Roman" panose="02020603050405020304" pitchFamily="18" charset="0"/>
                <a:ea typeface="Arial" panose="020B0604020202020204" pitchFamily="34" charset="0"/>
              </a:rPr>
              <a:t>Các nguyên tố mới được tìm thấy hay nguyên tố nhân tạo được đặt theo tên một số vị thần, tên nhà hóa học, ví dụ như: Galium, Nobelium, Thorium....</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4AECC5-2ABC-4E0D-B73D-E083EF8EAD01}" type="slidenum">
              <a:rPr lang="en-US" smtClean="0"/>
              <a:t>19</a:t>
            </a:fld>
            <a:endParaRPr lang="en-US"/>
          </a:p>
        </p:txBody>
      </p:sp>
    </p:spTree>
    <p:extLst>
      <p:ext uri="{BB962C8B-B14F-4D97-AF65-F5344CB8AC3E}">
        <p14:creationId xmlns:p14="http://schemas.microsoft.com/office/powerpoint/2010/main" val="1245633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457200" algn="just">
              <a:lnSpc>
                <a:spcPct val="115000"/>
              </a:lnSpc>
              <a:spcBef>
                <a:spcPts val="600"/>
              </a:spcBef>
              <a:spcAft>
                <a:spcPts val="600"/>
              </a:spcAft>
            </a:pPr>
            <a:r>
              <a:rPr lang="en-US" sz="1800" dirty="0">
                <a:effectLst/>
                <a:latin typeface="Times New Roman" panose="02020603050405020304" pitchFamily="18" charset="0"/>
                <a:ea typeface="Times New Roman" panose="02020603050405020304" pitchFamily="18" charset="0"/>
              </a:rPr>
              <a:t>M</a:t>
            </a:r>
            <a:r>
              <a:rPr lang="de-DE" sz="1800" i="1" dirty="0">
                <a:effectLst/>
                <a:latin typeface="Times New Roman" panose="02020603050405020304" pitchFamily="18" charset="0"/>
                <a:ea typeface="Arial" panose="020B0604020202020204" pitchFamily="34" charset="0"/>
              </a:rPr>
              <a:t>ột số nguyên tố được đặt tên từ hàng ngàn năm trước như đồng (copper), bạc (silver), vàng (gold), chì (lead)....</a:t>
            </a: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600"/>
              </a:spcBef>
              <a:spcAft>
                <a:spcPts val="600"/>
              </a:spcAft>
            </a:pPr>
            <a:r>
              <a:rPr lang="de-DE" sz="1800" i="1" dirty="0">
                <a:effectLst/>
                <a:latin typeface="Times New Roman" panose="02020603050405020304" pitchFamily="18" charset="0"/>
                <a:ea typeface="Arial" panose="020B0604020202020204" pitchFamily="34" charset="0"/>
              </a:rPr>
              <a:t>Tên gọi nguyên tố đồng từ tiếng Latin, tên gọi của đảo Sip, nơi có nhiều quặng đồng được khai thác từ cổ xưa – là </a:t>
            </a:r>
            <a:r>
              <a:rPr lang="en-US" sz="1800" i="1" dirty="0">
                <a:effectLst/>
                <a:latin typeface="Times New Roman" panose="02020603050405020304" pitchFamily="18" charset="0"/>
                <a:ea typeface="Times New Roman" panose="02020603050405020304" pitchFamily="18" charset="0"/>
              </a:rPr>
              <a:t>“Cuprum”</a:t>
            </a:r>
            <a:r>
              <a:rPr lang="de-DE" sz="1800" i="1" dirty="0">
                <a:effectLst/>
                <a:latin typeface="Times New Roman" panose="02020603050405020304" pitchFamily="18" charset="0"/>
                <a:ea typeface="Arial" panose="020B0604020202020204" pitchFamily="34" charset="0"/>
              </a:rPr>
              <a:t>hoặc “Cuprus”.</a:t>
            </a: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600"/>
              </a:spcBef>
              <a:spcAft>
                <a:spcPts val="600"/>
              </a:spcAft>
            </a:pPr>
            <a:r>
              <a:rPr lang="de-DE" sz="1800" i="1" dirty="0">
                <a:effectLst/>
                <a:latin typeface="Times New Roman" panose="02020603050405020304" pitchFamily="18" charset="0"/>
                <a:ea typeface="Arial" panose="020B0604020202020204" pitchFamily="34" charset="0"/>
              </a:rPr>
              <a:t>Tên gọi nguyên tố nhôm có nguồn gốc từ tiếng Latin </a:t>
            </a:r>
            <a:r>
              <a:rPr lang="en-US" sz="1800" i="1" dirty="0">
                <a:effectLst/>
                <a:latin typeface="Times New Roman" panose="02020603050405020304" pitchFamily="18" charset="0"/>
                <a:ea typeface="Times New Roman" panose="02020603050405020304" pitchFamily="18" charset="0"/>
              </a:rPr>
              <a:t>“</a:t>
            </a:r>
            <a:r>
              <a:rPr lang="en-US" sz="1800" i="1" dirty="0" err="1">
                <a:effectLst/>
                <a:latin typeface="Times New Roman" panose="02020603050405020304" pitchFamily="18" charset="0"/>
                <a:ea typeface="Times New Roman" panose="02020603050405020304" pitchFamily="18" charset="0"/>
              </a:rPr>
              <a:t>Alumen</a:t>
            </a:r>
            <a:r>
              <a:rPr lang="en-US" sz="1800" i="1" dirty="0">
                <a:effectLst/>
                <a:latin typeface="Times New Roman" panose="02020603050405020304" pitchFamily="18" charset="0"/>
                <a:ea typeface="Times New Roman" panose="02020603050405020304" pitchFamily="18" charset="0"/>
              </a:rPr>
              <a:t>”</a:t>
            </a:r>
            <a:r>
              <a:rPr lang="de-DE" sz="1800" i="1" dirty="0">
                <a:effectLst/>
                <a:latin typeface="Times New Roman" panose="02020603050405020304" pitchFamily="18" charset="0"/>
                <a:ea typeface="Arial" panose="020B0604020202020204" pitchFamily="34" charset="0"/>
              </a:rPr>
              <a:t> – nghĩa là sinh ra phèn.</a:t>
            </a:r>
            <a:endParaRPr lang="en-US" sz="1800" dirty="0">
              <a:effectLst/>
              <a:latin typeface="Times New Roman" panose="02020603050405020304" pitchFamily="18" charset="0"/>
              <a:ea typeface="Times New Roman" panose="02020603050405020304" pitchFamily="18" charset="0"/>
            </a:endParaRPr>
          </a:p>
          <a:p>
            <a:pPr marL="0" marR="0" indent="457200" algn="just">
              <a:lnSpc>
                <a:spcPct val="115000"/>
              </a:lnSpc>
              <a:spcBef>
                <a:spcPts val="600"/>
              </a:spcBef>
              <a:spcAft>
                <a:spcPts val="600"/>
              </a:spcAft>
            </a:pPr>
            <a:r>
              <a:rPr lang="de-DE" sz="1800" i="1" dirty="0">
                <a:effectLst/>
                <a:latin typeface="Times New Roman" panose="02020603050405020304" pitchFamily="18" charset="0"/>
                <a:ea typeface="Arial" panose="020B0604020202020204" pitchFamily="34" charset="0"/>
              </a:rPr>
              <a:t>Các nguyên tố mới được tìm thấy hay nguyên tố nhân tạo được đặt theo tên một số vị thần, tên nhà hóa học, ví dụ như: Galium, Nobelium, Thorium....</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94AECC5-2ABC-4E0D-B73D-E083EF8EAD01}" type="slidenum">
              <a:rPr lang="en-US" smtClean="0"/>
              <a:t>20</a:t>
            </a:fld>
            <a:endParaRPr lang="en-US"/>
          </a:p>
        </p:txBody>
      </p:sp>
    </p:spTree>
    <p:extLst>
      <p:ext uri="{BB962C8B-B14F-4D97-AF65-F5344CB8AC3E}">
        <p14:creationId xmlns:p14="http://schemas.microsoft.com/office/powerpoint/2010/main" val="2022255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lvl1pPr>
              <a:defRPr/>
            </a:lvl1pPr>
          </a:lstStyle>
          <a:p>
            <a:r>
              <a:rPr lang="en-US" dirty="0"/>
              <a:t>00/00/2022</a:t>
            </a:r>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a:xfrm>
            <a:off x="4038600" y="6356350"/>
            <a:ext cx="4754880" cy="365125"/>
          </a:xfrm>
        </p:spPr>
        <p:txBody>
          <a:bodyPr/>
          <a:lstStyle/>
          <a:p>
            <a:r>
              <a:rPr lang="vi-VN" dirty="0"/>
              <a:t>KHOOA HỌC TỰ NHIÊN </a:t>
            </a:r>
            <a:r>
              <a:rPr lang="en-US" dirty="0"/>
              <a:t>7</a:t>
            </a:r>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lvl1pPr>
              <a:defRPr/>
            </a:lvl1pPr>
          </a:lstStyle>
          <a:p>
            <a:r>
              <a:rPr lang="vi-VN" dirty="0"/>
              <a:t>LỚP</a:t>
            </a:r>
            <a:r>
              <a:rPr lang="en-US" dirty="0"/>
              <a:t> </a:t>
            </a:r>
            <a:r>
              <a:rPr lang="vi-VN" dirty="0"/>
              <a:t>7/?</a:t>
            </a:r>
            <a:endParaRPr lang="en-US" dirty="0"/>
          </a:p>
        </p:txBody>
      </p:sp>
    </p:spTree>
    <p:extLst>
      <p:ext uri="{BB962C8B-B14F-4D97-AF65-F5344CB8AC3E}">
        <p14:creationId xmlns:p14="http://schemas.microsoft.com/office/powerpoint/2010/main" val="1122794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94025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00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lvl1pPr>
              <a:defRPr>
                <a:latin typeface="#9Slide03 AllRoundGothic" panose="020B07030202020201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lvl1pPr>
              <a:defRPr>
                <a:latin typeface="#9Slide03 Arima Madurai Black" panose="00000A00000000000000" pitchFamily="2" charset="0"/>
                <a:cs typeface="#9Slide03 Arima Madurai Black" panose="00000A00000000000000" pitchFamily="2"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271816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357190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71749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86512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34138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378878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211264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9/29/2022</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78799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r>
              <a:rPr lang="en-US" dirty="0"/>
              <a:t>00/00/2022</a:t>
            </a:r>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r>
              <a:rPr lang="vi-VN" dirty="0"/>
              <a:t>KHOA HỌC TỰ NHIÊN 7</a:t>
            </a:r>
            <a:endParaRPr lang="en-US" dirty="0"/>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r>
              <a:rPr lang="en-US" dirty="0"/>
              <a:t>LỚP 7/?</a:t>
            </a:r>
          </a:p>
        </p:txBody>
      </p:sp>
    </p:spTree>
    <p:extLst>
      <p:ext uri="{BB962C8B-B14F-4D97-AF65-F5344CB8AC3E}">
        <p14:creationId xmlns:p14="http://schemas.microsoft.com/office/powerpoint/2010/main" val="9298471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3.xml"/><Relationship Id="rId3" Type="http://schemas.openxmlformats.org/officeDocument/2006/relationships/image" Target="../media/image2.jpeg"/><Relationship Id="rId7" Type="http://schemas.microsoft.com/office/2007/relationships/hdphoto" Target="../media/hdphoto1.wdp"/><Relationship Id="rId12" Type="http://schemas.openxmlformats.org/officeDocument/2006/relationships/image" Target="../media/image6.png"/><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slide" Target="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slide" Target="slide5.xml"/><Relationship Id="rId5" Type="http://schemas.openxmlformats.org/officeDocument/2006/relationships/slide" Target="slide7.xml"/><Relationship Id="rId15" Type="http://schemas.microsoft.com/office/2007/relationships/hdphoto" Target="../media/hdphoto3.wdp"/><Relationship Id="rId10" Type="http://schemas.microsoft.com/office/2007/relationships/hdphoto" Target="../media/hdphoto2.wdp"/><Relationship Id="rId4" Type="http://schemas.openxmlformats.org/officeDocument/2006/relationships/image" Target="../media/image3.jpeg"/><Relationship Id="rId9" Type="http://schemas.openxmlformats.org/officeDocument/2006/relationships/image" Target="../media/image5.png"/><Relationship Id="rId1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17/06/relationships/model3d" Target="../media/model3d1.glb"/><Relationship Id="rId5" Type="http://schemas.microsoft.com/office/2007/relationships/hdphoto" Target="../media/hdphoto3.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microsoft.com/office/2017/06/relationships/model3d" Target="../media/model3d1.glb"/><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17/06/relationships/model3d" Target="../media/model3d1.glb"/><Relationship Id="rId5" Type="http://schemas.microsoft.com/office/2007/relationships/hdphoto" Target="../media/hdphoto2.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17/06/relationships/model3d" Target="../media/model3d1.glb"/><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17/06/relationships/model3d" Target="../media/model3d1.glb"/><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17/06/relationships/model3d" Target="../media/model3d1.glb"/><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2" name="3D Model 1">
                <a:extLst>
                  <a:ext uri="{FF2B5EF4-FFF2-40B4-BE49-F238E27FC236}">
                    <a16:creationId xmlns:a16="http://schemas.microsoft.com/office/drawing/2014/main" id="{8D87BDD7-30D9-ED85-8DE1-B0B0CB446640}"/>
                  </a:ext>
                </a:extLst>
              </p:cNvPr>
              <p:cNvGraphicFramePr>
                <a:graphicFrameLocks noChangeAspect="1"/>
              </p:cNvGraphicFramePr>
              <p:nvPr>
                <p:extLst>
                  <p:ext uri="{D42A27DB-BD31-4B8C-83A1-F6EECF244321}">
                    <p14:modId xmlns:p14="http://schemas.microsoft.com/office/powerpoint/2010/main" val="3991788925"/>
                  </p:ext>
                </p:extLst>
              </p:nvPr>
            </p:nvGraphicFramePr>
            <p:xfrm rot="21020027">
              <a:off x="3522259" y="1268801"/>
              <a:ext cx="4929443" cy="4834280"/>
            </p:xfrm>
            <a:graphic>
              <a:graphicData uri="http://schemas.microsoft.com/office/drawing/2017/model3d">
                <am3d:model3d r:embed="rId2">
                  <am3d:spPr>
                    <a:xfrm rot="21020027">
                      <a:off x="0" y="0"/>
                      <a:ext cx="4929443" cy="4834280"/>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5104668" ay="935387" az="4333912"/>
                    <am3d:postTrans dx="0" dy="0" dz="0"/>
                  </am3d:trans>
                  <am3d:raster rName="Office3DRenderer" rVer="16.0.8326">
                    <am3d:blip r:embed="rId3"/>
                  </am3d:raster>
                  <am3d:objViewport viewportSz="822208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a:extLst>
                  <a:ext uri="{FF2B5EF4-FFF2-40B4-BE49-F238E27FC236}">
                    <a16:creationId xmlns:a16="http://schemas.microsoft.com/office/drawing/2014/main" id="{8D87BDD7-30D9-ED85-8DE1-B0B0CB446640}"/>
                  </a:ext>
                </a:extLst>
              </p:cNvPr>
              <p:cNvPicPr>
                <a:picLocks noGrp="1" noRot="1" noChangeAspect="1" noMove="1" noResize="1" noEditPoints="1" noAdjustHandles="1" noChangeArrowheads="1" noChangeShapeType="1" noCrop="1"/>
              </p:cNvPicPr>
              <p:nvPr/>
            </p:nvPicPr>
            <p:blipFill>
              <a:blip r:embed="rId3"/>
              <a:stretch>
                <a:fillRect/>
              </a:stretch>
            </p:blipFill>
            <p:spPr>
              <a:xfrm rot="21020027">
                <a:off x="3522259" y="1268801"/>
                <a:ext cx="4929443" cy="4834280"/>
              </a:xfrm>
              <a:prstGeom prst="rect">
                <a:avLst/>
              </a:prstGeom>
            </p:spPr>
          </p:pic>
        </mc:Fallback>
      </mc:AlternateContent>
    </p:spTree>
    <p:extLst>
      <p:ext uri="{BB962C8B-B14F-4D97-AF65-F5344CB8AC3E}">
        <p14:creationId xmlns:p14="http://schemas.microsoft.com/office/powerpoint/2010/main" val="3138822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additive="sum">
                                        <p:cTn id="8" dur="1000" fill="hold"/>
                                        <p:tgtEl>
                                          <p:spTgt spid="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3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E25CE32D-C43D-287D-D4B5-B00B37873CE5}"/>
              </a:ext>
            </a:extLst>
          </p:cNvPr>
          <p:cNvSpPr/>
          <p:nvPr/>
        </p:nvSpPr>
        <p:spPr>
          <a:xfrm>
            <a:off x="516367" y="3775935"/>
            <a:ext cx="11294812" cy="2306642"/>
          </a:xfrm>
          <a:prstGeom prst="roundRect">
            <a:avLst/>
          </a:prstGeom>
          <a:solidFill>
            <a:srgbClr val="ECF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DEC76F4-21C6-111D-0F30-56232B11BB59}"/>
              </a:ext>
            </a:extLst>
          </p:cNvPr>
          <p:cNvSpPr txBox="1"/>
          <p:nvPr/>
        </p:nvSpPr>
        <p:spPr>
          <a:xfrm>
            <a:off x="-3048" y="6525558"/>
            <a:ext cx="2990507" cy="338554"/>
          </a:xfrm>
          <a:prstGeom prst="rect">
            <a:avLst/>
          </a:prstGeom>
          <a:noFill/>
        </p:spPr>
        <p:txBody>
          <a:bodyPr wrap="square" rtlCol="0">
            <a:spAutoFit/>
          </a:bodyPr>
          <a:lstStyle/>
          <a:p>
            <a:r>
              <a:rPr lang="en-US" sz="1600" dirty="0">
                <a:solidFill>
                  <a:schemeClr val="bg1">
                    <a:lumMod val="50000"/>
                  </a:schemeClr>
                </a:solidFill>
                <a:latin typeface="Times New Roman" panose="02020603050405020304" pitchFamily="18" charset="0"/>
                <a:cs typeface="Times New Roman" panose="02020603050405020304" pitchFamily="18" charset="0"/>
              </a:rPr>
              <a:t>KHOA HỌC TỰ NHIÊN 7</a:t>
            </a:r>
          </a:p>
        </p:txBody>
      </p:sp>
      <p:sp>
        <p:nvSpPr>
          <p:cNvPr id="9" name="Oval 8">
            <a:extLst>
              <a:ext uri="{FF2B5EF4-FFF2-40B4-BE49-F238E27FC236}">
                <a16:creationId xmlns:a16="http://schemas.microsoft.com/office/drawing/2014/main" id="{CE91E8F8-E05A-A939-1ABE-14B575697241}"/>
              </a:ext>
            </a:extLst>
          </p:cNvPr>
          <p:cNvSpPr/>
          <p:nvPr/>
        </p:nvSpPr>
        <p:spPr>
          <a:xfrm>
            <a:off x="7339903" y="1650477"/>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E4FD6C25-4641-98F0-CEE1-4041CA06B0C4}"/>
              </a:ext>
            </a:extLst>
          </p:cNvPr>
          <p:cNvSpPr/>
          <p:nvPr/>
        </p:nvSpPr>
        <p:spPr>
          <a:xfrm>
            <a:off x="6652727" y="963301"/>
            <a:ext cx="1685248" cy="16852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Oval 10">
            <a:extLst>
              <a:ext uri="{FF2B5EF4-FFF2-40B4-BE49-F238E27FC236}">
                <a16:creationId xmlns:a16="http://schemas.microsoft.com/office/drawing/2014/main" id="{F9E4C307-A5C6-2EDE-202D-9CD8E8B23CD3}"/>
              </a:ext>
            </a:extLst>
          </p:cNvPr>
          <p:cNvSpPr/>
          <p:nvPr/>
        </p:nvSpPr>
        <p:spPr>
          <a:xfrm flipV="1">
            <a:off x="7351251" y="811076"/>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3AC7661F-8B6E-4E27-A26B-59E757345F0D}"/>
              </a:ext>
            </a:extLst>
          </p:cNvPr>
          <p:cNvSpPr/>
          <p:nvPr/>
        </p:nvSpPr>
        <p:spPr>
          <a:xfrm>
            <a:off x="9181289" y="1490913"/>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1B460052-FA98-7C24-9389-CE21B572AB00}"/>
              </a:ext>
            </a:extLst>
          </p:cNvPr>
          <p:cNvSpPr/>
          <p:nvPr/>
        </p:nvSpPr>
        <p:spPr>
          <a:xfrm>
            <a:off x="8534066" y="959185"/>
            <a:ext cx="1685248" cy="16852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276CC7C8-B83A-83ED-774C-779F94FD13CF}"/>
              </a:ext>
            </a:extLst>
          </p:cNvPr>
          <p:cNvSpPr/>
          <p:nvPr/>
        </p:nvSpPr>
        <p:spPr>
          <a:xfrm>
            <a:off x="9336737" y="1756777"/>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EEF03BDC-407F-389D-5F0D-34E7D39E76C7}"/>
              </a:ext>
            </a:extLst>
          </p:cNvPr>
          <p:cNvSpPr/>
          <p:nvPr/>
        </p:nvSpPr>
        <p:spPr>
          <a:xfrm>
            <a:off x="11042723" y="1476939"/>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19BBDF0-B7B9-9285-B887-488C3672AD6F}"/>
              </a:ext>
            </a:extLst>
          </p:cNvPr>
          <p:cNvSpPr/>
          <p:nvPr/>
        </p:nvSpPr>
        <p:spPr>
          <a:xfrm>
            <a:off x="10395500" y="945211"/>
            <a:ext cx="1685248" cy="16852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6416708A-F69C-E7ED-465D-936F9D2E6D47}"/>
              </a:ext>
            </a:extLst>
          </p:cNvPr>
          <p:cNvSpPr/>
          <p:nvPr/>
        </p:nvSpPr>
        <p:spPr>
          <a:xfrm>
            <a:off x="11309810" y="1683437"/>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B6528285-9828-38AC-D8C1-0F00544FC909}"/>
              </a:ext>
            </a:extLst>
          </p:cNvPr>
          <p:cNvSpPr/>
          <p:nvPr/>
        </p:nvSpPr>
        <p:spPr>
          <a:xfrm>
            <a:off x="10998914" y="1813630"/>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2B42D7D-770A-ACC6-C8CF-D84DFE1903BE}"/>
              </a:ext>
            </a:extLst>
          </p:cNvPr>
          <p:cNvSpPr txBox="1"/>
          <p:nvPr/>
        </p:nvSpPr>
        <p:spPr>
          <a:xfrm>
            <a:off x="6875393" y="2713179"/>
            <a:ext cx="1239915" cy="369332"/>
          </a:xfrm>
          <a:prstGeom prst="rect">
            <a:avLst/>
          </a:prstGeom>
          <a:noFill/>
        </p:spPr>
        <p:txBody>
          <a:bodyPr wrap="square" rtlCol="0">
            <a:spAutoFit/>
          </a:bodyPr>
          <a:lstStyle/>
          <a:p>
            <a:pPr algn="ctr"/>
            <a:r>
              <a:rPr lang="en-US" dirty="0">
                <a:latin typeface="#9Slide03 AmpleSoft" panose="02000000000000000000" pitchFamily="2" charset="0"/>
              </a:rPr>
              <a:t>Protium</a:t>
            </a:r>
          </a:p>
        </p:txBody>
      </p:sp>
      <p:sp>
        <p:nvSpPr>
          <p:cNvPr id="22" name="TextBox 21">
            <a:extLst>
              <a:ext uri="{FF2B5EF4-FFF2-40B4-BE49-F238E27FC236}">
                <a16:creationId xmlns:a16="http://schemas.microsoft.com/office/drawing/2014/main" id="{DDE14C93-648F-797B-1928-686A9B4FD5CF}"/>
              </a:ext>
            </a:extLst>
          </p:cNvPr>
          <p:cNvSpPr txBox="1"/>
          <p:nvPr/>
        </p:nvSpPr>
        <p:spPr>
          <a:xfrm>
            <a:off x="8851035" y="2712733"/>
            <a:ext cx="1239915" cy="369332"/>
          </a:xfrm>
          <a:prstGeom prst="rect">
            <a:avLst/>
          </a:prstGeom>
          <a:noFill/>
        </p:spPr>
        <p:txBody>
          <a:bodyPr wrap="square" rtlCol="0">
            <a:spAutoFit/>
          </a:bodyPr>
          <a:lstStyle/>
          <a:p>
            <a:pPr algn="ctr"/>
            <a:r>
              <a:rPr lang="en-US" dirty="0">
                <a:latin typeface="#9Slide03 AmpleSoft" panose="02000000000000000000" pitchFamily="2" charset="0"/>
              </a:rPr>
              <a:t>Deuterium</a:t>
            </a:r>
          </a:p>
        </p:txBody>
      </p:sp>
      <p:sp>
        <p:nvSpPr>
          <p:cNvPr id="23" name="TextBox 22">
            <a:extLst>
              <a:ext uri="{FF2B5EF4-FFF2-40B4-BE49-F238E27FC236}">
                <a16:creationId xmlns:a16="http://schemas.microsoft.com/office/drawing/2014/main" id="{8220735B-A348-9089-4DBA-68E593A10B9C}"/>
              </a:ext>
            </a:extLst>
          </p:cNvPr>
          <p:cNvSpPr txBox="1"/>
          <p:nvPr/>
        </p:nvSpPr>
        <p:spPr>
          <a:xfrm>
            <a:off x="10689852" y="2698759"/>
            <a:ext cx="1239915" cy="369332"/>
          </a:xfrm>
          <a:prstGeom prst="rect">
            <a:avLst/>
          </a:prstGeom>
          <a:noFill/>
        </p:spPr>
        <p:txBody>
          <a:bodyPr wrap="square" rtlCol="0">
            <a:spAutoFit/>
          </a:bodyPr>
          <a:lstStyle/>
          <a:p>
            <a:pPr algn="ctr"/>
            <a:r>
              <a:rPr lang="en-US" dirty="0">
                <a:latin typeface="#9Slide03 AmpleSoft" panose="02000000000000000000" pitchFamily="2" charset="0"/>
              </a:rPr>
              <a:t>Tritium</a:t>
            </a:r>
          </a:p>
        </p:txBody>
      </p:sp>
      <p:sp>
        <p:nvSpPr>
          <p:cNvPr id="24" name="Rectangle: Rounded Corners 23">
            <a:extLst>
              <a:ext uri="{FF2B5EF4-FFF2-40B4-BE49-F238E27FC236}">
                <a16:creationId xmlns:a16="http://schemas.microsoft.com/office/drawing/2014/main" id="{8338B102-DE3C-6519-2D22-2111E9C31BB5}"/>
              </a:ext>
            </a:extLst>
          </p:cNvPr>
          <p:cNvSpPr/>
          <p:nvPr/>
        </p:nvSpPr>
        <p:spPr>
          <a:xfrm>
            <a:off x="246391" y="1295273"/>
            <a:ext cx="6139158" cy="207556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9Slide03 Ample" panose="02000000000000000000" pitchFamily="2" charset="0"/>
              </a:rPr>
              <a:t>Câu </a:t>
            </a:r>
            <a:r>
              <a:rPr lang="en-US" sz="2800" b="1" i="1" u="sng" dirty="0" err="1">
                <a:solidFill>
                  <a:srgbClr val="C00000"/>
                </a:solidFill>
                <a:latin typeface="#9Slide03 Ample" panose="02000000000000000000" pitchFamily="2" charset="0"/>
              </a:rPr>
              <a:t>hỏi</a:t>
            </a:r>
            <a:r>
              <a:rPr lang="en-US" sz="2800" b="1" i="1" u="sng" dirty="0">
                <a:solidFill>
                  <a:srgbClr val="C00000"/>
                </a:solidFill>
                <a:latin typeface="#9Slide03 Ample" panose="02000000000000000000" pitchFamily="2" charset="0"/>
              </a:rPr>
              <a:t> 3</a:t>
            </a:r>
            <a:r>
              <a:rPr lang="en-US" sz="2800" b="1" i="1" dirty="0">
                <a:solidFill>
                  <a:srgbClr val="C00000"/>
                </a:solidFill>
                <a:latin typeface="#9Slide03 Ample" panose="02000000000000000000" pitchFamily="2" charset="0"/>
              </a:rPr>
              <a:t>:</a:t>
            </a:r>
            <a:r>
              <a:rPr lang="en-US" sz="2800" b="1" i="1"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Nếu</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có</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nhiều</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tử</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cùng</a:t>
            </a:r>
            <a:r>
              <a:rPr lang="en-US" sz="2800" dirty="0">
                <a:solidFill>
                  <a:schemeClr val="accent6">
                    <a:lumMod val="50000"/>
                  </a:schemeClr>
                </a:solidFill>
                <a:latin typeface="#9Slide03 Ample" panose="02000000000000000000" pitchFamily="2" charset="0"/>
              </a:rPr>
              <a:t> số </a:t>
            </a:r>
            <a:r>
              <a:rPr lang="en-US" sz="2800" dirty="0" err="1">
                <a:solidFill>
                  <a:schemeClr val="accent6">
                    <a:lumMod val="50000"/>
                  </a:schemeClr>
                </a:solidFill>
                <a:latin typeface="#9Slide03 Ample" panose="02000000000000000000" pitchFamily="2" charset="0"/>
              </a:rPr>
              <a:t>hạt</a:t>
            </a:r>
            <a:r>
              <a:rPr lang="en-US" sz="2800" dirty="0">
                <a:solidFill>
                  <a:schemeClr val="accent6">
                    <a:lumMod val="50000"/>
                  </a:schemeClr>
                </a:solidFill>
                <a:latin typeface="#9Slide03 Ample" panose="02000000000000000000" pitchFamily="2" charset="0"/>
              </a:rPr>
              <a:t> proton </a:t>
            </a:r>
            <a:r>
              <a:rPr lang="en-US" sz="2800" dirty="0" err="1">
                <a:solidFill>
                  <a:schemeClr val="accent6">
                    <a:lumMod val="50000"/>
                  </a:schemeClr>
                </a:solidFill>
                <a:latin typeface="#9Slide03 Ample" panose="02000000000000000000" pitchFamily="2" charset="0"/>
              </a:rPr>
              <a:t>như</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câu</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hỏi</a:t>
            </a:r>
            <a:r>
              <a:rPr lang="en-US" sz="2800" dirty="0">
                <a:solidFill>
                  <a:schemeClr val="accent6">
                    <a:lumMod val="50000"/>
                  </a:schemeClr>
                </a:solidFill>
                <a:latin typeface="#9Slide03 Ample" panose="02000000000000000000" pitchFamily="2" charset="0"/>
              </a:rPr>
              <a:t> 5, </a:t>
            </a:r>
            <a:r>
              <a:rPr lang="en-US" sz="2800" dirty="0" err="1">
                <a:solidFill>
                  <a:schemeClr val="accent6">
                    <a:lumMod val="50000"/>
                  </a:schemeClr>
                </a:solidFill>
                <a:latin typeface="#9Slide03 Ample" panose="02000000000000000000" pitchFamily="2" charset="0"/>
              </a:rPr>
              <a:t>vậy</a:t>
            </a:r>
            <a:r>
              <a:rPr lang="en-US" sz="2800" dirty="0">
                <a:solidFill>
                  <a:schemeClr val="accent6">
                    <a:lumMod val="50000"/>
                  </a:schemeClr>
                </a:solidFill>
                <a:latin typeface="#9Slide03 Ample" panose="02000000000000000000" pitchFamily="2" charset="0"/>
              </a:rPr>
              <a:t> ta </a:t>
            </a:r>
            <a:r>
              <a:rPr lang="en-US" sz="2800" dirty="0" err="1">
                <a:solidFill>
                  <a:schemeClr val="accent6">
                    <a:lumMod val="50000"/>
                  </a:schemeClr>
                </a:solidFill>
                <a:latin typeface="#9Slide03 Ample" panose="02000000000000000000" pitchFamily="2" charset="0"/>
              </a:rPr>
              <a:t>có</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thể</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gọi</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chung</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những</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tử</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đó</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là</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gì</a:t>
            </a:r>
            <a:r>
              <a:rPr lang="en-US" sz="2800" dirty="0">
                <a:solidFill>
                  <a:schemeClr val="accent6">
                    <a:lumMod val="50000"/>
                  </a:schemeClr>
                </a:solidFill>
                <a:latin typeface="#9Slide03 Ample" panose="02000000000000000000" pitchFamily="2" charset="0"/>
              </a:rPr>
              <a:t>?</a:t>
            </a:r>
          </a:p>
        </p:txBody>
      </p:sp>
      <p:pic>
        <p:nvPicPr>
          <p:cNvPr id="8" name="Picture 7" descr="A black rectangle with a black background&#10;&#10;Description automatically generated with low confidence">
            <a:extLst>
              <a:ext uri="{FF2B5EF4-FFF2-40B4-BE49-F238E27FC236}">
                <a16:creationId xmlns:a16="http://schemas.microsoft.com/office/drawing/2014/main" id="{376D433B-C8B0-2262-C25A-0CC866A32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434" y="3975038"/>
            <a:ext cx="783591" cy="783591"/>
          </a:xfrm>
          <a:prstGeom prst="rect">
            <a:avLst/>
          </a:prstGeom>
        </p:spPr>
      </p:pic>
      <p:sp>
        <p:nvSpPr>
          <p:cNvPr id="25" name="TextBox 24">
            <a:extLst>
              <a:ext uri="{FF2B5EF4-FFF2-40B4-BE49-F238E27FC236}">
                <a16:creationId xmlns:a16="http://schemas.microsoft.com/office/drawing/2014/main" id="{AE82A02F-CF9A-09BD-9F28-A42E766809E7}"/>
              </a:ext>
            </a:extLst>
          </p:cNvPr>
          <p:cNvSpPr txBox="1"/>
          <p:nvPr/>
        </p:nvSpPr>
        <p:spPr>
          <a:xfrm>
            <a:off x="1721225" y="3969572"/>
            <a:ext cx="9931754" cy="707886"/>
          </a:xfrm>
          <a:prstGeom prst="rect">
            <a:avLst/>
          </a:prstGeom>
          <a:noFill/>
        </p:spPr>
        <p:txBody>
          <a:bodyPr wrap="square" rtlCol="0">
            <a:spAutoFit/>
          </a:bodyPr>
          <a:lstStyle/>
          <a:p>
            <a:pPr algn="just"/>
            <a:r>
              <a:rPr lang="de-DE" sz="2000" kern="1200" dirty="0">
                <a:solidFill>
                  <a:srgbClr val="0070C0"/>
                </a:solidFill>
                <a:effectLst/>
                <a:latin typeface="#9Slide03 Ample" panose="02000000000000000000" pitchFamily="2" charset="0"/>
              </a:rPr>
              <a:t>- Nguyên tố hóa học là tập hợp những nguyên tử cùng loại, có cùng số proton trong hạt nhân.</a:t>
            </a:r>
            <a:endParaRPr lang="en-US" sz="2000" dirty="0">
              <a:solidFill>
                <a:srgbClr val="0070C0"/>
              </a:solidFill>
              <a:effectLst/>
              <a:latin typeface="#9Slide03 Ample" panose="02000000000000000000" pitchFamily="2" charset="0"/>
              <a:ea typeface="Times New Roman" panose="02020603050405020304" pitchFamily="18" charset="0"/>
            </a:endParaRPr>
          </a:p>
        </p:txBody>
      </p:sp>
      <p:sp>
        <p:nvSpPr>
          <p:cNvPr id="31" name="TextBox 30">
            <a:extLst>
              <a:ext uri="{FF2B5EF4-FFF2-40B4-BE49-F238E27FC236}">
                <a16:creationId xmlns:a16="http://schemas.microsoft.com/office/drawing/2014/main" id="{ADED00FD-884F-7D4D-4440-A676C6F57757}"/>
              </a:ext>
            </a:extLst>
          </p:cNvPr>
          <p:cNvSpPr txBox="1"/>
          <p:nvPr/>
        </p:nvSpPr>
        <p:spPr>
          <a:xfrm>
            <a:off x="225911" y="139851"/>
            <a:ext cx="5365571" cy="646331"/>
          </a:xfrm>
          <a:prstGeom prst="rect">
            <a:avLst/>
          </a:prstGeom>
          <a:noFill/>
        </p:spPr>
        <p:txBody>
          <a:bodyPr wrap="none" rtlCol="0">
            <a:spAutoFit/>
          </a:bodyPr>
          <a:lstStyle/>
          <a:p>
            <a:r>
              <a:rPr lang="en-US" sz="3600" dirty="0">
                <a:solidFill>
                  <a:schemeClr val="accent2">
                    <a:lumMod val="50000"/>
                  </a:schemeClr>
                </a:solidFill>
                <a:latin typeface="#9Slide03 BoosterNextFYBlack" panose="02000A03000000020004" pitchFamily="2" charset="0"/>
              </a:rPr>
              <a:t>I. NGUYÊN TỐ HÓA HỌC</a:t>
            </a:r>
          </a:p>
        </p:txBody>
      </p:sp>
      <p:cxnSp>
        <p:nvCxnSpPr>
          <p:cNvPr id="32" name="Straight Connector 31">
            <a:extLst>
              <a:ext uri="{FF2B5EF4-FFF2-40B4-BE49-F238E27FC236}">
                <a16:creationId xmlns:a16="http://schemas.microsoft.com/office/drawing/2014/main" id="{96EA0D0F-626C-7742-A32E-321A11E26340}"/>
              </a:ext>
            </a:extLst>
          </p:cNvPr>
          <p:cNvCxnSpPr/>
          <p:nvPr/>
        </p:nvCxnSpPr>
        <p:spPr>
          <a:xfrm>
            <a:off x="796066" y="775424"/>
            <a:ext cx="3797449"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72B1719B-3BB1-FED5-050F-1205C99DE3C9}"/>
              </a:ext>
            </a:extLst>
          </p:cNvPr>
          <p:cNvSpPr txBox="1"/>
          <p:nvPr/>
        </p:nvSpPr>
        <p:spPr>
          <a:xfrm>
            <a:off x="1721225" y="4597278"/>
            <a:ext cx="9931754" cy="858953"/>
          </a:xfrm>
          <a:prstGeom prst="rect">
            <a:avLst/>
          </a:prstGeom>
          <a:noFill/>
        </p:spPr>
        <p:txBody>
          <a:bodyPr wrap="square">
            <a:spAutoFit/>
          </a:bodyPr>
          <a:lstStyle/>
          <a:p>
            <a:pPr marR="0" lvl="0" algn="just" fontAlgn="base">
              <a:lnSpc>
                <a:spcPct val="130000"/>
              </a:lnSpc>
              <a:spcBef>
                <a:spcPts val="600"/>
              </a:spcBef>
              <a:spcAft>
                <a:spcPts val="0"/>
              </a:spcAft>
            </a:pPr>
            <a:r>
              <a:rPr lang="de-DE" sz="2000" kern="1200" dirty="0">
                <a:solidFill>
                  <a:srgbClr val="0070C0"/>
                </a:solidFill>
                <a:effectLst/>
                <a:latin typeface="#9Slide03 Ample" panose="02000000000000000000" pitchFamily="2" charset="0"/>
              </a:rPr>
              <a:t>- Số proton trong hạt nhân chính là số hiệu nguyên tử. Mỗi nguyên tố hóa học chỉ có duy nhất một số hiệu nguyên tử.</a:t>
            </a:r>
            <a:endParaRPr lang="en-US" sz="2000" dirty="0">
              <a:solidFill>
                <a:srgbClr val="0070C0"/>
              </a:solidFill>
              <a:effectLst/>
              <a:latin typeface="#9Slide03 Ample" panose="02000000000000000000" pitchFamily="2" charset="0"/>
              <a:ea typeface="Times New Roman" panose="02020603050405020304" pitchFamily="18" charset="0"/>
            </a:endParaRPr>
          </a:p>
        </p:txBody>
      </p:sp>
      <p:sp>
        <p:nvSpPr>
          <p:cNvPr id="37" name="TextBox 36">
            <a:extLst>
              <a:ext uri="{FF2B5EF4-FFF2-40B4-BE49-F238E27FC236}">
                <a16:creationId xmlns:a16="http://schemas.microsoft.com/office/drawing/2014/main" id="{EFC5B691-D2D4-89FE-DD75-6CA48673ECFB}"/>
              </a:ext>
            </a:extLst>
          </p:cNvPr>
          <p:cNvSpPr txBox="1"/>
          <p:nvPr/>
        </p:nvSpPr>
        <p:spPr>
          <a:xfrm>
            <a:off x="1721225" y="5489990"/>
            <a:ext cx="9931754" cy="400110"/>
          </a:xfrm>
          <a:prstGeom prst="rect">
            <a:avLst/>
          </a:prstGeom>
          <a:noFill/>
        </p:spPr>
        <p:txBody>
          <a:bodyPr wrap="square">
            <a:spAutoFit/>
          </a:bodyPr>
          <a:lstStyle/>
          <a:p>
            <a:r>
              <a:rPr lang="en-US"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Các</a:t>
            </a:r>
            <a:r>
              <a:rPr lang="vi-VN" sz="2000" kern="1200" dirty="0">
                <a:solidFill>
                  <a:srgbClr val="0070C0"/>
                </a:solidFill>
                <a:effectLst/>
                <a:latin typeface="#9Slide03 Ample" panose="02000000000000000000" pitchFamily="2" charset="0"/>
              </a:rPr>
              <a:t> nguyên </a:t>
            </a:r>
            <a:r>
              <a:rPr lang="vi-VN" sz="2000" kern="1200" dirty="0" err="1">
                <a:solidFill>
                  <a:srgbClr val="0070C0"/>
                </a:solidFill>
                <a:effectLst/>
                <a:latin typeface="#9Slide03 Ample" panose="02000000000000000000" pitchFamily="2" charset="0"/>
              </a:rPr>
              <a:t>tử</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của</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cùng</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một</a:t>
            </a:r>
            <a:r>
              <a:rPr lang="vi-VN" sz="2000" kern="1200" dirty="0">
                <a:solidFill>
                  <a:srgbClr val="0070C0"/>
                </a:solidFill>
                <a:effectLst/>
                <a:latin typeface="#9Slide03 Ample" panose="02000000000000000000" pitchFamily="2" charset="0"/>
              </a:rPr>
              <a:t> nguyên </a:t>
            </a:r>
            <a:r>
              <a:rPr lang="vi-VN" sz="2000" kern="1200" dirty="0" err="1">
                <a:solidFill>
                  <a:srgbClr val="0070C0"/>
                </a:solidFill>
                <a:effectLst/>
                <a:latin typeface="#9Slide03 Ample" panose="02000000000000000000" pitchFamily="2" charset="0"/>
              </a:rPr>
              <a:t>tố</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hóa</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học</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đều</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có</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tính</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chất</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hóa</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học</a:t>
            </a:r>
            <a:r>
              <a:rPr lang="vi-VN" sz="2000" kern="1200" dirty="0">
                <a:solidFill>
                  <a:srgbClr val="0070C0"/>
                </a:solidFill>
                <a:effectLst/>
                <a:latin typeface="#9Slide03 Ample" panose="02000000000000000000" pitchFamily="2" charset="0"/>
              </a:rPr>
              <a:t> </a:t>
            </a:r>
            <a:r>
              <a:rPr lang="vi-VN" sz="2000" kern="1200" dirty="0" err="1">
                <a:solidFill>
                  <a:srgbClr val="0070C0"/>
                </a:solidFill>
                <a:effectLst/>
                <a:latin typeface="#9Slide03 Ample" panose="02000000000000000000" pitchFamily="2" charset="0"/>
              </a:rPr>
              <a:t>giống</a:t>
            </a:r>
            <a:r>
              <a:rPr lang="vi-VN" sz="2000" kern="1200" dirty="0">
                <a:solidFill>
                  <a:srgbClr val="0070C0"/>
                </a:solidFill>
                <a:effectLst/>
                <a:latin typeface="#9Slide03 Ample" panose="02000000000000000000" pitchFamily="2" charset="0"/>
              </a:rPr>
              <a:t> nhau.</a:t>
            </a:r>
            <a:endParaRPr lang="en-US" sz="2000" dirty="0">
              <a:solidFill>
                <a:srgbClr val="0070C0"/>
              </a:solidFill>
              <a:latin typeface="#9Slide03 Ample" panose="02000000000000000000" pitchFamily="2" charset="0"/>
            </a:endParaRPr>
          </a:p>
        </p:txBody>
      </p:sp>
      <p:sp>
        <p:nvSpPr>
          <p:cNvPr id="26" name="Oval 25">
            <a:extLst>
              <a:ext uri="{FF2B5EF4-FFF2-40B4-BE49-F238E27FC236}">
                <a16:creationId xmlns:a16="http://schemas.microsoft.com/office/drawing/2014/main" id="{CC399122-0BCC-73DC-6374-B2C33B4BB1B5}"/>
              </a:ext>
            </a:extLst>
          </p:cNvPr>
          <p:cNvSpPr/>
          <p:nvPr/>
        </p:nvSpPr>
        <p:spPr>
          <a:xfrm flipV="1">
            <a:off x="9240156" y="811076"/>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B48AD934-D822-2567-6151-C1D616EB2BC6}"/>
              </a:ext>
            </a:extLst>
          </p:cNvPr>
          <p:cNvSpPr/>
          <p:nvPr/>
        </p:nvSpPr>
        <p:spPr>
          <a:xfrm flipV="1">
            <a:off x="11088481" y="799391"/>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93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grpId="0" nodeType="afterEffect">
                                  <p:stCondLst>
                                    <p:cond delay="0"/>
                                  </p:stCondLst>
                                  <p:childTnLst>
                                    <p:animMotion origin="layout" path="M -3.33333E-6 -2.22222E-6 C 0.03815 -2.22222E-6 0.06927 0.05463 0.06927 0.12222 C 0.06927 0.18982 0.03815 0.24468 -3.33333E-6 0.24468 C -0.03815 0.24468 -0.06901 0.18982 -0.06901 0.12222 C -0.06901 0.05463 -0.03815 -2.22222E-6 -3.33333E-6 -2.22222E-6 Z " pathEditMode="relative" rAng="0" ptsTypes="AAAAA">
                                      <p:cBhvr>
                                        <p:cTn id="6" dur="7000" fill="hold"/>
                                        <p:tgtEl>
                                          <p:spTgt spid="11"/>
                                        </p:tgtEl>
                                        <p:attrNameLst>
                                          <p:attrName>ppt_x</p:attrName>
                                          <p:attrName>ppt_y</p:attrName>
                                        </p:attrNameLst>
                                      </p:cBhvr>
                                      <p:rCtr x="13" y="12222"/>
                                    </p:animMotion>
                                  </p:childTnLst>
                                </p:cTn>
                              </p:par>
                              <p:par>
                                <p:cTn id="7" presetID="1" presetClass="path" presetSubtype="0" repeatCount="indefinite" accel="50000" decel="50000" fill="hold" grpId="0" nodeType="withEffect">
                                  <p:stCondLst>
                                    <p:cond delay="0"/>
                                  </p:stCondLst>
                                  <p:childTnLst>
                                    <p:animMotion origin="layout" path="M -3.125E-6 -2.22222E-6 C 0.03815 -2.22222E-6 0.06927 0.05463 0.06927 0.12222 C 0.06927 0.18982 0.03815 0.24468 -3.125E-6 0.24468 C -0.03815 0.24468 -0.06901 0.18982 -0.06901 0.12222 C -0.06901 0.05463 -0.03815 -2.22222E-6 -3.125E-6 -2.22222E-6 Z " pathEditMode="relative" rAng="0" ptsTypes="AAAAA">
                                      <p:cBhvr>
                                        <p:cTn id="8" dur="7000" fill="hold"/>
                                        <p:tgtEl>
                                          <p:spTgt spid="26"/>
                                        </p:tgtEl>
                                        <p:attrNameLst>
                                          <p:attrName>ppt_x</p:attrName>
                                          <p:attrName>ppt_y</p:attrName>
                                        </p:attrNameLst>
                                      </p:cBhvr>
                                      <p:rCtr x="13" y="12222"/>
                                    </p:animMotion>
                                  </p:childTnLst>
                                </p:cTn>
                              </p:par>
                              <p:par>
                                <p:cTn id="9" presetID="1" presetClass="path" presetSubtype="0" repeatCount="indefinite" accel="50000" decel="50000" fill="hold" grpId="0" nodeType="withEffect">
                                  <p:stCondLst>
                                    <p:cond delay="0"/>
                                  </p:stCondLst>
                                  <p:childTnLst>
                                    <p:animMotion origin="layout" path="M 4.375E-6 -1.85185E-6 C 0.03815 -1.85185E-6 0.06927 0.05463 0.06927 0.12222 C 0.06927 0.18982 0.03815 0.24468 4.375E-6 0.24468 C -0.03816 0.24468 -0.06901 0.18982 -0.06901 0.12222 C -0.06901 0.05463 -0.03816 -1.85185E-6 4.375E-6 -1.85185E-6 Z " pathEditMode="relative" rAng="0" ptsTypes="AAAAA">
                                      <p:cBhvr>
                                        <p:cTn id="10" dur="7000" fill="hold"/>
                                        <p:tgtEl>
                                          <p:spTgt spid="27"/>
                                        </p:tgtEl>
                                        <p:attrNameLst>
                                          <p:attrName>ppt_x</p:attrName>
                                          <p:attrName>ppt_y</p:attrName>
                                        </p:attrNameLst>
                                      </p:cBhvr>
                                      <p:rCtr x="13" y="12222"/>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1" grpId="0" animBg="1"/>
      <p:bldP spid="25" grpId="0"/>
      <p:bldP spid="34" grpId="0"/>
      <p:bldP spid="37" grpId="0"/>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nguyên tố hóa học nào có trong cơ thể người? - KhoaHoc.tv">
            <a:extLst>
              <a:ext uri="{FF2B5EF4-FFF2-40B4-BE49-F238E27FC236}">
                <a16:creationId xmlns:a16="http://schemas.microsoft.com/office/drawing/2014/main" id="{531BFD15-6A69-5657-A2BF-B041DCDA34C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50" b="96574" l="10000" r="90000">
                        <a14:foregroundMark x1="46143" y1="10493" x2="46143" y2="10493"/>
                        <a14:foregroundMark x1="42571" y1="96574" x2="42571" y2="96574"/>
                        <a14:foregroundMark x1="49714" y1="96574" x2="49714" y2="96574"/>
                        <a14:foregroundMark x1="43286" y1="39400" x2="49857" y2="42827"/>
                        <a14:foregroundMark x1="45571" y1="13062" x2="45571" y2="13062"/>
                      </a14:backgroundRemoval>
                    </a14:imgEffect>
                  </a14:imgLayer>
                </a14:imgProps>
              </a:ext>
              <a:ext uri="{28A0092B-C50C-407E-A947-70E740481C1C}">
                <a14:useLocalDpi xmlns:a14="http://schemas.microsoft.com/office/drawing/2010/main" val="0"/>
              </a:ext>
            </a:extLst>
          </a:blip>
          <a:srcRect/>
          <a:stretch>
            <a:fillRect/>
          </a:stretch>
        </p:blipFill>
        <p:spPr bwMode="auto">
          <a:xfrm>
            <a:off x="5579053" y="1186058"/>
            <a:ext cx="6724022" cy="44858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27ED014-592E-6B4E-991A-426779E4D639}"/>
              </a:ext>
            </a:extLst>
          </p:cNvPr>
          <p:cNvSpPr txBox="1"/>
          <p:nvPr/>
        </p:nvSpPr>
        <p:spPr>
          <a:xfrm>
            <a:off x="225911" y="139851"/>
            <a:ext cx="5365571" cy="646331"/>
          </a:xfrm>
          <a:prstGeom prst="rect">
            <a:avLst/>
          </a:prstGeom>
          <a:noFill/>
        </p:spPr>
        <p:txBody>
          <a:bodyPr wrap="none" rtlCol="0">
            <a:spAutoFit/>
          </a:bodyPr>
          <a:lstStyle/>
          <a:p>
            <a:r>
              <a:rPr lang="en-US" sz="3600" dirty="0">
                <a:solidFill>
                  <a:schemeClr val="accent2">
                    <a:lumMod val="50000"/>
                  </a:schemeClr>
                </a:solidFill>
                <a:latin typeface="#9Slide03 BoosterNextFYBlack" panose="02000A03000000020004" pitchFamily="2" charset="0"/>
              </a:rPr>
              <a:t>I. NGUYÊN TỐ HÓA HỌC</a:t>
            </a:r>
          </a:p>
        </p:txBody>
      </p:sp>
      <p:cxnSp>
        <p:nvCxnSpPr>
          <p:cNvPr id="4" name="Straight Connector 3">
            <a:extLst>
              <a:ext uri="{FF2B5EF4-FFF2-40B4-BE49-F238E27FC236}">
                <a16:creationId xmlns:a16="http://schemas.microsoft.com/office/drawing/2014/main" id="{5B169C65-4FCE-1040-FF90-CCB1560CFD97}"/>
              </a:ext>
            </a:extLst>
          </p:cNvPr>
          <p:cNvCxnSpPr/>
          <p:nvPr/>
        </p:nvCxnSpPr>
        <p:spPr>
          <a:xfrm>
            <a:off x="796066" y="775424"/>
            <a:ext cx="3797449"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C751923-63D6-76BE-DA76-13890DBA1E6D}"/>
              </a:ext>
            </a:extLst>
          </p:cNvPr>
          <p:cNvCxnSpPr/>
          <p:nvPr/>
        </p:nvCxnSpPr>
        <p:spPr>
          <a:xfrm flipV="1">
            <a:off x="8670664" y="1247887"/>
            <a:ext cx="0" cy="3872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41B3F6-E1A6-8ADA-7A3F-180D2F8A63BC}"/>
              </a:ext>
            </a:extLst>
          </p:cNvPr>
          <p:cNvSpPr txBox="1"/>
          <p:nvPr/>
        </p:nvSpPr>
        <p:spPr>
          <a:xfrm>
            <a:off x="7616414" y="878555"/>
            <a:ext cx="2431225" cy="369332"/>
          </a:xfrm>
          <a:prstGeom prst="rect">
            <a:avLst/>
          </a:prstGeom>
          <a:noFill/>
        </p:spPr>
        <p:txBody>
          <a:bodyPr wrap="square" rtlCol="0">
            <a:spAutoFit/>
          </a:bodyPr>
          <a:lstStyle/>
          <a:p>
            <a:r>
              <a:rPr lang="en-US" dirty="0" err="1">
                <a:latin typeface="#9Slide03 Ample" panose="02000000000000000000" pitchFamily="2" charset="0"/>
              </a:rPr>
              <a:t>Các</a:t>
            </a:r>
            <a:r>
              <a:rPr lang="en-US" dirty="0">
                <a:latin typeface="#9Slide03 Ample" panose="02000000000000000000" pitchFamily="2" charset="0"/>
              </a:rPr>
              <a:t> </a:t>
            </a:r>
            <a:r>
              <a:rPr lang="en-US" dirty="0" err="1">
                <a:latin typeface="#9Slide03 Ample" panose="02000000000000000000" pitchFamily="2" charset="0"/>
              </a:rPr>
              <a:t>Nguyên</a:t>
            </a:r>
            <a:r>
              <a:rPr lang="en-US" dirty="0">
                <a:latin typeface="#9Slide03 Ample" panose="02000000000000000000" pitchFamily="2" charset="0"/>
              </a:rPr>
              <a:t> </a:t>
            </a:r>
            <a:r>
              <a:rPr lang="en-US" dirty="0" err="1">
                <a:latin typeface="#9Slide03 Ample" panose="02000000000000000000" pitchFamily="2" charset="0"/>
              </a:rPr>
              <a:t>tố</a:t>
            </a:r>
            <a:r>
              <a:rPr lang="en-US" dirty="0">
                <a:latin typeface="#9Slide03 Ample" panose="02000000000000000000" pitchFamily="2" charset="0"/>
              </a:rPr>
              <a:t> </a:t>
            </a:r>
            <a:r>
              <a:rPr lang="en-US" dirty="0" err="1">
                <a:latin typeface="#9Slide03 Ample" panose="02000000000000000000" pitchFamily="2" charset="0"/>
              </a:rPr>
              <a:t>khác</a:t>
            </a:r>
            <a:endParaRPr lang="en-US" dirty="0">
              <a:latin typeface="#9Slide03 Ample" panose="02000000000000000000" pitchFamily="2" charset="0"/>
            </a:endParaRPr>
          </a:p>
        </p:txBody>
      </p:sp>
      <p:cxnSp>
        <p:nvCxnSpPr>
          <p:cNvPr id="8" name="Straight Connector 7">
            <a:extLst>
              <a:ext uri="{FF2B5EF4-FFF2-40B4-BE49-F238E27FC236}">
                <a16:creationId xmlns:a16="http://schemas.microsoft.com/office/drawing/2014/main" id="{C96256D1-B3CB-F631-2FF3-C42A207C00CE}"/>
              </a:ext>
            </a:extLst>
          </p:cNvPr>
          <p:cNvCxnSpPr>
            <a:cxnSpLocks/>
          </p:cNvCxnSpPr>
          <p:nvPr/>
        </p:nvCxnSpPr>
        <p:spPr>
          <a:xfrm flipH="1">
            <a:off x="9053480" y="2418939"/>
            <a:ext cx="3872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0BAD5A4-B07D-10AE-ED8B-D1560E52176F}"/>
              </a:ext>
            </a:extLst>
          </p:cNvPr>
          <p:cNvSpPr txBox="1"/>
          <p:nvPr/>
        </p:nvSpPr>
        <p:spPr>
          <a:xfrm>
            <a:off x="9393176" y="2201833"/>
            <a:ext cx="1445810" cy="369332"/>
          </a:xfrm>
          <a:prstGeom prst="rect">
            <a:avLst/>
          </a:prstGeom>
          <a:noFill/>
        </p:spPr>
        <p:txBody>
          <a:bodyPr wrap="square" rtlCol="0">
            <a:spAutoFit/>
          </a:bodyPr>
          <a:lstStyle/>
          <a:p>
            <a:r>
              <a:rPr lang="en-US" dirty="0">
                <a:latin typeface="#9Slide03 Ample" panose="02000000000000000000" pitchFamily="2" charset="0"/>
              </a:rPr>
              <a:t>Hydrogen</a:t>
            </a:r>
          </a:p>
        </p:txBody>
      </p:sp>
      <p:cxnSp>
        <p:nvCxnSpPr>
          <p:cNvPr id="12" name="Straight Connector 11">
            <a:extLst>
              <a:ext uri="{FF2B5EF4-FFF2-40B4-BE49-F238E27FC236}">
                <a16:creationId xmlns:a16="http://schemas.microsoft.com/office/drawing/2014/main" id="{A8109D98-80FB-C462-60BC-C058F5531CC7}"/>
              </a:ext>
            </a:extLst>
          </p:cNvPr>
          <p:cNvCxnSpPr>
            <a:cxnSpLocks/>
          </p:cNvCxnSpPr>
          <p:nvPr/>
        </p:nvCxnSpPr>
        <p:spPr>
          <a:xfrm flipH="1">
            <a:off x="8748680" y="2029972"/>
            <a:ext cx="3872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5A82ECD-3F41-012B-0AB5-D311320947CA}"/>
              </a:ext>
            </a:extLst>
          </p:cNvPr>
          <p:cNvSpPr txBox="1"/>
          <p:nvPr/>
        </p:nvSpPr>
        <p:spPr>
          <a:xfrm>
            <a:off x="9088376" y="1812866"/>
            <a:ext cx="1445810" cy="369332"/>
          </a:xfrm>
          <a:prstGeom prst="rect">
            <a:avLst/>
          </a:prstGeom>
          <a:noFill/>
        </p:spPr>
        <p:txBody>
          <a:bodyPr wrap="square" rtlCol="0">
            <a:spAutoFit/>
          </a:bodyPr>
          <a:lstStyle/>
          <a:p>
            <a:r>
              <a:rPr lang="en-US" dirty="0">
                <a:latin typeface="#9Slide03 Ample" panose="02000000000000000000" pitchFamily="2" charset="0"/>
              </a:rPr>
              <a:t>Nitrogen</a:t>
            </a:r>
          </a:p>
        </p:txBody>
      </p:sp>
      <p:cxnSp>
        <p:nvCxnSpPr>
          <p:cNvPr id="14" name="Straight Connector 13">
            <a:extLst>
              <a:ext uri="{FF2B5EF4-FFF2-40B4-BE49-F238E27FC236}">
                <a16:creationId xmlns:a16="http://schemas.microsoft.com/office/drawing/2014/main" id="{CE9DE20A-37FA-7D83-306F-62693BA99241}"/>
              </a:ext>
            </a:extLst>
          </p:cNvPr>
          <p:cNvCxnSpPr>
            <a:cxnSpLocks/>
          </p:cNvCxnSpPr>
          <p:nvPr/>
        </p:nvCxnSpPr>
        <p:spPr>
          <a:xfrm flipH="1">
            <a:off x="9205880" y="3114628"/>
            <a:ext cx="3872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5E3084F-477A-B058-AD1A-2BC4EB4D2696}"/>
              </a:ext>
            </a:extLst>
          </p:cNvPr>
          <p:cNvSpPr txBox="1"/>
          <p:nvPr/>
        </p:nvSpPr>
        <p:spPr>
          <a:xfrm>
            <a:off x="9545576" y="2897522"/>
            <a:ext cx="1445810" cy="369332"/>
          </a:xfrm>
          <a:prstGeom prst="rect">
            <a:avLst/>
          </a:prstGeom>
          <a:noFill/>
        </p:spPr>
        <p:txBody>
          <a:bodyPr wrap="square" rtlCol="0">
            <a:spAutoFit/>
          </a:bodyPr>
          <a:lstStyle/>
          <a:p>
            <a:r>
              <a:rPr lang="en-US" dirty="0">
                <a:latin typeface="#9Slide03 Ample" panose="02000000000000000000" pitchFamily="2" charset="0"/>
              </a:rPr>
              <a:t>Carbon</a:t>
            </a:r>
          </a:p>
        </p:txBody>
      </p:sp>
      <p:cxnSp>
        <p:nvCxnSpPr>
          <p:cNvPr id="16" name="Straight Connector 15">
            <a:extLst>
              <a:ext uri="{FF2B5EF4-FFF2-40B4-BE49-F238E27FC236}">
                <a16:creationId xmlns:a16="http://schemas.microsoft.com/office/drawing/2014/main" id="{B55567F9-3C14-479C-68E3-53452EF3C114}"/>
              </a:ext>
            </a:extLst>
          </p:cNvPr>
          <p:cNvCxnSpPr>
            <a:cxnSpLocks/>
          </p:cNvCxnSpPr>
          <p:nvPr/>
        </p:nvCxnSpPr>
        <p:spPr>
          <a:xfrm flipH="1">
            <a:off x="8942317" y="4425725"/>
            <a:ext cx="387275"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5FC2232-4F4E-6BB3-33A9-B8427FE79529}"/>
              </a:ext>
            </a:extLst>
          </p:cNvPr>
          <p:cNvSpPr txBox="1"/>
          <p:nvPr/>
        </p:nvSpPr>
        <p:spPr>
          <a:xfrm>
            <a:off x="9282013" y="4208619"/>
            <a:ext cx="1445810" cy="369332"/>
          </a:xfrm>
          <a:prstGeom prst="rect">
            <a:avLst/>
          </a:prstGeom>
          <a:noFill/>
        </p:spPr>
        <p:txBody>
          <a:bodyPr wrap="square" rtlCol="0">
            <a:spAutoFit/>
          </a:bodyPr>
          <a:lstStyle/>
          <a:p>
            <a:r>
              <a:rPr lang="en-US" dirty="0">
                <a:latin typeface="#9Slide03 Ample" panose="02000000000000000000" pitchFamily="2" charset="0"/>
              </a:rPr>
              <a:t>Oxygen</a:t>
            </a:r>
          </a:p>
        </p:txBody>
      </p:sp>
      <p:sp>
        <p:nvSpPr>
          <p:cNvPr id="21" name="Rectangle: Rounded Corners 20">
            <a:extLst>
              <a:ext uri="{FF2B5EF4-FFF2-40B4-BE49-F238E27FC236}">
                <a16:creationId xmlns:a16="http://schemas.microsoft.com/office/drawing/2014/main" id="{84FB908E-3D12-86DD-A1C1-12810D46D213}"/>
              </a:ext>
            </a:extLst>
          </p:cNvPr>
          <p:cNvSpPr/>
          <p:nvPr/>
        </p:nvSpPr>
        <p:spPr>
          <a:xfrm>
            <a:off x="316090" y="1410998"/>
            <a:ext cx="5734959" cy="112366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accent6">
                    <a:lumMod val="50000"/>
                  </a:schemeClr>
                </a:solidFill>
                <a:latin typeface="#9Slide03 Ample" panose="02000000000000000000" pitchFamily="2" charset="0"/>
              </a:rPr>
              <a:t>1, </a:t>
            </a:r>
            <a:r>
              <a:rPr lang="en-US" sz="2800" dirty="0" err="1">
                <a:solidFill>
                  <a:schemeClr val="accent6">
                    <a:lumMod val="50000"/>
                  </a:schemeClr>
                </a:solidFill>
                <a:latin typeface="#9Slide03 Ample" panose="02000000000000000000" pitchFamily="2" charset="0"/>
              </a:rPr>
              <a:t>Kể</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các</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tố</a:t>
            </a:r>
            <a:r>
              <a:rPr lang="en-US" sz="2800" dirty="0">
                <a:solidFill>
                  <a:schemeClr val="accent6">
                    <a:lumMod val="50000"/>
                  </a:schemeClr>
                </a:solidFill>
                <a:latin typeface="#9Slide03 Ample" panose="02000000000000000000" pitchFamily="2" charset="0"/>
              </a:rPr>
              <a:t> hóa </a:t>
            </a:r>
            <a:r>
              <a:rPr lang="en-US" sz="2800" dirty="0" err="1">
                <a:solidFill>
                  <a:schemeClr val="accent6">
                    <a:lumMod val="50000"/>
                  </a:schemeClr>
                </a:solidFill>
                <a:latin typeface="#9Slide03 Ample" panose="02000000000000000000" pitchFamily="2" charset="0"/>
              </a:rPr>
              <a:t>học</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tạo</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cơ</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thể</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người</a:t>
            </a:r>
            <a:r>
              <a:rPr lang="en-US" sz="2800" dirty="0">
                <a:solidFill>
                  <a:schemeClr val="accent6">
                    <a:lumMod val="50000"/>
                  </a:schemeClr>
                </a:solidFill>
                <a:latin typeface="#9Slide03 Ample" panose="02000000000000000000" pitchFamily="2" charset="0"/>
              </a:rPr>
              <a:t>.</a:t>
            </a:r>
          </a:p>
        </p:txBody>
      </p:sp>
      <p:sp>
        <p:nvSpPr>
          <p:cNvPr id="22" name="Rectangle: Rounded Corners 21">
            <a:extLst>
              <a:ext uri="{FF2B5EF4-FFF2-40B4-BE49-F238E27FC236}">
                <a16:creationId xmlns:a16="http://schemas.microsoft.com/office/drawing/2014/main" id="{A934BAC0-D92E-E50D-81AE-477B1DE6BE18}"/>
              </a:ext>
            </a:extLst>
          </p:cNvPr>
          <p:cNvSpPr/>
          <p:nvPr/>
        </p:nvSpPr>
        <p:spPr>
          <a:xfrm>
            <a:off x="316090" y="4016118"/>
            <a:ext cx="5734959" cy="112366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a:solidFill>
                  <a:schemeClr val="accent6">
                    <a:lumMod val="50000"/>
                  </a:schemeClr>
                </a:solidFill>
                <a:latin typeface="#9Slide03 Ample" panose="02000000000000000000" pitchFamily="2" charset="0"/>
              </a:rPr>
              <a:t>2,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tố</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nào</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chiếm</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tỉ</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lệ</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phần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trăm</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lớn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nhất</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trong</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cơ</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thể</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người</a:t>
            </a:r>
            <a:r>
              <a:rPr lang="en-US" sz="2800" dirty="0">
                <a:solidFill>
                  <a:schemeClr val="accent6">
                    <a:lumMod val="50000"/>
                  </a:schemeClr>
                </a:solidFill>
                <a:latin typeface="#9Slide03 Ample" panose="02000000000000000000" pitchFamily="2" charset="0"/>
              </a:rPr>
              <a:t>?</a:t>
            </a:r>
          </a:p>
        </p:txBody>
      </p:sp>
      <p:sp>
        <p:nvSpPr>
          <p:cNvPr id="23" name="TextBox 22">
            <a:extLst>
              <a:ext uri="{FF2B5EF4-FFF2-40B4-BE49-F238E27FC236}">
                <a16:creationId xmlns:a16="http://schemas.microsoft.com/office/drawing/2014/main" id="{53B3F0C9-3D9E-C4DB-2E71-1E63EB65DF61}"/>
              </a:ext>
            </a:extLst>
          </p:cNvPr>
          <p:cNvSpPr txBox="1"/>
          <p:nvPr/>
        </p:nvSpPr>
        <p:spPr>
          <a:xfrm>
            <a:off x="590941" y="2759604"/>
            <a:ext cx="5460108" cy="707886"/>
          </a:xfrm>
          <a:prstGeom prst="rect">
            <a:avLst/>
          </a:prstGeom>
          <a:noFill/>
          <a:ln>
            <a:noFill/>
          </a:ln>
        </p:spPr>
        <p:txBody>
          <a:bodyPr wrap="square" rtlCol="0">
            <a:spAutoFit/>
          </a:bodyPr>
          <a:lstStyle/>
          <a:p>
            <a:pPr marL="285750" indent="-285750" algn="just">
              <a:buFont typeface="Wingdings" panose="05000000000000000000" pitchFamily="2" charset="2"/>
              <a:buChar char="è"/>
            </a:pPr>
            <a:r>
              <a:rPr lang="de-DE" sz="2000" dirty="0">
                <a:solidFill>
                  <a:srgbClr val="FF0000"/>
                </a:solidFill>
                <a:effectLst/>
                <a:latin typeface="#9Slide03 Ample" panose="02000000000000000000" pitchFamily="2" charset="0"/>
                <a:ea typeface="Times New Roman" panose="02020603050405020304" pitchFamily="18" charset="0"/>
                <a:sym typeface="Wingdings" panose="05000000000000000000" pitchFamily="2" charset="2"/>
              </a:rPr>
              <a:t>Các nguyên tố hóa học tạo nên cơ thể người: Oxygen, Carbon, Hydrogen, Nitrogen,...</a:t>
            </a:r>
            <a:endParaRPr lang="de-DE" sz="2000" dirty="0">
              <a:solidFill>
                <a:srgbClr val="FF0000"/>
              </a:solidFill>
              <a:effectLst/>
              <a:latin typeface="#9Slide03 Ample" panose="02000000000000000000" pitchFamily="2" charset="0"/>
              <a:ea typeface="Times New Roman" panose="02020603050405020304" pitchFamily="18" charset="0"/>
            </a:endParaRPr>
          </a:p>
        </p:txBody>
      </p:sp>
      <p:sp>
        <p:nvSpPr>
          <p:cNvPr id="24" name="TextBox 23">
            <a:extLst>
              <a:ext uri="{FF2B5EF4-FFF2-40B4-BE49-F238E27FC236}">
                <a16:creationId xmlns:a16="http://schemas.microsoft.com/office/drawing/2014/main" id="{A58CD8CF-5166-DE6C-854B-ABCEEEEAEE3D}"/>
              </a:ext>
            </a:extLst>
          </p:cNvPr>
          <p:cNvSpPr txBox="1"/>
          <p:nvPr/>
        </p:nvSpPr>
        <p:spPr>
          <a:xfrm>
            <a:off x="590941" y="5365554"/>
            <a:ext cx="5460108" cy="400110"/>
          </a:xfrm>
          <a:prstGeom prst="rect">
            <a:avLst/>
          </a:prstGeom>
          <a:noFill/>
          <a:ln>
            <a:noFill/>
          </a:ln>
        </p:spPr>
        <p:txBody>
          <a:bodyPr wrap="square" rtlCol="0">
            <a:spAutoFit/>
          </a:bodyPr>
          <a:lstStyle/>
          <a:p>
            <a:pPr marL="285750" indent="-285750" algn="just">
              <a:buFont typeface="Wingdings" panose="05000000000000000000" pitchFamily="2" charset="2"/>
              <a:buChar char="è"/>
            </a:pPr>
            <a:r>
              <a:rPr lang="de-DE" sz="2000" dirty="0">
                <a:solidFill>
                  <a:srgbClr val="FF0000"/>
                </a:solidFill>
                <a:effectLst/>
                <a:latin typeface="#9Slide03 Ample" panose="02000000000000000000" pitchFamily="2" charset="0"/>
                <a:ea typeface="Times New Roman" panose="02020603050405020304" pitchFamily="18" charset="0"/>
                <a:sym typeface="Wingdings" panose="05000000000000000000" pitchFamily="2" charset="2"/>
              </a:rPr>
              <a:t>Oxygen (65%)</a:t>
            </a:r>
            <a:endParaRPr lang="de-DE" sz="2000" dirty="0">
              <a:solidFill>
                <a:srgbClr val="FF0000"/>
              </a:solidFill>
              <a:effectLst/>
              <a:latin typeface="#9Slide03 Ample"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1739534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2C7E8E-7925-AE0A-CF85-F025A28BBFBE}"/>
              </a:ext>
            </a:extLst>
          </p:cNvPr>
          <p:cNvSpPr txBox="1"/>
          <p:nvPr/>
        </p:nvSpPr>
        <p:spPr>
          <a:xfrm>
            <a:off x="225911" y="139851"/>
            <a:ext cx="5365571" cy="646331"/>
          </a:xfrm>
          <a:prstGeom prst="rect">
            <a:avLst/>
          </a:prstGeom>
          <a:noFill/>
        </p:spPr>
        <p:txBody>
          <a:bodyPr wrap="none" rtlCol="0">
            <a:spAutoFit/>
          </a:bodyPr>
          <a:lstStyle/>
          <a:p>
            <a:r>
              <a:rPr lang="en-US" sz="3600" dirty="0">
                <a:solidFill>
                  <a:schemeClr val="accent2">
                    <a:lumMod val="50000"/>
                  </a:schemeClr>
                </a:solidFill>
                <a:latin typeface="#9Slide03 BoosterNextFYBlack" panose="02000A03000000020004" pitchFamily="2" charset="0"/>
              </a:rPr>
              <a:t>I. NGUYÊN TỐ HÓA HỌC</a:t>
            </a:r>
          </a:p>
        </p:txBody>
      </p:sp>
      <p:cxnSp>
        <p:nvCxnSpPr>
          <p:cNvPr id="3" name="Straight Connector 2">
            <a:extLst>
              <a:ext uri="{FF2B5EF4-FFF2-40B4-BE49-F238E27FC236}">
                <a16:creationId xmlns:a16="http://schemas.microsoft.com/office/drawing/2014/main" id="{5204A535-2DBA-152D-1BF1-DAB59A9E51B4}"/>
              </a:ext>
            </a:extLst>
          </p:cNvPr>
          <p:cNvCxnSpPr/>
          <p:nvPr/>
        </p:nvCxnSpPr>
        <p:spPr>
          <a:xfrm>
            <a:off x="796066" y="775424"/>
            <a:ext cx="3797449"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F58DD1E-865E-DCC2-F706-D00F5C322F9F}"/>
              </a:ext>
            </a:extLst>
          </p:cNvPr>
          <p:cNvSpPr/>
          <p:nvPr/>
        </p:nvSpPr>
        <p:spPr>
          <a:xfrm>
            <a:off x="7243030" y="506482"/>
            <a:ext cx="4133778" cy="6765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9Slide03 AllRoundGothic" panose="020B0703020202020104" pitchFamily="34" charset="0"/>
              </a:rPr>
              <a:t>PHIẾU HỌC TẬP SỐ 1</a:t>
            </a:r>
          </a:p>
        </p:txBody>
      </p:sp>
      <p:sp>
        <p:nvSpPr>
          <p:cNvPr id="8" name="TextBox 7">
            <a:extLst>
              <a:ext uri="{FF2B5EF4-FFF2-40B4-BE49-F238E27FC236}">
                <a16:creationId xmlns:a16="http://schemas.microsoft.com/office/drawing/2014/main" id="{81C50F7D-CFBE-F41B-C969-723DBB858A79}"/>
              </a:ext>
            </a:extLst>
          </p:cNvPr>
          <p:cNvSpPr txBox="1"/>
          <p:nvPr/>
        </p:nvSpPr>
        <p:spPr>
          <a:xfrm>
            <a:off x="225911" y="1183045"/>
            <a:ext cx="6898789" cy="707886"/>
          </a:xfrm>
          <a:prstGeom prst="rect">
            <a:avLst/>
          </a:prstGeom>
          <a:noFill/>
        </p:spPr>
        <p:txBody>
          <a:bodyPr wrap="square">
            <a:spAutoFit/>
          </a:bodyPr>
          <a:lstStyle/>
          <a:p>
            <a:r>
              <a:rPr lang="en-US" sz="2000" i="1" dirty="0" err="1">
                <a:effectLst/>
                <a:latin typeface="#9Slide03 Ample" panose="02000000000000000000" pitchFamily="2" charset="0"/>
                <a:ea typeface="Times New Roman" panose="02020603050405020304" pitchFamily="18" charset="0"/>
              </a:rPr>
              <a:t>Các</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em</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hãy</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tự</a:t>
            </a:r>
            <a:r>
              <a:rPr lang="en-US" sz="2000" i="1" dirty="0">
                <a:effectLst/>
                <a:latin typeface="#9Slide03 Ample" panose="02000000000000000000" pitchFamily="2" charset="0"/>
                <a:ea typeface="Times New Roman" panose="02020603050405020304" pitchFamily="18" charset="0"/>
              </a:rPr>
              <a:t> chia </a:t>
            </a:r>
            <a:r>
              <a:rPr lang="en-US" sz="2000" i="1" dirty="0" err="1">
                <a:effectLst/>
                <a:latin typeface="#9Slide03 Ample" panose="02000000000000000000" pitchFamily="2" charset="0"/>
                <a:ea typeface="Times New Roman" panose="02020603050405020304" pitchFamily="18" charset="0"/>
              </a:rPr>
              <a:t>giấy</a:t>
            </a:r>
            <a:r>
              <a:rPr lang="en-US" sz="2000" i="1" dirty="0">
                <a:effectLst/>
                <a:latin typeface="#9Slide03 Ample" panose="02000000000000000000" pitchFamily="2" charset="0"/>
                <a:ea typeface="Times New Roman" panose="02020603050405020304" pitchFamily="18" charset="0"/>
              </a:rPr>
              <a:t> A3 </a:t>
            </a:r>
            <a:r>
              <a:rPr lang="en-US" sz="2000" i="1" dirty="0" err="1">
                <a:effectLst/>
                <a:latin typeface="#9Slide03 Ample" panose="02000000000000000000" pitchFamily="2" charset="0"/>
                <a:ea typeface="Times New Roman" panose="02020603050405020304" pitchFamily="18" charset="0"/>
              </a:rPr>
              <a:t>thành</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các</a:t>
            </a:r>
            <a:r>
              <a:rPr lang="en-US" sz="2000" i="1" dirty="0">
                <a:effectLst/>
                <a:latin typeface="#9Slide03 Ample" panose="02000000000000000000" pitchFamily="2" charset="0"/>
                <a:ea typeface="Times New Roman" panose="02020603050405020304" pitchFamily="18" charset="0"/>
              </a:rPr>
              <a:t> ô </a:t>
            </a:r>
            <a:r>
              <a:rPr lang="en-US" sz="2000" i="1" dirty="0" err="1">
                <a:effectLst/>
                <a:latin typeface="#9Slide03 Ample" panose="02000000000000000000" pitchFamily="2" charset="0"/>
                <a:ea typeface="Times New Roman" panose="02020603050405020304" pitchFamily="18" charset="0"/>
              </a:rPr>
              <a:t>vuông</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và</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xếp</a:t>
            </a:r>
            <a:r>
              <a:rPr lang="en-US" sz="2000" i="1" dirty="0">
                <a:effectLst/>
                <a:latin typeface="#9Slide03 Ample" panose="02000000000000000000" pitchFamily="2" charset="0"/>
                <a:ea typeface="Times New Roman" panose="02020603050405020304" pitchFamily="18" charset="0"/>
              </a:rPr>
              <a:t> 12 </a:t>
            </a:r>
            <a:r>
              <a:rPr lang="en-US" sz="2000" i="1" dirty="0" err="1">
                <a:effectLst/>
                <a:latin typeface="#9Slide03 Ample" panose="02000000000000000000" pitchFamily="2" charset="0"/>
                <a:ea typeface="Times New Roman" panose="02020603050405020304" pitchFamily="18" charset="0"/>
              </a:rPr>
              <a:t>thẻ</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thông</a:t>
            </a:r>
            <a:r>
              <a:rPr lang="en-US" sz="2000" i="1" dirty="0">
                <a:effectLst/>
                <a:latin typeface="#9Slide03 Ample" panose="02000000000000000000" pitchFamily="2" charset="0"/>
                <a:ea typeface="Times New Roman" panose="02020603050405020304" pitchFamily="18" charset="0"/>
              </a:rPr>
              <a:t> tin </a:t>
            </a:r>
            <a:r>
              <a:rPr lang="en-US" sz="2000" i="1" dirty="0" err="1">
                <a:effectLst/>
                <a:latin typeface="#9Slide03 Ample" panose="02000000000000000000" pitchFamily="2" charset="0"/>
                <a:ea typeface="Times New Roman" panose="02020603050405020304" pitchFamily="18" charset="0"/>
              </a:rPr>
              <a:t>của</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các</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nguyên</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tử</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sau</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vào</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cùng</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một</a:t>
            </a:r>
            <a:r>
              <a:rPr lang="en-US" sz="2000" i="1" dirty="0">
                <a:effectLst/>
                <a:latin typeface="#9Slide03 Ample" panose="02000000000000000000" pitchFamily="2" charset="0"/>
                <a:ea typeface="Times New Roman" panose="02020603050405020304" pitchFamily="18" charset="0"/>
              </a:rPr>
              <a:t> ô </a:t>
            </a:r>
            <a:r>
              <a:rPr lang="en-US" sz="2000" i="1" dirty="0" err="1">
                <a:effectLst/>
                <a:latin typeface="#9Slide03 Ample" panose="02000000000000000000" pitchFamily="2" charset="0"/>
                <a:ea typeface="Times New Roman" panose="02020603050405020304" pitchFamily="18" charset="0"/>
              </a:rPr>
              <a:t>nguyên</a:t>
            </a:r>
            <a:r>
              <a:rPr lang="en-US" sz="2000" i="1" dirty="0">
                <a:effectLst/>
                <a:latin typeface="#9Slide03 Ample" panose="02000000000000000000" pitchFamily="2" charset="0"/>
                <a:ea typeface="Times New Roman" panose="02020603050405020304" pitchFamily="18" charset="0"/>
              </a:rPr>
              <a:t> </a:t>
            </a:r>
            <a:r>
              <a:rPr lang="en-US" sz="2000" i="1" dirty="0" err="1">
                <a:effectLst/>
                <a:latin typeface="#9Slide03 Ample" panose="02000000000000000000" pitchFamily="2" charset="0"/>
                <a:ea typeface="Times New Roman" panose="02020603050405020304" pitchFamily="18" charset="0"/>
              </a:rPr>
              <a:t>tố</a:t>
            </a:r>
            <a:endParaRPr lang="en-US" sz="2000" dirty="0">
              <a:latin typeface="#9Slide03 Ample" panose="02000000000000000000" pitchFamily="2" charset="0"/>
            </a:endParaRPr>
          </a:p>
        </p:txBody>
      </p:sp>
      <p:sp>
        <p:nvSpPr>
          <p:cNvPr id="36" name="Rectangle 35">
            <a:extLst>
              <a:ext uri="{FF2B5EF4-FFF2-40B4-BE49-F238E27FC236}">
                <a16:creationId xmlns:a16="http://schemas.microsoft.com/office/drawing/2014/main" id="{20DC0925-6550-56C7-C593-4246C4736CD1}"/>
              </a:ext>
            </a:extLst>
          </p:cNvPr>
          <p:cNvSpPr/>
          <p:nvPr/>
        </p:nvSpPr>
        <p:spPr>
          <a:xfrm>
            <a:off x="6956480" y="1890933"/>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9Slide03 Ample" panose="02000000000000000000" pitchFamily="2" charset="0"/>
              </a:rPr>
              <a:t>A (1;0)</a:t>
            </a:r>
          </a:p>
        </p:txBody>
      </p:sp>
      <p:sp>
        <p:nvSpPr>
          <p:cNvPr id="37" name="Rectangle 36">
            <a:extLst>
              <a:ext uri="{FF2B5EF4-FFF2-40B4-BE49-F238E27FC236}">
                <a16:creationId xmlns:a16="http://schemas.microsoft.com/office/drawing/2014/main" id="{2DB25376-B5CF-A47A-A6F6-8FD20B8FB95A}"/>
              </a:ext>
            </a:extLst>
          </p:cNvPr>
          <p:cNvSpPr/>
          <p:nvPr/>
        </p:nvSpPr>
        <p:spPr>
          <a:xfrm>
            <a:off x="8258974" y="1890932"/>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B (8;8)</a:t>
            </a:r>
          </a:p>
        </p:txBody>
      </p:sp>
      <p:sp>
        <p:nvSpPr>
          <p:cNvPr id="38" name="Rectangle 37">
            <a:extLst>
              <a:ext uri="{FF2B5EF4-FFF2-40B4-BE49-F238E27FC236}">
                <a16:creationId xmlns:a16="http://schemas.microsoft.com/office/drawing/2014/main" id="{0F2D6A8C-3D44-6B32-FECD-7B9B45C0523C}"/>
              </a:ext>
            </a:extLst>
          </p:cNvPr>
          <p:cNvSpPr/>
          <p:nvPr/>
        </p:nvSpPr>
        <p:spPr>
          <a:xfrm>
            <a:off x="9561468" y="1890931"/>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C (8;9)</a:t>
            </a:r>
          </a:p>
        </p:txBody>
      </p:sp>
      <p:sp>
        <p:nvSpPr>
          <p:cNvPr id="39" name="Rectangle 38">
            <a:extLst>
              <a:ext uri="{FF2B5EF4-FFF2-40B4-BE49-F238E27FC236}">
                <a16:creationId xmlns:a16="http://schemas.microsoft.com/office/drawing/2014/main" id="{B4A5B413-8EE1-D49A-B67E-79873EEC0DDB}"/>
              </a:ext>
            </a:extLst>
          </p:cNvPr>
          <p:cNvSpPr/>
          <p:nvPr/>
        </p:nvSpPr>
        <p:spPr>
          <a:xfrm>
            <a:off x="10863962" y="1890931"/>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D (1;1)</a:t>
            </a:r>
          </a:p>
        </p:txBody>
      </p:sp>
      <p:sp>
        <p:nvSpPr>
          <p:cNvPr id="40" name="Rectangle 39">
            <a:extLst>
              <a:ext uri="{FF2B5EF4-FFF2-40B4-BE49-F238E27FC236}">
                <a16:creationId xmlns:a16="http://schemas.microsoft.com/office/drawing/2014/main" id="{F007FB6C-80B0-84A7-869E-90961C562895}"/>
              </a:ext>
            </a:extLst>
          </p:cNvPr>
          <p:cNvSpPr/>
          <p:nvPr/>
        </p:nvSpPr>
        <p:spPr>
          <a:xfrm>
            <a:off x="6956480" y="3065544"/>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9Slide03 Ample" panose="02000000000000000000" pitchFamily="2" charset="0"/>
              </a:rPr>
              <a:t>E (1;2)</a:t>
            </a:r>
          </a:p>
        </p:txBody>
      </p:sp>
      <p:sp>
        <p:nvSpPr>
          <p:cNvPr id="41" name="Rectangle 40">
            <a:extLst>
              <a:ext uri="{FF2B5EF4-FFF2-40B4-BE49-F238E27FC236}">
                <a16:creationId xmlns:a16="http://schemas.microsoft.com/office/drawing/2014/main" id="{D322E0FA-ED8A-094D-BB42-1C5D563E6E97}"/>
              </a:ext>
            </a:extLst>
          </p:cNvPr>
          <p:cNvSpPr/>
          <p:nvPr/>
        </p:nvSpPr>
        <p:spPr>
          <a:xfrm>
            <a:off x="8272674" y="3065543"/>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F (6;6)</a:t>
            </a:r>
          </a:p>
        </p:txBody>
      </p:sp>
      <p:sp>
        <p:nvSpPr>
          <p:cNvPr id="42" name="Rectangle 41">
            <a:extLst>
              <a:ext uri="{FF2B5EF4-FFF2-40B4-BE49-F238E27FC236}">
                <a16:creationId xmlns:a16="http://schemas.microsoft.com/office/drawing/2014/main" id="{5F42165E-0028-F01F-CF8E-CD5FE34849F1}"/>
              </a:ext>
            </a:extLst>
          </p:cNvPr>
          <p:cNvSpPr/>
          <p:nvPr/>
        </p:nvSpPr>
        <p:spPr>
          <a:xfrm>
            <a:off x="9561468" y="3065543"/>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G (19;21)</a:t>
            </a:r>
          </a:p>
        </p:txBody>
      </p:sp>
      <p:sp>
        <p:nvSpPr>
          <p:cNvPr id="43" name="Rectangle 42">
            <a:extLst>
              <a:ext uri="{FF2B5EF4-FFF2-40B4-BE49-F238E27FC236}">
                <a16:creationId xmlns:a16="http://schemas.microsoft.com/office/drawing/2014/main" id="{AF273D75-B697-50B0-9EAE-8FCAE82490F2}"/>
              </a:ext>
            </a:extLst>
          </p:cNvPr>
          <p:cNvSpPr/>
          <p:nvPr/>
        </p:nvSpPr>
        <p:spPr>
          <a:xfrm>
            <a:off x="10868281" y="3065543"/>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H (19;20)</a:t>
            </a:r>
          </a:p>
        </p:txBody>
      </p:sp>
      <p:sp>
        <p:nvSpPr>
          <p:cNvPr id="44" name="Rectangle 43">
            <a:extLst>
              <a:ext uri="{FF2B5EF4-FFF2-40B4-BE49-F238E27FC236}">
                <a16:creationId xmlns:a16="http://schemas.microsoft.com/office/drawing/2014/main" id="{96411805-8CDC-E5E0-8C90-0BADCC254E03}"/>
              </a:ext>
            </a:extLst>
          </p:cNvPr>
          <p:cNvSpPr/>
          <p:nvPr/>
        </p:nvSpPr>
        <p:spPr>
          <a:xfrm>
            <a:off x="6956480" y="4240155"/>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6">
                    <a:lumMod val="50000"/>
                  </a:schemeClr>
                </a:solidFill>
                <a:latin typeface="#9Slide03 Ample" panose="02000000000000000000" pitchFamily="2" charset="0"/>
              </a:rPr>
              <a:t>I (8;9)</a:t>
            </a:r>
          </a:p>
        </p:txBody>
      </p:sp>
      <p:sp>
        <p:nvSpPr>
          <p:cNvPr id="45" name="Rectangle 44">
            <a:extLst>
              <a:ext uri="{FF2B5EF4-FFF2-40B4-BE49-F238E27FC236}">
                <a16:creationId xmlns:a16="http://schemas.microsoft.com/office/drawing/2014/main" id="{F5A370B7-E3A4-B814-9CE0-34998677E573}"/>
              </a:ext>
            </a:extLst>
          </p:cNvPr>
          <p:cNvSpPr/>
          <p:nvPr/>
        </p:nvSpPr>
        <p:spPr>
          <a:xfrm>
            <a:off x="8272674" y="4240154"/>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K (20;20)</a:t>
            </a:r>
          </a:p>
        </p:txBody>
      </p:sp>
      <p:sp>
        <p:nvSpPr>
          <p:cNvPr id="46" name="Rectangle 45">
            <a:extLst>
              <a:ext uri="{FF2B5EF4-FFF2-40B4-BE49-F238E27FC236}">
                <a16:creationId xmlns:a16="http://schemas.microsoft.com/office/drawing/2014/main" id="{DCDE6974-C263-D885-275C-1B93023C9A5C}"/>
              </a:ext>
            </a:extLst>
          </p:cNvPr>
          <p:cNvSpPr/>
          <p:nvPr/>
        </p:nvSpPr>
        <p:spPr>
          <a:xfrm>
            <a:off x="9561468" y="4240154"/>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L (6;8)</a:t>
            </a:r>
          </a:p>
        </p:txBody>
      </p:sp>
      <p:sp>
        <p:nvSpPr>
          <p:cNvPr id="47" name="Rectangle 46">
            <a:extLst>
              <a:ext uri="{FF2B5EF4-FFF2-40B4-BE49-F238E27FC236}">
                <a16:creationId xmlns:a16="http://schemas.microsoft.com/office/drawing/2014/main" id="{5DD4A71C-DE18-8004-A335-D3A6CCC59940}"/>
              </a:ext>
            </a:extLst>
          </p:cNvPr>
          <p:cNvSpPr/>
          <p:nvPr/>
        </p:nvSpPr>
        <p:spPr>
          <a:xfrm>
            <a:off x="10863962" y="4240154"/>
            <a:ext cx="1197864" cy="933451"/>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6">
                    <a:lumMod val="50000"/>
                  </a:schemeClr>
                </a:solidFill>
                <a:latin typeface="#9Slide03 Ample" panose="02000000000000000000" pitchFamily="2" charset="0"/>
              </a:rPr>
              <a:t>M (7;7)</a:t>
            </a:r>
          </a:p>
        </p:txBody>
      </p:sp>
      <p:sp>
        <p:nvSpPr>
          <p:cNvPr id="48" name="Rectangle 47">
            <a:extLst>
              <a:ext uri="{FF2B5EF4-FFF2-40B4-BE49-F238E27FC236}">
                <a16:creationId xmlns:a16="http://schemas.microsoft.com/office/drawing/2014/main" id="{2FB110A1-6DD7-AB34-363B-C437B0D7719C}"/>
              </a:ext>
            </a:extLst>
          </p:cNvPr>
          <p:cNvSpPr/>
          <p:nvPr/>
        </p:nvSpPr>
        <p:spPr>
          <a:xfrm>
            <a:off x="225910" y="1890931"/>
            <a:ext cx="6612239" cy="482721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9137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04DBE5-24EC-0CF5-9B16-AB4ADEC2D6E9}"/>
              </a:ext>
            </a:extLst>
          </p:cNvPr>
          <p:cNvSpPr txBox="1"/>
          <p:nvPr/>
        </p:nvSpPr>
        <p:spPr>
          <a:xfrm>
            <a:off x="225911" y="139851"/>
            <a:ext cx="5365571" cy="646331"/>
          </a:xfrm>
          <a:prstGeom prst="rect">
            <a:avLst/>
          </a:prstGeom>
          <a:noFill/>
        </p:spPr>
        <p:txBody>
          <a:bodyPr wrap="none" rtlCol="0">
            <a:spAutoFit/>
          </a:bodyPr>
          <a:lstStyle/>
          <a:p>
            <a:r>
              <a:rPr lang="en-US" sz="3600" dirty="0">
                <a:solidFill>
                  <a:schemeClr val="accent2">
                    <a:lumMod val="50000"/>
                  </a:schemeClr>
                </a:solidFill>
                <a:latin typeface="#9Slide03 BoosterNextFYBlack" panose="02000A03000000020004" pitchFamily="2" charset="0"/>
              </a:rPr>
              <a:t>I. NGUYÊN TỐ HÓA HỌC</a:t>
            </a:r>
          </a:p>
        </p:txBody>
      </p:sp>
      <p:sp>
        <p:nvSpPr>
          <p:cNvPr id="4" name="TextBox 3">
            <a:extLst>
              <a:ext uri="{FF2B5EF4-FFF2-40B4-BE49-F238E27FC236}">
                <a16:creationId xmlns:a16="http://schemas.microsoft.com/office/drawing/2014/main" id="{60ABAB82-7DAC-8F00-AAE5-22535B864110}"/>
              </a:ext>
            </a:extLst>
          </p:cNvPr>
          <p:cNvSpPr txBox="1"/>
          <p:nvPr/>
        </p:nvSpPr>
        <p:spPr>
          <a:xfrm>
            <a:off x="414207" y="935351"/>
            <a:ext cx="6644133" cy="923330"/>
          </a:xfrm>
          <a:prstGeom prst="rect">
            <a:avLst/>
          </a:prstGeom>
          <a:noFill/>
          <a:ln>
            <a:noFill/>
          </a:ln>
        </p:spPr>
        <p:txBody>
          <a:bodyPr wrap="square" rtlCol="0">
            <a:spAutoFit/>
          </a:bodyPr>
          <a:lstStyle/>
          <a:p>
            <a:pPr algn="just"/>
            <a:r>
              <a:rPr lang="de-DE" sz="1800" dirty="0">
                <a:effectLst/>
                <a:latin typeface="#9Slide03 Ample" panose="02000000000000000000" pitchFamily="2" charset="0"/>
                <a:ea typeface="Times New Roman" panose="02020603050405020304" pitchFamily="18" charset="0"/>
              </a:rPr>
              <a:t>1, Quan sát mô hình cấu tạo của ba nguyên tử khác nhau thuộc cùng thuộc một nguyên tố. Điền số proton, số electron, số neutron của mỗi nguyên tử vào bảng sau:</a:t>
            </a:r>
          </a:p>
        </p:txBody>
      </p:sp>
      <p:sp>
        <p:nvSpPr>
          <p:cNvPr id="26" name="Oval 25">
            <a:extLst>
              <a:ext uri="{FF2B5EF4-FFF2-40B4-BE49-F238E27FC236}">
                <a16:creationId xmlns:a16="http://schemas.microsoft.com/office/drawing/2014/main" id="{60B17118-E4FF-4665-0174-41BB59D25CCC}"/>
              </a:ext>
            </a:extLst>
          </p:cNvPr>
          <p:cNvSpPr/>
          <p:nvPr/>
        </p:nvSpPr>
        <p:spPr>
          <a:xfrm>
            <a:off x="1352625" y="2997270"/>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Oval 26">
            <a:extLst>
              <a:ext uri="{FF2B5EF4-FFF2-40B4-BE49-F238E27FC236}">
                <a16:creationId xmlns:a16="http://schemas.microsoft.com/office/drawing/2014/main" id="{DCE11E4D-0457-6FA4-B50F-C733EBC104B5}"/>
              </a:ext>
            </a:extLst>
          </p:cNvPr>
          <p:cNvSpPr/>
          <p:nvPr/>
        </p:nvSpPr>
        <p:spPr>
          <a:xfrm>
            <a:off x="1206965" y="3201193"/>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Oval 27">
            <a:extLst>
              <a:ext uri="{FF2B5EF4-FFF2-40B4-BE49-F238E27FC236}">
                <a16:creationId xmlns:a16="http://schemas.microsoft.com/office/drawing/2014/main" id="{78B6CB28-B2C8-0BC1-0001-475DA85609D3}"/>
              </a:ext>
            </a:extLst>
          </p:cNvPr>
          <p:cNvSpPr/>
          <p:nvPr/>
        </p:nvSpPr>
        <p:spPr>
          <a:xfrm>
            <a:off x="1657615" y="2912857"/>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6149E044-0487-478E-E75F-ADADDFFEDABD}"/>
              </a:ext>
            </a:extLst>
          </p:cNvPr>
          <p:cNvSpPr/>
          <p:nvPr/>
        </p:nvSpPr>
        <p:spPr>
          <a:xfrm>
            <a:off x="1699035" y="3401547"/>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Oval 29">
            <a:extLst>
              <a:ext uri="{FF2B5EF4-FFF2-40B4-BE49-F238E27FC236}">
                <a16:creationId xmlns:a16="http://schemas.microsoft.com/office/drawing/2014/main" id="{F55C2CA9-0E00-8717-1F5F-7CF01FC05AA6}"/>
              </a:ext>
            </a:extLst>
          </p:cNvPr>
          <p:cNvSpPr/>
          <p:nvPr/>
        </p:nvSpPr>
        <p:spPr>
          <a:xfrm>
            <a:off x="997561" y="3139926"/>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Oval 30">
            <a:extLst>
              <a:ext uri="{FF2B5EF4-FFF2-40B4-BE49-F238E27FC236}">
                <a16:creationId xmlns:a16="http://schemas.microsoft.com/office/drawing/2014/main" id="{4B4C485F-66DE-9107-45CA-9463263D5406}"/>
              </a:ext>
            </a:extLst>
          </p:cNvPr>
          <p:cNvSpPr/>
          <p:nvPr/>
        </p:nvSpPr>
        <p:spPr>
          <a:xfrm>
            <a:off x="1638265" y="3139926"/>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2" name="Oval 31">
            <a:extLst>
              <a:ext uri="{FF2B5EF4-FFF2-40B4-BE49-F238E27FC236}">
                <a16:creationId xmlns:a16="http://schemas.microsoft.com/office/drawing/2014/main" id="{84C4F05E-5DAF-C0DB-27D9-D1A3EC27C535}"/>
              </a:ext>
            </a:extLst>
          </p:cNvPr>
          <p:cNvSpPr/>
          <p:nvPr/>
        </p:nvSpPr>
        <p:spPr>
          <a:xfrm>
            <a:off x="1265132" y="3461726"/>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3" name="Oval 32">
            <a:extLst>
              <a:ext uri="{FF2B5EF4-FFF2-40B4-BE49-F238E27FC236}">
                <a16:creationId xmlns:a16="http://schemas.microsoft.com/office/drawing/2014/main" id="{64D60DFF-FF35-A9D6-732E-DFFDCBA93172}"/>
              </a:ext>
            </a:extLst>
          </p:cNvPr>
          <p:cNvSpPr/>
          <p:nvPr/>
        </p:nvSpPr>
        <p:spPr>
          <a:xfrm>
            <a:off x="1476190" y="3341368"/>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Oval 33">
            <a:extLst>
              <a:ext uri="{FF2B5EF4-FFF2-40B4-BE49-F238E27FC236}">
                <a16:creationId xmlns:a16="http://schemas.microsoft.com/office/drawing/2014/main" id="{B2BD6497-84EF-88B5-3828-E26236D981BE}"/>
              </a:ext>
            </a:extLst>
          </p:cNvPr>
          <p:cNvSpPr/>
          <p:nvPr/>
        </p:nvSpPr>
        <p:spPr>
          <a:xfrm>
            <a:off x="1511858" y="3592998"/>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Oval 34">
            <a:extLst>
              <a:ext uri="{FF2B5EF4-FFF2-40B4-BE49-F238E27FC236}">
                <a16:creationId xmlns:a16="http://schemas.microsoft.com/office/drawing/2014/main" id="{8548AF38-F5A2-B02C-3AD8-3F41756B4C34}"/>
              </a:ext>
            </a:extLst>
          </p:cNvPr>
          <p:cNvSpPr/>
          <p:nvPr/>
        </p:nvSpPr>
        <p:spPr>
          <a:xfrm>
            <a:off x="1112587" y="2903527"/>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6" name="Oval 35">
            <a:extLst>
              <a:ext uri="{FF2B5EF4-FFF2-40B4-BE49-F238E27FC236}">
                <a16:creationId xmlns:a16="http://schemas.microsoft.com/office/drawing/2014/main" id="{AA3D3E22-D6CC-AD0B-5EAB-9201136605C9}"/>
              </a:ext>
            </a:extLst>
          </p:cNvPr>
          <p:cNvSpPr/>
          <p:nvPr/>
        </p:nvSpPr>
        <p:spPr>
          <a:xfrm>
            <a:off x="1016816" y="3413435"/>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7" name="Oval 36">
            <a:extLst>
              <a:ext uri="{FF2B5EF4-FFF2-40B4-BE49-F238E27FC236}">
                <a16:creationId xmlns:a16="http://schemas.microsoft.com/office/drawing/2014/main" id="{DE6DF0A0-A2F7-A635-5A1D-4399DF952C23}"/>
              </a:ext>
            </a:extLst>
          </p:cNvPr>
          <p:cNvSpPr/>
          <p:nvPr/>
        </p:nvSpPr>
        <p:spPr>
          <a:xfrm>
            <a:off x="1464766" y="2762823"/>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Oval 37">
            <a:extLst>
              <a:ext uri="{FF2B5EF4-FFF2-40B4-BE49-F238E27FC236}">
                <a16:creationId xmlns:a16="http://schemas.microsoft.com/office/drawing/2014/main" id="{1CC37C7A-35E4-A81C-A22F-0C184602287B}"/>
              </a:ext>
            </a:extLst>
          </p:cNvPr>
          <p:cNvSpPr/>
          <p:nvPr/>
        </p:nvSpPr>
        <p:spPr>
          <a:xfrm>
            <a:off x="502106" y="2323677"/>
            <a:ext cx="2004440" cy="20017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1A1E3154-FA6E-1323-1C73-167F0AFA1FC9}"/>
              </a:ext>
            </a:extLst>
          </p:cNvPr>
          <p:cNvSpPr/>
          <p:nvPr/>
        </p:nvSpPr>
        <p:spPr>
          <a:xfrm>
            <a:off x="132726" y="1944508"/>
            <a:ext cx="2743200" cy="27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FDFD92C-A6A0-C8FF-BAF6-D44066110372}"/>
              </a:ext>
            </a:extLst>
          </p:cNvPr>
          <p:cNvSpPr/>
          <p:nvPr/>
        </p:nvSpPr>
        <p:spPr>
          <a:xfrm>
            <a:off x="333818" y="2228067"/>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1" name="Oval 40">
            <a:extLst>
              <a:ext uri="{FF2B5EF4-FFF2-40B4-BE49-F238E27FC236}">
                <a16:creationId xmlns:a16="http://schemas.microsoft.com/office/drawing/2014/main" id="{99299318-93E7-D1D1-8117-971C8CD65FBC}"/>
              </a:ext>
            </a:extLst>
          </p:cNvPr>
          <p:cNvSpPr/>
          <p:nvPr/>
        </p:nvSpPr>
        <p:spPr>
          <a:xfrm>
            <a:off x="2389006" y="2228067"/>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2" name="Oval 41">
            <a:extLst>
              <a:ext uri="{FF2B5EF4-FFF2-40B4-BE49-F238E27FC236}">
                <a16:creationId xmlns:a16="http://schemas.microsoft.com/office/drawing/2014/main" id="{D570E4A6-27C2-51AA-C732-F36FA2CB1A0D}"/>
              </a:ext>
            </a:extLst>
          </p:cNvPr>
          <p:cNvSpPr/>
          <p:nvPr/>
        </p:nvSpPr>
        <p:spPr>
          <a:xfrm>
            <a:off x="333818" y="4167539"/>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3" name="Oval 42">
            <a:extLst>
              <a:ext uri="{FF2B5EF4-FFF2-40B4-BE49-F238E27FC236}">
                <a16:creationId xmlns:a16="http://schemas.microsoft.com/office/drawing/2014/main" id="{9E53B299-9546-5972-D4A5-E9457FF18153}"/>
              </a:ext>
            </a:extLst>
          </p:cNvPr>
          <p:cNvSpPr/>
          <p:nvPr/>
        </p:nvSpPr>
        <p:spPr>
          <a:xfrm>
            <a:off x="2387349" y="4175852"/>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4" name="Oval 43">
            <a:extLst>
              <a:ext uri="{FF2B5EF4-FFF2-40B4-BE49-F238E27FC236}">
                <a16:creationId xmlns:a16="http://schemas.microsoft.com/office/drawing/2014/main" id="{A0CAFBD1-F03D-CB52-411C-DBFFBF4714ED}"/>
              </a:ext>
            </a:extLst>
          </p:cNvPr>
          <p:cNvSpPr/>
          <p:nvPr/>
        </p:nvSpPr>
        <p:spPr>
          <a:xfrm>
            <a:off x="1394020" y="2179209"/>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5" name="Oval 44">
            <a:extLst>
              <a:ext uri="{FF2B5EF4-FFF2-40B4-BE49-F238E27FC236}">
                <a16:creationId xmlns:a16="http://schemas.microsoft.com/office/drawing/2014/main" id="{8AC972A4-A538-5F43-56CE-401D3A9F0145}"/>
              </a:ext>
            </a:extLst>
          </p:cNvPr>
          <p:cNvSpPr/>
          <p:nvPr/>
        </p:nvSpPr>
        <p:spPr>
          <a:xfrm>
            <a:off x="1400077" y="4167540"/>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6" name="Oval 45">
            <a:extLst>
              <a:ext uri="{FF2B5EF4-FFF2-40B4-BE49-F238E27FC236}">
                <a16:creationId xmlns:a16="http://schemas.microsoft.com/office/drawing/2014/main" id="{9DF5CE55-71C2-45B8-EEE4-4DF85043D5A7}"/>
              </a:ext>
            </a:extLst>
          </p:cNvPr>
          <p:cNvSpPr/>
          <p:nvPr/>
        </p:nvSpPr>
        <p:spPr>
          <a:xfrm>
            <a:off x="5464771" y="2674734"/>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7" name="Oval 46">
            <a:extLst>
              <a:ext uri="{FF2B5EF4-FFF2-40B4-BE49-F238E27FC236}">
                <a16:creationId xmlns:a16="http://schemas.microsoft.com/office/drawing/2014/main" id="{4FBF6F4A-2188-4AE3-E98B-12DD774A3496}"/>
              </a:ext>
            </a:extLst>
          </p:cNvPr>
          <p:cNvSpPr/>
          <p:nvPr/>
        </p:nvSpPr>
        <p:spPr>
          <a:xfrm>
            <a:off x="5319111" y="2878657"/>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8" name="Oval 47">
            <a:extLst>
              <a:ext uri="{FF2B5EF4-FFF2-40B4-BE49-F238E27FC236}">
                <a16:creationId xmlns:a16="http://schemas.microsoft.com/office/drawing/2014/main" id="{2B78F7E0-5B77-14C9-A063-91639E75B180}"/>
              </a:ext>
            </a:extLst>
          </p:cNvPr>
          <p:cNvSpPr/>
          <p:nvPr/>
        </p:nvSpPr>
        <p:spPr>
          <a:xfrm>
            <a:off x="5769761" y="2590321"/>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9" name="Oval 48">
            <a:extLst>
              <a:ext uri="{FF2B5EF4-FFF2-40B4-BE49-F238E27FC236}">
                <a16:creationId xmlns:a16="http://schemas.microsoft.com/office/drawing/2014/main" id="{CD558AC0-A2AD-DDC5-F79A-C47226C3E05D}"/>
              </a:ext>
            </a:extLst>
          </p:cNvPr>
          <p:cNvSpPr/>
          <p:nvPr/>
        </p:nvSpPr>
        <p:spPr>
          <a:xfrm>
            <a:off x="5811181" y="3079011"/>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0" name="Oval 49">
            <a:extLst>
              <a:ext uri="{FF2B5EF4-FFF2-40B4-BE49-F238E27FC236}">
                <a16:creationId xmlns:a16="http://schemas.microsoft.com/office/drawing/2014/main" id="{B3DE5932-F1DC-AA6A-145A-BA590D729573}"/>
              </a:ext>
            </a:extLst>
          </p:cNvPr>
          <p:cNvSpPr/>
          <p:nvPr/>
        </p:nvSpPr>
        <p:spPr>
          <a:xfrm>
            <a:off x="5109707" y="2817390"/>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1" name="Oval 50">
            <a:extLst>
              <a:ext uri="{FF2B5EF4-FFF2-40B4-BE49-F238E27FC236}">
                <a16:creationId xmlns:a16="http://schemas.microsoft.com/office/drawing/2014/main" id="{42CF0178-B8A6-09C0-2D51-6E554D88AC7D}"/>
              </a:ext>
            </a:extLst>
          </p:cNvPr>
          <p:cNvSpPr/>
          <p:nvPr/>
        </p:nvSpPr>
        <p:spPr>
          <a:xfrm>
            <a:off x="5750411" y="2817390"/>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2" name="Oval 51">
            <a:extLst>
              <a:ext uri="{FF2B5EF4-FFF2-40B4-BE49-F238E27FC236}">
                <a16:creationId xmlns:a16="http://schemas.microsoft.com/office/drawing/2014/main" id="{830CE53E-97E5-06E6-B217-4C8F0E67D52F}"/>
              </a:ext>
            </a:extLst>
          </p:cNvPr>
          <p:cNvSpPr/>
          <p:nvPr/>
        </p:nvSpPr>
        <p:spPr>
          <a:xfrm>
            <a:off x="5377278" y="3139190"/>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3" name="Oval 52">
            <a:extLst>
              <a:ext uri="{FF2B5EF4-FFF2-40B4-BE49-F238E27FC236}">
                <a16:creationId xmlns:a16="http://schemas.microsoft.com/office/drawing/2014/main" id="{0F1340C1-5B30-CCCB-3B92-76282EFFE13C}"/>
              </a:ext>
            </a:extLst>
          </p:cNvPr>
          <p:cNvSpPr/>
          <p:nvPr/>
        </p:nvSpPr>
        <p:spPr>
          <a:xfrm>
            <a:off x="5588336" y="3018832"/>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4" name="Oval 53">
            <a:extLst>
              <a:ext uri="{FF2B5EF4-FFF2-40B4-BE49-F238E27FC236}">
                <a16:creationId xmlns:a16="http://schemas.microsoft.com/office/drawing/2014/main" id="{E0586691-A2CC-7CED-AAA8-3D7FA5DD70A5}"/>
              </a:ext>
            </a:extLst>
          </p:cNvPr>
          <p:cNvSpPr/>
          <p:nvPr/>
        </p:nvSpPr>
        <p:spPr>
          <a:xfrm>
            <a:off x="5624004" y="3270462"/>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5" name="Oval 54">
            <a:extLst>
              <a:ext uri="{FF2B5EF4-FFF2-40B4-BE49-F238E27FC236}">
                <a16:creationId xmlns:a16="http://schemas.microsoft.com/office/drawing/2014/main" id="{67E4D7E0-1E1E-1912-1911-DD873CC43353}"/>
              </a:ext>
            </a:extLst>
          </p:cNvPr>
          <p:cNvSpPr/>
          <p:nvPr/>
        </p:nvSpPr>
        <p:spPr>
          <a:xfrm>
            <a:off x="5224733" y="2580991"/>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Oval 55">
            <a:extLst>
              <a:ext uri="{FF2B5EF4-FFF2-40B4-BE49-F238E27FC236}">
                <a16:creationId xmlns:a16="http://schemas.microsoft.com/office/drawing/2014/main" id="{BF6153F9-9967-2CD6-7862-CF3613F13BF6}"/>
              </a:ext>
            </a:extLst>
          </p:cNvPr>
          <p:cNvSpPr/>
          <p:nvPr/>
        </p:nvSpPr>
        <p:spPr>
          <a:xfrm>
            <a:off x="5128962" y="3090899"/>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7" name="Oval 56">
            <a:extLst>
              <a:ext uri="{FF2B5EF4-FFF2-40B4-BE49-F238E27FC236}">
                <a16:creationId xmlns:a16="http://schemas.microsoft.com/office/drawing/2014/main" id="{ED2D3D31-9C53-B554-C03F-8DD5F613E30A}"/>
              </a:ext>
            </a:extLst>
          </p:cNvPr>
          <p:cNvSpPr/>
          <p:nvPr/>
        </p:nvSpPr>
        <p:spPr>
          <a:xfrm>
            <a:off x="5576912" y="2440287"/>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8" name="Oval 57">
            <a:extLst>
              <a:ext uri="{FF2B5EF4-FFF2-40B4-BE49-F238E27FC236}">
                <a16:creationId xmlns:a16="http://schemas.microsoft.com/office/drawing/2014/main" id="{1BA05A54-C6DD-0EF3-8E8E-81E8D7B41E83}"/>
              </a:ext>
            </a:extLst>
          </p:cNvPr>
          <p:cNvSpPr/>
          <p:nvPr/>
        </p:nvSpPr>
        <p:spPr>
          <a:xfrm>
            <a:off x="4614252" y="2001141"/>
            <a:ext cx="2004440" cy="20017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7526175F-2E38-4BCA-59EB-3974900CBA0D}"/>
              </a:ext>
            </a:extLst>
          </p:cNvPr>
          <p:cNvSpPr/>
          <p:nvPr/>
        </p:nvSpPr>
        <p:spPr>
          <a:xfrm>
            <a:off x="4244872" y="1621972"/>
            <a:ext cx="2743200" cy="27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9B5E463-9FEF-43A9-E6A3-06FC4635F6A7}"/>
              </a:ext>
            </a:extLst>
          </p:cNvPr>
          <p:cNvSpPr/>
          <p:nvPr/>
        </p:nvSpPr>
        <p:spPr>
          <a:xfrm>
            <a:off x="4445964" y="1905531"/>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1" name="Oval 60">
            <a:extLst>
              <a:ext uri="{FF2B5EF4-FFF2-40B4-BE49-F238E27FC236}">
                <a16:creationId xmlns:a16="http://schemas.microsoft.com/office/drawing/2014/main" id="{0DC96E05-AAD7-2F1F-4326-432D58061CE1}"/>
              </a:ext>
            </a:extLst>
          </p:cNvPr>
          <p:cNvSpPr/>
          <p:nvPr/>
        </p:nvSpPr>
        <p:spPr>
          <a:xfrm>
            <a:off x="6501152" y="1905531"/>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2" name="Oval 61">
            <a:extLst>
              <a:ext uri="{FF2B5EF4-FFF2-40B4-BE49-F238E27FC236}">
                <a16:creationId xmlns:a16="http://schemas.microsoft.com/office/drawing/2014/main" id="{214138FC-F237-AD15-9957-2DAC19974513}"/>
              </a:ext>
            </a:extLst>
          </p:cNvPr>
          <p:cNvSpPr/>
          <p:nvPr/>
        </p:nvSpPr>
        <p:spPr>
          <a:xfrm>
            <a:off x="4445964" y="3845003"/>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3" name="Oval 62">
            <a:extLst>
              <a:ext uri="{FF2B5EF4-FFF2-40B4-BE49-F238E27FC236}">
                <a16:creationId xmlns:a16="http://schemas.microsoft.com/office/drawing/2014/main" id="{38539F4E-EB0A-87A9-9D6B-02702B05019D}"/>
              </a:ext>
            </a:extLst>
          </p:cNvPr>
          <p:cNvSpPr/>
          <p:nvPr/>
        </p:nvSpPr>
        <p:spPr>
          <a:xfrm>
            <a:off x="6499495" y="3853316"/>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4" name="Oval 63">
            <a:extLst>
              <a:ext uri="{FF2B5EF4-FFF2-40B4-BE49-F238E27FC236}">
                <a16:creationId xmlns:a16="http://schemas.microsoft.com/office/drawing/2014/main" id="{A25E5415-D004-8798-75C1-608474EE0183}"/>
              </a:ext>
            </a:extLst>
          </p:cNvPr>
          <p:cNvSpPr/>
          <p:nvPr/>
        </p:nvSpPr>
        <p:spPr>
          <a:xfrm>
            <a:off x="5506166" y="1856673"/>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5" name="Oval 64">
            <a:extLst>
              <a:ext uri="{FF2B5EF4-FFF2-40B4-BE49-F238E27FC236}">
                <a16:creationId xmlns:a16="http://schemas.microsoft.com/office/drawing/2014/main" id="{21052DF5-0ADB-9952-8B99-452AB887585D}"/>
              </a:ext>
            </a:extLst>
          </p:cNvPr>
          <p:cNvSpPr/>
          <p:nvPr/>
        </p:nvSpPr>
        <p:spPr>
          <a:xfrm>
            <a:off x="5512223" y="3845004"/>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6" name="Oval 65">
            <a:extLst>
              <a:ext uri="{FF2B5EF4-FFF2-40B4-BE49-F238E27FC236}">
                <a16:creationId xmlns:a16="http://schemas.microsoft.com/office/drawing/2014/main" id="{7D4EAB8E-C23E-F3A4-E60C-C5289307C733}"/>
              </a:ext>
            </a:extLst>
          </p:cNvPr>
          <p:cNvSpPr/>
          <p:nvPr/>
        </p:nvSpPr>
        <p:spPr>
          <a:xfrm>
            <a:off x="5987715" y="2904321"/>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7" name="Oval 66">
            <a:extLst>
              <a:ext uri="{FF2B5EF4-FFF2-40B4-BE49-F238E27FC236}">
                <a16:creationId xmlns:a16="http://schemas.microsoft.com/office/drawing/2014/main" id="{DD3A1DBA-3237-2735-7DC0-DF95164A7A4C}"/>
              </a:ext>
            </a:extLst>
          </p:cNvPr>
          <p:cNvSpPr/>
          <p:nvPr/>
        </p:nvSpPr>
        <p:spPr>
          <a:xfrm>
            <a:off x="3794319" y="5167562"/>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8" name="Oval 67">
            <a:extLst>
              <a:ext uri="{FF2B5EF4-FFF2-40B4-BE49-F238E27FC236}">
                <a16:creationId xmlns:a16="http://schemas.microsoft.com/office/drawing/2014/main" id="{8B28B7FD-62F2-3A42-C809-8B137E6C7B13}"/>
              </a:ext>
            </a:extLst>
          </p:cNvPr>
          <p:cNvSpPr/>
          <p:nvPr/>
        </p:nvSpPr>
        <p:spPr>
          <a:xfrm>
            <a:off x="3648659" y="5371485"/>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9" name="Oval 68">
            <a:extLst>
              <a:ext uri="{FF2B5EF4-FFF2-40B4-BE49-F238E27FC236}">
                <a16:creationId xmlns:a16="http://schemas.microsoft.com/office/drawing/2014/main" id="{B3062085-106D-2A6E-F02E-017E7D34B489}"/>
              </a:ext>
            </a:extLst>
          </p:cNvPr>
          <p:cNvSpPr/>
          <p:nvPr/>
        </p:nvSpPr>
        <p:spPr>
          <a:xfrm>
            <a:off x="4099309" y="5083149"/>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0" name="Oval 69">
            <a:extLst>
              <a:ext uri="{FF2B5EF4-FFF2-40B4-BE49-F238E27FC236}">
                <a16:creationId xmlns:a16="http://schemas.microsoft.com/office/drawing/2014/main" id="{80A229E5-4EC5-E8B4-6BD9-2DC6341C77AC}"/>
              </a:ext>
            </a:extLst>
          </p:cNvPr>
          <p:cNvSpPr/>
          <p:nvPr/>
        </p:nvSpPr>
        <p:spPr>
          <a:xfrm>
            <a:off x="4140729" y="5571839"/>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1" name="Oval 70">
            <a:extLst>
              <a:ext uri="{FF2B5EF4-FFF2-40B4-BE49-F238E27FC236}">
                <a16:creationId xmlns:a16="http://schemas.microsoft.com/office/drawing/2014/main" id="{89C8E98C-A4ED-E6E1-E611-5F0F57F95DB9}"/>
              </a:ext>
            </a:extLst>
          </p:cNvPr>
          <p:cNvSpPr/>
          <p:nvPr/>
        </p:nvSpPr>
        <p:spPr>
          <a:xfrm>
            <a:off x="3439255" y="5310218"/>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2" name="Oval 71">
            <a:extLst>
              <a:ext uri="{FF2B5EF4-FFF2-40B4-BE49-F238E27FC236}">
                <a16:creationId xmlns:a16="http://schemas.microsoft.com/office/drawing/2014/main" id="{CBDF69A2-08E2-5002-93C3-8BCB651EE483}"/>
              </a:ext>
            </a:extLst>
          </p:cNvPr>
          <p:cNvSpPr/>
          <p:nvPr/>
        </p:nvSpPr>
        <p:spPr>
          <a:xfrm>
            <a:off x="4079959" y="5310218"/>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3" name="Oval 72">
            <a:extLst>
              <a:ext uri="{FF2B5EF4-FFF2-40B4-BE49-F238E27FC236}">
                <a16:creationId xmlns:a16="http://schemas.microsoft.com/office/drawing/2014/main" id="{285A15F7-521E-BC78-CA18-1C84FCF43044}"/>
              </a:ext>
            </a:extLst>
          </p:cNvPr>
          <p:cNvSpPr/>
          <p:nvPr/>
        </p:nvSpPr>
        <p:spPr>
          <a:xfrm>
            <a:off x="3706826" y="5632018"/>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4" name="Oval 73">
            <a:extLst>
              <a:ext uri="{FF2B5EF4-FFF2-40B4-BE49-F238E27FC236}">
                <a16:creationId xmlns:a16="http://schemas.microsoft.com/office/drawing/2014/main" id="{6E1624BD-C174-503B-E73F-3B5BEEDCABD3}"/>
              </a:ext>
            </a:extLst>
          </p:cNvPr>
          <p:cNvSpPr/>
          <p:nvPr/>
        </p:nvSpPr>
        <p:spPr>
          <a:xfrm>
            <a:off x="3917884" y="5511660"/>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5" name="Oval 74">
            <a:extLst>
              <a:ext uri="{FF2B5EF4-FFF2-40B4-BE49-F238E27FC236}">
                <a16:creationId xmlns:a16="http://schemas.microsoft.com/office/drawing/2014/main" id="{F416E959-674F-2E79-E672-61587913CCCF}"/>
              </a:ext>
            </a:extLst>
          </p:cNvPr>
          <p:cNvSpPr/>
          <p:nvPr/>
        </p:nvSpPr>
        <p:spPr>
          <a:xfrm>
            <a:off x="3953552" y="5763290"/>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6" name="Oval 75">
            <a:extLst>
              <a:ext uri="{FF2B5EF4-FFF2-40B4-BE49-F238E27FC236}">
                <a16:creationId xmlns:a16="http://schemas.microsoft.com/office/drawing/2014/main" id="{24A9E497-327B-E329-D0FB-B8756E980F98}"/>
              </a:ext>
            </a:extLst>
          </p:cNvPr>
          <p:cNvSpPr/>
          <p:nvPr/>
        </p:nvSpPr>
        <p:spPr>
          <a:xfrm>
            <a:off x="3554281" y="5073819"/>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7" name="Oval 76">
            <a:extLst>
              <a:ext uri="{FF2B5EF4-FFF2-40B4-BE49-F238E27FC236}">
                <a16:creationId xmlns:a16="http://schemas.microsoft.com/office/drawing/2014/main" id="{8AD2C7A6-7E80-E00B-FE03-9DEB00D8ED50}"/>
              </a:ext>
            </a:extLst>
          </p:cNvPr>
          <p:cNvSpPr/>
          <p:nvPr/>
        </p:nvSpPr>
        <p:spPr>
          <a:xfrm>
            <a:off x="3458510" y="5583727"/>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8" name="Oval 77">
            <a:extLst>
              <a:ext uri="{FF2B5EF4-FFF2-40B4-BE49-F238E27FC236}">
                <a16:creationId xmlns:a16="http://schemas.microsoft.com/office/drawing/2014/main" id="{63491BD5-714C-E56C-DACF-96ABA2CAA18D}"/>
              </a:ext>
            </a:extLst>
          </p:cNvPr>
          <p:cNvSpPr/>
          <p:nvPr/>
        </p:nvSpPr>
        <p:spPr>
          <a:xfrm>
            <a:off x="3906460" y="4933115"/>
            <a:ext cx="291320" cy="289201"/>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9" name="Oval 78">
            <a:extLst>
              <a:ext uri="{FF2B5EF4-FFF2-40B4-BE49-F238E27FC236}">
                <a16:creationId xmlns:a16="http://schemas.microsoft.com/office/drawing/2014/main" id="{C7E314B1-3433-AAFF-5036-F77392DFCF71}"/>
              </a:ext>
            </a:extLst>
          </p:cNvPr>
          <p:cNvSpPr/>
          <p:nvPr/>
        </p:nvSpPr>
        <p:spPr>
          <a:xfrm>
            <a:off x="2943800" y="4493969"/>
            <a:ext cx="2004440" cy="20017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14293F6-FF95-DB19-7368-919A7D390926}"/>
              </a:ext>
            </a:extLst>
          </p:cNvPr>
          <p:cNvSpPr/>
          <p:nvPr/>
        </p:nvSpPr>
        <p:spPr>
          <a:xfrm>
            <a:off x="2574420" y="4114800"/>
            <a:ext cx="2743200" cy="27432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E5CE844E-FABD-78A6-700B-77E1E3FA5B7C}"/>
              </a:ext>
            </a:extLst>
          </p:cNvPr>
          <p:cNvSpPr/>
          <p:nvPr/>
        </p:nvSpPr>
        <p:spPr>
          <a:xfrm>
            <a:off x="2775512" y="4398359"/>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2" name="Oval 81">
            <a:extLst>
              <a:ext uri="{FF2B5EF4-FFF2-40B4-BE49-F238E27FC236}">
                <a16:creationId xmlns:a16="http://schemas.microsoft.com/office/drawing/2014/main" id="{D135A141-486C-5AEF-476D-3F89E5E111D4}"/>
              </a:ext>
            </a:extLst>
          </p:cNvPr>
          <p:cNvSpPr/>
          <p:nvPr/>
        </p:nvSpPr>
        <p:spPr>
          <a:xfrm>
            <a:off x="4830700" y="4398359"/>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3" name="Oval 82">
            <a:extLst>
              <a:ext uri="{FF2B5EF4-FFF2-40B4-BE49-F238E27FC236}">
                <a16:creationId xmlns:a16="http://schemas.microsoft.com/office/drawing/2014/main" id="{F9D744FB-474A-F844-EF68-A04C0C1C44E6}"/>
              </a:ext>
            </a:extLst>
          </p:cNvPr>
          <p:cNvSpPr/>
          <p:nvPr/>
        </p:nvSpPr>
        <p:spPr>
          <a:xfrm>
            <a:off x="2775512" y="6337831"/>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4" name="Oval 83">
            <a:extLst>
              <a:ext uri="{FF2B5EF4-FFF2-40B4-BE49-F238E27FC236}">
                <a16:creationId xmlns:a16="http://schemas.microsoft.com/office/drawing/2014/main" id="{C87B95C5-2C1F-7430-F187-F30755207899}"/>
              </a:ext>
            </a:extLst>
          </p:cNvPr>
          <p:cNvSpPr/>
          <p:nvPr/>
        </p:nvSpPr>
        <p:spPr>
          <a:xfrm>
            <a:off x="4829043" y="6346144"/>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5" name="Oval 84">
            <a:extLst>
              <a:ext uri="{FF2B5EF4-FFF2-40B4-BE49-F238E27FC236}">
                <a16:creationId xmlns:a16="http://schemas.microsoft.com/office/drawing/2014/main" id="{5147CA71-0777-4610-C573-52E56E552F24}"/>
              </a:ext>
            </a:extLst>
          </p:cNvPr>
          <p:cNvSpPr/>
          <p:nvPr/>
        </p:nvSpPr>
        <p:spPr>
          <a:xfrm>
            <a:off x="3835714" y="4349501"/>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6" name="Oval 85">
            <a:extLst>
              <a:ext uri="{FF2B5EF4-FFF2-40B4-BE49-F238E27FC236}">
                <a16:creationId xmlns:a16="http://schemas.microsoft.com/office/drawing/2014/main" id="{A2D358F0-874A-44F3-A2DB-BEEAA1A5ADC5}"/>
              </a:ext>
            </a:extLst>
          </p:cNvPr>
          <p:cNvSpPr/>
          <p:nvPr/>
        </p:nvSpPr>
        <p:spPr>
          <a:xfrm>
            <a:off x="3841771" y="6337832"/>
            <a:ext cx="291320" cy="289201"/>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7" name="Oval 86">
            <a:extLst>
              <a:ext uri="{FF2B5EF4-FFF2-40B4-BE49-F238E27FC236}">
                <a16:creationId xmlns:a16="http://schemas.microsoft.com/office/drawing/2014/main" id="{5DA215E6-A56D-2224-401A-60E8F4A2B118}"/>
              </a:ext>
            </a:extLst>
          </p:cNvPr>
          <p:cNvSpPr/>
          <p:nvPr/>
        </p:nvSpPr>
        <p:spPr>
          <a:xfrm>
            <a:off x="4317263" y="5397149"/>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8" name="Oval 87">
            <a:extLst>
              <a:ext uri="{FF2B5EF4-FFF2-40B4-BE49-F238E27FC236}">
                <a16:creationId xmlns:a16="http://schemas.microsoft.com/office/drawing/2014/main" id="{DC2FE3D3-E6A3-8552-D3C9-2376D0AAA051}"/>
              </a:ext>
            </a:extLst>
          </p:cNvPr>
          <p:cNvSpPr/>
          <p:nvPr/>
        </p:nvSpPr>
        <p:spPr>
          <a:xfrm>
            <a:off x="3578088" y="5824079"/>
            <a:ext cx="291320" cy="289201"/>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B41BFE5-DCF4-B9CF-1CC2-CAE7C0149233}"/>
              </a:ext>
            </a:extLst>
          </p:cNvPr>
          <p:cNvSpPr/>
          <p:nvPr/>
        </p:nvSpPr>
        <p:spPr>
          <a:xfrm>
            <a:off x="7243030" y="506482"/>
            <a:ext cx="4133778" cy="6765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9Slide03 AllRoundGothic" panose="020B0703020202020104" pitchFamily="34" charset="0"/>
              </a:rPr>
              <a:t>PHIẾU HỌC TẬP SỐ 2</a:t>
            </a:r>
          </a:p>
        </p:txBody>
      </p:sp>
      <p:graphicFrame>
        <p:nvGraphicFramePr>
          <p:cNvPr id="91" name="Table 91">
            <a:extLst>
              <a:ext uri="{FF2B5EF4-FFF2-40B4-BE49-F238E27FC236}">
                <a16:creationId xmlns:a16="http://schemas.microsoft.com/office/drawing/2014/main" id="{1EF18460-06D5-4EE4-DDA9-6E2EAB968512}"/>
              </a:ext>
            </a:extLst>
          </p:cNvPr>
          <p:cNvGraphicFramePr>
            <a:graphicFrameLocks noGrp="1"/>
          </p:cNvGraphicFramePr>
          <p:nvPr>
            <p:extLst>
              <p:ext uri="{D42A27DB-BD31-4B8C-83A1-F6EECF244321}">
                <p14:modId xmlns:p14="http://schemas.microsoft.com/office/powerpoint/2010/main" val="2141523289"/>
              </p:ext>
            </p:extLst>
          </p:nvPr>
        </p:nvGraphicFramePr>
        <p:xfrm>
          <a:off x="7149651" y="1495603"/>
          <a:ext cx="4746201" cy="1584960"/>
        </p:xfrm>
        <a:graphic>
          <a:graphicData uri="http://schemas.openxmlformats.org/drawingml/2006/table">
            <a:tbl>
              <a:tblPr firstRow="1" bandRow="1">
                <a:tableStyleId>{72833802-FEF1-4C79-8D5D-14CF1EAF98D9}</a:tableStyleId>
              </a:tblPr>
              <a:tblGrid>
                <a:gridCol w="2003001">
                  <a:extLst>
                    <a:ext uri="{9D8B030D-6E8A-4147-A177-3AD203B41FA5}">
                      <a16:colId xmlns:a16="http://schemas.microsoft.com/office/drawing/2014/main" val="553354300"/>
                    </a:ext>
                  </a:extLst>
                </a:gridCol>
                <a:gridCol w="914400">
                  <a:extLst>
                    <a:ext uri="{9D8B030D-6E8A-4147-A177-3AD203B41FA5}">
                      <a16:colId xmlns:a16="http://schemas.microsoft.com/office/drawing/2014/main" val="2176719402"/>
                    </a:ext>
                  </a:extLst>
                </a:gridCol>
                <a:gridCol w="914400">
                  <a:extLst>
                    <a:ext uri="{9D8B030D-6E8A-4147-A177-3AD203B41FA5}">
                      <a16:colId xmlns:a16="http://schemas.microsoft.com/office/drawing/2014/main" val="2958868473"/>
                    </a:ext>
                  </a:extLst>
                </a:gridCol>
                <a:gridCol w="914400">
                  <a:extLst>
                    <a:ext uri="{9D8B030D-6E8A-4147-A177-3AD203B41FA5}">
                      <a16:colId xmlns:a16="http://schemas.microsoft.com/office/drawing/2014/main" val="2485655013"/>
                    </a:ext>
                  </a:extLst>
                </a:gridCol>
              </a:tblGrid>
              <a:tr h="330614">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p</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e</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n</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611402"/>
                  </a:ext>
                </a:extLst>
              </a:tr>
              <a:tr h="33061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1</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9606542"/>
                  </a:ext>
                </a:extLst>
              </a:tr>
              <a:tr h="33061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2</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222839"/>
                  </a:ext>
                </a:extLst>
              </a:tr>
              <a:tr h="33061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3</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969555"/>
                  </a:ext>
                </a:extLst>
              </a:tr>
            </a:tbl>
          </a:graphicData>
        </a:graphic>
      </p:graphicFrame>
      <p:sp>
        <p:nvSpPr>
          <p:cNvPr id="92" name="TextBox 91">
            <a:extLst>
              <a:ext uri="{FF2B5EF4-FFF2-40B4-BE49-F238E27FC236}">
                <a16:creationId xmlns:a16="http://schemas.microsoft.com/office/drawing/2014/main" id="{DAF8D3DB-1C58-CB9B-7DD0-E5D90CE99307}"/>
              </a:ext>
            </a:extLst>
          </p:cNvPr>
          <p:cNvSpPr txBox="1"/>
          <p:nvPr/>
        </p:nvSpPr>
        <p:spPr>
          <a:xfrm>
            <a:off x="7145671" y="3229083"/>
            <a:ext cx="4746202" cy="646331"/>
          </a:xfrm>
          <a:prstGeom prst="rect">
            <a:avLst/>
          </a:prstGeom>
          <a:noFill/>
          <a:ln>
            <a:noFill/>
          </a:ln>
        </p:spPr>
        <p:txBody>
          <a:bodyPr wrap="square" rtlCol="0">
            <a:spAutoFit/>
          </a:bodyPr>
          <a:lstStyle/>
          <a:p>
            <a:pPr algn="just"/>
            <a:r>
              <a:rPr lang="de-DE" sz="1800" dirty="0">
                <a:effectLst/>
                <a:latin typeface="#9Slide03 Ample" panose="02000000000000000000" pitchFamily="2" charset="0"/>
                <a:ea typeface="Times New Roman" panose="02020603050405020304" pitchFamily="18" charset="0"/>
              </a:rPr>
              <a:t>2, Nhận xét sự giống nhau và khác nhau về cấu tạo của 3 nguyên tử trên?</a:t>
            </a:r>
          </a:p>
        </p:txBody>
      </p:sp>
      <p:sp>
        <p:nvSpPr>
          <p:cNvPr id="93" name="TextBox 92">
            <a:extLst>
              <a:ext uri="{FF2B5EF4-FFF2-40B4-BE49-F238E27FC236}">
                <a16:creationId xmlns:a16="http://schemas.microsoft.com/office/drawing/2014/main" id="{73E03964-BAB3-4BA8-D778-33ABD3248506}"/>
              </a:ext>
            </a:extLst>
          </p:cNvPr>
          <p:cNvSpPr txBox="1"/>
          <p:nvPr/>
        </p:nvSpPr>
        <p:spPr>
          <a:xfrm>
            <a:off x="7145671" y="4465053"/>
            <a:ext cx="4746202" cy="923330"/>
          </a:xfrm>
          <a:prstGeom prst="rect">
            <a:avLst/>
          </a:prstGeom>
          <a:noFill/>
          <a:ln>
            <a:noFill/>
          </a:ln>
        </p:spPr>
        <p:txBody>
          <a:bodyPr wrap="square" rtlCol="0">
            <a:spAutoFit/>
          </a:bodyPr>
          <a:lstStyle/>
          <a:p>
            <a:pPr algn="just"/>
            <a:r>
              <a:rPr lang="de-DE" sz="1800" dirty="0">
                <a:effectLst/>
                <a:latin typeface="#9Slide03 Ample" panose="02000000000000000000" pitchFamily="2" charset="0"/>
                <a:ea typeface="Times New Roman" panose="02020603050405020304" pitchFamily="18" charset="0"/>
              </a:rPr>
              <a:t>3, Em hãy đối chiếu với bảng 3.1 SGK/21, hãy xác định nguyên tố nào có số hiệu nguyên tử là 6?</a:t>
            </a:r>
          </a:p>
        </p:txBody>
      </p:sp>
      <p:cxnSp>
        <p:nvCxnSpPr>
          <p:cNvPr id="94" name="Straight Connector 93">
            <a:extLst>
              <a:ext uri="{FF2B5EF4-FFF2-40B4-BE49-F238E27FC236}">
                <a16:creationId xmlns:a16="http://schemas.microsoft.com/office/drawing/2014/main" id="{175FE914-0233-C139-C492-683EFB95C624}"/>
              </a:ext>
            </a:extLst>
          </p:cNvPr>
          <p:cNvCxnSpPr/>
          <p:nvPr/>
        </p:nvCxnSpPr>
        <p:spPr>
          <a:xfrm>
            <a:off x="796066" y="775424"/>
            <a:ext cx="3797449"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E314F582-3CAD-90A6-83FA-9F18FDBEE441}"/>
              </a:ext>
            </a:extLst>
          </p:cNvPr>
          <p:cNvSpPr txBox="1"/>
          <p:nvPr/>
        </p:nvSpPr>
        <p:spPr>
          <a:xfrm>
            <a:off x="787788" y="4811615"/>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1</a:t>
            </a:r>
          </a:p>
        </p:txBody>
      </p:sp>
      <p:sp>
        <p:nvSpPr>
          <p:cNvPr id="97" name="TextBox 96">
            <a:extLst>
              <a:ext uri="{FF2B5EF4-FFF2-40B4-BE49-F238E27FC236}">
                <a16:creationId xmlns:a16="http://schemas.microsoft.com/office/drawing/2014/main" id="{B0757E0B-F0BA-5A30-9D8C-86C679B2A3EE}"/>
              </a:ext>
            </a:extLst>
          </p:cNvPr>
          <p:cNvSpPr txBox="1"/>
          <p:nvPr/>
        </p:nvSpPr>
        <p:spPr>
          <a:xfrm>
            <a:off x="5544520" y="4344110"/>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2</a:t>
            </a:r>
          </a:p>
        </p:txBody>
      </p:sp>
      <p:sp>
        <p:nvSpPr>
          <p:cNvPr id="98" name="TextBox 97">
            <a:extLst>
              <a:ext uri="{FF2B5EF4-FFF2-40B4-BE49-F238E27FC236}">
                <a16:creationId xmlns:a16="http://schemas.microsoft.com/office/drawing/2014/main" id="{78930A01-EC85-CE00-2B25-1D0327111C42}"/>
              </a:ext>
            </a:extLst>
          </p:cNvPr>
          <p:cNvSpPr txBox="1"/>
          <p:nvPr/>
        </p:nvSpPr>
        <p:spPr>
          <a:xfrm>
            <a:off x="5284939" y="6310974"/>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3</a:t>
            </a:r>
          </a:p>
        </p:txBody>
      </p:sp>
    </p:spTree>
    <p:extLst>
      <p:ext uri="{BB962C8B-B14F-4D97-AF65-F5344CB8AC3E}">
        <p14:creationId xmlns:p14="http://schemas.microsoft.com/office/powerpoint/2010/main" val="2232162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accel="50000" decel="50000" fill="hold" grpId="0" nodeType="afterEffect">
                                  <p:stCondLst>
                                    <p:cond delay="0"/>
                                  </p:stCondLst>
                                  <p:childTnLst>
                                    <p:animMotion origin="layout" path="M -0.0026 1.11111E-6 C 0.04414 1.11111E-6 0.08229 0.06528 0.08229 0.14583 C 0.08229 0.22639 0.04414 0.2919 -0.0026 0.2919 C -0.04948 0.2919 -0.08724 0.22639 -0.08724 0.14583 C -0.08724 0.06528 -0.04948 1.11111E-6 -0.0026 1.11111E-6 Z " pathEditMode="relative" rAng="0" ptsTypes="AAAAA">
                                      <p:cBhvr>
                                        <p:cTn id="6" dur="5000" fill="hold"/>
                                        <p:tgtEl>
                                          <p:spTgt spid="44"/>
                                        </p:tgtEl>
                                        <p:attrNameLst>
                                          <p:attrName>ppt_x</p:attrName>
                                          <p:attrName>ppt_y</p:attrName>
                                        </p:attrNameLst>
                                      </p:cBhvr>
                                      <p:rCtr x="13" y="14583"/>
                                    </p:animMotion>
                                  </p:childTnLst>
                                </p:cTn>
                              </p:par>
                              <p:par>
                                <p:cTn id="7" presetID="1" presetClass="path" presetSubtype="0" repeatCount="indefinite" accel="50000" decel="50000" fill="hold" grpId="0" nodeType="withEffect">
                                  <p:stCondLst>
                                    <p:cond delay="0"/>
                                  </p:stCondLst>
                                  <p:childTnLst>
                                    <p:animMotion origin="layout" path="M -0.00442 -3.7037E-6 C -0.04883 -3.7037E-6 -0.08554 -0.06574 -0.08554 -0.14629 C -0.08554 -0.22685 -0.04883 -0.29236 -0.00442 -0.29236 C 0.03998 -0.29236 0.07539 -0.22685 0.07539 -0.14629 C 0.07539 -0.06574 0.03998 -3.7037E-6 -0.00442 -3.7037E-6 Z " pathEditMode="relative" rAng="0" ptsTypes="AAAAA">
                                      <p:cBhvr>
                                        <p:cTn id="8" dur="5000" fill="hold"/>
                                        <p:tgtEl>
                                          <p:spTgt spid="45"/>
                                        </p:tgtEl>
                                        <p:attrNameLst>
                                          <p:attrName>ppt_x</p:attrName>
                                          <p:attrName>ppt_y</p:attrName>
                                        </p:attrNameLst>
                                      </p:cBhvr>
                                      <p:rCtr x="-65" y="-14630"/>
                                    </p:animMotion>
                                  </p:childTnLst>
                                </p:cTn>
                              </p:par>
                              <p:par>
                                <p:cTn id="9" presetID="1" presetClass="path" presetSubtype="0" repeatCount="indefinite" accel="50000" decel="50000" fill="hold" grpId="0" nodeType="withEffect">
                                  <p:stCondLst>
                                    <p:cond delay="0"/>
                                  </p:stCondLst>
                                  <p:childTnLst>
                                    <p:animMotion origin="layout" path="M 0.00443 0.00926 C 0.04154 0.09422 0.03412 0.22153 -0.01458 0.28936 C -0.06328 0.35695 -0.13411 0.34167 -0.17213 0.25417 C -0.2108 0.1669 -0.20169 0.04167 -0.15325 -0.02569 C -0.10442 -0.09351 -0.03411 -0.07847 0.00443 0.00926 Z " pathEditMode="relative" rAng="3120000" ptsTypes="AAAAA">
                                      <p:cBhvr>
                                        <p:cTn id="10" dur="5000" fill="hold"/>
                                        <p:tgtEl>
                                          <p:spTgt spid="41"/>
                                        </p:tgtEl>
                                        <p:attrNameLst>
                                          <p:attrName>ppt_x</p:attrName>
                                          <p:attrName>ppt_y</p:attrName>
                                        </p:attrNameLst>
                                      </p:cBhvr>
                                      <p:rCtr x="-8828" y="12245"/>
                                    </p:animMotion>
                                  </p:childTnLst>
                                </p:cTn>
                              </p:par>
                              <p:par>
                                <p:cTn id="11" presetID="1" presetClass="path" presetSubtype="0" repeatCount="indefinite" accel="50000" decel="50000" fill="hold" grpId="0" nodeType="withEffect">
                                  <p:stCondLst>
                                    <p:cond delay="0"/>
                                  </p:stCondLst>
                                  <p:childTnLst>
                                    <p:animMotion origin="layout" path="M -0.0013 -1.11111E-6 C -0.04609 0.0787 -0.11914 0.0787 -0.16458 -0.00231 C -0.20989 -0.08287 -0.21094 -0.21412 -0.16562 -0.29352 C -0.12096 -0.37338 -0.04778 -0.37176 -0.00247 -0.2912 C 0.04362 -0.20903 0.04362 -0.08055 -0.0013 -1.11111E-6 Z " pathEditMode="relative" rAng="8100000" ptsTypes="AAAAA">
                                      <p:cBhvr>
                                        <p:cTn id="12" dur="5000" fill="hold"/>
                                        <p:tgtEl>
                                          <p:spTgt spid="43"/>
                                        </p:tgtEl>
                                        <p:attrNameLst>
                                          <p:attrName>ppt_x</p:attrName>
                                          <p:attrName>ppt_y</p:attrName>
                                        </p:attrNameLst>
                                      </p:cBhvr>
                                      <p:rCtr x="-8216" y="-14676"/>
                                    </p:animMotion>
                                  </p:childTnLst>
                                </p:cTn>
                              </p:par>
                              <p:par>
                                <p:cTn id="13" presetID="1" presetClass="path" presetSubtype="0" repeatCount="indefinite" accel="50000" decel="50000" fill="hold" grpId="0" nodeType="withEffect">
                                  <p:stCondLst>
                                    <p:cond delay="0"/>
                                  </p:stCondLst>
                                  <p:childTnLst>
                                    <p:animMotion origin="layout" path="M 0.00013 -0.00023 C -0.0431 -0.07963 -0.04101 -0.2081 0.00495 -0.28703 C 0.05039 -0.36527 0.12305 -0.36481 0.16615 -0.28518 C 0.20951 -0.20601 0.20677 -0.07731 0.16146 0.00162 C 0.11537 0.08033 0.04323 0.07963 0.00013 -0.00023 Z " pathEditMode="relative" rAng="13560000" ptsTypes="AAAAA">
                                      <p:cBhvr>
                                        <p:cTn id="14" dur="5000" fill="hold"/>
                                        <p:tgtEl>
                                          <p:spTgt spid="42"/>
                                        </p:tgtEl>
                                        <p:attrNameLst>
                                          <p:attrName>ppt_x</p:attrName>
                                          <p:attrName>ppt_y</p:attrName>
                                        </p:attrNameLst>
                                      </p:cBhvr>
                                      <p:rCtr x="8294" y="-14236"/>
                                    </p:animMotion>
                                  </p:childTnLst>
                                </p:cTn>
                              </p:par>
                              <p:par>
                                <p:cTn id="15" presetID="1" presetClass="path" presetSubtype="0" repeatCount="indefinite" accel="50000" decel="50000" fill="hold" grpId="0" nodeType="withEffect">
                                  <p:stCondLst>
                                    <p:cond delay="0"/>
                                  </p:stCondLst>
                                  <p:childTnLst>
                                    <p:animMotion origin="layout" path="M -2.91667E-6 -4.81481E-6 C 0.04271 -0.08472 0.11485 -0.09305 0.16094 -0.01921 C 0.20703 0.05463 0.2099 0.18311 0.16693 0.26737 C 0.12422 0.35186 0.05222 0.35996 0.00625 0.28635 C -0.0401 0.21227 -0.04284 0.0845 -2.91667E-6 -4.81481E-6 Z " pathEditMode="relative" rAng="18720000" ptsTypes="AAAAA">
                                      <p:cBhvr>
                                        <p:cTn id="16" dur="5000" fill="hold"/>
                                        <p:tgtEl>
                                          <p:spTgt spid="40"/>
                                        </p:tgtEl>
                                        <p:attrNameLst>
                                          <p:attrName>ppt_x</p:attrName>
                                          <p:attrName>ppt_y</p:attrName>
                                        </p:attrNameLst>
                                      </p:cBhvr>
                                      <p:rCtr x="8346" y="13333"/>
                                    </p:animMotion>
                                  </p:childTnLst>
                                </p:cTn>
                              </p:par>
                              <p:par>
                                <p:cTn id="17" presetID="1" presetClass="path" presetSubtype="0" repeatCount="indefinite" accel="50000" decel="50000" fill="hold" grpId="0" nodeType="withEffect">
                                  <p:stCondLst>
                                    <p:cond delay="0"/>
                                  </p:stCondLst>
                                  <p:childTnLst>
                                    <p:animMotion origin="layout" path="M -0.0026 1.85185E-6 C 0.04414 1.85185E-6 0.08229 0.06528 0.08229 0.14583 C 0.08229 0.22639 0.04414 0.2919 -0.0026 0.2919 C -0.04948 0.2919 -0.08724 0.22639 -0.08724 0.14583 C -0.08724 0.06528 -0.04948 1.85185E-6 -0.0026 1.85185E-6 Z " pathEditMode="relative" rAng="0" ptsTypes="AAAAA">
                                      <p:cBhvr>
                                        <p:cTn id="18" dur="5000" fill="hold"/>
                                        <p:tgtEl>
                                          <p:spTgt spid="64"/>
                                        </p:tgtEl>
                                        <p:attrNameLst>
                                          <p:attrName>ppt_x</p:attrName>
                                          <p:attrName>ppt_y</p:attrName>
                                        </p:attrNameLst>
                                      </p:cBhvr>
                                      <p:rCtr x="13" y="14583"/>
                                    </p:animMotion>
                                  </p:childTnLst>
                                </p:cTn>
                              </p:par>
                              <p:par>
                                <p:cTn id="19" presetID="1" presetClass="path" presetSubtype="0" repeatCount="indefinite" accel="50000" decel="50000" fill="hold" grpId="0" nodeType="withEffect">
                                  <p:stCondLst>
                                    <p:cond delay="0"/>
                                  </p:stCondLst>
                                  <p:childTnLst>
                                    <p:animMotion origin="layout" path="M -0.00442 -2.96296E-6 C -0.04883 -2.96296E-6 -0.08554 -0.06574 -0.08554 -0.14629 C -0.08554 -0.22685 -0.04883 -0.29236 -0.00442 -0.29236 C 0.03998 -0.29236 0.07539 -0.22685 0.07539 -0.14629 C 0.07539 -0.06574 0.03998 -2.96296E-6 -0.00442 -2.96296E-6 Z " pathEditMode="relative" rAng="0" ptsTypes="AAAAA">
                                      <p:cBhvr>
                                        <p:cTn id="20" dur="5000" fill="hold"/>
                                        <p:tgtEl>
                                          <p:spTgt spid="65"/>
                                        </p:tgtEl>
                                        <p:attrNameLst>
                                          <p:attrName>ppt_x</p:attrName>
                                          <p:attrName>ppt_y</p:attrName>
                                        </p:attrNameLst>
                                      </p:cBhvr>
                                      <p:rCtr x="-65" y="-14630"/>
                                    </p:animMotion>
                                  </p:childTnLst>
                                </p:cTn>
                              </p:par>
                              <p:par>
                                <p:cTn id="21" presetID="1" presetClass="path" presetSubtype="0" repeatCount="indefinite" accel="50000" decel="50000" fill="hold" grpId="0" nodeType="withEffect">
                                  <p:stCondLst>
                                    <p:cond delay="0"/>
                                  </p:stCondLst>
                                  <p:childTnLst>
                                    <p:animMotion origin="layout" path="M 0.00443 0.0088 C 0.04219 0.09468 0.03425 0.2213 -0.01445 0.28912 C -0.06328 0.35648 -0.13411 0.34121 -0.17213 0.25371 C -0.21067 0.16667 -0.20169 0.04121 -0.15325 -0.02615 C -0.10442 -0.09398 -0.03398 -0.0787 0.00443 0.0088 Z " pathEditMode="relative" rAng="3120000" ptsTypes="AAAAA">
                                      <p:cBhvr>
                                        <p:cTn id="22" dur="5000" fill="hold"/>
                                        <p:tgtEl>
                                          <p:spTgt spid="61"/>
                                        </p:tgtEl>
                                        <p:attrNameLst>
                                          <p:attrName>ppt_x</p:attrName>
                                          <p:attrName>ppt_y</p:attrName>
                                        </p:attrNameLst>
                                      </p:cBhvr>
                                      <p:rCtr x="-8828" y="12245"/>
                                    </p:animMotion>
                                  </p:childTnLst>
                                </p:cTn>
                              </p:par>
                              <p:par>
                                <p:cTn id="23" presetID="1" presetClass="path" presetSubtype="0" repeatCount="indefinite" accel="50000" decel="50000" fill="hold" grpId="0" nodeType="withEffect">
                                  <p:stCondLst>
                                    <p:cond delay="0"/>
                                  </p:stCondLst>
                                  <p:childTnLst>
                                    <p:animMotion origin="layout" path="M -0.0013 -3.7037E-7 C -0.04609 0.0787 -0.11914 0.0787 -0.16458 -0.00231 C -0.20989 -0.08287 -0.21094 -0.21412 -0.16562 -0.29352 C -0.12096 -0.37338 -0.04778 -0.37176 -0.00247 -0.2912 C 0.04362 -0.20903 0.04362 -0.08056 -0.0013 -3.7037E-7 Z " pathEditMode="relative" rAng="8100000" ptsTypes="AAAAA">
                                      <p:cBhvr>
                                        <p:cTn id="24" dur="5000" fill="hold"/>
                                        <p:tgtEl>
                                          <p:spTgt spid="63"/>
                                        </p:tgtEl>
                                        <p:attrNameLst>
                                          <p:attrName>ppt_x</p:attrName>
                                          <p:attrName>ppt_y</p:attrName>
                                        </p:attrNameLst>
                                      </p:cBhvr>
                                      <p:rCtr x="-8216" y="-14676"/>
                                    </p:animMotion>
                                  </p:childTnLst>
                                </p:cTn>
                              </p:par>
                              <p:par>
                                <p:cTn id="25" presetID="1" presetClass="path" presetSubtype="0" repeatCount="indefinite" accel="50000" decel="50000" fill="hold" grpId="0" nodeType="withEffect">
                                  <p:stCondLst>
                                    <p:cond delay="0"/>
                                  </p:stCondLst>
                                  <p:childTnLst>
                                    <p:animMotion origin="layout" path="M 0.00013 -0.00023 C -0.0431 -0.07963 -0.04101 -0.2081 0.00495 -0.28703 C 0.05039 -0.36527 0.12305 -0.36481 0.16615 -0.28518 C 0.20951 -0.20602 0.20677 -0.07731 0.16146 0.00162 C 0.11537 0.08033 0.04323 0.07963 0.00013 -0.00023 Z " pathEditMode="relative" rAng="13560000" ptsTypes="AAAAA">
                                      <p:cBhvr>
                                        <p:cTn id="26" dur="5000" fill="hold"/>
                                        <p:tgtEl>
                                          <p:spTgt spid="62"/>
                                        </p:tgtEl>
                                        <p:attrNameLst>
                                          <p:attrName>ppt_x</p:attrName>
                                          <p:attrName>ppt_y</p:attrName>
                                        </p:attrNameLst>
                                      </p:cBhvr>
                                      <p:rCtr x="8294" y="-14236"/>
                                    </p:animMotion>
                                  </p:childTnLst>
                                </p:cTn>
                              </p:par>
                              <p:par>
                                <p:cTn id="27" presetID="1" presetClass="path" presetSubtype="0" repeatCount="indefinite" accel="50000" decel="50000" fill="hold" grpId="0" nodeType="withEffect">
                                  <p:stCondLst>
                                    <p:cond delay="0"/>
                                  </p:stCondLst>
                                  <p:childTnLst>
                                    <p:animMotion origin="layout" path="M -2.5E-6 -2.59259E-6 C 0.04271 -0.08472 0.11485 -0.09305 0.16094 -0.01921 C 0.20703 0.05463 0.2099 0.1831 0.16693 0.26736 C 0.12422 0.35185 0.05222 0.35996 0.00625 0.28635 C -0.0401 0.21227 -0.04284 0.08449 -2.5E-6 -2.59259E-6 Z " pathEditMode="relative" rAng="18720000" ptsTypes="AAAAA">
                                      <p:cBhvr>
                                        <p:cTn id="28" dur="5000" fill="hold"/>
                                        <p:tgtEl>
                                          <p:spTgt spid="60"/>
                                        </p:tgtEl>
                                        <p:attrNameLst>
                                          <p:attrName>ppt_x</p:attrName>
                                          <p:attrName>ppt_y</p:attrName>
                                        </p:attrNameLst>
                                      </p:cBhvr>
                                      <p:rCtr x="8346" y="13333"/>
                                    </p:animMotion>
                                  </p:childTnLst>
                                </p:cTn>
                              </p:par>
                              <p:par>
                                <p:cTn id="29" presetID="1" presetClass="path" presetSubtype="0" repeatCount="indefinite" accel="50000" decel="50000" fill="hold" grpId="0" nodeType="withEffect">
                                  <p:stCondLst>
                                    <p:cond delay="0"/>
                                  </p:stCondLst>
                                  <p:childTnLst>
                                    <p:animMotion origin="layout" path="M -0.0026 -4.07407E-6 C 0.04414 -4.07407E-6 0.08229 0.06528 0.08229 0.14584 C 0.08229 0.22639 0.04414 0.2919 -0.0026 0.2919 C -0.04948 0.2919 -0.08724 0.22639 -0.08724 0.14584 C -0.08724 0.06528 -0.04948 -4.07407E-6 -0.0026 -4.07407E-6 Z " pathEditMode="relative" rAng="0" ptsTypes="AAAAA">
                                      <p:cBhvr>
                                        <p:cTn id="30" dur="5000" fill="hold"/>
                                        <p:tgtEl>
                                          <p:spTgt spid="85"/>
                                        </p:tgtEl>
                                        <p:attrNameLst>
                                          <p:attrName>ppt_x</p:attrName>
                                          <p:attrName>ppt_y</p:attrName>
                                        </p:attrNameLst>
                                      </p:cBhvr>
                                      <p:rCtr x="13" y="14583"/>
                                    </p:animMotion>
                                  </p:childTnLst>
                                </p:cTn>
                              </p:par>
                              <p:par>
                                <p:cTn id="31" presetID="1" presetClass="path" presetSubtype="0" repeatCount="indefinite" accel="50000" decel="50000" fill="hold" grpId="0" nodeType="withEffect">
                                  <p:stCondLst>
                                    <p:cond delay="0"/>
                                  </p:stCondLst>
                                  <p:childTnLst>
                                    <p:animMotion origin="layout" path="M -0.00442 1.11111E-6 C -0.04882 1.11111E-6 -0.08554 -0.06574 -0.08554 -0.1463 C -0.08554 -0.22685 -0.04882 -0.29236 -0.00442 -0.29236 C 0.03998 -0.29236 0.07539 -0.22685 0.07539 -0.1463 C 0.07539 -0.06574 0.03998 1.11111E-6 -0.00442 1.11111E-6 Z " pathEditMode="relative" rAng="0" ptsTypes="AAAAA">
                                      <p:cBhvr>
                                        <p:cTn id="32" dur="5000" fill="hold"/>
                                        <p:tgtEl>
                                          <p:spTgt spid="86"/>
                                        </p:tgtEl>
                                        <p:attrNameLst>
                                          <p:attrName>ppt_x</p:attrName>
                                          <p:attrName>ppt_y</p:attrName>
                                        </p:attrNameLst>
                                      </p:cBhvr>
                                      <p:rCtr x="-65" y="-14630"/>
                                    </p:animMotion>
                                  </p:childTnLst>
                                </p:cTn>
                              </p:par>
                              <p:par>
                                <p:cTn id="33" presetID="1" presetClass="path" presetSubtype="0" repeatCount="indefinite" accel="50000" decel="50000" fill="hold" grpId="0" nodeType="withEffect">
                                  <p:stCondLst>
                                    <p:cond delay="0"/>
                                  </p:stCondLst>
                                  <p:childTnLst>
                                    <p:animMotion origin="layout" path="M 0.00443 0.0088 C 0.04219 0.09468 0.03425 0.2213 -0.01445 0.28912 C -0.06328 0.35648 -0.13411 0.3412 -0.17213 0.2537 C -0.21067 0.16667 -0.20169 0.0412 -0.15325 -0.02616 C -0.10442 -0.09398 -0.03398 -0.0787 0.00443 0.0088 Z " pathEditMode="relative" rAng="3120000" ptsTypes="AAAAA">
                                      <p:cBhvr>
                                        <p:cTn id="34" dur="5000" fill="hold"/>
                                        <p:tgtEl>
                                          <p:spTgt spid="82"/>
                                        </p:tgtEl>
                                        <p:attrNameLst>
                                          <p:attrName>ppt_x</p:attrName>
                                          <p:attrName>ppt_y</p:attrName>
                                        </p:attrNameLst>
                                      </p:cBhvr>
                                      <p:rCtr x="-8828" y="12245"/>
                                    </p:animMotion>
                                  </p:childTnLst>
                                </p:cTn>
                              </p:par>
                              <p:par>
                                <p:cTn id="35" presetID="1" presetClass="path" presetSubtype="0" repeatCount="indefinite" accel="50000" decel="50000" fill="hold" grpId="0" nodeType="withEffect">
                                  <p:stCondLst>
                                    <p:cond delay="0"/>
                                  </p:stCondLst>
                                  <p:childTnLst>
                                    <p:animMotion origin="layout" path="M -0.0013 2.22222E-6 C -0.04609 0.0787 -0.11914 0.0787 -0.16458 -0.00232 C -0.20989 -0.08287 -0.21093 -0.21412 -0.16562 -0.29352 C -0.12096 -0.37338 -0.04778 -0.37176 -0.00247 -0.29121 C 0.04362 -0.20903 0.04362 -0.08056 -0.0013 2.22222E-6 Z " pathEditMode="relative" rAng="8100000" ptsTypes="AAAAA">
                                      <p:cBhvr>
                                        <p:cTn id="36" dur="5000" fill="hold"/>
                                        <p:tgtEl>
                                          <p:spTgt spid="84"/>
                                        </p:tgtEl>
                                        <p:attrNameLst>
                                          <p:attrName>ppt_x</p:attrName>
                                          <p:attrName>ppt_y</p:attrName>
                                        </p:attrNameLst>
                                      </p:cBhvr>
                                      <p:rCtr x="-8216" y="-14676"/>
                                    </p:animMotion>
                                  </p:childTnLst>
                                </p:cTn>
                              </p:par>
                              <p:par>
                                <p:cTn id="37" presetID="1" presetClass="path" presetSubtype="0" repeatCount="indefinite" accel="50000" decel="50000" fill="hold" grpId="0" nodeType="withEffect">
                                  <p:stCondLst>
                                    <p:cond delay="0"/>
                                  </p:stCondLst>
                                  <p:childTnLst>
                                    <p:animMotion origin="layout" path="M 0.00013 -0.00023 C -0.0431 -0.07963 -0.04101 -0.2081 0.00495 -0.28704 C 0.05039 -0.36528 0.12305 -0.36482 0.16615 -0.28519 C 0.20951 -0.20602 0.20677 -0.07732 0.16146 0.00162 C 0.11537 0.08032 0.04323 0.07963 0.00013 -0.00023 Z " pathEditMode="relative" rAng="13560000" ptsTypes="AAAAA">
                                      <p:cBhvr>
                                        <p:cTn id="38" dur="5000" fill="hold"/>
                                        <p:tgtEl>
                                          <p:spTgt spid="83"/>
                                        </p:tgtEl>
                                        <p:attrNameLst>
                                          <p:attrName>ppt_x</p:attrName>
                                          <p:attrName>ppt_y</p:attrName>
                                        </p:attrNameLst>
                                      </p:cBhvr>
                                      <p:rCtr x="8294" y="-14236"/>
                                    </p:animMotion>
                                  </p:childTnLst>
                                </p:cTn>
                              </p:par>
                              <p:par>
                                <p:cTn id="39" presetID="1" presetClass="path" presetSubtype="0" repeatCount="indefinite" accel="50000" decel="50000" fill="hold" grpId="0" nodeType="withEffect">
                                  <p:stCondLst>
                                    <p:cond delay="0"/>
                                  </p:stCondLst>
                                  <p:childTnLst>
                                    <p:animMotion origin="layout" path="M -3.33333E-6 1.11022E-16 C 0.04271 -0.08472 0.11485 -0.09306 0.16094 -0.01921 C 0.20703 0.05463 0.2099 0.1831 0.16693 0.26736 C 0.12422 0.35185 0.05222 0.35995 0.00625 0.28634 C -0.0401 0.21227 -0.04284 0.08449 -3.33333E-6 1.11022E-16 Z " pathEditMode="relative" rAng="18720000" ptsTypes="AAAAA">
                                      <p:cBhvr>
                                        <p:cTn id="40" dur="5000" fill="hold"/>
                                        <p:tgtEl>
                                          <p:spTgt spid="81"/>
                                        </p:tgtEl>
                                        <p:attrNameLst>
                                          <p:attrName>ppt_x</p:attrName>
                                          <p:attrName>ppt_y</p:attrName>
                                        </p:attrNameLst>
                                      </p:cBhvr>
                                      <p:rCtr x="8346" y="1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animBg="1"/>
      <p:bldP spid="44" grpId="0" animBg="1"/>
      <p:bldP spid="45" grpId="0" animBg="1"/>
      <p:bldP spid="60" grpId="0" animBg="1"/>
      <p:bldP spid="61" grpId="0" animBg="1"/>
      <p:bldP spid="62" grpId="0" animBg="1"/>
      <p:bldP spid="63" grpId="0" animBg="1"/>
      <p:bldP spid="64" grpId="0" animBg="1"/>
      <p:bldP spid="65" grpId="0" animBg="1"/>
      <p:bldP spid="81" grpId="0" animBg="1"/>
      <p:bldP spid="82" grpId="0" animBg="1"/>
      <p:bldP spid="83" grpId="0" animBg="1"/>
      <p:bldP spid="84" grpId="0" animBg="1"/>
      <p:bldP spid="85" grpId="0" animBg="1"/>
      <p:bldP spid="8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1078A4-7332-49F4-627F-F306BAF28A86}"/>
              </a:ext>
            </a:extLst>
          </p:cNvPr>
          <p:cNvSpPr txBox="1"/>
          <p:nvPr/>
        </p:nvSpPr>
        <p:spPr>
          <a:xfrm>
            <a:off x="225911" y="139851"/>
            <a:ext cx="5365571" cy="646331"/>
          </a:xfrm>
          <a:prstGeom prst="rect">
            <a:avLst/>
          </a:prstGeom>
          <a:noFill/>
        </p:spPr>
        <p:txBody>
          <a:bodyPr wrap="none" rtlCol="0">
            <a:spAutoFit/>
          </a:bodyPr>
          <a:lstStyle/>
          <a:p>
            <a:r>
              <a:rPr lang="en-US" sz="3600" dirty="0">
                <a:solidFill>
                  <a:schemeClr val="accent2">
                    <a:lumMod val="50000"/>
                  </a:schemeClr>
                </a:solidFill>
                <a:latin typeface="#9Slide03 BoosterNextFYBlack" panose="02000A03000000020004" pitchFamily="2" charset="0"/>
              </a:rPr>
              <a:t>I. NGUYÊN TỐ HÓA HỌC</a:t>
            </a:r>
          </a:p>
        </p:txBody>
      </p:sp>
      <p:sp>
        <p:nvSpPr>
          <p:cNvPr id="3" name="Rectangle 2">
            <a:extLst>
              <a:ext uri="{FF2B5EF4-FFF2-40B4-BE49-F238E27FC236}">
                <a16:creationId xmlns:a16="http://schemas.microsoft.com/office/drawing/2014/main" id="{C690385D-3BDA-C0AB-8927-61442B16FDD2}"/>
              </a:ext>
            </a:extLst>
          </p:cNvPr>
          <p:cNvSpPr/>
          <p:nvPr/>
        </p:nvSpPr>
        <p:spPr>
          <a:xfrm>
            <a:off x="7243030" y="506482"/>
            <a:ext cx="4133778" cy="6765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9Slide03 AllRoundGothic" panose="020B0703020202020104" pitchFamily="34" charset="0"/>
              </a:rPr>
              <a:t>PHIẾU HỌC TẬP SỐ 2</a:t>
            </a:r>
          </a:p>
        </p:txBody>
      </p:sp>
      <p:cxnSp>
        <p:nvCxnSpPr>
          <p:cNvPr id="4" name="Straight Connector 3">
            <a:extLst>
              <a:ext uri="{FF2B5EF4-FFF2-40B4-BE49-F238E27FC236}">
                <a16:creationId xmlns:a16="http://schemas.microsoft.com/office/drawing/2014/main" id="{93D9A92B-B4D9-9374-64DD-3CF4F033CDDF}"/>
              </a:ext>
            </a:extLst>
          </p:cNvPr>
          <p:cNvCxnSpPr/>
          <p:nvPr/>
        </p:nvCxnSpPr>
        <p:spPr>
          <a:xfrm>
            <a:off x="796066" y="775424"/>
            <a:ext cx="3797449"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09208D17-4D1F-39CD-1689-3BCD6C9E8E94}"/>
              </a:ext>
            </a:extLst>
          </p:cNvPr>
          <p:cNvSpPr txBox="1"/>
          <p:nvPr/>
        </p:nvSpPr>
        <p:spPr>
          <a:xfrm>
            <a:off x="182441" y="884081"/>
            <a:ext cx="6644133" cy="923330"/>
          </a:xfrm>
          <a:prstGeom prst="rect">
            <a:avLst/>
          </a:prstGeom>
          <a:noFill/>
          <a:ln>
            <a:noFill/>
          </a:ln>
        </p:spPr>
        <p:txBody>
          <a:bodyPr wrap="square" rtlCol="0">
            <a:spAutoFit/>
          </a:bodyPr>
          <a:lstStyle/>
          <a:p>
            <a:pPr algn="just"/>
            <a:r>
              <a:rPr lang="de-DE" sz="1800" dirty="0">
                <a:effectLst/>
                <a:latin typeface="#9Slide03 Ample" panose="02000000000000000000" pitchFamily="2" charset="0"/>
                <a:ea typeface="Times New Roman" panose="02020603050405020304" pitchFamily="18" charset="0"/>
              </a:rPr>
              <a:t>1, Quan sát mô hình cấu tạo của ba nguyên tử khác nhau thuộc cùng thuộc một nguyên tố. Điền số proton, số electron, số neutron của mỗi nguyên tử vào bảng sau:</a:t>
            </a:r>
          </a:p>
        </p:txBody>
      </p:sp>
      <p:sp>
        <p:nvSpPr>
          <p:cNvPr id="6" name="Oval 5">
            <a:extLst>
              <a:ext uri="{FF2B5EF4-FFF2-40B4-BE49-F238E27FC236}">
                <a16:creationId xmlns:a16="http://schemas.microsoft.com/office/drawing/2014/main" id="{31D06AE2-0319-8D38-2518-AD3C5AE30A18}"/>
              </a:ext>
            </a:extLst>
          </p:cNvPr>
          <p:cNvSpPr/>
          <p:nvPr/>
        </p:nvSpPr>
        <p:spPr>
          <a:xfrm>
            <a:off x="1242005" y="2783161"/>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id="{389B673D-286D-D4A5-C48C-D28DCE3A5349}"/>
              </a:ext>
            </a:extLst>
          </p:cNvPr>
          <p:cNvSpPr/>
          <p:nvPr/>
        </p:nvSpPr>
        <p:spPr>
          <a:xfrm>
            <a:off x="1096345" y="2987084"/>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E40C7774-06BF-37CC-998B-B510133CD4F7}"/>
              </a:ext>
            </a:extLst>
          </p:cNvPr>
          <p:cNvSpPr/>
          <p:nvPr/>
        </p:nvSpPr>
        <p:spPr>
          <a:xfrm>
            <a:off x="1546995" y="2698748"/>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0D590FF9-1680-1AA1-1079-373815BA667F}"/>
              </a:ext>
            </a:extLst>
          </p:cNvPr>
          <p:cNvSpPr/>
          <p:nvPr/>
        </p:nvSpPr>
        <p:spPr>
          <a:xfrm>
            <a:off x="1319261" y="3175480"/>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19FDAFDB-2892-6458-F1B0-1000E91CD704}"/>
              </a:ext>
            </a:extLst>
          </p:cNvPr>
          <p:cNvSpPr/>
          <p:nvPr/>
        </p:nvSpPr>
        <p:spPr>
          <a:xfrm>
            <a:off x="886941" y="2925817"/>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CEC8C93F-4790-F940-9C2A-FC932C24B8F1}"/>
              </a:ext>
            </a:extLst>
          </p:cNvPr>
          <p:cNvSpPr/>
          <p:nvPr/>
        </p:nvSpPr>
        <p:spPr>
          <a:xfrm>
            <a:off x="1527645" y="2925817"/>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7321F71A-56EE-782A-1E15-CB08B91B84B3}"/>
              </a:ext>
            </a:extLst>
          </p:cNvPr>
          <p:cNvSpPr/>
          <p:nvPr/>
        </p:nvSpPr>
        <p:spPr>
          <a:xfrm>
            <a:off x="1005538" y="3142195"/>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0AA67158-BAE2-3E57-9406-4BE68F54BEFA}"/>
              </a:ext>
            </a:extLst>
          </p:cNvPr>
          <p:cNvSpPr/>
          <p:nvPr/>
        </p:nvSpPr>
        <p:spPr>
          <a:xfrm>
            <a:off x="1336179" y="2974707"/>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199D3AB3-C230-A02A-AB58-749A5FFE1D94}"/>
              </a:ext>
            </a:extLst>
          </p:cNvPr>
          <p:cNvSpPr/>
          <p:nvPr/>
        </p:nvSpPr>
        <p:spPr>
          <a:xfrm>
            <a:off x="1135344" y="3291364"/>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DCB2C591-DC51-64BF-FA0A-17D96A879D4D}"/>
              </a:ext>
            </a:extLst>
          </p:cNvPr>
          <p:cNvSpPr/>
          <p:nvPr/>
        </p:nvSpPr>
        <p:spPr>
          <a:xfrm>
            <a:off x="1024076" y="2765195"/>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Oval 15">
            <a:extLst>
              <a:ext uri="{FF2B5EF4-FFF2-40B4-BE49-F238E27FC236}">
                <a16:creationId xmlns:a16="http://schemas.microsoft.com/office/drawing/2014/main" id="{98B2FC18-E036-24D9-0168-C4091CE5ABA0}"/>
              </a:ext>
            </a:extLst>
          </p:cNvPr>
          <p:cNvSpPr/>
          <p:nvPr/>
        </p:nvSpPr>
        <p:spPr>
          <a:xfrm>
            <a:off x="1521716" y="3137763"/>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Oval 16">
            <a:extLst>
              <a:ext uri="{FF2B5EF4-FFF2-40B4-BE49-F238E27FC236}">
                <a16:creationId xmlns:a16="http://schemas.microsoft.com/office/drawing/2014/main" id="{2307B850-06A7-7479-90B7-920160815D3B}"/>
              </a:ext>
            </a:extLst>
          </p:cNvPr>
          <p:cNvSpPr/>
          <p:nvPr/>
        </p:nvSpPr>
        <p:spPr>
          <a:xfrm>
            <a:off x="1355615" y="2645346"/>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1F6092B3-DAE8-DC28-12AB-856A054912A6}"/>
              </a:ext>
            </a:extLst>
          </p:cNvPr>
          <p:cNvSpPr/>
          <p:nvPr/>
        </p:nvSpPr>
        <p:spPr>
          <a:xfrm>
            <a:off x="532064" y="2179931"/>
            <a:ext cx="1661335" cy="1659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B922346-7643-3B93-8F5C-EFD7A65ECD52}"/>
              </a:ext>
            </a:extLst>
          </p:cNvPr>
          <p:cNvSpPr/>
          <p:nvPr/>
        </p:nvSpPr>
        <p:spPr>
          <a:xfrm>
            <a:off x="225911" y="1858681"/>
            <a:ext cx="2273640" cy="22736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0C1B46E6-60CA-D277-9D39-BC9F304CF672}"/>
              </a:ext>
            </a:extLst>
          </p:cNvPr>
          <p:cNvSpPr/>
          <p:nvPr/>
        </p:nvSpPr>
        <p:spPr>
          <a:xfrm>
            <a:off x="513202" y="2037448"/>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1" name="Oval 20">
            <a:extLst>
              <a:ext uri="{FF2B5EF4-FFF2-40B4-BE49-F238E27FC236}">
                <a16:creationId xmlns:a16="http://schemas.microsoft.com/office/drawing/2014/main" id="{1702968C-7898-9B55-3612-A34E96831B23}"/>
              </a:ext>
            </a:extLst>
          </p:cNvPr>
          <p:cNvSpPr/>
          <p:nvPr/>
        </p:nvSpPr>
        <p:spPr>
          <a:xfrm>
            <a:off x="2049147" y="2023053"/>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2" name="Oval 21">
            <a:extLst>
              <a:ext uri="{FF2B5EF4-FFF2-40B4-BE49-F238E27FC236}">
                <a16:creationId xmlns:a16="http://schemas.microsoft.com/office/drawing/2014/main" id="{D2C21BCB-B4E6-6BE6-99A2-D99EB11A921F}"/>
              </a:ext>
            </a:extLst>
          </p:cNvPr>
          <p:cNvSpPr/>
          <p:nvPr/>
        </p:nvSpPr>
        <p:spPr>
          <a:xfrm>
            <a:off x="449703" y="3713732"/>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4" name="Oval 23">
            <a:extLst>
              <a:ext uri="{FF2B5EF4-FFF2-40B4-BE49-F238E27FC236}">
                <a16:creationId xmlns:a16="http://schemas.microsoft.com/office/drawing/2014/main" id="{0FC90ADD-1DB9-0EED-30E9-1637566DFDFC}"/>
              </a:ext>
            </a:extLst>
          </p:cNvPr>
          <p:cNvSpPr/>
          <p:nvPr/>
        </p:nvSpPr>
        <p:spPr>
          <a:xfrm>
            <a:off x="1283400" y="2082112"/>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5" name="Oval 24">
            <a:extLst>
              <a:ext uri="{FF2B5EF4-FFF2-40B4-BE49-F238E27FC236}">
                <a16:creationId xmlns:a16="http://schemas.microsoft.com/office/drawing/2014/main" id="{8F65FD1B-7EF4-E373-A22F-C45C4A926206}"/>
              </a:ext>
            </a:extLst>
          </p:cNvPr>
          <p:cNvSpPr/>
          <p:nvPr/>
        </p:nvSpPr>
        <p:spPr>
          <a:xfrm>
            <a:off x="1283400" y="3713732"/>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9" name="Oval 68">
            <a:extLst>
              <a:ext uri="{FF2B5EF4-FFF2-40B4-BE49-F238E27FC236}">
                <a16:creationId xmlns:a16="http://schemas.microsoft.com/office/drawing/2014/main" id="{5769E5E5-1898-9DA8-D04C-96DB7247B004}"/>
              </a:ext>
            </a:extLst>
          </p:cNvPr>
          <p:cNvSpPr/>
          <p:nvPr/>
        </p:nvSpPr>
        <p:spPr>
          <a:xfrm>
            <a:off x="2034306" y="3725822"/>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0" name="Oval 69">
            <a:extLst>
              <a:ext uri="{FF2B5EF4-FFF2-40B4-BE49-F238E27FC236}">
                <a16:creationId xmlns:a16="http://schemas.microsoft.com/office/drawing/2014/main" id="{B83AFDD1-030C-5E44-1AC5-B18DC2820964}"/>
              </a:ext>
            </a:extLst>
          </p:cNvPr>
          <p:cNvSpPr/>
          <p:nvPr/>
        </p:nvSpPr>
        <p:spPr>
          <a:xfrm>
            <a:off x="1198535" y="5280942"/>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1" name="Oval 70">
            <a:extLst>
              <a:ext uri="{FF2B5EF4-FFF2-40B4-BE49-F238E27FC236}">
                <a16:creationId xmlns:a16="http://schemas.microsoft.com/office/drawing/2014/main" id="{97AB3DC8-3F79-6DCA-4E84-C383B6FACB83}"/>
              </a:ext>
            </a:extLst>
          </p:cNvPr>
          <p:cNvSpPr/>
          <p:nvPr/>
        </p:nvSpPr>
        <p:spPr>
          <a:xfrm>
            <a:off x="1052875" y="5484865"/>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2" name="Oval 71">
            <a:extLst>
              <a:ext uri="{FF2B5EF4-FFF2-40B4-BE49-F238E27FC236}">
                <a16:creationId xmlns:a16="http://schemas.microsoft.com/office/drawing/2014/main" id="{5AF707FC-7BBE-AF00-E949-F2CD752703B7}"/>
              </a:ext>
            </a:extLst>
          </p:cNvPr>
          <p:cNvSpPr/>
          <p:nvPr/>
        </p:nvSpPr>
        <p:spPr>
          <a:xfrm>
            <a:off x="1503525" y="5196529"/>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3" name="Oval 72">
            <a:extLst>
              <a:ext uri="{FF2B5EF4-FFF2-40B4-BE49-F238E27FC236}">
                <a16:creationId xmlns:a16="http://schemas.microsoft.com/office/drawing/2014/main" id="{530A4E50-02EB-C3AB-3739-B46C400C2B99}"/>
              </a:ext>
            </a:extLst>
          </p:cNvPr>
          <p:cNvSpPr/>
          <p:nvPr/>
        </p:nvSpPr>
        <p:spPr>
          <a:xfrm>
            <a:off x="1275791" y="5673261"/>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4" name="Oval 73">
            <a:extLst>
              <a:ext uri="{FF2B5EF4-FFF2-40B4-BE49-F238E27FC236}">
                <a16:creationId xmlns:a16="http://schemas.microsoft.com/office/drawing/2014/main" id="{5638E773-9BAE-70AB-293D-C14811A53E48}"/>
              </a:ext>
            </a:extLst>
          </p:cNvPr>
          <p:cNvSpPr/>
          <p:nvPr/>
        </p:nvSpPr>
        <p:spPr>
          <a:xfrm>
            <a:off x="843471" y="5423598"/>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5" name="Oval 74">
            <a:extLst>
              <a:ext uri="{FF2B5EF4-FFF2-40B4-BE49-F238E27FC236}">
                <a16:creationId xmlns:a16="http://schemas.microsoft.com/office/drawing/2014/main" id="{9081107F-95B5-9000-D01D-FF4ACDB18846}"/>
              </a:ext>
            </a:extLst>
          </p:cNvPr>
          <p:cNvSpPr/>
          <p:nvPr/>
        </p:nvSpPr>
        <p:spPr>
          <a:xfrm>
            <a:off x="1484175" y="5423598"/>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6" name="Oval 75">
            <a:extLst>
              <a:ext uri="{FF2B5EF4-FFF2-40B4-BE49-F238E27FC236}">
                <a16:creationId xmlns:a16="http://schemas.microsoft.com/office/drawing/2014/main" id="{C7800C5E-3618-B543-69DC-AFBE1EDC32C3}"/>
              </a:ext>
            </a:extLst>
          </p:cNvPr>
          <p:cNvSpPr/>
          <p:nvPr/>
        </p:nvSpPr>
        <p:spPr>
          <a:xfrm>
            <a:off x="962068" y="5639976"/>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7" name="Oval 76">
            <a:extLst>
              <a:ext uri="{FF2B5EF4-FFF2-40B4-BE49-F238E27FC236}">
                <a16:creationId xmlns:a16="http://schemas.microsoft.com/office/drawing/2014/main" id="{751DFEE5-F7F0-5D97-32C2-4E3AB1612955}"/>
              </a:ext>
            </a:extLst>
          </p:cNvPr>
          <p:cNvSpPr/>
          <p:nvPr/>
        </p:nvSpPr>
        <p:spPr>
          <a:xfrm>
            <a:off x="1292709" y="5472488"/>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8" name="Oval 77">
            <a:extLst>
              <a:ext uri="{FF2B5EF4-FFF2-40B4-BE49-F238E27FC236}">
                <a16:creationId xmlns:a16="http://schemas.microsoft.com/office/drawing/2014/main" id="{23F272AC-5A1E-E4F2-022B-1AC6A46C51ED}"/>
              </a:ext>
            </a:extLst>
          </p:cNvPr>
          <p:cNvSpPr/>
          <p:nvPr/>
        </p:nvSpPr>
        <p:spPr>
          <a:xfrm>
            <a:off x="1091874" y="5789145"/>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9" name="Oval 78">
            <a:extLst>
              <a:ext uri="{FF2B5EF4-FFF2-40B4-BE49-F238E27FC236}">
                <a16:creationId xmlns:a16="http://schemas.microsoft.com/office/drawing/2014/main" id="{F3A8A0E7-B335-5ED8-ECB1-9CD0295B8625}"/>
              </a:ext>
            </a:extLst>
          </p:cNvPr>
          <p:cNvSpPr/>
          <p:nvPr/>
        </p:nvSpPr>
        <p:spPr>
          <a:xfrm>
            <a:off x="980606" y="5262976"/>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0" name="Oval 79">
            <a:extLst>
              <a:ext uri="{FF2B5EF4-FFF2-40B4-BE49-F238E27FC236}">
                <a16:creationId xmlns:a16="http://schemas.microsoft.com/office/drawing/2014/main" id="{D8952D80-6897-6046-E81C-AF9DAAE203ED}"/>
              </a:ext>
            </a:extLst>
          </p:cNvPr>
          <p:cNvSpPr/>
          <p:nvPr/>
        </p:nvSpPr>
        <p:spPr>
          <a:xfrm>
            <a:off x="1478246" y="5635544"/>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1" name="Oval 80">
            <a:extLst>
              <a:ext uri="{FF2B5EF4-FFF2-40B4-BE49-F238E27FC236}">
                <a16:creationId xmlns:a16="http://schemas.microsoft.com/office/drawing/2014/main" id="{6DE8F466-0743-1AE0-4C46-13AA36B77D11}"/>
              </a:ext>
            </a:extLst>
          </p:cNvPr>
          <p:cNvSpPr/>
          <p:nvPr/>
        </p:nvSpPr>
        <p:spPr>
          <a:xfrm>
            <a:off x="1312145" y="5143127"/>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Oval 81">
            <a:extLst>
              <a:ext uri="{FF2B5EF4-FFF2-40B4-BE49-F238E27FC236}">
                <a16:creationId xmlns:a16="http://schemas.microsoft.com/office/drawing/2014/main" id="{8A260042-3084-7C73-886E-7B6530555021}"/>
              </a:ext>
            </a:extLst>
          </p:cNvPr>
          <p:cNvSpPr/>
          <p:nvPr/>
        </p:nvSpPr>
        <p:spPr>
          <a:xfrm>
            <a:off x="488594" y="4677712"/>
            <a:ext cx="1661335" cy="1659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DAC7851B-C25A-BD02-F0D6-DF692BD5A961}"/>
              </a:ext>
            </a:extLst>
          </p:cNvPr>
          <p:cNvSpPr/>
          <p:nvPr/>
        </p:nvSpPr>
        <p:spPr>
          <a:xfrm>
            <a:off x="182441" y="4356462"/>
            <a:ext cx="2273640" cy="22736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F7CF0769-71AE-0663-30AE-2187222EA49A}"/>
              </a:ext>
            </a:extLst>
          </p:cNvPr>
          <p:cNvSpPr/>
          <p:nvPr/>
        </p:nvSpPr>
        <p:spPr>
          <a:xfrm>
            <a:off x="469732" y="4535229"/>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5" name="Oval 84">
            <a:extLst>
              <a:ext uri="{FF2B5EF4-FFF2-40B4-BE49-F238E27FC236}">
                <a16:creationId xmlns:a16="http://schemas.microsoft.com/office/drawing/2014/main" id="{64AACC4A-2BD5-E295-6D74-369326299C39}"/>
              </a:ext>
            </a:extLst>
          </p:cNvPr>
          <p:cNvSpPr/>
          <p:nvPr/>
        </p:nvSpPr>
        <p:spPr>
          <a:xfrm>
            <a:off x="2005677" y="4520834"/>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6" name="Oval 85">
            <a:extLst>
              <a:ext uri="{FF2B5EF4-FFF2-40B4-BE49-F238E27FC236}">
                <a16:creationId xmlns:a16="http://schemas.microsoft.com/office/drawing/2014/main" id="{D2EBE973-CECB-BE23-BEFB-3EBD102DB155}"/>
              </a:ext>
            </a:extLst>
          </p:cNvPr>
          <p:cNvSpPr/>
          <p:nvPr/>
        </p:nvSpPr>
        <p:spPr>
          <a:xfrm>
            <a:off x="406233" y="6211513"/>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7" name="Oval 86">
            <a:extLst>
              <a:ext uri="{FF2B5EF4-FFF2-40B4-BE49-F238E27FC236}">
                <a16:creationId xmlns:a16="http://schemas.microsoft.com/office/drawing/2014/main" id="{CAF7E7B8-5FD4-26AB-5466-017E9C659627}"/>
              </a:ext>
            </a:extLst>
          </p:cNvPr>
          <p:cNvSpPr/>
          <p:nvPr/>
        </p:nvSpPr>
        <p:spPr>
          <a:xfrm>
            <a:off x="1239930" y="4579893"/>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8" name="Oval 87">
            <a:extLst>
              <a:ext uri="{FF2B5EF4-FFF2-40B4-BE49-F238E27FC236}">
                <a16:creationId xmlns:a16="http://schemas.microsoft.com/office/drawing/2014/main" id="{A23D54F1-31C4-4F72-10C8-352702180578}"/>
              </a:ext>
            </a:extLst>
          </p:cNvPr>
          <p:cNvSpPr/>
          <p:nvPr/>
        </p:nvSpPr>
        <p:spPr>
          <a:xfrm>
            <a:off x="1239930" y="6211513"/>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9" name="Oval 88">
            <a:extLst>
              <a:ext uri="{FF2B5EF4-FFF2-40B4-BE49-F238E27FC236}">
                <a16:creationId xmlns:a16="http://schemas.microsoft.com/office/drawing/2014/main" id="{9A684F58-E3EB-55B2-ACBE-68ED736A311B}"/>
              </a:ext>
            </a:extLst>
          </p:cNvPr>
          <p:cNvSpPr/>
          <p:nvPr/>
        </p:nvSpPr>
        <p:spPr>
          <a:xfrm>
            <a:off x="1990836" y="6223603"/>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90" name="Oval 89">
            <a:extLst>
              <a:ext uri="{FF2B5EF4-FFF2-40B4-BE49-F238E27FC236}">
                <a16:creationId xmlns:a16="http://schemas.microsoft.com/office/drawing/2014/main" id="{784C73E7-573E-2D93-7780-C5087EA7403F}"/>
              </a:ext>
            </a:extLst>
          </p:cNvPr>
          <p:cNvSpPr/>
          <p:nvPr/>
        </p:nvSpPr>
        <p:spPr>
          <a:xfrm>
            <a:off x="3476118" y="3816080"/>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1" name="Oval 90">
            <a:extLst>
              <a:ext uri="{FF2B5EF4-FFF2-40B4-BE49-F238E27FC236}">
                <a16:creationId xmlns:a16="http://schemas.microsoft.com/office/drawing/2014/main" id="{83A3ECCA-F280-CBF5-836C-A2CF3E265348}"/>
              </a:ext>
            </a:extLst>
          </p:cNvPr>
          <p:cNvSpPr/>
          <p:nvPr/>
        </p:nvSpPr>
        <p:spPr>
          <a:xfrm>
            <a:off x="3330458" y="4020003"/>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2" name="Oval 91">
            <a:extLst>
              <a:ext uri="{FF2B5EF4-FFF2-40B4-BE49-F238E27FC236}">
                <a16:creationId xmlns:a16="http://schemas.microsoft.com/office/drawing/2014/main" id="{6AE1D575-2F5F-EBDA-C3B2-A65BE52C80A3}"/>
              </a:ext>
            </a:extLst>
          </p:cNvPr>
          <p:cNvSpPr/>
          <p:nvPr/>
        </p:nvSpPr>
        <p:spPr>
          <a:xfrm>
            <a:off x="3781108" y="3731667"/>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3" name="Oval 92">
            <a:extLst>
              <a:ext uri="{FF2B5EF4-FFF2-40B4-BE49-F238E27FC236}">
                <a16:creationId xmlns:a16="http://schemas.microsoft.com/office/drawing/2014/main" id="{34AF538A-7C6C-187E-8107-62DECA4D3A5D}"/>
              </a:ext>
            </a:extLst>
          </p:cNvPr>
          <p:cNvSpPr/>
          <p:nvPr/>
        </p:nvSpPr>
        <p:spPr>
          <a:xfrm>
            <a:off x="3553374" y="4208399"/>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4" name="Oval 93">
            <a:extLst>
              <a:ext uri="{FF2B5EF4-FFF2-40B4-BE49-F238E27FC236}">
                <a16:creationId xmlns:a16="http://schemas.microsoft.com/office/drawing/2014/main" id="{B3C3A529-85CF-A11A-5C2D-46F6CB374563}"/>
              </a:ext>
            </a:extLst>
          </p:cNvPr>
          <p:cNvSpPr/>
          <p:nvPr/>
        </p:nvSpPr>
        <p:spPr>
          <a:xfrm>
            <a:off x="3121054" y="3958736"/>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5" name="Oval 94">
            <a:extLst>
              <a:ext uri="{FF2B5EF4-FFF2-40B4-BE49-F238E27FC236}">
                <a16:creationId xmlns:a16="http://schemas.microsoft.com/office/drawing/2014/main" id="{ECC153A7-A54E-F741-399B-F4BEB62C8C00}"/>
              </a:ext>
            </a:extLst>
          </p:cNvPr>
          <p:cNvSpPr/>
          <p:nvPr/>
        </p:nvSpPr>
        <p:spPr>
          <a:xfrm>
            <a:off x="3761758" y="3958736"/>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6" name="Oval 95">
            <a:extLst>
              <a:ext uri="{FF2B5EF4-FFF2-40B4-BE49-F238E27FC236}">
                <a16:creationId xmlns:a16="http://schemas.microsoft.com/office/drawing/2014/main" id="{3A2563E7-BD7F-9110-E16A-7237886DC41B}"/>
              </a:ext>
            </a:extLst>
          </p:cNvPr>
          <p:cNvSpPr/>
          <p:nvPr/>
        </p:nvSpPr>
        <p:spPr>
          <a:xfrm>
            <a:off x="3239651" y="4175114"/>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7" name="Oval 96">
            <a:extLst>
              <a:ext uri="{FF2B5EF4-FFF2-40B4-BE49-F238E27FC236}">
                <a16:creationId xmlns:a16="http://schemas.microsoft.com/office/drawing/2014/main" id="{A744ABE0-36CD-3CD3-72A4-34D6AF1C16D3}"/>
              </a:ext>
            </a:extLst>
          </p:cNvPr>
          <p:cNvSpPr/>
          <p:nvPr/>
        </p:nvSpPr>
        <p:spPr>
          <a:xfrm>
            <a:off x="3570292" y="4007626"/>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8" name="Oval 97">
            <a:extLst>
              <a:ext uri="{FF2B5EF4-FFF2-40B4-BE49-F238E27FC236}">
                <a16:creationId xmlns:a16="http://schemas.microsoft.com/office/drawing/2014/main" id="{3F02FD3F-EDEC-1A4F-E3F1-DD3970E86EC2}"/>
              </a:ext>
            </a:extLst>
          </p:cNvPr>
          <p:cNvSpPr/>
          <p:nvPr/>
        </p:nvSpPr>
        <p:spPr>
          <a:xfrm>
            <a:off x="3369457" y="4324283"/>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9" name="Oval 98">
            <a:extLst>
              <a:ext uri="{FF2B5EF4-FFF2-40B4-BE49-F238E27FC236}">
                <a16:creationId xmlns:a16="http://schemas.microsoft.com/office/drawing/2014/main" id="{6BC1B0A2-AEA2-1F31-B02D-553BEFFDABDC}"/>
              </a:ext>
            </a:extLst>
          </p:cNvPr>
          <p:cNvSpPr/>
          <p:nvPr/>
        </p:nvSpPr>
        <p:spPr>
          <a:xfrm>
            <a:off x="3258189" y="3798114"/>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0" name="Oval 99">
            <a:extLst>
              <a:ext uri="{FF2B5EF4-FFF2-40B4-BE49-F238E27FC236}">
                <a16:creationId xmlns:a16="http://schemas.microsoft.com/office/drawing/2014/main" id="{57734ED3-0944-D547-6357-CFB5CFD9BA4A}"/>
              </a:ext>
            </a:extLst>
          </p:cNvPr>
          <p:cNvSpPr/>
          <p:nvPr/>
        </p:nvSpPr>
        <p:spPr>
          <a:xfrm>
            <a:off x="3755829" y="4170682"/>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1" name="Oval 100">
            <a:extLst>
              <a:ext uri="{FF2B5EF4-FFF2-40B4-BE49-F238E27FC236}">
                <a16:creationId xmlns:a16="http://schemas.microsoft.com/office/drawing/2014/main" id="{0DE99018-956A-655D-BF57-8B0E043A8A87}"/>
              </a:ext>
            </a:extLst>
          </p:cNvPr>
          <p:cNvSpPr/>
          <p:nvPr/>
        </p:nvSpPr>
        <p:spPr>
          <a:xfrm>
            <a:off x="3589728" y="3678265"/>
            <a:ext cx="241454" cy="239698"/>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2" name="Oval 101">
            <a:extLst>
              <a:ext uri="{FF2B5EF4-FFF2-40B4-BE49-F238E27FC236}">
                <a16:creationId xmlns:a16="http://schemas.microsoft.com/office/drawing/2014/main" id="{4D818C71-EC13-8A82-40DD-9773601691FB}"/>
              </a:ext>
            </a:extLst>
          </p:cNvPr>
          <p:cNvSpPr/>
          <p:nvPr/>
        </p:nvSpPr>
        <p:spPr>
          <a:xfrm>
            <a:off x="2766177" y="3212850"/>
            <a:ext cx="1661335" cy="16591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8461B178-A9A3-9516-FEFE-9F800E397EBF}"/>
              </a:ext>
            </a:extLst>
          </p:cNvPr>
          <p:cNvSpPr/>
          <p:nvPr/>
        </p:nvSpPr>
        <p:spPr>
          <a:xfrm>
            <a:off x="2460024" y="2891600"/>
            <a:ext cx="2273640" cy="22736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a:extLst>
              <a:ext uri="{FF2B5EF4-FFF2-40B4-BE49-F238E27FC236}">
                <a16:creationId xmlns:a16="http://schemas.microsoft.com/office/drawing/2014/main" id="{BFF59696-B101-ABA0-ED33-A994AE8BEAB5}"/>
              </a:ext>
            </a:extLst>
          </p:cNvPr>
          <p:cNvSpPr/>
          <p:nvPr/>
        </p:nvSpPr>
        <p:spPr>
          <a:xfrm>
            <a:off x="2747315" y="3070367"/>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5" name="Oval 104">
            <a:extLst>
              <a:ext uri="{FF2B5EF4-FFF2-40B4-BE49-F238E27FC236}">
                <a16:creationId xmlns:a16="http://schemas.microsoft.com/office/drawing/2014/main" id="{828369A3-6586-2382-7C10-18B8035700A0}"/>
              </a:ext>
            </a:extLst>
          </p:cNvPr>
          <p:cNvSpPr/>
          <p:nvPr/>
        </p:nvSpPr>
        <p:spPr>
          <a:xfrm>
            <a:off x="4283260" y="3055972"/>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6" name="Oval 105">
            <a:extLst>
              <a:ext uri="{FF2B5EF4-FFF2-40B4-BE49-F238E27FC236}">
                <a16:creationId xmlns:a16="http://schemas.microsoft.com/office/drawing/2014/main" id="{5BBC969D-E8CD-118A-7C39-BE70FCC9F404}"/>
              </a:ext>
            </a:extLst>
          </p:cNvPr>
          <p:cNvSpPr/>
          <p:nvPr/>
        </p:nvSpPr>
        <p:spPr>
          <a:xfrm>
            <a:off x="2683816" y="4746651"/>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7" name="Oval 106">
            <a:extLst>
              <a:ext uri="{FF2B5EF4-FFF2-40B4-BE49-F238E27FC236}">
                <a16:creationId xmlns:a16="http://schemas.microsoft.com/office/drawing/2014/main" id="{C066D05C-4352-9364-B150-7814CD0C7158}"/>
              </a:ext>
            </a:extLst>
          </p:cNvPr>
          <p:cNvSpPr/>
          <p:nvPr/>
        </p:nvSpPr>
        <p:spPr>
          <a:xfrm>
            <a:off x="3517513" y="3115031"/>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8" name="Oval 107">
            <a:extLst>
              <a:ext uri="{FF2B5EF4-FFF2-40B4-BE49-F238E27FC236}">
                <a16:creationId xmlns:a16="http://schemas.microsoft.com/office/drawing/2014/main" id="{06FA58F3-DD65-E6AD-27C8-E4F8794586B3}"/>
              </a:ext>
            </a:extLst>
          </p:cNvPr>
          <p:cNvSpPr/>
          <p:nvPr/>
        </p:nvSpPr>
        <p:spPr>
          <a:xfrm>
            <a:off x="3517513" y="4746651"/>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09" name="Oval 108">
            <a:extLst>
              <a:ext uri="{FF2B5EF4-FFF2-40B4-BE49-F238E27FC236}">
                <a16:creationId xmlns:a16="http://schemas.microsoft.com/office/drawing/2014/main" id="{637EDB73-29B0-B08A-99A0-98CDFD7C0227}"/>
              </a:ext>
            </a:extLst>
          </p:cNvPr>
          <p:cNvSpPr/>
          <p:nvPr/>
        </p:nvSpPr>
        <p:spPr>
          <a:xfrm>
            <a:off x="4268419" y="4758741"/>
            <a:ext cx="241454" cy="239698"/>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110" name="Oval 109">
            <a:extLst>
              <a:ext uri="{FF2B5EF4-FFF2-40B4-BE49-F238E27FC236}">
                <a16:creationId xmlns:a16="http://schemas.microsoft.com/office/drawing/2014/main" id="{3387A206-CAAE-E12A-2BC2-9509DBE40E4C}"/>
              </a:ext>
            </a:extLst>
          </p:cNvPr>
          <p:cNvSpPr/>
          <p:nvPr/>
        </p:nvSpPr>
        <p:spPr>
          <a:xfrm>
            <a:off x="1348088" y="5828798"/>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1" name="Oval 110">
            <a:extLst>
              <a:ext uri="{FF2B5EF4-FFF2-40B4-BE49-F238E27FC236}">
                <a16:creationId xmlns:a16="http://schemas.microsoft.com/office/drawing/2014/main" id="{3FC8F028-AD44-CD55-C250-AFDCAB213B12}"/>
              </a:ext>
            </a:extLst>
          </p:cNvPr>
          <p:cNvSpPr/>
          <p:nvPr/>
        </p:nvSpPr>
        <p:spPr>
          <a:xfrm>
            <a:off x="3393757" y="3613055"/>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2" name="Oval 111">
            <a:extLst>
              <a:ext uri="{FF2B5EF4-FFF2-40B4-BE49-F238E27FC236}">
                <a16:creationId xmlns:a16="http://schemas.microsoft.com/office/drawing/2014/main" id="{463C3DE3-BB7A-509F-EC9A-40C4B1846105}"/>
              </a:ext>
            </a:extLst>
          </p:cNvPr>
          <p:cNvSpPr/>
          <p:nvPr/>
        </p:nvSpPr>
        <p:spPr>
          <a:xfrm>
            <a:off x="3933738" y="4088550"/>
            <a:ext cx="241454" cy="239698"/>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3" name="TextBox 112">
            <a:extLst>
              <a:ext uri="{FF2B5EF4-FFF2-40B4-BE49-F238E27FC236}">
                <a16:creationId xmlns:a16="http://schemas.microsoft.com/office/drawing/2014/main" id="{EA3BEBC9-4068-51B9-6F7A-F4D98C9EB2F9}"/>
              </a:ext>
            </a:extLst>
          </p:cNvPr>
          <p:cNvSpPr txBox="1"/>
          <p:nvPr/>
        </p:nvSpPr>
        <p:spPr>
          <a:xfrm>
            <a:off x="2290601" y="1810709"/>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1</a:t>
            </a:r>
          </a:p>
        </p:txBody>
      </p:sp>
      <p:sp>
        <p:nvSpPr>
          <p:cNvPr id="114" name="TextBox 113">
            <a:extLst>
              <a:ext uri="{FF2B5EF4-FFF2-40B4-BE49-F238E27FC236}">
                <a16:creationId xmlns:a16="http://schemas.microsoft.com/office/drawing/2014/main" id="{DDF26B44-685A-9AEA-DE47-D33EE5BE7C87}"/>
              </a:ext>
            </a:extLst>
          </p:cNvPr>
          <p:cNvSpPr txBox="1"/>
          <p:nvPr/>
        </p:nvSpPr>
        <p:spPr>
          <a:xfrm>
            <a:off x="2345548" y="6158786"/>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2</a:t>
            </a:r>
          </a:p>
        </p:txBody>
      </p:sp>
      <p:sp>
        <p:nvSpPr>
          <p:cNvPr id="115" name="TextBox 114">
            <a:extLst>
              <a:ext uri="{FF2B5EF4-FFF2-40B4-BE49-F238E27FC236}">
                <a16:creationId xmlns:a16="http://schemas.microsoft.com/office/drawing/2014/main" id="{2E3DCB53-5B68-7472-F4D2-0234C1F006E8}"/>
              </a:ext>
            </a:extLst>
          </p:cNvPr>
          <p:cNvSpPr txBox="1"/>
          <p:nvPr/>
        </p:nvSpPr>
        <p:spPr>
          <a:xfrm>
            <a:off x="3539350" y="5172740"/>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3</a:t>
            </a:r>
          </a:p>
        </p:txBody>
      </p:sp>
      <p:graphicFrame>
        <p:nvGraphicFramePr>
          <p:cNvPr id="116" name="Table 91">
            <a:extLst>
              <a:ext uri="{FF2B5EF4-FFF2-40B4-BE49-F238E27FC236}">
                <a16:creationId xmlns:a16="http://schemas.microsoft.com/office/drawing/2014/main" id="{638959F5-0B7A-7DA8-CE3A-C15FABDE2E3A}"/>
              </a:ext>
            </a:extLst>
          </p:cNvPr>
          <p:cNvGraphicFramePr>
            <a:graphicFrameLocks noGrp="1"/>
          </p:cNvGraphicFramePr>
          <p:nvPr>
            <p:extLst>
              <p:ext uri="{D42A27DB-BD31-4B8C-83A1-F6EECF244321}">
                <p14:modId xmlns:p14="http://schemas.microsoft.com/office/powerpoint/2010/main" val="2979258660"/>
              </p:ext>
            </p:extLst>
          </p:nvPr>
        </p:nvGraphicFramePr>
        <p:xfrm>
          <a:off x="6217873" y="1602077"/>
          <a:ext cx="5248352" cy="1707988"/>
        </p:xfrm>
        <a:graphic>
          <a:graphicData uri="http://schemas.openxmlformats.org/drawingml/2006/table">
            <a:tbl>
              <a:tblPr firstRow="1" bandRow="1">
                <a:tableStyleId>{72833802-FEF1-4C79-8D5D-14CF1EAF98D9}</a:tableStyleId>
              </a:tblPr>
              <a:tblGrid>
                <a:gridCol w="2214920">
                  <a:extLst>
                    <a:ext uri="{9D8B030D-6E8A-4147-A177-3AD203B41FA5}">
                      <a16:colId xmlns:a16="http://schemas.microsoft.com/office/drawing/2014/main" val="553354300"/>
                    </a:ext>
                  </a:extLst>
                </a:gridCol>
                <a:gridCol w="1011144">
                  <a:extLst>
                    <a:ext uri="{9D8B030D-6E8A-4147-A177-3AD203B41FA5}">
                      <a16:colId xmlns:a16="http://schemas.microsoft.com/office/drawing/2014/main" val="2176719402"/>
                    </a:ext>
                  </a:extLst>
                </a:gridCol>
                <a:gridCol w="1011144">
                  <a:extLst>
                    <a:ext uri="{9D8B030D-6E8A-4147-A177-3AD203B41FA5}">
                      <a16:colId xmlns:a16="http://schemas.microsoft.com/office/drawing/2014/main" val="2958868473"/>
                    </a:ext>
                  </a:extLst>
                </a:gridCol>
                <a:gridCol w="1011144">
                  <a:extLst>
                    <a:ext uri="{9D8B030D-6E8A-4147-A177-3AD203B41FA5}">
                      <a16:colId xmlns:a16="http://schemas.microsoft.com/office/drawing/2014/main" val="2485655013"/>
                    </a:ext>
                  </a:extLst>
                </a:gridCol>
              </a:tblGrid>
              <a:tr h="426997">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p</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e</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n</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611402"/>
                  </a:ext>
                </a:extLst>
              </a:tr>
              <a:tr h="426997">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1</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9606542"/>
                  </a:ext>
                </a:extLst>
              </a:tr>
              <a:tr h="426997">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2</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222839"/>
                  </a:ext>
                </a:extLst>
              </a:tr>
              <a:tr h="426997">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3</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969555"/>
                  </a:ext>
                </a:extLst>
              </a:tr>
            </a:tbl>
          </a:graphicData>
        </a:graphic>
      </p:graphicFrame>
      <p:sp>
        <p:nvSpPr>
          <p:cNvPr id="117" name="TextBox 116">
            <a:extLst>
              <a:ext uri="{FF2B5EF4-FFF2-40B4-BE49-F238E27FC236}">
                <a16:creationId xmlns:a16="http://schemas.microsoft.com/office/drawing/2014/main" id="{90927BEA-CD50-8222-9F8B-51A06887FA63}"/>
              </a:ext>
            </a:extLst>
          </p:cNvPr>
          <p:cNvSpPr txBox="1"/>
          <p:nvPr/>
        </p:nvSpPr>
        <p:spPr>
          <a:xfrm>
            <a:off x="5591482" y="3432254"/>
            <a:ext cx="6068454" cy="646331"/>
          </a:xfrm>
          <a:prstGeom prst="rect">
            <a:avLst/>
          </a:prstGeom>
          <a:noFill/>
          <a:ln>
            <a:noFill/>
          </a:ln>
        </p:spPr>
        <p:txBody>
          <a:bodyPr wrap="square" rtlCol="0">
            <a:spAutoFit/>
          </a:bodyPr>
          <a:lstStyle/>
          <a:p>
            <a:pPr algn="just"/>
            <a:r>
              <a:rPr lang="de-DE" sz="1800" dirty="0">
                <a:effectLst/>
                <a:latin typeface="#9Slide03 Ample" panose="02000000000000000000" pitchFamily="2" charset="0"/>
                <a:ea typeface="Times New Roman" panose="02020603050405020304" pitchFamily="18" charset="0"/>
              </a:rPr>
              <a:t>2, Nhận xét sự giống nhau và khác nhau về cấu tạo của 3 nguyên tử trên?</a:t>
            </a:r>
          </a:p>
        </p:txBody>
      </p:sp>
      <p:sp>
        <p:nvSpPr>
          <p:cNvPr id="118" name="TextBox 117">
            <a:extLst>
              <a:ext uri="{FF2B5EF4-FFF2-40B4-BE49-F238E27FC236}">
                <a16:creationId xmlns:a16="http://schemas.microsoft.com/office/drawing/2014/main" id="{B5A5AB37-2D93-6AC8-124C-AD83C23A920E}"/>
              </a:ext>
            </a:extLst>
          </p:cNvPr>
          <p:cNvSpPr txBox="1"/>
          <p:nvPr/>
        </p:nvSpPr>
        <p:spPr>
          <a:xfrm>
            <a:off x="5620141" y="4170682"/>
            <a:ext cx="6068454" cy="646331"/>
          </a:xfrm>
          <a:prstGeom prst="rect">
            <a:avLst/>
          </a:prstGeom>
          <a:noFill/>
          <a:ln>
            <a:noFill/>
          </a:ln>
        </p:spPr>
        <p:txBody>
          <a:bodyPr wrap="square" rtlCol="0">
            <a:spAutoFit/>
          </a:bodyPr>
          <a:lstStyle/>
          <a:p>
            <a:pPr marL="285750" indent="-285750" algn="just">
              <a:buFont typeface="Wingdings" panose="05000000000000000000" pitchFamily="2" charset="2"/>
              <a:buChar char="è"/>
            </a:pPr>
            <a:r>
              <a:rPr lang="de-DE" sz="1800" dirty="0">
                <a:solidFill>
                  <a:srgbClr val="FF0000"/>
                </a:solidFill>
                <a:effectLst/>
                <a:latin typeface="#9Slide03 Ample" panose="02000000000000000000" pitchFamily="2" charset="0"/>
                <a:ea typeface="Times New Roman" panose="02020603050405020304" pitchFamily="18" charset="0"/>
                <a:sym typeface="Wingdings" panose="05000000000000000000" pitchFamily="2" charset="2"/>
              </a:rPr>
              <a:t>Giống: đều có 6 hạt proton trong hạt nhân.</a:t>
            </a:r>
          </a:p>
          <a:p>
            <a:pPr algn="just">
              <a:tabLst>
                <a:tab pos="290513" algn="l"/>
              </a:tabLst>
            </a:pPr>
            <a:r>
              <a:rPr lang="de-DE" dirty="0">
                <a:solidFill>
                  <a:srgbClr val="FF0000"/>
                </a:solidFill>
                <a:latin typeface="#9Slide03 Ample" panose="02000000000000000000" pitchFamily="2" charset="0"/>
                <a:ea typeface="Times New Roman" panose="02020603050405020304" pitchFamily="18" charset="0"/>
                <a:sym typeface="Wingdings" panose="05000000000000000000" pitchFamily="2" charset="2"/>
              </a:rPr>
              <a:t>	Khác: 3 nguyên tử có số hạt neutron khác nhau.</a:t>
            </a:r>
            <a:endParaRPr lang="de-DE" sz="1800" dirty="0">
              <a:solidFill>
                <a:srgbClr val="FF0000"/>
              </a:solidFill>
              <a:effectLst/>
              <a:latin typeface="#9Slide03 Ample" panose="02000000000000000000" pitchFamily="2" charset="0"/>
              <a:ea typeface="Times New Roman" panose="02020603050405020304" pitchFamily="18" charset="0"/>
            </a:endParaRPr>
          </a:p>
        </p:txBody>
      </p:sp>
      <p:sp>
        <p:nvSpPr>
          <p:cNvPr id="119" name="TextBox 118">
            <a:extLst>
              <a:ext uri="{FF2B5EF4-FFF2-40B4-BE49-F238E27FC236}">
                <a16:creationId xmlns:a16="http://schemas.microsoft.com/office/drawing/2014/main" id="{814797B3-C770-AD2C-355E-7E70E9CD0B4F}"/>
              </a:ext>
            </a:extLst>
          </p:cNvPr>
          <p:cNvSpPr txBox="1"/>
          <p:nvPr/>
        </p:nvSpPr>
        <p:spPr>
          <a:xfrm>
            <a:off x="5591482" y="5078542"/>
            <a:ext cx="6068454" cy="646331"/>
          </a:xfrm>
          <a:prstGeom prst="rect">
            <a:avLst/>
          </a:prstGeom>
          <a:noFill/>
          <a:ln>
            <a:noFill/>
          </a:ln>
        </p:spPr>
        <p:txBody>
          <a:bodyPr wrap="square" rtlCol="0">
            <a:spAutoFit/>
          </a:bodyPr>
          <a:lstStyle/>
          <a:p>
            <a:pPr algn="just"/>
            <a:r>
              <a:rPr lang="de-DE" dirty="0">
                <a:latin typeface="#9Slide03 Ample" panose="02000000000000000000" pitchFamily="2" charset="0"/>
                <a:ea typeface="Times New Roman" panose="02020603050405020304" pitchFamily="18" charset="0"/>
              </a:rPr>
              <a:t>3</a:t>
            </a:r>
            <a:r>
              <a:rPr lang="de-DE" sz="1800" dirty="0">
                <a:effectLst/>
                <a:latin typeface="#9Slide03 Ample" panose="02000000000000000000" pitchFamily="2" charset="0"/>
                <a:ea typeface="Times New Roman" panose="02020603050405020304" pitchFamily="18" charset="0"/>
              </a:rPr>
              <a:t>, Em hãy đối chiếu với bảng 3.1 SGK/21, hãy xác định nguyên tố nào có số hiệu nguyên tử là 6?</a:t>
            </a:r>
          </a:p>
        </p:txBody>
      </p:sp>
      <p:sp>
        <p:nvSpPr>
          <p:cNvPr id="120" name="TextBox 119">
            <a:extLst>
              <a:ext uri="{FF2B5EF4-FFF2-40B4-BE49-F238E27FC236}">
                <a16:creationId xmlns:a16="http://schemas.microsoft.com/office/drawing/2014/main" id="{AC800785-D8F8-5C52-559C-08BCB6DC4E06}"/>
              </a:ext>
            </a:extLst>
          </p:cNvPr>
          <p:cNvSpPr txBox="1"/>
          <p:nvPr/>
        </p:nvSpPr>
        <p:spPr>
          <a:xfrm>
            <a:off x="5659601" y="5801736"/>
            <a:ext cx="6068454" cy="369332"/>
          </a:xfrm>
          <a:prstGeom prst="rect">
            <a:avLst/>
          </a:prstGeom>
          <a:noFill/>
          <a:ln>
            <a:noFill/>
          </a:ln>
        </p:spPr>
        <p:txBody>
          <a:bodyPr wrap="square" rtlCol="0">
            <a:spAutoFit/>
          </a:bodyPr>
          <a:lstStyle/>
          <a:p>
            <a:pPr marL="285750" indent="-285750" algn="just">
              <a:buFont typeface="Wingdings" panose="05000000000000000000" pitchFamily="2" charset="2"/>
              <a:buChar char="è"/>
            </a:pPr>
            <a:r>
              <a:rPr lang="de-DE" sz="1800" dirty="0">
                <a:solidFill>
                  <a:srgbClr val="FF0000"/>
                </a:solidFill>
                <a:effectLst/>
                <a:latin typeface="#9Slide03 Ample" panose="02000000000000000000" pitchFamily="2" charset="0"/>
                <a:ea typeface="Times New Roman" panose="02020603050405020304" pitchFamily="18" charset="0"/>
                <a:sym typeface="Wingdings" panose="05000000000000000000" pitchFamily="2" charset="2"/>
              </a:rPr>
              <a:t>Nguyên tố đó là Carbon.</a:t>
            </a:r>
            <a:endParaRPr lang="de-DE" sz="1800" dirty="0">
              <a:solidFill>
                <a:srgbClr val="FF0000"/>
              </a:solidFill>
              <a:effectLst/>
              <a:latin typeface="#9Slide03 Ample" panose="02000000000000000000" pitchFamily="2" charset="0"/>
              <a:ea typeface="Times New Roman" panose="02020603050405020304" pitchFamily="18" charset="0"/>
            </a:endParaRPr>
          </a:p>
        </p:txBody>
      </p:sp>
    </p:spTree>
    <p:extLst>
      <p:ext uri="{BB962C8B-B14F-4D97-AF65-F5344CB8AC3E}">
        <p14:creationId xmlns:p14="http://schemas.microsoft.com/office/powerpoint/2010/main" val="4229362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
                                        </p:tgtEl>
                                        <p:attrNameLst>
                                          <p:attrName>style.visibility</p:attrName>
                                        </p:attrNameLst>
                                      </p:cBhvr>
                                      <p:to>
                                        <p:strVal val="visible"/>
                                      </p:to>
                                    </p:set>
                                    <p:animEffect transition="in" filter="fade">
                                      <p:cBhvr>
                                        <p:cTn id="12"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A63E48-610B-9E9F-EBC9-386A807912DD}"/>
              </a:ext>
            </a:extLst>
          </p:cNvPr>
          <p:cNvSpPr txBox="1"/>
          <p:nvPr/>
        </p:nvSpPr>
        <p:spPr>
          <a:xfrm>
            <a:off x="225911" y="998483"/>
            <a:ext cx="6100762" cy="1022459"/>
          </a:xfrm>
          <a:prstGeom prst="rect">
            <a:avLst/>
          </a:prstGeom>
          <a:noFill/>
        </p:spPr>
        <p:txBody>
          <a:bodyPr wrap="square">
            <a:spAutoFit/>
          </a:bodyPr>
          <a:lstStyle/>
          <a:p>
            <a:pPr marL="0" marR="0" indent="0" algn="just">
              <a:lnSpc>
                <a:spcPct val="115000"/>
              </a:lnSpc>
              <a:spcBef>
                <a:spcPts val="600"/>
              </a:spcBef>
              <a:spcAft>
                <a:spcPts val="600"/>
              </a:spcAft>
            </a:pPr>
            <a:r>
              <a:rPr lang="de-DE" dirty="0">
                <a:latin typeface="#9Slide03 Ample" panose="02000000000000000000" pitchFamily="2" charset="0"/>
              </a:rPr>
              <a:t>1, Quan sát mô hình cấu tạo của ba nguyên tử khác nhau thuộc cùng nguyên tố oxygen. Điền số proton, số electron, số neutron của mỗi nguyên tử vào bảng sau:</a:t>
            </a:r>
            <a:endParaRPr lang="en-US" dirty="0">
              <a:latin typeface="#9Slide03 Ample" panose="02000000000000000000" pitchFamily="2" charset="0"/>
            </a:endParaRPr>
          </a:p>
        </p:txBody>
      </p:sp>
      <p:sp>
        <p:nvSpPr>
          <p:cNvPr id="8" name="Oval 7">
            <a:extLst>
              <a:ext uri="{FF2B5EF4-FFF2-40B4-BE49-F238E27FC236}">
                <a16:creationId xmlns:a16="http://schemas.microsoft.com/office/drawing/2014/main" id="{060A75E1-A6D0-A5E4-2A5E-F2328BFDE558}"/>
              </a:ext>
            </a:extLst>
          </p:cNvPr>
          <p:cNvSpPr/>
          <p:nvPr/>
        </p:nvSpPr>
        <p:spPr>
          <a:xfrm>
            <a:off x="1138804" y="2931107"/>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CB51C709-E76D-F070-FF6C-8787931C7D06}"/>
              </a:ext>
            </a:extLst>
          </p:cNvPr>
          <p:cNvSpPr/>
          <p:nvPr/>
        </p:nvSpPr>
        <p:spPr>
          <a:xfrm>
            <a:off x="1008725" y="333817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14C248B3-16A4-5093-68C6-497D5605AAB3}"/>
              </a:ext>
            </a:extLst>
          </p:cNvPr>
          <p:cNvSpPr/>
          <p:nvPr/>
        </p:nvSpPr>
        <p:spPr>
          <a:xfrm>
            <a:off x="1340060" y="287776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B81BEB35-FF7C-A875-683F-0D57507520A6}"/>
              </a:ext>
            </a:extLst>
          </p:cNvPr>
          <p:cNvSpPr/>
          <p:nvPr/>
        </p:nvSpPr>
        <p:spPr>
          <a:xfrm>
            <a:off x="893840" y="3461776"/>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FD9A9D20-41A8-0858-519B-EEDEA16AAEC3}"/>
              </a:ext>
            </a:extLst>
          </p:cNvPr>
          <p:cNvSpPr/>
          <p:nvPr/>
        </p:nvSpPr>
        <p:spPr>
          <a:xfrm>
            <a:off x="783740" y="307376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70864D4C-CF2D-2E79-F545-E3EB8F479356}"/>
              </a:ext>
            </a:extLst>
          </p:cNvPr>
          <p:cNvSpPr/>
          <p:nvPr/>
        </p:nvSpPr>
        <p:spPr>
          <a:xfrm>
            <a:off x="1321029" y="3084709"/>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22F1596C-7B9B-0800-2171-481B7680682D}"/>
              </a:ext>
            </a:extLst>
          </p:cNvPr>
          <p:cNvSpPr/>
          <p:nvPr/>
        </p:nvSpPr>
        <p:spPr>
          <a:xfrm>
            <a:off x="989279" y="313975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1284BF79-14C1-2770-D6A9-6C81179C0D46}"/>
              </a:ext>
            </a:extLst>
          </p:cNvPr>
          <p:cNvSpPr/>
          <p:nvPr/>
        </p:nvSpPr>
        <p:spPr>
          <a:xfrm>
            <a:off x="1176062" y="316098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Oval 15">
            <a:extLst>
              <a:ext uri="{FF2B5EF4-FFF2-40B4-BE49-F238E27FC236}">
                <a16:creationId xmlns:a16="http://schemas.microsoft.com/office/drawing/2014/main" id="{1CCF1D92-AF60-6C49-EB5D-71AAF3A79081}"/>
              </a:ext>
            </a:extLst>
          </p:cNvPr>
          <p:cNvSpPr/>
          <p:nvPr/>
        </p:nvSpPr>
        <p:spPr>
          <a:xfrm>
            <a:off x="1298544" y="333538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Oval 16">
            <a:extLst>
              <a:ext uri="{FF2B5EF4-FFF2-40B4-BE49-F238E27FC236}">
                <a16:creationId xmlns:a16="http://schemas.microsoft.com/office/drawing/2014/main" id="{47B9A824-684A-5B36-7265-3ABEFAB88938}"/>
              </a:ext>
            </a:extLst>
          </p:cNvPr>
          <p:cNvSpPr/>
          <p:nvPr/>
        </p:nvSpPr>
        <p:spPr>
          <a:xfrm>
            <a:off x="956296" y="292309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045338EE-5762-2148-C2F5-7BFF926E7E2E}"/>
              </a:ext>
            </a:extLst>
          </p:cNvPr>
          <p:cNvSpPr/>
          <p:nvPr/>
        </p:nvSpPr>
        <p:spPr>
          <a:xfrm>
            <a:off x="820991" y="329096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D6427184-B28B-81C9-FF61-397D5B1E8AE5}"/>
              </a:ext>
            </a:extLst>
          </p:cNvPr>
          <p:cNvSpPr/>
          <p:nvPr/>
        </p:nvSpPr>
        <p:spPr>
          <a:xfrm>
            <a:off x="1232087" y="2744150"/>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51E8753E-F6B9-1502-8B36-61968832DFCA}"/>
              </a:ext>
            </a:extLst>
          </p:cNvPr>
          <p:cNvSpPr/>
          <p:nvPr/>
        </p:nvSpPr>
        <p:spPr>
          <a:xfrm>
            <a:off x="452189" y="2373848"/>
            <a:ext cx="1602999" cy="16008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34C6041-9038-9B5A-3E68-8547111C464E}"/>
              </a:ext>
            </a:extLst>
          </p:cNvPr>
          <p:cNvSpPr/>
          <p:nvPr/>
        </p:nvSpPr>
        <p:spPr>
          <a:xfrm>
            <a:off x="107940" y="2020942"/>
            <a:ext cx="2306691" cy="23066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7B63ED-57B0-4478-C2E1-4BC13CA22C0C}"/>
              </a:ext>
            </a:extLst>
          </p:cNvPr>
          <p:cNvSpPr/>
          <p:nvPr/>
        </p:nvSpPr>
        <p:spPr>
          <a:xfrm>
            <a:off x="0" y="313191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3" name="Oval 22">
            <a:extLst>
              <a:ext uri="{FF2B5EF4-FFF2-40B4-BE49-F238E27FC236}">
                <a16:creationId xmlns:a16="http://schemas.microsoft.com/office/drawing/2014/main" id="{8E014DFA-56EA-7E8D-21C3-9A3BE4308652}"/>
              </a:ext>
            </a:extLst>
          </p:cNvPr>
          <p:cNvSpPr/>
          <p:nvPr/>
        </p:nvSpPr>
        <p:spPr>
          <a:xfrm>
            <a:off x="2284552" y="313191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4" name="Oval 23">
            <a:extLst>
              <a:ext uri="{FF2B5EF4-FFF2-40B4-BE49-F238E27FC236}">
                <a16:creationId xmlns:a16="http://schemas.microsoft.com/office/drawing/2014/main" id="{C1169AC9-B23E-177D-E6BA-11C4942F8EC8}"/>
              </a:ext>
            </a:extLst>
          </p:cNvPr>
          <p:cNvSpPr/>
          <p:nvPr/>
        </p:nvSpPr>
        <p:spPr>
          <a:xfrm>
            <a:off x="513265" y="406865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5" name="Oval 24">
            <a:extLst>
              <a:ext uri="{FF2B5EF4-FFF2-40B4-BE49-F238E27FC236}">
                <a16:creationId xmlns:a16="http://schemas.microsoft.com/office/drawing/2014/main" id="{20E0A5DC-E313-D020-0578-3D950BDD18C0}"/>
              </a:ext>
            </a:extLst>
          </p:cNvPr>
          <p:cNvSpPr/>
          <p:nvPr/>
        </p:nvSpPr>
        <p:spPr>
          <a:xfrm>
            <a:off x="1757490" y="406865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6" name="Oval 25">
            <a:extLst>
              <a:ext uri="{FF2B5EF4-FFF2-40B4-BE49-F238E27FC236}">
                <a16:creationId xmlns:a16="http://schemas.microsoft.com/office/drawing/2014/main" id="{B65A5286-C537-5DA5-7959-D24FC6F8AD23}"/>
              </a:ext>
            </a:extLst>
          </p:cNvPr>
          <p:cNvSpPr/>
          <p:nvPr/>
        </p:nvSpPr>
        <p:spPr>
          <a:xfrm>
            <a:off x="1179611" y="2247200"/>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7" name="Oval 26">
            <a:extLst>
              <a:ext uri="{FF2B5EF4-FFF2-40B4-BE49-F238E27FC236}">
                <a16:creationId xmlns:a16="http://schemas.microsoft.com/office/drawing/2014/main" id="{2746274A-4E41-0A1A-283F-E3A0AFE10317}"/>
              </a:ext>
            </a:extLst>
          </p:cNvPr>
          <p:cNvSpPr/>
          <p:nvPr/>
        </p:nvSpPr>
        <p:spPr>
          <a:xfrm>
            <a:off x="1176062" y="3846484"/>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Oval 27">
            <a:extLst>
              <a:ext uri="{FF2B5EF4-FFF2-40B4-BE49-F238E27FC236}">
                <a16:creationId xmlns:a16="http://schemas.microsoft.com/office/drawing/2014/main" id="{D1DF69E1-118E-6A0C-E99F-A1ACB4FF8704}"/>
              </a:ext>
            </a:extLst>
          </p:cNvPr>
          <p:cNvSpPr/>
          <p:nvPr/>
        </p:nvSpPr>
        <p:spPr>
          <a:xfrm>
            <a:off x="1039131" y="271808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7A7C98EE-E539-17BB-3A75-7971D8D311FF}"/>
              </a:ext>
            </a:extLst>
          </p:cNvPr>
          <p:cNvSpPr/>
          <p:nvPr/>
        </p:nvSpPr>
        <p:spPr>
          <a:xfrm>
            <a:off x="1161613" y="3479851"/>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Oval 29">
            <a:extLst>
              <a:ext uri="{FF2B5EF4-FFF2-40B4-BE49-F238E27FC236}">
                <a16:creationId xmlns:a16="http://schemas.microsoft.com/office/drawing/2014/main" id="{40CD23F2-B4C5-DE56-981C-4770CBEAF422}"/>
              </a:ext>
            </a:extLst>
          </p:cNvPr>
          <p:cNvSpPr/>
          <p:nvPr/>
        </p:nvSpPr>
        <p:spPr>
          <a:xfrm>
            <a:off x="828831" y="2738264"/>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Oval 30">
            <a:extLst>
              <a:ext uri="{FF2B5EF4-FFF2-40B4-BE49-F238E27FC236}">
                <a16:creationId xmlns:a16="http://schemas.microsoft.com/office/drawing/2014/main" id="{615D5B08-FF9A-0BCB-CA0E-B903694E22E3}"/>
              </a:ext>
            </a:extLst>
          </p:cNvPr>
          <p:cNvSpPr/>
          <p:nvPr/>
        </p:nvSpPr>
        <p:spPr>
          <a:xfrm>
            <a:off x="699287" y="2887176"/>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2" name="Oval 31">
            <a:extLst>
              <a:ext uri="{FF2B5EF4-FFF2-40B4-BE49-F238E27FC236}">
                <a16:creationId xmlns:a16="http://schemas.microsoft.com/office/drawing/2014/main" id="{9FD1BC90-E947-6F1D-9B48-BDAD318FDFC7}"/>
              </a:ext>
            </a:extLst>
          </p:cNvPr>
          <p:cNvSpPr/>
          <p:nvPr/>
        </p:nvSpPr>
        <p:spPr>
          <a:xfrm>
            <a:off x="513265" y="209767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3" name="Oval 32">
            <a:extLst>
              <a:ext uri="{FF2B5EF4-FFF2-40B4-BE49-F238E27FC236}">
                <a16:creationId xmlns:a16="http://schemas.microsoft.com/office/drawing/2014/main" id="{9F9E23BB-63FF-6FBE-A68C-FE6CD1066070}"/>
              </a:ext>
            </a:extLst>
          </p:cNvPr>
          <p:cNvSpPr/>
          <p:nvPr/>
        </p:nvSpPr>
        <p:spPr>
          <a:xfrm>
            <a:off x="1757490" y="209767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4" name="Oval 33">
            <a:extLst>
              <a:ext uri="{FF2B5EF4-FFF2-40B4-BE49-F238E27FC236}">
                <a16:creationId xmlns:a16="http://schemas.microsoft.com/office/drawing/2014/main" id="{CECC7133-89F4-4A7D-5337-240E5F0E278B}"/>
              </a:ext>
            </a:extLst>
          </p:cNvPr>
          <p:cNvSpPr/>
          <p:nvPr/>
        </p:nvSpPr>
        <p:spPr>
          <a:xfrm>
            <a:off x="3850820" y="2931107"/>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Oval 34">
            <a:extLst>
              <a:ext uri="{FF2B5EF4-FFF2-40B4-BE49-F238E27FC236}">
                <a16:creationId xmlns:a16="http://schemas.microsoft.com/office/drawing/2014/main" id="{6CCB7425-2DB0-7AC6-253D-CAF0080AA475}"/>
              </a:ext>
            </a:extLst>
          </p:cNvPr>
          <p:cNvSpPr/>
          <p:nvPr/>
        </p:nvSpPr>
        <p:spPr>
          <a:xfrm>
            <a:off x="3720741" y="333817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6" name="Oval 35">
            <a:extLst>
              <a:ext uri="{FF2B5EF4-FFF2-40B4-BE49-F238E27FC236}">
                <a16:creationId xmlns:a16="http://schemas.microsoft.com/office/drawing/2014/main" id="{A406DE5D-1286-2ACD-96E4-6D9259867886}"/>
              </a:ext>
            </a:extLst>
          </p:cNvPr>
          <p:cNvSpPr/>
          <p:nvPr/>
        </p:nvSpPr>
        <p:spPr>
          <a:xfrm>
            <a:off x="4052076" y="287776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7" name="Oval 36">
            <a:extLst>
              <a:ext uri="{FF2B5EF4-FFF2-40B4-BE49-F238E27FC236}">
                <a16:creationId xmlns:a16="http://schemas.microsoft.com/office/drawing/2014/main" id="{6886854E-787A-D5CB-C776-0429702D5212}"/>
              </a:ext>
            </a:extLst>
          </p:cNvPr>
          <p:cNvSpPr/>
          <p:nvPr/>
        </p:nvSpPr>
        <p:spPr>
          <a:xfrm>
            <a:off x="3605856" y="3461776"/>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Oval 37">
            <a:extLst>
              <a:ext uri="{FF2B5EF4-FFF2-40B4-BE49-F238E27FC236}">
                <a16:creationId xmlns:a16="http://schemas.microsoft.com/office/drawing/2014/main" id="{8F62C3E6-6760-61F2-C6D6-73B064458366}"/>
              </a:ext>
            </a:extLst>
          </p:cNvPr>
          <p:cNvSpPr/>
          <p:nvPr/>
        </p:nvSpPr>
        <p:spPr>
          <a:xfrm>
            <a:off x="3495756" y="307376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Oval 38">
            <a:extLst>
              <a:ext uri="{FF2B5EF4-FFF2-40B4-BE49-F238E27FC236}">
                <a16:creationId xmlns:a16="http://schemas.microsoft.com/office/drawing/2014/main" id="{BF876D37-61B8-1C75-DB62-A5DE61FE1F81}"/>
              </a:ext>
            </a:extLst>
          </p:cNvPr>
          <p:cNvSpPr/>
          <p:nvPr/>
        </p:nvSpPr>
        <p:spPr>
          <a:xfrm>
            <a:off x="4033045" y="3084709"/>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78E04834-3BFF-9E49-9989-F940EDCFE7E8}"/>
              </a:ext>
            </a:extLst>
          </p:cNvPr>
          <p:cNvSpPr/>
          <p:nvPr/>
        </p:nvSpPr>
        <p:spPr>
          <a:xfrm>
            <a:off x="3701295" y="313975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Oval 40">
            <a:extLst>
              <a:ext uri="{FF2B5EF4-FFF2-40B4-BE49-F238E27FC236}">
                <a16:creationId xmlns:a16="http://schemas.microsoft.com/office/drawing/2014/main" id="{68018016-53A8-65B1-1D45-AF71BFA47450}"/>
              </a:ext>
            </a:extLst>
          </p:cNvPr>
          <p:cNvSpPr/>
          <p:nvPr/>
        </p:nvSpPr>
        <p:spPr>
          <a:xfrm>
            <a:off x="3888078" y="316098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Oval 41">
            <a:extLst>
              <a:ext uri="{FF2B5EF4-FFF2-40B4-BE49-F238E27FC236}">
                <a16:creationId xmlns:a16="http://schemas.microsoft.com/office/drawing/2014/main" id="{05E77C33-D281-9755-3B34-BC3E78946306}"/>
              </a:ext>
            </a:extLst>
          </p:cNvPr>
          <p:cNvSpPr/>
          <p:nvPr/>
        </p:nvSpPr>
        <p:spPr>
          <a:xfrm>
            <a:off x="4010560" y="333538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Oval 42">
            <a:extLst>
              <a:ext uri="{FF2B5EF4-FFF2-40B4-BE49-F238E27FC236}">
                <a16:creationId xmlns:a16="http://schemas.microsoft.com/office/drawing/2014/main" id="{2892A8B9-BFFA-7266-BF74-C0E75CA4B010}"/>
              </a:ext>
            </a:extLst>
          </p:cNvPr>
          <p:cNvSpPr/>
          <p:nvPr/>
        </p:nvSpPr>
        <p:spPr>
          <a:xfrm>
            <a:off x="3668312" y="292309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Oval 43">
            <a:extLst>
              <a:ext uri="{FF2B5EF4-FFF2-40B4-BE49-F238E27FC236}">
                <a16:creationId xmlns:a16="http://schemas.microsoft.com/office/drawing/2014/main" id="{5620EEB3-2343-F6E5-08BD-3761879AA4D6}"/>
              </a:ext>
            </a:extLst>
          </p:cNvPr>
          <p:cNvSpPr/>
          <p:nvPr/>
        </p:nvSpPr>
        <p:spPr>
          <a:xfrm>
            <a:off x="3533007" y="329096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D07513D8-383D-D342-F1C2-12006698150F}"/>
              </a:ext>
            </a:extLst>
          </p:cNvPr>
          <p:cNvSpPr/>
          <p:nvPr/>
        </p:nvSpPr>
        <p:spPr>
          <a:xfrm>
            <a:off x="3944103" y="2744150"/>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Oval 45">
            <a:extLst>
              <a:ext uri="{FF2B5EF4-FFF2-40B4-BE49-F238E27FC236}">
                <a16:creationId xmlns:a16="http://schemas.microsoft.com/office/drawing/2014/main" id="{8031C562-0BCB-CB84-E1C3-3AD079104001}"/>
              </a:ext>
            </a:extLst>
          </p:cNvPr>
          <p:cNvSpPr/>
          <p:nvPr/>
        </p:nvSpPr>
        <p:spPr>
          <a:xfrm>
            <a:off x="3164205" y="2373848"/>
            <a:ext cx="1602999" cy="16008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7DE1D3F-C466-B357-DAD1-BF6A2093B0F9}"/>
              </a:ext>
            </a:extLst>
          </p:cNvPr>
          <p:cNvSpPr/>
          <p:nvPr/>
        </p:nvSpPr>
        <p:spPr>
          <a:xfrm>
            <a:off x="2819956" y="2020942"/>
            <a:ext cx="2306691" cy="23066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1DC34DC-D40D-A578-D15D-4384C106D7B1}"/>
              </a:ext>
            </a:extLst>
          </p:cNvPr>
          <p:cNvSpPr/>
          <p:nvPr/>
        </p:nvSpPr>
        <p:spPr>
          <a:xfrm>
            <a:off x="2712016" y="313191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9" name="Oval 48">
            <a:extLst>
              <a:ext uri="{FF2B5EF4-FFF2-40B4-BE49-F238E27FC236}">
                <a16:creationId xmlns:a16="http://schemas.microsoft.com/office/drawing/2014/main" id="{99C99362-DA0C-DB61-6B81-F886845F84A0}"/>
              </a:ext>
            </a:extLst>
          </p:cNvPr>
          <p:cNvSpPr/>
          <p:nvPr/>
        </p:nvSpPr>
        <p:spPr>
          <a:xfrm>
            <a:off x="4996568" y="313191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0" name="Oval 49">
            <a:extLst>
              <a:ext uri="{FF2B5EF4-FFF2-40B4-BE49-F238E27FC236}">
                <a16:creationId xmlns:a16="http://schemas.microsoft.com/office/drawing/2014/main" id="{0A0924F4-9DEF-5255-DDBD-E7906A6E7B24}"/>
              </a:ext>
            </a:extLst>
          </p:cNvPr>
          <p:cNvSpPr/>
          <p:nvPr/>
        </p:nvSpPr>
        <p:spPr>
          <a:xfrm>
            <a:off x="3225281" y="406865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1" name="Oval 50">
            <a:extLst>
              <a:ext uri="{FF2B5EF4-FFF2-40B4-BE49-F238E27FC236}">
                <a16:creationId xmlns:a16="http://schemas.microsoft.com/office/drawing/2014/main" id="{CFBB4A02-FDAC-EA94-DA77-08917EA4482A}"/>
              </a:ext>
            </a:extLst>
          </p:cNvPr>
          <p:cNvSpPr/>
          <p:nvPr/>
        </p:nvSpPr>
        <p:spPr>
          <a:xfrm>
            <a:off x="4469506" y="406865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2" name="Oval 51">
            <a:extLst>
              <a:ext uri="{FF2B5EF4-FFF2-40B4-BE49-F238E27FC236}">
                <a16:creationId xmlns:a16="http://schemas.microsoft.com/office/drawing/2014/main" id="{DDCB663B-743D-5B38-D1FA-34C024972597}"/>
              </a:ext>
            </a:extLst>
          </p:cNvPr>
          <p:cNvSpPr/>
          <p:nvPr/>
        </p:nvSpPr>
        <p:spPr>
          <a:xfrm>
            <a:off x="3891627" y="2247200"/>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3" name="Oval 52">
            <a:extLst>
              <a:ext uri="{FF2B5EF4-FFF2-40B4-BE49-F238E27FC236}">
                <a16:creationId xmlns:a16="http://schemas.microsoft.com/office/drawing/2014/main" id="{0F8EF887-2B94-3CD3-59C6-6A4B03B47894}"/>
              </a:ext>
            </a:extLst>
          </p:cNvPr>
          <p:cNvSpPr/>
          <p:nvPr/>
        </p:nvSpPr>
        <p:spPr>
          <a:xfrm>
            <a:off x="3888078" y="3846484"/>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4" name="Oval 53">
            <a:extLst>
              <a:ext uri="{FF2B5EF4-FFF2-40B4-BE49-F238E27FC236}">
                <a16:creationId xmlns:a16="http://schemas.microsoft.com/office/drawing/2014/main" id="{2F9AC428-FB52-88FD-7CDD-A40C986A8E5F}"/>
              </a:ext>
            </a:extLst>
          </p:cNvPr>
          <p:cNvSpPr/>
          <p:nvPr/>
        </p:nvSpPr>
        <p:spPr>
          <a:xfrm>
            <a:off x="3751147" y="271808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5" name="Oval 54">
            <a:extLst>
              <a:ext uri="{FF2B5EF4-FFF2-40B4-BE49-F238E27FC236}">
                <a16:creationId xmlns:a16="http://schemas.microsoft.com/office/drawing/2014/main" id="{7FCF8649-4D89-D1AF-083C-7AC8152977C3}"/>
              </a:ext>
            </a:extLst>
          </p:cNvPr>
          <p:cNvSpPr/>
          <p:nvPr/>
        </p:nvSpPr>
        <p:spPr>
          <a:xfrm>
            <a:off x="3873629" y="3479851"/>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Oval 55">
            <a:extLst>
              <a:ext uri="{FF2B5EF4-FFF2-40B4-BE49-F238E27FC236}">
                <a16:creationId xmlns:a16="http://schemas.microsoft.com/office/drawing/2014/main" id="{DA312323-615F-828E-F975-FE992FB32D68}"/>
              </a:ext>
            </a:extLst>
          </p:cNvPr>
          <p:cNvSpPr/>
          <p:nvPr/>
        </p:nvSpPr>
        <p:spPr>
          <a:xfrm>
            <a:off x="3540847" y="2738264"/>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7" name="Oval 56">
            <a:extLst>
              <a:ext uri="{FF2B5EF4-FFF2-40B4-BE49-F238E27FC236}">
                <a16:creationId xmlns:a16="http://schemas.microsoft.com/office/drawing/2014/main" id="{274229EA-B938-9737-F73E-FD4D3D08F48E}"/>
              </a:ext>
            </a:extLst>
          </p:cNvPr>
          <p:cNvSpPr/>
          <p:nvPr/>
        </p:nvSpPr>
        <p:spPr>
          <a:xfrm>
            <a:off x="3411303" y="2887176"/>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8" name="Oval 57">
            <a:extLst>
              <a:ext uri="{FF2B5EF4-FFF2-40B4-BE49-F238E27FC236}">
                <a16:creationId xmlns:a16="http://schemas.microsoft.com/office/drawing/2014/main" id="{A5DC206C-5CCD-41FD-4D20-5126F2AD4605}"/>
              </a:ext>
            </a:extLst>
          </p:cNvPr>
          <p:cNvSpPr/>
          <p:nvPr/>
        </p:nvSpPr>
        <p:spPr>
          <a:xfrm>
            <a:off x="3225281" y="209767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9" name="Oval 58">
            <a:extLst>
              <a:ext uri="{FF2B5EF4-FFF2-40B4-BE49-F238E27FC236}">
                <a16:creationId xmlns:a16="http://schemas.microsoft.com/office/drawing/2014/main" id="{F543A0A9-C251-870B-FD29-E6FB8B338CF7}"/>
              </a:ext>
            </a:extLst>
          </p:cNvPr>
          <p:cNvSpPr/>
          <p:nvPr/>
        </p:nvSpPr>
        <p:spPr>
          <a:xfrm>
            <a:off x="4469506" y="209767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0" name="Oval 59">
            <a:extLst>
              <a:ext uri="{FF2B5EF4-FFF2-40B4-BE49-F238E27FC236}">
                <a16:creationId xmlns:a16="http://schemas.microsoft.com/office/drawing/2014/main" id="{B8187249-4F0A-229E-B8A9-9EA602C681B0}"/>
              </a:ext>
            </a:extLst>
          </p:cNvPr>
          <p:cNvSpPr/>
          <p:nvPr/>
        </p:nvSpPr>
        <p:spPr>
          <a:xfrm>
            <a:off x="4192472" y="3241100"/>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2" name="Oval 61">
            <a:extLst>
              <a:ext uri="{FF2B5EF4-FFF2-40B4-BE49-F238E27FC236}">
                <a16:creationId xmlns:a16="http://schemas.microsoft.com/office/drawing/2014/main" id="{B5222AFB-48C7-5497-AE6F-13677D4A0C27}"/>
              </a:ext>
            </a:extLst>
          </p:cNvPr>
          <p:cNvSpPr/>
          <p:nvPr/>
        </p:nvSpPr>
        <p:spPr>
          <a:xfrm>
            <a:off x="2507915" y="5338087"/>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3" name="Oval 62">
            <a:extLst>
              <a:ext uri="{FF2B5EF4-FFF2-40B4-BE49-F238E27FC236}">
                <a16:creationId xmlns:a16="http://schemas.microsoft.com/office/drawing/2014/main" id="{FB4E3B43-6C8D-7099-CC0D-BB6B2F0ABA77}"/>
              </a:ext>
            </a:extLst>
          </p:cNvPr>
          <p:cNvSpPr/>
          <p:nvPr/>
        </p:nvSpPr>
        <p:spPr>
          <a:xfrm>
            <a:off x="2377836" y="574515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4" name="Oval 63">
            <a:extLst>
              <a:ext uri="{FF2B5EF4-FFF2-40B4-BE49-F238E27FC236}">
                <a16:creationId xmlns:a16="http://schemas.microsoft.com/office/drawing/2014/main" id="{0DAB367D-2A88-302D-12C9-317F7E4AD7F3}"/>
              </a:ext>
            </a:extLst>
          </p:cNvPr>
          <p:cNvSpPr/>
          <p:nvPr/>
        </p:nvSpPr>
        <p:spPr>
          <a:xfrm>
            <a:off x="2709171" y="528474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5" name="Oval 64">
            <a:extLst>
              <a:ext uri="{FF2B5EF4-FFF2-40B4-BE49-F238E27FC236}">
                <a16:creationId xmlns:a16="http://schemas.microsoft.com/office/drawing/2014/main" id="{FAA5A45E-3B01-4618-69B1-7FB05C71B2B8}"/>
              </a:ext>
            </a:extLst>
          </p:cNvPr>
          <p:cNvSpPr/>
          <p:nvPr/>
        </p:nvSpPr>
        <p:spPr>
          <a:xfrm>
            <a:off x="2262951" y="5868756"/>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6" name="Oval 65">
            <a:extLst>
              <a:ext uri="{FF2B5EF4-FFF2-40B4-BE49-F238E27FC236}">
                <a16:creationId xmlns:a16="http://schemas.microsoft.com/office/drawing/2014/main" id="{5450B2CC-8E62-38E6-B2AB-89097D3BD9CB}"/>
              </a:ext>
            </a:extLst>
          </p:cNvPr>
          <p:cNvSpPr/>
          <p:nvPr/>
        </p:nvSpPr>
        <p:spPr>
          <a:xfrm>
            <a:off x="2152851" y="548074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7" name="Oval 66">
            <a:extLst>
              <a:ext uri="{FF2B5EF4-FFF2-40B4-BE49-F238E27FC236}">
                <a16:creationId xmlns:a16="http://schemas.microsoft.com/office/drawing/2014/main" id="{E048B175-66D8-C2DF-D611-86E0F13A108C}"/>
              </a:ext>
            </a:extLst>
          </p:cNvPr>
          <p:cNvSpPr/>
          <p:nvPr/>
        </p:nvSpPr>
        <p:spPr>
          <a:xfrm>
            <a:off x="2690140" y="5491689"/>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8" name="Oval 67">
            <a:extLst>
              <a:ext uri="{FF2B5EF4-FFF2-40B4-BE49-F238E27FC236}">
                <a16:creationId xmlns:a16="http://schemas.microsoft.com/office/drawing/2014/main" id="{B585F6C5-DF05-04B7-4DBA-5A5EB5C883BB}"/>
              </a:ext>
            </a:extLst>
          </p:cNvPr>
          <p:cNvSpPr/>
          <p:nvPr/>
        </p:nvSpPr>
        <p:spPr>
          <a:xfrm>
            <a:off x="2358390" y="554673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9" name="Oval 68">
            <a:extLst>
              <a:ext uri="{FF2B5EF4-FFF2-40B4-BE49-F238E27FC236}">
                <a16:creationId xmlns:a16="http://schemas.microsoft.com/office/drawing/2014/main" id="{BA882252-FBE7-01AA-9EE3-A66C22D11070}"/>
              </a:ext>
            </a:extLst>
          </p:cNvPr>
          <p:cNvSpPr/>
          <p:nvPr/>
        </p:nvSpPr>
        <p:spPr>
          <a:xfrm>
            <a:off x="2545173" y="556796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0" name="Oval 69">
            <a:extLst>
              <a:ext uri="{FF2B5EF4-FFF2-40B4-BE49-F238E27FC236}">
                <a16:creationId xmlns:a16="http://schemas.microsoft.com/office/drawing/2014/main" id="{EF380FE4-9AC1-BB3E-C2FA-EFC0351017CB}"/>
              </a:ext>
            </a:extLst>
          </p:cNvPr>
          <p:cNvSpPr/>
          <p:nvPr/>
        </p:nvSpPr>
        <p:spPr>
          <a:xfrm>
            <a:off x="2667655" y="574236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1" name="Oval 70">
            <a:extLst>
              <a:ext uri="{FF2B5EF4-FFF2-40B4-BE49-F238E27FC236}">
                <a16:creationId xmlns:a16="http://schemas.microsoft.com/office/drawing/2014/main" id="{4AFF19E6-E290-FE38-B8F2-37483931BBDD}"/>
              </a:ext>
            </a:extLst>
          </p:cNvPr>
          <p:cNvSpPr/>
          <p:nvPr/>
        </p:nvSpPr>
        <p:spPr>
          <a:xfrm>
            <a:off x="2325407" y="533007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2" name="Oval 71">
            <a:extLst>
              <a:ext uri="{FF2B5EF4-FFF2-40B4-BE49-F238E27FC236}">
                <a16:creationId xmlns:a16="http://schemas.microsoft.com/office/drawing/2014/main" id="{54286FB1-BAFE-A745-5CD3-3F15A79A85B1}"/>
              </a:ext>
            </a:extLst>
          </p:cNvPr>
          <p:cNvSpPr/>
          <p:nvPr/>
        </p:nvSpPr>
        <p:spPr>
          <a:xfrm>
            <a:off x="2190102" y="569794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3" name="Oval 72">
            <a:extLst>
              <a:ext uri="{FF2B5EF4-FFF2-40B4-BE49-F238E27FC236}">
                <a16:creationId xmlns:a16="http://schemas.microsoft.com/office/drawing/2014/main" id="{64BE3AF0-B74B-4A0D-3A5A-F63A637311FD}"/>
              </a:ext>
            </a:extLst>
          </p:cNvPr>
          <p:cNvSpPr/>
          <p:nvPr/>
        </p:nvSpPr>
        <p:spPr>
          <a:xfrm>
            <a:off x="2601198" y="5151130"/>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4" name="Oval 73">
            <a:extLst>
              <a:ext uri="{FF2B5EF4-FFF2-40B4-BE49-F238E27FC236}">
                <a16:creationId xmlns:a16="http://schemas.microsoft.com/office/drawing/2014/main" id="{27616226-F50E-2570-74DB-D5289F5A76A0}"/>
              </a:ext>
            </a:extLst>
          </p:cNvPr>
          <p:cNvSpPr/>
          <p:nvPr/>
        </p:nvSpPr>
        <p:spPr>
          <a:xfrm>
            <a:off x="1821300" y="4780828"/>
            <a:ext cx="1602999" cy="16008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E2F3644-B3EF-BE34-B73E-B1C4B57E8B71}"/>
              </a:ext>
            </a:extLst>
          </p:cNvPr>
          <p:cNvSpPr/>
          <p:nvPr/>
        </p:nvSpPr>
        <p:spPr>
          <a:xfrm>
            <a:off x="1477051" y="4427922"/>
            <a:ext cx="2306691" cy="23066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2B345B0-DB57-6121-9F91-8CA9BAE91899}"/>
              </a:ext>
            </a:extLst>
          </p:cNvPr>
          <p:cNvSpPr/>
          <p:nvPr/>
        </p:nvSpPr>
        <p:spPr>
          <a:xfrm>
            <a:off x="1369111" y="553889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7" name="Oval 76">
            <a:extLst>
              <a:ext uri="{FF2B5EF4-FFF2-40B4-BE49-F238E27FC236}">
                <a16:creationId xmlns:a16="http://schemas.microsoft.com/office/drawing/2014/main" id="{86BB2AAA-EC4E-9364-877C-A68A617DA9E3}"/>
              </a:ext>
            </a:extLst>
          </p:cNvPr>
          <p:cNvSpPr/>
          <p:nvPr/>
        </p:nvSpPr>
        <p:spPr>
          <a:xfrm>
            <a:off x="3653663" y="553889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8" name="Oval 77">
            <a:extLst>
              <a:ext uri="{FF2B5EF4-FFF2-40B4-BE49-F238E27FC236}">
                <a16:creationId xmlns:a16="http://schemas.microsoft.com/office/drawing/2014/main" id="{5D07623D-01BE-F320-200E-8C5B49D689C0}"/>
              </a:ext>
            </a:extLst>
          </p:cNvPr>
          <p:cNvSpPr/>
          <p:nvPr/>
        </p:nvSpPr>
        <p:spPr>
          <a:xfrm>
            <a:off x="1882376" y="647563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9" name="Oval 78">
            <a:extLst>
              <a:ext uri="{FF2B5EF4-FFF2-40B4-BE49-F238E27FC236}">
                <a16:creationId xmlns:a16="http://schemas.microsoft.com/office/drawing/2014/main" id="{A2A80515-7278-22BC-979F-FDB650840545}"/>
              </a:ext>
            </a:extLst>
          </p:cNvPr>
          <p:cNvSpPr/>
          <p:nvPr/>
        </p:nvSpPr>
        <p:spPr>
          <a:xfrm>
            <a:off x="3126601" y="647563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0" name="Oval 79">
            <a:extLst>
              <a:ext uri="{FF2B5EF4-FFF2-40B4-BE49-F238E27FC236}">
                <a16:creationId xmlns:a16="http://schemas.microsoft.com/office/drawing/2014/main" id="{A3B3F068-8A70-6DD5-111E-B55C39CF8305}"/>
              </a:ext>
            </a:extLst>
          </p:cNvPr>
          <p:cNvSpPr/>
          <p:nvPr/>
        </p:nvSpPr>
        <p:spPr>
          <a:xfrm>
            <a:off x="2548722" y="4654180"/>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1" name="Oval 80">
            <a:extLst>
              <a:ext uri="{FF2B5EF4-FFF2-40B4-BE49-F238E27FC236}">
                <a16:creationId xmlns:a16="http://schemas.microsoft.com/office/drawing/2014/main" id="{4B4E75AE-136D-7B59-2C88-4C664F9EB4F3}"/>
              </a:ext>
            </a:extLst>
          </p:cNvPr>
          <p:cNvSpPr/>
          <p:nvPr/>
        </p:nvSpPr>
        <p:spPr>
          <a:xfrm>
            <a:off x="2545173" y="6253464"/>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2" name="Oval 81">
            <a:extLst>
              <a:ext uri="{FF2B5EF4-FFF2-40B4-BE49-F238E27FC236}">
                <a16:creationId xmlns:a16="http://schemas.microsoft.com/office/drawing/2014/main" id="{5E1B4D41-5452-1744-540A-0223CADF377B}"/>
              </a:ext>
            </a:extLst>
          </p:cNvPr>
          <p:cNvSpPr/>
          <p:nvPr/>
        </p:nvSpPr>
        <p:spPr>
          <a:xfrm>
            <a:off x="2408242" y="512506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3" name="Oval 82">
            <a:extLst>
              <a:ext uri="{FF2B5EF4-FFF2-40B4-BE49-F238E27FC236}">
                <a16:creationId xmlns:a16="http://schemas.microsoft.com/office/drawing/2014/main" id="{14353DD8-7087-7472-DBAB-249CCBD83A18}"/>
              </a:ext>
            </a:extLst>
          </p:cNvPr>
          <p:cNvSpPr/>
          <p:nvPr/>
        </p:nvSpPr>
        <p:spPr>
          <a:xfrm>
            <a:off x="2530724" y="5886831"/>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4" name="Oval 83">
            <a:extLst>
              <a:ext uri="{FF2B5EF4-FFF2-40B4-BE49-F238E27FC236}">
                <a16:creationId xmlns:a16="http://schemas.microsoft.com/office/drawing/2014/main" id="{F66C3272-81CB-D35A-2263-2CCE617CC7AD}"/>
              </a:ext>
            </a:extLst>
          </p:cNvPr>
          <p:cNvSpPr/>
          <p:nvPr/>
        </p:nvSpPr>
        <p:spPr>
          <a:xfrm>
            <a:off x="2197942" y="5145244"/>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5" name="Oval 84">
            <a:extLst>
              <a:ext uri="{FF2B5EF4-FFF2-40B4-BE49-F238E27FC236}">
                <a16:creationId xmlns:a16="http://schemas.microsoft.com/office/drawing/2014/main" id="{6B5D973E-2F65-BF06-6A6E-7412805788C4}"/>
              </a:ext>
            </a:extLst>
          </p:cNvPr>
          <p:cNvSpPr/>
          <p:nvPr/>
        </p:nvSpPr>
        <p:spPr>
          <a:xfrm>
            <a:off x="2068398" y="5294156"/>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6" name="Oval 85">
            <a:extLst>
              <a:ext uri="{FF2B5EF4-FFF2-40B4-BE49-F238E27FC236}">
                <a16:creationId xmlns:a16="http://schemas.microsoft.com/office/drawing/2014/main" id="{69C18BEF-A786-B5FE-762C-5D342FD6A0B8}"/>
              </a:ext>
            </a:extLst>
          </p:cNvPr>
          <p:cNvSpPr/>
          <p:nvPr/>
        </p:nvSpPr>
        <p:spPr>
          <a:xfrm>
            <a:off x="1882376" y="450465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7" name="Oval 86">
            <a:extLst>
              <a:ext uri="{FF2B5EF4-FFF2-40B4-BE49-F238E27FC236}">
                <a16:creationId xmlns:a16="http://schemas.microsoft.com/office/drawing/2014/main" id="{7FC3AA06-1DD1-954F-50BD-99CFAE752222}"/>
              </a:ext>
            </a:extLst>
          </p:cNvPr>
          <p:cNvSpPr/>
          <p:nvPr/>
        </p:nvSpPr>
        <p:spPr>
          <a:xfrm>
            <a:off x="3126601" y="450465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8" name="Oval 87">
            <a:extLst>
              <a:ext uri="{FF2B5EF4-FFF2-40B4-BE49-F238E27FC236}">
                <a16:creationId xmlns:a16="http://schemas.microsoft.com/office/drawing/2014/main" id="{882FB336-C162-5090-5D8B-DAA09C8E8A7E}"/>
              </a:ext>
            </a:extLst>
          </p:cNvPr>
          <p:cNvSpPr/>
          <p:nvPr/>
        </p:nvSpPr>
        <p:spPr>
          <a:xfrm>
            <a:off x="2849567" y="5648080"/>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9" name="Oval 88">
            <a:extLst>
              <a:ext uri="{FF2B5EF4-FFF2-40B4-BE49-F238E27FC236}">
                <a16:creationId xmlns:a16="http://schemas.microsoft.com/office/drawing/2014/main" id="{CBB91A1C-EC68-A829-1028-24EC47C81C2D}"/>
              </a:ext>
            </a:extLst>
          </p:cNvPr>
          <p:cNvSpPr/>
          <p:nvPr/>
        </p:nvSpPr>
        <p:spPr>
          <a:xfrm>
            <a:off x="2897365" y="5409706"/>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90" name="Table 91">
            <a:extLst>
              <a:ext uri="{FF2B5EF4-FFF2-40B4-BE49-F238E27FC236}">
                <a16:creationId xmlns:a16="http://schemas.microsoft.com/office/drawing/2014/main" id="{E9ED6BE1-F021-FB87-8A37-3DEB8B1176B8}"/>
              </a:ext>
            </a:extLst>
          </p:cNvPr>
          <p:cNvGraphicFramePr>
            <a:graphicFrameLocks noGrp="1"/>
          </p:cNvGraphicFramePr>
          <p:nvPr>
            <p:extLst>
              <p:ext uri="{D42A27DB-BD31-4B8C-83A1-F6EECF244321}">
                <p14:modId xmlns:p14="http://schemas.microsoft.com/office/powerpoint/2010/main" val="2381934111"/>
              </p:ext>
            </p:extLst>
          </p:nvPr>
        </p:nvGraphicFramePr>
        <p:xfrm>
          <a:off x="6651177" y="1308961"/>
          <a:ext cx="5143819" cy="1706536"/>
        </p:xfrm>
        <a:graphic>
          <a:graphicData uri="http://schemas.openxmlformats.org/drawingml/2006/table">
            <a:tbl>
              <a:tblPr firstRow="1" bandRow="1">
                <a:tableStyleId>{72833802-FEF1-4C79-8D5D-14CF1EAF98D9}</a:tableStyleId>
              </a:tblPr>
              <a:tblGrid>
                <a:gridCol w="2170804">
                  <a:extLst>
                    <a:ext uri="{9D8B030D-6E8A-4147-A177-3AD203B41FA5}">
                      <a16:colId xmlns:a16="http://schemas.microsoft.com/office/drawing/2014/main" val="553354300"/>
                    </a:ext>
                  </a:extLst>
                </a:gridCol>
                <a:gridCol w="991005">
                  <a:extLst>
                    <a:ext uri="{9D8B030D-6E8A-4147-A177-3AD203B41FA5}">
                      <a16:colId xmlns:a16="http://schemas.microsoft.com/office/drawing/2014/main" val="2176719402"/>
                    </a:ext>
                  </a:extLst>
                </a:gridCol>
                <a:gridCol w="991005">
                  <a:extLst>
                    <a:ext uri="{9D8B030D-6E8A-4147-A177-3AD203B41FA5}">
                      <a16:colId xmlns:a16="http://schemas.microsoft.com/office/drawing/2014/main" val="2958868473"/>
                    </a:ext>
                  </a:extLst>
                </a:gridCol>
                <a:gridCol w="991005">
                  <a:extLst>
                    <a:ext uri="{9D8B030D-6E8A-4147-A177-3AD203B41FA5}">
                      <a16:colId xmlns:a16="http://schemas.microsoft.com/office/drawing/2014/main" val="2485655013"/>
                    </a:ext>
                  </a:extLst>
                </a:gridCol>
              </a:tblGrid>
              <a:tr h="426634">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p</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e</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n</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611402"/>
                  </a:ext>
                </a:extLst>
              </a:tr>
              <a:tr h="42663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1</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9606542"/>
                  </a:ext>
                </a:extLst>
              </a:tr>
              <a:tr h="42663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2</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222839"/>
                  </a:ext>
                </a:extLst>
              </a:tr>
              <a:tr h="42663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3</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969555"/>
                  </a:ext>
                </a:extLst>
              </a:tr>
            </a:tbl>
          </a:graphicData>
        </a:graphic>
      </p:graphicFrame>
      <p:sp>
        <p:nvSpPr>
          <p:cNvPr id="91" name="TextBox 90">
            <a:extLst>
              <a:ext uri="{FF2B5EF4-FFF2-40B4-BE49-F238E27FC236}">
                <a16:creationId xmlns:a16="http://schemas.microsoft.com/office/drawing/2014/main" id="{8A4B6FB9-1BD5-0CC9-61BB-6F330D7F725B}"/>
              </a:ext>
            </a:extLst>
          </p:cNvPr>
          <p:cNvSpPr txBox="1"/>
          <p:nvPr/>
        </p:nvSpPr>
        <p:spPr>
          <a:xfrm>
            <a:off x="6532212" y="3399867"/>
            <a:ext cx="5262783" cy="646331"/>
          </a:xfrm>
          <a:prstGeom prst="rect">
            <a:avLst/>
          </a:prstGeom>
          <a:noFill/>
          <a:ln>
            <a:noFill/>
          </a:ln>
        </p:spPr>
        <p:txBody>
          <a:bodyPr wrap="square" rtlCol="0">
            <a:spAutoFit/>
          </a:bodyPr>
          <a:lstStyle/>
          <a:p>
            <a:pPr algn="just"/>
            <a:r>
              <a:rPr lang="de-DE" sz="1800" dirty="0">
                <a:effectLst/>
                <a:latin typeface="#9Slide03 Ample" panose="02000000000000000000" pitchFamily="2" charset="0"/>
                <a:ea typeface="Times New Roman" panose="02020603050405020304" pitchFamily="18" charset="0"/>
              </a:rPr>
              <a:t>2, </a:t>
            </a:r>
            <a:r>
              <a:rPr lang="en-US" dirty="0" err="1">
                <a:latin typeface="#9Slide03 Ample" panose="02000000000000000000" pitchFamily="2" charset="0"/>
              </a:rPr>
              <a:t>Em</a:t>
            </a:r>
            <a:r>
              <a:rPr lang="en-US" dirty="0">
                <a:latin typeface="#9Slide03 Ample" panose="02000000000000000000" pitchFamily="2" charset="0"/>
              </a:rPr>
              <a:t> </a:t>
            </a:r>
            <a:r>
              <a:rPr lang="en-US" dirty="0" err="1">
                <a:latin typeface="#9Slide03 Ample" panose="02000000000000000000" pitchFamily="2" charset="0"/>
              </a:rPr>
              <a:t>hãy</a:t>
            </a:r>
            <a:r>
              <a:rPr lang="en-US" dirty="0">
                <a:latin typeface="#9Slide03 Ample" panose="02000000000000000000" pitchFamily="2" charset="0"/>
              </a:rPr>
              <a:t> </a:t>
            </a:r>
            <a:r>
              <a:rPr lang="en-US" dirty="0" err="1">
                <a:latin typeface="#9Slide03 Ample" panose="02000000000000000000" pitchFamily="2" charset="0"/>
              </a:rPr>
              <a:t>nêu</a:t>
            </a:r>
            <a:r>
              <a:rPr lang="en-US" dirty="0">
                <a:latin typeface="#9Slide03 Ample" panose="02000000000000000000" pitchFamily="2" charset="0"/>
              </a:rPr>
              <a:t> </a:t>
            </a:r>
            <a:r>
              <a:rPr lang="en-US" dirty="0" err="1">
                <a:latin typeface="#9Slide03 Ample" panose="02000000000000000000" pitchFamily="2" charset="0"/>
              </a:rPr>
              <a:t>một</a:t>
            </a:r>
            <a:r>
              <a:rPr lang="en-US" dirty="0">
                <a:latin typeface="#9Slide03 Ample" panose="02000000000000000000" pitchFamily="2" charset="0"/>
              </a:rPr>
              <a:t> số ứng </a:t>
            </a:r>
            <a:r>
              <a:rPr lang="en-US" dirty="0" err="1">
                <a:latin typeface="#9Slide03 Ample" panose="02000000000000000000" pitchFamily="2" charset="0"/>
              </a:rPr>
              <a:t>dụng</a:t>
            </a:r>
            <a:r>
              <a:rPr lang="en-US" dirty="0">
                <a:latin typeface="#9Slide03 Ample" panose="02000000000000000000" pitchFamily="2" charset="0"/>
              </a:rPr>
              <a:t> </a:t>
            </a:r>
            <a:r>
              <a:rPr lang="en-US" dirty="0" err="1">
                <a:latin typeface="#9Slide03 Ample" panose="02000000000000000000" pitchFamily="2" charset="0"/>
              </a:rPr>
              <a:t>của</a:t>
            </a:r>
            <a:r>
              <a:rPr lang="en-US" dirty="0">
                <a:latin typeface="#9Slide03 Ample" panose="02000000000000000000" pitchFamily="2" charset="0"/>
              </a:rPr>
              <a:t> </a:t>
            </a:r>
            <a:r>
              <a:rPr lang="en-US" dirty="0" err="1">
                <a:latin typeface="#9Slide03 Ample" panose="02000000000000000000" pitchFamily="2" charset="0"/>
              </a:rPr>
              <a:t>nguyên</a:t>
            </a:r>
            <a:r>
              <a:rPr lang="en-US" dirty="0">
                <a:latin typeface="#9Slide03 Ample" panose="02000000000000000000" pitchFamily="2" charset="0"/>
              </a:rPr>
              <a:t> </a:t>
            </a:r>
            <a:r>
              <a:rPr lang="en-US" dirty="0" err="1">
                <a:latin typeface="#9Slide03 Ample" panose="02000000000000000000" pitchFamily="2" charset="0"/>
              </a:rPr>
              <a:t>tố</a:t>
            </a:r>
            <a:r>
              <a:rPr lang="en-US" dirty="0">
                <a:latin typeface="#9Slide03 Ample" panose="02000000000000000000" pitchFamily="2" charset="0"/>
              </a:rPr>
              <a:t> Oxygen? </a:t>
            </a:r>
            <a:endParaRPr lang="de-DE" dirty="0">
              <a:latin typeface="#9Slide03 Ample" panose="02000000000000000000" pitchFamily="2" charset="0"/>
            </a:endParaRPr>
          </a:p>
        </p:txBody>
      </p:sp>
      <p:sp>
        <p:nvSpPr>
          <p:cNvPr id="92" name="TextBox 91">
            <a:extLst>
              <a:ext uri="{FF2B5EF4-FFF2-40B4-BE49-F238E27FC236}">
                <a16:creationId xmlns:a16="http://schemas.microsoft.com/office/drawing/2014/main" id="{D957F77F-64F7-6963-0D5F-C46349CCB342}"/>
              </a:ext>
            </a:extLst>
          </p:cNvPr>
          <p:cNvSpPr txBox="1"/>
          <p:nvPr/>
        </p:nvSpPr>
        <p:spPr>
          <a:xfrm>
            <a:off x="225911" y="4366965"/>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1</a:t>
            </a:r>
          </a:p>
        </p:txBody>
      </p:sp>
      <p:sp>
        <p:nvSpPr>
          <p:cNvPr id="93" name="TextBox 92">
            <a:extLst>
              <a:ext uri="{FF2B5EF4-FFF2-40B4-BE49-F238E27FC236}">
                <a16:creationId xmlns:a16="http://schemas.microsoft.com/office/drawing/2014/main" id="{3546D2A8-08C2-FF18-8440-B9365A6AB5A4}"/>
              </a:ext>
            </a:extLst>
          </p:cNvPr>
          <p:cNvSpPr txBox="1"/>
          <p:nvPr/>
        </p:nvSpPr>
        <p:spPr>
          <a:xfrm>
            <a:off x="3793194" y="4386172"/>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2</a:t>
            </a:r>
          </a:p>
        </p:txBody>
      </p:sp>
      <p:sp>
        <p:nvSpPr>
          <p:cNvPr id="94" name="TextBox 93">
            <a:extLst>
              <a:ext uri="{FF2B5EF4-FFF2-40B4-BE49-F238E27FC236}">
                <a16:creationId xmlns:a16="http://schemas.microsoft.com/office/drawing/2014/main" id="{A974CB45-A3C5-333A-C861-B2F6E692260E}"/>
              </a:ext>
            </a:extLst>
          </p:cNvPr>
          <p:cNvSpPr txBox="1"/>
          <p:nvPr/>
        </p:nvSpPr>
        <p:spPr>
          <a:xfrm>
            <a:off x="3646044" y="6365281"/>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3</a:t>
            </a:r>
          </a:p>
        </p:txBody>
      </p:sp>
      <p:sp>
        <p:nvSpPr>
          <p:cNvPr id="95" name="TextBox 94">
            <a:extLst>
              <a:ext uri="{FF2B5EF4-FFF2-40B4-BE49-F238E27FC236}">
                <a16:creationId xmlns:a16="http://schemas.microsoft.com/office/drawing/2014/main" id="{92C246C1-F151-53DB-A8D6-52394834B35E}"/>
              </a:ext>
            </a:extLst>
          </p:cNvPr>
          <p:cNvSpPr txBox="1"/>
          <p:nvPr/>
        </p:nvSpPr>
        <p:spPr>
          <a:xfrm>
            <a:off x="225911" y="139851"/>
            <a:ext cx="5365571" cy="646331"/>
          </a:xfrm>
          <a:prstGeom prst="rect">
            <a:avLst/>
          </a:prstGeom>
          <a:noFill/>
        </p:spPr>
        <p:txBody>
          <a:bodyPr wrap="none" rtlCol="0">
            <a:spAutoFit/>
          </a:bodyPr>
          <a:lstStyle/>
          <a:p>
            <a:r>
              <a:rPr lang="en-US" sz="3600" dirty="0">
                <a:solidFill>
                  <a:schemeClr val="accent2">
                    <a:lumMod val="50000"/>
                  </a:schemeClr>
                </a:solidFill>
                <a:latin typeface="#9Slide03 BoosterNextFYBlack" panose="02000A03000000020004" pitchFamily="2" charset="0"/>
              </a:rPr>
              <a:t>I. NGUYÊN TỐ HÓA HỌC</a:t>
            </a:r>
          </a:p>
        </p:txBody>
      </p:sp>
      <p:sp>
        <p:nvSpPr>
          <p:cNvPr id="96" name="Rectangle 95">
            <a:extLst>
              <a:ext uri="{FF2B5EF4-FFF2-40B4-BE49-F238E27FC236}">
                <a16:creationId xmlns:a16="http://schemas.microsoft.com/office/drawing/2014/main" id="{8F462A1F-9C37-0C12-A537-FAC692D2415D}"/>
              </a:ext>
            </a:extLst>
          </p:cNvPr>
          <p:cNvSpPr/>
          <p:nvPr/>
        </p:nvSpPr>
        <p:spPr>
          <a:xfrm>
            <a:off x="7243030" y="506482"/>
            <a:ext cx="4133778" cy="6765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9Slide03 AllRoundGothic" panose="020B0703020202020104" pitchFamily="34" charset="0"/>
              </a:rPr>
              <a:t>PHIẾU HỌC TẬP SỐ 3</a:t>
            </a:r>
          </a:p>
        </p:txBody>
      </p:sp>
      <p:cxnSp>
        <p:nvCxnSpPr>
          <p:cNvPr id="97" name="Straight Connector 96">
            <a:extLst>
              <a:ext uri="{FF2B5EF4-FFF2-40B4-BE49-F238E27FC236}">
                <a16:creationId xmlns:a16="http://schemas.microsoft.com/office/drawing/2014/main" id="{2A6F2849-B890-0C6C-1F6F-793969926AC2}"/>
              </a:ext>
            </a:extLst>
          </p:cNvPr>
          <p:cNvCxnSpPr/>
          <p:nvPr/>
        </p:nvCxnSpPr>
        <p:spPr>
          <a:xfrm>
            <a:off x="796066" y="775424"/>
            <a:ext cx="3797449"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9328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A63E48-610B-9E9F-EBC9-386A807912DD}"/>
              </a:ext>
            </a:extLst>
          </p:cNvPr>
          <p:cNvSpPr txBox="1"/>
          <p:nvPr/>
        </p:nvSpPr>
        <p:spPr>
          <a:xfrm>
            <a:off x="225911" y="998483"/>
            <a:ext cx="6100762" cy="1022459"/>
          </a:xfrm>
          <a:prstGeom prst="rect">
            <a:avLst/>
          </a:prstGeom>
          <a:noFill/>
        </p:spPr>
        <p:txBody>
          <a:bodyPr wrap="square">
            <a:spAutoFit/>
          </a:bodyPr>
          <a:lstStyle/>
          <a:p>
            <a:pPr marL="0" marR="0" indent="0" algn="just">
              <a:lnSpc>
                <a:spcPct val="115000"/>
              </a:lnSpc>
              <a:spcBef>
                <a:spcPts val="600"/>
              </a:spcBef>
              <a:spcAft>
                <a:spcPts val="600"/>
              </a:spcAft>
            </a:pPr>
            <a:r>
              <a:rPr lang="de-DE" dirty="0">
                <a:latin typeface="#9Slide03 Ample" panose="02000000000000000000" pitchFamily="2" charset="0"/>
              </a:rPr>
              <a:t>1, Quan sát mô hình cấu tạo của ba nguyên tử khác nhau thuộc cùng nguyên tố oxygen. Điền số proton, số electron, số neutron của mỗi nguyên tử vào bảng sau:</a:t>
            </a:r>
            <a:endParaRPr lang="en-US" dirty="0">
              <a:latin typeface="#9Slide03 Ample" panose="02000000000000000000" pitchFamily="2" charset="0"/>
            </a:endParaRPr>
          </a:p>
        </p:txBody>
      </p:sp>
      <p:sp>
        <p:nvSpPr>
          <p:cNvPr id="8" name="Oval 7">
            <a:extLst>
              <a:ext uri="{FF2B5EF4-FFF2-40B4-BE49-F238E27FC236}">
                <a16:creationId xmlns:a16="http://schemas.microsoft.com/office/drawing/2014/main" id="{060A75E1-A6D0-A5E4-2A5E-F2328BFDE558}"/>
              </a:ext>
            </a:extLst>
          </p:cNvPr>
          <p:cNvSpPr/>
          <p:nvPr/>
        </p:nvSpPr>
        <p:spPr>
          <a:xfrm>
            <a:off x="1138804" y="2931107"/>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Oval 8">
            <a:extLst>
              <a:ext uri="{FF2B5EF4-FFF2-40B4-BE49-F238E27FC236}">
                <a16:creationId xmlns:a16="http://schemas.microsoft.com/office/drawing/2014/main" id="{CB51C709-E76D-F070-FF6C-8787931C7D06}"/>
              </a:ext>
            </a:extLst>
          </p:cNvPr>
          <p:cNvSpPr/>
          <p:nvPr/>
        </p:nvSpPr>
        <p:spPr>
          <a:xfrm>
            <a:off x="1008725" y="333817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Oval 9">
            <a:extLst>
              <a:ext uri="{FF2B5EF4-FFF2-40B4-BE49-F238E27FC236}">
                <a16:creationId xmlns:a16="http://schemas.microsoft.com/office/drawing/2014/main" id="{14C248B3-16A4-5093-68C6-497D5605AAB3}"/>
              </a:ext>
            </a:extLst>
          </p:cNvPr>
          <p:cNvSpPr/>
          <p:nvPr/>
        </p:nvSpPr>
        <p:spPr>
          <a:xfrm>
            <a:off x="1340060" y="287776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Oval 10">
            <a:extLst>
              <a:ext uri="{FF2B5EF4-FFF2-40B4-BE49-F238E27FC236}">
                <a16:creationId xmlns:a16="http://schemas.microsoft.com/office/drawing/2014/main" id="{B81BEB35-FF7C-A875-683F-0D57507520A6}"/>
              </a:ext>
            </a:extLst>
          </p:cNvPr>
          <p:cNvSpPr/>
          <p:nvPr/>
        </p:nvSpPr>
        <p:spPr>
          <a:xfrm>
            <a:off x="893840" y="3461776"/>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Oval 11">
            <a:extLst>
              <a:ext uri="{FF2B5EF4-FFF2-40B4-BE49-F238E27FC236}">
                <a16:creationId xmlns:a16="http://schemas.microsoft.com/office/drawing/2014/main" id="{FD9A9D20-41A8-0858-519B-EEDEA16AAEC3}"/>
              </a:ext>
            </a:extLst>
          </p:cNvPr>
          <p:cNvSpPr/>
          <p:nvPr/>
        </p:nvSpPr>
        <p:spPr>
          <a:xfrm>
            <a:off x="783740" y="307376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Oval 12">
            <a:extLst>
              <a:ext uri="{FF2B5EF4-FFF2-40B4-BE49-F238E27FC236}">
                <a16:creationId xmlns:a16="http://schemas.microsoft.com/office/drawing/2014/main" id="{70864D4C-CF2D-2E79-F545-E3EB8F479356}"/>
              </a:ext>
            </a:extLst>
          </p:cNvPr>
          <p:cNvSpPr/>
          <p:nvPr/>
        </p:nvSpPr>
        <p:spPr>
          <a:xfrm>
            <a:off x="1321029" y="3084709"/>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Oval 13">
            <a:extLst>
              <a:ext uri="{FF2B5EF4-FFF2-40B4-BE49-F238E27FC236}">
                <a16:creationId xmlns:a16="http://schemas.microsoft.com/office/drawing/2014/main" id="{22F1596C-7B9B-0800-2171-481B7680682D}"/>
              </a:ext>
            </a:extLst>
          </p:cNvPr>
          <p:cNvSpPr/>
          <p:nvPr/>
        </p:nvSpPr>
        <p:spPr>
          <a:xfrm>
            <a:off x="989279" y="313975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1284BF79-14C1-2770-D6A9-6C81179C0D46}"/>
              </a:ext>
            </a:extLst>
          </p:cNvPr>
          <p:cNvSpPr/>
          <p:nvPr/>
        </p:nvSpPr>
        <p:spPr>
          <a:xfrm>
            <a:off x="1176062" y="316098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Oval 15">
            <a:extLst>
              <a:ext uri="{FF2B5EF4-FFF2-40B4-BE49-F238E27FC236}">
                <a16:creationId xmlns:a16="http://schemas.microsoft.com/office/drawing/2014/main" id="{1CCF1D92-AF60-6C49-EB5D-71AAF3A79081}"/>
              </a:ext>
            </a:extLst>
          </p:cNvPr>
          <p:cNvSpPr/>
          <p:nvPr/>
        </p:nvSpPr>
        <p:spPr>
          <a:xfrm>
            <a:off x="1298544" y="333538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Oval 16">
            <a:extLst>
              <a:ext uri="{FF2B5EF4-FFF2-40B4-BE49-F238E27FC236}">
                <a16:creationId xmlns:a16="http://schemas.microsoft.com/office/drawing/2014/main" id="{47B9A824-684A-5B36-7265-3ABEFAB88938}"/>
              </a:ext>
            </a:extLst>
          </p:cNvPr>
          <p:cNvSpPr/>
          <p:nvPr/>
        </p:nvSpPr>
        <p:spPr>
          <a:xfrm>
            <a:off x="956296" y="292309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Oval 17">
            <a:extLst>
              <a:ext uri="{FF2B5EF4-FFF2-40B4-BE49-F238E27FC236}">
                <a16:creationId xmlns:a16="http://schemas.microsoft.com/office/drawing/2014/main" id="{045338EE-5762-2148-C2F5-7BFF926E7E2E}"/>
              </a:ext>
            </a:extLst>
          </p:cNvPr>
          <p:cNvSpPr/>
          <p:nvPr/>
        </p:nvSpPr>
        <p:spPr>
          <a:xfrm>
            <a:off x="820991" y="329096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Oval 18">
            <a:extLst>
              <a:ext uri="{FF2B5EF4-FFF2-40B4-BE49-F238E27FC236}">
                <a16:creationId xmlns:a16="http://schemas.microsoft.com/office/drawing/2014/main" id="{D6427184-B28B-81C9-FF61-397D5B1E8AE5}"/>
              </a:ext>
            </a:extLst>
          </p:cNvPr>
          <p:cNvSpPr/>
          <p:nvPr/>
        </p:nvSpPr>
        <p:spPr>
          <a:xfrm>
            <a:off x="1232087" y="2744150"/>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Oval 19">
            <a:extLst>
              <a:ext uri="{FF2B5EF4-FFF2-40B4-BE49-F238E27FC236}">
                <a16:creationId xmlns:a16="http://schemas.microsoft.com/office/drawing/2014/main" id="{51E8753E-F6B9-1502-8B36-61968832DFCA}"/>
              </a:ext>
            </a:extLst>
          </p:cNvPr>
          <p:cNvSpPr/>
          <p:nvPr/>
        </p:nvSpPr>
        <p:spPr>
          <a:xfrm>
            <a:off x="452189" y="2373848"/>
            <a:ext cx="1602999" cy="16008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34C6041-9038-9B5A-3E68-8547111C464E}"/>
              </a:ext>
            </a:extLst>
          </p:cNvPr>
          <p:cNvSpPr/>
          <p:nvPr/>
        </p:nvSpPr>
        <p:spPr>
          <a:xfrm>
            <a:off x="107940" y="2020942"/>
            <a:ext cx="2306691" cy="23066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7B63ED-57B0-4478-C2E1-4BC13CA22C0C}"/>
              </a:ext>
            </a:extLst>
          </p:cNvPr>
          <p:cNvSpPr/>
          <p:nvPr/>
        </p:nvSpPr>
        <p:spPr>
          <a:xfrm>
            <a:off x="0" y="313191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3" name="Oval 22">
            <a:extLst>
              <a:ext uri="{FF2B5EF4-FFF2-40B4-BE49-F238E27FC236}">
                <a16:creationId xmlns:a16="http://schemas.microsoft.com/office/drawing/2014/main" id="{8E014DFA-56EA-7E8D-21C3-9A3BE4308652}"/>
              </a:ext>
            </a:extLst>
          </p:cNvPr>
          <p:cNvSpPr/>
          <p:nvPr/>
        </p:nvSpPr>
        <p:spPr>
          <a:xfrm>
            <a:off x="2284552" y="313191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4" name="Oval 23">
            <a:extLst>
              <a:ext uri="{FF2B5EF4-FFF2-40B4-BE49-F238E27FC236}">
                <a16:creationId xmlns:a16="http://schemas.microsoft.com/office/drawing/2014/main" id="{C1169AC9-B23E-177D-E6BA-11C4942F8EC8}"/>
              </a:ext>
            </a:extLst>
          </p:cNvPr>
          <p:cNvSpPr/>
          <p:nvPr/>
        </p:nvSpPr>
        <p:spPr>
          <a:xfrm>
            <a:off x="513265" y="406865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5" name="Oval 24">
            <a:extLst>
              <a:ext uri="{FF2B5EF4-FFF2-40B4-BE49-F238E27FC236}">
                <a16:creationId xmlns:a16="http://schemas.microsoft.com/office/drawing/2014/main" id="{20E0A5DC-E313-D020-0578-3D950BDD18C0}"/>
              </a:ext>
            </a:extLst>
          </p:cNvPr>
          <p:cNvSpPr/>
          <p:nvPr/>
        </p:nvSpPr>
        <p:spPr>
          <a:xfrm>
            <a:off x="1757490" y="406865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6" name="Oval 25">
            <a:extLst>
              <a:ext uri="{FF2B5EF4-FFF2-40B4-BE49-F238E27FC236}">
                <a16:creationId xmlns:a16="http://schemas.microsoft.com/office/drawing/2014/main" id="{B65A5286-C537-5DA5-7959-D24FC6F8AD23}"/>
              </a:ext>
            </a:extLst>
          </p:cNvPr>
          <p:cNvSpPr/>
          <p:nvPr/>
        </p:nvSpPr>
        <p:spPr>
          <a:xfrm>
            <a:off x="1179611" y="2247200"/>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7" name="Oval 26">
            <a:extLst>
              <a:ext uri="{FF2B5EF4-FFF2-40B4-BE49-F238E27FC236}">
                <a16:creationId xmlns:a16="http://schemas.microsoft.com/office/drawing/2014/main" id="{2746274A-4E41-0A1A-283F-E3A0AFE10317}"/>
              </a:ext>
            </a:extLst>
          </p:cNvPr>
          <p:cNvSpPr/>
          <p:nvPr/>
        </p:nvSpPr>
        <p:spPr>
          <a:xfrm>
            <a:off x="1176062" y="3846484"/>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28" name="Oval 27">
            <a:extLst>
              <a:ext uri="{FF2B5EF4-FFF2-40B4-BE49-F238E27FC236}">
                <a16:creationId xmlns:a16="http://schemas.microsoft.com/office/drawing/2014/main" id="{D1DF69E1-118E-6A0C-E99F-A1ACB4FF8704}"/>
              </a:ext>
            </a:extLst>
          </p:cNvPr>
          <p:cNvSpPr/>
          <p:nvPr/>
        </p:nvSpPr>
        <p:spPr>
          <a:xfrm>
            <a:off x="1039131" y="271808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9" name="Oval 28">
            <a:extLst>
              <a:ext uri="{FF2B5EF4-FFF2-40B4-BE49-F238E27FC236}">
                <a16:creationId xmlns:a16="http://schemas.microsoft.com/office/drawing/2014/main" id="{7A7C98EE-E539-17BB-3A75-7971D8D311FF}"/>
              </a:ext>
            </a:extLst>
          </p:cNvPr>
          <p:cNvSpPr/>
          <p:nvPr/>
        </p:nvSpPr>
        <p:spPr>
          <a:xfrm>
            <a:off x="1161613" y="3479851"/>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Oval 29">
            <a:extLst>
              <a:ext uri="{FF2B5EF4-FFF2-40B4-BE49-F238E27FC236}">
                <a16:creationId xmlns:a16="http://schemas.microsoft.com/office/drawing/2014/main" id="{40CD23F2-B4C5-DE56-981C-4770CBEAF422}"/>
              </a:ext>
            </a:extLst>
          </p:cNvPr>
          <p:cNvSpPr/>
          <p:nvPr/>
        </p:nvSpPr>
        <p:spPr>
          <a:xfrm>
            <a:off x="828831" y="2738264"/>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Oval 30">
            <a:extLst>
              <a:ext uri="{FF2B5EF4-FFF2-40B4-BE49-F238E27FC236}">
                <a16:creationId xmlns:a16="http://schemas.microsoft.com/office/drawing/2014/main" id="{615D5B08-FF9A-0BCB-CA0E-B903694E22E3}"/>
              </a:ext>
            </a:extLst>
          </p:cNvPr>
          <p:cNvSpPr/>
          <p:nvPr/>
        </p:nvSpPr>
        <p:spPr>
          <a:xfrm>
            <a:off x="699287" y="2887176"/>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2" name="Oval 31">
            <a:extLst>
              <a:ext uri="{FF2B5EF4-FFF2-40B4-BE49-F238E27FC236}">
                <a16:creationId xmlns:a16="http://schemas.microsoft.com/office/drawing/2014/main" id="{9FD1BC90-E947-6F1D-9B48-BDAD318FDFC7}"/>
              </a:ext>
            </a:extLst>
          </p:cNvPr>
          <p:cNvSpPr/>
          <p:nvPr/>
        </p:nvSpPr>
        <p:spPr>
          <a:xfrm>
            <a:off x="513265" y="209767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3" name="Oval 32">
            <a:extLst>
              <a:ext uri="{FF2B5EF4-FFF2-40B4-BE49-F238E27FC236}">
                <a16:creationId xmlns:a16="http://schemas.microsoft.com/office/drawing/2014/main" id="{9F9E23BB-63FF-6FBE-A68C-FE6CD1066070}"/>
              </a:ext>
            </a:extLst>
          </p:cNvPr>
          <p:cNvSpPr/>
          <p:nvPr/>
        </p:nvSpPr>
        <p:spPr>
          <a:xfrm>
            <a:off x="1757490" y="209767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34" name="Oval 33">
            <a:extLst>
              <a:ext uri="{FF2B5EF4-FFF2-40B4-BE49-F238E27FC236}">
                <a16:creationId xmlns:a16="http://schemas.microsoft.com/office/drawing/2014/main" id="{CECC7133-89F4-4A7D-5337-240E5F0E278B}"/>
              </a:ext>
            </a:extLst>
          </p:cNvPr>
          <p:cNvSpPr/>
          <p:nvPr/>
        </p:nvSpPr>
        <p:spPr>
          <a:xfrm>
            <a:off x="3850820" y="2931107"/>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Oval 34">
            <a:extLst>
              <a:ext uri="{FF2B5EF4-FFF2-40B4-BE49-F238E27FC236}">
                <a16:creationId xmlns:a16="http://schemas.microsoft.com/office/drawing/2014/main" id="{6CCB7425-2DB0-7AC6-253D-CAF0080AA475}"/>
              </a:ext>
            </a:extLst>
          </p:cNvPr>
          <p:cNvSpPr/>
          <p:nvPr/>
        </p:nvSpPr>
        <p:spPr>
          <a:xfrm>
            <a:off x="3720741" y="333817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6" name="Oval 35">
            <a:extLst>
              <a:ext uri="{FF2B5EF4-FFF2-40B4-BE49-F238E27FC236}">
                <a16:creationId xmlns:a16="http://schemas.microsoft.com/office/drawing/2014/main" id="{A406DE5D-1286-2ACD-96E4-6D9259867886}"/>
              </a:ext>
            </a:extLst>
          </p:cNvPr>
          <p:cNvSpPr/>
          <p:nvPr/>
        </p:nvSpPr>
        <p:spPr>
          <a:xfrm>
            <a:off x="4052076" y="287776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7" name="Oval 36">
            <a:extLst>
              <a:ext uri="{FF2B5EF4-FFF2-40B4-BE49-F238E27FC236}">
                <a16:creationId xmlns:a16="http://schemas.microsoft.com/office/drawing/2014/main" id="{6886854E-787A-D5CB-C776-0429702D5212}"/>
              </a:ext>
            </a:extLst>
          </p:cNvPr>
          <p:cNvSpPr/>
          <p:nvPr/>
        </p:nvSpPr>
        <p:spPr>
          <a:xfrm>
            <a:off x="3605856" y="3461776"/>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8" name="Oval 37">
            <a:extLst>
              <a:ext uri="{FF2B5EF4-FFF2-40B4-BE49-F238E27FC236}">
                <a16:creationId xmlns:a16="http://schemas.microsoft.com/office/drawing/2014/main" id="{8F62C3E6-6760-61F2-C6D6-73B064458366}"/>
              </a:ext>
            </a:extLst>
          </p:cNvPr>
          <p:cNvSpPr/>
          <p:nvPr/>
        </p:nvSpPr>
        <p:spPr>
          <a:xfrm>
            <a:off x="3495756" y="307376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9" name="Oval 38">
            <a:extLst>
              <a:ext uri="{FF2B5EF4-FFF2-40B4-BE49-F238E27FC236}">
                <a16:creationId xmlns:a16="http://schemas.microsoft.com/office/drawing/2014/main" id="{BF876D37-61B8-1C75-DB62-A5DE61FE1F81}"/>
              </a:ext>
            </a:extLst>
          </p:cNvPr>
          <p:cNvSpPr/>
          <p:nvPr/>
        </p:nvSpPr>
        <p:spPr>
          <a:xfrm>
            <a:off x="4033045" y="3084709"/>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0" name="Oval 39">
            <a:extLst>
              <a:ext uri="{FF2B5EF4-FFF2-40B4-BE49-F238E27FC236}">
                <a16:creationId xmlns:a16="http://schemas.microsoft.com/office/drawing/2014/main" id="{78E04834-3BFF-9E49-9989-F940EDCFE7E8}"/>
              </a:ext>
            </a:extLst>
          </p:cNvPr>
          <p:cNvSpPr/>
          <p:nvPr/>
        </p:nvSpPr>
        <p:spPr>
          <a:xfrm>
            <a:off x="3701295" y="313975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Oval 40">
            <a:extLst>
              <a:ext uri="{FF2B5EF4-FFF2-40B4-BE49-F238E27FC236}">
                <a16:creationId xmlns:a16="http://schemas.microsoft.com/office/drawing/2014/main" id="{68018016-53A8-65B1-1D45-AF71BFA47450}"/>
              </a:ext>
            </a:extLst>
          </p:cNvPr>
          <p:cNvSpPr/>
          <p:nvPr/>
        </p:nvSpPr>
        <p:spPr>
          <a:xfrm>
            <a:off x="3888078" y="316098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2" name="Oval 41">
            <a:extLst>
              <a:ext uri="{FF2B5EF4-FFF2-40B4-BE49-F238E27FC236}">
                <a16:creationId xmlns:a16="http://schemas.microsoft.com/office/drawing/2014/main" id="{05E77C33-D281-9755-3B34-BC3E78946306}"/>
              </a:ext>
            </a:extLst>
          </p:cNvPr>
          <p:cNvSpPr/>
          <p:nvPr/>
        </p:nvSpPr>
        <p:spPr>
          <a:xfrm>
            <a:off x="4010560" y="333538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3" name="Oval 42">
            <a:extLst>
              <a:ext uri="{FF2B5EF4-FFF2-40B4-BE49-F238E27FC236}">
                <a16:creationId xmlns:a16="http://schemas.microsoft.com/office/drawing/2014/main" id="{2892A8B9-BFFA-7266-BF74-C0E75CA4B010}"/>
              </a:ext>
            </a:extLst>
          </p:cNvPr>
          <p:cNvSpPr/>
          <p:nvPr/>
        </p:nvSpPr>
        <p:spPr>
          <a:xfrm>
            <a:off x="3668312" y="292309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4" name="Oval 43">
            <a:extLst>
              <a:ext uri="{FF2B5EF4-FFF2-40B4-BE49-F238E27FC236}">
                <a16:creationId xmlns:a16="http://schemas.microsoft.com/office/drawing/2014/main" id="{5620EEB3-2343-F6E5-08BD-3761879AA4D6}"/>
              </a:ext>
            </a:extLst>
          </p:cNvPr>
          <p:cNvSpPr/>
          <p:nvPr/>
        </p:nvSpPr>
        <p:spPr>
          <a:xfrm>
            <a:off x="3533007" y="329096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5" name="Oval 44">
            <a:extLst>
              <a:ext uri="{FF2B5EF4-FFF2-40B4-BE49-F238E27FC236}">
                <a16:creationId xmlns:a16="http://schemas.microsoft.com/office/drawing/2014/main" id="{D07513D8-383D-D342-F1C2-12006698150F}"/>
              </a:ext>
            </a:extLst>
          </p:cNvPr>
          <p:cNvSpPr/>
          <p:nvPr/>
        </p:nvSpPr>
        <p:spPr>
          <a:xfrm>
            <a:off x="3944103" y="2744150"/>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46" name="Oval 45">
            <a:extLst>
              <a:ext uri="{FF2B5EF4-FFF2-40B4-BE49-F238E27FC236}">
                <a16:creationId xmlns:a16="http://schemas.microsoft.com/office/drawing/2014/main" id="{8031C562-0BCB-CB84-E1C3-3AD079104001}"/>
              </a:ext>
            </a:extLst>
          </p:cNvPr>
          <p:cNvSpPr/>
          <p:nvPr/>
        </p:nvSpPr>
        <p:spPr>
          <a:xfrm>
            <a:off x="3164205" y="2373848"/>
            <a:ext cx="1602999" cy="16008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27DE1D3F-C466-B357-DAD1-BF6A2093B0F9}"/>
              </a:ext>
            </a:extLst>
          </p:cNvPr>
          <p:cNvSpPr/>
          <p:nvPr/>
        </p:nvSpPr>
        <p:spPr>
          <a:xfrm>
            <a:off x="2819956" y="2020942"/>
            <a:ext cx="2306691" cy="23066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51DC34DC-D40D-A578-D15D-4384C106D7B1}"/>
              </a:ext>
            </a:extLst>
          </p:cNvPr>
          <p:cNvSpPr/>
          <p:nvPr/>
        </p:nvSpPr>
        <p:spPr>
          <a:xfrm>
            <a:off x="2712016" y="313191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9" name="Oval 48">
            <a:extLst>
              <a:ext uri="{FF2B5EF4-FFF2-40B4-BE49-F238E27FC236}">
                <a16:creationId xmlns:a16="http://schemas.microsoft.com/office/drawing/2014/main" id="{99C99362-DA0C-DB61-6B81-F886845F84A0}"/>
              </a:ext>
            </a:extLst>
          </p:cNvPr>
          <p:cNvSpPr/>
          <p:nvPr/>
        </p:nvSpPr>
        <p:spPr>
          <a:xfrm>
            <a:off x="4996568" y="313191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0" name="Oval 49">
            <a:extLst>
              <a:ext uri="{FF2B5EF4-FFF2-40B4-BE49-F238E27FC236}">
                <a16:creationId xmlns:a16="http://schemas.microsoft.com/office/drawing/2014/main" id="{0A0924F4-9DEF-5255-DDBD-E7906A6E7B24}"/>
              </a:ext>
            </a:extLst>
          </p:cNvPr>
          <p:cNvSpPr/>
          <p:nvPr/>
        </p:nvSpPr>
        <p:spPr>
          <a:xfrm>
            <a:off x="3225281" y="406865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1" name="Oval 50">
            <a:extLst>
              <a:ext uri="{FF2B5EF4-FFF2-40B4-BE49-F238E27FC236}">
                <a16:creationId xmlns:a16="http://schemas.microsoft.com/office/drawing/2014/main" id="{CFBB4A02-FDAC-EA94-DA77-08917EA4482A}"/>
              </a:ext>
            </a:extLst>
          </p:cNvPr>
          <p:cNvSpPr/>
          <p:nvPr/>
        </p:nvSpPr>
        <p:spPr>
          <a:xfrm>
            <a:off x="4469506" y="406865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2" name="Oval 51">
            <a:extLst>
              <a:ext uri="{FF2B5EF4-FFF2-40B4-BE49-F238E27FC236}">
                <a16:creationId xmlns:a16="http://schemas.microsoft.com/office/drawing/2014/main" id="{DDCB663B-743D-5B38-D1FA-34C024972597}"/>
              </a:ext>
            </a:extLst>
          </p:cNvPr>
          <p:cNvSpPr/>
          <p:nvPr/>
        </p:nvSpPr>
        <p:spPr>
          <a:xfrm>
            <a:off x="3891627" y="2247200"/>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3" name="Oval 52">
            <a:extLst>
              <a:ext uri="{FF2B5EF4-FFF2-40B4-BE49-F238E27FC236}">
                <a16:creationId xmlns:a16="http://schemas.microsoft.com/office/drawing/2014/main" id="{0F8EF887-2B94-3CD3-59C6-6A4B03B47894}"/>
              </a:ext>
            </a:extLst>
          </p:cNvPr>
          <p:cNvSpPr/>
          <p:nvPr/>
        </p:nvSpPr>
        <p:spPr>
          <a:xfrm>
            <a:off x="3888078" y="3846484"/>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4" name="Oval 53">
            <a:extLst>
              <a:ext uri="{FF2B5EF4-FFF2-40B4-BE49-F238E27FC236}">
                <a16:creationId xmlns:a16="http://schemas.microsoft.com/office/drawing/2014/main" id="{2F9AC428-FB52-88FD-7CDD-A40C986A8E5F}"/>
              </a:ext>
            </a:extLst>
          </p:cNvPr>
          <p:cNvSpPr/>
          <p:nvPr/>
        </p:nvSpPr>
        <p:spPr>
          <a:xfrm>
            <a:off x="3751147" y="271808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5" name="Oval 54">
            <a:extLst>
              <a:ext uri="{FF2B5EF4-FFF2-40B4-BE49-F238E27FC236}">
                <a16:creationId xmlns:a16="http://schemas.microsoft.com/office/drawing/2014/main" id="{7FCF8649-4D89-D1AF-083C-7AC8152977C3}"/>
              </a:ext>
            </a:extLst>
          </p:cNvPr>
          <p:cNvSpPr/>
          <p:nvPr/>
        </p:nvSpPr>
        <p:spPr>
          <a:xfrm>
            <a:off x="3873629" y="3479851"/>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6" name="Oval 55">
            <a:extLst>
              <a:ext uri="{FF2B5EF4-FFF2-40B4-BE49-F238E27FC236}">
                <a16:creationId xmlns:a16="http://schemas.microsoft.com/office/drawing/2014/main" id="{DA312323-615F-828E-F975-FE992FB32D68}"/>
              </a:ext>
            </a:extLst>
          </p:cNvPr>
          <p:cNvSpPr/>
          <p:nvPr/>
        </p:nvSpPr>
        <p:spPr>
          <a:xfrm>
            <a:off x="3540847" y="2738264"/>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7" name="Oval 56">
            <a:extLst>
              <a:ext uri="{FF2B5EF4-FFF2-40B4-BE49-F238E27FC236}">
                <a16:creationId xmlns:a16="http://schemas.microsoft.com/office/drawing/2014/main" id="{274229EA-B938-9737-F73E-FD4D3D08F48E}"/>
              </a:ext>
            </a:extLst>
          </p:cNvPr>
          <p:cNvSpPr/>
          <p:nvPr/>
        </p:nvSpPr>
        <p:spPr>
          <a:xfrm>
            <a:off x="3411303" y="2887176"/>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58" name="Oval 57">
            <a:extLst>
              <a:ext uri="{FF2B5EF4-FFF2-40B4-BE49-F238E27FC236}">
                <a16:creationId xmlns:a16="http://schemas.microsoft.com/office/drawing/2014/main" id="{A5DC206C-5CCD-41FD-4D20-5126F2AD4605}"/>
              </a:ext>
            </a:extLst>
          </p:cNvPr>
          <p:cNvSpPr/>
          <p:nvPr/>
        </p:nvSpPr>
        <p:spPr>
          <a:xfrm>
            <a:off x="3225281" y="209767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59" name="Oval 58">
            <a:extLst>
              <a:ext uri="{FF2B5EF4-FFF2-40B4-BE49-F238E27FC236}">
                <a16:creationId xmlns:a16="http://schemas.microsoft.com/office/drawing/2014/main" id="{F543A0A9-C251-870B-FD29-E6FB8B338CF7}"/>
              </a:ext>
            </a:extLst>
          </p:cNvPr>
          <p:cNvSpPr/>
          <p:nvPr/>
        </p:nvSpPr>
        <p:spPr>
          <a:xfrm>
            <a:off x="4469506" y="209767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60" name="Oval 59">
            <a:extLst>
              <a:ext uri="{FF2B5EF4-FFF2-40B4-BE49-F238E27FC236}">
                <a16:creationId xmlns:a16="http://schemas.microsoft.com/office/drawing/2014/main" id="{B8187249-4F0A-229E-B8A9-9EA602C681B0}"/>
              </a:ext>
            </a:extLst>
          </p:cNvPr>
          <p:cNvSpPr/>
          <p:nvPr/>
        </p:nvSpPr>
        <p:spPr>
          <a:xfrm>
            <a:off x="4192472" y="3241100"/>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2" name="Oval 61">
            <a:extLst>
              <a:ext uri="{FF2B5EF4-FFF2-40B4-BE49-F238E27FC236}">
                <a16:creationId xmlns:a16="http://schemas.microsoft.com/office/drawing/2014/main" id="{B5222AFB-48C7-5497-AE6F-13677D4A0C27}"/>
              </a:ext>
            </a:extLst>
          </p:cNvPr>
          <p:cNvSpPr/>
          <p:nvPr/>
        </p:nvSpPr>
        <p:spPr>
          <a:xfrm>
            <a:off x="2507915" y="5338087"/>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3" name="Oval 62">
            <a:extLst>
              <a:ext uri="{FF2B5EF4-FFF2-40B4-BE49-F238E27FC236}">
                <a16:creationId xmlns:a16="http://schemas.microsoft.com/office/drawing/2014/main" id="{FB4E3B43-6C8D-7099-CC0D-BB6B2F0ABA77}"/>
              </a:ext>
            </a:extLst>
          </p:cNvPr>
          <p:cNvSpPr/>
          <p:nvPr/>
        </p:nvSpPr>
        <p:spPr>
          <a:xfrm>
            <a:off x="2377836" y="574515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4" name="Oval 63">
            <a:extLst>
              <a:ext uri="{FF2B5EF4-FFF2-40B4-BE49-F238E27FC236}">
                <a16:creationId xmlns:a16="http://schemas.microsoft.com/office/drawing/2014/main" id="{0DAB367D-2A88-302D-12C9-317F7E4AD7F3}"/>
              </a:ext>
            </a:extLst>
          </p:cNvPr>
          <p:cNvSpPr/>
          <p:nvPr/>
        </p:nvSpPr>
        <p:spPr>
          <a:xfrm>
            <a:off x="2709171" y="528474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5" name="Oval 64">
            <a:extLst>
              <a:ext uri="{FF2B5EF4-FFF2-40B4-BE49-F238E27FC236}">
                <a16:creationId xmlns:a16="http://schemas.microsoft.com/office/drawing/2014/main" id="{FAA5A45E-3B01-4618-69B1-7FB05C71B2B8}"/>
              </a:ext>
            </a:extLst>
          </p:cNvPr>
          <p:cNvSpPr/>
          <p:nvPr/>
        </p:nvSpPr>
        <p:spPr>
          <a:xfrm>
            <a:off x="2262951" y="5868756"/>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6" name="Oval 65">
            <a:extLst>
              <a:ext uri="{FF2B5EF4-FFF2-40B4-BE49-F238E27FC236}">
                <a16:creationId xmlns:a16="http://schemas.microsoft.com/office/drawing/2014/main" id="{5450B2CC-8E62-38E6-B2AB-89097D3BD9CB}"/>
              </a:ext>
            </a:extLst>
          </p:cNvPr>
          <p:cNvSpPr/>
          <p:nvPr/>
        </p:nvSpPr>
        <p:spPr>
          <a:xfrm>
            <a:off x="2152851" y="548074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7" name="Oval 66">
            <a:extLst>
              <a:ext uri="{FF2B5EF4-FFF2-40B4-BE49-F238E27FC236}">
                <a16:creationId xmlns:a16="http://schemas.microsoft.com/office/drawing/2014/main" id="{E048B175-66D8-C2DF-D611-86E0F13A108C}"/>
              </a:ext>
            </a:extLst>
          </p:cNvPr>
          <p:cNvSpPr/>
          <p:nvPr/>
        </p:nvSpPr>
        <p:spPr>
          <a:xfrm>
            <a:off x="2690140" y="5491689"/>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8" name="Oval 67">
            <a:extLst>
              <a:ext uri="{FF2B5EF4-FFF2-40B4-BE49-F238E27FC236}">
                <a16:creationId xmlns:a16="http://schemas.microsoft.com/office/drawing/2014/main" id="{B585F6C5-DF05-04B7-4DBA-5A5EB5C883BB}"/>
              </a:ext>
            </a:extLst>
          </p:cNvPr>
          <p:cNvSpPr/>
          <p:nvPr/>
        </p:nvSpPr>
        <p:spPr>
          <a:xfrm>
            <a:off x="2358390" y="5546733"/>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9" name="Oval 68">
            <a:extLst>
              <a:ext uri="{FF2B5EF4-FFF2-40B4-BE49-F238E27FC236}">
                <a16:creationId xmlns:a16="http://schemas.microsoft.com/office/drawing/2014/main" id="{BA882252-FBE7-01AA-9EE3-A66C22D11070}"/>
              </a:ext>
            </a:extLst>
          </p:cNvPr>
          <p:cNvSpPr/>
          <p:nvPr/>
        </p:nvSpPr>
        <p:spPr>
          <a:xfrm>
            <a:off x="2545173" y="556796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0" name="Oval 69">
            <a:extLst>
              <a:ext uri="{FF2B5EF4-FFF2-40B4-BE49-F238E27FC236}">
                <a16:creationId xmlns:a16="http://schemas.microsoft.com/office/drawing/2014/main" id="{EF380FE4-9AC1-BB3E-C2FA-EFC0351017CB}"/>
              </a:ext>
            </a:extLst>
          </p:cNvPr>
          <p:cNvSpPr/>
          <p:nvPr/>
        </p:nvSpPr>
        <p:spPr>
          <a:xfrm>
            <a:off x="2667655" y="574236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1" name="Oval 70">
            <a:extLst>
              <a:ext uri="{FF2B5EF4-FFF2-40B4-BE49-F238E27FC236}">
                <a16:creationId xmlns:a16="http://schemas.microsoft.com/office/drawing/2014/main" id="{4AFF19E6-E290-FE38-B8F2-37483931BBDD}"/>
              </a:ext>
            </a:extLst>
          </p:cNvPr>
          <p:cNvSpPr/>
          <p:nvPr/>
        </p:nvSpPr>
        <p:spPr>
          <a:xfrm>
            <a:off x="2325407" y="5330071"/>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2" name="Oval 71">
            <a:extLst>
              <a:ext uri="{FF2B5EF4-FFF2-40B4-BE49-F238E27FC236}">
                <a16:creationId xmlns:a16="http://schemas.microsoft.com/office/drawing/2014/main" id="{54286FB1-BAFE-A745-5CD3-3F15A79A85B1}"/>
              </a:ext>
            </a:extLst>
          </p:cNvPr>
          <p:cNvSpPr/>
          <p:nvPr/>
        </p:nvSpPr>
        <p:spPr>
          <a:xfrm>
            <a:off x="2190102" y="5697943"/>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3" name="Oval 72">
            <a:extLst>
              <a:ext uri="{FF2B5EF4-FFF2-40B4-BE49-F238E27FC236}">
                <a16:creationId xmlns:a16="http://schemas.microsoft.com/office/drawing/2014/main" id="{64BE3AF0-B74B-4A0D-3A5A-F63A637311FD}"/>
              </a:ext>
            </a:extLst>
          </p:cNvPr>
          <p:cNvSpPr/>
          <p:nvPr/>
        </p:nvSpPr>
        <p:spPr>
          <a:xfrm>
            <a:off x="2601198" y="5151130"/>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74" name="Oval 73">
            <a:extLst>
              <a:ext uri="{FF2B5EF4-FFF2-40B4-BE49-F238E27FC236}">
                <a16:creationId xmlns:a16="http://schemas.microsoft.com/office/drawing/2014/main" id="{27616226-F50E-2570-74DB-D5289F5A76A0}"/>
              </a:ext>
            </a:extLst>
          </p:cNvPr>
          <p:cNvSpPr/>
          <p:nvPr/>
        </p:nvSpPr>
        <p:spPr>
          <a:xfrm>
            <a:off x="1821300" y="4780828"/>
            <a:ext cx="1602999" cy="160088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3E2F3644-B3EF-BE34-B73E-B1C4B57E8B71}"/>
              </a:ext>
            </a:extLst>
          </p:cNvPr>
          <p:cNvSpPr/>
          <p:nvPr/>
        </p:nvSpPr>
        <p:spPr>
          <a:xfrm>
            <a:off x="1477051" y="4427922"/>
            <a:ext cx="2306691" cy="23066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82B345B0-DB57-6121-9F91-8CA9BAE91899}"/>
              </a:ext>
            </a:extLst>
          </p:cNvPr>
          <p:cNvSpPr/>
          <p:nvPr/>
        </p:nvSpPr>
        <p:spPr>
          <a:xfrm>
            <a:off x="1369111" y="553889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7" name="Oval 76">
            <a:extLst>
              <a:ext uri="{FF2B5EF4-FFF2-40B4-BE49-F238E27FC236}">
                <a16:creationId xmlns:a16="http://schemas.microsoft.com/office/drawing/2014/main" id="{86BB2AAA-EC4E-9364-877C-A68A617DA9E3}"/>
              </a:ext>
            </a:extLst>
          </p:cNvPr>
          <p:cNvSpPr/>
          <p:nvPr/>
        </p:nvSpPr>
        <p:spPr>
          <a:xfrm>
            <a:off x="3653663" y="5538899"/>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8" name="Oval 77">
            <a:extLst>
              <a:ext uri="{FF2B5EF4-FFF2-40B4-BE49-F238E27FC236}">
                <a16:creationId xmlns:a16="http://schemas.microsoft.com/office/drawing/2014/main" id="{5D07623D-01BE-F320-200E-8C5B49D689C0}"/>
              </a:ext>
            </a:extLst>
          </p:cNvPr>
          <p:cNvSpPr/>
          <p:nvPr/>
        </p:nvSpPr>
        <p:spPr>
          <a:xfrm>
            <a:off x="1882376" y="647563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79" name="Oval 78">
            <a:extLst>
              <a:ext uri="{FF2B5EF4-FFF2-40B4-BE49-F238E27FC236}">
                <a16:creationId xmlns:a16="http://schemas.microsoft.com/office/drawing/2014/main" id="{A2A80515-7278-22BC-979F-FDB650840545}"/>
              </a:ext>
            </a:extLst>
          </p:cNvPr>
          <p:cNvSpPr/>
          <p:nvPr/>
        </p:nvSpPr>
        <p:spPr>
          <a:xfrm>
            <a:off x="3126601" y="6475633"/>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0" name="Oval 79">
            <a:extLst>
              <a:ext uri="{FF2B5EF4-FFF2-40B4-BE49-F238E27FC236}">
                <a16:creationId xmlns:a16="http://schemas.microsoft.com/office/drawing/2014/main" id="{A3B3F068-8A70-6DD5-111E-B55C39CF8305}"/>
              </a:ext>
            </a:extLst>
          </p:cNvPr>
          <p:cNvSpPr/>
          <p:nvPr/>
        </p:nvSpPr>
        <p:spPr>
          <a:xfrm>
            <a:off x="2548722" y="4654180"/>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1" name="Oval 80">
            <a:extLst>
              <a:ext uri="{FF2B5EF4-FFF2-40B4-BE49-F238E27FC236}">
                <a16:creationId xmlns:a16="http://schemas.microsoft.com/office/drawing/2014/main" id="{4B4E75AE-136D-7B59-2C88-4C664F9EB4F3}"/>
              </a:ext>
            </a:extLst>
          </p:cNvPr>
          <p:cNvSpPr/>
          <p:nvPr/>
        </p:nvSpPr>
        <p:spPr>
          <a:xfrm>
            <a:off x="2545173" y="6253464"/>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2" name="Oval 81">
            <a:extLst>
              <a:ext uri="{FF2B5EF4-FFF2-40B4-BE49-F238E27FC236}">
                <a16:creationId xmlns:a16="http://schemas.microsoft.com/office/drawing/2014/main" id="{5E1B4D41-5452-1744-540A-0223CADF377B}"/>
              </a:ext>
            </a:extLst>
          </p:cNvPr>
          <p:cNvSpPr/>
          <p:nvPr/>
        </p:nvSpPr>
        <p:spPr>
          <a:xfrm>
            <a:off x="2408242" y="5125064"/>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3" name="Oval 82">
            <a:extLst>
              <a:ext uri="{FF2B5EF4-FFF2-40B4-BE49-F238E27FC236}">
                <a16:creationId xmlns:a16="http://schemas.microsoft.com/office/drawing/2014/main" id="{14353DD8-7087-7472-DBAB-249CCBD83A18}"/>
              </a:ext>
            </a:extLst>
          </p:cNvPr>
          <p:cNvSpPr/>
          <p:nvPr/>
        </p:nvSpPr>
        <p:spPr>
          <a:xfrm>
            <a:off x="2530724" y="5886831"/>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4" name="Oval 83">
            <a:extLst>
              <a:ext uri="{FF2B5EF4-FFF2-40B4-BE49-F238E27FC236}">
                <a16:creationId xmlns:a16="http://schemas.microsoft.com/office/drawing/2014/main" id="{F66C3272-81CB-D35A-2263-2CCE617CC7AD}"/>
              </a:ext>
            </a:extLst>
          </p:cNvPr>
          <p:cNvSpPr/>
          <p:nvPr/>
        </p:nvSpPr>
        <p:spPr>
          <a:xfrm>
            <a:off x="2197942" y="5145244"/>
            <a:ext cx="244964" cy="243182"/>
          </a:xfrm>
          <a:prstGeom prst="ellipse">
            <a:avLst/>
          </a:prstGeom>
          <a:solidFill>
            <a:srgbClr val="C0000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Times New Roman" panose="02020603050405020304" pitchFamily="18" charset="0"/>
                <a:ea typeface="Tahoma" panose="020B0604030504040204" pitchFamily="34" charset="0"/>
                <a:cs typeface="Times New Roman" panose="02020603050405020304" pitchFamily="18" charset="0"/>
              </a:rPr>
              <a:t>+</a:t>
            </a: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5" name="Oval 84">
            <a:extLst>
              <a:ext uri="{FF2B5EF4-FFF2-40B4-BE49-F238E27FC236}">
                <a16:creationId xmlns:a16="http://schemas.microsoft.com/office/drawing/2014/main" id="{6B5D973E-2F65-BF06-6A6E-7412805788C4}"/>
              </a:ext>
            </a:extLst>
          </p:cNvPr>
          <p:cNvSpPr/>
          <p:nvPr/>
        </p:nvSpPr>
        <p:spPr>
          <a:xfrm>
            <a:off x="2068398" y="5294156"/>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6" name="Oval 85">
            <a:extLst>
              <a:ext uri="{FF2B5EF4-FFF2-40B4-BE49-F238E27FC236}">
                <a16:creationId xmlns:a16="http://schemas.microsoft.com/office/drawing/2014/main" id="{69C18BEF-A786-B5FE-762C-5D342FD6A0B8}"/>
              </a:ext>
            </a:extLst>
          </p:cNvPr>
          <p:cNvSpPr/>
          <p:nvPr/>
        </p:nvSpPr>
        <p:spPr>
          <a:xfrm>
            <a:off x="1882376" y="450465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7" name="Oval 86">
            <a:extLst>
              <a:ext uri="{FF2B5EF4-FFF2-40B4-BE49-F238E27FC236}">
                <a16:creationId xmlns:a16="http://schemas.microsoft.com/office/drawing/2014/main" id="{7FC3AA06-1DD1-954F-50BD-99CFAE752222}"/>
              </a:ext>
            </a:extLst>
          </p:cNvPr>
          <p:cNvSpPr/>
          <p:nvPr/>
        </p:nvSpPr>
        <p:spPr>
          <a:xfrm>
            <a:off x="3126601" y="4504651"/>
            <a:ext cx="244964" cy="243182"/>
          </a:xfrm>
          <a:prstGeom prst="ellipse">
            <a:avLst/>
          </a:prstGeom>
          <a:solidFill>
            <a:srgbClr val="92D050"/>
          </a:solidFill>
          <a:ln>
            <a:noFill/>
          </a:ln>
          <a:scene3d>
            <a:camera prst="orthographicFront"/>
            <a:lightRig rig="threePt" dir="t"/>
          </a:scene3d>
          <a:sp3d extrusionH="330200">
            <a:bevelT w="114300"/>
            <a:bevelB w="95250"/>
            <a:extrusionClr>
              <a:schemeClr val="bg1">
                <a:lumMod val="95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88" name="Oval 87">
            <a:extLst>
              <a:ext uri="{FF2B5EF4-FFF2-40B4-BE49-F238E27FC236}">
                <a16:creationId xmlns:a16="http://schemas.microsoft.com/office/drawing/2014/main" id="{882FB336-C162-5090-5D8B-DAA09C8E8A7E}"/>
              </a:ext>
            </a:extLst>
          </p:cNvPr>
          <p:cNvSpPr/>
          <p:nvPr/>
        </p:nvSpPr>
        <p:spPr>
          <a:xfrm>
            <a:off x="2849567" y="5648080"/>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89" name="Oval 88">
            <a:extLst>
              <a:ext uri="{FF2B5EF4-FFF2-40B4-BE49-F238E27FC236}">
                <a16:creationId xmlns:a16="http://schemas.microsoft.com/office/drawing/2014/main" id="{CBB91A1C-EC68-A829-1028-24EC47C81C2D}"/>
              </a:ext>
            </a:extLst>
          </p:cNvPr>
          <p:cNvSpPr/>
          <p:nvPr/>
        </p:nvSpPr>
        <p:spPr>
          <a:xfrm>
            <a:off x="2897365" y="5409706"/>
            <a:ext cx="244964" cy="243182"/>
          </a:xfrm>
          <a:prstGeom prst="ellipse">
            <a:avLst/>
          </a:prstGeom>
          <a:gradFill>
            <a:gsLst>
              <a:gs pos="77000">
                <a:schemeClr val="tx1"/>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ln>
            <a:noFill/>
          </a:ln>
          <a:scene3d>
            <a:camera prst="orthographicFront"/>
            <a:lightRig rig="threePt" dir="t"/>
          </a:scene3d>
          <a:sp3d extrusionH="330200" contourW="12700">
            <a:bevelT w="234950"/>
            <a:bevelB w="107950"/>
            <a:extrusionClr>
              <a:schemeClr val="bg1">
                <a:lumMod val="95000"/>
              </a:schemeClr>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b="1" dirty="0">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90" name="Table 91">
            <a:extLst>
              <a:ext uri="{FF2B5EF4-FFF2-40B4-BE49-F238E27FC236}">
                <a16:creationId xmlns:a16="http://schemas.microsoft.com/office/drawing/2014/main" id="{E9ED6BE1-F021-FB87-8A37-3DEB8B1176B8}"/>
              </a:ext>
            </a:extLst>
          </p:cNvPr>
          <p:cNvGraphicFramePr>
            <a:graphicFrameLocks noGrp="1"/>
          </p:cNvGraphicFramePr>
          <p:nvPr>
            <p:extLst>
              <p:ext uri="{D42A27DB-BD31-4B8C-83A1-F6EECF244321}">
                <p14:modId xmlns:p14="http://schemas.microsoft.com/office/powerpoint/2010/main" val="120733810"/>
              </p:ext>
            </p:extLst>
          </p:nvPr>
        </p:nvGraphicFramePr>
        <p:xfrm>
          <a:off x="6670922" y="1245448"/>
          <a:ext cx="5143819" cy="1706536"/>
        </p:xfrm>
        <a:graphic>
          <a:graphicData uri="http://schemas.openxmlformats.org/drawingml/2006/table">
            <a:tbl>
              <a:tblPr firstRow="1" bandRow="1">
                <a:tableStyleId>{72833802-FEF1-4C79-8D5D-14CF1EAF98D9}</a:tableStyleId>
              </a:tblPr>
              <a:tblGrid>
                <a:gridCol w="2170804">
                  <a:extLst>
                    <a:ext uri="{9D8B030D-6E8A-4147-A177-3AD203B41FA5}">
                      <a16:colId xmlns:a16="http://schemas.microsoft.com/office/drawing/2014/main" val="553354300"/>
                    </a:ext>
                  </a:extLst>
                </a:gridCol>
                <a:gridCol w="991005">
                  <a:extLst>
                    <a:ext uri="{9D8B030D-6E8A-4147-A177-3AD203B41FA5}">
                      <a16:colId xmlns:a16="http://schemas.microsoft.com/office/drawing/2014/main" val="2176719402"/>
                    </a:ext>
                  </a:extLst>
                </a:gridCol>
                <a:gridCol w="991005">
                  <a:extLst>
                    <a:ext uri="{9D8B030D-6E8A-4147-A177-3AD203B41FA5}">
                      <a16:colId xmlns:a16="http://schemas.microsoft.com/office/drawing/2014/main" val="2958868473"/>
                    </a:ext>
                  </a:extLst>
                </a:gridCol>
                <a:gridCol w="991005">
                  <a:extLst>
                    <a:ext uri="{9D8B030D-6E8A-4147-A177-3AD203B41FA5}">
                      <a16:colId xmlns:a16="http://schemas.microsoft.com/office/drawing/2014/main" val="2485655013"/>
                    </a:ext>
                  </a:extLst>
                </a:gridCol>
              </a:tblGrid>
              <a:tr h="426634">
                <a:tc>
                  <a:txBody>
                    <a:bodyPr/>
                    <a:lstStyle/>
                    <a:p>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p</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e</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rPr>
                        <a:t>Số n</a:t>
                      </a:r>
                      <a:endParaRPr lang="en-US" sz="2000"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9611402"/>
                  </a:ext>
                </a:extLst>
              </a:tr>
              <a:tr h="42663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1</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9606542"/>
                  </a:ext>
                </a:extLst>
              </a:tr>
              <a:tr h="42663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2</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1222839"/>
                  </a:ext>
                </a:extLst>
              </a:tr>
              <a:tr h="426634">
                <a:tc>
                  <a:txBody>
                    <a:bodyPr/>
                    <a:lstStyle/>
                    <a:p>
                      <a:pPr algn="ctr"/>
                      <a:r>
                        <a:rPr lang="en-US" sz="2000" b="1" dirty="0" err="1">
                          <a:solidFill>
                            <a:schemeClr val="tx1"/>
                          </a:solidFill>
                        </a:rPr>
                        <a:t>Nguyên</a:t>
                      </a:r>
                      <a:r>
                        <a:rPr lang="en-US" sz="2000" b="1" dirty="0">
                          <a:solidFill>
                            <a:schemeClr val="tx1"/>
                          </a:solidFill>
                        </a:rPr>
                        <a:t> </a:t>
                      </a:r>
                      <a:r>
                        <a:rPr lang="en-US" sz="2000" b="1" dirty="0" err="1">
                          <a:solidFill>
                            <a:schemeClr val="tx1"/>
                          </a:solidFill>
                        </a:rPr>
                        <a:t>tử</a:t>
                      </a:r>
                      <a:r>
                        <a:rPr lang="en-US" sz="2000" b="1" dirty="0">
                          <a:solidFill>
                            <a:schemeClr val="tx1"/>
                          </a:solidFill>
                        </a:rPr>
                        <a:t> 3</a:t>
                      </a:r>
                      <a:endParaRPr lang="en-US" sz="2000" b="1" dirty="0">
                        <a:solidFill>
                          <a:schemeClr val="tx1"/>
                        </a:solidFill>
                        <a:latin typeface="#9Slide03 Ample"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26969555"/>
                  </a:ext>
                </a:extLst>
              </a:tr>
            </a:tbl>
          </a:graphicData>
        </a:graphic>
      </p:graphicFrame>
      <p:sp>
        <p:nvSpPr>
          <p:cNvPr id="91" name="TextBox 90">
            <a:extLst>
              <a:ext uri="{FF2B5EF4-FFF2-40B4-BE49-F238E27FC236}">
                <a16:creationId xmlns:a16="http://schemas.microsoft.com/office/drawing/2014/main" id="{8A4B6FB9-1BD5-0CC9-61BB-6F330D7F725B}"/>
              </a:ext>
            </a:extLst>
          </p:cNvPr>
          <p:cNvSpPr txBox="1"/>
          <p:nvPr/>
        </p:nvSpPr>
        <p:spPr>
          <a:xfrm>
            <a:off x="6551957" y="3336354"/>
            <a:ext cx="5262783" cy="646331"/>
          </a:xfrm>
          <a:prstGeom prst="rect">
            <a:avLst/>
          </a:prstGeom>
          <a:noFill/>
          <a:ln>
            <a:noFill/>
          </a:ln>
        </p:spPr>
        <p:txBody>
          <a:bodyPr wrap="square" rtlCol="0">
            <a:spAutoFit/>
          </a:bodyPr>
          <a:lstStyle/>
          <a:p>
            <a:pPr algn="just"/>
            <a:r>
              <a:rPr lang="de-DE" sz="1800" dirty="0">
                <a:effectLst/>
                <a:latin typeface="#9Slide03 Ample" panose="02000000000000000000" pitchFamily="2" charset="0"/>
                <a:ea typeface="Times New Roman" panose="02020603050405020304" pitchFamily="18" charset="0"/>
              </a:rPr>
              <a:t>2, </a:t>
            </a:r>
            <a:r>
              <a:rPr lang="en-US" dirty="0" err="1">
                <a:latin typeface="#9Slide03 Ample" panose="02000000000000000000" pitchFamily="2" charset="0"/>
              </a:rPr>
              <a:t>Em</a:t>
            </a:r>
            <a:r>
              <a:rPr lang="en-US" dirty="0">
                <a:latin typeface="#9Slide03 Ample" panose="02000000000000000000" pitchFamily="2" charset="0"/>
              </a:rPr>
              <a:t> </a:t>
            </a:r>
            <a:r>
              <a:rPr lang="en-US" dirty="0" err="1">
                <a:latin typeface="#9Slide03 Ample" panose="02000000000000000000" pitchFamily="2" charset="0"/>
              </a:rPr>
              <a:t>hãy</a:t>
            </a:r>
            <a:r>
              <a:rPr lang="en-US" dirty="0">
                <a:latin typeface="#9Slide03 Ample" panose="02000000000000000000" pitchFamily="2" charset="0"/>
              </a:rPr>
              <a:t> </a:t>
            </a:r>
            <a:r>
              <a:rPr lang="en-US" dirty="0" err="1">
                <a:latin typeface="#9Slide03 Ample" panose="02000000000000000000" pitchFamily="2" charset="0"/>
              </a:rPr>
              <a:t>nêu</a:t>
            </a:r>
            <a:r>
              <a:rPr lang="en-US" dirty="0">
                <a:latin typeface="#9Slide03 Ample" panose="02000000000000000000" pitchFamily="2" charset="0"/>
              </a:rPr>
              <a:t> </a:t>
            </a:r>
            <a:r>
              <a:rPr lang="en-US" dirty="0" err="1">
                <a:latin typeface="#9Slide03 Ample" panose="02000000000000000000" pitchFamily="2" charset="0"/>
              </a:rPr>
              <a:t>một</a:t>
            </a:r>
            <a:r>
              <a:rPr lang="en-US" dirty="0">
                <a:latin typeface="#9Slide03 Ample" panose="02000000000000000000" pitchFamily="2" charset="0"/>
              </a:rPr>
              <a:t> số ứng </a:t>
            </a:r>
            <a:r>
              <a:rPr lang="en-US" dirty="0" err="1">
                <a:latin typeface="#9Slide03 Ample" panose="02000000000000000000" pitchFamily="2" charset="0"/>
              </a:rPr>
              <a:t>dụng</a:t>
            </a:r>
            <a:r>
              <a:rPr lang="en-US" dirty="0">
                <a:latin typeface="#9Slide03 Ample" panose="02000000000000000000" pitchFamily="2" charset="0"/>
              </a:rPr>
              <a:t> </a:t>
            </a:r>
            <a:r>
              <a:rPr lang="en-US" dirty="0" err="1">
                <a:latin typeface="#9Slide03 Ample" panose="02000000000000000000" pitchFamily="2" charset="0"/>
              </a:rPr>
              <a:t>của</a:t>
            </a:r>
            <a:r>
              <a:rPr lang="en-US" dirty="0">
                <a:latin typeface="#9Slide03 Ample" panose="02000000000000000000" pitchFamily="2" charset="0"/>
              </a:rPr>
              <a:t> </a:t>
            </a:r>
            <a:r>
              <a:rPr lang="en-US" dirty="0" err="1">
                <a:latin typeface="#9Slide03 Ample" panose="02000000000000000000" pitchFamily="2" charset="0"/>
              </a:rPr>
              <a:t>nguyên</a:t>
            </a:r>
            <a:r>
              <a:rPr lang="en-US" dirty="0">
                <a:latin typeface="#9Slide03 Ample" panose="02000000000000000000" pitchFamily="2" charset="0"/>
              </a:rPr>
              <a:t> </a:t>
            </a:r>
            <a:r>
              <a:rPr lang="en-US" dirty="0" err="1">
                <a:latin typeface="#9Slide03 Ample" panose="02000000000000000000" pitchFamily="2" charset="0"/>
              </a:rPr>
              <a:t>tố</a:t>
            </a:r>
            <a:r>
              <a:rPr lang="en-US" dirty="0">
                <a:latin typeface="#9Slide03 Ample" panose="02000000000000000000" pitchFamily="2" charset="0"/>
              </a:rPr>
              <a:t> Oxygen? </a:t>
            </a:r>
            <a:endParaRPr lang="de-DE" dirty="0">
              <a:latin typeface="#9Slide03 Ample" panose="02000000000000000000" pitchFamily="2" charset="0"/>
            </a:endParaRPr>
          </a:p>
        </p:txBody>
      </p:sp>
      <p:sp>
        <p:nvSpPr>
          <p:cNvPr id="92" name="TextBox 91">
            <a:extLst>
              <a:ext uri="{FF2B5EF4-FFF2-40B4-BE49-F238E27FC236}">
                <a16:creationId xmlns:a16="http://schemas.microsoft.com/office/drawing/2014/main" id="{D957F77F-64F7-6963-0D5F-C46349CCB342}"/>
              </a:ext>
            </a:extLst>
          </p:cNvPr>
          <p:cNvSpPr txBox="1"/>
          <p:nvPr/>
        </p:nvSpPr>
        <p:spPr>
          <a:xfrm>
            <a:off x="225911" y="4366965"/>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1</a:t>
            </a:r>
          </a:p>
        </p:txBody>
      </p:sp>
      <p:sp>
        <p:nvSpPr>
          <p:cNvPr id="93" name="TextBox 92">
            <a:extLst>
              <a:ext uri="{FF2B5EF4-FFF2-40B4-BE49-F238E27FC236}">
                <a16:creationId xmlns:a16="http://schemas.microsoft.com/office/drawing/2014/main" id="{3546D2A8-08C2-FF18-8440-B9365A6AB5A4}"/>
              </a:ext>
            </a:extLst>
          </p:cNvPr>
          <p:cNvSpPr txBox="1"/>
          <p:nvPr/>
        </p:nvSpPr>
        <p:spPr>
          <a:xfrm>
            <a:off x="3793194" y="4386172"/>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2</a:t>
            </a:r>
          </a:p>
        </p:txBody>
      </p:sp>
      <p:sp>
        <p:nvSpPr>
          <p:cNvPr id="94" name="TextBox 93">
            <a:extLst>
              <a:ext uri="{FF2B5EF4-FFF2-40B4-BE49-F238E27FC236}">
                <a16:creationId xmlns:a16="http://schemas.microsoft.com/office/drawing/2014/main" id="{A974CB45-A3C5-333A-C861-B2F6E692260E}"/>
              </a:ext>
            </a:extLst>
          </p:cNvPr>
          <p:cNvSpPr txBox="1"/>
          <p:nvPr/>
        </p:nvSpPr>
        <p:spPr>
          <a:xfrm>
            <a:off x="3646044" y="6365281"/>
            <a:ext cx="1405551" cy="369332"/>
          </a:xfrm>
          <a:prstGeom prst="rect">
            <a:avLst/>
          </a:prstGeom>
          <a:noFill/>
        </p:spPr>
        <p:txBody>
          <a:bodyPr wrap="square" rtlCol="0">
            <a:spAutoFit/>
          </a:bodyPr>
          <a:lstStyle/>
          <a:p>
            <a:pPr algn="ctr"/>
            <a:r>
              <a:rPr lang="en-US" dirty="0" err="1">
                <a:solidFill>
                  <a:srgbClr val="002060"/>
                </a:solidFill>
                <a:latin typeface="#9Slide03 Ample" panose="02000000000000000000" pitchFamily="2" charset="0"/>
              </a:rPr>
              <a:t>Nguyên</a:t>
            </a:r>
            <a:r>
              <a:rPr lang="en-US" dirty="0">
                <a:solidFill>
                  <a:srgbClr val="002060"/>
                </a:solidFill>
                <a:latin typeface="#9Slide03 Ample" panose="02000000000000000000" pitchFamily="2" charset="0"/>
              </a:rPr>
              <a:t> </a:t>
            </a:r>
            <a:r>
              <a:rPr lang="en-US" dirty="0" err="1">
                <a:solidFill>
                  <a:srgbClr val="002060"/>
                </a:solidFill>
                <a:latin typeface="#9Slide03 Ample" panose="02000000000000000000" pitchFamily="2" charset="0"/>
              </a:rPr>
              <a:t>tử</a:t>
            </a:r>
            <a:r>
              <a:rPr lang="en-US" dirty="0">
                <a:solidFill>
                  <a:srgbClr val="002060"/>
                </a:solidFill>
                <a:latin typeface="#9Slide03 Ample" panose="02000000000000000000" pitchFamily="2" charset="0"/>
              </a:rPr>
              <a:t> 3</a:t>
            </a:r>
          </a:p>
        </p:txBody>
      </p:sp>
      <p:sp>
        <p:nvSpPr>
          <p:cNvPr id="95" name="TextBox 94">
            <a:extLst>
              <a:ext uri="{FF2B5EF4-FFF2-40B4-BE49-F238E27FC236}">
                <a16:creationId xmlns:a16="http://schemas.microsoft.com/office/drawing/2014/main" id="{24D350B5-B373-6827-F0CC-49671D6C67A3}"/>
              </a:ext>
            </a:extLst>
          </p:cNvPr>
          <p:cNvSpPr txBox="1"/>
          <p:nvPr/>
        </p:nvSpPr>
        <p:spPr>
          <a:xfrm>
            <a:off x="7065355" y="4197756"/>
            <a:ext cx="4151967" cy="1709699"/>
          </a:xfrm>
          <a:prstGeom prst="rect">
            <a:avLst/>
          </a:prstGeom>
          <a:noFill/>
        </p:spPr>
        <p:txBody>
          <a:bodyPr wrap="square">
            <a:spAutoFit/>
          </a:bodyPr>
          <a:lstStyle/>
          <a:p>
            <a:pPr marL="0" marR="0" indent="0" algn="just">
              <a:lnSpc>
                <a:spcPct val="115000"/>
              </a:lnSpc>
              <a:spcBef>
                <a:spcPts val="600"/>
              </a:spcBef>
              <a:spcAft>
                <a:spcPts val="600"/>
              </a:spcAft>
              <a:tabLst>
                <a:tab pos="6046470" algn="l"/>
              </a:tabLst>
            </a:pP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Bình</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khí</a:t>
            </a:r>
            <a:r>
              <a:rPr lang="en-US" dirty="0">
                <a:solidFill>
                  <a:srgbClr val="FF0000"/>
                </a:solidFill>
                <a:latin typeface="#9Slide03 Ample" panose="02000000000000000000" pitchFamily="2" charset="0"/>
              </a:rPr>
              <a:t> oxygen </a:t>
            </a:r>
            <a:r>
              <a:rPr lang="en-US" dirty="0" err="1">
                <a:solidFill>
                  <a:srgbClr val="FF0000"/>
                </a:solidFill>
                <a:latin typeface="#9Slide03 Ample" panose="02000000000000000000" pitchFamily="2" charset="0"/>
              </a:rPr>
              <a:t>trong</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bệnh</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viện</a:t>
            </a:r>
            <a:r>
              <a:rPr lang="en-US" dirty="0">
                <a:solidFill>
                  <a:srgbClr val="FF0000"/>
                </a:solidFill>
                <a:latin typeface="#9Slide03 Ample" panose="02000000000000000000" pitchFamily="2" charset="0"/>
              </a:rPr>
              <a:t>.</a:t>
            </a:r>
          </a:p>
          <a:p>
            <a:pPr marL="0" marR="0" indent="0" algn="just">
              <a:lnSpc>
                <a:spcPct val="115000"/>
              </a:lnSpc>
              <a:spcBef>
                <a:spcPts val="600"/>
              </a:spcBef>
              <a:spcAft>
                <a:spcPts val="600"/>
              </a:spcAft>
              <a:tabLst>
                <a:tab pos="6046470" algn="l"/>
              </a:tabLst>
            </a:pP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Bình</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khí</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thở</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của</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thợ</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lặn</a:t>
            </a:r>
            <a:r>
              <a:rPr lang="en-US" dirty="0">
                <a:solidFill>
                  <a:srgbClr val="FF0000"/>
                </a:solidFill>
                <a:latin typeface="#9Slide03 Ample" panose="02000000000000000000" pitchFamily="2" charset="0"/>
              </a:rPr>
              <a:t>, phi </a:t>
            </a:r>
            <a:r>
              <a:rPr lang="en-US" dirty="0" err="1">
                <a:solidFill>
                  <a:srgbClr val="FF0000"/>
                </a:solidFill>
                <a:latin typeface="#9Slide03 Ample" panose="02000000000000000000" pitchFamily="2" charset="0"/>
              </a:rPr>
              <a:t>công</a:t>
            </a:r>
            <a:r>
              <a:rPr lang="en-US" dirty="0">
                <a:solidFill>
                  <a:srgbClr val="FF0000"/>
                </a:solidFill>
                <a:latin typeface="#9Slide03 Ample" panose="02000000000000000000" pitchFamily="2" charset="0"/>
              </a:rPr>
              <a:t>,…</a:t>
            </a:r>
          </a:p>
          <a:p>
            <a:pPr marL="0" marR="0" indent="0" algn="just">
              <a:lnSpc>
                <a:spcPct val="115000"/>
              </a:lnSpc>
              <a:spcBef>
                <a:spcPts val="600"/>
              </a:spcBef>
              <a:spcAft>
                <a:spcPts val="600"/>
              </a:spcAft>
              <a:tabLst>
                <a:tab pos="6046470" algn="l"/>
              </a:tabLst>
            </a:pP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Dùng</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làm</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thuốc</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nổ</a:t>
            </a:r>
            <a:r>
              <a:rPr lang="en-US" dirty="0">
                <a:solidFill>
                  <a:srgbClr val="FF0000"/>
                </a:solidFill>
                <a:latin typeface="#9Slide03 Ample" panose="02000000000000000000" pitchFamily="2" charset="0"/>
              </a:rPr>
              <a:t>.</a:t>
            </a:r>
          </a:p>
          <a:p>
            <a:pPr algn="just"/>
            <a:r>
              <a:rPr lang="en-US" dirty="0">
                <a:solidFill>
                  <a:srgbClr val="FF0000"/>
                </a:solidFill>
                <a:latin typeface="#9Slide03 Ample" panose="02000000000000000000" pitchFamily="2" charset="0"/>
              </a:rPr>
              <a:t>+ Oxygen </a:t>
            </a:r>
            <a:r>
              <a:rPr lang="en-US" dirty="0" err="1">
                <a:solidFill>
                  <a:srgbClr val="FF0000"/>
                </a:solidFill>
                <a:latin typeface="#9Slide03 Ample" panose="02000000000000000000" pitchFamily="2" charset="0"/>
              </a:rPr>
              <a:t>lỏng</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làm</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nhiên</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liệu</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tên</a:t>
            </a:r>
            <a:r>
              <a:rPr lang="en-US" dirty="0">
                <a:solidFill>
                  <a:srgbClr val="FF0000"/>
                </a:solidFill>
                <a:latin typeface="#9Slide03 Ample" panose="02000000000000000000" pitchFamily="2" charset="0"/>
              </a:rPr>
              <a:t> </a:t>
            </a:r>
            <a:r>
              <a:rPr lang="en-US" dirty="0" err="1">
                <a:solidFill>
                  <a:srgbClr val="FF0000"/>
                </a:solidFill>
                <a:latin typeface="#9Slide03 Ample" panose="02000000000000000000" pitchFamily="2" charset="0"/>
              </a:rPr>
              <a:t>lửa</a:t>
            </a:r>
            <a:r>
              <a:rPr lang="en-US" dirty="0">
                <a:solidFill>
                  <a:srgbClr val="FF0000"/>
                </a:solidFill>
                <a:latin typeface="#9Slide03 Ample" panose="02000000000000000000" pitchFamily="2" charset="0"/>
              </a:rPr>
              <a:t>.</a:t>
            </a:r>
          </a:p>
        </p:txBody>
      </p:sp>
      <p:sp>
        <p:nvSpPr>
          <p:cNvPr id="96" name="TextBox 95">
            <a:extLst>
              <a:ext uri="{FF2B5EF4-FFF2-40B4-BE49-F238E27FC236}">
                <a16:creationId xmlns:a16="http://schemas.microsoft.com/office/drawing/2014/main" id="{B9922BC2-9056-FFF6-54B2-5FD9CF1DF3EF}"/>
              </a:ext>
            </a:extLst>
          </p:cNvPr>
          <p:cNvSpPr txBox="1"/>
          <p:nvPr/>
        </p:nvSpPr>
        <p:spPr>
          <a:xfrm>
            <a:off x="225911" y="139851"/>
            <a:ext cx="5365571" cy="646331"/>
          </a:xfrm>
          <a:prstGeom prst="rect">
            <a:avLst/>
          </a:prstGeom>
          <a:noFill/>
        </p:spPr>
        <p:txBody>
          <a:bodyPr wrap="none" rtlCol="0">
            <a:spAutoFit/>
          </a:bodyPr>
          <a:lstStyle/>
          <a:p>
            <a:r>
              <a:rPr lang="en-US" sz="3600" dirty="0">
                <a:solidFill>
                  <a:schemeClr val="accent2">
                    <a:lumMod val="50000"/>
                  </a:schemeClr>
                </a:solidFill>
                <a:latin typeface="#9Slide03 BoosterNextFYBlack" panose="02000A03000000020004" pitchFamily="2" charset="0"/>
              </a:rPr>
              <a:t>I. NGUYÊN TỐ HÓA HỌC</a:t>
            </a:r>
          </a:p>
        </p:txBody>
      </p:sp>
      <p:sp>
        <p:nvSpPr>
          <p:cNvPr id="97" name="Rectangle 96">
            <a:extLst>
              <a:ext uri="{FF2B5EF4-FFF2-40B4-BE49-F238E27FC236}">
                <a16:creationId xmlns:a16="http://schemas.microsoft.com/office/drawing/2014/main" id="{E8B733D4-968C-B57A-F095-C1D67E5EFF27}"/>
              </a:ext>
            </a:extLst>
          </p:cNvPr>
          <p:cNvSpPr/>
          <p:nvPr/>
        </p:nvSpPr>
        <p:spPr>
          <a:xfrm>
            <a:off x="7243030" y="506482"/>
            <a:ext cx="4133778" cy="6765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9Slide03 AllRoundGothic" panose="020B0703020202020104" pitchFamily="34" charset="0"/>
              </a:rPr>
              <a:t>PHIẾU HỌC TẬP SỐ 3</a:t>
            </a:r>
          </a:p>
        </p:txBody>
      </p:sp>
      <p:cxnSp>
        <p:nvCxnSpPr>
          <p:cNvPr id="98" name="Straight Connector 97">
            <a:extLst>
              <a:ext uri="{FF2B5EF4-FFF2-40B4-BE49-F238E27FC236}">
                <a16:creationId xmlns:a16="http://schemas.microsoft.com/office/drawing/2014/main" id="{AC866183-1A1C-52CD-7B51-B5A7418C811C}"/>
              </a:ext>
            </a:extLst>
          </p:cNvPr>
          <p:cNvCxnSpPr/>
          <p:nvPr/>
        </p:nvCxnSpPr>
        <p:spPr>
          <a:xfrm>
            <a:off x="796066" y="775424"/>
            <a:ext cx="3797449"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96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0E7F320-51E7-D667-1193-C1EC796DB29F}"/>
              </a:ext>
            </a:extLst>
          </p:cNvPr>
          <p:cNvSpPr/>
          <p:nvPr/>
        </p:nvSpPr>
        <p:spPr>
          <a:xfrm>
            <a:off x="359247" y="771203"/>
            <a:ext cx="6393978" cy="110140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9Slide03 Ample" panose="02000000000000000000" pitchFamily="2" charset="0"/>
              </a:rPr>
              <a:t>Câu </a:t>
            </a:r>
            <a:r>
              <a:rPr lang="en-US" sz="2800" b="1" i="1" u="sng" dirty="0" err="1">
                <a:solidFill>
                  <a:srgbClr val="C00000"/>
                </a:solidFill>
                <a:latin typeface="#9Slide03 Ample" panose="02000000000000000000" pitchFamily="2" charset="0"/>
              </a:rPr>
              <a:t>hỏi</a:t>
            </a:r>
            <a:r>
              <a:rPr lang="en-US" sz="2800" b="1" i="1" u="sng" dirty="0">
                <a:solidFill>
                  <a:srgbClr val="C00000"/>
                </a:solidFill>
                <a:latin typeface="#9Slide03 Ample" panose="02000000000000000000" pitchFamily="2" charset="0"/>
              </a:rPr>
              <a:t> 1</a:t>
            </a:r>
            <a:r>
              <a:rPr lang="en-US" sz="2800" b="1" i="1" dirty="0">
                <a:solidFill>
                  <a:srgbClr val="C00000"/>
                </a:solidFill>
                <a:latin typeface="#9Slide03 Ample" panose="02000000000000000000" pitchFamily="2" charset="0"/>
              </a:rPr>
              <a:t>:</a:t>
            </a:r>
            <a:r>
              <a:rPr lang="en-US" sz="2800" b="1" i="1"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gọi</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của</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các</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tố</a:t>
            </a:r>
            <a:r>
              <a:rPr lang="en-US" sz="2800" dirty="0">
                <a:solidFill>
                  <a:schemeClr val="accent6">
                    <a:lumMod val="50000"/>
                  </a:schemeClr>
                </a:solidFill>
                <a:latin typeface="#9Slide03 Ample" panose="02000000000000000000" pitchFamily="2" charset="0"/>
              </a:rPr>
              <a:t> hóa </a:t>
            </a:r>
            <a:r>
              <a:rPr lang="en-US" sz="2800" dirty="0" err="1">
                <a:solidFill>
                  <a:schemeClr val="accent6">
                    <a:lumMod val="50000"/>
                  </a:schemeClr>
                </a:solidFill>
                <a:latin typeface="#9Slide03 Ample" panose="02000000000000000000" pitchFamily="2" charset="0"/>
              </a:rPr>
              <a:t>học</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được</a:t>
            </a:r>
            <a:r>
              <a:rPr lang="en-US" sz="2800" dirty="0">
                <a:solidFill>
                  <a:schemeClr val="accent6">
                    <a:lumMod val="50000"/>
                  </a:schemeClr>
                </a:solidFill>
                <a:latin typeface="#9Slide03 Ample" panose="02000000000000000000" pitchFamily="2" charset="0"/>
              </a:rPr>
              <a:t> qui </a:t>
            </a:r>
            <a:r>
              <a:rPr lang="en-US" sz="2800" dirty="0" err="1">
                <a:solidFill>
                  <a:schemeClr val="accent6">
                    <a:lumMod val="50000"/>
                  </a:schemeClr>
                </a:solidFill>
                <a:latin typeface="#9Slide03 Ample" panose="02000000000000000000" pitchFamily="2" charset="0"/>
              </a:rPr>
              <a:t>định</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như</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thế</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nào</a:t>
            </a:r>
            <a:r>
              <a:rPr lang="en-US" sz="2800" dirty="0">
                <a:solidFill>
                  <a:schemeClr val="accent6">
                    <a:lumMod val="50000"/>
                  </a:schemeClr>
                </a:solidFill>
                <a:latin typeface="#9Slide03 Ample" panose="02000000000000000000" pitchFamily="2" charset="0"/>
              </a:rPr>
              <a:t>?</a:t>
            </a:r>
          </a:p>
        </p:txBody>
      </p:sp>
      <p:sp>
        <p:nvSpPr>
          <p:cNvPr id="6" name="Rectangle: Rounded Corners 5">
            <a:extLst>
              <a:ext uri="{FF2B5EF4-FFF2-40B4-BE49-F238E27FC236}">
                <a16:creationId xmlns:a16="http://schemas.microsoft.com/office/drawing/2014/main" id="{38AF9EF9-7563-5BF7-8AF1-5957228251C1}"/>
              </a:ext>
            </a:extLst>
          </p:cNvPr>
          <p:cNvSpPr/>
          <p:nvPr/>
        </p:nvSpPr>
        <p:spPr>
          <a:xfrm>
            <a:off x="359247" y="2672151"/>
            <a:ext cx="7506342" cy="132319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9Slide03 Ample" panose="02000000000000000000" pitchFamily="2" charset="0"/>
              </a:rPr>
              <a:t>Câu </a:t>
            </a:r>
            <a:r>
              <a:rPr lang="en-US" sz="2800" b="1" i="1" u="sng" dirty="0" err="1">
                <a:solidFill>
                  <a:srgbClr val="C00000"/>
                </a:solidFill>
                <a:latin typeface="#9Slide03 Ample" panose="02000000000000000000" pitchFamily="2" charset="0"/>
              </a:rPr>
              <a:t>hỏi</a:t>
            </a:r>
            <a:r>
              <a:rPr lang="en-US" sz="2800" b="1" i="1" u="sng" dirty="0">
                <a:solidFill>
                  <a:srgbClr val="C00000"/>
                </a:solidFill>
                <a:latin typeface="#9Slide03 Ample" panose="02000000000000000000" pitchFamily="2" charset="0"/>
              </a:rPr>
              <a:t> 2</a:t>
            </a:r>
            <a:r>
              <a:rPr lang="en-US" sz="2800" b="1" i="1" dirty="0">
                <a:solidFill>
                  <a:srgbClr val="C00000"/>
                </a:solidFill>
                <a:latin typeface="#9Slide03 Ample" panose="02000000000000000000" pitchFamily="2" charset="0"/>
              </a:rPr>
              <a:t>:</a:t>
            </a:r>
            <a:r>
              <a:rPr lang="en-US" sz="2800" b="1" i="1"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Vì</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sao</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phải</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xây</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dựng</a:t>
            </a:r>
            <a:r>
              <a:rPr lang="en-US" sz="2800" dirty="0">
                <a:solidFill>
                  <a:schemeClr val="accent6">
                    <a:lumMod val="50000"/>
                  </a:schemeClr>
                </a:solidFill>
                <a:latin typeface="#9Slide03 Ample" panose="02000000000000000000" pitchFamily="2" charset="0"/>
              </a:rPr>
              <a:t> hệ </a:t>
            </a:r>
            <a:r>
              <a:rPr lang="en-US" sz="2800" dirty="0" err="1">
                <a:solidFill>
                  <a:schemeClr val="accent6">
                    <a:lumMod val="50000"/>
                  </a:schemeClr>
                </a:solidFill>
                <a:latin typeface="#9Slide03 Ample" panose="02000000000000000000" pitchFamily="2" charset="0"/>
              </a:rPr>
              <a:t>thống</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kí</a:t>
            </a:r>
            <a:r>
              <a:rPr lang="en-US" sz="2800" dirty="0">
                <a:solidFill>
                  <a:schemeClr val="accent6">
                    <a:lumMod val="50000"/>
                  </a:schemeClr>
                </a:solidFill>
                <a:latin typeface="#9Slide03 Ample" panose="02000000000000000000" pitchFamily="2" charset="0"/>
              </a:rPr>
              <a:t> hiệu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tố</a:t>
            </a:r>
            <a:r>
              <a:rPr lang="en-US" sz="2800" dirty="0">
                <a:solidFill>
                  <a:schemeClr val="accent6">
                    <a:lumMod val="50000"/>
                  </a:schemeClr>
                </a:solidFill>
                <a:latin typeface="#9Slide03 Ample" panose="02000000000000000000" pitchFamily="2" charset="0"/>
              </a:rPr>
              <a:t> hóa </a:t>
            </a:r>
            <a:r>
              <a:rPr lang="en-US" sz="2800" dirty="0" err="1">
                <a:solidFill>
                  <a:schemeClr val="accent6">
                    <a:lumMod val="50000"/>
                  </a:schemeClr>
                </a:solidFill>
                <a:latin typeface="#9Slide03 Ample" panose="02000000000000000000" pitchFamily="2" charset="0"/>
              </a:rPr>
              <a:t>học</a:t>
            </a:r>
            <a:r>
              <a:rPr lang="en-US" sz="2800" dirty="0">
                <a:solidFill>
                  <a:schemeClr val="accent6">
                    <a:lumMod val="50000"/>
                  </a:schemeClr>
                </a:solidFill>
                <a:latin typeface="#9Slide03 Ample" panose="02000000000000000000" pitchFamily="2" charset="0"/>
              </a:rPr>
              <a:t>?</a:t>
            </a:r>
          </a:p>
        </p:txBody>
      </p:sp>
      <p:sp>
        <p:nvSpPr>
          <p:cNvPr id="7" name="Rectangle: Rounded Corners 6">
            <a:extLst>
              <a:ext uri="{FF2B5EF4-FFF2-40B4-BE49-F238E27FC236}">
                <a16:creationId xmlns:a16="http://schemas.microsoft.com/office/drawing/2014/main" id="{988C2041-E1C6-DABF-408F-FC86CDE73349}"/>
              </a:ext>
            </a:extLst>
          </p:cNvPr>
          <p:cNvSpPr/>
          <p:nvPr/>
        </p:nvSpPr>
        <p:spPr>
          <a:xfrm>
            <a:off x="359247" y="4683992"/>
            <a:ext cx="7506342" cy="132319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9Slide03 Ample" panose="02000000000000000000" pitchFamily="2" charset="0"/>
              </a:rPr>
              <a:t>Câu </a:t>
            </a:r>
            <a:r>
              <a:rPr lang="en-US" sz="2800" b="1" i="1" u="sng" dirty="0" err="1">
                <a:solidFill>
                  <a:srgbClr val="C00000"/>
                </a:solidFill>
                <a:latin typeface="#9Slide03 Ample" panose="02000000000000000000" pitchFamily="2" charset="0"/>
              </a:rPr>
              <a:t>hỏi</a:t>
            </a:r>
            <a:r>
              <a:rPr lang="en-US" sz="2800" b="1" i="1" u="sng" dirty="0">
                <a:solidFill>
                  <a:srgbClr val="C00000"/>
                </a:solidFill>
                <a:latin typeface="#9Slide03 Ample" panose="02000000000000000000" pitchFamily="2" charset="0"/>
              </a:rPr>
              <a:t> 3</a:t>
            </a:r>
            <a:r>
              <a:rPr lang="en-US" sz="2800" b="1" i="1" dirty="0">
                <a:solidFill>
                  <a:srgbClr val="C00000"/>
                </a:solidFill>
                <a:latin typeface="#9Slide03 Ample" panose="02000000000000000000" pitchFamily="2" charset="0"/>
              </a:rPr>
              <a:t>:</a:t>
            </a:r>
            <a:r>
              <a:rPr lang="en-US" sz="2800" b="1" i="1"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Các</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kí</a:t>
            </a:r>
            <a:r>
              <a:rPr lang="en-US" sz="2800" dirty="0">
                <a:solidFill>
                  <a:schemeClr val="accent6">
                    <a:lumMod val="50000"/>
                  </a:schemeClr>
                </a:solidFill>
                <a:latin typeface="#9Slide03 Ample" panose="02000000000000000000" pitchFamily="2" charset="0"/>
              </a:rPr>
              <a:t> hiệu hóa </a:t>
            </a:r>
            <a:r>
              <a:rPr lang="en-US" sz="2800" dirty="0" err="1">
                <a:solidFill>
                  <a:schemeClr val="accent6">
                    <a:lumMod val="50000"/>
                  </a:schemeClr>
                </a:solidFill>
                <a:latin typeface="#9Slide03 Ample" panose="02000000000000000000" pitchFamily="2" charset="0"/>
              </a:rPr>
              <a:t>học</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được</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biểu</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diễn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như</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thế</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nào</a:t>
            </a:r>
            <a:r>
              <a:rPr lang="en-US" sz="2800" dirty="0">
                <a:solidFill>
                  <a:schemeClr val="accent6">
                    <a:lumMod val="50000"/>
                  </a:schemeClr>
                </a:solidFill>
                <a:latin typeface="#9Slide03 Ample" panose="02000000000000000000" pitchFamily="2" charset="0"/>
              </a:rPr>
              <a:t>?</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B9F0DEEB-67E5-6F8F-4C71-2BF75279366E}"/>
                  </a:ext>
                </a:extLst>
              </p:cNvPr>
              <p:cNvGraphicFramePr>
                <a:graphicFrameLocks noChangeAspect="1"/>
              </p:cNvGraphicFramePr>
              <p:nvPr>
                <p:extLst>
                  <p:ext uri="{D42A27DB-BD31-4B8C-83A1-F6EECF244321}">
                    <p14:modId xmlns:p14="http://schemas.microsoft.com/office/powerpoint/2010/main" val="3861187967"/>
                  </p:ext>
                </p:extLst>
              </p:nvPr>
            </p:nvGraphicFramePr>
            <p:xfrm rot="20204368">
              <a:off x="9154714" y="-451286"/>
              <a:ext cx="3312345" cy="3362915"/>
            </p:xfrm>
            <a:graphic>
              <a:graphicData uri="http://schemas.microsoft.com/office/drawing/2017/model3d">
                <am3d:model3d r:embed="rId2">
                  <am3d:spPr>
                    <a:xfrm rot="20204368">
                      <a:off x="0" y="0"/>
                      <a:ext cx="3312345" cy="3362915"/>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1466807" ay="838539" az="375931"/>
                    <am3d:postTrans dx="0" dy="0" dz="0"/>
                  </am3d:trans>
                  <am3d:raster rName="Office3DRenderer" rVer="16.0.8326">
                    <am3d:blip r:embed="rId3"/>
                  </am3d:raster>
                  <am3d:objViewport viewportSz="58280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B9F0DEEB-67E5-6F8F-4C71-2BF75279366E}"/>
                  </a:ext>
                </a:extLst>
              </p:cNvPr>
              <p:cNvPicPr>
                <a:picLocks noGrp="1" noRot="1" noChangeAspect="1" noMove="1" noResize="1" noEditPoints="1" noAdjustHandles="1" noChangeArrowheads="1" noChangeShapeType="1" noCrop="1"/>
              </p:cNvPicPr>
              <p:nvPr/>
            </p:nvPicPr>
            <p:blipFill>
              <a:blip r:embed="rId3"/>
              <a:stretch>
                <a:fillRect/>
              </a:stretch>
            </p:blipFill>
            <p:spPr>
              <a:xfrm rot="20204368">
                <a:off x="9154714" y="-451286"/>
                <a:ext cx="3312345" cy="3362915"/>
              </a:xfrm>
              <a:prstGeom prst="rect">
                <a:avLst/>
              </a:prstGeom>
            </p:spPr>
          </p:pic>
        </mc:Fallback>
      </mc:AlternateContent>
    </p:spTree>
    <p:extLst>
      <p:ext uri="{BB962C8B-B14F-4D97-AF65-F5344CB8AC3E}">
        <p14:creationId xmlns:p14="http://schemas.microsoft.com/office/powerpoint/2010/main" val="3733228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additive="sum">
                                        <p:cTn id="8" dur="1000" fill="hold"/>
                                        <p:tgtEl>
                                          <p:spTgt spid="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8"/>
                                        </p:tgtEl>
                                        <p:attrNameLst>
                                          <p:attrName>3d.view.rotation.y</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D91DC9-8876-73F3-80D4-8CBAE8AEB2E5}"/>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3" name="Straight Connector 2">
            <a:extLst>
              <a:ext uri="{FF2B5EF4-FFF2-40B4-BE49-F238E27FC236}">
                <a16:creationId xmlns:a16="http://schemas.microsoft.com/office/drawing/2014/main" id="{0624B036-0E2D-3F19-D2B5-F8A1FEEDFB43}"/>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0ABE7AEB-2BDE-FD2F-EC35-519C37CF8903}"/>
              </a:ext>
            </a:extLst>
          </p:cNvPr>
          <p:cNvSpPr/>
          <p:nvPr/>
        </p:nvSpPr>
        <p:spPr>
          <a:xfrm>
            <a:off x="225911" y="1421755"/>
            <a:ext cx="11229975" cy="5943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Times New Roman" panose="02020603050405020304" pitchFamily="18" charset="0"/>
                <a:cs typeface="Times New Roman" panose="02020603050405020304" pitchFamily="18" charset="0"/>
              </a:rPr>
              <a:t>Câu </a:t>
            </a:r>
            <a:r>
              <a:rPr lang="en-US" sz="2800" b="1" i="1" u="sng" dirty="0" err="1">
                <a:solidFill>
                  <a:srgbClr val="C00000"/>
                </a:solidFill>
                <a:latin typeface="Times New Roman" panose="02020603050405020304" pitchFamily="18" charset="0"/>
                <a:cs typeface="Times New Roman" panose="02020603050405020304" pitchFamily="18" charset="0"/>
              </a:rPr>
              <a:t>hỏi</a:t>
            </a:r>
            <a:r>
              <a:rPr lang="en-US" sz="2800" b="1" i="1" u="sng" dirty="0">
                <a:solidFill>
                  <a:srgbClr val="C00000"/>
                </a:solidFill>
                <a:latin typeface="Times New Roman" panose="02020603050405020304" pitchFamily="18" charset="0"/>
                <a:cs typeface="Times New Roman" panose="02020603050405020304" pitchFamily="18" charset="0"/>
              </a:rPr>
              <a:t> 1</a:t>
            </a:r>
            <a:r>
              <a:rPr lang="en-US" sz="2800" b="1" i="1" dirty="0">
                <a:solidFill>
                  <a:srgbClr val="C00000"/>
                </a:solidFill>
                <a:latin typeface="Times New Roman" panose="02020603050405020304" pitchFamily="18" charset="0"/>
                <a:cs typeface="Times New Roman" panose="02020603050405020304" pitchFamily="18" charset="0"/>
              </a:rPr>
              <a:t>:</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gọi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tố</a:t>
            </a:r>
            <a:r>
              <a:rPr lang="en-US" sz="2800" dirty="0">
                <a:solidFill>
                  <a:schemeClr val="accent6">
                    <a:lumMod val="50000"/>
                  </a:schemeClr>
                </a:solidFill>
                <a:latin typeface="Times New Roman" panose="02020603050405020304" pitchFamily="18" charset="0"/>
                <a:cs typeface="Times New Roman" panose="02020603050405020304" pitchFamily="18" charset="0"/>
              </a:rPr>
              <a:t> hóa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qui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định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như</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95149882-54B2-7A46-280D-2ABE1AE09138}"/>
              </a:ext>
            </a:extLst>
          </p:cNvPr>
          <p:cNvSpPr txBox="1"/>
          <p:nvPr/>
        </p:nvSpPr>
        <p:spPr>
          <a:xfrm>
            <a:off x="879101" y="2212786"/>
            <a:ext cx="9548085" cy="778162"/>
          </a:xfrm>
          <a:prstGeom prst="rect">
            <a:avLst/>
          </a:prstGeom>
          <a:noFill/>
          <a:ln>
            <a:noFill/>
          </a:ln>
        </p:spPr>
        <p:txBody>
          <a:bodyPr wrap="square" rtlCol="0">
            <a:spAutoFit/>
          </a:bodyPr>
          <a:lstStyle/>
          <a:p>
            <a:pPr marR="0" lvl="0" algn="just">
              <a:lnSpc>
                <a:spcPct val="115000"/>
              </a:lnSpc>
              <a:spcBef>
                <a:spcPts val="600"/>
              </a:spcBef>
              <a:spcAft>
                <a:spcPts val="0"/>
              </a:spcAft>
            </a:pPr>
            <a:r>
              <a:rPr lang="en-US"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000" dirty="0" err="1">
                <a:solidFill>
                  <a:srgbClr val="FF0000"/>
                </a:solidFill>
                <a:latin typeface="Times New Roman" panose="02020603050405020304" pitchFamily="18" charset="0"/>
                <a:cs typeface="Times New Roman" panose="02020603050405020304" pitchFamily="18" charset="0"/>
              </a:rPr>
              <a:t>Tên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gọi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của</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nguyên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tố</a:t>
            </a:r>
            <a:r>
              <a:rPr lang="en-US" sz="2000" dirty="0">
                <a:solidFill>
                  <a:srgbClr val="FF0000"/>
                </a:solidFill>
                <a:latin typeface="Times New Roman" panose="02020603050405020304" pitchFamily="18" charset="0"/>
                <a:cs typeface="Times New Roman" panose="02020603050405020304" pitchFamily="18" charset="0"/>
              </a:rPr>
              <a:t> hóa </a:t>
            </a:r>
            <a:r>
              <a:rPr lang="en-US" sz="2000" dirty="0" err="1">
                <a:solidFill>
                  <a:srgbClr val="FF0000"/>
                </a:solidFill>
                <a:latin typeface="Times New Roman" panose="02020603050405020304" pitchFamily="18" charset="0"/>
                <a:cs typeface="Times New Roman" panose="02020603050405020304" pitchFamily="18" charset="0"/>
              </a:rPr>
              <a:t>học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quy</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định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dùng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thống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nhất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thế</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theo</a:t>
            </a:r>
            <a:r>
              <a:rPr lang="en-US" sz="2000" dirty="0">
                <a:solidFill>
                  <a:srgbClr val="FF0000"/>
                </a:solidFill>
                <a:latin typeface="Times New Roman" panose="02020603050405020304" pitchFamily="18" charset="0"/>
                <a:cs typeface="Times New Roman" panose="02020603050405020304" pitchFamily="18" charset="0"/>
              </a:rPr>
              <a:t> IUPAC.</a:t>
            </a:r>
          </a:p>
        </p:txBody>
      </p:sp>
    </p:spTree>
    <p:extLst>
      <p:ext uri="{BB962C8B-B14F-4D97-AF65-F5344CB8AC3E}">
        <p14:creationId xmlns:p14="http://schemas.microsoft.com/office/powerpoint/2010/main" val="1045547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7D46B8-F61D-DA07-2287-B0AFCD54B3B2}"/>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3" name="Straight Connector 2">
            <a:extLst>
              <a:ext uri="{FF2B5EF4-FFF2-40B4-BE49-F238E27FC236}">
                <a16:creationId xmlns:a16="http://schemas.microsoft.com/office/drawing/2014/main" id="{B29A1887-2AB1-1841-1863-C974ADE2EF85}"/>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5122" name="Picture 2" descr="Tính chất hóa học, Tác động, Ảnh hưởng sức khỏe của kim loại vàng">
            <a:extLst>
              <a:ext uri="{FF2B5EF4-FFF2-40B4-BE49-F238E27FC236}">
                <a16:creationId xmlns:a16="http://schemas.microsoft.com/office/drawing/2014/main" id="{5D28204C-3338-E480-D41B-61A07066E4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208" y="1022130"/>
            <a:ext cx="2201635" cy="214982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ài 2: Thời đại đồ đồng và văn hóa Đông Sơn">
            <a:extLst>
              <a:ext uri="{FF2B5EF4-FFF2-40B4-BE49-F238E27FC236}">
                <a16:creationId xmlns:a16="http://schemas.microsoft.com/office/drawing/2014/main" id="{2CC0C6D8-DF33-4103-4992-B6C8571F51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2" y="4632235"/>
            <a:ext cx="2492828" cy="179797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2929A491-3810-6E2B-F891-47B2D9FF0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52" t="13571" r="5476" b="15238"/>
          <a:stretch/>
        </p:blipFill>
        <p:spPr bwMode="auto">
          <a:xfrm>
            <a:off x="5672274" y="1288726"/>
            <a:ext cx="2343013" cy="188322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native copper specimen - The Golden Carrot">
            <a:extLst>
              <a:ext uri="{FF2B5EF4-FFF2-40B4-BE49-F238E27FC236}">
                <a16:creationId xmlns:a16="http://schemas.microsoft.com/office/drawing/2014/main" id="{0A119CB9-94DC-A073-5D28-1F7C26BACF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79" t="12070" r="7349" b="13165"/>
          <a:stretch/>
        </p:blipFill>
        <p:spPr bwMode="auto">
          <a:xfrm>
            <a:off x="2656116" y="1022130"/>
            <a:ext cx="2667000" cy="229267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23E521C4-3814-8701-629C-1D6F7EF8AF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668" y="4459660"/>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Người xưa ăn cơm xong đặt một đồng bạc lên bàn rồi bỏ đi?">
            <a:extLst>
              <a:ext uri="{FF2B5EF4-FFF2-40B4-BE49-F238E27FC236}">
                <a16:creationId xmlns:a16="http://schemas.microsoft.com/office/drawing/2014/main" id="{5E9DBA07-583C-D9A7-4635-22D8E594E0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73439" y="4632235"/>
            <a:ext cx="2806252" cy="1947524"/>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Chỉ thế hệ già như chúng ta mới biết đây là cái gì | Ký ức tuổi thơ">
            <a:extLst>
              <a:ext uri="{FF2B5EF4-FFF2-40B4-BE49-F238E27FC236}">
                <a16:creationId xmlns:a16="http://schemas.microsoft.com/office/drawing/2014/main" id="{5E12D99C-07CD-E655-2F37-2D1083BF7F1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67" b="11368"/>
          <a:stretch/>
        </p:blipFill>
        <p:spPr bwMode="auto">
          <a:xfrm>
            <a:off x="10157118" y="3850060"/>
            <a:ext cx="1808971" cy="2868089"/>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Khối lượng riêng của sắt là gì? Công thức tính khối lượng riêng của sắt">
            <a:extLst>
              <a:ext uri="{FF2B5EF4-FFF2-40B4-BE49-F238E27FC236}">
                <a16:creationId xmlns:a16="http://schemas.microsoft.com/office/drawing/2014/main" id="{EC3FF40D-1F87-11A1-E794-B2D1613190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82926" y="1022129"/>
            <a:ext cx="3056900" cy="2292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0AC2FC0-39A2-867E-012D-6E37B1FE0CA4}"/>
              </a:ext>
            </a:extLst>
          </p:cNvPr>
          <p:cNvSpPr txBox="1"/>
          <p:nvPr/>
        </p:nvSpPr>
        <p:spPr>
          <a:xfrm>
            <a:off x="371962" y="3526894"/>
            <a:ext cx="1924536" cy="646331"/>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vàng</a:t>
            </a:r>
            <a:r>
              <a:rPr lang="en-US" dirty="0">
                <a:latin typeface="Times New Roman" panose="02020603050405020304" pitchFamily="18" charset="0"/>
                <a:cs typeface="Times New Roman" panose="02020603050405020304" pitchFamily="18" charset="0"/>
              </a:rPr>
              <a:t> (gold)</a:t>
            </a:r>
          </a:p>
        </p:txBody>
      </p:sp>
      <p:sp>
        <p:nvSpPr>
          <p:cNvPr id="15" name="TextBox 14">
            <a:extLst>
              <a:ext uri="{FF2B5EF4-FFF2-40B4-BE49-F238E27FC236}">
                <a16:creationId xmlns:a16="http://schemas.microsoft.com/office/drawing/2014/main" id="{5F3DF9E4-6AFE-1671-AED9-1DC2FBFD1F40}"/>
              </a:ext>
            </a:extLst>
          </p:cNvPr>
          <p:cNvSpPr txBox="1"/>
          <p:nvPr/>
        </p:nvSpPr>
        <p:spPr>
          <a:xfrm>
            <a:off x="3027348" y="3514339"/>
            <a:ext cx="1924536" cy="646331"/>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(copper)</a:t>
            </a:r>
          </a:p>
        </p:txBody>
      </p:sp>
      <p:sp>
        <p:nvSpPr>
          <p:cNvPr id="16" name="TextBox 15">
            <a:extLst>
              <a:ext uri="{FF2B5EF4-FFF2-40B4-BE49-F238E27FC236}">
                <a16:creationId xmlns:a16="http://schemas.microsoft.com/office/drawing/2014/main" id="{23A023A4-42A2-0184-CA73-77F427BFFAF0}"/>
              </a:ext>
            </a:extLst>
          </p:cNvPr>
          <p:cNvSpPr txBox="1"/>
          <p:nvPr/>
        </p:nvSpPr>
        <p:spPr>
          <a:xfrm>
            <a:off x="5881512" y="3526894"/>
            <a:ext cx="1924536" cy="646331"/>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bạc</a:t>
            </a:r>
            <a:r>
              <a:rPr lang="en-US" dirty="0">
                <a:latin typeface="Times New Roman" panose="02020603050405020304" pitchFamily="18" charset="0"/>
                <a:cs typeface="Times New Roman" panose="02020603050405020304" pitchFamily="18" charset="0"/>
              </a:rPr>
              <a:t> (silver)</a:t>
            </a:r>
          </a:p>
        </p:txBody>
      </p:sp>
      <p:sp>
        <p:nvSpPr>
          <p:cNvPr id="17" name="TextBox 16">
            <a:extLst>
              <a:ext uri="{FF2B5EF4-FFF2-40B4-BE49-F238E27FC236}">
                <a16:creationId xmlns:a16="http://schemas.microsoft.com/office/drawing/2014/main" id="{E54A27A5-0DC0-D020-60FA-7FFFB0EA4B8D}"/>
              </a:ext>
            </a:extLst>
          </p:cNvPr>
          <p:cNvSpPr txBox="1"/>
          <p:nvPr/>
        </p:nvSpPr>
        <p:spPr>
          <a:xfrm>
            <a:off x="8306137" y="3514338"/>
            <a:ext cx="1924536" cy="646331"/>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sắt</a:t>
            </a:r>
            <a:r>
              <a:rPr lang="en-US" dirty="0">
                <a:latin typeface="Times New Roman" panose="02020603050405020304" pitchFamily="18" charset="0"/>
                <a:cs typeface="Times New Roman" panose="02020603050405020304" pitchFamily="18" charset="0"/>
              </a:rPr>
              <a:t> (iron)</a:t>
            </a:r>
          </a:p>
        </p:txBody>
      </p:sp>
    </p:spTree>
    <p:extLst>
      <p:ext uri="{BB962C8B-B14F-4D97-AF65-F5344CB8AC3E}">
        <p14:creationId xmlns:p14="http://schemas.microsoft.com/office/powerpoint/2010/main" val="953556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132"/>
                                        </p:tgtEl>
                                        <p:attrNameLst>
                                          <p:attrName>style.visibility</p:attrName>
                                        </p:attrNameLst>
                                      </p:cBhvr>
                                      <p:to>
                                        <p:strVal val="visible"/>
                                      </p:to>
                                    </p:set>
                                    <p:animEffect transition="in" filter="fade">
                                      <p:cBhvr>
                                        <p:cTn id="15" dur="500"/>
                                        <p:tgtEl>
                                          <p:spTgt spid="51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8"/>
                                        </p:tgtEl>
                                        <p:attrNameLst>
                                          <p:attrName>style.visibility</p:attrName>
                                        </p:attrNameLst>
                                      </p:cBhvr>
                                      <p:to>
                                        <p:strVal val="visible"/>
                                      </p:to>
                                    </p:set>
                                    <p:animEffect transition="in" filter="fade">
                                      <p:cBhvr>
                                        <p:cTn id="20" dur="500"/>
                                        <p:tgtEl>
                                          <p:spTgt spid="512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126"/>
                                        </p:tgtEl>
                                        <p:attrNameLst>
                                          <p:attrName>style.visibility</p:attrName>
                                        </p:attrNameLst>
                                      </p:cBhvr>
                                      <p:to>
                                        <p:strVal val="visible"/>
                                      </p:to>
                                    </p:set>
                                    <p:animEffect transition="in" filter="fade">
                                      <p:cBhvr>
                                        <p:cTn id="33" dur="500"/>
                                        <p:tgtEl>
                                          <p:spTgt spid="5126"/>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5134"/>
                                        </p:tgtEl>
                                        <p:attrNameLst>
                                          <p:attrName>style.visibility</p:attrName>
                                        </p:attrNameLst>
                                      </p:cBhvr>
                                      <p:to>
                                        <p:strVal val="visible"/>
                                      </p:to>
                                    </p:set>
                                    <p:animEffect transition="in" filter="fade">
                                      <p:cBhvr>
                                        <p:cTn id="41" dur="500"/>
                                        <p:tgtEl>
                                          <p:spTgt spid="51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138"/>
                                        </p:tgtEl>
                                        <p:attrNameLst>
                                          <p:attrName>style.visibility</p:attrName>
                                        </p:attrNameLst>
                                      </p:cBhvr>
                                      <p:to>
                                        <p:strVal val="visible"/>
                                      </p:to>
                                    </p:set>
                                    <p:animEffect transition="in" filter="fade">
                                      <p:cBhvr>
                                        <p:cTn id="46" dur="500"/>
                                        <p:tgtEl>
                                          <p:spTgt spid="5138"/>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5136"/>
                                        </p:tgtEl>
                                        <p:attrNameLst>
                                          <p:attrName>style.visibility</p:attrName>
                                        </p:attrNameLst>
                                      </p:cBhvr>
                                      <p:to>
                                        <p:strVal val="visible"/>
                                      </p:to>
                                    </p:set>
                                    <p:animEffect transition="in" filter="fade">
                                      <p:cBhvr>
                                        <p:cTn id="54" dur="500"/>
                                        <p:tgtEl>
                                          <p:spTgt spid="5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สีชมพู สีน้ำเงิน - ภาพฟรีบน Pixabay">
            <a:extLst>
              <a:ext uri="{FF2B5EF4-FFF2-40B4-BE49-F238E27FC236}">
                <a16:creationId xmlns:a16="http://schemas.microsoft.com/office/drawing/2014/main" id="{53B8C145-E80D-52B4-D080-B630D822A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37"/>
            <a:ext cx="12192000" cy="68678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iới tính thứ ba lên game show: Liệu có câu view? - Tuổi Trẻ Online">
            <a:extLst>
              <a:ext uri="{FF2B5EF4-FFF2-40B4-BE49-F238E27FC236}">
                <a16:creationId xmlns:a16="http://schemas.microsoft.com/office/drawing/2014/main" id="{27C1313D-DD4A-7D36-4841-55390806A8F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250" t="19773" r="25492" b="23924"/>
          <a:stretch/>
        </p:blipFill>
        <p:spPr bwMode="auto">
          <a:xfrm>
            <a:off x="4514849" y="18954"/>
            <a:ext cx="3048000" cy="20002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Pin page">
            <a:hlinkClick r:id="rId5" action="ppaction://hlinksldjump"/>
            <a:extLst>
              <a:ext uri="{FF2B5EF4-FFF2-40B4-BE49-F238E27FC236}">
                <a16:creationId xmlns:a16="http://schemas.microsoft.com/office/drawing/2014/main" id="{7D357E2A-8F1D-4710-64CE-B3257A42BE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380" b="92644" l="9344" r="89861">
                        <a14:foregroundMark x1="36779" y1="8350" x2="36779" y2="8350"/>
                        <a14:foregroundMark x1="46123" y1="3380" x2="46123" y2="3380"/>
                        <a14:foregroundMark x1="41948" y1="19881" x2="41948" y2="19881"/>
                        <a14:foregroundMark x1="59642" y1="21670" x2="59642" y2="21670"/>
                        <a14:foregroundMark x1="39165" y1="19682" x2="39364" y2="19682"/>
                        <a14:foregroundMark x1="40557" y1="20080" x2="40557" y2="20080"/>
                        <a14:foregroundMark x1="40954" y1="21272" x2="40954" y2="21272"/>
                        <a14:foregroundMark x1="60239" y1="24056" x2="60239" y2="24056"/>
                        <a14:foregroundMark x1="61034" y1="22863" x2="61034" y2="22863"/>
                        <a14:foregroundMark x1="9344" y1="17694" x2="9344" y2="17694"/>
                        <a14:foregroundMark x1="33797" y1="87475" x2="33797" y2="87475"/>
                        <a14:foregroundMark x1="30020" y1="92644" x2="30020" y2="92644"/>
                        <a14:foregroundMark x1="32406" y1="88867" x2="32406" y2="88867"/>
                        <a14:foregroundMark x1="57654" y1="88867" x2="57654" y2="88867"/>
                        <a14:foregroundMark x1="58847" y1="91849" x2="58847" y2="91849"/>
                      </a14:backgroundRemoval>
                    </a14:imgEffect>
                  </a14:imgLayer>
                </a14:imgProps>
              </a:ext>
              <a:ext uri="{28A0092B-C50C-407E-A947-70E740481C1C}">
                <a14:useLocalDpi xmlns:a14="http://schemas.microsoft.com/office/drawing/2010/main" val="0"/>
              </a:ext>
            </a:extLst>
          </a:blip>
          <a:srcRect/>
          <a:stretch>
            <a:fillRect/>
          </a:stretch>
        </p:blipFill>
        <p:spPr bwMode="auto">
          <a:xfrm>
            <a:off x="9504259" y="2527394"/>
            <a:ext cx="2687741" cy="268774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iki + Đọc] CONAN TẬP 5 - Tên sát nhân quấn băng trắng">
            <a:hlinkClick r:id="rId8" action="ppaction://hlinksldjump"/>
            <a:extLst>
              <a:ext uri="{FF2B5EF4-FFF2-40B4-BE49-F238E27FC236}">
                <a16:creationId xmlns:a16="http://schemas.microsoft.com/office/drawing/2014/main" id="{CB136884-CA95-9B4C-83EE-E030AE4BFB4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625" y1="34748" x2="37625" y2="34748"/>
                        <a14:foregroundMark x1="24250" y1="58607" x2="24250" y2="58607"/>
                        <a14:foregroundMark x1="22125" y1="58767" x2="22125" y2="58767"/>
                        <a14:foregroundMark x1="37375" y1="33307" x2="37375" y2="33307"/>
                        <a14:foregroundMark x1="78250" y1="48038" x2="78250" y2="48038"/>
                        <a14:foregroundMark x1="25750" y1="36990" x2="25750" y2="36990"/>
                        <a14:foregroundMark x1="30875" y1="34508" x2="30875" y2="34508"/>
                        <a14:foregroundMark x1="20000" y1="57086" x2="20000" y2="57086"/>
                        <a14:foregroundMark x1="20250" y1="81025" x2="20250" y2="81025"/>
                        <a14:foregroundMark x1="15125" y1="83587" x2="15125" y2="83587"/>
                        <a14:foregroundMark x1="14500" y1="83827" x2="14500" y2="83827"/>
                        <a14:foregroundMark x1="49250" y1="81265" x2="49250" y2="81265"/>
                        <a14:foregroundMark x1="42750" y1="35548" x2="42750" y2="35548"/>
                        <a14:foregroundMark x1="54125" y1="29143" x2="54125" y2="29143"/>
                        <a14:foregroundMark x1="56125" y1="29544" x2="56125" y2="29544"/>
                        <a14:backgroundMark x1="25375" y1="20897" x2="25375" y2="20897"/>
                        <a14:backgroundMark x1="24375" y1="19055" x2="25375" y2="19936"/>
                        <a14:backgroundMark x1="22500" y1="21777" x2="22500" y2="21777"/>
                        <a14:backgroundMark x1="22000" y1="22898" x2="22000" y2="22898"/>
                        <a14:backgroundMark x1="34125" y1="22898" x2="34125" y2="22898"/>
                        <a14:backgroundMark x1="35625" y1="22898" x2="35625" y2="22898"/>
                        <a14:backgroundMark x1="35375" y1="21777" x2="35375" y2="21777"/>
                        <a14:backgroundMark x1="36250" y1="20496" x2="36250" y2="20496"/>
                        <a14:backgroundMark x1="20125" y1="22978" x2="20125" y2="22978"/>
                        <a14:backgroundMark x1="17125" y1="19936" x2="13250" y2="22898"/>
                        <a14:backgroundMark x1="30750" y1="16573" x2="77250" y2="22418"/>
                        <a14:backgroundMark x1="67625" y1="60689" x2="62875" y2="70697"/>
                        <a14:backgroundMark x1="47250" y1="22818" x2="47250" y2="22818"/>
                        <a14:backgroundMark x1="57875" y1="27862" x2="57875" y2="27862"/>
                        <a14:backgroundMark x1="54875" y1="27542" x2="56750" y2="27542"/>
                        <a14:backgroundMark x1="53750" y1="29944" x2="53750" y2="29944"/>
                        <a14:backgroundMark x1="52125" y1="27222" x2="52125" y2="27222"/>
                      </a14:backgroundRemoval>
                    </a14:imgEffect>
                  </a14:imgLayer>
                </a14:imgProps>
              </a:ext>
              <a:ext uri="{28A0092B-C50C-407E-A947-70E740481C1C}">
                <a14:useLocalDpi xmlns:a14="http://schemas.microsoft.com/office/drawing/2010/main" val="0"/>
              </a:ext>
            </a:extLst>
          </a:blip>
          <a:srcRect/>
          <a:stretch>
            <a:fillRect/>
          </a:stretch>
        </p:blipFill>
        <p:spPr bwMode="auto">
          <a:xfrm>
            <a:off x="2359365" y="2271756"/>
            <a:ext cx="3146435" cy="4912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Nobi Nobita – Wikipedia tiếng Việt">
            <a:hlinkClick r:id="rId11" action="ppaction://hlinksldjump"/>
            <a:extLst>
              <a:ext uri="{FF2B5EF4-FFF2-40B4-BE49-F238E27FC236}">
                <a16:creationId xmlns:a16="http://schemas.microsoft.com/office/drawing/2014/main" id="{828536DB-2311-0116-9EDA-83FD565D11C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50926" y="1968138"/>
            <a:ext cx="3048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etective Conan - Heiji Hattori Multipurpose Stand ver. Complete Figur –  Japan Figure">
            <a:hlinkClick r:id="rId13" action="ppaction://hlinksldjump"/>
            <a:extLst>
              <a:ext uri="{FF2B5EF4-FFF2-40B4-BE49-F238E27FC236}">
                <a16:creationId xmlns:a16="http://schemas.microsoft.com/office/drawing/2014/main" id="{F9A3CC0E-6CD2-0D39-AB22-CACF2AA8F937}"/>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5375" b="90750" l="10000" r="90500">
                        <a14:foregroundMark x1="58500" y1="9875" x2="58500" y2="9875"/>
                        <a14:foregroundMark x1="55750" y1="10875" x2="62459" y2="9869"/>
                        <a14:foregroundMark x1="62318" y1="9284" x2="56750" y2="6500"/>
                        <a14:foregroundMark x1="56403" y1="7700" x2="55375" y2="11250"/>
                        <a14:foregroundMark x1="58000" y1="6375" x2="62254" y2="9022"/>
                        <a14:foregroundMark x1="59125" y1="6625" x2="62179" y2="8711"/>
                        <a14:foregroundMark x1="61911" y1="6750" x2="63375" y2="7000"/>
                        <a14:foregroundMark x1="58250" y1="6125" x2="61911" y2="6750"/>
                        <a14:foregroundMark x1="61605" y1="6750" x2="62341" y2="7511"/>
                        <a14:foregroundMark x1="61000" y1="6125" x2="61605" y2="6750"/>
                        <a14:foregroundMark x1="64375" y1="6750" x2="64424" y2="7018"/>
                        <a14:foregroundMark x1="56404" y1="90466" x2="59000" y2="89750"/>
                        <a14:foregroundMark x1="55375" y1="90750" x2="56317" y2="90490"/>
                        <a14:backgroundMark x1="65375" y1="11000" x2="65375" y2="11000"/>
                        <a14:backgroundMark x1="65375" y1="9875" x2="65375" y2="9875"/>
                        <a14:backgroundMark x1="64500" y1="7000" x2="65375" y2="10625"/>
                        <a14:backgroundMark x1="64500" y1="6750" x2="64500" y2="6750"/>
                        <a14:backgroundMark x1="56500" y1="6000" x2="57375" y2="5375"/>
                        <a14:backgroundMark x1="90500" y1="25000" x2="90375" y2="26125"/>
                        <a14:backgroundMark x1="56375" y1="5625" x2="56375" y2="5625"/>
                        <a14:backgroundMark x1="56375" y1="5375" x2="56375" y2="5375"/>
                        <a14:backgroundMark x1="55000" y1="92750" x2="61750" y2="92375"/>
                        <a14:backgroundMark x1="55625" y1="92250" x2="55625" y2="92250"/>
                        <a14:backgroundMark x1="54750" y1="92125" x2="54750" y2="92125"/>
                        <a14:backgroundMark x1="54250" y1="91750" x2="54250" y2="91750"/>
                      </a14:backgroundRemoval>
                    </a14:imgEffect>
                  </a14:imgLayer>
                </a14:imgProps>
              </a:ext>
              <a:ext uri="{28A0092B-C50C-407E-A947-70E740481C1C}">
                <a14:useLocalDpi xmlns:a14="http://schemas.microsoft.com/office/drawing/2010/main" val="0"/>
              </a:ext>
            </a:extLst>
          </a:blip>
          <a:srcRect/>
          <a:stretch>
            <a:fillRect/>
          </a:stretch>
        </p:blipFill>
        <p:spPr bwMode="auto">
          <a:xfrm>
            <a:off x="-1326886" y="1968138"/>
            <a:ext cx="4378186" cy="43781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itsuhiko Tsuburaya | All Worlds Alliance Wiki | Fandom">
            <a:hlinkClick r:id="rId16" action="ppaction://hlinksldjump"/>
            <a:extLst>
              <a:ext uri="{FF2B5EF4-FFF2-40B4-BE49-F238E27FC236}">
                <a16:creationId xmlns:a16="http://schemas.microsoft.com/office/drawing/2014/main" id="{67B59CDF-B066-502F-039C-AE85E02F85C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950450" y="3238499"/>
            <a:ext cx="1014716" cy="3619501"/>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F91CCC6-666E-8C79-2051-742A8D502171}"/>
              </a:ext>
            </a:extLst>
          </p:cNvPr>
          <p:cNvSpPr/>
          <p:nvPr/>
        </p:nvSpPr>
        <p:spPr>
          <a:xfrm>
            <a:off x="862207" y="6025712"/>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1</a:t>
            </a:r>
            <a:endParaRPr lang="en-US" b="1" dirty="0">
              <a:solidFill>
                <a:srgbClr val="FF0000"/>
              </a:solidFill>
            </a:endParaRPr>
          </a:p>
        </p:txBody>
      </p:sp>
      <p:sp>
        <p:nvSpPr>
          <p:cNvPr id="15" name="Oval 14">
            <a:extLst>
              <a:ext uri="{FF2B5EF4-FFF2-40B4-BE49-F238E27FC236}">
                <a16:creationId xmlns:a16="http://schemas.microsoft.com/office/drawing/2014/main" id="{E74D345A-0B87-7FC2-078C-A6D3CEA074A7}"/>
              </a:ext>
            </a:extLst>
          </p:cNvPr>
          <p:cNvSpPr/>
          <p:nvPr/>
        </p:nvSpPr>
        <p:spPr>
          <a:xfrm>
            <a:off x="3132110" y="2271756"/>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2</a:t>
            </a:r>
            <a:endParaRPr lang="en-US" b="1" dirty="0">
              <a:solidFill>
                <a:srgbClr val="FF0000"/>
              </a:solidFill>
            </a:endParaRPr>
          </a:p>
        </p:txBody>
      </p:sp>
      <p:sp>
        <p:nvSpPr>
          <p:cNvPr id="16" name="Oval 15">
            <a:extLst>
              <a:ext uri="{FF2B5EF4-FFF2-40B4-BE49-F238E27FC236}">
                <a16:creationId xmlns:a16="http://schemas.microsoft.com/office/drawing/2014/main" id="{42D7925C-530A-1FB6-1402-3DFB6F153788}"/>
              </a:ext>
            </a:extLst>
          </p:cNvPr>
          <p:cNvSpPr/>
          <p:nvPr/>
        </p:nvSpPr>
        <p:spPr>
          <a:xfrm>
            <a:off x="5709166" y="5722035"/>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3</a:t>
            </a:r>
            <a:endParaRPr lang="en-US" b="1" dirty="0">
              <a:solidFill>
                <a:srgbClr val="FF0000"/>
              </a:solidFill>
            </a:endParaRPr>
          </a:p>
        </p:txBody>
      </p:sp>
      <p:sp>
        <p:nvSpPr>
          <p:cNvPr id="17" name="Oval 16">
            <a:extLst>
              <a:ext uri="{FF2B5EF4-FFF2-40B4-BE49-F238E27FC236}">
                <a16:creationId xmlns:a16="http://schemas.microsoft.com/office/drawing/2014/main" id="{35E68DD5-452D-3975-6010-AFDA415C2ECE}"/>
              </a:ext>
            </a:extLst>
          </p:cNvPr>
          <p:cNvSpPr/>
          <p:nvPr/>
        </p:nvSpPr>
        <p:spPr>
          <a:xfrm>
            <a:off x="8005657" y="2161634"/>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4</a:t>
            </a:r>
            <a:endParaRPr lang="en-US" b="1" dirty="0">
              <a:solidFill>
                <a:srgbClr val="FF0000"/>
              </a:solidFill>
            </a:endParaRPr>
          </a:p>
        </p:txBody>
      </p:sp>
      <p:sp>
        <p:nvSpPr>
          <p:cNvPr id="18" name="Oval 17">
            <a:extLst>
              <a:ext uri="{FF2B5EF4-FFF2-40B4-BE49-F238E27FC236}">
                <a16:creationId xmlns:a16="http://schemas.microsoft.com/office/drawing/2014/main" id="{8533F297-FA63-DC40-0AF6-4120084FD323}"/>
              </a:ext>
            </a:extLst>
          </p:cNvPr>
          <p:cNvSpPr/>
          <p:nvPr/>
        </p:nvSpPr>
        <p:spPr>
          <a:xfrm>
            <a:off x="10388975" y="5413698"/>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5</a:t>
            </a:r>
            <a:endParaRPr lang="en-US" b="1" dirty="0">
              <a:solidFill>
                <a:srgbClr val="FF0000"/>
              </a:solidFill>
            </a:endParaRPr>
          </a:p>
        </p:txBody>
      </p:sp>
    </p:spTree>
    <p:extLst>
      <p:ext uri="{BB962C8B-B14F-4D97-AF65-F5344CB8AC3E}">
        <p14:creationId xmlns:p14="http://schemas.microsoft.com/office/powerpoint/2010/main" val="2420407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7D46B8-F61D-DA07-2287-B0AFCD54B3B2}"/>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sp>
        <p:nvSpPr>
          <p:cNvPr id="5" name="TextBox 4">
            <a:extLst>
              <a:ext uri="{FF2B5EF4-FFF2-40B4-BE49-F238E27FC236}">
                <a16:creationId xmlns:a16="http://schemas.microsoft.com/office/drawing/2014/main" id="{C0AC2FC0-39A2-867E-012D-6E37B1FE0CA4}"/>
              </a:ext>
            </a:extLst>
          </p:cNvPr>
          <p:cNvSpPr txBox="1"/>
          <p:nvPr/>
        </p:nvSpPr>
        <p:spPr>
          <a:xfrm>
            <a:off x="578303" y="3514338"/>
            <a:ext cx="2155297"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oxygen </a:t>
            </a:r>
          </a:p>
        </p:txBody>
      </p:sp>
      <p:sp>
        <p:nvSpPr>
          <p:cNvPr id="15" name="TextBox 14">
            <a:extLst>
              <a:ext uri="{FF2B5EF4-FFF2-40B4-BE49-F238E27FC236}">
                <a16:creationId xmlns:a16="http://schemas.microsoft.com/office/drawing/2014/main" id="{5F3DF9E4-6AFE-1671-AED9-1DC2FBFD1F40}"/>
              </a:ext>
            </a:extLst>
          </p:cNvPr>
          <p:cNvSpPr txBox="1"/>
          <p:nvPr/>
        </p:nvSpPr>
        <p:spPr>
          <a:xfrm>
            <a:off x="4246260" y="3514338"/>
            <a:ext cx="2155297"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chlorine</a:t>
            </a:r>
          </a:p>
        </p:txBody>
      </p:sp>
      <p:sp>
        <p:nvSpPr>
          <p:cNvPr id="17" name="TextBox 16">
            <a:extLst>
              <a:ext uri="{FF2B5EF4-FFF2-40B4-BE49-F238E27FC236}">
                <a16:creationId xmlns:a16="http://schemas.microsoft.com/office/drawing/2014/main" id="{E54A27A5-0DC0-D020-60FA-7FFFB0EA4B8D}"/>
              </a:ext>
            </a:extLst>
          </p:cNvPr>
          <p:cNvSpPr txBox="1"/>
          <p:nvPr/>
        </p:nvSpPr>
        <p:spPr>
          <a:xfrm>
            <a:off x="8363005" y="3511808"/>
            <a:ext cx="2155296"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Carbon</a:t>
            </a:r>
          </a:p>
        </p:txBody>
      </p:sp>
      <p:pic>
        <p:nvPicPr>
          <p:cNvPr id="13314" name="Picture 2" descr="Những điều thú vị về khí oxy">
            <a:extLst>
              <a:ext uri="{FF2B5EF4-FFF2-40B4-BE49-F238E27FC236}">
                <a16:creationId xmlns:a16="http://schemas.microsoft.com/office/drawing/2014/main" id="{08B663B7-412B-9688-DBF2-5B5D8B237E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84" y="983207"/>
            <a:ext cx="2827337" cy="2321552"/>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hlor – Wikipedia tiếng Việt">
            <a:extLst>
              <a:ext uri="{FF2B5EF4-FFF2-40B4-BE49-F238E27FC236}">
                <a16:creationId xmlns:a16="http://schemas.microsoft.com/office/drawing/2014/main" id="{BB3CB652-2A1F-51E6-4B2B-A1A4B37BF4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304" y="928738"/>
            <a:ext cx="2464096" cy="241435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guyên tố nào có khả năng kết hợp với các nguyên tố khác để tạo ra rất  nhiều chất hữu cơ khác nhau">
            <a:extLst>
              <a:ext uri="{FF2B5EF4-FFF2-40B4-BE49-F238E27FC236}">
                <a16:creationId xmlns:a16="http://schemas.microsoft.com/office/drawing/2014/main" id="{C17A59B7-BEE7-3260-BD96-B068B69BC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100" y="977273"/>
            <a:ext cx="3587538" cy="239169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Natri – Wikipedia tiếng Việt">
            <a:extLst>
              <a:ext uri="{FF2B5EF4-FFF2-40B4-BE49-F238E27FC236}">
                <a16:creationId xmlns:a16="http://schemas.microsoft.com/office/drawing/2014/main" id="{203A5E6B-6796-4378-48E4-7F26C785B4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689" y="420984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Sodium là gì - Ứng dụng của Natri trong công nghiệp">
            <a:extLst>
              <a:ext uri="{FF2B5EF4-FFF2-40B4-BE49-F238E27FC236}">
                <a16:creationId xmlns:a16="http://schemas.microsoft.com/office/drawing/2014/main" id="{CEC85AC2-3C01-BE10-15EB-A482D6CA1E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1664" y="4208022"/>
            <a:ext cx="2353279" cy="1849677"/>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DBEC850-9442-9974-BF26-DC4E7732EF29}"/>
              </a:ext>
            </a:extLst>
          </p:cNvPr>
          <p:cNvSpPr txBox="1"/>
          <p:nvPr/>
        </p:nvSpPr>
        <p:spPr>
          <a:xfrm>
            <a:off x="1818788" y="6197385"/>
            <a:ext cx="2155297"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a:t>
            </a:r>
            <a:r>
              <a:rPr lang="en-US" dirty="0">
                <a:latin typeface="Times New Roman" panose="02020603050405020304" pitchFamily="18" charset="0"/>
                <a:cs typeface="Times New Roman" panose="02020603050405020304" pitchFamily="18" charset="0"/>
              </a:rPr>
              <a:t> Sodium</a:t>
            </a:r>
          </a:p>
        </p:txBody>
      </p:sp>
      <p:pic>
        <p:nvPicPr>
          <p:cNvPr id="13324" name="Picture 12" descr="Nguyên tố Calcium">
            <a:extLst>
              <a:ext uri="{FF2B5EF4-FFF2-40B4-BE49-F238E27FC236}">
                <a16:creationId xmlns:a16="http://schemas.microsoft.com/office/drawing/2014/main" id="{74B21E3D-846F-06EC-E277-9650C73E8D9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25096"/>
          <a:stretch/>
        </p:blipFill>
        <p:spPr bwMode="auto">
          <a:xfrm>
            <a:off x="9678724" y="4209848"/>
            <a:ext cx="1906729" cy="1896951"/>
          </a:xfrm>
          <a:prstGeom prst="rect">
            <a:avLst/>
          </a:prstGeom>
          <a:noFill/>
          <a:extLst>
            <a:ext uri="{909E8E84-426E-40DD-AFC4-6F175D3DCCD1}">
              <a14:hiddenFill xmlns:a14="http://schemas.microsoft.com/office/drawing/2010/main">
                <a:solidFill>
                  <a:srgbClr val="FFFFFF"/>
                </a:solidFill>
              </a14:hiddenFill>
            </a:ext>
          </a:extLst>
        </p:spPr>
      </p:pic>
      <p:pic>
        <p:nvPicPr>
          <p:cNvPr id="13326" name="Picture 14" descr="Ca (Canxi) hóa trị mấy? Nguyên tử khối của Ca.">
            <a:extLst>
              <a:ext uri="{FF2B5EF4-FFF2-40B4-BE49-F238E27FC236}">
                <a16:creationId xmlns:a16="http://schemas.microsoft.com/office/drawing/2014/main" id="{F1A53311-C41B-FA20-34B2-FDAD85A92C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1169" y="4208022"/>
            <a:ext cx="3797555" cy="189877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53AA583-7B28-9314-3ADA-3369A8E424C9}"/>
              </a:ext>
            </a:extLst>
          </p:cNvPr>
          <p:cNvSpPr txBox="1"/>
          <p:nvPr/>
        </p:nvSpPr>
        <p:spPr>
          <a:xfrm>
            <a:off x="7889388" y="6193219"/>
            <a:ext cx="2155297" cy="369332"/>
          </a:xfrm>
          <a:prstGeom prst="rect">
            <a:avLst/>
          </a:prstGeom>
          <a:noFill/>
        </p:spPr>
        <p:txBody>
          <a:bodyPr wrap="square" rtlCol="0">
            <a:spAutoFit/>
          </a:bodyPr>
          <a:lstStyle/>
          <a:p>
            <a:pPr algn="ctr"/>
            <a:r>
              <a:rPr lang="en-US" dirty="0" err="1">
                <a:latin typeface="Times New Roman" panose="02020603050405020304" pitchFamily="18" charset="0"/>
                <a:cs typeface="Times New Roman" panose="02020603050405020304" pitchFamily="18" charset="0"/>
              </a:rPr>
              <a:t>Nguyên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tốCalcium</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8646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316"/>
                                        </p:tgtEl>
                                        <p:attrNameLst>
                                          <p:attrName>style.visibility</p:attrName>
                                        </p:attrNameLst>
                                      </p:cBhvr>
                                      <p:to>
                                        <p:strVal val="visible"/>
                                      </p:to>
                                    </p:set>
                                    <p:animEffect transition="in" filter="fade">
                                      <p:cBhvr>
                                        <p:cTn id="15" dur="500"/>
                                        <p:tgtEl>
                                          <p:spTgt spid="133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318"/>
                                        </p:tgtEl>
                                        <p:attrNameLst>
                                          <p:attrName>style.visibility</p:attrName>
                                        </p:attrNameLst>
                                      </p:cBhvr>
                                      <p:to>
                                        <p:strVal val="visible"/>
                                      </p:to>
                                    </p:set>
                                    <p:animEffect transition="in" filter="fade">
                                      <p:cBhvr>
                                        <p:cTn id="23" dur="500"/>
                                        <p:tgtEl>
                                          <p:spTgt spid="133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320"/>
                                        </p:tgtEl>
                                        <p:attrNameLst>
                                          <p:attrName>style.visibility</p:attrName>
                                        </p:attrNameLst>
                                      </p:cBhvr>
                                      <p:to>
                                        <p:strVal val="visible"/>
                                      </p:to>
                                    </p:set>
                                    <p:animEffect transition="in" filter="fade">
                                      <p:cBhvr>
                                        <p:cTn id="31" dur="500"/>
                                        <p:tgtEl>
                                          <p:spTgt spid="13320"/>
                                        </p:tgtEl>
                                      </p:cBhvr>
                                    </p:animEffect>
                                  </p:childTnLst>
                                </p:cTn>
                              </p:par>
                              <p:par>
                                <p:cTn id="32" presetID="10" presetClass="entr" presetSubtype="0" fill="hold" nodeType="withEffect">
                                  <p:stCondLst>
                                    <p:cond delay="0"/>
                                  </p:stCondLst>
                                  <p:childTnLst>
                                    <p:set>
                                      <p:cBhvr>
                                        <p:cTn id="33" dur="1" fill="hold">
                                          <p:stCondLst>
                                            <p:cond delay="0"/>
                                          </p:stCondLst>
                                        </p:cTn>
                                        <p:tgtEl>
                                          <p:spTgt spid="13322"/>
                                        </p:tgtEl>
                                        <p:attrNameLst>
                                          <p:attrName>style.visibility</p:attrName>
                                        </p:attrNameLst>
                                      </p:cBhvr>
                                      <p:to>
                                        <p:strVal val="visible"/>
                                      </p:to>
                                    </p:set>
                                    <p:animEffect transition="in" filter="fade">
                                      <p:cBhvr>
                                        <p:cTn id="34" dur="500"/>
                                        <p:tgtEl>
                                          <p:spTgt spid="133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3326"/>
                                        </p:tgtEl>
                                        <p:attrNameLst>
                                          <p:attrName>style.visibility</p:attrName>
                                        </p:attrNameLst>
                                      </p:cBhvr>
                                      <p:to>
                                        <p:strVal val="visible"/>
                                      </p:to>
                                    </p:set>
                                    <p:animEffect transition="in" filter="fade">
                                      <p:cBhvr>
                                        <p:cTn id="42" dur="500"/>
                                        <p:tgtEl>
                                          <p:spTgt spid="13326"/>
                                        </p:tgtEl>
                                      </p:cBhvr>
                                    </p:animEffect>
                                  </p:childTnLst>
                                </p:cTn>
                              </p:par>
                              <p:par>
                                <p:cTn id="43" presetID="10" presetClass="entr" presetSubtype="0" fill="hold" nodeType="withEffect">
                                  <p:stCondLst>
                                    <p:cond delay="0"/>
                                  </p:stCondLst>
                                  <p:childTnLst>
                                    <p:set>
                                      <p:cBhvr>
                                        <p:cTn id="44" dur="1" fill="hold">
                                          <p:stCondLst>
                                            <p:cond delay="0"/>
                                          </p:stCondLst>
                                        </p:cTn>
                                        <p:tgtEl>
                                          <p:spTgt spid="13324"/>
                                        </p:tgtEl>
                                        <p:attrNameLst>
                                          <p:attrName>style.visibility</p:attrName>
                                        </p:attrNameLst>
                                      </p:cBhvr>
                                      <p:to>
                                        <p:strVal val="visible"/>
                                      </p:to>
                                    </p:set>
                                    <p:animEffect transition="in" filter="fade">
                                      <p:cBhvr>
                                        <p:cTn id="45" dur="500"/>
                                        <p:tgtEl>
                                          <p:spTgt spid="133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D91DC9-8876-73F3-80D4-8CBAE8AEB2E5}"/>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sp>
        <p:nvSpPr>
          <p:cNvPr id="5" name="Rectangle: Rounded Corners 4">
            <a:extLst>
              <a:ext uri="{FF2B5EF4-FFF2-40B4-BE49-F238E27FC236}">
                <a16:creationId xmlns:a16="http://schemas.microsoft.com/office/drawing/2014/main" id="{F8909FDB-25AF-7E3D-B621-CDEA093964B8}"/>
              </a:ext>
            </a:extLst>
          </p:cNvPr>
          <p:cNvSpPr/>
          <p:nvPr/>
        </p:nvSpPr>
        <p:spPr>
          <a:xfrm>
            <a:off x="479401" y="1231601"/>
            <a:ext cx="11052893" cy="5943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9Slide03 Ample" panose="02000000000000000000" pitchFamily="2" charset="0"/>
              </a:rPr>
              <a:t>Câu </a:t>
            </a:r>
            <a:r>
              <a:rPr lang="en-US" sz="2800" b="1" i="1" u="sng" dirty="0" err="1">
                <a:solidFill>
                  <a:srgbClr val="C00000"/>
                </a:solidFill>
                <a:latin typeface="#9Slide03 Ample" panose="02000000000000000000" pitchFamily="2" charset="0"/>
              </a:rPr>
              <a:t>hỏi</a:t>
            </a:r>
            <a:r>
              <a:rPr lang="en-US" sz="2800" b="1" i="1" u="sng" dirty="0">
                <a:solidFill>
                  <a:srgbClr val="C00000"/>
                </a:solidFill>
                <a:latin typeface="#9Slide03 Ample" panose="02000000000000000000" pitchFamily="2" charset="0"/>
              </a:rPr>
              <a:t> 2</a:t>
            </a:r>
            <a:r>
              <a:rPr lang="en-US" sz="2800" b="1" i="1" dirty="0">
                <a:solidFill>
                  <a:srgbClr val="C00000"/>
                </a:solidFill>
                <a:latin typeface="#9Slide03 Ample" panose="02000000000000000000" pitchFamily="2" charset="0"/>
              </a:rPr>
              <a:t>:</a:t>
            </a:r>
            <a:r>
              <a:rPr lang="en-US" sz="2800" b="1" i="1"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Vì</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sao</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phải</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xây</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dựng</a:t>
            </a:r>
            <a:r>
              <a:rPr lang="en-US" sz="2800" dirty="0">
                <a:solidFill>
                  <a:schemeClr val="accent6">
                    <a:lumMod val="50000"/>
                  </a:schemeClr>
                </a:solidFill>
                <a:latin typeface="#9Slide03 Ample" panose="02000000000000000000" pitchFamily="2" charset="0"/>
              </a:rPr>
              <a:t> hệ </a:t>
            </a:r>
            <a:r>
              <a:rPr lang="en-US" sz="2800" dirty="0" err="1">
                <a:solidFill>
                  <a:schemeClr val="accent6">
                    <a:lumMod val="50000"/>
                  </a:schemeClr>
                </a:solidFill>
                <a:latin typeface="#9Slide03 Ample" panose="02000000000000000000" pitchFamily="2" charset="0"/>
              </a:rPr>
              <a:t>thống</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kí</a:t>
            </a:r>
            <a:r>
              <a:rPr lang="en-US" sz="2800" dirty="0">
                <a:solidFill>
                  <a:schemeClr val="accent6">
                    <a:lumMod val="50000"/>
                  </a:schemeClr>
                </a:solidFill>
                <a:latin typeface="#9Slide03 Ample" panose="02000000000000000000" pitchFamily="2" charset="0"/>
              </a:rPr>
              <a:t> hiệu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tố</a:t>
            </a:r>
            <a:r>
              <a:rPr lang="en-US" sz="2800" dirty="0">
                <a:solidFill>
                  <a:schemeClr val="accent6">
                    <a:lumMod val="50000"/>
                  </a:schemeClr>
                </a:solidFill>
                <a:latin typeface="#9Slide03 Ample" panose="02000000000000000000" pitchFamily="2" charset="0"/>
              </a:rPr>
              <a:t> hóa </a:t>
            </a:r>
            <a:r>
              <a:rPr lang="en-US" sz="2800" dirty="0" err="1">
                <a:solidFill>
                  <a:schemeClr val="accent6">
                    <a:lumMod val="50000"/>
                  </a:schemeClr>
                </a:solidFill>
                <a:latin typeface="#9Slide03 Ample" panose="02000000000000000000" pitchFamily="2" charset="0"/>
              </a:rPr>
              <a:t>học</a:t>
            </a:r>
            <a:r>
              <a:rPr lang="en-US" sz="2800" dirty="0">
                <a:solidFill>
                  <a:schemeClr val="accent6">
                    <a:lumMod val="50000"/>
                  </a:schemeClr>
                </a:solidFill>
                <a:latin typeface="#9Slide03 Ample" panose="02000000000000000000" pitchFamily="2" charset="0"/>
              </a:rPr>
              <a:t>?</a:t>
            </a:r>
          </a:p>
        </p:txBody>
      </p:sp>
      <p:sp>
        <p:nvSpPr>
          <p:cNvPr id="11" name="TextBox 10">
            <a:extLst>
              <a:ext uri="{FF2B5EF4-FFF2-40B4-BE49-F238E27FC236}">
                <a16:creationId xmlns:a16="http://schemas.microsoft.com/office/drawing/2014/main" id="{24085241-0378-DA0B-8D73-E5C6C7501400}"/>
              </a:ext>
            </a:extLst>
          </p:cNvPr>
          <p:cNvSpPr txBox="1"/>
          <p:nvPr/>
        </p:nvSpPr>
        <p:spPr>
          <a:xfrm>
            <a:off x="1209720" y="2165029"/>
            <a:ext cx="9418321" cy="1015663"/>
          </a:xfrm>
          <a:prstGeom prst="rect">
            <a:avLst/>
          </a:prstGeom>
          <a:noFill/>
        </p:spPr>
        <p:txBody>
          <a:bodyPr wrap="square">
            <a:spAutoFit/>
          </a:bodyPr>
          <a:lstStyle/>
          <a:p>
            <a:r>
              <a:rPr lang="en-US" sz="2000" dirty="0">
                <a:solidFill>
                  <a:srgbClr val="FF0000"/>
                </a:solidFill>
                <a:latin typeface="#9Slide03 Ample" panose="02000000000000000000" pitchFamily="2" charset="0"/>
                <a:sym typeface="Wingdings" panose="05000000000000000000" pitchFamily="2" charset="2"/>
              </a:rPr>
              <a:t></a:t>
            </a:r>
            <a:r>
              <a:rPr lang="en-US" sz="2000" dirty="0" err="1">
                <a:solidFill>
                  <a:srgbClr val="FF0000"/>
                </a:solidFill>
                <a:latin typeface="#9Slide03 Ample" panose="02000000000000000000" pitchFamily="2" charset="0"/>
              </a:rPr>
              <a:t>Cần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phải</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xây</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dựng</a:t>
            </a:r>
            <a:r>
              <a:rPr lang="en-US" sz="2000" dirty="0">
                <a:solidFill>
                  <a:srgbClr val="FF0000"/>
                </a:solidFill>
                <a:latin typeface="#9Slide03 Ample" panose="02000000000000000000" pitchFamily="2" charset="0"/>
              </a:rPr>
              <a:t> hệ </a:t>
            </a:r>
            <a:r>
              <a:rPr lang="en-US" sz="2000" dirty="0" err="1">
                <a:solidFill>
                  <a:srgbClr val="FF0000"/>
                </a:solidFill>
                <a:latin typeface="#9Slide03 Ample" panose="02000000000000000000" pitchFamily="2" charset="0"/>
              </a:rPr>
              <a:t>thống</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kí</a:t>
            </a:r>
            <a:r>
              <a:rPr lang="en-US" sz="2000" dirty="0">
                <a:solidFill>
                  <a:srgbClr val="FF0000"/>
                </a:solidFill>
                <a:latin typeface="#9Slide03 Ample" panose="02000000000000000000" pitchFamily="2" charset="0"/>
              </a:rPr>
              <a:t> hiệu </a:t>
            </a:r>
            <a:r>
              <a:rPr lang="en-US" sz="2000" dirty="0" err="1">
                <a:solidFill>
                  <a:srgbClr val="FF0000"/>
                </a:solidFill>
                <a:latin typeface="#9Slide03 Ample" panose="02000000000000000000" pitchFamily="2" charset="0"/>
              </a:rPr>
              <a:t>nguyên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tố</a:t>
            </a:r>
            <a:r>
              <a:rPr lang="en-US" sz="2000" dirty="0">
                <a:solidFill>
                  <a:srgbClr val="FF0000"/>
                </a:solidFill>
                <a:latin typeface="#9Slide03 Ample" panose="02000000000000000000" pitchFamily="2" charset="0"/>
              </a:rPr>
              <a:t> hóa </a:t>
            </a:r>
            <a:r>
              <a:rPr lang="en-US" sz="2000" dirty="0" err="1">
                <a:solidFill>
                  <a:srgbClr val="FF0000"/>
                </a:solidFill>
                <a:latin typeface="#9Slide03 Ample" panose="02000000000000000000" pitchFamily="2" charset="0"/>
              </a:rPr>
              <a:t>học</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vì</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tên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đầy</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đủ</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thường</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rất</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dài</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và</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khó</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nhớ</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cần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phải</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kí</a:t>
            </a:r>
            <a:r>
              <a:rPr lang="en-US" sz="2000" dirty="0">
                <a:solidFill>
                  <a:srgbClr val="FF0000"/>
                </a:solidFill>
                <a:latin typeface="#9Slide03 Ample" panose="02000000000000000000" pitchFamily="2" charset="0"/>
              </a:rPr>
              <a:t> hiệu </a:t>
            </a:r>
            <a:r>
              <a:rPr lang="en-US" sz="2000" dirty="0" err="1">
                <a:solidFill>
                  <a:srgbClr val="FF0000"/>
                </a:solidFill>
                <a:latin typeface="#9Slide03 Ample" panose="02000000000000000000" pitchFamily="2" charset="0"/>
              </a:rPr>
              <a:t>ngắn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gọn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để</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thuận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tiện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cho</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việc</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học</a:t>
            </a:r>
            <a:r>
              <a:rPr lang="en-US" sz="2000" dirty="0">
                <a:solidFill>
                  <a:srgbClr val="FF0000"/>
                </a:solidFill>
                <a:latin typeface="#9Slide03 Ample" panose="02000000000000000000" pitchFamily="2" charset="0"/>
              </a:rPr>
              <a:t> tập </a:t>
            </a:r>
            <a:r>
              <a:rPr lang="en-US" sz="2000" dirty="0" err="1">
                <a:solidFill>
                  <a:srgbClr val="FF0000"/>
                </a:solidFill>
                <a:latin typeface="#9Slide03 Ample" panose="02000000000000000000" pitchFamily="2" charset="0"/>
              </a:rPr>
              <a:t>và</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nghiên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cứu</a:t>
            </a:r>
            <a:r>
              <a:rPr lang="en-US" sz="2000" dirty="0">
                <a:solidFill>
                  <a:srgbClr val="FF0000"/>
                </a:solidFill>
                <a:latin typeface="#9Slide03 Ample" panose="02000000000000000000" pitchFamily="2" charset="0"/>
              </a:rPr>
              <a:t>.</a:t>
            </a:r>
            <a:endParaRPr lang="en-US" sz="2000" dirty="0"/>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BC71DAB5-AE43-241D-FD71-B2A0081FA5BA}"/>
                  </a:ext>
                </a:extLst>
              </p:cNvPr>
              <p:cNvGraphicFramePr>
                <a:graphicFrameLocks noChangeAspect="1"/>
              </p:cNvGraphicFramePr>
              <p:nvPr>
                <p:extLst>
                  <p:ext uri="{D42A27DB-BD31-4B8C-83A1-F6EECF244321}">
                    <p14:modId xmlns:p14="http://schemas.microsoft.com/office/powerpoint/2010/main" val="1093906352"/>
                  </p:ext>
                </p:extLst>
              </p:nvPr>
            </p:nvGraphicFramePr>
            <p:xfrm rot="1792248">
              <a:off x="4187013" y="3309695"/>
              <a:ext cx="3637667" cy="3637666"/>
            </p:xfrm>
            <a:graphic>
              <a:graphicData uri="http://schemas.microsoft.com/office/drawing/2017/model3d">
                <am3d:model3d r:embed="rId2">
                  <am3d:spPr>
                    <a:xfrm rot="1792248">
                      <a:off x="0" y="0"/>
                      <a:ext cx="3637667" cy="3637666"/>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2967087" ay="749663" az="851462"/>
                    <am3d:postTrans dx="0" dy="0" dz="0"/>
                  </am3d:trans>
                  <am3d:raster rName="Office3DRenderer" rVer="16.0.8326">
                    <am3d:blip r:embed="rId3"/>
                  </am3d:raster>
                  <am3d:objViewport viewportSz="63802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BC71DAB5-AE43-241D-FD71-B2A0081FA5BA}"/>
                  </a:ext>
                </a:extLst>
              </p:cNvPr>
              <p:cNvPicPr>
                <a:picLocks noGrp="1" noRot="1" noChangeAspect="1" noMove="1" noResize="1" noEditPoints="1" noAdjustHandles="1" noChangeArrowheads="1" noChangeShapeType="1" noCrop="1"/>
              </p:cNvPicPr>
              <p:nvPr/>
            </p:nvPicPr>
            <p:blipFill>
              <a:blip r:embed="rId3"/>
              <a:stretch>
                <a:fillRect/>
              </a:stretch>
            </p:blipFill>
            <p:spPr>
              <a:xfrm rot="1792248">
                <a:off x="4187013" y="3309695"/>
                <a:ext cx="3637667" cy="3637666"/>
              </a:xfrm>
              <a:prstGeom prst="rect">
                <a:avLst/>
              </a:prstGeom>
            </p:spPr>
          </p:pic>
        </mc:Fallback>
      </mc:AlternateContent>
    </p:spTree>
    <p:extLst>
      <p:ext uri="{BB962C8B-B14F-4D97-AF65-F5344CB8AC3E}">
        <p14:creationId xmlns:p14="http://schemas.microsoft.com/office/powerpoint/2010/main" val="9382018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additive="sum">
                                        <p:cTn id="8" dur="1000" fill="hold"/>
                                        <p:tgtEl>
                                          <p:spTgt spid="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8"/>
                                        </p:tgtEl>
                                        <p:attrNameLst>
                                          <p:attrName>3d.view.rotation.y</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B33F3-7F3E-C9EE-4355-06B5D55CBA85}"/>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3" name="Straight Connector 2">
            <a:extLst>
              <a:ext uri="{FF2B5EF4-FFF2-40B4-BE49-F238E27FC236}">
                <a16:creationId xmlns:a16="http://schemas.microsoft.com/office/drawing/2014/main" id="{6083D485-A30A-F8C2-5D42-E607E2979CC7}"/>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23D666C-8F71-EE2A-2A75-448771374D79}"/>
              </a:ext>
            </a:extLst>
          </p:cNvPr>
          <p:cNvSpPr/>
          <p:nvPr/>
        </p:nvSpPr>
        <p:spPr>
          <a:xfrm>
            <a:off x="468086" y="1291255"/>
            <a:ext cx="10983281" cy="59436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hãy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800" dirty="0">
                <a:solidFill>
                  <a:schemeClr val="accent6">
                    <a:lumMod val="50000"/>
                  </a:schemeClr>
                </a:solidFill>
                <a:latin typeface="Times New Roman" panose="02020603050405020304" pitchFamily="18" charset="0"/>
                <a:cs typeface="Times New Roman" panose="02020603050405020304" pitchFamily="18" charset="0"/>
              </a:rPr>
              <a:t> 2,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viết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kí</a:t>
            </a:r>
            <a:r>
              <a:rPr lang="en-US" sz="2800" dirty="0">
                <a:solidFill>
                  <a:schemeClr val="accent6">
                    <a:lumMod val="50000"/>
                  </a:schemeClr>
                </a:solidFill>
                <a:latin typeface="Times New Roman" panose="02020603050405020304" pitchFamily="18" charset="0"/>
                <a:cs typeface="Times New Roman" panose="02020603050405020304" pitchFamily="18" charset="0"/>
              </a:rPr>
              <a:t> hiệu hóa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mỗi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tố</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8FC3A83-57CA-C848-A872-EF4B46A71254}"/>
              </a:ext>
            </a:extLst>
          </p:cNvPr>
          <p:cNvSpPr txBox="1"/>
          <p:nvPr/>
        </p:nvSpPr>
        <p:spPr>
          <a:xfrm>
            <a:off x="468086" y="2220686"/>
            <a:ext cx="3037114" cy="3888500"/>
          </a:xfrm>
          <a:prstGeom prst="rect">
            <a:avLst/>
          </a:prstGeom>
          <a:noFill/>
        </p:spPr>
        <p:txBody>
          <a:bodyPr wrap="square" rtlCol="0">
            <a:spAutoFit/>
          </a:bodyPr>
          <a:lstStyle/>
          <a:p>
            <a:pPr marL="342900" marR="0" lvl="0" indent="-342900" algn="just">
              <a:lnSpc>
                <a:spcPct val="115000"/>
              </a:lnSpc>
              <a:spcBef>
                <a:spcPts val="60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Hydrogen</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Oxygen</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Nitrogen</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Carbon</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Helium</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Calcium</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Sodium (natrium)</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Iron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lnSpc>
                <a:spcPct val="115000"/>
              </a:lnSpc>
              <a:spcBef>
                <a:spcPts val="0"/>
              </a:spcBef>
              <a:spcAft>
                <a:spcPts val="60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Copper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5CA99101-DC1B-CD5E-DD58-45F6ED10D061}"/>
                  </a:ext>
                </a:extLst>
              </p:cNvPr>
              <p:cNvGraphicFramePr>
                <a:graphicFrameLocks noChangeAspect="1"/>
              </p:cNvGraphicFramePr>
              <p:nvPr>
                <p:extLst>
                  <p:ext uri="{D42A27DB-BD31-4B8C-83A1-F6EECF244321}">
                    <p14:modId xmlns:p14="http://schemas.microsoft.com/office/powerpoint/2010/main" val="4008490590"/>
                  </p:ext>
                </p:extLst>
              </p:nvPr>
            </p:nvGraphicFramePr>
            <p:xfrm rot="1792248">
              <a:off x="9009193" y="3599898"/>
              <a:ext cx="3544556" cy="3627957"/>
            </p:xfrm>
            <a:graphic>
              <a:graphicData uri="http://schemas.microsoft.com/office/drawing/2017/model3d">
                <am3d:model3d r:embed="rId2">
                  <am3d:spPr>
                    <a:xfrm rot="1792248">
                      <a:off x="0" y="0"/>
                      <a:ext cx="3544556" cy="3627957"/>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1466807" ay="838539" az="375931"/>
                    <am3d:postTrans dx="0" dy="0" dz="0"/>
                  </am3d:trans>
                  <am3d:raster rName="Office3DRenderer" rVer="16.0.8326">
                    <am3d:blip r:embed="rId3"/>
                  </am3d:raster>
                  <am3d:objViewport viewportSz="63802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5CA99101-DC1B-CD5E-DD58-45F6ED10D061}"/>
                  </a:ext>
                </a:extLst>
              </p:cNvPr>
              <p:cNvPicPr>
                <a:picLocks noGrp="1" noRot="1" noChangeAspect="1" noMove="1" noResize="1" noEditPoints="1" noAdjustHandles="1" noChangeArrowheads="1" noChangeShapeType="1" noCrop="1"/>
              </p:cNvPicPr>
              <p:nvPr/>
            </p:nvPicPr>
            <p:blipFill>
              <a:blip r:embed="rId3"/>
              <a:stretch>
                <a:fillRect/>
              </a:stretch>
            </p:blipFill>
            <p:spPr>
              <a:xfrm rot="1792248">
                <a:off x="9009193" y="3599898"/>
                <a:ext cx="3544556" cy="3627957"/>
              </a:xfrm>
              <a:prstGeom prst="rect">
                <a:avLst/>
              </a:prstGeom>
            </p:spPr>
          </p:pic>
        </mc:Fallback>
      </mc:AlternateContent>
    </p:spTree>
    <p:extLst>
      <p:ext uri="{BB962C8B-B14F-4D97-AF65-F5344CB8AC3E}">
        <p14:creationId xmlns:p14="http://schemas.microsoft.com/office/powerpoint/2010/main" val="870886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additive="sum">
                                        <p:cTn id="8" dur="500" fill="hold"/>
                                        <p:tgtEl>
                                          <p:spTgt spid="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500" fill="hold"/>
                                        <p:tgtEl>
                                          <p:spTgt spid="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500" fill="hold"/>
                                        <p:tgtEl>
                                          <p:spTgt spid="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500" fill="hold"/>
                                        <p:tgtEl>
                                          <p:spTgt spid="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500"/>
                            </p:stCondLst>
                            <p:childTnLst>
                              <p:par>
                                <p:cTn id="13" presetID="37" presetClass="emph" presetSubtype="128" accel="10000" decel="10000" fill="hold" nodeType="afterEffect">
                                  <p:stCondLst>
                                    <p:cond delay="0"/>
                                  </p:stCondLst>
                                  <p:childTnLst>
                                    <p:animRot by="21600000">
                                      <p:cBhvr>
                                        <p:cTn id="14" dur="18000" fill="hold"/>
                                        <p:tgtEl>
                                          <p:spTgt spid="7"/>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7B33F3-7F3E-C9EE-4355-06B5D55CBA85}"/>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3" name="Straight Connector 2">
            <a:extLst>
              <a:ext uri="{FF2B5EF4-FFF2-40B4-BE49-F238E27FC236}">
                <a16:creationId xmlns:a16="http://schemas.microsoft.com/office/drawing/2014/main" id="{6083D485-A30A-F8C2-5D42-E607E2979CC7}"/>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623D666C-8F71-EE2A-2A75-448771374D79}"/>
              </a:ext>
            </a:extLst>
          </p:cNvPr>
          <p:cNvSpPr/>
          <p:nvPr/>
        </p:nvSpPr>
        <p:spPr>
          <a:xfrm>
            <a:off x="225911" y="1038718"/>
            <a:ext cx="6161314" cy="94568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hãy</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thảo</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luận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nhóm</a:t>
            </a:r>
            <a:r>
              <a:rPr lang="en-US" sz="2800" dirty="0">
                <a:solidFill>
                  <a:schemeClr val="accent6">
                    <a:lumMod val="50000"/>
                  </a:schemeClr>
                </a:solidFill>
                <a:latin typeface="Times New Roman" panose="02020603050405020304" pitchFamily="18" charset="0"/>
                <a:cs typeface="Times New Roman" panose="02020603050405020304" pitchFamily="18" charset="0"/>
              </a:rPr>
              <a:t> 2,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viết</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kí</a:t>
            </a:r>
            <a:r>
              <a:rPr lang="en-US" sz="2800" dirty="0">
                <a:solidFill>
                  <a:schemeClr val="accent6">
                    <a:lumMod val="50000"/>
                  </a:schemeClr>
                </a:solidFill>
                <a:latin typeface="Times New Roman" panose="02020603050405020304" pitchFamily="18" charset="0"/>
                <a:cs typeface="Times New Roman" panose="02020603050405020304" pitchFamily="18" charset="0"/>
              </a:rPr>
              <a:t> hiệu hóa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mỗi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tố</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D8FC3A83-57CA-C848-A872-EF4B46A71254}"/>
              </a:ext>
            </a:extLst>
          </p:cNvPr>
          <p:cNvSpPr txBox="1"/>
          <p:nvPr/>
        </p:nvSpPr>
        <p:spPr>
          <a:xfrm>
            <a:off x="468086" y="2220686"/>
            <a:ext cx="3037114" cy="3888500"/>
          </a:xfrm>
          <a:prstGeom prst="rect">
            <a:avLst/>
          </a:prstGeom>
          <a:noFill/>
        </p:spPr>
        <p:txBody>
          <a:bodyPr wrap="square" rtlCol="0">
            <a:spAutoFit/>
          </a:bodyPr>
          <a:lstStyle/>
          <a:p>
            <a:pPr marL="342900" marR="0" lvl="0" indent="-342900" algn="just">
              <a:lnSpc>
                <a:spcPct val="115000"/>
              </a:lnSpc>
              <a:spcBef>
                <a:spcPts val="60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Hydrogen</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Oxygen</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Nitrogen</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Carbon</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Helium</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Calcium</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Sodium (natrium)</a:t>
            </a:r>
          </a:p>
          <a:p>
            <a:pPr marL="342900" marR="0" lvl="0" indent="-342900" algn="just">
              <a:lnSpc>
                <a:spcPct val="115000"/>
              </a:lnSpc>
              <a:spcBef>
                <a:spcPts val="0"/>
              </a:spcBef>
              <a:spcAft>
                <a:spcPts val="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Iron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marR="0" lvl="0" indent="-342900" algn="just">
              <a:lnSpc>
                <a:spcPct val="115000"/>
              </a:lnSpc>
              <a:spcBef>
                <a:spcPts val="0"/>
              </a:spcBef>
              <a:spcAft>
                <a:spcPts val="600"/>
              </a:spcAft>
              <a:buFont typeface="Symbol" panose="05050102010706020507" pitchFamily="18" charset="2"/>
              <a:buChar char=""/>
            </a:pP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Copper (</a:t>
            </a:r>
            <a:r>
              <a:rPr lang="en-US" sz="24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B74AA89B-B3D5-D7AD-26AD-8EDE8098A681}"/>
              </a:ext>
            </a:extLst>
          </p:cNvPr>
          <p:cNvSpPr txBox="1"/>
          <p:nvPr/>
        </p:nvSpPr>
        <p:spPr>
          <a:xfrm>
            <a:off x="3706136" y="2226584"/>
            <a:ext cx="1502229" cy="3855992"/>
          </a:xfrm>
          <a:prstGeom prst="rect">
            <a:avLst/>
          </a:prstGeom>
          <a:noFill/>
        </p:spPr>
        <p:txBody>
          <a:bodyPr wrap="square" rtlCol="0">
            <a:spAutoFit/>
          </a:bodyPr>
          <a:lstStyle/>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H</a:t>
            </a:r>
          </a:p>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O</a:t>
            </a:r>
          </a:p>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N</a:t>
            </a:r>
          </a:p>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C</a:t>
            </a:r>
          </a:p>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He</a:t>
            </a:r>
          </a:p>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Ca</a:t>
            </a:r>
          </a:p>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Na</a:t>
            </a:r>
          </a:p>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Fe</a:t>
            </a:r>
          </a:p>
          <a:p>
            <a:pPr>
              <a:lnSpc>
                <a:spcPct val="114000"/>
              </a:lnSpc>
            </a:pPr>
            <a:r>
              <a:rPr lang="en-US" sz="2400" dirty="0">
                <a:solidFill>
                  <a:srgbClr val="FF0000"/>
                </a:solidFill>
                <a:latin typeface="Times New Roman" panose="02020603050405020304" pitchFamily="18" charset="0"/>
                <a:cs typeface="Times New Roman" panose="02020603050405020304" pitchFamily="18" charset="0"/>
              </a:rPr>
              <a:t>Cu</a:t>
            </a:r>
          </a:p>
        </p:txBody>
      </p:sp>
      <p:sp>
        <p:nvSpPr>
          <p:cNvPr id="7" name="Rectangle: Rounded Corners 6">
            <a:extLst>
              <a:ext uri="{FF2B5EF4-FFF2-40B4-BE49-F238E27FC236}">
                <a16:creationId xmlns:a16="http://schemas.microsoft.com/office/drawing/2014/main" id="{0254709F-830C-93B5-FFA9-9BCACDB99E7D}"/>
              </a:ext>
            </a:extLst>
          </p:cNvPr>
          <p:cNvSpPr/>
          <p:nvPr/>
        </p:nvSpPr>
        <p:spPr>
          <a:xfrm>
            <a:off x="6307821" y="2236939"/>
            <a:ext cx="5633807" cy="110720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Times New Roman" panose="02020603050405020304" pitchFamily="18" charset="0"/>
                <a:cs typeface="Times New Roman" panose="02020603050405020304" pitchFamily="18" charset="0"/>
              </a:rPr>
              <a:t>Câu </a:t>
            </a:r>
            <a:r>
              <a:rPr lang="en-US" sz="2800" b="1" i="1" u="sng" dirty="0" err="1">
                <a:solidFill>
                  <a:srgbClr val="C00000"/>
                </a:solidFill>
                <a:latin typeface="Times New Roman" panose="02020603050405020304" pitchFamily="18" charset="0"/>
                <a:cs typeface="Times New Roman" panose="02020603050405020304" pitchFamily="18" charset="0"/>
              </a:rPr>
              <a:t>hỏi</a:t>
            </a:r>
            <a:r>
              <a:rPr lang="en-US" sz="2800" b="1" i="1" u="sng" dirty="0">
                <a:solidFill>
                  <a:srgbClr val="C00000"/>
                </a:solidFill>
                <a:latin typeface="Times New Roman" panose="02020603050405020304" pitchFamily="18" charset="0"/>
                <a:cs typeface="Times New Roman" panose="02020603050405020304" pitchFamily="18" charset="0"/>
              </a:rPr>
              <a:t> 3</a:t>
            </a:r>
            <a:r>
              <a:rPr lang="en-US" sz="2800" b="1" i="1" dirty="0">
                <a:solidFill>
                  <a:srgbClr val="C00000"/>
                </a:solidFill>
                <a:latin typeface="Times New Roman" panose="02020603050405020304" pitchFamily="18" charset="0"/>
                <a:cs typeface="Times New Roman" panose="02020603050405020304" pitchFamily="18" charset="0"/>
              </a:rPr>
              <a:t>:</a:t>
            </a:r>
            <a:r>
              <a:rPr lang="en-US" sz="2800" b="1" i="1"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kí</a:t>
            </a:r>
            <a:r>
              <a:rPr lang="en-US" sz="2800" dirty="0">
                <a:solidFill>
                  <a:schemeClr val="accent6">
                    <a:lumMod val="50000"/>
                  </a:schemeClr>
                </a:solidFill>
                <a:latin typeface="Times New Roman" panose="02020603050405020304" pitchFamily="18" charset="0"/>
                <a:cs typeface="Times New Roman" panose="02020603050405020304" pitchFamily="18" charset="0"/>
              </a:rPr>
              <a:t> hiệu hóa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được</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biểu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diễn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như</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A25EFA7-6629-237E-3D41-979569EA57D8}"/>
              </a:ext>
            </a:extLst>
          </p:cNvPr>
          <p:cNvSpPr txBox="1"/>
          <p:nvPr/>
        </p:nvSpPr>
        <p:spPr>
          <a:xfrm>
            <a:off x="6082870" y="3787000"/>
            <a:ext cx="6083708" cy="707886"/>
          </a:xfrm>
          <a:prstGeom prst="rect">
            <a:avLst/>
          </a:prstGeom>
          <a:noFill/>
        </p:spPr>
        <p:txBody>
          <a:bodyPr wrap="square">
            <a:spAutoFit/>
          </a:bodyPr>
          <a:lstStyle/>
          <a:p>
            <a:r>
              <a:rPr lang="en-US"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Mỗi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nguyên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tố</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được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biểu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diễn</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bằng</a:t>
            </a:r>
            <a:r>
              <a:rPr lang="en-US" sz="2000" dirty="0">
                <a:solidFill>
                  <a:srgbClr val="FF0000"/>
                </a:solidFill>
                <a:latin typeface="Times New Roman" panose="02020603050405020304" pitchFamily="18" charset="0"/>
                <a:cs typeface="Times New Roman" panose="02020603050405020304" pitchFamily="18" charset="0"/>
              </a:rPr>
              <a:t> 1 hay 2 </a:t>
            </a:r>
            <a:r>
              <a:rPr lang="en-US" sz="2000" dirty="0" err="1">
                <a:solidFill>
                  <a:srgbClr val="FF0000"/>
                </a:solidFill>
                <a:latin typeface="Times New Roman" panose="02020603050405020304" pitchFamily="18" charset="0"/>
                <a:cs typeface="Times New Roman" panose="02020603050405020304" pitchFamily="18" charset="0"/>
              </a:rPr>
              <a:t>chữ</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trong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đó</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chữ</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đầu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viết</a:t>
            </a:r>
            <a:r>
              <a:rPr lang="en-US" sz="2000" dirty="0">
                <a:solidFill>
                  <a:srgbClr val="FF0000"/>
                </a:solidFill>
                <a:latin typeface="Times New Roman" panose="02020603050405020304" pitchFamily="18" charset="0"/>
                <a:cs typeface="Times New Roman" panose="02020603050405020304" pitchFamily="18" charset="0"/>
              </a:rPr>
              <a:t> ở dạng in </a:t>
            </a:r>
            <a:r>
              <a:rPr lang="en-US" sz="2000" dirty="0" err="1">
                <a:solidFill>
                  <a:srgbClr val="FF0000"/>
                </a:solidFill>
                <a:latin typeface="Times New Roman" panose="02020603050405020304" pitchFamily="18" charset="0"/>
                <a:cs typeface="Times New Roman" panose="02020603050405020304" pitchFamily="18" charset="0"/>
              </a:rPr>
              <a:t>hoa</a:t>
            </a:r>
            <a:r>
              <a:rPr lang="en-US" sz="20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51163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AF7B2B-6765-0B11-2797-23627F44547B}"/>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4" name="Straight Connector 3">
            <a:extLst>
              <a:ext uri="{FF2B5EF4-FFF2-40B4-BE49-F238E27FC236}">
                <a16:creationId xmlns:a16="http://schemas.microsoft.com/office/drawing/2014/main" id="{9B5A7DC4-919B-7CCB-7336-AD3BF9DCF8E7}"/>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D1DABD23-CE70-2395-16BF-D5E550D2002A}"/>
              </a:ext>
            </a:extLst>
          </p:cNvPr>
          <p:cNvSpPr/>
          <p:nvPr/>
        </p:nvSpPr>
        <p:spPr>
          <a:xfrm>
            <a:off x="448594" y="1202664"/>
            <a:ext cx="11294812" cy="3961102"/>
          </a:xfrm>
          <a:prstGeom prst="roundRect">
            <a:avLst/>
          </a:prstGeom>
          <a:solidFill>
            <a:srgbClr val="ECF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1965B21-6DE4-7F74-F3D7-8003CCBFCBC4}"/>
              </a:ext>
            </a:extLst>
          </p:cNvPr>
          <p:cNvSpPr txBox="1"/>
          <p:nvPr/>
        </p:nvSpPr>
        <p:spPr>
          <a:xfrm>
            <a:off x="1653452" y="1396301"/>
            <a:ext cx="9931754" cy="1200329"/>
          </a:xfrm>
          <a:prstGeom prst="rect">
            <a:avLst/>
          </a:prstGeom>
          <a:noFill/>
        </p:spPr>
        <p:txBody>
          <a:bodyPr wrap="square" rtlCol="0">
            <a:spAutoFit/>
          </a:bodyPr>
          <a:lstStyle/>
          <a:p>
            <a:pPr algn="just"/>
            <a:r>
              <a:rPr lang="de-DE" sz="2400" kern="1200" dirty="0">
                <a:solidFill>
                  <a:srgbClr val="0070C0"/>
                </a:solidFill>
                <a:effectLst/>
                <a:latin typeface="Times New Roman" panose="02020603050405020304" pitchFamily="18" charset="0"/>
                <a:cs typeface="Times New Roman" panose="02020603050405020304" pitchFamily="18" charset="0"/>
              </a:rPr>
              <a:t>- Các nguyên tố được đặt tên theo nhiều cách khác nhau. Ngày nay, tên gọi của các nguyên tố </a:t>
            </a:r>
            <a:r>
              <a:rPr lang="en-US" sz="2400" kern="1200" dirty="0">
                <a:solidFill>
                  <a:srgbClr val="0070C0"/>
                </a:solidFill>
                <a:effectLst/>
                <a:latin typeface="Times New Roman" panose="02020603050405020304" pitchFamily="18" charset="0"/>
                <a:cs typeface="Times New Roman" panose="02020603050405020304" pitchFamily="18" charset="0"/>
              </a:rPr>
              <a:t>hóa </a:t>
            </a:r>
            <a:r>
              <a:rPr lang="en-US" sz="2400" kern="1200" dirty="0" err="1">
                <a:solidFill>
                  <a:srgbClr val="0070C0"/>
                </a:solidFill>
                <a:effectLst/>
                <a:latin typeface="Times New Roman" panose="02020603050405020304" pitchFamily="18" charset="0"/>
                <a:cs typeface="Times New Roman" panose="02020603050405020304" pitchFamily="18" charset="0"/>
              </a:rPr>
              <a:t>học</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được</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quy</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định</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dùng</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thống</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nhất</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trên</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thế</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giới</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theo</a:t>
            </a:r>
            <a:r>
              <a:rPr lang="en-US" sz="2400" kern="1200" dirty="0">
                <a:solidFill>
                  <a:srgbClr val="0070C0"/>
                </a:solidFill>
                <a:effectLst/>
                <a:latin typeface="Times New Roman" panose="02020603050405020304" pitchFamily="18" charset="0"/>
                <a:cs typeface="Times New Roman" panose="02020603050405020304" pitchFamily="18" charset="0"/>
              </a:rPr>
              <a:t> IUPAC.</a:t>
            </a:r>
          </a:p>
        </p:txBody>
      </p:sp>
      <p:sp>
        <p:nvSpPr>
          <p:cNvPr id="9" name="TextBox 8">
            <a:extLst>
              <a:ext uri="{FF2B5EF4-FFF2-40B4-BE49-F238E27FC236}">
                <a16:creationId xmlns:a16="http://schemas.microsoft.com/office/drawing/2014/main" id="{9B1F9681-74FD-A8EA-1E09-52F7D264AF88}"/>
              </a:ext>
            </a:extLst>
          </p:cNvPr>
          <p:cNvSpPr txBox="1"/>
          <p:nvPr/>
        </p:nvSpPr>
        <p:spPr>
          <a:xfrm>
            <a:off x="1653452" y="2568600"/>
            <a:ext cx="9931754" cy="1012328"/>
          </a:xfrm>
          <a:prstGeom prst="rect">
            <a:avLst/>
          </a:prstGeom>
          <a:noFill/>
        </p:spPr>
        <p:txBody>
          <a:bodyPr wrap="square">
            <a:spAutoFit/>
          </a:bodyPr>
          <a:lstStyle/>
          <a:p>
            <a:pPr algn="just" fontAlgn="base">
              <a:lnSpc>
                <a:spcPct val="130000"/>
              </a:lnSpc>
              <a:spcBef>
                <a:spcPts val="600"/>
              </a:spcBef>
            </a:pPr>
            <a:r>
              <a:rPr lang="de-DE"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Kí</a:t>
            </a:r>
            <a:r>
              <a:rPr lang="en-US" sz="2400" kern="1200" dirty="0">
                <a:solidFill>
                  <a:srgbClr val="0070C0"/>
                </a:solidFill>
                <a:effectLst/>
                <a:latin typeface="Times New Roman" panose="02020603050405020304" pitchFamily="18" charset="0"/>
                <a:cs typeface="Times New Roman" panose="02020603050405020304" pitchFamily="18" charset="0"/>
              </a:rPr>
              <a:t> hiệu </a:t>
            </a:r>
            <a:r>
              <a:rPr lang="en-US" sz="2400" kern="1200" dirty="0" err="1">
                <a:solidFill>
                  <a:srgbClr val="0070C0"/>
                </a:solidFill>
                <a:effectLst/>
                <a:latin typeface="Times New Roman" panose="02020603050405020304" pitchFamily="18" charset="0"/>
                <a:cs typeface="Times New Roman" panose="02020603050405020304" pitchFamily="18" charset="0"/>
              </a:rPr>
              <a:t>nguyên</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tố</a:t>
            </a:r>
            <a:r>
              <a:rPr lang="en-US" sz="2400" kern="1200" dirty="0">
                <a:solidFill>
                  <a:srgbClr val="0070C0"/>
                </a:solidFill>
                <a:effectLst/>
                <a:latin typeface="Times New Roman" panose="02020603050405020304" pitchFamily="18" charset="0"/>
                <a:cs typeface="Times New Roman" panose="02020603050405020304" pitchFamily="18" charset="0"/>
              </a:rPr>
              <a:t> hóa </a:t>
            </a:r>
            <a:r>
              <a:rPr lang="en-US" sz="2400" kern="1200" dirty="0" err="1">
                <a:solidFill>
                  <a:srgbClr val="0070C0"/>
                </a:solidFill>
                <a:effectLst/>
                <a:latin typeface="Times New Roman" panose="02020603050405020304" pitchFamily="18" charset="0"/>
                <a:cs typeface="Times New Roman" panose="02020603050405020304" pitchFamily="18" charset="0"/>
              </a:rPr>
              <a:t>học</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gồm</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một</a:t>
            </a:r>
            <a:r>
              <a:rPr lang="en-US" sz="2400" kern="1200" dirty="0">
                <a:solidFill>
                  <a:srgbClr val="0070C0"/>
                </a:solidFill>
                <a:effectLst/>
                <a:latin typeface="Times New Roman" panose="02020603050405020304" pitchFamily="18" charset="0"/>
                <a:cs typeface="Times New Roman" panose="02020603050405020304" pitchFamily="18" charset="0"/>
              </a:rPr>
              <a:t> hay </a:t>
            </a:r>
            <a:r>
              <a:rPr lang="en-US" sz="2400" kern="1200" dirty="0" err="1">
                <a:solidFill>
                  <a:srgbClr val="0070C0"/>
                </a:solidFill>
                <a:effectLst/>
                <a:latin typeface="Times New Roman" panose="02020603050405020304" pitchFamily="18" charset="0"/>
                <a:cs typeface="Times New Roman" panose="02020603050405020304" pitchFamily="18" charset="0"/>
              </a:rPr>
              <a:t>hai</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chữ</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cái</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có</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trong</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tên</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gọi</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của</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nguyên</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tố</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trong</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đó</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chữ</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cái</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đầu</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viết</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hoa</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và</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chữ</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cái</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sau</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viết</a:t>
            </a:r>
            <a:r>
              <a:rPr lang="en-US" sz="2400" kern="1200" dirty="0">
                <a:solidFill>
                  <a:srgbClr val="0070C0"/>
                </a:solidFill>
                <a:effectLst/>
                <a:latin typeface="Times New Roman" panose="02020603050405020304" pitchFamily="18" charset="0"/>
                <a:cs typeface="Times New Roman" panose="02020603050405020304" pitchFamily="18" charset="0"/>
              </a:rPr>
              <a:t> </a:t>
            </a:r>
            <a:r>
              <a:rPr lang="en-US" sz="2400" kern="1200" dirty="0" err="1">
                <a:solidFill>
                  <a:srgbClr val="0070C0"/>
                </a:solidFill>
                <a:effectLst/>
                <a:latin typeface="Times New Roman" panose="02020603050405020304" pitchFamily="18" charset="0"/>
                <a:cs typeface="Times New Roman" panose="02020603050405020304" pitchFamily="18" charset="0"/>
              </a:rPr>
              <a:t>thường</a:t>
            </a:r>
            <a:r>
              <a:rPr lang="en-US" sz="2400" kern="1200" dirty="0">
                <a:solidFill>
                  <a:srgbClr val="0070C0"/>
                </a:solidFill>
                <a:effectLst/>
                <a:latin typeface="Times New Roman" panose="02020603050405020304" pitchFamily="18" charset="0"/>
                <a:cs typeface="Times New Roman" panose="02020603050405020304" pitchFamily="18" charset="0"/>
              </a:rPr>
              <a:t>.</a:t>
            </a:r>
          </a:p>
        </p:txBody>
      </p:sp>
      <p:pic>
        <p:nvPicPr>
          <p:cNvPr id="6" name="Picture 5" descr="A black rectangle with a black background&#10;&#10;Description automatically generated with low confidence">
            <a:extLst>
              <a:ext uri="{FF2B5EF4-FFF2-40B4-BE49-F238E27FC236}">
                <a16:creationId xmlns:a16="http://schemas.microsoft.com/office/drawing/2014/main" id="{4D60FF19-87A1-87A0-EB00-21C5DB8708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28" y="1484449"/>
            <a:ext cx="783591" cy="783591"/>
          </a:xfrm>
          <a:prstGeom prst="rect">
            <a:avLst/>
          </a:prstGeom>
        </p:spPr>
      </p:pic>
      <p:sp>
        <p:nvSpPr>
          <p:cNvPr id="12" name="TextBox 11">
            <a:extLst>
              <a:ext uri="{FF2B5EF4-FFF2-40B4-BE49-F238E27FC236}">
                <a16:creationId xmlns:a16="http://schemas.microsoft.com/office/drawing/2014/main" id="{E5C83DDD-5D1D-ADBB-8FDE-FF10E0A78E12}"/>
              </a:ext>
            </a:extLst>
          </p:cNvPr>
          <p:cNvSpPr txBox="1"/>
          <p:nvPr/>
        </p:nvSpPr>
        <p:spPr>
          <a:xfrm>
            <a:off x="1653452" y="3702292"/>
            <a:ext cx="9700348" cy="1340110"/>
          </a:xfrm>
          <a:prstGeom prst="rect">
            <a:avLst/>
          </a:prstGeom>
          <a:noFill/>
        </p:spPr>
        <p:txBody>
          <a:bodyPr wrap="square">
            <a:spAutoFit/>
          </a:bodyPr>
          <a:lstStyle/>
          <a:p>
            <a:pPr marL="914400" marR="0" indent="0" algn="just">
              <a:lnSpc>
                <a:spcPct val="115000"/>
              </a:lnSpc>
              <a:spcBef>
                <a:spcPts val="0"/>
              </a:spcBef>
              <a:spcAft>
                <a:spcPts val="600"/>
              </a:spcAft>
            </a:pPr>
            <a:r>
              <a:rPr lang="en-US" sz="2400" u="sng" kern="1200" dirty="0" err="1">
                <a:solidFill>
                  <a:srgbClr val="0070C0"/>
                </a:solidFill>
                <a:effectLst/>
                <a:latin typeface="Times New Roman" panose="02020603050405020304" pitchFamily="18" charset="0"/>
                <a:cs typeface="Times New Roman" panose="02020603050405020304" pitchFamily="18" charset="0"/>
              </a:rPr>
              <a:t>Ví</a:t>
            </a:r>
            <a:r>
              <a:rPr lang="en-US" sz="2400" u="sng" kern="1200" dirty="0">
                <a:solidFill>
                  <a:srgbClr val="0070C0"/>
                </a:solidFill>
                <a:effectLst/>
                <a:latin typeface="Times New Roman" panose="02020603050405020304" pitchFamily="18" charset="0"/>
                <a:cs typeface="Times New Roman" panose="02020603050405020304" pitchFamily="18" charset="0"/>
              </a:rPr>
              <a:t> </a:t>
            </a:r>
            <a:r>
              <a:rPr lang="en-US" sz="2400" u="sng" kern="1200" dirty="0" err="1">
                <a:solidFill>
                  <a:srgbClr val="0070C0"/>
                </a:solidFill>
                <a:effectLst/>
                <a:latin typeface="Times New Roman" panose="02020603050405020304" pitchFamily="18" charset="0"/>
                <a:cs typeface="Times New Roman" panose="02020603050405020304" pitchFamily="18" charset="0"/>
              </a:rPr>
              <a:t>dụ</a:t>
            </a:r>
            <a:r>
              <a:rPr lang="en-US" sz="2400" kern="1200" dirty="0">
                <a:solidFill>
                  <a:srgbClr val="0070C0"/>
                </a:solidFill>
                <a:effectLst/>
                <a:latin typeface="Times New Roman" panose="02020603050405020304" pitchFamily="18" charset="0"/>
                <a:cs typeface="Times New Roman" panose="02020603050405020304" pitchFamily="18" charset="0"/>
              </a:rPr>
              <a:t>: Hydrogen: H; Oxygen: O; Nitrogen: N; Carbon: C; Helium: He; Calcium: Ca; Sodium (natrium): Na; Iron (</a:t>
            </a:r>
            <a:r>
              <a:rPr lang="en-US" sz="2400" kern="1200" dirty="0" err="1">
                <a:solidFill>
                  <a:srgbClr val="0070C0"/>
                </a:solidFill>
                <a:effectLst/>
                <a:latin typeface="Times New Roman" panose="02020603050405020304" pitchFamily="18" charset="0"/>
                <a:cs typeface="Times New Roman" panose="02020603050405020304" pitchFamily="18" charset="0"/>
              </a:rPr>
              <a:t>sắt</a:t>
            </a:r>
            <a:r>
              <a:rPr lang="en-US" sz="2400" kern="1200" dirty="0">
                <a:solidFill>
                  <a:srgbClr val="0070C0"/>
                </a:solidFill>
                <a:effectLst/>
                <a:latin typeface="Times New Roman" panose="02020603050405020304" pitchFamily="18" charset="0"/>
                <a:cs typeface="Times New Roman" panose="02020603050405020304" pitchFamily="18" charset="0"/>
              </a:rPr>
              <a:t>): Fe; Copper (</a:t>
            </a:r>
            <a:r>
              <a:rPr lang="en-US" sz="2400" kern="1200" dirty="0" err="1">
                <a:solidFill>
                  <a:srgbClr val="0070C0"/>
                </a:solidFill>
                <a:effectLst/>
                <a:latin typeface="Times New Roman" panose="02020603050405020304" pitchFamily="18" charset="0"/>
                <a:cs typeface="Times New Roman" panose="02020603050405020304" pitchFamily="18" charset="0"/>
              </a:rPr>
              <a:t>đồng</a:t>
            </a:r>
            <a:r>
              <a:rPr lang="en-US" sz="2400" kern="1200" dirty="0">
                <a:solidFill>
                  <a:srgbClr val="0070C0"/>
                </a:solidFill>
                <a:effectLst/>
                <a:latin typeface="Times New Roman" panose="02020603050405020304" pitchFamily="18" charset="0"/>
                <a:cs typeface="Times New Roman" panose="02020603050405020304" pitchFamily="18" charset="0"/>
              </a:rPr>
              <a:t>): Cu,…</a:t>
            </a:r>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63E89EC4-2C26-9A6A-DD84-E87558784698}"/>
                  </a:ext>
                </a:extLst>
              </p:cNvPr>
              <p:cNvGraphicFramePr>
                <a:graphicFrameLocks noChangeAspect="1"/>
              </p:cNvGraphicFramePr>
              <p:nvPr>
                <p:extLst>
                  <p:ext uri="{D42A27DB-BD31-4B8C-83A1-F6EECF244321}">
                    <p14:modId xmlns:p14="http://schemas.microsoft.com/office/powerpoint/2010/main" val="2400025253"/>
                  </p:ext>
                </p:extLst>
              </p:nvPr>
            </p:nvGraphicFramePr>
            <p:xfrm rot="1792248">
              <a:off x="9576682" y="4607096"/>
              <a:ext cx="2708405" cy="2772132"/>
            </p:xfrm>
            <a:graphic>
              <a:graphicData uri="http://schemas.microsoft.com/office/drawing/2017/model3d">
                <am3d:model3d r:embed="rId3">
                  <am3d:spPr>
                    <a:xfrm rot="1792248">
                      <a:off x="0" y="0"/>
                      <a:ext cx="2708405" cy="2772132"/>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1466807" ay="838539" az="375931"/>
                    <am3d:postTrans dx="0" dy="0" dz="0"/>
                  </am3d:trans>
                  <am3d:raster rName="Office3DRenderer" rVer="16.0.8326">
                    <am3d:blip r:embed="rId4"/>
                  </am3d:raster>
                  <am3d:objViewport viewportSz="48751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63E89EC4-2C26-9A6A-DD84-E87558784698}"/>
                  </a:ext>
                </a:extLst>
              </p:cNvPr>
              <p:cNvPicPr>
                <a:picLocks noGrp="1" noRot="1" noChangeAspect="1" noMove="1" noResize="1" noEditPoints="1" noAdjustHandles="1" noChangeArrowheads="1" noChangeShapeType="1" noCrop="1"/>
              </p:cNvPicPr>
              <p:nvPr/>
            </p:nvPicPr>
            <p:blipFill>
              <a:blip r:embed="rId4"/>
              <a:stretch>
                <a:fillRect/>
              </a:stretch>
            </p:blipFill>
            <p:spPr>
              <a:xfrm rot="1792248">
                <a:off x="9576682" y="4607096"/>
                <a:ext cx="2708405" cy="2772132"/>
              </a:xfrm>
              <a:prstGeom prst="rect">
                <a:avLst/>
              </a:prstGeom>
            </p:spPr>
          </p:pic>
        </mc:Fallback>
      </mc:AlternateContent>
    </p:spTree>
    <p:extLst>
      <p:ext uri="{BB962C8B-B14F-4D97-AF65-F5344CB8AC3E}">
        <p14:creationId xmlns:p14="http://schemas.microsoft.com/office/powerpoint/2010/main" val="3953735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additive="sum">
                                        <p:cTn id="8" dur="1000" fill="hold"/>
                                        <p:tgtEl>
                                          <p:spTgt spid="1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1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1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1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1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AF7B2B-6765-0B11-2797-23627F44547B}"/>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4" name="Straight Connector 3">
            <a:extLst>
              <a:ext uri="{FF2B5EF4-FFF2-40B4-BE49-F238E27FC236}">
                <a16:creationId xmlns:a16="http://schemas.microsoft.com/office/drawing/2014/main" id="{9B5A7DC4-919B-7CCB-7336-AD3BF9DCF8E7}"/>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63E89EC4-2C26-9A6A-DD84-E87558784698}"/>
                  </a:ext>
                </a:extLst>
              </p:cNvPr>
              <p:cNvGraphicFramePr>
                <a:graphicFrameLocks noChangeAspect="1"/>
              </p:cNvGraphicFramePr>
              <p:nvPr/>
            </p:nvGraphicFramePr>
            <p:xfrm rot="1792248">
              <a:off x="9576682" y="4607096"/>
              <a:ext cx="2708405" cy="2772132"/>
            </p:xfrm>
            <a:graphic>
              <a:graphicData uri="http://schemas.microsoft.com/office/drawing/2017/model3d">
                <am3d:model3d r:embed="rId2">
                  <am3d:spPr>
                    <a:xfrm rot="1792248">
                      <a:off x="0" y="0"/>
                      <a:ext cx="2708405" cy="2772132"/>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1466807" ay="838539" az="375931"/>
                    <am3d:postTrans dx="0" dy="0" dz="0"/>
                  </am3d:trans>
                  <am3d:raster rName="Office3DRenderer" rVer="16.0.8326">
                    <am3d:blip r:embed="rId3"/>
                  </am3d:raster>
                  <am3d:objViewport viewportSz="48751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63E89EC4-2C26-9A6A-DD84-E87558784698}"/>
                  </a:ext>
                </a:extLst>
              </p:cNvPr>
              <p:cNvPicPr>
                <a:picLocks noGrp="1" noRot="1" noChangeAspect="1" noMove="1" noResize="1" noEditPoints="1" noAdjustHandles="1" noChangeArrowheads="1" noChangeShapeType="1" noCrop="1"/>
              </p:cNvPicPr>
              <p:nvPr/>
            </p:nvPicPr>
            <p:blipFill>
              <a:blip r:embed="rId3"/>
              <a:stretch>
                <a:fillRect/>
              </a:stretch>
            </p:blipFill>
            <p:spPr>
              <a:xfrm rot="1792248">
                <a:off x="9576682" y="4607096"/>
                <a:ext cx="2708405" cy="2772132"/>
              </a:xfrm>
              <a:prstGeom prst="rect">
                <a:avLst/>
              </a:prstGeom>
            </p:spPr>
          </p:pic>
        </mc:Fallback>
      </mc:AlternateContent>
      <p:sp>
        <p:nvSpPr>
          <p:cNvPr id="2" name="Rectangle 1">
            <a:extLst>
              <a:ext uri="{FF2B5EF4-FFF2-40B4-BE49-F238E27FC236}">
                <a16:creationId xmlns:a16="http://schemas.microsoft.com/office/drawing/2014/main" id="{B1DC5155-2B2B-2B9D-D4CF-DDE6AEA4245C}"/>
              </a:ext>
            </a:extLst>
          </p:cNvPr>
          <p:cNvSpPr/>
          <p:nvPr/>
        </p:nvSpPr>
        <p:spPr>
          <a:xfrm>
            <a:off x="796065" y="1511300"/>
            <a:ext cx="10322572" cy="31496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indent="457200" algn="ctr">
              <a:lnSpc>
                <a:spcPct val="115000"/>
              </a:lnSpc>
              <a:spcBef>
                <a:spcPts val="600"/>
              </a:spcBef>
              <a:spcAft>
                <a:spcPts val="600"/>
              </a:spcAft>
            </a:pPr>
            <a:r>
              <a:rPr lang="en-US" sz="44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TRÒ CHƠI “NGUYÊN TỐ TIẾP SỨC”</a:t>
            </a:r>
          </a:p>
          <a:p>
            <a:pPr marL="342900" marR="0" lvl="0" indent="-342900" algn="just">
              <a:lnSpc>
                <a:spcPct val="115000"/>
              </a:lnSpc>
              <a:spcBef>
                <a:spcPts val="600"/>
              </a:spcBef>
              <a:spcAft>
                <a:spcPts val="600"/>
              </a:spcAft>
              <a:buFont typeface="Symbol" panose="05050102010706020507" pitchFamily="18" charset="2"/>
              <a:buChar char=""/>
            </a:pP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Lớp chia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lượt</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hóa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nữa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79526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additive="sum">
                                        <p:cTn id="8" dur="1000" fill="hold"/>
                                        <p:tgtEl>
                                          <p:spTgt spid="1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1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1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1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1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AF7B2B-6765-0B11-2797-23627F44547B}"/>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4" name="Straight Connector 3">
            <a:extLst>
              <a:ext uri="{FF2B5EF4-FFF2-40B4-BE49-F238E27FC236}">
                <a16:creationId xmlns:a16="http://schemas.microsoft.com/office/drawing/2014/main" id="{9B5A7DC4-919B-7CCB-7336-AD3BF9DCF8E7}"/>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63E89EC4-2C26-9A6A-DD84-E87558784698}"/>
                  </a:ext>
                </a:extLst>
              </p:cNvPr>
              <p:cNvGraphicFramePr>
                <a:graphicFrameLocks noChangeAspect="1"/>
              </p:cNvGraphicFramePr>
              <p:nvPr/>
            </p:nvGraphicFramePr>
            <p:xfrm rot="1792248">
              <a:off x="9576682" y="4607096"/>
              <a:ext cx="2708405" cy="2772132"/>
            </p:xfrm>
            <a:graphic>
              <a:graphicData uri="http://schemas.microsoft.com/office/drawing/2017/model3d">
                <am3d:model3d r:embed="rId2">
                  <am3d:spPr>
                    <a:xfrm rot="1792248">
                      <a:off x="0" y="0"/>
                      <a:ext cx="2708405" cy="2772132"/>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1466807" ay="838539" az="375931"/>
                    <am3d:postTrans dx="0" dy="0" dz="0"/>
                  </am3d:trans>
                  <am3d:raster rName="Office3DRenderer" rVer="16.0.8326">
                    <am3d:blip r:embed="rId3"/>
                  </am3d:raster>
                  <am3d:objViewport viewportSz="48751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63E89EC4-2C26-9A6A-DD84-E87558784698}"/>
                  </a:ext>
                </a:extLst>
              </p:cNvPr>
              <p:cNvPicPr>
                <a:picLocks noGrp="1" noRot="1" noChangeAspect="1" noMove="1" noResize="1" noEditPoints="1" noAdjustHandles="1" noChangeArrowheads="1" noChangeShapeType="1" noCrop="1"/>
              </p:cNvPicPr>
              <p:nvPr/>
            </p:nvPicPr>
            <p:blipFill>
              <a:blip r:embed="rId3"/>
              <a:stretch>
                <a:fillRect/>
              </a:stretch>
            </p:blipFill>
            <p:spPr>
              <a:xfrm rot="1792248">
                <a:off x="9576682" y="4607096"/>
                <a:ext cx="2708405" cy="2772132"/>
              </a:xfrm>
              <a:prstGeom prst="rect">
                <a:avLst/>
              </a:prstGeom>
            </p:spPr>
          </p:pic>
        </mc:Fallback>
      </mc:AlternateContent>
      <p:sp>
        <p:nvSpPr>
          <p:cNvPr id="6" name="Rectangle: Rounded Corners 5">
            <a:extLst>
              <a:ext uri="{FF2B5EF4-FFF2-40B4-BE49-F238E27FC236}">
                <a16:creationId xmlns:a16="http://schemas.microsoft.com/office/drawing/2014/main" id="{462EAE4E-88EA-027D-A215-42BFA42EEBDB}"/>
              </a:ext>
            </a:extLst>
          </p:cNvPr>
          <p:cNvSpPr/>
          <p:nvPr/>
        </p:nvSpPr>
        <p:spPr>
          <a:xfrm>
            <a:off x="359247" y="1076004"/>
            <a:ext cx="6393978" cy="64633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a:solidFill>
                  <a:srgbClr val="C00000"/>
                </a:solidFill>
                <a:latin typeface="Times New Roman" panose="02020603050405020304" pitchFamily="18" charset="0"/>
                <a:cs typeface="Times New Roman" panose="02020603050405020304" pitchFamily="18" charset="0"/>
              </a:rPr>
              <a:t>1,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Em</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biết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gì</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tố</a:t>
            </a:r>
            <a:r>
              <a:rPr lang="en-US" sz="2400" dirty="0">
                <a:solidFill>
                  <a:schemeClr val="accent6">
                    <a:lumMod val="50000"/>
                  </a:schemeClr>
                </a:solidFill>
                <a:latin typeface="Times New Roman" panose="02020603050405020304" pitchFamily="18" charset="0"/>
                <a:cs typeface="Times New Roman" panose="02020603050405020304" pitchFamily="18" charset="0"/>
              </a:rPr>
              <a:t> calcium?</a:t>
            </a:r>
          </a:p>
        </p:txBody>
      </p:sp>
      <p:sp>
        <p:nvSpPr>
          <p:cNvPr id="7" name="Rectangle: Rounded Corners 6">
            <a:extLst>
              <a:ext uri="{FF2B5EF4-FFF2-40B4-BE49-F238E27FC236}">
                <a16:creationId xmlns:a16="http://schemas.microsoft.com/office/drawing/2014/main" id="{43F80186-6714-1AFF-A433-A7F409C746EC}"/>
              </a:ext>
            </a:extLst>
          </p:cNvPr>
          <p:cNvSpPr/>
          <p:nvPr/>
        </p:nvSpPr>
        <p:spPr>
          <a:xfrm>
            <a:off x="359247" y="2976951"/>
            <a:ext cx="7506342" cy="132319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a:solidFill>
                  <a:srgbClr val="C00000"/>
                </a:solidFill>
                <a:latin typeface="Times New Roman" panose="02020603050405020304" pitchFamily="18" charset="0"/>
                <a:cs typeface="Times New Roman" panose="02020603050405020304" pitchFamily="18" charset="0"/>
              </a:rPr>
              <a:t>2,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Nguyên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tố</a:t>
            </a:r>
            <a:r>
              <a:rPr lang="en-US" sz="2400" dirty="0">
                <a:solidFill>
                  <a:schemeClr val="accent6">
                    <a:lumMod val="50000"/>
                  </a:schemeClr>
                </a:solidFill>
                <a:latin typeface="Times New Roman" panose="02020603050405020304" pitchFamily="18" charset="0"/>
                <a:cs typeface="Times New Roman" panose="02020603050405020304" pitchFamily="18" charset="0"/>
              </a:rPr>
              <a:t> oxygen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vai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trò</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như</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thế</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đối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sz="2400" dirty="0">
                <a:solidFill>
                  <a:schemeClr val="accent6">
                    <a:lumMod val="50000"/>
                  </a:schemeClr>
                </a:solidFill>
                <a:latin typeface="Times New Roman" panose="02020603050405020304" pitchFamily="18" charset="0"/>
                <a:cs typeface="Times New Roman" panose="02020603050405020304" pitchFamily="18" charset="0"/>
              </a:rPr>
              <a:t> con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và</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tất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cả</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các</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sinh</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Trái</a:t>
            </a:r>
            <a:r>
              <a:rPr lang="en-US" sz="2400" dirty="0">
                <a:solidFill>
                  <a:schemeClr val="accent6">
                    <a:lumMod val="50000"/>
                  </a:schemeClr>
                </a:solidFill>
                <a:latin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cs typeface="Times New Roman" panose="02020603050405020304" pitchFamily="18" charset="0"/>
              </a:rPr>
              <a:t>Đất</a:t>
            </a:r>
            <a:r>
              <a:rPr lang="en-US" sz="2400"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9579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additive="sum">
                                        <p:cTn id="8" dur="1000" fill="hold"/>
                                        <p:tgtEl>
                                          <p:spTgt spid="1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1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1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1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1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6E9F2A-9549-CF7B-29E4-191FAA41D7AB}"/>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5" name="Straight Connector 4">
            <a:extLst>
              <a:ext uri="{FF2B5EF4-FFF2-40B4-BE49-F238E27FC236}">
                <a16:creationId xmlns:a16="http://schemas.microsoft.com/office/drawing/2014/main" id="{EBE0853A-432A-699D-168F-BF982874B267}"/>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562C7EE-82B4-6510-CE7D-E9C50303AEBA}"/>
              </a:ext>
            </a:extLst>
          </p:cNvPr>
          <p:cNvSpPr/>
          <p:nvPr/>
        </p:nvSpPr>
        <p:spPr>
          <a:xfrm>
            <a:off x="7852630" y="916359"/>
            <a:ext cx="4133778" cy="6765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PHIẾU HỌC TẬP SỐ 4</a:t>
            </a:r>
          </a:p>
        </p:txBody>
      </p:sp>
      <p:sp>
        <p:nvSpPr>
          <p:cNvPr id="7" name="TextBox 6">
            <a:extLst>
              <a:ext uri="{FF2B5EF4-FFF2-40B4-BE49-F238E27FC236}">
                <a16:creationId xmlns:a16="http://schemas.microsoft.com/office/drawing/2014/main" id="{C431C4B5-BDC0-FEAE-6E59-B345496A8A72}"/>
              </a:ext>
            </a:extLst>
          </p:cNvPr>
          <p:cNvSpPr txBox="1"/>
          <p:nvPr/>
        </p:nvSpPr>
        <p:spPr>
          <a:xfrm>
            <a:off x="414207" y="935351"/>
            <a:ext cx="6644133" cy="707886"/>
          </a:xfrm>
          <a:prstGeom prst="rect">
            <a:avLst/>
          </a:prstGeom>
          <a:noFill/>
          <a:ln>
            <a:noFill/>
          </a:ln>
        </p:spPr>
        <p:txBody>
          <a:bodyPr wrap="square" rtlCol="0">
            <a:spAutoFit/>
          </a:bodyPr>
          <a:lstStyle/>
          <a:p>
            <a:pPr algn="just"/>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1, Em hãy hoàn thành tên gọi và kí hiệu của các nguyên tố hóa học sau:</a:t>
            </a:r>
          </a:p>
        </p:txBody>
      </p:sp>
      <p:graphicFrame>
        <p:nvGraphicFramePr>
          <p:cNvPr id="8" name="Table 8">
            <a:extLst>
              <a:ext uri="{FF2B5EF4-FFF2-40B4-BE49-F238E27FC236}">
                <a16:creationId xmlns:a16="http://schemas.microsoft.com/office/drawing/2014/main" id="{44F25D16-CF37-00D7-5878-BA551771751D}"/>
              </a:ext>
            </a:extLst>
          </p:cNvPr>
          <p:cNvGraphicFramePr>
            <a:graphicFrameLocks noGrp="1"/>
          </p:cNvGraphicFramePr>
          <p:nvPr>
            <p:extLst>
              <p:ext uri="{D42A27DB-BD31-4B8C-83A1-F6EECF244321}">
                <p14:modId xmlns:p14="http://schemas.microsoft.com/office/powerpoint/2010/main" val="1711510053"/>
              </p:ext>
            </p:extLst>
          </p:nvPr>
        </p:nvGraphicFramePr>
        <p:xfrm>
          <a:off x="414208" y="1676420"/>
          <a:ext cx="5783391" cy="4931325"/>
        </p:xfrm>
        <a:graphic>
          <a:graphicData uri="http://schemas.openxmlformats.org/drawingml/2006/table">
            <a:tbl>
              <a:tblPr firstRow="1" bandRow="1">
                <a:tableStyleId>{7DF18680-E054-41AD-8BC1-D1AEF772440D}</a:tableStyleId>
              </a:tblPr>
              <a:tblGrid>
                <a:gridCol w="1927797">
                  <a:extLst>
                    <a:ext uri="{9D8B030D-6E8A-4147-A177-3AD203B41FA5}">
                      <a16:colId xmlns:a16="http://schemas.microsoft.com/office/drawing/2014/main" val="3630432926"/>
                    </a:ext>
                  </a:extLst>
                </a:gridCol>
                <a:gridCol w="1927797">
                  <a:extLst>
                    <a:ext uri="{9D8B030D-6E8A-4147-A177-3AD203B41FA5}">
                      <a16:colId xmlns:a16="http://schemas.microsoft.com/office/drawing/2014/main" val="3121884204"/>
                    </a:ext>
                  </a:extLst>
                </a:gridCol>
                <a:gridCol w="1927797">
                  <a:extLst>
                    <a:ext uri="{9D8B030D-6E8A-4147-A177-3AD203B41FA5}">
                      <a16:colId xmlns:a16="http://schemas.microsoft.com/office/drawing/2014/main" val="87819492"/>
                    </a:ext>
                  </a:extLst>
                </a:gridCol>
              </a:tblGrid>
              <a:tr h="916839">
                <a:tc>
                  <a:txBody>
                    <a:bodyPr/>
                    <a:lstStyle/>
                    <a:p>
                      <a:pPr algn="ctr"/>
                      <a:r>
                        <a:rPr lang="en-US" sz="2000" dirty="0">
                          <a:latin typeface="#9Slide03 Ample" panose="02000000000000000000" pitchFamily="2" charset="0"/>
                        </a:rPr>
                        <a:t>TÊN GỌI</a:t>
                      </a:r>
                    </a:p>
                    <a:p>
                      <a:pPr algn="ctr"/>
                      <a:r>
                        <a:rPr lang="en-US" sz="2000" dirty="0">
                          <a:latin typeface="#9Slide03 Ample" panose="02000000000000000000" pitchFamily="2" charset="0"/>
                        </a:rPr>
                        <a:t>(THEO IUPAC)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9Slide03 Ample" panose="02000000000000000000" pitchFamily="2" charset="0"/>
                        </a:rPr>
                        <a:t>KÍ HIỆU HÓA HỌC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9Slide03 Ample" panose="02000000000000000000" pitchFamily="2" charset="0"/>
                        </a:rPr>
                        <a:t>KHỐI LƯỢNG NGUYÊN TỬ (AMU)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6818599"/>
                  </a:ext>
                </a:extLst>
              </a:tr>
              <a:tr h="436165">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4494884"/>
                  </a:ext>
                </a:extLst>
              </a:tr>
              <a:tr h="436165">
                <a:tc>
                  <a:txBody>
                    <a:bodyPr/>
                    <a:lstStyle/>
                    <a:p>
                      <a:pPr algn="ctr"/>
                      <a:r>
                        <a:rPr lang="en-US" sz="2000" dirty="0">
                          <a:solidFill>
                            <a:schemeClr val="tx1"/>
                          </a:solidFill>
                          <a:latin typeface="#9Slide03 Ample" panose="02000000000000000000" pitchFamily="2" charset="0"/>
                        </a:rPr>
                        <a:t>Helium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920054"/>
                  </a:ext>
                </a:extLst>
              </a:tr>
              <a:tr h="436165">
                <a:tc>
                  <a:txBody>
                    <a:bodyPr/>
                    <a:lstStyle/>
                    <a:p>
                      <a:pPr algn="ctr"/>
                      <a:r>
                        <a:rPr lang="en-US" sz="2000" dirty="0">
                          <a:solidFill>
                            <a:schemeClr val="tx1"/>
                          </a:solidFill>
                          <a:latin typeface="#9Slide03 Ample" panose="02000000000000000000" pitchFamily="2" charset="0"/>
                        </a:rPr>
                        <a:t>Lithium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0817899"/>
                  </a:ext>
                </a:extLst>
              </a:tr>
              <a:tr h="436165">
                <a:tc>
                  <a:txBody>
                    <a:bodyPr/>
                    <a:lstStyle/>
                    <a:p>
                      <a:pPr algn="ctr"/>
                      <a:r>
                        <a:rPr lang="en-US" sz="2000" dirty="0">
                          <a:solidFill>
                            <a:schemeClr val="tx1"/>
                          </a:solidFill>
                          <a:latin typeface="#9Slide03 Ample" panose="02000000000000000000" pitchFamily="2" charset="0"/>
                        </a:rPr>
                        <a:t>Beryllium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114012"/>
                  </a:ext>
                </a:extLst>
              </a:tr>
              <a:tr h="436165">
                <a:tc>
                  <a:txBody>
                    <a:bodyPr/>
                    <a:lstStyle/>
                    <a:p>
                      <a:pPr algn="ctr"/>
                      <a:r>
                        <a:rPr lang="en-US" sz="2000" dirty="0">
                          <a:solidFill>
                            <a:schemeClr val="tx1"/>
                          </a:solidFill>
                          <a:latin typeface="#9Slide03 Ample" panose="02000000000000000000" pitchFamily="2" charset="0"/>
                        </a:rPr>
                        <a:t>Boron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9024056"/>
                  </a:ext>
                </a:extLst>
              </a:tr>
              <a:tr h="436165">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02487"/>
                  </a:ext>
                </a:extLst>
              </a:tr>
              <a:tr h="436165">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071020"/>
                  </a:ext>
                </a:extLst>
              </a:tr>
              <a:tr h="436165">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290753"/>
                  </a:ext>
                </a:extLst>
              </a:tr>
              <a:tr h="436165">
                <a:tc>
                  <a:txBody>
                    <a:bodyPr/>
                    <a:lstStyle/>
                    <a:p>
                      <a:pPr algn="ctr"/>
                      <a:r>
                        <a:rPr lang="en-US" sz="2000" dirty="0">
                          <a:solidFill>
                            <a:schemeClr val="tx1"/>
                          </a:solidFill>
                          <a:latin typeface="#9Slide03 Ample" panose="02000000000000000000" pitchFamily="2" charset="0"/>
                        </a:rPr>
                        <a:t>Fluorine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5704244"/>
                  </a:ext>
                </a:extLst>
              </a:tr>
            </a:tbl>
          </a:graphicData>
        </a:graphic>
      </p:graphicFrame>
      <p:graphicFrame>
        <p:nvGraphicFramePr>
          <p:cNvPr id="12" name="Table 8">
            <a:extLst>
              <a:ext uri="{FF2B5EF4-FFF2-40B4-BE49-F238E27FC236}">
                <a16:creationId xmlns:a16="http://schemas.microsoft.com/office/drawing/2014/main" id="{087A4B94-B6D6-2281-4BDC-5053BE6D9FF1}"/>
              </a:ext>
            </a:extLst>
          </p:cNvPr>
          <p:cNvGraphicFramePr>
            <a:graphicFrameLocks noGrp="1"/>
          </p:cNvGraphicFramePr>
          <p:nvPr>
            <p:extLst>
              <p:ext uri="{D42A27DB-BD31-4B8C-83A1-F6EECF244321}">
                <p14:modId xmlns:p14="http://schemas.microsoft.com/office/powerpoint/2010/main" val="98119460"/>
              </p:ext>
            </p:extLst>
          </p:nvPr>
        </p:nvGraphicFramePr>
        <p:xfrm>
          <a:off x="6305813" y="1809930"/>
          <a:ext cx="5783391" cy="4797815"/>
        </p:xfrm>
        <a:graphic>
          <a:graphicData uri="http://schemas.openxmlformats.org/drawingml/2006/table">
            <a:tbl>
              <a:tblPr firstRow="1" bandRow="1">
                <a:tableStyleId>{7DF18680-E054-41AD-8BC1-D1AEF772440D}</a:tableStyleId>
              </a:tblPr>
              <a:tblGrid>
                <a:gridCol w="2500929">
                  <a:extLst>
                    <a:ext uri="{9D8B030D-6E8A-4147-A177-3AD203B41FA5}">
                      <a16:colId xmlns:a16="http://schemas.microsoft.com/office/drawing/2014/main" val="3630432926"/>
                    </a:ext>
                  </a:extLst>
                </a:gridCol>
                <a:gridCol w="1746739">
                  <a:extLst>
                    <a:ext uri="{9D8B030D-6E8A-4147-A177-3AD203B41FA5}">
                      <a16:colId xmlns:a16="http://schemas.microsoft.com/office/drawing/2014/main" val="3121884204"/>
                    </a:ext>
                  </a:extLst>
                </a:gridCol>
                <a:gridCol w="1535723">
                  <a:extLst>
                    <a:ext uri="{9D8B030D-6E8A-4147-A177-3AD203B41FA5}">
                      <a16:colId xmlns:a16="http://schemas.microsoft.com/office/drawing/2014/main" val="87819492"/>
                    </a:ext>
                  </a:extLst>
                </a:gridCol>
              </a:tblGrid>
              <a:tr h="436165">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F5"/>
                    </a:solidFill>
                  </a:tcPr>
                </a:tc>
                <a:tc>
                  <a:txBody>
                    <a:bodyPr/>
                    <a:lstStyle/>
                    <a:p>
                      <a:pPr algn="ctr"/>
                      <a:r>
                        <a:rPr lang="en-US" sz="2000" dirty="0">
                          <a:solidFill>
                            <a:schemeClr val="tx1"/>
                          </a:solidFill>
                          <a:latin typeface="#9Slide03 Ample" panose="02000000000000000000" pitchFamily="2" charset="0"/>
                        </a:rPr>
                        <a:t>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F5"/>
                    </a:solidFill>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F5"/>
                    </a:solidFill>
                  </a:tcPr>
                </a:tc>
                <a:extLst>
                  <a:ext uri="{0D108BD9-81ED-4DB2-BD59-A6C34878D82A}">
                    <a16:rowId xmlns:a16="http://schemas.microsoft.com/office/drawing/2014/main" val="1534494884"/>
                  </a:ext>
                </a:extLst>
              </a:tr>
              <a:tr h="436165">
                <a:tc>
                  <a:txBody>
                    <a:bodyPr/>
                    <a:lstStyle/>
                    <a:p>
                      <a:pPr algn="ctr"/>
                      <a:r>
                        <a:rPr lang="en-US" sz="2000" dirty="0">
                          <a:solidFill>
                            <a:schemeClr val="tx1"/>
                          </a:solidFill>
                          <a:latin typeface="#9Slide03 Ample" panose="02000000000000000000" pitchFamily="2" charset="0"/>
                        </a:rPr>
                        <a:t>Sodium (natrium)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920054"/>
                  </a:ext>
                </a:extLst>
              </a:tr>
              <a:tr h="436165">
                <a:tc>
                  <a:txBody>
                    <a:bodyPr/>
                    <a:lstStyle/>
                    <a:p>
                      <a:pPr algn="ctr"/>
                      <a:r>
                        <a:rPr lang="en-US" sz="2000" dirty="0">
                          <a:solidFill>
                            <a:schemeClr val="tx1"/>
                          </a:solidFill>
                          <a:latin typeface="#9Slide03 Ample" panose="02000000000000000000" pitchFamily="2" charset="0"/>
                        </a:rPr>
                        <a:t>Magnesium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0817899"/>
                  </a:ext>
                </a:extLst>
              </a:tr>
              <a:tr h="436165">
                <a:tc>
                  <a:txBody>
                    <a:bodyPr/>
                    <a:lstStyle/>
                    <a:p>
                      <a:pPr algn="ctr"/>
                      <a:r>
                        <a:rPr lang="en-US" sz="2000" dirty="0" err="1">
                          <a:solidFill>
                            <a:schemeClr val="tx1"/>
                          </a:solidFill>
                          <a:latin typeface="#9Slide03 Ample" panose="02000000000000000000" pitchFamily="2" charset="0"/>
                        </a:rPr>
                        <a:t>Aluminium</a:t>
                      </a:r>
                      <a:r>
                        <a:rPr lang="en-US" sz="2000" dirty="0">
                          <a:solidFill>
                            <a:schemeClr val="tx1"/>
                          </a:solidFill>
                          <a:latin typeface="#9Slide03 Ample" panose="02000000000000000000" pitchFamily="2" charset="0"/>
                        </a:rPr>
                        <a:t> (</a:t>
                      </a:r>
                      <a:r>
                        <a:rPr lang="en-US" sz="2000" dirty="0" err="1">
                          <a:solidFill>
                            <a:schemeClr val="tx1"/>
                          </a:solidFill>
                          <a:latin typeface="#9Slide03 Ample" panose="02000000000000000000" pitchFamily="2" charset="0"/>
                        </a:rPr>
                        <a:t>nhôm</a:t>
                      </a:r>
                      <a:r>
                        <a:rPr lang="en-US" sz="2000" dirty="0">
                          <a:solidFill>
                            <a:schemeClr val="tx1"/>
                          </a:solidFill>
                          <a:latin typeface="#9Slide03 Ample"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114012"/>
                  </a:ext>
                </a:extLst>
              </a:tr>
              <a:tr h="436165">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9024056"/>
                  </a:ext>
                </a:extLst>
              </a:tr>
              <a:tr h="436165">
                <a:tc>
                  <a:txBody>
                    <a:bodyPr/>
                    <a:lstStyle/>
                    <a:p>
                      <a:pPr algn="ctr"/>
                      <a:endParaRPr lang="en-US" sz="200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02487"/>
                  </a:ext>
                </a:extLst>
              </a:tr>
              <a:tr h="436165">
                <a:tc>
                  <a:txBody>
                    <a:bodyPr/>
                    <a:lstStyle/>
                    <a:p>
                      <a:pPr algn="ctr"/>
                      <a:r>
                        <a:rPr lang="en-US" sz="2000" dirty="0">
                          <a:solidFill>
                            <a:schemeClr val="tx1"/>
                          </a:solidFill>
                          <a:latin typeface="#9Slide03 Ample" panose="02000000000000000000" pitchFamily="2" charset="0"/>
                        </a:rPr>
                        <a:t>Sulfur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071020"/>
                  </a:ext>
                </a:extLst>
              </a:tr>
              <a:tr h="436165">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290753"/>
                  </a:ext>
                </a:extLst>
              </a:tr>
              <a:tr h="436165">
                <a:tc>
                  <a:txBody>
                    <a:bodyPr/>
                    <a:lstStyle/>
                    <a:p>
                      <a:pPr algn="ctr"/>
                      <a:r>
                        <a:rPr lang="en-US" sz="2000" dirty="0">
                          <a:solidFill>
                            <a:schemeClr val="tx1"/>
                          </a:solidFill>
                          <a:latin typeface="#9Slide03 Ample" panose="02000000000000000000" pitchFamily="2" charset="0"/>
                        </a:rPr>
                        <a:t>Argon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5704244"/>
                  </a:ext>
                </a:extLst>
              </a:tr>
              <a:tr h="436165">
                <a:tc>
                  <a:txBody>
                    <a:bodyPr/>
                    <a:lstStyle/>
                    <a:p>
                      <a:pPr algn="ctr"/>
                      <a:r>
                        <a:rPr lang="en-US" sz="2000" dirty="0">
                          <a:solidFill>
                            <a:schemeClr val="tx1"/>
                          </a:solidFill>
                          <a:latin typeface="#9Slide03 Ample" panose="02000000000000000000" pitchFamily="2" charset="0"/>
                        </a:rPr>
                        <a:t>Potassium (kalium)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885894"/>
                  </a:ext>
                </a:extLst>
              </a:tr>
              <a:tr h="436165">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chemeClr val="tx1"/>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835533"/>
                  </a:ext>
                </a:extLst>
              </a:tr>
            </a:tbl>
          </a:graphicData>
        </a:graphic>
      </p:graphicFrame>
    </p:spTree>
    <p:extLst>
      <p:ext uri="{BB962C8B-B14F-4D97-AF65-F5344CB8AC3E}">
        <p14:creationId xmlns:p14="http://schemas.microsoft.com/office/powerpoint/2010/main" val="669865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66E9F2A-9549-CF7B-29E4-191FAA41D7AB}"/>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5" name="Straight Connector 4">
            <a:extLst>
              <a:ext uri="{FF2B5EF4-FFF2-40B4-BE49-F238E27FC236}">
                <a16:creationId xmlns:a16="http://schemas.microsoft.com/office/drawing/2014/main" id="{EBE0853A-432A-699D-168F-BF982874B267}"/>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562C7EE-82B4-6510-CE7D-E9C50303AEBA}"/>
              </a:ext>
            </a:extLst>
          </p:cNvPr>
          <p:cNvSpPr/>
          <p:nvPr/>
        </p:nvSpPr>
        <p:spPr>
          <a:xfrm>
            <a:off x="7852630" y="916359"/>
            <a:ext cx="4133778" cy="67656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latin typeface="Times New Roman" panose="02020603050405020304" pitchFamily="18" charset="0"/>
                <a:cs typeface="Times New Roman" panose="02020603050405020304" pitchFamily="18" charset="0"/>
              </a:rPr>
              <a:t>PHIẾU HỌC TẬP SỐ 4</a:t>
            </a:r>
          </a:p>
        </p:txBody>
      </p:sp>
      <p:sp>
        <p:nvSpPr>
          <p:cNvPr id="7" name="TextBox 6">
            <a:extLst>
              <a:ext uri="{FF2B5EF4-FFF2-40B4-BE49-F238E27FC236}">
                <a16:creationId xmlns:a16="http://schemas.microsoft.com/office/drawing/2014/main" id="{C431C4B5-BDC0-FEAE-6E59-B345496A8A72}"/>
              </a:ext>
            </a:extLst>
          </p:cNvPr>
          <p:cNvSpPr txBox="1"/>
          <p:nvPr/>
        </p:nvSpPr>
        <p:spPr>
          <a:xfrm>
            <a:off x="414207" y="935351"/>
            <a:ext cx="6644133" cy="707886"/>
          </a:xfrm>
          <a:prstGeom prst="rect">
            <a:avLst/>
          </a:prstGeom>
          <a:noFill/>
          <a:ln>
            <a:noFill/>
          </a:ln>
        </p:spPr>
        <p:txBody>
          <a:bodyPr wrap="square" rtlCol="0">
            <a:spAutoFit/>
          </a:bodyPr>
          <a:lstStyle/>
          <a:p>
            <a:pPr algn="just"/>
            <a:r>
              <a:rPr lang="de-DE" sz="2000" dirty="0">
                <a:effectLst/>
                <a:latin typeface="Times New Roman" panose="02020603050405020304" pitchFamily="18" charset="0"/>
                <a:ea typeface="Times New Roman" panose="02020603050405020304" pitchFamily="18" charset="0"/>
                <a:cs typeface="Times New Roman" panose="02020603050405020304" pitchFamily="18" charset="0"/>
              </a:rPr>
              <a:t>1, Em hãy hoàn thành tên gọi và kí hiệu của các nguyên tố hóa học sau:</a:t>
            </a:r>
          </a:p>
        </p:txBody>
      </p:sp>
      <p:graphicFrame>
        <p:nvGraphicFramePr>
          <p:cNvPr id="8" name="Table 8">
            <a:extLst>
              <a:ext uri="{FF2B5EF4-FFF2-40B4-BE49-F238E27FC236}">
                <a16:creationId xmlns:a16="http://schemas.microsoft.com/office/drawing/2014/main" id="{44F25D16-CF37-00D7-5878-BA551771751D}"/>
              </a:ext>
            </a:extLst>
          </p:cNvPr>
          <p:cNvGraphicFramePr>
            <a:graphicFrameLocks noGrp="1"/>
          </p:cNvGraphicFramePr>
          <p:nvPr>
            <p:extLst>
              <p:ext uri="{D42A27DB-BD31-4B8C-83A1-F6EECF244321}">
                <p14:modId xmlns:p14="http://schemas.microsoft.com/office/powerpoint/2010/main" val="2191609455"/>
              </p:ext>
            </p:extLst>
          </p:nvPr>
        </p:nvGraphicFramePr>
        <p:xfrm>
          <a:off x="414208" y="1676420"/>
          <a:ext cx="5783391" cy="4931325"/>
        </p:xfrm>
        <a:graphic>
          <a:graphicData uri="http://schemas.openxmlformats.org/drawingml/2006/table">
            <a:tbl>
              <a:tblPr firstRow="1" bandRow="1">
                <a:tableStyleId>{7DF18680-E054-41AD-8BC1-D1AEF772440D}</a:tableStyleId>
              </a:tblPr>
              <a:tblGrid>
                <a:gridCol w="1927797">
                  <a:extLst>
                    <a:ext uri="{9D8B030D-6E8A-4147-A177-3AD203B41FA5}">
                      <a16:colId xmlns:a16="http://schemas.microsoft.com/office/drawing/2014/main" val="3630432926"/>
                    </a:ext>
                  </a:extLst>
                </a:gridCol>
                <a:gridCol w="1927797">
                  <a:extLst>
                    <a:ext uri="{9D8B030D-6E8A-4147-A177-3AD203B41FA5}">
                      <a16:colId xmlns:a16="http://schemas.microsoft.com/office/drawing/2014/main" val="3121884204"/>
                    </a:ext>
                  </a:extLst>
                </a:gridCol>
                <a:gridCol w="1927797">
                  <a:extLst>
                    <a:ext uri="{9D8B030D-6E8A-4147-A177-3AD203B41FA5}">
                      <a16:colId xmlns:a16="http://schemas.microsoft.com/office/drawing/2014/main" val="87819492"/>
                    </a:ext>
                  </a:extLst>
                </a:gridCol>
              </a:tblGrid>
              <a:tr h="916839">
                <a:tc>
                  <a:txBody>
                    <a:bodyPr/>
                    <a:lstStyle/>
                    <a:p>
                      <a:pPr algn="ctr"/>
                      <a:r>
                        <a:rPr lang="en-US" sz="2000" dirty="0">
                          <a:latin typeface="#9Slide03 Ample" panose="02000000000000000000" pitchFamily="2" charset="0"/>
                        </a:rPr>
                        <a:t>TÊN GỌI</a:t>
                      </a:r>
                    </a:p>
                    <a:p>
                      <a:pPr algn="ctr"/>
                      <a:r>
                        <a:rPr lang="en-US" sz="2000" dirty="0">
                          <a:latin typeface="#9Slide03 Ample" panose="02000000000000000000" pitchFamily="2" charset="0"/>
                        </a:rPr>
                        <a:t>(THEO IUPAC)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9Slide03 Ample" panose="02000000000000000000" pitchFamily="2" charset="0"/>
                        </a:rPr>
                        <a:t>KÍ HIỆU HÓA HỌC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latin typeface="#9Slide03 Ample" panose="02000000000000000000" pitchFamily="2" charset="0"/>
                        </a:rPr>
                        <a:t>KHỐI LƯỢNG NGUYÊN TỬ (AMU)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26818599"/>
                  </a:ext>
                </a:extLst>
              </a:tr>
              <a:tr h="436165">
                <a:tc>
                  <a:txBody>
                    <a:bodyPr/>
                    <a:lstStyle/>
                    <a:p>
                      <a:pPr algn="ctr"/>
                      <a:r>
                        <a:rPr lang="en-US" sz="2000" dirty="0">
                          <a:solidFill>
                            <a:srgbClr val="FF0000"/>
                          </a:solidFill>
                          <a:latin typeface="#9Slide03 Ample" panose="02000000000000000000" pitchFamily="2" charset="0"/>
                        </a:rPr>
                        <a:t>Hydrogen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4494884"/>
                  </a:ext>
                </a:extLst>
              </a:tr>
              <a:tr h="436165">
                <a:tc>
                  <a:txBody>
                    <a:bodyPr/>
                    <a:lstStyle/>
                    <a:p>
                      <a:pPr algn="ctr"/>
                      <a:r>
                        <a:rPr lang="en-US" sz="2000" dirty="0">
                          <a:solidFill>
                            <a:schemeClr val="tx1"/>
                          </a:solidFill>
                          <a:latin typeface="#9Slide03 Ample" panose="02000000000000000000" pitchFamily="2" charset="0"/>
                        </a:rPr>
                        <a:t>Helium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He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920054"/>
                  </a:ext>
                </a:extLst>
              </a:tr>
              <a:tr h="436165">
                <a:tc>
                  <a:txBody>
                    <a:bodyPr/>
                    <a:lstStyle/>
                    <a:p>
                      <a:pPr algn="ctr"/>
                      <a:r>
                        <a:rPr lang="en-US" sz="2000" dirty="0">
                          <a:solidFill>
                            <a:schemeClr val="tx1"/>
                          </a:solidFill>
                          <a:latin typeface="#9Slide03 Ample" panose="02000000000000000000" pitchFamily="2" charset="0"/>
                        </a:rPr>
                        <a:t>Lithium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Li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0817899"/>
                  </a:ext>
                </a:extLst>
              </a:tr>
              <a:tr h="436165">
                <a:tc>
                  <a:txBody>
                    <a:bodyPr/>
                    <a:lstStyle/>
                    <a:p>
                      <a:pPr algn="ctr"/>
                      <a:r>
                        <a:rPr lang="en-US" sz="2000" dirty="0">
                          <a:solidFill>
                            <a:schemeClr val="tx1"/>
                          </a:solidFill>
                          <a:latin typeface="#9Slide03 Ample" panose="02000000000000000000" pitchFamily="2" charset="0"/>
                        </a:rPr>
                        <a:t>Beryllium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Be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114012"/>
                  </a:ext>
                </a:extLst>
              </a:tr>
              <a:tr h="436165">
                <a:tc>
                  <a:txBody>
                    <a:bodyPr/>
                    <a:lstStyle/>
                    <a:p>
                      <a:pPr algn="ctr"/>
                      <a:r>
                        <a:rPr lang="en-US" sz="2000" dirty="0">
                          <a:solidFill>
                            <a:schemeClr val="tx1"/>
                          </a:solidFill>
                          <a:latin typeface="#9Slide03 Ample" panose="02000000000000000000" pitchFamily="2" charset="0"/>
                        </a:rPr>
                        <a:t>Boron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9024056"/>
                  </a:ext>
                </a:extLst>
              </a:tr>
              <a:tr h="436165">
                <a:tc>
                  <a:txBody>
                    <a:bodyPr/>
                    <a:lstStyle/>
                    <a:p>
                      <a:pPr algn="ctr"/>
                      <a:r>
                        <a:rPr lang="en-US" sz="2000" dirty="0">
                          <a:solidFill>
                            <a:srgbClr val="FF0000"/>
                          </a:solidFill>
                          <a:latin typeface="#9Slide03 Ample" panose="02000000000000000000" pitchFamily="2" charset="0"/>
                        </a:rPr>
                        <a:t>Carbon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02487"/>
                  </a:ext>
                </a:extLst>
              </a:tr>
              <a:tr h="436165">
                <a:tc>
                  <a:txBody>
                    <a:bodyPr/>
                    <a:lstStyle/>
                    <a:p>
                      <a:pPr algn="ctr"/>
                      <a:r>
                        <a:rPr lang="en-US" sz="2000" dirty="0">
                          <a:solidFill>
                            <a:srgbClr val="FF0000"/>
                          </a:solidFill>
                          <a:latin typeface="#9Slide03 Ample" panose="02000000000000000000" pitchFamily="2" charset="0"/>
                        </a:rPr>
                        <a:t>Nitrogen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071020"/>
                  </a:ext>
                </a:extLst>
              </a:tr>
              <a:tr h="436165">
                <a:tc>
                  <a:txBody>
                    <a:bodyPr/>
                    <a:lstStyle/>
                    <a:p>
                      <a:pPr algn="ctr"/>
                      <a:r>
                        <a:rPr lang="en-US" sz="2000" dirty="0">
                          <a:solidFill>
                            <a:srgbClr val="FF0000"/>
                          </a:solidFill>
                          <a:latin typeface="#9Slide03 Ample" panose="02000000000000000000" pitchFamily="2" charset="0"/>
                        </a:rPr>
                        <a:t>Oxygen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290753"/>
                  </a:ext>
                </a:extLst>
              </a:tr>
              <a:tr h="436165">
                <a:tc>
                  <a:txBody>
                    <a:bodyPr/>
                    <a:lstStyle/>
                    <a:p>
                      <a:pPr algn="ctr"/>
                      <a:r>
                        <a:rPr lang="en-US" sz="2000" dirty="0">
                          <a:solidFill>
                            <a:schemeClr val="tx1"/>
                          </a:solidFill>
                          <a:latin typeface="#9Slide03 Ample" panose="02000000000000000000" pitchFamily="2" charset="0"/>
                        </a:rPr>
                        <a:t>Fluorine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5704244"/>
                  </a:ext>
                </a:extLst>
              </a:tr>
            </a:tbl>
          </a:graphicData>
        </a:graphic>
      </p:graphicFrame>
      <p:graphicFrame>
        <p:nvGraphicFramePr>
          <p:cNvPr id="12" name="Table 8">
            <a:extLst>
              <a:ext uri="{FF2B5EF4-FFF2-40B4-BE49-F238E27FC236}">
                <a16:creationId xmlns:a16="http://schemas.microsoft.com/office/drawing/2014/main" id="{087A4B94-B6D6-2281-4BDC-5053BE6D9FF1}"/>
              </a:ext>
            </a:extLst>
          </p:cNvPr>
          <p:cNvGraphicFramePr>
            <a:graphicFrameLocks noGrp="1"/>
          </p:cNvGraphicFramePr>
          <p:nvPr>
            <p:extLst>
              <p:ext uri="{D42A27DB-BD31-4B8C-83A1-F6EECF244321}">
                <p14:modId xmlns:p14="http://schemas.microsoft.com/office/powerpoint/2010/main" val="444724676"/>
              </p:ext>
            </p:extLst>
          </p:nvPr>
        </p:nvGraphicFramePr>
        <p:xfrm>
          <a:off x="6305813" y="1809930"/>
          <a:ext cx="5783391" cy="4797815"/>
        </p:xfrm>
        <a:graphic>
          <a:graphicData uri="http://schemas.openxmlformats.org/drawingml/2006/table">
            <a:tbl>
              <a:tblPr firstRow="1" bandRow="1">
                <a:tableStyleId>{7DF18680-E054-41AD-8BC1-D1AEF772440D}</a:tableStyleId>
              </a:tblPr>
              <a:tblGrid>
                <a:gridCol w="2500929">
                  <a:extLst>
                    <a:ext uri="{9D8B030D-6E8A-4147-A177-3AD203B41FA5}">
                      <a16:colId xmlns:a16="http://schemas.microsoft.com/office/drawing/2014/main" val="3630432926"/>
                    </a:ext>
                  </a:extLst>
                </a:gridCol>
                <a:gridCol w="1746739">
                  <a:extLst>
                    <a:ext uri="{9D8B030D-6E8A-4147-A177-3AD203B41FA5}">
                      <a16:colId xmlns:a16="http://schemas.microsoft.com/office/drawing/2014/main" val="3121884204"/>
                    </a:ext>
                  </a:extLst>
                </a:gridCol>
                <a:gridCol w="1535723">
                  <a:extLst>
                    <a:ext uri="{9D8B030D-6E8A-4147-A177-3AD203B41FA5}">
                      <a16:colId xmlns:a16="http://schemas.microsoft.com/office/drawing/2014/main" val="87819492"/>
                    </a:ext>
                  </a:extLst>
                </a:gridCol>
              </a:tblGrid>
              <a:tr h="436165">
                <a:tc>
                  <a:txBody>
                    <a:bodyPr/>
                    <a:lstStyle/>
                    <a:p>
                      <a:pPr algn="ctr"/>
                      <a:r>
                        <a:rPr lang="en-US" sz="2000" dirty="0">
                          <a:solidFill>
                            <a:srgbClr val="FF0000"/>
                          </a:solidFill>
                          <a:latin typeface="#9Slide03 Ample" panose="02000000000000000000" pitchFamily="2" charset="0"/>
                        </a:rPr>
                        <a:t>Neon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F5"/>
                    </a:solidFill>
                  </a:tcPr>
                </a:tc>
                <a:tc>
                  <a:txBody>
                    <a:bodyPr/>
                    <a:lstStyle/>
                    <a:p>
                      <a:pPr algn="ctr"/>
                      <a:r>
                        <a:rPr lang="en-US" sz="2000" dirty="0">
                          <a:solidFill>
                            <a:schemeClr val="tx1"/>
                          </a:solidFill>
                          <a:latin typeface="#9Slide03 Ample" panose="02000000000000000000" pitchFamily="2" charset="0"/>
                        </a:rPr>
                        <a:t>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F5"/>
                    </a:solidFill>
                  </a:tcPr>
                </a:tc>
                <a:tc>
                  <a:txBody>
                    <a:bodyPr/>
                    <a:lstStyle/>
                    <a:p>
                      <a:pPr algn="ctr"/>
                      <a:r>
                        <a:rPr lang="en-US" sz="2000" dirty="0">
                          <a:solidFill>
                            <a:srgbClr val="FF0000"/>
                          </a:solidFill>
                          <a:latin typeface="#9Slide03 Ample" panose="02000000000000000000" pitchFamily="2"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BF1F5"/>
                    </a:solidFill>
                  </a:tcPr>
                </a:tc>
                <a:extLst>
                  <a:ext uri="{0D108BD9-81ED-4DB2-BD59-A6C34878D82A}">
                    <a16:rowId xmlns:a16="http://schemas.microsoft.com/office/drawing/2014/main" val="1534494884"/>
                  </a:ext>
                </a:extLst>
              </a:tr>
              <a:tr h="436165">
                <a:tc>
                  <a:txBody>
                    <a:bodyPr/>
                    <a:lstStyle/>
                    <a:p>
                      <a:pPr algn="ctr"/>
                      <a:r>
                        <a:rPr lang="en-US" sz="2000" dirty="0">
                          <a:solidFill>
                            <a:schemeClr val="tx1"/>
                          </a:solidFill>
                          <a:latin typeface="#9Slide03 Ample" panose="02000000000000000000" pitchFamily="2" charset="0"/>
                        </a:rPr>
                        <a:t>Sodium (natrium)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8920054"/>
                  </a:ext>
                </a:extLst>
              </a:tr>
              <a:tr h="436165">
                <a:tc>
                  <a:txBody>
                    <a:bodyPr/>
                    <a:lstStyle/>
                    <a:p>
                      <a:pPr algn="ctr"/>
                      <a:r>
                        <a:rPr lang="en-US" sz="2000" dirty="0">
                          <a:solidFill>
                            <a:schemeClr val="tx1"/>
                          </a:solidFill>
                          <a:latin typeface="#9Slide03 Ample" panose="02000000000000000000" pitchFamily="2" charset="0"/>
                        </a:rPr>
                        <a:t>Magnesium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Mg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0817899"/>
                  </a:ext>
                </a:extLst>
              </a:tr>
              <a:tr h="436165">
                <a:tc>
                  <a:txBody>
                    <a:bodyPr/>
                    <a:lstStyle/>
                    <a:p>
                      <a:pPr algn="ctr"/>
                      <a:r>
                        <a:rPr lang="en-US" sz="2000" dirty="0" err="1">
                          <a:solidFill>
                            <a:schemeClr val="tx1"/>
                          </a:solidFill>
                          <a:latin typeface="#9Slide03 Ample" panose="02000000000000000000" pitchFamily="2" charset="0"/>
                        </a:rPr>
                        <a:t>Aluminium</a:t>
                      </a:r>
                      <a:r>
                        <a:rPr lang="en-US" sz="2000" dirty="0">
                          <a:solidFill>
                            <a:schemeClr val="tx1"/>
                          </a:solidFill>
                          <a:latin typeface="#9Slide03 Ample" panose="02000000000000000000" pitchFamily="2" charset="0"/>
                        </a:rPr>
                        <a:t> (</a:t>
                      </a:r>
                      <a:r>
                        <a:rPr lang="en-US" sz="2000" dirty="0" err="1">
                          <a:solidFill>
                            <a:schemeClr val="tx1"/>
                          </a:solidFill>
                          <a:latin typeface="#9Slide03 Ample" panose="02000000000000000000" pitchFamily="2" charset="0"/>
                        </a:rPr>
                        <a:t>nhôm</a:t>
                      </a:r>
                      <a:r>
                        <a:rPr lang="en-US" sz="2000" dirty="0">
                          <a:solidFill>
                            <a:schemeClr val="tx1"/>
                          </a:solidFill>
                          <a:latin typeface="#9Slide03 Ample" panose="02000000000000000000" pitchFamily="2"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114012"/>
                  </a:ext>
                </a:extLst>
              </a:tr>
              <a:tr h="436165">
                <a:tc>
                  <a:txBody>
                    <a:bodyPr/>
                    <a:lstStyle/>
                    <a:p>
                      <a:pPr algn="ctr"/>
                      <a:r>
                        <a:rPr lang="en-US" sz="2000" dirty="0">
                          <a:solidFill>
                            <a:srgbClr val="FF0000"/>
                          </a:solidFill>
                          <a:latin typeface="#9Slide03 Ample" panose="02000000000000000000" pitchFamily="2" charset="0"/>
                        </a:rPr>
                        <a:t>Silicon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Si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9024056"/>
                  </a:ext>
                </a:extLst>
              </a:tr>
              <a:tr h="436165">
                <a:tc>
                  <a:txBody>
                    <a:bodyPr/>
                    <a:lstStyle/>
                    <a:p>
                      <a:pPr algn="ctr"/>
                      <a:r>
                        <a:rPr lang="en-US" sz="2000" dirty="0">
                          <a:solidFill>
                            <a:srgbClr val="FF0000"/>
                          </a:solidFill>
                          <a:latin typeface="#9Slide03 Ample" panose="02000000000000000000" pitchFamily="2" charset="0"/>
                        </a:rPr>
                        <a:t>Phosphorus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9302487"/>
                  </a:ext>
                </a:extLst>
              </a:tr>
              <a:tr h="436165">
                <a:tc>
                  <a:txBody>
                    <a:bodyPr/>
                    <a:lstStyle/>
                    <a:p>
                      <a:pPr algn="ctr"/>
                      <a:r>
                        <a:rPr lang="en-US" sz="2000" dirty="0">
                          <a:solidFill>
                            <a:schemeClr val="tx1"/>
                          </a:solidFill>
                          <a:latin typeface="#9Slide03 Ample" panose="02000000000000000000" pitchFamily="2" charset="0"/>
                        </a:rPr>
                        <a:t>Sulfur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41071020"/>
                  </a:ext>
                </a:extLst>
              </a:tr>
              <a:tr h="436165">
                <a:tc>
                  <a:txBody>
                    <a:bodyPr/>
                    <a:lstStyle/>
                    <a:p>
                      <a:pPr algn="ctr"/>
                      <a:r>
                        <a:rPr lang="en-US" sz="2000" dirty="0">
                          <a:solidFill>
                            <a:srgbClr val="FF0000"/>
                          </a:solidFill>
                          <a:latin typeface="#9Slide03 Ample" panose="02000000000000000000" pitchFamily="2" charset="0"/>
                        </a:rPr>
                        <a:t>Chlorine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Cl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35,5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290753"/>
                  </a:ext>
                </a:extLst>
              </a:tr>
              <a:tr h="436165">
                <a:tc>
                  <a:txBody>
                    <a:bodyPr/>
                    <a:lstStyle/>
                    <a:p>
                      <a:pPr algn="ctr"/>
                      <a:r>
                        <a:rPr lang="en-US" sz="2000" dirty="0">
                          <a:solidFill>
                            <a:schemeClr val="tx1"/>
                          </a:solidFill>
                          <a:latin typeface="#9Slide03 Ample" panose="02000000000000000000" pitchFamily="2" charset="0"/>
                        </a:rPr>
                        <a:t>Argon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err="1">
                          <a:solidFill>
                            <a:srgbClr val="FF0000"/>
                          </a:solidFill>
                          <a:latin typeface="#9Slide03 Ample" panose="02000000000000000000" pitchFamily="2" charset="0"/>
                        </a:rPr>
                        <a:t>Ar</a:t>
                      </a:r>
                      <a:endParaRPr lang="en-US" sz="2000" dirty="0">
                        <a:solidFill>
                          <a:srgbClr val="FF0000"/>
                        </a:solidFill>
                        <a:latin typeface="#9Slide03 Ample" panose="020000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39,9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5704244"/>
                  </a:ext>
                </a:extLst>
              </a:tr>
              <a:tr h="436165">
                <a:tc>
                  <a:txBody>
                    <a:bodyPr/>
                    <a:lstStyle/>
                    <a:p>
                      <a:pPr algn="ctr"/>
                      <a:r>
                        <a:rPr lang="en-US" sz="2000" dirty="0">
                          <a:solidFill>
                            <a:schemeClr val="tx1"/>
                          </a:solidFill>
                          <a:latin typeface="#9Slide03 Ample" panose="02000000000000000000" pitchFamily="2" charset="0"/>
                        </a:rPr>
                        <a:t>Potassium (kalium)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885894"/>
                  </a:ext>
                </a:extLst>
              </a:tr>
              <a:tr h="436165">
                <a:tc>
                  <a:txBody>
                    <a:bodyPr/>
                    <a:lstStyle/>
                    <a:p>
                      <a:pPr algn="ctr"/>
                      <a:r>
                        <a:rPr lang="en-US" sz="2000" dirty="0">
                          <a:solidFill>
                            <a:srgbClr val="FF0000"/>
                          </a:solidFill>
                          <a:latin typeface="#9Slide03 Ample" panose="02000000000000000000" pitchFamily="2" charset="0"/>
                        </a:rPr>
                        <a:t>Calcium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chemeClr val="tx1"/>
                          </a:solidFill>
                          <a:latin typeface="#9Slide03 Ample" panose="02000000000000000000" pitchFamily="2" charset="0"/>
                        </a:rPr>
                        <a:t>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solidFill>
                            <a:srgbClr val="FF0000"/>
                          </a:solidFill>
                          <a:latin typeface="#9Slide03 Ample" panose="02000000000000000000" pitchFamily="2" charset="0"/>
                        </a:rPr>
                        <a:t>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835533"/>
                  </a:ext>
                </a:extLst>
              </a:tr>
            </a:tbl>
          </a:graphicData>
        </a:graphic>
      </p:graphicFrame>
    </p:spTree>
    <p:extLst>
      <p:ext uri="{BB962C8B-B14F-4D97-AF65-F5344CB8AC3E}">
        <p14:creationId xmlns:p14="http://schemas.microsoft.com/office/powerpoint/2010/main" val="3485916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554F9F9-3EDD-2E48-4DFB-E43C0985FFBE}"/>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6" name="Straight Connector 5">
            <a:extLst>
              <a:ext uri="{FF2B5EF4-FFF2-40B4-BE49-F238E27FC236}">
                <a16:creationId xmlns:a16="http://schemas.microsoft.com/office/drawing/2014/main" id="{B0F9BC45-58AB-F904-E20C-544F65FA1C6E}"/>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B9512F9-E1A8-5C9F-63B8-66CC2FADA294}"/>
              </a:ext>
            </a:extLst>
          </p:cNvPr>
          <p:cNvSpPr/>
          <p:nvPr/>
        </p:nvSpPr>
        <p:spPr>
          <a:xfrm>
            <a:off x="346564" y="1043353"/>
            <a:ext cx="7092461" cy="308317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Thiếu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giảm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huyết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số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vi.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nghiên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cứu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bò</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nguồn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chất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hemoglobin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bào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ta. </a:t>
            </a:r>
          </a:p>
          <a:p>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IUPAC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hiệu hóa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bò</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8434" name="Picture 2" descr="Hemoglobin tăng cao và nguyên nhân">
            <a:extLst>
              <a:ext uri="{FF2B5EF4-FFF2-40B4-BE49-F238E27FC236}">
                <a16:creationId xmlns:a16="http://schemas.microsoft.com/office/drawing/2014/main" id="{09C11216-4C63-631F-4855-19F096760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530" y="949568"/>
            <a:ext cx="4224906" cy="2346448"/>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Thịt bò Canada ồ ạt vào Việt Nam - VnExpress Kinh doanh">
            <a:extLst>
              <a:ext uri="{FF2B5EF4-FFF2-40B4-BE49-F238E27FC236}">
                <a16:creationId xmlns:a16="http://schemas.microsoft.com/office/drawing/2014/main" id="{232B5236-7451-A33C-F665-4CF2993581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8468" y="3998234"/>
            <a:ext cx="3809470" cy="253964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216FBD-6044-C236-12A4-F317E7AF45EC}"/>
              </a:ext>
            </a:extLst>
          </p:cNvPr>
          <p:cNvSpPr txBox="1"/>
          <p:nvPr/>
        </p:nvSpPr>
        <p:spPr>
          <a:xfrm>
            <a:off x="666809" y="4806392"/>
            <a:ext cx="5733992" cy="461665"/>
          </a:xfrm>
          <a:prstGeom prst="rect">
            <a:avLst/>
          </a:prstGeom>
          <a:noFill/>
        </p:spPr>
        <p:txBody>
          <a:bodyPr wrap="square">
            <a:spAutoFit/>
          </a:bodyPr>
          <a:lstStyle/>
          <a:p>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Tên</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gọi</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Iron – </a:t>
            </a:r>
            <a:r>
              <a:rPr lang="en-US" sz="24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Kí</a:t>
            </a:r>
            <a:r>
              <a:rPr lang="en-US"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hiệu: Fe</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402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สีชมพู สีน้ำเงิน - ภาพฟรีบน Pixabay">
            <a:extLst>
              <a:ext uri="{FF2B5EF4-FFF2-40B4-BE49-F238E27FC236}">
                <a16:creationId xmlns:a16="http://schemas.microsoft.com/office/drawing/2014/main" id="{C48768AD-3132-6040-E2F0-7049E4874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1" cy="68678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8" descr="Detective Conan - Heiji Hattori Multipurpose Stand ver. Complete Figur –  Japan Figure">
            <a:hlinkClick r:id="rId3" action="ppaction://hlinksldjump"/>
            <a:extLst>
              <a:ext uri="{FF2B5EF4-FFF2-40B4-BE49-F238E27FC236}">
                <a16:creationId xmlns:a16="http://schemas.microsoft.com/office/drawing/2014/main" id="{3CF52D37-6E32-6FD3-5B49-11046C85405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75" b="90750" l="10000" r="90500">
                        <a14:foregroundMark x1="58500" y1="9875" x2="58500" y2="9875"/>
                        <a14:foregroundMark x1="55750" y1="10875" x2="62459" y2="9869"/>
                        <a14:foregroundMark x1="62318" y1="9284" x2="56750" y2="6500"/>
                        <a14:foregroundMark x1="56403" y1="7700" x2="55375" y2="11250"/>
                        <a14:foregroundMark x1="58000" y1="6375" x2="62254" y2="9022"/>
                        <a14:foregroundMark x1="59125" y1="6625" x2="62179" y2="8711"/>
                        <a14:foregroundMark x1="61911" y1="6750" x2="63375" y2="7000"/>
                        <a14:foregroundMark x1="58250" y1="6125" x2="61911" y2="6750"/>
                        <a14:foregroundMark x1="61605" y1="6750" x2="62341" y2="7511"/>
                        <a14:foregroundMark x1="61000" y1="6125" x2="61605" y2="6750"/>
                        <a14:foregroundMark x1="64375" y1="6750" x2="64424" y2="7018"/>
                        <a14:foregroundMark x1="56404" y1="90466" x2="59000" y2="89750"/>
                        <a14:foregroundMark x1="55375" y1="90750" x2="56317" y2="90490"/>
                        <a14:backgroundMark x1="65375" y1="11000" x2="65375" y2="11000"/>
                        <a14:backgroundMark x1="65375" y1="9875" x2="65375" y2="9875"/>
                        <a14:backgroundMark x1="64500" y1="7000" x2="65375" y2="10625"/>
                        <a14:backgroundMark x1="64500" y1="6750" x2="64500" y2="6750"/>
                        <a14:backgroundMark x1="56500" y1="6000" x2="57375" y2="5375"/>
                        <a14:backgroundMark x1="90500" y1="25000" x2="90375" y2="26125"/>
                        <a14:backgroundMark x1="56375" y1="5625" x2="56375" y2="5625"/>
                        <a14:backgroundMark x1="56375" y1="5375" x2="56375" y2="5375"/>
                        <a14:backgroundMark x1="55000" y1="92750" x2="61750" y2="92375"/>
                        <a14:backgroundMark x1="55625" y1="92250" x2="55625" y2="92250"/>
                        <a14:backgroundMark x1="54750" y1="92125" x2="54750" y2="92125"/>
                        <a14:backgroundMark x1="54250" y1="91750" x2="54250" y2="91750"/>
                      </a14:backgroundRemoval>
                    </a14:imgEffect>
                  </a14:imgLayer>
                </a14:imgProps>
              </a:ext>
              <a:ext uri="{28A0092B-C50C-407E-A947-70E740481C1C}">
                <a14:useLocalDpi xmlns:a14="http://schemas.microsoft.com/office/drawing/2010/main" val="0"/>
              </a:ext>
            </a:extLst>
          </a:blip>
          <a:srcRect/>
          <a:stretch>
            <a:fillRect/>
          </a:stretch>
        </p:blipFill>
        <p:spPr bwMode="auto">
          <a:xfrm>
            <a:off x="-1537318" y="2325329"/>
            <a:ext cx="4986447" cy="4986447"/>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9FF5F694-2640-AB1B-F13B-D76661D15EAB}"/>
              </a:ext>
            </a:extLst>
          </p:cNvPr>
          <p:cNvSpPr/>
          <p:nvPr/>
        </p:nvSpPr>
        <p:spPr>
          <a:xfrm>
            <a:off x="430321" y="834474"/>
            <a:ext cx="5580185" cy="1740207"/>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9Slide03 AmpleSoft" panose="02000000000000000000" pitchFamily="2" charset="0"/>
              </a:rPr>
              <a:t>Mô</a:t>
            </a:r>
            <a:r>
              <a:rPr lang="en-US" sz="2400" dirty="0">
                <a:latin typeface="#9Slide03 AmpleSoft" panose="02000000000000000000" pitchFamily="2" charset="0"/>
              </a:rPr>
              <a:t> hình </a:t>
            </a:r>
            <a:r>
              <a:rPr lang="en-US" sz="2400" dirty="0" err="1">
                <a:latin typeface="#9Slide03 AmpleSoft" panose="02000000000000000000" pitchFamily="2" charset="0"/>
              </a:rPr>
              <a:t>nguyên</a:t>
            </a:r>
            <a:r>
              <a:rPr lang="en-US" sz="2400" dirty="0">
                <a:latin typeface="#9Slide03 AmpleSoft" panose="02000000000000000000" pitchFamily="2" charset="0"/>
              </a:rPr>
              <a:t> </a:t>
            </a:r>
            <a:r>
              <a:rPr lang="en-US" sz="2400" dirty="0" err="1">
                <a:latin typeface="#9Slide03 AmpleSoft" panose="02000000000000000000" pitchFamily="2" charset="0"/>
              </a:rPr>
              <a:t>tử</a:t>
            </a:r>
            <a:r>
              <a:rPr lang="en-US" sz="2400" dirty="0">
                <a:latin typeface="#9Slide03 AmpleSoft" panose="02000000000000000000" pitchFamily="2" charset="0"/>
              </a:rPr>
              <a:t> </a:t>
            </a:r>
            <a:r>
              <a:rPr lang="en-US" sz="2400" dirty="0" err="1">
                <a:latin typeface="#9Slide03 AmpleSoft" panose="02000000000000000000" pitchFamily="2" charset="0"/>
              </a:rPr>
              <a:t>sau</a:t>
            </a:r>
            <a:r>
              <a:rPr lang="en-US" sz="2400" dirty="0">
                <a:latin typeface="#9Slide03 AmpleSoft" panose="02000000000000000000" pitchFamily="2" charset="0"/>
              </a:rPr>
              <a:t> </a:t>
            </a:r>
            <a:r>
              <a:rPr lang="en-US" sz="2400" dirty="0" err="1">
                <a:latin typeface="#9Slide03 AmpleSoft" panose="02000000000000000000" pitchFamily="2" charset="0"/>
              </a:rPr>
              <a:t>cần</a:t>
            </a:r>
            <a:r>
              <a:rPr lang="en-US" sz="2400" dirty="0">
                <a:latin typeface="#9Slide03 AmpleSoft" panose="02000000000000000000" pitchFamily="2" charset="0"/>
              </a:rPr>
              <a:t> </a:t>
            </a:r>
            <a:r>
              <a:rPr lang="en-US" sz="2400" dirty="0" err="1">
                <a:latin typeface="#9Slide03 AmpleSoft" panose="02000000000000000000" pitchFamily="2" charset="0"/>
              </a:rPr>
              <a:t>có</a:t>
            </a:r>
            <a:r>
              <a:rPr lang="en-US" sz="2400" dirty="0">
                <a:latin typeface="#9Slide03 AmpleSoft" panose="02000000000000000000" pitchFamily="2" charset="0"/>
              </a:rPr>
              <a:t> bao </a:t>
            </a:r>
            <a:r>
              <a:rPr lang="en-US" sz="2400" dirty="0" err="1">
                <a:latin typeface="#9Slide03 AmpleSoft" panose="02000000000000000000" pitchFamily="2" charset="0"/>
              </a:rPr>
              <a:t>nhiêu</a:t>
            </a:r>
            <a:r>
              <a:rPr lang="en-US" sz="2400" dirty="0">
                <a:latin typeface="#9Slide03 AmpleSoft" panose="02000000000000000000" pitchFamily="2" charset="0"/>
              </a:rPr>
              <a:t> </a:t>
            </a:r>
            <a:r>
              <a:rPr lang="en-US" sz="2400" dirty="0" err="1">
                <a:latin typeface="#9Slide03 AmpleSoft" panose="02000000000000000000" pitchFamily="2" charset="0"/>
              </a:rPr>
              <a:t>hạt</a:t>
            </a:r>
            <a:r>
              <a:rPr lang="en-US" sz="2400" dirty="0">
                <a:latin typeface="#9Slide03 AmpleSoft" panose="02000000000000000000" pitchFamily="2" charset="0"/>
              </a:rPr>
              <a:t> electron?</a:t>
            </a:r>
          </a:p>
        </p:txBody>
      </p:sp>
      <p:sp>
        <p:nvSpPr>
          <p:cNvPr id="8" name="Oval 7">
            <a:extLst>
              <a:ext uri="{FF2B5EF4-FFF2-40B4-BE49-F238E27FC236}">
                <a16:creationId xmlns:a16="http://schemas.microsoft.com/office/drawing/2014/main" id="{6252D604-EA95-5607-F8C9-EB45E79ED291}"/>
              </a:ext>
            </a:extLst>
          </p:cNvPr>
          <p:cNvSpPr/>
          <p:nvPr/>
        </p:nvSpPr>
        <p:spPr>
          <a:xfrm>
            <a:off x="8406349" y="3217610"/>
            <a:ext cx="640080" cy="640080"/>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+12</a:t>
            </a:r>
          </a:p>
        </p:txBody>
      </p:sp>
      <p:sp>
        <p:nvSpPr>
          <p:cNvPr id="9" name="Oval 8">
            <a:extLst>
              <a:ext uri="{FF2B5EF4-FFF2-40B4-BE49-F238E27FC236}">
                <a16:creationId xmlns:a16="http://schemas.microsoft.com/office/drawing/2014/main" id="{173EF275-D24C-CEC0-76B0-1615035B5CE6}"/>
              </a:ext>
            </a:extLst>
          </p:cNvPr>
          <p:cNvSpPr/>
          <p:nvPr/>
        </p:nvSpPr>
        <p:spPr>
          <a:xfrm>
            <a:off x="8040589" y="2861187"/>
            <a:ext cx="1371600" cy="1371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AF7FD4F4-FB3B-5147-D86D-69E2EE6320E3}"/>
              </a:ext>
            </a:extLst>
          </p:cNvPr>
          <p:cNvSpPr/>
          <p:nvPr/>
        </p:nvSpPr>
        <p:spPr>
          <a:xfrm>
            <a:off x="7551694" y="2372292"/>
            <a:ext cx="2349390" cy="234939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00E0B80-3AC1-6DFD-F25E-1FCCC8DBC2A6}"/>
              </a:ext>
            </a:extLst>
          </p:cNvPr>
          <p:cNvSpPr/>
          <p:nvPr/>
        </p:nvSpPr>
        <p:spPr>
          <a:xfrm>
            <a:off x="7128907" y="1949505"/>
            <a:ext cx="3194964" cy="319496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Oval 10">
            <a:extLst>
              <a:ext uri="{FF2B5EF4-FFF2-40B4-BE49-F238E27FC236}">
                <a16:creationId xmlns:a16="http://schemas.microsoft.com/office/drawing/2014/main" id="{910C2F85-CFF9-D9E8-0BD5-948C4E215841}"/>
              </a:ext>
            </a:extLst>
          </p:cNvPr>
          <p:cNvSpPr/>
          <p:nvPr/>
        </p:nvSpPr>
        <p:spPr>
          <a:xfrm flipV="1">
            <a:off x="8569565" y="2721856"/>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935478F1-8460-FC79-0A3B-5C58069B8EDF}"/>
              </a:ext>
            </a:extLst>
          </p:cNvPr>
          <p:cNvSpPr/>
          <p:nvPr/>
        </p:nvSpPr>
        <p:spPr>
          <a:xfrm flipV="1">
            <a:off x="8574249" y="4075963"/>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F3CA7EB3-61FD-29A2-AB90-2C1D56C38129}"/>
              </a:ext>
            </a:extLst>
          </p:cNvPr>
          <p:cNvSpPr/>
          <p:nvPr/>
        </p:nvSpPr>
        <p:spPr>
          <a:xfrm flipV="1">
            <a:off x="9462186" y="2629879"/>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36B72C37-B62D-9D66-BA8E-8D928473AEC4}"/>
              </a:ext>
            </a:extLst>
          </p:cNvPr>
          <p:cNvSpPr/>
          <p:nvPr/>
        </p:nvSpPr>
        <p:spPr>
          <a:xfrm flipV="1">
            <a:off x="7663793" y="2629879"/>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E2ADD40C-4F00-6B99-272D-63FA8308FB22}"/>
              </a:ext>
            </a:extLst>
          </p:cNvPr>
          <p:cNvSpPr/>
          <p:nvPr/>
        </p:nvSpPr>
        <p:spPr>
          <a:xfrm flipV="1">
            <a:off x="7419930" y="3380530"/>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A0C23A25-221C-4871-A0E0-354F1A4FF2CE}"/>
              </a:ext>
            </a:extLst>
          </p:cNvPr>
          <p:cNvSpPr/>
          <p:nvPr/>
        </p:nvSpPr>
        <p:spPr>
          <a:xfrm flipV="1">
            <a:off x="7708518" y="4172824"/>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889E56DF-2F0F-099D-1A78-900E412D69AE}"/>
              </a:ext>
            </a:extLst>
          </p:cNvPr>
          <p:cNvSpPr/>
          <p:nvPr/>
        </p:nvSpPr>
        <p:spPr>
          <a:xfrm flipV="1">
            <a:off x="9508314" y="4172824"/>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79FE093A-4A9E-221C-1CE1-E4A916DD9A5A}"/>
              </a:ext>
            </a:extLst>
          </p:cNvPr>
          <p:cNvSpPr/>
          <p:nvPr/>
        </p:nvSpPr>
        <p:spPr>
          <a:xfrm flipV="1">
            <a:off x="9744260" y="3375228"/>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FC1528D1-C5F2-5432-70C4-68EA9D179D66}"/>
              </a:ext>
            </a:extLst>
          </p:cNvPr>
          <p:cNvSpPr/>
          <p:nvPr/>
        </p:nvSpPr>
        <p:spPr>
          <a:xfrm flipV="1">
            <a:off x="8569565" y="1759889"/>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43652CD6-ACAE-3D18-E434-697B8ADED38A}"/>
              </a:ext>
            </a:extLst>
          </p:cNvPr>
          <p:cNvSpPr/>
          <p:nvPr/>
        </p:nvSpPr>
        <p:spPr>
          <a:xfrm flipV="1">
            <a:off x="8608441" y="4987645"/>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3" name="Oval 22">
            <a:extLst>
              <a:ext uri="{FF2B5EF4-FFF2-40B4-BE49-F238E27FC236}">
                <a16:creationId xmlns:a16="http://schemas.microsoft.com/office/drawing/2014/main" id="{312F7B5F-DB57-43E2-AAA7-F00C86E59619}"/>
              </a:ext>
            </a:extLst>
          </p:cNvPr>
          <p:cNvSpPr/>
          <p:nvPr/>
        </p:nvSpPr>
        <p:spPr>
          <a:xfrm flipV="1">
            <a:off x="8608441" y="4563317"/>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8D36C9E7-2524-2306-512E-83308754885E}"/>
              </a:ext>
            </a:extLst>
          </p:cNvPr>
          <p:cNvSpPr/>
          <p:nvPr/>
        </p:nvSpPr>
        <p:spPr>
          <a:xfrm flipV="1">
            <a:off x="8569565" y="2261033"/>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25" name="3D Model 24">
                <a:extLst>
                  <a:ext uri="{FF2B5EF4-FFF2-40B4-BE49-F238E27FC236}">
                    <a16:creationId xmlns:a16="http://schemas.microsoft.com/office/drawing/2014/main" id="{BA1DC029-5BB9-2C0E-56EB-B83E109212EC}"/>
                  </a:ext>
                </a:extLst>
              </p:cNvPr>
              <p:cNvGraphicFramePr>
                <a:graphicFrameLocks noChangeAspect="1"/>
              </p:cNvGraphicFramePr>
              <p:nvPr>
                <p:extLst>
                  <p:ext uri="{D42A27DB-BD31-4B8C-83A1-F6EECF244321}">
                    <p14:modId xmlns:p14="http://schemas.microsoft.com/office/powerpoint/2010/main" val="3374297728"/>
                  </p:ext>
                </p:extLst>
              </p:nvPr>
            </p:nvGraphicFramePr>
            <p:xfrm rot="20204368">
              <a:off x="10391654" y="-281243"/>
              <a:ext cx="1921882" cy="2012679"/>
            </p:xfrm>
            <a:graphic>
              <a:graphicData uri="http://schemas.microsoft.com/office/drawing/2017/model3d">
                <am3d:model3d r:embed="rId6">
                  <am3d:spPr>
                    <a:xfrm rot="20204368">
                      <a:off x="0" y="0"/>
                      <a:ext cx="1921882" cy="2012679"/>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644910" ay="469764" az="88880"/>
                    <am3d:postTrans dx="0" dy="0" dz="0"/>
                  </am3d:trans>
                  <am3d:raster rName="Office3DRenderer" rVer="16.0.8326">
                    <am3d:blip r:embed="rId7"/>
                  </am3d:raster>
                  <am3d:objViewport viewportSz="35259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3D Model 24">
                <a:extLst>
                  <a:ext uri="{FF2B5EF4-FFF2-40B4-BE49-F238E27FC236}">
                    <a16:creationId xmlns:a16="http://schemas.microsoft.com/office/drawing/2014/main" id="{BA1DC029-5BB9-2C0E-56EB-B83E109212EC}"/>
                  </a:ext>
                </a:extLst>
              </p:cNvPr>
              <p:cNvPicPr>
                <a:picLocks noGrp="1" noRot="1" noChangeAspect="1" noMove="1" noResize="1" noEditPoints="1" noAdjustHandles="1" noChangeArrowheads="1" noChangeShapeType="1" noCrop="1"/>
              </p:cNvPicPr>
              <p:nvPr/>
            </p:nvPicPr>
            <p:blipFill>
              <a:blip r:embed="rId7"/>
              <a:stretch>
                <a:fillRect/>
              </a:stretch>
            </p:blipFill>
            <p:spPr>
              <a:xfrm rot="20204368">
                <a:off x="10391654" y="-281243"/>
                <a:ext cx="1921882" cy="2012679"/>
              </a:xfrm>
              <a:prstGeom prst="rect">
                <a:avLst/>
              </a:prstGeom>
            </p:spPr>
          </p:pic>
        </mc:Fallback>
      </mc:AlternateContent>
    </p:spTree>
    <p:extLst>
      <p:ext uri="{BB962C8B-B14F-4D97-AF65-F5344CB8AC3E}">
        <p14:creationId xmlns:p14="http://schemas.microsoft.com/office/powerpoint/2010/main" val="37676122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250"/>
                                        <p:tgtEl>
                                          <p:spTgt spid="15"/>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50"/>
                                        <p:tgtEl>
                                          <p:spTgt spid="16"/>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250"/>
                                        <p:tgtEl>
                                          <p:spTgt spid="17"/>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50"/>
                                        <p:tgtEl>
                                          <p:spTgt spid="13"/>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250"/>
                                        <p:tgtEl>
                                          <p:spTgt spid="21"/>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250"/>
                                        <p:tgtEl>
                                          <p:spTgt spid="18"/>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25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25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250"/>
                                        <p:tgtEl>
                                          <p:spTgt spid="24"/>
                                        </p:tgtEl>
                                      </p:cBhvr>
                                    </p:animEffect>
                                  </p:childTnLst>
                                </p:cTn>
                              </p:par>
                              <p:par>
                                <p:cTn id="41" presetID="60" presetClass="entr" presetSubtype="128"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additive="sum">
                                        <p:cTn id="44" dur="1000" fill="hold"/>
                                        <p:tgtEl>
                                          <p:spTgt spid="2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45" dur="1000" fill="hold"/>
                                        <p:tgtEl>
                                          <p:spTgt spid="2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6" dur="1000" fill="hold"/>
                                        <p:tgtEl>
                                          <p:spTgt spid="2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7" dur="1000" fill="hold"/>
                                        <p:tgtEl>
                                          <p:spTgt spid="2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48" fill="hold">
                            <p:stCondLst>
                              <p:cond delay="1000"/>
                            </p:stCondLst>
                            <p:childTnLst>
                              <p:par>
                                <p:cTn id="49" presetID="37" presetClass="emph" presetSubtype="128" accel="10000" decel="10000" fill="hold" nodeType="afterEffect">
                                  <p:stCondLst>
                                    <p:cond delay="0"/>
                                  </p:stCondLst>
                                  <p:childTnLst>
                                    <p:animRot by="21600000">
                                      <p:cBhvr>
                                        <p:cTn id="50" dur="18000" fill="hold"/>
                                        <p:tgtEl>
                                          <p:spTgt spid="2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animBg="1"/>
      <p:bldP spid="13" grpId="1" animBg="1"/>
      <p:bldP spid="14" grpId="1" animBg="1"/>
      <p:bldP spid="15" grpId="1" animBg="1"/>
      <p:bldP spid="16" grpId="1" animBg="1"/>
      <p:bldP spid="17" grpId="1" animBg="1"/>
      <p:bldP spid="18" grpId="1" animBg="1"/>
      <p:bldP spid="19" grpId="1" animBg="1"/>
      <p:bldP spid="20" grpId="1" animBg="1"/>
      <p:bldP spid="21" grpId="1" animBg="1"/>
      <p:bldP spid="23" grpId="0" animBg="1"/>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8" name="Picture 16" descr="Ăn đậu nành nhiều có tốt không? | Vinmec">
            <a:extLst>
              <a:ext uri="{FF2B5EF4-FFF2-40B4-BE49-F238E27FC236}">
                <a16:creationId xmlns:a16="http://schemas.microsoft.com/office/drawing/2014/main" id="{49706CFA-A6DF-5439-047C-8441AEB1C2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31" t="6764" r="8303" b="4932"/>
          <a:stretch/>
        </p:blipFill>
        <p:spPr bwMode="auto">
          <a:xfrm>
            <a:off x="5149232" y="4905310"/>
            <a:ext cx="2857499" cy="1947283"/>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Đậu Hà Lan Và Những Lợi Ích Tuyệt Vời Cho Sức Khỏe">
            <a:extLst>
              <a:ext uri="{FF2B5EF4-FFF2-40B4-BE49-F238E27FC236}">
                <a16:creationId xmlns:a16="http://schemas.microsoft.com/office/drawing/2014/main" id="{8DC12683-9938-AA34-7997-D58560593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660" y="5159311"/>
            <a:ext cx="2857499" cy="17152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54F9F9-3EDD-2E48-4DFB-E43C0985FFBE}"/>
              </a:ext>
            </a:extLst>
          </p:cNvPr>
          <p:cNvSpPr txBox="1"/>
          <p:nvPr/>
        </p:nvSpPr>
        <p:spPr>
          <a:xfrm>
            <a:off x="225911" y="139851"/>
            <a:ext cx="11175880"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 TÊN GỌI VÀ KÍ HIỆU CỦA NGUYÊN TỐ HÓA HỌC</a:t>
            </a:r>
          </a:p>
        </p:txBody>
      </p:sp>
      <p:cxnSp>
        <p:nvCxnSpPr>
          <p:cNvPr id="6" name="Straight Connector 5">
            <a:extLst>
              <a:ext uri="{FF2B5EF4-FFF2-40B4-BE49-F238E27FC236}">
                <a16:creationId xmlns:a16="http://schemas.microsoft.com/office/drawing/2014/main" id="{B0F9BC45-58AB-F904-E20C-544F65FA1C6E}"/>
              </a:ext>
            </a:extLst>
          </p:cNvPr>
          <p:cNvCxnSpPr/>
          <p:nvPr/>
        </p:nvCxnSpPr>
        <p:spPr>
          <a:xfrm>
            <a:off x="796065" y="775424"/>
            <a:ext cx="941832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B9512F9-E1A8-5C9F-63B8-66CC2FADA294}"/>
              </a:ext>
            </a:extLst>
          </p:cNvPr>
          <p:cNvSpPr/>
          <p:nvPr/>
        </p:nvSpPr>
        <p:spPr>
          <a:xfrm>
            <a:off x="346564" y="1043353"/>
            <a:ext cx="7092461" cy="890955"/>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bò</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bổ</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0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8434" name="Picture 2" descr="Hemoglobin tăng cao và nguyên nhân">
            <a:extLst>
              <a:ext uri="{FF2B5EF4-FFF2-40B4-BE49-F238E27FC236}">
                <a16:creationId xmlns:a16="http://schemas.microsoft.com/office/drawing/2014/main" id="{09C11216-4C63-631F-4855-19F0967606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9054" y="828858"/>
            <a:ext cx="3980843" cy="22108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485A59E-58C7-3C30-6D63-3D8A2DA98A54}"/>
              </a:ext>
            </a:extLst>
          </p:cNvPr>
          <p:cNvSpPr txBox="1"/>
          <p:nvPr/>
        </p:nvSpPr>
        <p:spPr>
          <a:xfrm>
            <a:off x="346564" y="2105561"/>
            <a:ext cx="7496174" cy="1015663"/>
          </a:xfrm>
          <a:prstGeom prst="rect">
            <a:avLst/>
          </a:prstGeom>
          <a:noFill/>
        </p:spPr>
        <p:txBody>
          <a:bodyPr wrap="square">
            <a:spAutoFit/>
          </a:bodyPr>
          <a:lstStyle/>
          <a:p>
            <a:pPr algn="just"/>
            <a:r>
              <a:rPr lang="en-US" sz="20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000" dirty="0" err="1">
                <a:solidFill>
                  <a:srgbClr val="FF0000"/>
                </a:solidFill>
                <a:latin typeface="Times New Roman" panose="02020603050405020304" pitchFamily="18" charset="0"/>
                <a:cs typeface="Times New Roman" panose="02020603050405020304" pitchFamily="18" charset="0"/>
              </a:rPr>
              <a:t>Các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thực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phẩm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bổ</a:t>
            </a:r>
            <a:r>
              <a:rPr lang="en-US" sz="2000" dirty="0">
                <a:solidFill>
                  <a:srgbClr val="FF0000"/>
                </a:solidFill>
                <a:latin typeface="Times New Roman" panose="02020603050405020304" pitchFamily="18" charset="0"/>
                <a:cs typeface="Times New Roman" panose="02020603050405020304" pitchFamily="18" charset="0"/>
              </a:rPr>
              <a:t> sung </a:t>
            </a:r>
            <a:r>
              <a:rPr lang="en-US" sz="2000" dirty="0" err="1">
                <a:solidFill>
                  <a:srgbClr val="FF0000"/>
                </a:solidFill>
                <a:latin typeface="Times New Roman" panose="02020603050405020304" pitchFamily="18" charset="0"/>
                <a:cs typeface="Times New Roman" panose="02020603050405020304" pitchFamily="18" charset="0"/>
              </a:rPr>
              <a:t>sắt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có</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thể</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thay</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thế</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cho</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thịt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bỏ</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là</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rau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cải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bó</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xôi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loại</a:t>
            </a:r>
            <a:r>
              <a:rPr lang="en-US" sz="2000" dirty="0">
                <a:solidFill>
                  <a:srgbClr val="FF0000"/>
                </a:solidFill>
                <a:latin typeface="Times New Roman" panose="02020603050405020304" pitchFamily="18" charset="0"/>
                <a:cs typeface="Times New Roman" panose="02020603050405020304" pitchFamily="18" charset="0"/>
              </a:rPr>
              <a:t> nội </a:t>
            </a:r>
            <a:r>
              <a:rPr lang="en-US" sz="2000" dirty="0" err="1">
                <a:solidFill>
                  <a:srgbClr val="FF0000"/>
                </a:solidFill>
                <a:latin typeface="Times New Roman" panose="02020603050405020304" pitchFamily="18" charset="0"/>
                <a:cs typeface="Times New Roman" panose="02020603050405020304" pitchFamily="18" charset="0"/>
              </a:rPr>
              <a:t>tạng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động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vật</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hàu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bông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cải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xanh</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các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loại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đậu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đậu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Hà</a:t>
            </a:r>
            <a:r>
              <a:rPr lang="en-US" sz="2000" dirty="0">
                <a:solidFill>
                  <a:srgbClr val="FF0000"/>
                </a:solidFill>
                <a:latin typeface="Times New Roman" panose="02020603050405020304" pitchFamily="18" charset="0"/>
                <a:cs typeface="Times New Roman" panose="02020603050405020304" pitchFamily="18" charset="0"/>
              </a:rPr>
              <a:t> Lan, </a:t>
            </a:r>
            <a:r>
              <a:rPr lang="en-US" sz="2000" dirty="0" err="1">
                <a:solidFill>
                  <a:srgbClr val="FF0000"/>
                </a:solidFill>
                <a:latin typeface="Times New Roman" panose="02020603050405020304" pitchFamily="18" charset="0"/>
                <a:cs typeface="Times New Roman" panose="02020603050405020304" pitchFamily="18" charset="0"/>
              </a:rPr>
              <a:t>đậu</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nành</a:t>
            </a:r>
            <a:r>
              <a:rPr lang="en-US" sz="2000" dirty="0">
                <a:solidFill>
                  <a:srgbClr val="FF0000"/>
                </a:solidFill>
                <a:latin typeface="Times New Roman" panose="02020603050405020304" pitchFamily="18" charset="0"/>
                <a:cs typeface="Times New Roman" panose="02020603050405020304" pitchFamily="18" charset="0"/>
              </a:rPr>
              <a:t>,…)</a:t>
            </a:r>
          </a:p>
        </p:txBody>
      </p:sp>
      <p:pic>
        <p:nvPicPr>
          <p:cNvPr id="18438" name="Picture 6" descr="Cải Bó Xôi - Loại rau giàu dinh dưỡng | Thực Phẩm Đồng Xanh">
            <a:extLst>
              <a:ext uri="{FF2B5EF4-FFF2-40B4-BE49-F238E27FC236}">
                <a16:creationId xmlns:a16="http://schemas.microsoft.com/office/drawing/2014/main" id="{D32722F3-865B-DDF5-EA73-5AF50835CC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157" y="3121224"/>
            <a:ext cx="2749825" cy="1916628"/>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Ăn nội tạng động vật tốt hay xấu với sức khỏe? - VnExpress Sức khỏe">
            <a:extLst>
              <a:ext uri="{FF2B5EF4-FFF2-40B4-BE49-F238E27FC236}">
                <a16:creationId xmlns:a16="http://schemas.microsoft.com/office/drawing/2014/main" id="{26F047AE-BEF1-49AB-87E9-582237032E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7726" y="3166506"/>
            <a:ext cx="2857499" cy="1992805"/>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Ăn hàu nhiều có tốt không? | Vinmec">
            <a:extLst>
              <a:ext uri="{FF2B5EF4-FFF2-40B4-BE49-F238E27FC236}">
                <a16:creationId xmlns:a16="http://schemas.microsoft.com/office/drawing/2014/main" id="{99B575E1-8465-F93F-3134-AAD34938FC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4960" y="3039757"/>
            <a:ext cx="2857499" cy="1904999"/>
          </a:xfrm>
          <a:prstGeom prst="rect">
            <a:avLst/>
          </a:prstGeom>
          <a:noFill/>
          <a:extLst>
            <a:ext uri="{909E8E84-426E-40DD-AFC4-6F175D3DCCD1}">
              <a14:hiddenFill xmlns:a14="http://schemas.microsoft.com/office/drawing/2010/main">
                <a:solidFill>
                  <a:srgbClr val="FFFFFF"/>
                </a:solidFill>
              </a14:hiddenFill>
            </a:ext>
          </a:extLst>
        </p:spPr>
      </p:pic>
      <p:pic>
        <p:nvPicPr>
          <p:cNvPr id="18444" name="Picture 12" descr="14 lợi ích sức khỏe hàng đầu của bông cải xanh | Vinmec">
            <a:extLst>
              <a:ext uri="{FF2B5EF4-FFF2-40B4-BE49-F238E27FC236}">
                <a16:creationId xmlns:a16="http://schemas.microsoft.com/office/drawing/2014/main" id="{CB9307C3-F7AB-203F-18F9-017F4C25A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80048" y="3550761"/>
            <a:ext cx="3299849" cy="2210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749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438"/>
                                        </p:tgtEl>
                                        <p:attrNameLst>
                                          <p:attrName>style.visibility</p:attrName>
                                        </p:attrNameLst>
                                      </p:cBhvr>
                                      <p:to>
                                        <p:strVal val="visible"/>
                                      </p:to>
                                    </p:set>
                                    <p:animEffect transition="in" filter="fade">
                                      <p:cBhvr>
                                        <p:cTn id="11" dur="500"/>
                                        <p:tgtEl>
                                          <p:spTgt spid="1843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8440"/>
                                        </p:tgtEl>
                                        <p:attrNameLst>
                                          <p:attrName>style.visibility</p:attrName>
                                        </p:attrNameLst>
                                      </p:cBhvr>
                                      <p:to>
                                        <p:strVal val="visible"/>
                                      </p:to>
                                    </p:set>
                                    <p:animEffect transition="in" filter="fade">
                                      <p:cBhvr>
                                        <p:cTn id="15" dur="500"/>
                                        <p:tgtEl>
                                          <p:spTgt spid="1844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442"/>
                                        </p:tgtEl>
                                        <p:attrNameLst>
                                          <p:attrName>style.visibility</p:attrName>
                                        </p:attrNameLst>
                                      </p:cBhvr>
                                      <p:to>
                                        <p:strVal val="visible"/>
                                      </p:to>
                                    </p:set>
                                    <p:animEffect transition="in" filter="fade">
                                      <p:cBhvr>
                                        <p:cTn id="19" dur="500"/>
                                        <p:tgtEl>
                                          <p:spTgt spid="1844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444"/>
                                        </p:tgtEl>
                                        <p:attrNameLst>
                                          <p:attrName>style.visibility</p:attrName>
                                        </p:attrNameLst>
                                      </p:cBhvr>
                                      <p:to>
                                        <p:strVal val="visible"/>
                                      </p:to>
                                    </p:set>
                                    <p:animEffect transition="in" filter="fade">
                                      <p:cBhvr>
                                        <p:cTn id="23" dur="500"/>
                                        <p:tgtEl>
                                          <p:spTgt spid="1844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8448"/>
                                        </p:tgtEl>
                                        <p:attrNameLst>
                                          <p:attrName>style.visibility</p:attrName>
                                        </p:attrNameLst>
                                      </p:cBhvr>
                                      <p:to>
                                        <p:strVal val="visible"/>
                                      </p:to>
                                    </p:set>
                                    <p:animEffect transition="in" filter="fade">
                                      <p:cBhvr>
                                        <p:cTn id="27" dur="500"/>
                                        <p:tgtEl>
                                          <p:spTgt spid="184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8446"/>
                                        </p:tgtEl>
                                        <p:attrNameLst>
                                          <p:attrName>style.visibility</p:attrName>
                                        </p:attrNameLst>
                                      </p:cBhvr>
                                      <p:to>
                                        <p:strVal val="visible"/>
                                      </p:to>
                                    </p:set>
                                    <p:animEffect transition="in" filter="fade">
                                      <p:cBhvr>
                                        <p:cTn id="31" dur="5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21F1F9-7610-F262-1BB9-03062B352FF6}"/>
              </a:ext>
            </a:extLst>
          </p:cNvPr>
          <p:cNvSpPr txBox="1"/>
          <p:nvPr/>
        </p:nvSpPr>
        <p:spPr>
          <a:xfrm>
            <a:off x="225911" y="139851"/>
            <a:ext cx="3420808"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III. LUYỆN TẬP</a:t>
            </a:r>
          </a:p>
        </p:txBody>
      </p:sp>
      <p:cxnSp>
        <p:nvCxnSpPr>
          <p:cNvPr id="5" name="Straight Connector 4">
            <a:extLst>
              <a:ext uri="{FF2B5EF4-FFF2-40B4-BE49-F238E27FC236}">
                <a16:creationId xmlns:a16="http://schemas.microsoft.com/office/drawing/2014/main" id="{9651DFCA-BCCF-F7E3-6468-3AC0332C0368}"/>
              </a:ext>
            </a:extLst>
          </p:cNvPr>
          <p:cNvCxnSpPr/>
          <p:nvPr/>
        </p:nvCxnSpPr>
        <p:spPr>
          <a:xfrm>
            <a:off x="796065" y="775424"/>
            <a:ext cx="219456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538D4CB-3ED4-FB7E-C5B6-04BD83E95C77}"/>
              </a:ext>
            </a:extLst>
          </p:cNvPr>
          <p:cNvSpPr/>
          <p:nvPr/>
        </p:nvSpPr>
        <p:spPr>
          <a:xfrm>
            <a:off x="143849" y="1113692"/>
            <a:ext cx="6245227" cy="3938954"/>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nSpc>
                <a:spcPct val="120000"/>
              </a:lnSpc>
              <a:spcBef>
                <a:spcPts val="0"/>
              </a:spcBef>
              <a:spcAft>
                <a:spcPts val="300"/>
              </a:spcAft>
              <a:tabLst>
                <a:tab pos="422275" algn="l"/>
              </a:tabLst>
            </a:pPr>
            <a:r>
              <a:rPr lang="en-US" sz="2400" b="1" dirty="0">
                <a:solidFill>
                  <a:srgbClr val="C00000"/>
                </a:solidFill>
                <a:latin typeface="Times New Roman" panose="02020603050405020304" pitchFamily="18" charset="0"/>
                <a:cs typeface="Times New Roman" panose="02020603050405020304" pitchFamily="18" charset="0"/>
              </a:rPr>
              <a:t>Bài </a:t>
            </a:r>
            <a:r>
              <a:rPr lang="en-US" sz="2400" b="1" dirty="0">
                <a:solidFill>
                  <a:srgbClr val="C00000"/>
                </a:solidFill>
                <a:effectLst/>
                <a:latin typeface="Times New Roman" panose="02020603050405020304" pitchFamily="18" charset="0"/>
                <a:cs typeface="Times New Roman" panose="02020603050405020304" pitchFamily="18" charset="0"/>
              </a:rPr>
              <a:t>3.15/SBT (Trang 14):</a:t>
            </a:r>
          </a:p>
          <a:p>
            <a:pPr marL="0" marR="0" algn="just">
              <a:lnSpc>
                <a:spcPct val="120000"/>
              </a:lnSpc>
              <a:spcBef>
                <a:spcPts val="0"/>
              </a:spcBef>
              <a:spcAft>
                <a:spcPts val="300"/>
              </a:spcAft>
              <a:tabLst>
                <a:tab pos="422275" algn="l"/>
              </a:tabLst>
            </a:pPr>
            <a:r>
              <a:rPr lang="en-US" sz="2000" dirty="0">
                <a:solidFill>
                  <a:srgbClr val="002060"/>
                </a:solidFill>
                <a:effectLst/>
                <a:latin typeface="Times New Roman" panose="02020603050405020304" pitchFamily="18" charset="0"/>
                <a:cs typeface="Times New Roman" panose="02020603050405020304" pitchFamily="18" charset="0"/>
              </a:rPr>
              <a:t>Cho </a:t>
            </a:r>
            <a:r>
              <a:rPr lang="en-US" sz="2000" dirty="0" err="1">
                <a:solidFill>
                  <a:srgbClr val="002060"/>
                </a:solidFill>
                <a:effectLst/>
                <a:latin typeface="Times New Roman" panose="02020603050405020304" pitchFamily="18" charset="0"/>
                <a:cs typeface="Times New Roman" panose="02020603050405020304" pitchFamily="18" charset="0"/>
              </a:rPr>
              <a:t>các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nguyên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tố</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hoá</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học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sau</a:t>
            </a:r>
            <a:r>
              <a:rPr lang="en-US" sz="2000" dirty="0">
                <a:solidFill>
                  <a:srgbClr val="002060"/>
                </a:solidFill>
                <a:effectLst/>
                <a:latin typeface="Times New Roman" panose="02020603050405020304" pitchFamily="18" charset="0"/>
                <a:cs typeface="Times New Roman" panose="02020603050405020304" pitchFamily="18" charset="0"/>
              </a:rPr>
              <a:t>: carbon, hydrogen, oxygen, nitrogen, phosphorus, chlorine, sulfur, calcium, potassium, iron, iodine </a:t>
            </a:r>
            <a:r>
              <a:rPr lang="en-US" sz="2000" dirty="0" err="1">
                <a:solidFill>
                  <a:srgbClr val="002060"/>
                </a:solidFill>
                <a:effectLst/>
                <a:latin typeface="Times New Roman" panose="02020603050405020304" pitchFamily="18" charset="0"/>
                <a:cs typeface="Times New Roman" panose="02020603050405020304" pitchFamily="18" charset="0"/>
              </a:rPr>
              <a:t>và</a:t>
            </a:r>
            <a:r>
              <a:rPr lang="en-US" sz="2000" dirty="0">
                <a:solidFill>
                  <a:srgbClr val="002060"/>
                </a:solidFill>
                <a:effectLst/>
                <a:latin typeface="Times New Roman" panose="02020603050405020304" pitchFamily="18" charset="0"/>
                <a:cs typeface="Times New Roman" panose="02020603050405020304" pitchFamily="18" charset="0"/>
              </a:rPr>
              <a:t> argon.</a:t>
            </a:r>
          </a:p>
          <a:p>
            <a:pPr marL="0" marR="0" algn="just">
              <a:lnSpc>
                <a:spcPct val="115000"/>
              </a:lnSpc>
              <a:spcBef>
                <a:spcPts val="0"/>
              </a:spcBef>
              <a:spcAft>
                <a:spcPts val="300"/>
              </a:spcAft>
              <a:tabLst>
                <a:tab pos="257810" algn="l"/>
              </a:tabLst>
            </a:pPr>
            <a:r>
              <a:rPr lang="en-US" sz="2000" dirty="0">
                <a:solidFill>
                  <a:srgbClr val="002060"/>
                </a:solidFill>
                <a:effectLst/>
                <a:latin typeface="Times New Roman" panose="02020603050405020304" pitchFamily="18" charset="0"/>
                <a:cs typeface="Times New Roman" panose="02020603050405020304" pitchFamily="18" charset="0"/>
              </a:rPr>
              <a:t>a) </a:t>
            </a:r>
            <a:r>
              <a:rPr lang="en-US" sz="2000" dirty="0" err="1">
                <a:solidFill>
                  <a:srgbClr val="002060"/>
                </a:solidFill>
                <a:effectLst/>
                <a:latin typeface="Times New Roman" panose="02020603050405020304" pitchFamily="18" charset="0"/>
                <a:cs typeface="Times New Roman" panose="02020603050405020304" pitchFamily="18" charset="0"/>
              </a:rPr>
              <a:t>Kể</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tên</a:t>
            </a:r>
            <a:r>
              <a:rPr lang="en-US" sz="2000" dirty="0">
                <a:solidFill>
                  <a:srgbClr val="002060"/>
                </a:solidFill>
                <a:effectLst/>
                <a:latin typeface="Times New Roman" panose="02020603050405020304" pitchFamily="18" charset="0"/>
                <a:cs typeface="Times New Roman" panose="02020603050405020304" pitchFamily="18" charset="0"/>
              </a:rPr>
              <a:t> 5nguyên </a:t>
            </a:r>
            <a:r>
              <a:rPr lang="en-US" sz="2000" dirty="0" err="1">
                <a:solidFill>
                  <a:srgbClr val="002060"/>
                </a:solidFill>
                <a:effectLst/>
                <a:latin typeface="Times New Roman" panose="02020603050405020304" pitchFamily="18" charset="0"/>
                <a:cs typeface="Times New Roman" panose="02020603050405020304" pitchFamily="18" charset="0"/>
              </a:rPr>
              <a:t>tố</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hoá</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học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trong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không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khí</a:t>
            </a:r>
            <a:r>
              <a:rPr lang="en-US" sz="2000"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15000"/>
              </a:lnSpc>
              <a:spcBef>
                <a:spcPts val="0"/>
              </a:spcBef>
              <a:spcAft>
                <a:spcPts val="300"/>
              </a:spcAft>
              <a:tabLst>
                <a:tab pos="257810" algn="l"/>
              </a:tabLst>
            </a:pPr>
            <a:r>
              <a:rPr lang="en-US" sz="2000" dirty="0">
                <a:solidFill>
                  <a:srgbClr val="002060"/>
                </a:solidFill>
                <a:effectLst/>
                <a:latin typeface="Times New Roman" panose="02020603050405020304" pitchFamily="18" charset="0"/>
                <a:cs typeface="Times New Roman" panose="02020603050405020304" pitchFamily="18" charset="0"/>
              </a:rPr>
              <a:t>b) </a:t>
            </a:r>
            <a:r>
              <a:rPr lang="en-US" sz="2000" dirty="0" err="1">
                <a:solidFill>
                  <a:srgbClr val="002060"/>
                </a:solidFill>
                <a:effectLst/>
                <a:latin typeface="Times New Roman" panose="02020603050405020304" pitchFamily="18" charset="0"/>
                <a:cs typeface="Times New Roman" panose="02020603050405020304" pitchFamily="18" charset="0"/>
              </a:rPr>
              <a:t>Kể</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tên</a:t>
            </a:r>
            <a:r>
              <a:rPr lang="en-US" sz="2000" dirty="0">
                <a:solidFill>
                  <a:srgbClr val="002060"/>
                </a:solidFill>
                <a:effectLst/>
                <a:latin typeface="Times New Roman" panose="02020603050405020304" pitchFamily="18" charset="0"/>
                <a:cs typeface="Times New Roman" panose="02020603050405020304" pitchFamily="18" charset="0"/>
              </a:rPr>
              <a:t> 4 </a:t>
            </a:r>
            <a:r>
              <a:rPr lang="en-US" sz="2000" dirty="0" err="1">
                <a:solidFill>
                  <a:srgbClr val="002060"/>
                </a:solidFill>
                <a:effectLst/>
                <a:latin typeface="Times New Roman" panose="02020603050405020304" pitchFamily="18" charset="0"/>
                <a:cs typeface="Times New Roman" panose="02020603050405020304" pitchFamily="18" charset="0"/>
              </a:rPr>
              <a:t>nguyên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tố</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hoá</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học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có</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trong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nước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biển</a:t>
            </a:r>
            <a:r>
              <a:rPr lang="en-US" sz="2000" dirty="0">
                <a:solidFill>
                  <a:srgbClr val="002060"/>
                </a:solidFill>
                <a:effectLst/>
                <a:latin typeface="Times New Roman" panose="02020603050405020304" pitchFamily="18" charset="0"/>
                <a:cs typeface="Times New Roman" panose="02020603050405020304" pitchFamily="18" charset="0"/>
              </a:rPr>
              <a:t>.</a:t>
            </a:r>
          </a:p>
          <a:p>
            <a:pPr marL="0" marR="0" algn="just">
              <a:lnSpc>
                <a:spcPct val="120000"/>
              </a:lnSpc>
              <a:spcBef>
                <a:spcPts val="0"/>
              </a:spcBef>
              <a:spcAft>
                <a:spcPts val="0"/>
              </a:spcAft>
              <a:tabLst>
                <a:tab pos="257810" algn="l"/>
              </a:tabLst>
            </a:pPr>
            <a:r>
              <a:rPr lang="en-US" sz="2000" dirty="0">
                <a:solidFill>
                  <a:srgbClr val="002060"/>
                </a:solidFill>
                <a:effectLst/>
                <a:latin typeface="Times New Roman" panose="02020603050405020304" pitchFamily="18" charset="0"/>
                <a:cs typeface="Times New Roman" panose="02020603050405020304" pitchFamily="18" charset="0"/>
              </a:rPr>
              <a:t>c) </a:t>
            </a:r>
            <a:r>
              <a:rPr lang="en-US" sz="2000" dirty="0" err="1">
                <a:solidFill>
                  <a:srgbClr val="002060"/>
                </a:solidFill>
                <a:effectLst/>
                <a:latin typeface="Times New Roman" panose="02020603050405020304" pitchFamily="18" charset="0"/>
                <a:cs typeface="Times New Roman" panose="02020603050405020304" pitchFamily="18" charset="0"/>
              </a:rPr>
              <a:t>Kể</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tên</a:t>
            </a:r>
            <a:r>
              <a:rPr lang="en-US" sz="2000" dirty="0">
                <a:solidFill>
                  <a:srgbClr val="002060"/>
                </a:solidFill>
                <a:effectLst/>
                <a:latin typeface="Times New Roman" panose="02020603050405020304" pitchFamily="18" charset="0"/>
                <a:cs typeface="Times New Roman" panose="02020603050405020304" pitchFamily="18" charset="0"/>
              </a:rPr>
              <a:t> 4 </a:t>
            </a:r>
            <a:r>
              <a:rPr lang="en-US" sz="2000" dirty="0" err="1">
                <a:solidFill>
                  <a:srgbClr val="002060"/>
                </a:solidFill>
                <a:effectLst/>
                <a:latin typeface="Times New Roman" panose="02020603050405020304" pitchFamily="18" charset="0"/>
                <a:cs typeface="Times New Roman" panose="02020603050405020304" pitchFamily="18" charset="0"/>
              </a:rPr>
              <a:t>nguyên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tố</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hoá</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học</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chiếm</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thành</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phần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phần</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trăm</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khối</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lượng</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lớn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nhất</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của</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cơ</a:t>
            </a:r>
            <a:r>
              <a:rPr lang="en-US" sz="2000" dirty="0">
                <a:solidFill>
                  <a:srgbClr val="002060"/>
                </a:solidFill>
                <a:effectLst/>
                <a:latin typeface="Times New Roman" panose="02020603050405020304" pitchFamily="18" charset="0"/>
                <a:cs typeface="Times New Roman" panose="02020603050405020304" pitchFamily="18" charset="0"/>
              </a:rPr>
              <a:t> </a:t>
            </a:r>
            <a:r>
              <a:rPr lang="en-US" sz="2000" dirty="0" err="1">
                <a:solidFill>
                  <a:srgbClr val="002060"/>
                </a:solidFill>
                <a:effectLst/>
                <a:latin typeface="Times New Roman" panose="02020603050405020304" pitchFamily="18" charset="0"/>
                <a:cs typeface="Times New Roman" panose="02020603050405020304" pitchFamily="18" charset="0"/>
              </a:rPr>
              <a:t>thể</a:t>
            </a:r>
            <a:r>
              <a:rPr lang="en-US" sz="2000" dirty="0">
                <a:solidFill>
                  <a:srgbClr val="002060"/>
                </a:solidFill>
                <a:effectLst/>
                <a:latin typeface="Times New Roman" panose="02020603050405020304" pitchFamily="18" charset="0"/>
                <a:cs typeface="Times New Roman" panose="02020603050405020304" pitchFamily="18" charset="0"/>
              </a:rPr>
              <a:t> con </a:t>
            </a:r>
            <a:r>
              <a:rPr lang="en-US" sz="2000" dirty="0" err="1">
                <a:solidFill>
                  <a:srgbClr val="002060"/>
                </a:solidFill>
                <a:effectLst/>
                <a:latin typeface="Times New Roman" panose="02020603050405020304" pitchFamily="18" charset="0"/>
                <a:cs typeface="Times New Roman" panose="02020603050405020304" pitchFamily="18" charset="0"/>
              </a:rPr>
              <a:t>người</a:t>
            </a:r>
            <a:r>
              <a:rPr lang="en-US" sz="2000" dirty="0">
                <a:solidFill>
                  <a:srgbClr val="002060"/>
                </a:solidFill>
                <a:effectLst/>
                <a:latin typeface="Times New Roman" panose="02020603050405020304" pitchFamily="18" charset="0"/>
                <a:cs typeface="Times New Roman" panose="02020603050405020304" pitchFamily="18" charset="0"/>
              </a:rPr>
              <a:t>.</a:t>
            </a:r>
            <a:endParaRPr lang="en-US" sz="2000" dirty="0">
              <a:solidFill>
                <a:srgbClr val="002060"/>
              </a:solidFill>
              <a:effectLst/>
              <a:latin typeface="Times New Roman" panose="02020603050405020304" pitchFamily="18" charset="0"/>
              <a:ea typeface="Segoe UI" panose="020B0502040204020203"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BD9F7B29-D120-77A3-8BD9-417C853F1405}"/>
              </a:ext>
            </a:extLst>
          </p:cNvPr>
          <p:cNvSpPr txBox="1"/>
          <p:nvPr/>
        </p:nvSpPr>
        <p:spPr>
          <a:xfrm>
            <a:off x="6653577" y="1757048"/>
            <a:ext cx="5034328" cy="1446550"/>
          </a:xfrm>
          <a:prstGeom prst="rect">
            <a:avLst/>
          </a:prstGeom>
          <a:noFill/>
        </p:spPr>
        <p:txBody>
          <a:bodyPr wrap="square">
            <a:spAutoFit/>
          </a:bodyPr>
          <a:lstStyle/>
          <a:p>
            <a:pPr marL="457200" indent="-457200" algn="just">
              <a:buAutoNum type="alphaLcParenR"/>
            </a:pP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Carbon, hydrogen, oxygen, nitrogen, argon</a:t>
            </a:r>
          </a:p>
          <a:p>
            <a:pPr marL="457200" indent="-457200" algn="just">
              <a:buAutoNum type="alphaLcParenR"/>
            </a:pPr>
            <a:r>
              <a:rPr lang="en-US" sz="2200" dirty="0">
                <a:solidFill>
                  <a:srgbClr val="FF0000"/>
                </a:solidFill>
                <a:latin typeface="Times New Roman" panose="02020603050405020304" pitchFamily="18" charset="0"/>
                <a:cs typeface="Times New Roman" panose="02020603050405020304" pitchFamily="18" charset="0"/>
              </a:rPr>
              <a:t>Hydrogen; oxygen; sodium; chlorine.</a:t>
            </a:r>
          </a:p>
          <a:p>
            <a:pPr marL="457200" indent="-457200" algn="just">
              <a:buAutoNum type="alphaLcParenR"/>
            </a:pPr>
            <a:r>
              <a:rPr lang="en-US" sz="2200" dirty="0">
                <a:solidFill>
                  <a:srgbClr val="FF0000"/>
                </a:solidFill>
                <a:latin typeface="Times New Roman" panose="02020603050405020304" pitchFamily="18" charset="0"/>
                <a:cs typeface="Times New Roman" panose="02020603050405020304" pitchFamily="18" charset="0"/>
              </a:rPr>
              <a:t>Oxygen, Hydrogen, Carbon, Nitrogen.</a:t>
            </a:r>
          </a:p>
        </p:txBody>
      </p:sp>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72F160F4-AE47-A371-C4FD-EFDA68D47973}"/>
                  </a:ext>
                </a:extLst>
              </p:cNvPr>
              <p:cNvGraphicFramePr>
                <a:graphicFrameLocks noChangeAspect="1"/>
              </p:cNvGraphicFramePr>
              <p:nvPr>
                <p:extLst>
                  <p:ext uri="{D42A27DB-BD31-4B8C-83A1-F6EECF244321}">
                    <p14:modId xmlns:p14="http://schemas.microsoft.com/office/powerpoint/2010/main" val="1379157316"/>
                  </p:ext>
                </p:extLst>
              </p:nvPr>
            </p:nvGraphicFramePr>
            <p:xfrm rot="1792248">
              <a:off x="9246561" y="3887121"/>
              <a:ext cx="3358690" cy="3491896"/>
            </p:xfrm>
            <a:graphic>
              <a:graphicData uri="http://schemas.microsoft.com/office/drawing/2017/model3d">
                <am3d:model3d r:embed="rId2">
                  <am3d:spPr>
                    <a:xfrm rot="1792248">
                      <a:off x="0" y="0"/>
                      <a:ext cx="3358690" cy="3491896"/>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3459918" ay="-155017" az="-244386"/>
                    <am3d:postTrans dx="0" dy="0" dz="0"/>
                  </am3d:trans>
                  <am3d:raster rName="Office3DRenderer" rVer="16.0.8326">
                    <am3d:blip r:embed="rId3"/>
                  </am3d:raster>
                  <am3d:objViewport viewportSz="60989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72F160F4-AE47-A371-C4FD-EFDA68D47973}"/>
                  </a:ext>
                </a:extLst>
              </p:cNvPr>
              <p:cNvPicPr>
                <a:picLocks noGrp="1" noRot="1" noChangeAspect="1" noMove="1" noResize="1" noEditPoints="1" noAdjustHandles="1" noChangeArrowheads="1" noChangeShapeType="1" noCrop="1"/>
              </p:cNvPicPr>
              <p:nvPr/>
            </p:nvPicPr>
            <p:blipFill>
              <a:blip r:embed="rId3"/>
              <a:stretch>
                <a:fillRect/>
              </a:stretch>
            </p:blipFill>
            <p:spPr>
              <a:xfrm rot="1792248">
                <a:off x="9246561" y="3887121"/>
                <a:ext cx="3358690" cy="3491896"/>
              </a:xfrm>
              <a:prstGeom prst="rect">
                <a:avLst/>
              </a:prstGeom>
            </p:spPr>
          </p:pic>
        </mc:Fallback>
      </mc:AlternateContent>
    </p:spTree>
    <p:extLst>
      <p:ext uri="{BB962C8B-B14F-4D97-AF65-F5344CB8AC3E}">
        <p14:creationId xmlns:p14="http://schemas.microsoft.com/office/powerpoint/2010/main" val="33096341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additive="sum">
                                        <p:cTn id="8"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9"/>
                                        </p:tgtEl>
                                        <p:attrNameLst>
                                          <p:attrName>3d.view.rotation.y</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21F1F9-7610-F262-1BB9-03062B352FF6}"/>
              </a:ext>
            </a:extLst>
          </p:cNvPr>
          <p:cNvSpPr txBox="1"/>
          <p:nvPr/>
        </p:nvSpPr>
        <p:spPr>
          <a:xfrm>
            <a:off x="225911" y="139851"/>
            <a:ext cx="3420808"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III. LUYỆN TẬP</a:t>
            </a:r>
          </a:p>
        </p:txBody>
      </p:sp>
      <p:cxnSp>
        <p:nvCxnSpPr>
          <p:cNvPr id="5" name="Straight Connector 4">
            <a:extLst>
              <a:ext uri="{FF2B5EF4-FFF2-40B4-BE49-F238E27FC236}">
                <a16:creationId xmlns:a16="http://schemas.microsoft.com/office/drawing/2014/main" id="{9651DFCA-BCCF-F7E3-6468-3AC0332C0368}"/>
              </a:ext>
            </a:extLst>
          </p:cNvPr>
          <p:cNvCxnSpPr/>
          <p:nvPr/>
        </p:nvCxnSpPr>
        <p:spPr>
          <a:xfrm>
            <a:off x="796065" y="775424"/>
            <a:ext cx="219456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538D4CB-3ED4-FB7E-C5B6-04BD83E95C77}"/>
              </a:ext>
            </a:extLst>
          </p:cNvPr>
          <p:cNvSpPr/>
          <p:nvPr/>
        </p:nvSpPr>
        <p:spPr>
          <a:xfrm>
            <a:off x="143849" y="1113692"/>
            <a:ext cx="6245227" cy="4968884"/>
          </a:xfrm>
          <a:prstGeom prst="rect">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300"/>
              </a:spcAft>
              <a:tabLst>
                <a:tab pos="257810" algn="l"/>
              </a:tabLst>
            </a:pPr>
            <a:r>
              <a:rPr lang="en-US" sz="2800" b="1" dirty="0">
                <a:solidFill>
                  <a:srgbClr val="C00000"/>
                </a:solidFill>
                <a:latin typeface="Times New Roman" panose="02020603050405020304" pitchFamily="18" charset="0"/>
                <a:cs typeface="Times New Roman" panose="02020603050405020304" pitchFamily="18" charset="0"/>
              </a:rPr>
              <a:t>Bài 3.11/SBT (</a:t>
            </a:r>
            <a:r>
              <a:rPr lang="en-US" sz="2800" b="1" dirty="0" err="1">
                <a:solidFill>
                  <a:srgbClr val="C00000"/>
                </a:solidFill>
                <a:latin typeface="Times New Roman" panose="02020603050405020304" pitchFamily="18" charset="0"/>
                <a:cs typeface="Times New Roman" panose="02020603050405020304" pitchFamily="18" charset="0"/>
              </a:rPr>
              <a:t>trang</a:t>
            </a:r>
            <a:r>
              <a:rPr lang="en-US" sz="2800" b="1" dirty="0">
                <a:solidFill>
                  <a:srgbClr val="C00000"/>
                </a:solidFill>
                <a:latin typeface="Times New Roman" panose="02020603050405020304" pitchFamily="18" charset="0"/>
                <a:cs typeface="Times New Roman" panose="02020603050405020304" pitchFamily="18" charset="0"/>
              </a:rPr>
              <a:t> 13): </a:t>
            </a:r>
          </a:p>
          <a:p>
            <a:pPr algn="just">
              <a:lnSpc>
                <a:spcPct val="115000"/>
              </a:lnSpc>
              <a:spcAft>
                <a:spcPts val="300"/>
              </a:spcAft>
              <a:tabLst>
                <a:tab pos="257810" algn="l"/>
              </a:tabLst>
            </a:pP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chứa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khoảng</a:t>
            </a:r>
            <a:r>
              <a:rPr lang="en-US" sz="2400" dirty="0">
                <a:solidFill>
                  <a:srgbClr val="002060"/>
                </a:solidFill>
                <a:latin typeface="Times New Roman" panose="02020603050405020304" pitchFamily="18" charset="0"/>
                <a:cs typeface="Times New Roman" panose="02020603050405020304" pitchFamily="18" charset="0"/>
              </a:rPr>
              <a:t> 73% hydrogen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25% helium, </a:t>
            </a:r>
            <a:r>
              <a:rPr lang="en-US" sz="2400" dirty="0" err="1">
                <a:solidFill>
                  <a:srgbClr val="002060"/>
                </a:solidFill>
                <a:latin typeface="Times New Roman" panose="02020603050405020304" pitchFamily="18" charset="0"/>
                <a:cs typeface="Times New Roman" panose="02020603050405020304" pitchFamily="18" charset="0"/>
              </a:rPr>
              <a:t>còn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lại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khác</a:t>
            </a:r>
            <a:r>
              <a:rPr lang="en-US" sz="2400" dirty="0">
                <a:solidFill>
                  <a:srgbClr val="002060"/>
                </a:solidFill>
                <a:latin typeface="Times New Roman" panose="02020603050405020304" pitchFamily="18" charset="0"/>
                <a:cs typeface="Times New Roman" panose="02020603050405020304" pitchFamily="18" charset="0"/>
              </a:rPr>
              <a:t>.</a:t>
            </a:r>
          </a:p>
          <a:p>
            <a:pPr algn="just">
              <a:lnSpc>
                <a:spcPct val="115000"/>
              </a:lnSpc>
              <a:spcAft>
                <a:spcPts val="300"/>
              </a:spcAft>
              <a:tabLst>
                <a:tab pos="257810" algn="l"/>
              </a:tabLst>
            </a:pPr>
            <a:r>
              <a:rPr lang="en-US" sz="2400" dirty="0">
                <a:solidFill>
                  <a:srgbClr val="002060"/>
                </a:solidFill>
                <a:latin typeface="Times New Roman" panose="02020603050405020304" pitchFamily="18" charset="0"/>
                <a:cs typeface="Times New Roman" panose="02020603050405020304" pitchFamily="18" charset="0"/>
              </a:rPr>
              <a:t>a) </a:t>
            </a:r>
            <a:r>
              <a:rPr lang="en-US" sz="2400" dirty="0" err="1">
                <a:solidFill>
                  <a:srgbClr val="002060"/>
                </a:solidFill>
                <a:latin typeface="Times New Roman" panose="02020603050405020304" pitchFamily="18" charset="0"/>
                <a:cs typeface="Times New Roman" panose="02020603050405020304" pitchFamily="18" charset="0"/>
              </a:rPr>
              <a:t>Phần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trăm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của</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hoá</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ngoài</a:t>
            </a:r>
            <a:r>
              <a:rPr lang="en-US" sz="2400" dirty="0">
                <a:solidFill>
                  <a:srgbClr val="002060"/>
                </a:solidFill>
                <a:latin typeface="Times New Roman" panose="02020603050405020304" pitchFamily="18" charset="0"/>
                <a:cs typeface="Times New Roman" panose="02020603050405020304" pitchFamily="18" charset="0"/>
              </a:rPr>
              <a:t> hydrogen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helium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bao </a:t>
            </a:r>
            <a:r>
              <a:rPr lang="en-US" sz="2400" dirty="0" err="1">
                <a:solidFill>
                  <a:srgbClr val="002060"/>
                </a:solidFill>
                <a:latin typeface="Times New Roman" panose="02020603050405020304" pitchFamily="18" charset="0"/>
                <a:cs typeface="Times New Roman" panose="02020603050405020304" pitchFamily="18" charset="0"/>
              </a:rPr>
              <a:t>nhiêu</a:t>
            </a:r>
            <a:r>
              <a:rPr lang="en-US" sz="2400" dirty="0">
                <a:solidFill>
                  <a:srgbClr val="002060"/>
                </a:solidFill>
                <a:latin typeface="Times New Roman" panose="02020603050405020304" pitchFamily="18" charset="0"/>
                <a:cs typeface="Times New Roman" panose="02020603050405020304" pitchFamily="18" charset="0"/>
              </a:rPr>
              <a:t>?</a:t>
            </a:r>
          </a:p>
          <a:p>
            <a:pPr algn="just">
              <a:spcAft>
                <a:spcPts val="300"/>
              </a:spcAft>
            </a:pPr>
            <a:r>
              <a:rPr lang="en-US" sz="2400" dirty="0">
                <a:solidFill>
                  <a:srgbClr val="002060"/>
                </a:solidFill>
                <a:latin typeface="Times New Roman" panose="02020603050405020304" pitchFamily="18" charset="0"/>
                <a:cs typeface="Times New Roman" panose="02020603050405020304" pitchFamily="18" charset="0"/>
              </a:rPr>
              <a:t>b) </a:t>
            </a:r>
            <a:r>
              <a:rPr lang="en-US" sz="2400" dirty="0" err="1">
                <a:solidFill>
                  <a:srgbClr val="002060"/>
                </a:solidFill>
                <a:latin typeface="Times New Roman" panose="02020603050405020304" pitchFamily="18" charset="0"/>
                <a:cs typeface="Times New Roman" panose="02020603050405020304" pitchFamily="18" charset="0"/>
              </a:rPr>
              <a:t>Một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tố</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khác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Mặt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Trời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a:t>
            </a:r>
            <a:r>
              <a:rPr lang="en-US" sz="2400" dirty="0">
                <a:solidFill>
                  <a:srgbClr val="002060"/>
                </a:solidFill>
                <a:latin typeface="Times New Roman" panose="02020603050405020304" pitchFamily="18" charset="0"/>
                <a:cs typeface="Times New Roman" panose="02020603050405020304" pitchFamily="18" charset="0"/>
              </a:rPr>
              <a:t> neon. </a:t>
            </a:r>
            <a:r>
              <a:rPr lang="en-US" sz="2400" dirty="0" err="1">
                <a:solidFill>
                  <a:srgbClr val="002060"/>
                </a:solidFill>
                <a:latin typeface="Times New Roman" panose="02020603050405020304" pitchFamily="18" charset="0"/>
                <a:cs typeface="Times New Roman" panose="02020603050405020304" pitchFamily="18" charset="0"/>
              </a:rPr>
              <a:t>Hạt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neon </a:t>
            </a:r>
            <a:r>
              <a:rPr lang="en-US" sz="2400" dirty="0" err="1">
                <a:solidFill>
                  <a:srgbClr val="002060"/>
                </a:solidFill>
                <a:latin typeface="Times New Roman" panose="02020603050405020304" pitchFamily="18" charset="0"/>
                <a:cs typeface="Times New Roman" panose="02020603050405020304" pitchFamily="18" charset="0"/>
              </a:rPr>
              <a:t>có</a:t>
            </a:r>
            <a:r>
              <a:rPr lang="en-US" sz="2400" dirty="0">
                <a:solidFill>
                  <a:srgbClr val="002060"/>
                </a:solidFill>
                <a:latin typeface="Times New Roman" panose="02020603050405020304" pitchFamily="18" charset="0"/>
                <a:cs typeface="Times New Roman" panose="02020603050405020304" pitchFamily="18" charset="0"/>
              </a:rPr>
              <a:t> 10 proton. </a:t>
            </a:r>
            <a:r>
              <a:rPr lang="en-US" sz="2400" dirty="0" err="1">
                <a:solidFill>
                  <a:srgbClr val="002060"/>
                </a:solidFill>
                <a:latin typeface="Times New Roman" panose="02020603050405020304" pitchFamily="18" charset="0"/>
                <a:cs typeface="Times New Roman" panose="02020603050405020304" pitchFamily="18" charset="0"/>
              </a:rPr>
              <a:t>Hãy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cho</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biết</a:t>
            </a:r>
            <a:r>
              <a:rPr lang="en-US" sz="2400" dirty="0">
                <a:solidFill>
                  <a:srgbClr val="002060"/>
                </a:solidFill>
                <a:latin typeface="Times New Roman" panose="02020603050405020304" pitchFamily="18" charset="0"/>
                <a:cs typeface="Times New Roman" panose="02020603050405020304" pitchFamily="18" charset="0"/>
              </a:rPr>
              <a:t> số electron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lớp </a:t>
            </a:r>
            <a:r>
              <a:rPr lang="en-US" sz="2400" dirty="0" err="1">
                <a:solidFill>
                  <a:srgbClr val="002060"/>
                </a:solidFill>
                <a:latin typeface="Times New Roman" panose="02020603050405020304" pitchFamily="18" charset="0"/>
                <a:cs typeface="Times New Roman" panose="02020603050405020304" pitchFamily="18" charset="0"/>
              </a:rPr>
              <a:t>vỏ</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neon </a:t>
            </a:r>
            <a:r>
              <a:rPr lang="en-US" sz="2400" dirty="0" err="1">
                <a:solidFill>
                  <a:srgbClr val="002060"/>
                </a:solidFill>
                <a:latin typeface="Times New Roman" panose="02020603050405020304" pitchFamily="18" charset="0"/>
                <a:cs typeface="Times New Roman" panose="02020603050405020304" pitchFamily="18" charset="0"/>
              </a:rPr>
              <a:t>và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vẽ</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mô</a:t>
            </a:r>
            <a:r>
              <a:rPr lang="en-US" sz="2400" dirty="0">
                <a:solidFill>
                  <a:srgbClr val="002060"/>
                </a:solidFill>
                <a:latin typeface="Times New Roman" panose="02020603050405020304" pitchFamily="18" charset="0"/>
                <a:cs typeface="Times New Roman" panose="02020603050405020304" pitchFamily="18" charset="0"/>
              </a:rPr>
              <a:t> hình </a:t>
            </a:r>
            <a:r>
              <a:rPr lang="en-US" sz="2400" dirty="0" err="1">
                <a:solidFill>
                  <a:srgbClr val="002060"/>
                </a:solidFill>
                <a:latin typeface="Times New Roman" panose="02020603050405020304" pitchFamily="18" charset="0"/>
                <a:cs typeface="Times New Roman" panose="02020603050405020304" pitchFamily="18" charset="0"/>
              </a:rPr>
              <a:t>mô</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tả</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nguyên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tử</a:t>
            </a:r>
            <a:r>
              <a:rPr lang="en-US" sz="2400" dirty="0">
                <a:solidFill>
                  <a:srgbClr val="002060"/>
                </a:solidFill>
                <a:latin typeface="Times New Roman" panose="02020603050405020304" pitchFamily="18" charset="0"/>
                <a:cs typeface="Times New Roman" panose="02020603050405020304" pitchFamily="18" charset="0"/>
              </a:rPr>
              <a:t> neon.</a:t>
            </a:r>
          </a:p>
        </p:txBody>
      </p:sp>
      <p:sp>
        <p:nvSpPr>
          <p:cNvPr id="7" name="TextBox 6">
            <a:extLst>
              <a:ext uri="{FF2B5EF4-FFF2-40B4-BE49-F238E27FC236}">
                <a16:creationId xmlns:a16="http://schemas.microsoft.com/office/drawing/2014/main" id="{BD9F7B29-D120-77A3-8BD9-417C853F1405}"/>
              </a:ext>
            </a:extLst>
          </p:cNvPr>
          <p:cNvSpPr txBox="1"/>
          <p:nvPr/>
        </p:nvSpPr>
        <p:spPr>
          <a:xfrm>
            <a:off x="6770808" y="1372781"/>
            <a:ext cx="5034328" cy="1881284"/>
          </a:xfrm>
          <a:prstGeom prst="rect">
            <a:avLst/>
          </a:prstGeom>
          <a:noFill/>
        </p:spPr>
        <p:txBody>
          <a:bodyPr wrap="square">
            <a:spAutoFit/>
          </a:bodyPr>
          <a:lstStyle/>
          <a:p>
            <a:pPr marL="457200" indent="-457200" algn="just">
              <a:buAutoNum type="alphaLcParenR"/>
            </a:pPr>
            <a:r>
              <a:rPr lang="en-US" sz="2200" dirty="0" err="1">
                <a:solidFill>
                  <a:srgbClr val="FF0000"/>
                </a:solidFill>
                <a:latin typeface="Times New Roman" panose="02020603050405020304" pitchFamily="18" charset="0"/>
                <a:cs typeface="Times New Roman" panose="02020603050405020304" pitchFamily="18" charset="0"/>
              </a:rPr>
              <a:t>Phần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trăm</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tố</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Mặt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Trời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là</a:t>
            </a:r>
            <a:r>
              <a:rPr lang="en-US" sz="2200" dirty="0">
                <a:solidFill>
                  <a:srgbClr val="FF0000"/>
                </a:solidFill>
                <a:latin typeface="Times New Roman" panose="02020603050405020304" pitchFamily="18" charset="0"/>
                <a:cs typeface="Times New Roman" panose="02020603050405020304" pitchFamily="18" charset="0"/>
              </a:rPr>
              <a:t> 100% - 73% - 25% = 2%. </a:t>
            </a:r>
          </a:p>
          <a:p>
            <a:pPr marL="457200" indent="-457200" algn="just">
              <a:buAutoNum type="alphaLcParenR"/>
            </a:pPr>
            <a:r>
              <a:rPr lang="en-US" sz="2200" dirty="0">
                <a:solidFill>
                  <a:srgbClr val="FF0000"/>
                </a:solidFill>
                <a:latin typeface="Times New Roman" panose="02020603050405020304" pitchFamily="18" charset="0"/>
                <a:cs typeface="Times New Roman" panose="02020603050405020304" pitchFamily="18" charset="0"/>
              </a:rPr>
              <a:t>Số electron </a:t>
            </a:r>
            <a:r>
              <a:rPr lang="en-US" sz="2200" dirty="0" err="1">
                <a:solidFill>
                  <a:srgbClr val="FF0000"/>
                </a:solidFill>
                <a:latin typeface="Times New Roman" panose="02020603050405020304" pitchFamily="18" charset="0"/>
                <a:cs typeface="Times New Roman" panose="02020603050405020304" pitchFamily="18" charset="0"/>
              </a:rPr>
              <a:t>trong</a:t>
            </a:r>
            <a:r>
              <a:rPr lang="en-US" sz="2200" dirty="0">
                <a:solidFill>
                  <a:srgbClr val="FF0000"/>
                </a:solidFill>
                <a:latin typeface="Times New Roman" panose="02020603050405020304" pitchFamily="18" charset="0"/>
                <a:cs typeface="Times New Roman" panose="02020603050405020304" pitchFamily="18" charset="0"/>
              </a:rPr>
              <a:t> lớp </a:t>
            </a:r>
            <a:r>
              <a:rPr lang="en-US" sz="2200" dirty="0" err="1">
                <a:solidFill>
                  <a:srgbClr val="FF0000"/>
                </a:solidFill>
                <a:latin typeface="Times New Roman" panose="02020603050405020304" pitchFamily="18" charset="0"/>
                <a:cs typeface="Times New Roman" panose="02020603050405020304" pitchFamily="18" charset="0"/>
              </a:rPr>
              <a:t>vỏ</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nguyên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tử</a:t>
            </a:r>
            <a:r>
              <a:rPr lang="en-US" sz="2200" dirty="0">
                <a:solidFill>
                  <a:srgbClr val="FF0000"/>
                </a:solidFill>
                <a:latin typeface="Times New Roman" panose="02020603050405020304" pitchFamily="18" charset="0"/>
                <a:cs typeface="Times New Roman" panose="02020603050405020304" pitchFamily="18" charset="0"/>
              </a:rPr>
              <a:t> neon </a:t>
            </a:r>
            <a:r>
              <a:rPr lang="en-US" sz="2200" dirty="0" err="1">
                <a:solidFill>
                  <a:srgbClr val="FF0000"/>
                </a:solidFill>
                <a:latin typeface="Times New Roman" panose="02020603050405020304" pitchFamily="18" charset="0"/>
                <a:cs typeface="Times New Roman" panose="02020603050405020304" pitchFamily="18" charset="0"/>
              </a:rPr>
              <a:t>là</a:t>
            </a:r>
            <a:r>
              <a:rPr lang="en-US" sz="2200" dirty="0">
                <a:solidFill>
                  <a:srgbClr val="FF0000"/>
                </a:solidFill>
                <a:latin typeface="Times New Roman" panose="02020603050405020304" pitchFamily="18" charset="0"/>
                <a:cs typeface="Times New Roman" panose="02020603050405020304" pitchFamily="18" charset="0"/>
              </a:rPr>
              <a:t> 10 </a:t>
            </a:r>
            <a:r>
              <a:rPr lang="en-US" sz="2200" dirty="0" err="1">
                <a:solidFill>
                  <a:srgbClr val="FF0000"/>
                </a:solidFill>
                <a:latin typeface="Times New Roman" panose="02020603050405020304" pitchFamily="18" charset="0"/>
                <a:cs typeface="Times New Roman" panose="02020603050405020304" pitchFamily="18" charset="0"/>
              </a:rPr>
              <a:t>hạt</a:t>
            </a:r>
            <a:r>
              <a:rPr lang="en-US" sz="2200" dirty="0">
                <a:solidFill>
                  <a:srgbClr val="FF0000"/>
                </a:solidFill>
                <a:latin typeface="Times New Roman" panose="02020603050405020304" pitchFamily="18" charset="0"/>
                <a:cs typeface="Times New Roman" panose="02020603050405020304" pitchFamily="18" charset="0"/>
              </a:rPr>
              <a:t>.</a:t>
            </a:r>
          </a:p>
          <a:p>
            <a:pPr marL="0" marR="0" indent="0" algn="just">
              <a:lnSpc>
                <a:spcPct val="115000"/>
              </a:lnSpc>
              <a:spcBef>
                <a:spcPts val="600"/>
              </a:spcBef>
              <a:spcAft>
                <a:spcPts val="600"/>
              </a:spcAft>
            </a:pPr>
            <a:r>
              <a:rPr lang="en-US"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err="1">
                <a:solidFill>
                  <a:srgbClr val="FF0000"/>
                </a:solidFill>
                <a:latin typeface="Times New Roman" panose="02020603050405020304" pitchFamily="18" charset="0"/>
                <a:cs typeface="Times New Roman" panose="02020603050405020304" pitchFamily="18" charset="0"/>
              </a:rPr>
              <a:t>Mô</a:t>
            </a:r>
            <a:r>
              <a:rPr lang="en-US" sz="2200" dirty="0">
                <a:solidFill>
                  <a:srgbClr val="FF0000"/>
                </a:solidFill>
                <a:latin typeface="Times New Roman" panose="02020603050405020304" pitchFamily="18" charset="0"/>
                <a:cs typeface="Times New Roman" panose="02020603050405020304" pitchFamily="18" charset="0"/>
              </a:rPr>
              <a:t> hình </a:t>
            </a:r>
            <a:r>
              <a:rPr lang="en-US" sz="2200" dirty="0" err="1">
                <a:solidFill>
                  <a:srgbClr val="FF0000"/>
                </a:solidFill>
                <a:latin typeface="Times New Roman" panose="02020603050405020304" pitchFamily="18" charset="0"/>
                <a:cs typeface="Times New Roman" panose="02020603050405020304" pitchFamily="18" charset="0"/>
              </a:rPr>
              <a:t>nguyên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tử</a:t>
            </a:r>
            <a:r>
              <a:rPr lang="en-US" sz="2200" dirty="0">
                <a:solidFill>
                  <a:srgbClr val="FF0000"/>
                </a:solidFill>
                <a:latin typeface="Times New Roman" panose="02020603050405020304" pitchFamily="18" charset="0"/>
                <a:cs typeface="Times New Roman" panose="02020603050405020304" pitchFamily="18" charset="0"/>
              </a:rPr>
              <a:t> neon:</a:t>
            </a:r>
          </a:p>
        </p:txBody>
      </p:sp>
      <mc:AlternateContent xmlns:mc="http://schemas.openxmlformats.org/markup-compatibility/2006">
        <mc:Choice xmlns:am3d="http://schemas.microsoft.com/office/drawing/2017/model3d" Requires="am3d">
          <p:graphicFrame>
            <p:nvGraphicFramePr>
              <p:cNvPr id="9" name="3D Model 8">
                <a:extLst>
                  <a:ext uri="{FF2B5EF4-FFF2-40B4-BE49-F238E27FC236}">
                    <a16:creationId xmlns:a16="http://schemas.microsoft.com/office/drawing/2014/main" id="{72F160F4-AE47-A371-C4FD-EFDA68D47973}"/>
                  </a:ext>
                </a:extLst>
              </p:cNvPr>
              <p:cNvGraphicFramePr>
                <a:graphicFrameLocks noChangeAspect="1"/>
              </p:cNvGraphicFramePr>
              <p:nvPr>
                <p:extLst>
                  <p:ext uri="{D42A27DB-BD31-4B8C-83A1-F6EECF244321}">
                    <p14:modId xmlns:p14="http://schemas.microsoft.com/office/powerpoint/2010/main" val="3756819819"/>
                  </p:ext>
                </p:extLst>
              </p:nvPr>
            </p:nvGraphicFramePr>
            <p:xfrm rot="1792248">
              <a:off x="12694613" y="2621027"/>
              <a:ext cx="3358690" cy="3491896"/>
            </p:xfrm>
            <a:graphic>
              <a:graphicData uri="http://schemas.microsoft.com/office/drawing/2017/model3d">
                <am3d:model3d r:embed="rId2">
                  <am3d:spPr>
                    <a:xfrm rot="1792248">
                      <a:off x="0" y="0"/>
                      <a:ext cx="3358690" cy="3491896"/>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3459918" ay="-155017" az="-244386"/>
                    <am3d:postTrans dx="0" dy="0" dz="0"/>
                  </am3d:trans>
                  <am3d:raster rName="Office3DRenderer" rVer="16.0.8326">
                    <am3d:blip r:embed="rId3"/>
                  </am3d:raster>
                  <am3d:objViewport viewportSz="60989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a:extLst>
                  <a:ext uri="{FF2B5EF4-FFF2-40B4-BE49-F238E27FC236}">
                    <a16:creationId xmlns:a16="http://schemas.microsoft.com/office/drawing/2014/main" id="{72F160F4-AE47-A371-C4FD-EFDA68D47973}"/>
                  </a:ext>
                </a:extLst>
              </p:cNvPr>
              <p:cNvPicPr>
                <a:picLocks noGrp="1" noRot="1" noChangeAspect="1" noMove="1" noResize="1" noEditPoints="1" noAdjustHandles="1" noChangeArrowheads="1" noChangeShapeType="1" noCrop="1"/>
              </p:cNvPicPr>
              <p:nvPr/>
            </p:nvPicPr>
            <p:blipFill>
              <a:blip r:embed="rId3"/>
              <a:stretch>
                <a:fillRect/>
              </a:stretch>
            </p:blipFill>
            <p:spPr>
              <a:xfrm rot="1792248">
                <a:off x="12694613" y="2621027"/>
                <a:ext cx="3358690" cy="3491896"/>
              </a:xfrm>
              <a:prstGeom prst="rect">
                <a:avLst/>
              </a:prstGeom>
            </p:spPr>
          </p:pic>
        </mc:Fallback>
      </mc:AlternateContent>
      <p:sp>
        <p:nvSpPr>
          <p:cNvPr id="14" name="Oval 13">
            <a:extLst>
              <a:ext uri="{FF2B5EF4-FFF2-40B4-BE49-F238E27FC236}">
                <a16:creationId xmlns:a16="http://schemas.microsoft.com/office/drawing/2014/main" id="{00DF6439-BBE9-1355-7CB2-D8BFA7774D26}"/>
              </a:ext>
            </a:extLst>
          </p:cNvPr>
          <p:cNvSpPr/>
          <p:nvPr/>
        </p:nvSpPr>
        <p:spPr>
          <a:xfrm>
            <a:off x="8898573" y="4697105"/>
            <a:ext cx="640080" cy="640080"/>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Times New Roman" panose="02020603050405020304" pitchFamily="18" charset="0"/>
                <a:cs typeface="Times New Roman" panose="02020603050405020304" pitchFamily="18" charset="0"/>
              </a:rPr>
              <a:t>+10</a:t>
            </a:r>
          </a:p>
        </p:txBody>
      </p:sp>
      <p:sp>
        <p:nvSpPr>
          <p:cNvPr id="15" name="Oval 14">
            <a:extLst>
              <a:ext uri="{FF2B5EF4-FFF2-40B4-BE49-F238E27FC236}">
                <a16:creationId xmlns:a16="http://schemas.microsoft.com/office/drawing/2014/main" id="{D959495D-6B31-3F3A-87B2-392299BCE4D6}"/>
              </a:ext>
            </a:extLst>
          </p:cNvPr>
          <p:cNvSpPr/>
          <p:nvPr/>
        </p:nvSpPr>
        <p:spPr>
          <a:xfrm>
            <a:off x="8532813" y="4340682"/>
            <a:ext cx="1371600" cy="13716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a16="http://schemas.microsoft.com/office/drawing/2014/main" id="{DBA1FBAB-F1C5-0D46-9C60-D5684C42F2B6}"/>
              </a:ext>
            </a:extLst>
          </p:cNvPr>
          <p:cNvSpPr/>
          <p:nvPr/>
        </p:nvSpPr>
        <p:spPr>
          <a:xfrm>
            <a:off x="8043918" y="3851787"/>
            <a:ext cx="2349390" cy="234939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D4413FF3-AEAD-C7A6-C6C4-9057F7D57438}"/>
              </a:ext>
            </a:extLst>
          </p:cNvPr>
          <p:cNvSpPr/>
          <p:nvPr/>
        </p:nvSpPr>
        <p:spPr>
          <a:xfrm flipV="1">
            <a:off x="9061789" y="4201351"/>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1FFC1971-4121-F98A-8D21-AA4D96374FEF}"/>
              </a:ext>
            </a:extLst>
          </p:cNvPr>
          <p:cNvSpPr/>
          <p:nvPr/>
        </p:nvSpPr>
        <p:spPr>
          <a:xfrm flipV="1">
            <a:off x="9066473" y="5555458"/>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id="{86B5A3AC-F346-4354-085A-0B25C43A2884}"/>
              </a:ext>
            </a:extLst>
          </p:cNvPr>
          <p:cNvSpPr/>
          <p:nvPr/>
        </p:nvSpPr>
        <p:spPr>
          <a:xfrm flipV="1">
            <a:off x="9954410" y="4109374"/>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8ABAD316-F492-B432-9928-C330E1F010CB}"/>
              </a:ext>
            </a:extLst>
          </p:cNvPr>
          <p:cNvSpPr/>
          <p:nvPr/>
        </p:nvSpPr>
        <p:spPr>
          <a:xfrm flipV="1">
            <a:off x="8156017" y="4109374"/>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A9BFC075-3A30-9E32-9BFA-9AEDC1799558}"/>
              </a:ext>
            </a:extLst>
          </p:cNvPr>
          <p:cNvSpPr/>
          <p:nvPr/>
        </p:nvSpPr>
        <p:spPr>
          <a:xfrm flipV="1">
            <a:off x="7912154" y="4860025"/>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23" name="Oval 22">
            <a:extLst>
              <a:ext uri="{FF2B5EF4-FFF2-40B4-BE49-F238E27FC236}">
                <a16:creationId xmlns:a16="http://schemas.microsoft.com/office/drawing/2014/main" id="{A70A39EB-7DC5-0658-646D-922003AAB089}"/>
              </a:ext>
            </a:extLst>
          </p:cNvPr>
          <p:cNvSpPr/>
          <p:nvPr/>
        </p:nvSpPr>
        <p:spPr>
          <a:xfrm flipV="1">
            <a:off x="8200742" y="5652319"/>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AD17579F-CD65-FE25-2844-1266AB78418C}"/>
              </a:ext>
            </a:extLst>
          </p:cNvPr>
          <p:cNvSpPr/>
          <p:nvPr/>
        </p:nvSpPr>
        <p:spPr>
          <a:xfrm flipV="1">
            <a:off x="10000538" y="5652319"/>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25" name="Oval 24">
            <a:extLst>
              <a:ext uri="{FF2B5EF4-FFF2-40B4-BE49-F238E27FC236}">
                <a16:creationId xmlns:a16="http://schemas.microsoft.com/office/drawing/2014/main" id="{568FAB35-8713-A88B-1DEE-CA4A15AE7B2D}"/>
              </a:ext>
            </a:extLst>
          </p:cNvPr>
          <p:cNvSpPr/>
          <p:nvPr/>
        </p:nvSpPr>
        <p:spPr>
          <a:xfrm flipV="1">
            <a:off x="10236484" y="4854723"/>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B724263E-2BCF-0E5E-9374-81DA2A33FB7C}"/>
              </a:ext>
            </a:extLst>
          </p:cNvPr>
          <p:cNvSpPr/>
          <p:nvPr/>
        </p:nvSpPr>
        <p:spPr>
          <a:xfrm flipV="1">
            <a:off x="9100665" y="6042812"/>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DC665056-8C10-0453-973E-AC235CC70E3A}"/>
              </a:ext>
            </a:extLst>
          </p:cNvPr>
          <p:cNvSpPr/>
          <p:nvPr/>
        </p:nvSpPr>
        <p:spPr>
          <a:xfrm flipV="1">
            <a:off x="9061789" y="3740528"/>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403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additive="sum">
                                        <p:cTn id="8" dur="1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9"/>
                                        </p:tgtEl>
                                        <p:attrNameLst>
                                          <p:attrName>3d.view.rotation.y</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500"/>
                                        <p:tgtEl>
                                          <p:spTgt spid="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500"/>
                                        <p:tgtEl>
                                          <p:spTgt spid="1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6" grpId="0" animBg="1"/>
      <p:bldP spid="18" grpId="0" animBg="1"/>
      <p:bldP spid="19" grpId="0" animBg="1"/>
      <p:bldP spid="20" grpId="0" animBg="1"/>
      <p:bldP spid="21" grpId="0" animBg="1"/>
      <p:bldP spid="22" grpId="0" animBg="1"/>
      <p:bldP spid="23" grpId="0" animBg="1"/>
      <p:bldP spid="24" grpId="0" animBg="1"/>
      <p:bldP spid="25" grpId="0" animBg="1"/>
      <p:bldP spid="28" grpId="0" animBg="1"/>
      <p:bldP spid="2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927EC9-2910-03D5-45D8-6031AB9E507F}"/>
              </a:ext>
            </a:extLst>
          </p:cNvPr>
          <p:cNvSpPr txBox="1"/>
          <p:nvPr/>
        </p:nvSpPr>
        <p:spPr>
          <a:xfrm>
            <a:off x="225911" y="139851"/>
            <a:ext cx="3420808"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III. LUYỆN TẬP</a:t>
            </a:r>
          </a:p>
        </p:txBody>
      </p:sp>
      <p:cxnSp>
        <p:nvCxnSpPr>
          <p:cNvPr id="6" name="Straight Connector 5">
            <a:extLst>
              <a:ext uri="{FF2B5EF4-FFF2-40B4-BE49-F238E27FC236}">
                <a16:creationId xmlns:a16="http://schemas.microsoft.com/office/drawing/2014/main" id="{7A142842-FF6E-1254-1C27-02CCE1D7FF5F}"/>
              </a:ext>
            </a:extLst>
          </p:cNvPr>
          <p:cNvCxnSpPr/>
          <p:nvPr/>
        </p:nvCxnSpPr>
        <p:spPr>
          <a:xfrm>
            <a:off x="796065" y="775424"/>
            <a:ext cx="219456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ED1A087-C641-9FD0-1E17-4FC389611652}"/>
              </a:ext>
            </a:extLst>
          </p:cNvPr>
          <p:cNvSpPr/>
          <p:nvPr/>
        </p:nvSpPr>
        <p:spPr>
          <a:xfrm>
            <a:off x="796065" y="1101969"/>
            <a:ext cx="10322572" cy="4103077"/>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indent="457200" algn="ctr">
              <a:lnSpc>
                <a:spcPct val="115000"/>
              </a:lnSpc>
              <a:spcBef>
                <a:spcPts val="600"/>
              </a:spcBef>
              <a:spcAft>
                <a:spcPts val="600"/>
              </a:spcAft>
            </a:pPr>
            <a:r>
              <a:rPr lang="en-US" sz="4400" dirty="0">
                <a:solidFill>
                  <a:schemeClr val="accent4">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TRÒ CHƠI “HÃY CHỌN SỐ ĐUNG”</a:t>
            </a:r>
          </a:p>
          <a:p>
            <a:pPr marL="342900" marR="0" lvl="0" indent="-342900" algn="just">
              <a:lnSpc>
                <a:spcPct val="115000"/>
              </a:lnSpc>
              <a:spcBef>
                <a:spcPts val="600"/>
              </a:spcBef>
              <a:spcAft>
                <a:spcPts val="600"/>
              </a:spcAft>
              <a:buFont typeface="Symbol" panose="05050102010706020507" pitchFamily="18" charset="2"/>
              <a:buChar char=""/>
            </a:pP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Lớp chia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a:p>
            <a:pPr marR="0" lvl="0" algn="just">
              <a:lnSpc>
                <a:spcPct val="115000"/>
              </a:lnSpc>
              <a:spcBef>
                <a:spcPts val="600"/>
              </a:spcBef>
              <a:spcAft>
                <a:spcPts val="600"/>
              </a:spcAft>
            </a:pP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hóa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bất</a:t>
            </a:r>
            <a:r>
              <a:rPr lang="en-US" sz="2400" dirty="0">
                <a:solidFill>
                  <a:schemeClr val="tx1"/>
                </a:solidFill>
                <a:latin typeface="Times New Roman" panose="02020603050405020304" pitchFamily="18" charset="0"/>
                <a:cs typeface="Times New Roman" panose="02020603050405020304" pitchFamily="18" charset="0"/>
              </a:rPr>
              <a:t> kì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ngay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lập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tức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đứng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kí</a:t>
            </a:r>
            <a:r>
              <a:rPr lang="en-US" sz="2400" dirty="0">
                <a:solidFill>
                  <a:schemeClr val="tx1"/>
                </a:solidFill>
                <a:latin typeface="Times New Roman" panose="02020603050405020304" pitchFamily="18" charset="0"/>
                <a:cs typeface="Times New Roman" panose="02020603050405020304" pitchFamily="18" charset="0"/>
              </a:rPr>
              <a:t> hiệu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Nếu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đúng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hóa </a:t>
            </a:r>
            <a:r>
              <a:rPr lang="en-US" sz="2400" dirty="0" err="1">
                <a:solidFill>
                  <a:schemeClr val="tx1"/>
                </a:solidFill>
                <a:latin typeface="Times New Roman" panose="02020603050405020304" pitchFamily="18" charset="0"/>
                <a:cs typeface="Times New Roman" panose="02020603050405020304" pitchFamily="18" charset="0"/>
              </a:rPr>
              <a:t>học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thứ</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tiếp</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Đến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trong</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nhóm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lời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thúc</a:t>
            </a:r>
            <a:r>
              <a:rPr lang="en-US" sz="2400" dirty="0">
                <a:solidFill>
                  <a:schemeClr val="tx1"/>
                </a:solidFill>
                <a:latin typeface="Times New Roman" panose="02020603050405020304" pitchFamily="18" charset="0"/>
                <a:cs typeface="Times New Roman" panose="02020603050405020304" pitchFamily="18" charset="0"/>
              </a:rPr>
              <a:t>.</a:t>
            </a:r>
          </a:p>
        </p:txBody>
      </p: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732AC70F-59F3-AAF9-A984-10ECE23A3AFA}"/>
                  </a:ext>
                </a:extLst>
              </p:cNvPr>
              <p:cNvGraphicFramePr>
                <a:graphicFrameLocks noChangeAspect="1"/>
              </p:cNvGraphicFramePr>
              <p:nvPr>
                <p:extLst>
                  <p:ext uri="{D42A27DB-BD31-4B8C-83A1-F6EECF244321}">
                    <p14:modId xmlns:p14="http://schemas.microsoft.com/office/powerpoint/2010/main" val="4137692177"/>
                  </p:ext>
                </p:extLst>
              </p:nvPr>
            </p:nvGraphicFramePr>
            <p:xfrm rot="1792248">
              <a:off x="10105777" y="4503788"/>
              <a:ext cx="2580315" cy="2827872"/>
            </p:xfrm>
            <a:graphic>
              <a:graphicData uri="http://schemas.microsoft.com/office/drawing/2017/model3d">
                <am3d:model3d r:embed="rId2">
                  <am3d:spPr>
                    <a:xfrm rot="1792248">
                      <a:off x="0" y="0"/>
                      <a:ext cx="2580315" cy="2827872"/>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4723108" ay="-67404" az="-336789"/>
                    <am3d:postTrans dx="0" dy="0" dz="0"/>
                  </am3d:trans>
                  <am3d:raster rName="Office3DRenderer" rVer="16.0.8326">
                    <am3d:blip r:embed="rId3"/>
                  </am3d:raster>
                  <am3d:objViewport viewportSz="46369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732AC70F-59F3-AAF9-A984-10ECE23A3AFA}"/>
                  </a:ext>
                </a:extLst>
              </p:cNvPr>
              <p:cNvPicPr>
                <a:picLocks noGrp="1" noRot="1" noChangeAspect="1" noMove="1" noResize="1" noEditPoints="1" noAdjustHandles="1" noChangeArrowheads="1" noChangeShapeType="1" noCrop="1"/>
              </p:cNvPicPr>
              <p:nvPr/>
            </p:nvPicPr>
            <p:blipFill>
              <a:blip r:embed="rId3"/>
              <a:stretch>
                <a:fillRect/>
              </a:stretch>
            </p:blipFill>
            <p:spPr>
              <a:xfrm rot="1792248">
                <a:off x="10105777" y="4503788"/>
                <a:ext cx="2580315" cy="2827872"/>
              </a:xfrm>
              <a:prstGeom prst="rect">
                <a:avLst/>
              </a:prstGeom>
            </p:spPr>
          </p:pic>
        </mc:Fallback>
      </mc:AlternateContent>
    </p:spTree>
    <p:extLst>
      <p:ext uri="{BB962C8B-B14F-4D97-AF65-F5344CB8AC3E}">
        <p14:creationId xmlns:p14="http://schemas.microsoft.com/office/powerpoint/2010/main" val="711730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additive="sum">
                                        <p:cTn id="8" dur="1000" fill="hold"/>
                                        <p:tgtEl>
                                          <p:spTgt spid="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927EC9-2910-03D5-45D8-6031AB9E507F}"/>
              </a:ext>
            </a:extLst>
          </p:cNvPr>
          <p:cNvSpPr txBox="1"/>
          <p:nvPr/>
        </p:nvSpPr>
        <p:spPr>
          <a:xfrm>
            <a:off x="2998166" y="983913"/>
            <a:ext cx="2608406" cy="646331"/>
          </a:xfrm>
          <a:prstGeom prst="rect">
            <a:avLst/>
          </a:prstGeom>
          <a:noFill/>
        </p:spPr>
        <p:txBody>
          <a:bodyPr wrap="none" rtlCol="0">
            <a:spAutoFit/>
          </a:bodyPr>
          <a:lstStyle/>
          <a:p>
            <a:r>
              <a:rPr lang="en-US" sz="3600" dirty="0">
                <a:solidFill>
                  <a:schemeClr val="accent2">
                    <a:lumMod val="50000"/>
                  </a:schemeClr>
                </a:solidFill>
                <a:latin typeface="Times New Roman" panose="02020603050405020304" pitchFamily="18" charset="0"/>
                <a:cs typeface="Times New Roman" panose="02020603050405020304" pitchFamily="18" charset="0"/>
              </a:rPr>
              <a:t>IV. DẶN DÒ</a:t>
            </a:r>
          </a:p>
        </p:txBody>
      </p:sp>
      <p:cxnSp>
        <p:nvCxnSpPr>
          <p:cNvPr id="6" name="Straight Connector 5">
            <a:extLst>
              <a:ext uri="{FF2B5EF4-FFF2-40B4-BE49-F238E27FC236}">
                <a16:creationId xmlns:a16="http://schemas.microsoft.com/office/drawing/2014/main" id="{7A142842-FF6E-1254-1C27-02CCE1D7FF5F}"/>
              </a:ext>
            </a:extLst>
          </p:cNvPr>
          <p:cNvCxnSpPr/>
          <p:nvPr/>
        </p:nvCxnSpPr>
        <p:spPr>
          <a:xfrm>
            <a:off x="3568320" y="1619486"/>
            <a:ext cx="1737360" cy="0"/>
          </a:xfrm>
          <a:prstGeom prst="line">
            <a:avLst/>
          </a:prstGeom>
          <a:ln w="571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8" name="3D Model 7">
                <a:extLst>
                  <a:ext uri="{FF2B5EF4-FFF2-40B4-BE49-F238E27FC236}">
                    <a16:creationId xmlns:a16="http://schemas.microsoft.com/office/drawing/2014/main" id="{732AC70F-59F3-AAF9-A984-10ECE23A3AFA}"/>
                  </a:ext>
                </a:extLst>
              </p:cNvPr>
              <p:cNvGraphicFramePr>
                <a:graphicFrameLocks noChangeAspect="1"/>
              </p:cNvGraphicFramePr>
              <p:nvPr>
                <p:extLst>
                  <p:ext uri="{D42A27DB-BD31-4B8C-83A1-F6EECF244321}">
                    <p14:modId xmlns:p14="http://schemas.microsoft.com/office/powerpoint/2010/main" val="1814172465"/>
                  </p:ext>
                </p:extLst>
              </p:nvPr>
            </p:nvGraphicFramePr>
            <p:xfrm rot="1792248">
              <a:off x="8241107" y="1711906"/>
              <a:ext cx="3700550" cy="3434187"/>
            </p:xfrm>
            <a:graphic>
              <a:graphicData uri="http://schemas.microsoft.com/office/drawing/2017/model3d">
                <am3d:model3d r:embed="rId2">
                  <am3d:spPr>
                    <a:xfrm rot="1792248">
                      <a:off x="0" y="0"/>
                      <a:ext cx="3700550" cy="3434187"/>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4739463" ay="3728011" az="4655334"/>
                    <am3d:postTrans dx="0" dy="0" dz="0"/>
                  </am3d:trans>
                  <am3d:raster rName="Office3DRenderer" rVer="16.0.8326">
                    <am3d:blip r:embed="rId3"/>
                  </am3d:raster>
                  <am3d:objViewport viewportSz="61929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a:extLst>
                  <a:ext uri="{FF2B5EF4-FFF2-40B4-BE49-F238E27FC236}">
                    <a16:creationId xmlns:a16="http://schemas.microsoft.com/office/drawing/2014/main" id="{732AC70F-59F3-AAF9-A984-10ECE23A3AFA}"/>
                  </a:ext>
                </a:extLst>
              </p:cNvPr>
              <p:cNvPicPr>
                <a:picLocks noGrp="1" noRot="1" noChangeAspect="1" noMove="1" noResize="1" noEditPoints="1" noAdjustHandles="1" noChangeArrowheads="1" noChangeShapeType="1" noCrop="1"/>
              </p:cNvPicPr>
              <p:nvPr/>
            </p:nvPicPr>
            <p:blipFill>
              <a:blip r:embed="rId3"/>
              <a:stretch>
                <a:fillRect/>
              </a:stretch>
            </p:blipFill>
            <p:spPr>
              <a:xfrm rot="1792248">
                <a:off x="8241107" y="1711906"/>
                <a:ext cx="3700550" cy="3434187"/>
              </a:xfrm>
              <a:prstGeom prst="rect">
                <a:avLst/>
              </a:prstGeom>
            </p:spPr>
          </p:pic>
        </mc:Fallback>
      </mc:AlternateContent>
      <p:sp>
        <p:nvSpPr>
          <p:cNvPr id="9" name="TextBox 8">
            <a:extLst>
              <a:ext uri="{FF2B5EF4-FFF2-40B4-BE49-F238E27FC236}">
                <a16:creationId xmlns:a16="http://schemas.microsoft.com/office/drawing/2014/main" id="{C2594877-7C88-6C28-B2F4-D2E8DD5304E0}"/>
              </a:ext>
            </a:extLst>
          </p:cNvPr>
          <p:cNvSpPr txBox="1"/>
          <p:nvPr/>
        </p:nvSpPr>
        <p:spPr>
          <a:xfrm>
            <a:off x="1019909" y="2449341"/>
            <a:ext cx="6611814" cy="1938992"/>
          </a:xfrm>
          <a:prstGeom prst="rect">
            <a:avLst/>
          </a:prstGeom>
          <a:noFill/>
        </p:spPr>
        <p:txBody>
          <a:bodyPr wrap="square">
            <a:spAutoFit/>
          </a:bodyPr>
          <a:lstStyle/>
          <a:p>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nội dung bài 3.</a:t>
            </a:r>
            <a:endPar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bài 3: </a:t>
            </a:r>
          </a:p>
          <a:p>
            <a:pPr marL="285750" indent="-285750">
              <a:buFont typeface="Arial" panose="020B0604020202020204" pitchFamily="34" charset="0"/>
              <a:buChar char="•"/>
            </a:pP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tuần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hóa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hóa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bảng</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tuần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chemeClr val="accent6">
                    <a:lumMod val="50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416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additive="sum">
                                        <p:cTn id="8" dur="1000" fill="hold"/>
                                        <p:tgtEl>
                                          <p:spTgt spid="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สีชมพู สีน้ำเงิน - ภาพฟรีบน Pixabay">
            <a:extLst>
              <a:ext uri="{FF2B5EF4-FFF2-40B4-BE49-F238E27FC236}">
                <a16:creationId xmlns:a16="http://schemas.microsoft.com/office/drawing/2014/main" id="{F50A0BE1-E565-81A0-64E5-506023AA8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8" y="3205"/>
            <a:ext cx="12192001" cy="686783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4" descr="Wiki + Đọc] CONAN TẬP 5 - Tên sát nhân quấn băng trắng">
            <a:hlinkClick r:id="rId3" action="ppaction://hlinksldjump"/>
            <a:extLst>
              <a:ext uri="{FF2B5EF4-FFF2-40B4-BE49-F238E27FC236}">
                <a16:creationId xmlns:a16="http://schemas.microsoft.com/office/drawing/2014/main" id="{DA673EFB-ABE7-1519-530D-32E51680DA4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37625" y1="34748" x2="37625" y2="34748"/>
                        <a14:foregroundMark x1="24250" y1="58607" x2="24250" y2="58607"/>
                        <a14:foregroundMark x1="22125" y1="58767" x2="22125" y2="58767"/>
                        <a14:foregroundMark x1="37375" y1="33307" x2="37375" y2="33307"/>
                        <a14:foregroundMark x1="78250" y1="48038" x2="78250" y2="48038"/>
                        <a14:foregroundMark x1="25750" y1="36990" x2="25750" y2="36990"/>
                        <a14:foregroundMark x1="30875" y1="34508" x2="30875" y2="34508"/>
                        <a14:foregroundMark x1="20000" y1="57086" x2="20000" y2="57086"/>
                        <a14:foregroundMark x1="20250" y1="81025" x2="20250" y2="81025"/>
                        <a14:foregroundMark x1="15125" y1="83587" x2="15125" y2="83587"/>
                        <a14:foregroundMark x1="14500" y1="83827" x2="14500" y2="83827"/>
                        <a14:foregroundMark x1="49250" y1="81265" x2="49250" y2="81265"/>
                        <a14:foregroundMark x1="42750" y1="35548" x2="42750" y2="35548"/>
                        <a14:foregroundMark x1="54125" y1="29143" x2="54125" y2="29143"/>
                        <a14:foregroundMark x1="56125" y1="29544" x2="56125" y2="29544"/>
                        <a14:backgroundMark x1="25375" y1="20897" x2="25375" y2="20897"/>
                        <a14:backgroundMark x1="24375" y1="19055" x2="25375" y2="19936"/>
                        <a14:backgroundMark x1="22500" y1="21777" x2="22500" y2="21777"/>
                        <a14:backgroundMark x1="22000" y1="22898" x2="22000" y2="22898"/>
                        <a14:backgroundMark x1="34125" y1="22898" x2="34125" y2="22898"/>
                        <a14:backgroundMark x1="35625" y1="22898" x2="35625" y2="22898"/>
                        <a14:backgroundMark x1="35375" y1="21777" x2="35375" y2="21777"/>
                        <a14:backgroundMark x1="36250" y1="20496" x2="36250" y2="20496"/>
                        <a14:backgroundMark x1="20125" y1="22978" x2="20125" y2="22978"/>
                        <a14:backgroundMark x1="17125" y1="19936" x2="13250" y2="22898"/>
                        <a14:backgroundMark x1="30750" y1="16573" x2="77250" y2="22418"/>
                        <a14:backgroundMark x1="67625" y1="60689" x2="62875" y2="70697"/>
                        <a14:backgroundMark x1="47250" y1="22818" x2="47250" y2="22818"/>
                        <a14:backgroundMark x1="57875" y1="27862" x2="57875" y2="27862"/>
                        <a14:backgroundMark x1="54875" y1="27542" x2="56750" y2="27542"/>
                        <a14:backgroundMark x1="53750" y1="29944" x2="53750" y2="29944"/>
                        <a14:backgroundMark x1="52125" y1="27222" x2="52125" y2="27222"/>
                      </a14:backgroundRemoval>
                    </a14:imgEffect>
                  </a14:imgLayer>
                </a14:imgProps>
              </a:ext>
              <a:ext uri="{28A0092B-C50C-407E-A947-70E740481C1C}">
                <a14:useLocalDpi xmlns:a14="http://schemas.microsoft.com/office/drawing/2010/main" val="0"/>
              </a:ext>
            </a:extLst>
          </a:blip>
          <a:srcRect/>
          <a:stretch>
            <a:fillRect/>
          </a:stretch>
        </p:blipFill>
        <p:spPr bwMode="auto">
          <a:xfrm>
            <a:off x="351660" y="2053959"/>
            <a:ext cx="3445088" cy="5378670"/>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Oval 3">
            <a:extLst>
              <a:ext uri="{FF2B5EF4-FFF2-40B4-BE49-F238E27FC236}">
                <a16:creationId xmlns:a16="http://schemas.microsoft.com/office/drawing/2014/main" id="{20776A4A-C536-4FD4-93E3-A651C5F21CCB}"/>
              </a:ext>
            </a:extLst>
          </p:cNvPr>
          <p:cNvSpPr/>
          <p:nvPr/>
        </p:nvSpPr>
        <p:spPr>
          <a:xfrm>
            <a:off x="171904" y="1484555"/>
            <a:ext cx="4679796" cy="1358482"/>
          </a:xfrm>
          <a:prstGeom prst="wedgeEllipseCallout">
            <a:avLst>
              <a:gd name="adj1" fmla="val -21545"/>
              <a:gd name="adj2" fmla="val 756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9Slide03 AmpleSoft" panose="02000000000000000000" pitchFamily="2" charset="0"/>
              </a:rPr>
              <a:t>Khối</a:t>
            </a:r>
            <a:r>
              <a:rPr lang="en-US" sz="2400" dirty="0">
                <a:latin typeface="#9Slide03 AmpleSoft" panose="02000000000000000000" pitchFamily="2" charset="0"/>
              </a:rPr>
              <a:t> </a:t>
            </a:r>
            <a:r>
              <a:rPr lang="en-US" sz="2400" dirty="0" err="1">
                <a:latin typeface="#9Slide03 AmpleSoft" panose="02000000000000000000" pitchFamily="2" charset="0"/>
              </a:rPr>
              <a:t>lượng</a:t>
            </a:r>
            <a:r>
              <a:rPr lang="en-US" sz="2400" dirty="0">
                <a:latin typeface="#9Slide03 AmpleSoft" panose="02000000000000000000" pitchFamily="2" charset="0"/>
              </a:rPr>
              <a:t> </a:t>
            </a:r>
            <a:r>
              <a:rPr lang="en-US" sz="2400" dirty="0" err="1">
                <a:latin typeface="#9Slide03 AmpleSoft" panose="02000000000000000000" pitchFamily="2" charset="0"/>
              </a:rPr>
              <a:t>của</a:t>
            </a:r>
            <a:r>
              <a:rPr lang="en-US" sz="2400" dirty="0">
                <a:latin typeface="#9Slide03 AmpleSoft" panose="02000000000000000000" pitchFamily="2" charset="0"/>
              </a:rPr>
              <a:t> </a:t>
            </a:r>
            <a:r>
              <a:rPr lang="en-US" sz="2400" dirty="0" err="1">
                <a:latin typeface="#9Slide03 AmpleSoft" panose="02000000000000000000" pitchFamily="2" charset="0"/>
              </a:rPr>
              <a:t>nguyên</a:t>
            </a:r>
            <a:r>
              <a:rPr lang="en-US" sz="2400" dirty="0">
                <a:latin typeface="#9Slide03 AmpleSoft" panose="02000000000000000000" pitchFamily="2" charset="0"/>
              </a:rPr>
              <a:t> </a:t>
            </a:r>
            <a:r>
              <a:rPr lang="en-US" sz="2400" dirty="0" err="1">
                <a:latin typeface="#9Slide03 AmpleSoft" panose="02000000000000000000" pitchFamily="2" charset="0"/>
              </a:rPr>
              <a:t>tử</a:t>
            </a:r>
            <a:r>
              <a:rPr lang="en-US" sz="2400" dirty="0">
                <a:latin typeface="#9Slide03 AmpleSoft" panose="02000000000000000000" pitchFamily="2" charset="0"/>
              </a:rPr>
              <a:t> </a:t>
            </a:r>
            <a:r>
              <a:rPr lang="en-US" sz="2400" dirty="0" err="1">
                <a:latin typeface="#9Slide03 AmpleSoft" panose="02000000000000000000" pitchFamily="2" charset="0"/>
              </a:rPr>
              <a:t>được</a:t>
            </a:r>
            <a:r>
              <a:rPr lang="en-US" sz="2400" dirty="0">
                <a:latin typeface="#9Slide03 AmpleSoft" panose="02000000000000000000" pitchFamily="2" charset="0"/>
              </a:rPr>
              <a:t> </a:t>
            </a:r>
            <a:r>
              <a:rPr lang="en-US" sz="2400" dirty="0" err="1">
                <a:latin typeface="#9Slide03 AmpleSoft" panose="02000000000000000000" pitchFamily="2" charset="0"/>
              </a:rPr>
              <a:t>coi</a:t>
            </a:r>
            <a:r>
              <a:rPr lang="en-US" sz="2400" dirty="0">
                <a:latin typeface="#9Slide03 AmpleSoft" panose="02000000000000000000" pitchFamily="2" charset="0"/>
              </a:rPr>
              <a:t> </a:t>
            </a:r>
            <a:r>
              <a:rPr lang="en-US" sz="2400" dirty="0" err="1">
                <a:latin typeface="#9Slide03 AmpleSoft" panose="02000000000000000000" pitchFamily="2" charset="0"/>
              </a:rPr>
              <a:t>như</a:t>
            </a:r>
            <a:r>
              <a:rPr lang="en-US" sz="2400" dirty="0">
                <a:latin typeface="#9Slide03 AmpleSoft" panose="02000000000000000000" pitchFamily="2" charset="0"/>
              </a:rPr>
              <a:t> </a:t>
            </a:r>
            <a:r>
              <a:rPr lang="en-US" sz="2400" dirty="0" err="1">
                <a:latin typeface="#9Slide03 AmpleSoft" panose="02000000000000000000" pitchFamily="2" charset="0"/>
              </a:rPr>
              <a:t>bằng</a:t>
            </a:r>
            <a:r>
              <a:rPr lang="en-US" sz="2400" dirty="0">
                <a:latin typeface="#9Slide03 AmpleSoft" panose="02000000000000000000" pitchFamily="2" charset="0"/>
              </a:rPr>
              <a:t>…</a:t>
            </a:r>
          </a:p>
        </p:txBody>
      </p:sp>
      <p:sp>
        <p:nvSpPr>
          <p:cNvPr id="6" name="Rectangle: Rounded Corners 5">
            <a:extLst>
              <a:ext uri="{FF2B5EF4-FFF2-40B4-BE49-F238E27FC236}">
                <a16:creationId xmlns:a16="http://schemas.microsoft.com/office/drawing/2014/main" id="{1488C236-A4C0-0FD4-1BB9-77DA6F2C064E}"/>
              </a:ext>
            </a:extLst>
          </p:cNvPr>
          <p:cNvSpPr/>
          <p:nvPr/>
        </p:nvSpPr>
        <p:spPr>
          <a:xfrm>
            <a:off x="5815506" y="3571540"/>
            <a:ext cx="2626460" cy="1108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bg1"/>
                </a:solidFill>
                <a:latin typeface="#9Slide03 Ample" panose="02000000000000000000" pitchFamily="2" charset="0"/>
              </a:rPr>
              <a:t>Khối</a:t>
            </a:r>
            <a:r>
              <a:rPr lang="en-US" sz="2400" dirty="0">
                <a:solidFill>
                  <a:schemeClr val="bg1"/>
                </a:solidFill>
                <a:latin typeface="#9Slide03 Ample" panose="02000000000000000000" pitchFamily="2" charset="0"/>
              </a:rPr>
              <a:t> </a:t>
            </a:r>
            <a:r>
              <a:rPr lang="en-US" sz="2400" dirty="0" err="1">
                <a:solidFill>
                  <a:schemeClr val="bg1"/>
                </a:solidFill>
                <a:latin typeface="#9Slide03 Ample" panose="02000000000000000000" pitchFamily="2" charset="0"/>
              </a:rPr>
              <a:t>lượng</a:t>
            </a:r>
            <a:r>
              <a:rPr lang="en-US" sz="2400" dirty="0">
                <a:solidFill>
                  <a:schemeClr val="bg1"/>
                </a:solidFill>
                <a:latin typeface="#9Slide03 Ample" panose="02000000000000000000" pitchFamily="2" charset="0"/>
              </a:rPr>
              <a:t> </a:t>
            </a:r>
            <a:r>
              <a:rPr lang="en-US" sz="2400" dirty="0" err="1">
                <a:solidFill>
                  <a:schemeClr val="bg1"/>
                </a:solidFill>
                <a:latin typeface="#9Slide03 Ample" panose="02000000000000000000" pitchFamily="2" charset="0"/>
              </a:rPr>
              <a:t>hạt</a:t>
            </a:r>
            <a:r>
              <a:rPr lang="en-US" sz="2400" dirty="0">
                <a:solidFill>
                  <a:schemeClr val="bg1"/>
                </a:solidFill>
                <a:latin typeface="#9Slide03 Ample" panose="02000000000000000000" pitchFamily="2" charset="0"/>
              </a:rPr>
              <a:t> electron</a:t>
            </a:r>
          </a:p>
        </p:txBody>
      </p:sp>
      <p:sp>
        <p:nvSpPr>
          <p:cNvPr id="7" name="Rectangle: Rounded Corners 6">
            <a:extLst>
              <a:ext uri="{FF2B5EF4-FFF2-40B4-BE49-F238E27FC236}">
                <a16:creationId xmlns:a16="http://schemas.microsoft.com/office/drawing/2014/main" id="{66CC6603-5463-7D2D-B386-A817E6A8E3A3}"/>
              </a:ext>
            </a:extLst>
          </p:cNvPr>
          <p:cNvSpPr/>
          <p:nvPr/>
        </p:nvSpPr>
        <p:spPr>
          <a:xfrm>
            <a:off x="8533759" y="3571540"/>
            <a:ext cx="2626460" cy="1108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9Slide03 Ample" panose="02000000000000000000" pitchFamily="2" charset="0"/>
              </a:rPr>
              <a:t>Khối</a:t>
            </a:r>
            <a:r>
              <a:rPr lang="en-US" sz="2400" dirty="0">
                <a:latin typeface="#9Slide03 Ample" panose="02000000000000000000" pitchFamily="2" charset="0"/>
              </a:rPr>
              <a:t> </a:t>
            </a:r>
            <a:r>
              <a:rPr lang="en-US" sz="2400" dirty="0" err="1">
                <a:latin typeface="#9Slide03 Ample" panose="02000000000000000000" pitchFamily="2" charset="0"/>
              </a:rPr>
              <a:t>lượng</a:t>
            </a:r>
            <a:r>
              <a:rPr lang="en-US" sz="2400" dirty="0">
                <a:latin typeface="#9Slide03 Ample" panose="02000000000000000000" pitchFamily="2" charset="0"/>
              </a:rPr>
              <a:t> </a:t>
            </a:r>
            <a:r>
              <a:rPr lang="en-US" sz="2400" dirty="0" err="1">
                <a:latin typeface="#9Slide03 Ample" panose="02000000000000000000" pitchFamily="2" charset="0"/>
              </a:rPr>
              <a:t>hạt</a:t>
            </a:r>
            <a:r>
              <a:rPr lang="en-US" sz="2400" dirty="0">
                <a:latin typeface="#9Slide03 Ample" panose="02000000000000000000" pitchFamily="2" charset="0"/>
              </a:rPr>
              <a:t> proton</a:t>
            </a:r>
          </a:p>
        </p:txBody>
      </p:sp>
      <p:sp>
        <p:nvSpPr>
          <p:cNvPr id="8" name="Rectangle: Rounded Corners 7">
            <a:extLst>
              <a:ext uri="{FF2B5EF4-FFF2-40B4-BE49-F238E27FC236}">
                <a16:creationId xmlns:a16="http://schemas.microsoft.com/office/drawing/2014/main" id="{0509E6B6-2358-BEAC-B398-A568A14DDA80}"/>
              </a:ext>
            </a:extLst>
          </p:cNvPr>
          <p:cNvSpPr/>
          <p:nvPr/>
        </p:nvSpPr>
        <p:spPr>
          <a:xfrm>
            <a:off x="5815505" y="4737197"/>
            <a:ext cx="2626460" cy="1108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9Slide03 Ample" panose="02000000000000000000" pitchFamily="2" charset="0"/>
              </a:rPr>
              <a:t>Khối</a:t>
            </a:r>
            <a:r>
              <a:rPr lang="en-US" sz="2400" dirty="0">
                <a:latin typeface="#9Slide03 Ample" panose="02000000000000000000" pitchFamily="2" charset="0"/>
              </a:rPr>
              <a:t> </a:t>
            </a:r>
            <a:r>
              <a:rPr lang="en-US" sz="2400" dirty="0" err="1">
                <a:latin typeface="#9Slide03 Ample" panose="02000000000000000000" pitchFamily="2" charset="0"/>
              </a:rPr>
              <a:t>lượng</a:t>
            </a:r>
            <a:r>
              <a:rPr lang="en-US" sz="2400" dirty="0">
                <a:latin typeface="#9Slide03 Ample" panose="02000000000000000000" pitchFamily="2" charset="0"/>
              </a:rPr>
              <a:t> </a:t>
            </a:r>
            <a:r>
              <a:rPr lang="en-US" sz="2400" dirty="0" err="1">
                <a:latin typeface="#9Slide03 Ample" panose="02000000000000000000" pitchFamily="2" charset="0"/>
              </a:rPr>
              <a:t>vỏ</a:t>
            </a:r>
            <a:r>
              <a:rPr lang="en-US" sz="2400" dirty="0">
                <a:latin typeface="#9Slide03 Ample" panose="02000000000000000000" pitchFamily="2" charset="0"/>
              </a:rPr>
              <a:t> </a:t>
            </a:r>
            <a:r>
              <a:rPr lang="en-US" sz="2400" dirty="0" err="1">
                <a:latin typeface="#9Slide03 Ample" panose="02000000000000000000" pitchFamily="2" charset="0"/>
              </a:rPr>
              <a:t>nguyên</a:t>
            </a:r>
            <a:r>
              <a:rPr lang="en-US" sz="2400" dirty="0">
                <a:latin typeface="#9Slide03 Ample" panose="02000000000000000000" pitchFamily="2" charset="0"/>
              </a:rPr>
              <a:t> </a:t>
            </a:r>
            <a:r>
              <a:rPr lang="en-US" sz="2400" dirty="0" err="1">
                <a:latin typeface="#9Slide03 Ample" panose="02000000000000000000" pitchFamily="2" charset="0"/>
              </a:rPr>
              <a:t>tử</a:t>
            </a:r>
            <a:endParaRPr lang="en-US" sz="2400" dirty="0">
              <a:latin typeface="#9Slide03 Ample" panose="02000000000000000000" pitchFamily="2" charset="0"/>
            </a:endParaRPr>
          </a:p>
        </p:txBody>
      </p:sp>
      <p:sp>
        <p:nvSpPr>
          <p:cNvPr id="9" name="Rectangle: Rounded Corners 8">
            <a:extLst>
              <a:ext uri="{FF2B5EF4-FFF2-40B4-BE49-F238E27FC236}">
                <a16:creationId xmlns:a16="http://schemas.microsoft.com/office/drawing/2014/main" id="{9864FB4F-DC74-6ACB-3AD9-90A12FCB163E}"/>
              </a:ext>
            </a:extLst>
          </p:cNvPr>
          <p:cNvSpPr/>
          <p:nvPr/>
        </p:nvSpPr>
        <p:spPr>
          <a:xfrm>
            <a:off x="8533759" y="4737197"/>
            <a:ext cx="2626460" cy="1108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9Slide03 Ample" panose="02000000000000000000" pitchFamily="2" charset="0"/>
              </a:rPr>
              <a:t>Khối</a:t>
            </a:r>
            <a:r>
              <a:rPr lang="en-US" sz="2400" dirty="0">
                <a:latin typeface="#9Slide03 Ample" panose="02000000000000000000" pitchFamily="2" charset="0"/>
              </a:rPr>
              <a:t> </a:t>
            </a:r>
            <a:r>
              <a:rPr lang="en-US" sz="2400" dirty="0" err="1">
                <a:latin typeface="#9Slide03 Ample" panose="02000000000000000000" pitchFamily="2" charset="0"/>
              </a:rPr>
              <a:t>lượng</a:t>
            </a:r>
            <a:r>
              <a:rPr lang="en-US" sz="2400" dirty="0">
                <a:latin typeface="#9Slide03 Ample" panose="02000000000000000000" pitchFamily="2" charset="0"/>
              </a:rPr>
              <a:t> </a:t>
            </a:r>
            <a:r>
              <a:rPr lang="en-US" sz="2400" dirty="0" err="1">
                <a:latin typeface="#9Slide03 Ample" panose="02000000000000000000" pitchFamily="2" charset="0"/>
              </a:rPr>
              <a:t>hạt</a:t>
            </a:r>
            <a:r>
              <a:rPr lang="en-US" sz="2400" dirty="0">
                <a:latin typeface="#9Slide03 Ample" panose="02000000000000000000" pitchFamily="2" charset="0"/>
              </a:rPr>
              <a:t> </a:t>
            </a:r>
            <a:r>
              <a:rPr lang="en-US" sz="2400" dirty="0" err="1">
                <a:latin typeface="#9Slide03 Ample" panose="02000000000000000000" pitchFamily="2" charset="0"/>
              </a:rPr>
              <a:t>nhân</a:t>
            </a:r>
            <a:endParaRPr lang="en-US" sz="2400" dirty="0">
              <a:latin typeface="#9Slide03 Ample" panose="02000000000000000000" pitchFamily="2" charset="0"/>
            </a:endParaRPr>
          </a:p>
        </p:txBody>
      </p:sp>
      <mc:AlternateContent xmlns:mc="http://schemas.openxmlformats.org/markup-compatibility/2006">
        <mc:Choice xmlns:am3d="http://schemas.microsoft.com/office/drawing/2017/model3d" Requires="am3d">
          <p:graphicFrame>
            <p:nvGraphicFramePr>
              <p:cNvPr id="11" name="3D Model 10">
                <a:extLst>
                  <a:ext uri="{FF2B5EF4-FFF2-40B4-BE49-F238E27FC236}">
                    <a16:creationId xmlns:a16="http://schemas.microsoft.com/office/drawing/2014/main" id="{5A843F29-B1F2-ABD1-E3E4-D50CEFD0D4B1}"/>
                  </a:ext>
                </a:extLst>
              </p:cNvPr>
              <p:cNvGraphicFramePr>
                <a:graphicFrameLocks noChangeAspect="1"/>
              </p:cNvGraphicFramePr>
              <p:nvPr>
                <p:extLst>
                  <p:ext uri="{D42A27DB-BD31-4B8C-83A1-F6EECF244321}">
                    <p14:modId xmlns:p14="http://schemas.microsoft.com/office/powerpoint/2010/main" val="4222647080"/>
                  </p:ext>
                </p:extLst>
              </p:nvPr>
            </p:nvGraphicFramePr>
            <p:xfrm rot="20204368">
              <a:off x="10281908" y="-266492"/>
              <a:ext cx="2096600" cy="2128609"/>
            </p:xfrm>
            <a:graphic>
              <a:graphicData uri="http://schemas.microsoft.com/office/drawing/2017/model3d">
                <am3d:model3d r:embed="rId6">
                  <am3d:spPr>
                    <a:xfrm rot="20204368">
                      <a:off x="0" y="0"/>
                      <a:ext cx="2096600" cy="2128609"/>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1466807" ay="838539" az="375931"/>
                    <am3d:postTrans dx="0" dy="0" dz="0"/>
                  </am3d:trans>
                  <am3d:raster rName="Office3DRenderer" rVer="16.0.8326">
                    <am3d:blip r:embed="rId7"/>
                  </am3d:raster>
                  <am3d:objViewport viewportSz="37290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1" name="3D Model 10">
                <a:extLst>
                  <a:ext uri="{FF2B5EF4-FFF2-40B4-BE49-F238E27FC236}">
                    <a16:creationId xmlns:a16="http://schemas.microsoft.com/office/drawing/2014/main" id="{5A843F29-B1F2-ABD1-E3E4-D50CEFD0D4B1}"/>
                  </a:ext>
                </a:extLst>
              </p:cNvPr>
              <p:cNvPicPr>
                <a:picLocks noGrp="1" noRot="1" noChangeAspect="1" noMove="1" noResize="1" noEditPoints="1" noAdjustHandles="1" noChangeArrowheads="1" noChangeShapeType="1" noCrop="1"/>
              </p:cNvPicPr>
              <p:nvPr/>
            </p:nvPicPr>
            <p:blipFill>
              <a:blip r:embed="rId7"/>
              <a:stretch>
                <a:fillRect/>
              </a:stretch>
            </p:blipFill>
            <p:spPr>
              <a:xfrm rot="20204368">
                <a:off x="10281908" y="-266492"/>
                <a:ext cx="2096600" cy="2128609"/>
              </a:xfrm>
              <a:prstGeom prst="rect">
                <a:avLst/>
              </a:prstGeom>
            </p:spPr>
          </p:pic>
        </mc:Fallback>
      </mc:AlternateContent>
    </p:spTree>
    <p:extLst>
      <p:ext uri="{BB962C8B-B14F-4D97-AF65-F5344CB8AC3E}">
        <p14:creationId xmlns:p14="http://schemas.microsoft.com/office/powerpoint/2010/main" val="737606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additive="sum">
                                        <p:cTn id="8" dur="1000" fill="hold"/>
                                        <p:tgtEl>
                                          <p:spTgt spid="11"/>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11"/>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11"/>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11"/>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11"/>
                                        </p:tgtEl>
                                        <p:attrNameLst>
                                          <p:attrName>3d.view.rotation.y</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9"/>
                                        </p:tgtEl>
                                        <p:attrNameLst>
                                          <p:attrName>fillcolor</p:attrName>
                                        </p:attrNameLst>
                                      </p:cBhvr>
                                      <p:to>
                                        <a:srgbClr val="F03806"/>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สีชมพู สีน้ำเงิน - ภาพฟรีบน Pixabay">
            <a:extLst>
              <a:ext uri="{FF2B5EF4-FFF2-40B4-BE49-F238E27FC236}">
                <a16:creationId xmlns:a16="http://schemas.microsoft.com/office/drawing/2014/main" id="{ED5DEF3A-8DC0-6380-4979-0667D3096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837"/>
            <a:ext cx="12192001" cy="68678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6" descr="Nobi Nobita – Wikipedia tiếng Việt">
            <a:hlinkClick r:id="rId3" action="ppaction://hlinksldjump"/>
            <a:extLst>
              <a:ext uri="{FF2B5EF4-FFF2-40B4-BE49-F238E27FC236}">
                <a16:creationId xmlns:a16="http://schemas.microsoft.com/office/drawing/2014/main" id="{8A07BAAC-C151-C481-0D6B-CDA39010C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14361" y="2709729"/>
            <a:ext cx="3223927" cy="3828413"/>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46168BC4-55A7-D530-8A3D-69CDE4A7087A}"/>
              </a:ext>
            </a:extLst>
          </p:cNvPr>
          <p:cNvSpPr/>
          <p:nvPr/>
        </p:nvSpPr>
        <p:spPr>
          <a:xfrm>
            <a:off x="6559826" y="856805"/>
            <a:ext cx="5456582" cy="1520024"/>
          </a:xfrm>
          <a:prstGeom prst="wedgeEllipseCallout">
            <a:avLst>
              <a:gd name="adj1" fmla="val 21559"/>
              <a:gd name="adj2" fmla="val 74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mpleSoft" panose="02000000000000000000" pitchFamily="2" charset="0"/>
              </a:rPr>
              <a:t>Chất </a:t>
            </a:r>
            <a:r>
              <a:rPr lang="en-US" sz="2400" dirty="0" err="1">
                <a:latin typeface="#9Slide03 AmpleSoft" panose="02000000000000000000" pitchFamily="2" charset="0"/>
              </a:rPr>
              <a:t>khí</a:t>
            </a:r>
            <a:r>
              <a:rPr lang="en-US" sz="2400" dirty="0">
                <a:latin typeface="#9Slide03 AmpleSoft" panose="02000000000000000000" pitchFamily="2" charset="0"/>
              </a:rPr>
              <a:t> </a:t>
            </a:r>
            <a:r>
              <a:rPr lang="en-US" sz="2400" dirty="0" err="1">
                <a:latin typeface="#9Slide03 AmpleSoft" panose="02000000000000000000" pitchFamily="2" charset="0"/>
              </a:rPr>
              <a:t>nào</a:t>
            </a:r>
            <a:r>
              <a:rPr lang="en-US" sz="2400" dirty="0">
                <a:latin typeface="#9Slide03 AmpleSoft" panose="02000000000000000000" pitchFamily="2" charset="0"/>
              </a:rPr>
              <a:t> </a:t>
            </a:r>
            <a:r>
              <a:rPr lang="en-US" sz="2400" dirty="0" err="1">
                <a:latin typeface="#9Slide03 AmpleSoft" panose="02000000000000000000" pitchFamily="2" charset="0"/>
              </a:rPr>
              <a:t>có</a:t>
            </a:r>
            <a:r>
              <a:rPr lang="en-US" sz="2400" dirty="0">
                <a:latin typeface="#9Slide03 AmpleSoft" panose="02000000000000000000" pitchFamily="2" charset="0"/>
              </a:rPr>
              <a:t> </a:t>
            </a:r>
            <a:r>
              <a:rPr lang="en-US" sz="2400" dirty="0" err="1">
                <a:latin typeface="#9Slide03 AmpleSoft" panose="02000000000000000000" pitchFamily="2" charset="0"/>
              </a:rPr>
              <a:t>chiếm</a:t>
            </a:r>
            <a:r>
              <a:rPr lang="en-US" sz="2400" dirty="0">
                <a:latin typeface="#9Slide03 AmpleSoft" panose="02000000000000000000" pitchFamily="2" charset="0"/>
              </a:rPr>
              <a:t> </a:t>
            </a:r>
            <a:r>
              <a:rPr lang="en-US" sz="2400" dirty="0" err="1">
                <a:latin typeface="#9Slide03 AmpleSoft" panose="02000000000000000000" pitchFamily="2" charset="0"/>
              </a:rPr>
              <a:t>nhiều</a:t>
            </a:r>
            <a:r>
              <a:rPr lang="en-US" sz="2400" dirty="0">
                <a:latin typeface="#9Slide03 AmpleSoft" panose="02000000000000000000" pitchFamily="2" charset="0"/>
              </a:rPr>
              <a:t> </a:t>
            </a:r>
            <a:r>
              <a:rPr lang="en-US" sz="2400" dirty="0" err="1">
                <a:latin typeface="#9Slide03 AmpleSoft" panose="02000000000000000000" pitchFamily="2" charset="0"/>
              </a:rPr>
              <a:t>phần</a:t>
            </a:r>
            <a:r>
              <a:rPr lang="en-US" sz="2400" dirty="0">
                <a:latin typeface="#9Slide03 AmpleSoft" panose="02000000000000000000" pitchFamily="2" charset="0"/>
              </a:rPr>
              <a:t> </a:t>
            </a:r>
            <a:r>
              <a:rPr lang="en-US" sz="2400" dirty="0" err="1">
                <a:latin typeface="#9Slide03 AmpleSoft" panose="02000000000000000000" pitchFamily="2" charset="0"/>
              </a:rPr>
              <a:t>trăm</a:t>
            </a:r>
            <a:r>
              <a:rPr lang="en-US" sz="2400" dirty="0">
                <a:latin typeface="#9Slide03 AmpleSoft" panose="02000000000000000000" pitchFamily="2" charset="0"/>
              </a:rPr>
              <a:t> </a:t>
            </a:r>
            <a:r>
              <a:rPr lang="en-US" sz="2400" dirty="0" err="1">
                <a:latin typeface="#9Slide03 AmpleSoft" panose="02000000000000000000" pitchFamily="2" charset="0"/>
              </a:rPr>
              <a:t>nhất</a:t>
            </a:r>
            <a:r>
              <a:rPr lang="en-US" sz="2400" dirty="0">
                <a:latin typeface="#9Slide03 AmpleSoft" panose="02000000000000000000" pitchFamily="2" charset="0"/>
              </a:rPr>
              <a:t> </a:t>
            </a:r>
            <a:r>
              <a:rPr lang="en-US" sz="2400" dirty="0" err="1">
                <a:latin typeface="#9Slide03 AmpleSoft" panose="02000000000000000000" pitchFamily="2" charset="0"/>
              </a:rPr>
              <a:t>trong</a:t>
            </a:r>
            <a:r>
              <a:rPr lang="en-US" sz="2400" dirty="0">
                <a:latin typeface="#9Slide03 AmpleSoft" panose="02000000000000000000" pitchFamily="2" charset="0"/>
              </a:rPr>
              <a:t> </a:t>
            </a:r>
            <a:r>
              <a:rPr lang="en-US" sz="2400" dirty="0" err="1">
                <a:latin typeface="#9Slide03 AmpleSoft" panose="02000000000000000000" pitchFamily="2" charset="0"/>
              </a:rPr>
              <a:t>không</a:t>
            </a:r>
            <a:r>
              <a:rPr lang="en-US" sz="2400" dirty="0">
                <a:latin typeface="#9Slide03 AmpleSoft" panose="02000000000000000000" pitchFamily="2" charset="0"/>
              </a:rPr>
              <a:t> </a:t>
            </a:r>
            <a:r>
              <a:rPr lang="en-US" sz="2400" dirty="0" err="1">
                <a:latin typeface="#9Slide03 AmpleSoft" panose="02000000000000000000" pitchFamily="2" charset="0"/>
              </a:rPr>
              <a:t>khí</a:t>
            </a:r>
            <a:r>
              <a:rPr lang="en-US" sz="2400" dirty="0">
                <a:latin typeface="#9Slide03 AmpleSoft" panose="02000000000000000000" pitchFamily="2" charset="0"/>
              </a:rPr>
              <a:t>?</a:t>
            </a:r>
          </a:p>
        </p:txBody>
      </p:sp>
      <p:sp>
        <p:nvSpPr>
          <p:cNvPr id="8" name="Rectangle: Rounded Corners 7">
            <a:extLst>
              <a:ext uri="{FF2B5EF4-FFF2-40B4-BE49-F238E27FC236}">
                <a16:creationId xmlns:a16="http://schemas.microsoft.com/office/drawing/2014/main" id="{5CC20CE5-48BF-D4E1-183F-AB5338AFC261}"/>
              </a:ext>
            </a:extLst>
          </p:cNvPr>
          <p:cNvSpPr/>
          <p:nvPr/>
        </p:nvSpPr>
        <p:spPr>
          <a:xfrm>
            <a:off x="688489" y="3668358"/>
            <a:ext cx="2065469" cy="87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Oxygen</a:t>
            </a:r>
          </a:p>
        </p:txBody>
      </p:sp>
      <p:sp>
        <p:nvSpPr>
          <p:cNvPr id="9" name="Rectangle: Rounded Corners 8">
            <a:extLst>
              <a:ext uri="{FF2B5EF4-FFF2-40B4-BE49-F238E27FC236}">
                <a16:creationId xmlns:a16="http://schemas.microsoft.com/office/drawing/2014/main" id="{2E5BE788-DBD5-8E2A-A339-759900C42B68}"/>
              </a:ext>
            </a:extLst>
          </p:cNvPr>
          <p:cNvSpPr/>
          <p:nvPr/>
        </p:nvSpPr>
        <p:spPr>
          <a:xfrm>
            <a:off x="2906358" y="3668358"/>
            <a:ext cx="2065469" cy="87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Nitrogen</a:t>
            </a:r>
          </a:p>
        </p:txBody>
      </p:sp>
      <p:sp>
        <p:nvSpPr>
          <p:cNvPr id="10" name="Rectangle: Rounded Corners 9">
            <a:extLst>
              <a:ext uri="{FF2B5EF4-FFF2-40B4-BE49-F238E27FC236}">
                <a16:creationId xmlns:a16="http://schemas.microsoft.com/office/drawing/2014/main" id="{6666D346-7113-576F-7757-D42EA583F348}"/>
              </a:ext>
            </a:extLst>
          </p:cNvPr>
          <p:cNvSpPr/>
          <p:nvPr/>
        </p:nvSpPr>
        <p:spPr>
          <a:xfrm>
            <a:off x="688488" y="4834015"/>
            <a:ext cx="2065469" cy="87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Hydrogen</a:t>
            </a:r>
          </a:p>
        </p:txBody>
      </p:sp>
      <p:sp>
        <p:nvSpPr>
          <p:cNvPr id="11" name="Rectangle: Rounded Corners 10">
            <a:extLst>
              <a:ext uri="{FF2B5EF4-FFF2-40B4-BE49-F238E27FC236}">
                <a16:creationId xmlns:a16="http://schemas.microsoft.com/office/drawing/2014/main" id="{1F4114D3-2D26-22AB-572F-F75EDE571352}"/>
              </a:ext>
            </a:extLst>
          </p:cNvPr>
          <p:cNvSpPr/>
          <p:nvPr/>
        </p:nvSpPr>
        <p:spPr>
          <a:xfrm>
            <a:off x="2906358" y="4834015"/>
            <a:ext cx="2065469" cy="871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Carbon dioxide</a:t>
            </a:r>
          </a:p>
        </p:txBody>
      </p:sp>
      <p:sp>
        <p:nvSpPr>
          <p:cNvPr id="14" name="AutoShape 6" descr="Top List 5 Ứng Dụng Khí Nitơ Quan Trọng Trong Cuộc Sống- Tín Thành Phát –  TÍN THÀNH PHÁT">
            <a:extLst>
              <a:ext uri="{FF2B5EF4-FFF2-40B4-BE49-F238E27FC236}">
                <a16:creationId xmlns:a16="http://schemas.microsoft.com/office/drawing/2014/main" id="{0CC16BC5-6D2E-2AED-AD16-DA56E54ADDF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mc:AlternateContent xmlns:mc="http://schemas.openxmlformats.org/markup-compatibility/2006">
        <mc:Choice xmlns:am3d="http://schemas.microsoft.com/office/drawing/2017/model3d" Requires="am3d">
          <p:graphicFrame>
            <p:nvGraphicFramePr>
              <p:cNvPr id="13" name="3D Model 12">
                <a:extLst>
                  <a:ext uri="{FF2B5EF4-FFF2-40B4-BE49-F238E27FC236}">
                    <a16:creationId xmlns:a16="http://schemas.microsoft.com/office/drawing/2014/main" id="{8A739BF8-7B32-DCE1-2073-1AAF687FED8C}"/>
                  </a:ext>
                </a:extLst>
              </p:cNvPr>
              <p:cNvGraphicFramePr>
                <a:graphicFrameLocks noChangeAspect="1"/>
              </p:cNvGraphicFramePr>
              <p:nvPr>
                <p:extLst>
                  <p:ext uri="{D42A27DB-BD31-4B8C-83A1-F6EECF244321}">
                    <p14:modId xmlns:p14="http://schemas.microsoft.com/office/powerpoint/2010/main" val="425606003"/>
                  </p:ext>
                </p:extLst>
              </p:nvPr>
            </p:nvGraphicFramePr>
            <p:xfrm rot="20204368">
              <a:off x="-283400" y="-119856"/>
              <a:ext cx="2212047" cy="2133045"/>
            </p:xfrm>
            <a:graphic>
              <a:graphicData uri="http://schemas.microsoft.com/office/drawing/2017/model3d">
                <am3d:model3d r:embed="rId5">
                  <am3d:spPr>
                    <a:xfrm rot="20204368">
                      <a:off x="0" y="0"/>
                      <a:ext cx="2212047" cy="2133045"/>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3280047" ay="1723863" az="2048472"/>
                    <am3d:postTrans dx="0" dy="0" dz="0"/>
                  </am3d:trans>
                  <am3d:raster rName="Office3DRenderer" rVer="16.0.8326">
                    <am3d:blip r:embed="rId6"/>
                  </am3d:raster>
                  <am3d:objViewport viewportSz="36814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Model 12">
                <a:extLst>
                  <a:ext uri="{FF2B5EF4-FFF2-40B4-BE49-F238E27FC236}">
                    <a16:creationId xmlns:a16="http://schemas.microsoft.com/office/drawing/2014/main" id="{8A739BF8-7B32-DCE1-2073-1AAF687FED8C}"/>
                  </a:ext>
                </a:extLst>
              </p:cNvPr>
              <p:cNvPicPr>
                <a:picLocks noGrp="1" noRot="1" noChangeAspect="1" noMove="1" noResize="1" noEditPoints="1" noAdjustHandles="1" noChangeArrowheads="1" noChangeShapeType="1" noCrop="1"/>
              </p:cNvPicPr>
              <p:nvPr/>
            </p:nvPicPr>
            <p:blipFill>
              <a:blip r:embed="rId6"/>
              <a:stretch>
                <a:fillRect/>
              </a:stretch>
            </p:blipFill>
            <p:spPr>
              <a:xfrm rot="20204368">
                <a:off x="-283400" y="-119856"/>
                <a:ext cx="2212047" cy="2133045"/>
              </a:xfrm>
              <a:prstGeom prst="rect">
                <a:avLst/>
              </a:prstGeom>
            </p:spPr>
          </p:pic>
        </mc:Fallback>
      </mc:AlternateContent>
    </p:spTree>
    <p:extLst>
      <p:ext uri="{BB962C8B-B14F-4D97-AF65-F5344CB8AC3E}">
        <p14:creationId xmlns:p14="http://schemas.microsoft.com/office/powerpoint/2010/main" val="1656371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additive="sum">
                                        <p:cTn id="8" dur="1000" fill="hold"/>
                                        <p:tgtEl>
                                          <p:spTgt spid="1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1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1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1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37" presetClass="emph" presetSubtype="128" accel="10000" decel="10000" fill="hold" nodeType="afterEffect">
                                  <p:stCondLst>
                                    <p:cond delay="0"/>
                                  </p:stCondLst>
                                  <p:childTnLst>
                                    <p:animRot by="21600000">
                                      <p:cBhvr>
                                        <p:cTn id="14" dur="18000" fill="hold"/>
                                        <p:tgtEl>
                                          <p:spTgt spid="13"/>
                                        </p:tgtEl>
                                        <p:attrNameLst>
                                          <p:attrName>3d.view.rotation.y</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9"/>
                                        </p:tgtEl>
                                        <p:attrNameLst>
                                          <p:attrName>fillcolor</p:attrName>
                                        </p:attrNameLst>
                                      </p:cBhvr>
                                      <p:to>
                                        <a:srgbClr val="F03806"/>
                                      </p:to>
                                    </p:animClr>
                                    <p:set>
                                      <p:cBhvr>
                                        <p:cTn id="19" dur="2000" fill="hold"/>
                                        <p:tgtEl>
                                          <p:spTgt spid="9"/>
                                        </p:tgtEl>
                                        <p:attrNameLst>
                                          <p:attrName>fill.type</p:attrName>
                                        </p:attrNameLst>
                                      </p:cBhvr>
                                      <p:to>
                                        <p:strVal val="solid"/>
                                      </p:to>
                                    </p:set>
                                    <p:set>
                                      <p:cBhvr>
                                        <p:cTn id="20"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สีชมพู สีน้ำเงิน - ภาพฟรีบน Pixabay">
            <a:extLst>
              <a:ext uri="{FF2B5EF4-FFF2-40B4-BE49-F238E27FC236}">
                <a16:creationId xmlns:a16="http://schemas.microsoft.com/office/drawing/2014/main" id="{AFCF41B5-D4DE-334D-9C46-CEF737163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205"/>
            <a:ext cx="12192001" cy="68678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0" descr="Mitsuhiko Tsuburaya | All Worlds Alliance Wiki | Fandom">
            <a:hlinkClick r:id="rId3" action="ppaction://hlinksldjump"/>
            <a:extLst>
              <a:ext uri="{FF2B5EF4-FFF2-40B4-BE49-F238E27FC236}">
                <a16:creationId xmlns:a16="http://schemas.microsoft.com/office/drawing/2014/main" id="{8E19C481-954A-3BD2-3FA8-EE221AD23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9763" y="2308494"/>
            <a:ext cx="1223368" cy="436376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id="{E69E2D2B-E22A-E64E-C717-DB4961E46D86}"/>
              </a:ext>
            </a:extLst>
          </p:cNvPr>
          <p:cNvSpPr/>
          <p:nvPr/>
        </p:nvSpPr>
        <p:spPr>
          <a:xfrm>
            <a:off x="6422315" y="185741"/>
            <a:ext cx="5769685" cy="1729120"/>
          </a:xfrm>
          <a:prstGeom prst="wedgeEllipseCallout">
            <a:avLst>
              <a:gd name="adj1" fmla="val 21559"/>
              <a:gd name="adj2" fmla="val 74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9Slide03 AmpleSoft" panose="02000000000000000000" pitchFamily="2" charset="0"/>
              </a:rPr>
              <a:t>Mô</a:t>
            </a:r>
            <a:r>
              <a:rPr lang="en-US" sz="2400" dirty="0">
                <a:latin typeface="#9Slide03 AmpleSoft" panose="02000000000000000000" pitchFamily="2" charset="0"/>
              </a:rPr>
              <a:t> hình </a:t>
            </a:r>
            <a:r>
              <a:rPr lang="en-US" sz="2400" dirty="0" err="1">
                <a:latin typeface="#9Slide03 AmpleSoft" panose="02000000000000000000" pitchFamily="2" charset="0"/>
              </a:rPr>
              <a:t>nguyên</a:t>
            </a:r>
            <a:r>
              <a:rPr lang="en-US" sz="2400" dirty="0">
                <a:latin typeface="#9Slide03 AmpleSoft" panose="02000000000000000000" pitchFamily="2" charset="0"/>
              </a:rPr>
              <a:t> </a:t>
            </a:r>
            <a:r>
              <a:rPr lang="en-US" sz="2400" dirty="0" err="1">
                <a:latin typeface="#9Slide03 AmpleSoft" panose="02000000000000000000" pitchFamily="2" charset="0"/>
              </a:rPr>
              <a:t>tử</a:t>
            </a:r>
            <a:r>
              <a:rPr lang="en-US" sz="2400" dirty="0">
                <a:latin typeface="#9Slide03 AmpleSoft" panose="02000000000000000000" pitchFamily="2" charset="0"/>
              </a:rPr>
              <a:t> </a:t>
            </a:r>
            <a:r>
              <a:rPr lang="en-US" sz="2400" dirty="0" err="1">
                <a:latin typeface="#9Slide03 AmpleSoft" panose="02000000000000000000" pitchFamily="2" charset="0"/>
              </a:rPr>
              <a:t>sau</a:t>
            </a:r>
            <a:r>
              <a:rPr lang="en-US" sz="2400" dirty="0">
                <a:latin typeface="#9Slide03 AmpleSoft" panose="02000000000000000000" pitchFamily="2" charset="0"/>
              </a:rPr>
              <a:t> </a:t>
            </a:r>
            <a:r>
              <a:rPr lang="en-US" sz="2400" dirty="0" err="1">
                <a:latin typeface="#9Slide03 AmpleSoft" panose="02000000000000000000" pitchFamily="2" charset="0"/>
              </a:rPr>
              <a:t>có</a:t>
            </a:r>
            <a:r>
              <a:rPr lang="en-US" sz="2400" dirty="0">
                <a:latin typeface="#9Slide03 AmpleSoft" panose="02000000000000000000" pitchFamily="2" charset="0"/>
              </a:rPr>
              <a:t> bao </a:t>
            </a:r>
            <a:r>
              <a:rPr lang="en-US" sz="2400" dirty="0" err="1">
                <a:latin typeface="#9Slide03 AmpleSoft" panose="02000000000000000000" pitchFamily="2" charset="0"/>
              </a:rPr>
              <a:t>nhiêu</a:t>
            </a:r>
            <a:r>
              <a:rPr lang="en-US" sz="2400" dirty="0">
                <a:latin typeface="#9Slide03 AmpleSoft" panose="02000000000000000000" pitchFamily="2" charset="0"/>
              </a:rPr>
              <a:t> lớp electron </a:t>
            </a:r>
            <a:r>
              <a:rPr lang="en-US" sz="2400" dirty="0" err="1">
                <a:latin typeface="#9Slide03 AmpleSoft" panose="02000000000000000000" pitchFamily="2" charset="0"/>
              </a:rPr>
              <a:t>và</a:t>
            </a:r>
            <a:r>
              <a:rPr lang="en-US" sz="2400" dirty="0">
                <a:latin typeface="#9Slide03 AmpleSoft" panose="02000000000000000000" pitchFamily="2" charset="0"/>
              </a:rPr>
              <a:t> bao </a:t>
            </a:r>
            <a:r>
              <a:rPr lang="en-US" sz="2400" dirty="0" err="1">
                <a:latin typeface="#9Slide03 AmpleSoft" panose="02000000000000000000" pitchFamily="2" charset="0"/>
              </a:rPr>
              <a:t>nhiêu</a:t>
            </a:r>
            <a:r>
              <a:rPr lang="en-US" sz="2400" dirty="0">
                <a:latin typeface="#9Slide03 AmpleSoft" panose="02000000000000000000" pitchFamily="2" charset="0"/>
              </a:rPr>
              <a:t> electron lớp </a:t>
            </a:r>
            <a:r>
              <a:rPr lang="en-US" sz="2400" dirty="0" err="1">
                <a:latin typeface="#9Slide03 AmpleSoft" panose="02000000000000000000" pitchFamily="2" charset="0"/>
              </a:rPr>
              <a:t>ngoài</a:t>
            </a:r>
            <a:r>
              <a:rPr lang="en-US" sz="2400" dirty="0">
                <a:latin typeface="#9Slide03 AmpleSoft" panose="02000000000000000000" pitchFamily="2" charset="0"/>
              </a:rPr>
              <a:t> </a:t>
            </a:r>
            <a:r>
              <a:rPr lang="en-US" sz="2400" dirty="0" err="1">
                <a:latin typeface="#9Slide03 AmpleSoft" panose="02000000000000000000" pitchFamily="2" charset="0"/>
              </a:rPr>
              <a:t>cùng</a:t>
            </a:r>
            <a:r>
              <a:rPr lang="en-US" sz="2400" dirty="0">
                <a:latin typeface="#9Slide03 AmpleSoft" panose="02000000000000000000" pitchFamily="2" charset="0"/>
              </a:rPr>
              <a:t>?</a:t>
            </a:r>
          </a:p>
        </p:txBody>
      </p:sp>
      <p:sp>
        <p:nvSpPr>
          <p:cNvPr id="19" name="Oval 18">
            <a:extLst>
              <a:ext uri="{FF2B5EF4-FFF2-40B4-BE49-F238E27FC236}">
                <a16:creationId xmlns:a16="http://schemas.microsoft.com/office/drawing/2014/main" id="{AD94B54B-4EF8-564E-E074-395CC0A11565}"/>
              </a:ext>
            </a:extLst>
          </p:cNvPr>
          <p:cNvSpPr/>
          <p:nvPr/>
        </p:nvSpPr>
        <p:spPr>
          <a:xfrm>
            <a:off x="3371770" y="3992508"/>
            <a:ext cx="640080" cy="640080"/>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+10</a:t>
            </a:r>
          </a:p>
        </p:txBody>
      </p:sp>
      <p:sp>
        <p:nvSpPr>
          <p:cNvPr id="20" name="Oval 19">
            <a:extLst>
              <a:ext uri="{FF2B5EF4-FFF2-40B4-BE49-F238E27FC236}">
                <a16:creationId xmlns:a16="http://schemas.microsoft.com/office/drawing/2014/main" id="{E67646CC-7B76-DA82-9DC0-0D84E9175EA0}"/>
              </a:ext>
            </a:extLst>
          </p:cNvPr>
          <p:cNvSpPr/>
          <p:nvPr/>
        </p:nvSpPr>
        <p:spPr>
          <a:xfrm>
            <a:off x="3006010" y="3636085"/>
            <a:ext cx="1371600" cy="137160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Oval 20">
            <a:extLst>
              <a:ext uri="{FF2B5EF4-FFF2-40B4-BE49-F238E27FC236}">
                <a16:creationId xmlns:a16="http://schemas.microsoft.com/office/drawing/2014/main" id="{36048D15-6BBA-5A57-B0A0-036CBC07E243}"/>
              </a:ext>
            </a:extLst>
          </p:cNvPr>
          <p:cNvSpPr/>
          <p:nvPr/>
        </p:nvSpPr>
        <p:spPr>
          <a:xfrm>
            <a:off x="2517115" y="3147190"/>
            <a:ext cx="2349390" cy="2349390"/>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Oval 22">
            <a:extLst>
              <a:ext uri="{FF2B5EF4-FFF2-40B4-BE49-F238E27FC236}">
                <a16:creationId xmlns:a16="http://schemas.microsoft.com/office/drawing/2014/main" id="{840968C9-3BD2-4E2D-3D0F-C207FB033713}"/>
              </a:ext>
            </a:extLst>
          </p:cNvPr>
          <p:cNvSpPr/>
          <p:nvPr/>
        </p:nvSpPr>
        <p:spPr>
          <a:xfrm flipV="1">
            <a:off x="3534986" y="3496754"/>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4" name="Oval 23">
            <a:extLst>
              <a:ext uri="{FF2B5EF4-FFF2-40B4-BE49-F238E27FC236}">
                <a16:creationId xmlns:a16="http://schemas.microsoft.com/office/drawing/2014/main" id="{F791A2A0-DD61-153B-7F7B-E7FCA714FA03}"/>
              </a:ext>
            </a:extLst>
          </p:cNvPr>
          <p:cNvSpPr/>
          <p:nvPr/>
        </p:nvSpPr>
        <p:spPr>
          <a:xfrm flipV="1">
            <a:off x="3539670" y="4850861"/>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CEEB7DC8-B232-1632-97E1-C34679502288}"/>
              </a:ext>
            </a:extLst>
          </p:cNvPr>
          <p:cNvSpPr/>
          <p:nvPr/>
        </p:nvSpPr>
        <p:spPr>
          <a:xfrm flipV="1">
            <a:off x="4427607" y="3404777"/>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6" name="Oval 25">
            <a:extLst>
              <a:ext uri="{FF2B5EF4-FFF2-40B4-BE49-F238E27FC236}">
                <a16:creationId xmlns:a16="http://schemas.microsoft.com/office/drawing/2014/main" id="{9D3D0293-C019-F09A-90E9-D47E2AA382A9}"/>
              </a:ext>
            </a:extLst>
          </p:cNvPr>
          <p:cNvSpPr/>
          <p:nvPr/>
        </p:nvSpPr>
        <p:spPr>
          <a:xfrm flipV="1">
            <a:off x="2629214" y="3404777"/>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7" name="Oval 26">
            <a:extLst>
              <a:ext uri="{FF2B5EF4-FFF2-40B4-BE49-F238E27FC236}">
                <a16:creationId xmlns:a16="http://schemas.microsoft.com/office/drawing/2014/main" id="{7746F079-4357-5734-A8F6-26FC1B28D056}"/>
              </a:ext>
            </a:extLst>
          </p:cNvPr>
          <p:cNvSpPr/>
          <p:nvPr/>
        </p:nvSpPr>
        <p:spPr>
          <a:xfrm flipV="1">
            <a:off x="2385351" y="4155428"/>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6BF1F2A5-B149-035E-5489-EF2618D82843}"/>
              </a:ext>
            </a:extLst>
          </p:cNvPr>
          <p:cNvSpPr/>
          <p:nvPr/>
        </p:nvSpPr>
        <p:spPr>
          <a:xfrm flipV="1">
            <a:off x="2673939" y="4947722"/>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F6713991-5A15-D53D-94FA-4E923B93129B}"/>
              </a:ext>
            </a:extLst>
          </p:cNvPr>
          <p:cNvSpPr/>
          <p:nvPr/>
        </p:nvSpPr>
        <p:spPr>
          <a:xfrm flipV="1">
            <a:off x="4473735" y="4947722"/>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69991F0C-32CC-C8E4-D7DD-F35E6653C14C}"/>
              </a:ext>
            </a:extLst>
          </p:cNvPr>
          <p:cNvSpPr/>
          <p:nvPr/>
        </p:nvSpPr>
        <p:spPr>
          <a:xfrm flipV="1">
            <a:off x="4709681" y="4150126"/>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3FEE9217-1B5A-F1F7-CF8E-763BA79A1B09}"/>
              </a:ext>
            </a:extLst>
          </p:cNvPr>
          <p:cNvSpPr/>
          <p:nvPr/>
        </p:nvSpPr>
        <p:spPr>
          <a:xfrm flipV="1">
            <a:off x="3573862" y="5338215"/>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BC55B019-13C8-E4C7-BCDE-BF4712C52728}"/>
              </a:ext>
            </a:extLst>
          </p:cNvPr>
          <p:cNvSpPr/>
          <p:nvPr/>
        </p:nvSpPr>
        <p:spPr>
          <a:xfrm flipV="1">
            <a:off x="3534986" y="3035931"/>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22" name="3D Model 21">
                <a:extLst>
                  <a:ext uri="{FF2B5EF4-FFF2-40B4-BE49-F238E27FC236}">
                    <a16:creationId xmlns:a16="http://schemas.microsoft.com/office/drawing/2014/main" id="{C0E164BC-C976-16C2-7ABC-E3E48E45BE2F}"/>
                  </a:ext>
                </a:extLst>
              </p:cNvPr>
              <p:cNvGraphicFramePr>
                <a:graphicFrameLocks noChangeAspect="1"/>
              </p:cNvGraphicFramePr>
              <p:nvPr>
                <p:extLst>
                  <p:ext uri="{D42A27DB-BD31-4B8C-83A1-F6EECF244321}">
                    <p14:modId xmlns:p14="http://schemas.microsoft.com/office/powerpoint/2010/main" val="1206769618"/>
                  </p:ext>
                </p:extLst>
              </p:nvPr>
            </p:nvGraphicFramePr>
            <p:xfrm rot="20204368">
              <a:off x="-113371" y="-100268"/>
              <a:ext cx="1936829" cy="2028332"/>
            </p:xfrm>
            <a:graphic>
              <a:graphicData uri="http://schemas.microsoft.com/office/drawing/2017/model3d">
                <am3d:model3d r:embed="rId5">
                  <am3d:spPr>
                    <a:xfrm rot="20204368">
                      <a:off x="0" y="0"/>
                      <a:ext cx="1936829" cy="2028332"/>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644910" ay="469764" az="88880"/>
                    <am3d:postTrans dx="0" dy="0" dz="0"/>
                  </am3d:trans>
                  <am3d:raster rName="Office3DRenderer" rVer="16.0.8326">
                    <am3d:blip r:embed="rId6"/>
                  </am3d:raster>
                  <am3d:objViewport viewportSz="35533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3D Model 21">
                <a:extLst>
                  <a:ext uri="{FF2B5EF4-FFF2-40B4-BE49-F238E27FC236}">
                    <a16:creationId xmlns:a16="http://schemas.microsoft.com/office/drawing/2014/main" id="{C0E164BC-C976-16C2-7ABC-E3E48E45BE2F}"/>
                  </a:ext>
                </a:extLst>
              </p:cNvPr>
              <p:cNvPicPr>
                <a:picLocks noGrp="1" noRot="1" noChangeAspect="1" noMove="1" noResize="1" noEditPoints="1" noAdjustHandles="1" noChangeArrowheads="1" noChangeShapeType="1" noCrop="1"/>
              </p:cNvPicPr>
              <p:nvPr/>
            </p:nvPicPr>
            <p:blipFill>
              <a:blip r:embed="rId6"/>
              <a:stretch>
                <a:fillRect/>
              </a:stretch>
            </p:blipFill>
            <p:spPr>
              <a:xfrm rot="20204368">
                <a:off x="-113371" y="-100268"/>
                <a:ext cx="1936829" cy="2028332"/>
              </a:xfrm>
              <a:prstGeom prst="rect">
                <a:avLst/>
              </a:prstGeom>
            </p:spPr>
          </p:pic>
        </mc:Fallback>
      </mc:AlternateContent>
    </p:spTree>
    <p:extLst>
      <p:ext uri="{BB962C8B-B14F-4D97-AF65-F5344CB8AC3E}">
        <p14:creationId xmlns:p14="http://schemas.microsoft.com/office/powerpoint/2010/main" val="2735940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5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25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25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25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25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25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5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25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250"/>
                                        <p:tgtEl>
                                          <p:spTgt spid="32"/>
                                        </p:tgtEl>
                                      </p:cBhvr>
                                    </p:animEffect>
                                  </p:childTnLst>
                                </p:cTn>
                              </p:par>
                              <p:par>
                                <p:cTn id="35" presetID="60" presetClass="entr" presetSubtype="128"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additive="sum">
                                        <p:cTn id="38" dur="1000" fill="hold"/>
                                        <p:tgtEl>
                                          <p:spTgt spid="22"/>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9" dur="1000" fill="hold"/>
                                        <p:tgtEl>
                                          <p:spTgt spid="22"/>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0" dur="1000" fill="hold"/>
                                        <p:tgtEl>
                                          <p:spTgt spid="22"/>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1" dur="1000" fill="hold"/>
                                        <p:tgtEl>
                                          <p:spTgt spid="22"/>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42" fill="hold">
                            <p:stCondLst>
                              <p:cond delay="1000"/>
                            </p:stCondLst>
                            <p:childTnLst>
                              <p:par>
                                <p:cTn id="43" presetID="37" presetClass="emph" presetSubtype="128" accel="10000" decel="10000" fill="hold" nodeType="afterEffect">
                                  <p:stCondLst>
                                    <p:cond delay="0"/>
                                  </p:stCondLst>
                                  <p:childTnLst>
                                    <p:animRot by="21600000">
                                      <p:cBhvr>
                                        <p:cTn id="44" dur="18000" fill="hold"/>
                                        <p:tgtEl>
                                          <p:spTgt spid="2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สีชมพู สีน้ำเงิน - ภาพฟรีบน Pixabay">
            <a:extLst>
              <a:ext uri="{FF2B5EF4-FFF2-40B4-BE49-F238E27FC236}">
                <a16:creationId xmlns:a16="http://schemas.microsoft.com/office/drawing/2014/main" id="{520EC25E-ABD3-92B2-23D0-25EAC5F44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5" y="0"/>
            <a:ext cx="12192001" cy="68678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Pin page">
            <a:hlinkClick r:id="rId3" action="ppaction://hlinksldjump"/>
            <a:extLst>
              <a:ext uri="{FF2B5EF4-FFF2-40B4-BE49-F238E27FC236}">
                <a16:creationId xmlns:a16="http://schemas.microsoft.com/office/drawing/2014/main" id="{F632208C-C6AA-7CEA-4538-6324F9B5710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0" b="92644" l="9344" r="89861">
                        <a14:foregroundMark x1="36779" y1="8350" x2="36779" y2="8350"/>
                        <a14:foregroundMark x1="46123" y1="3380" x2="46123" y2="3380"/>
                        <a14:foregroundMark x1="41948" y1="19881" x2="41948" y2="19881"/>
                        <a14:foregroundMark x1="59642" y1="21670" x2="59642" y2="21670"/>
                        <a14:foregroundMark x1="39165" y1="19682" x2="39364" y2="19682"/>
                        <a14:foregroundMark x1="40557" y1="20080" x2="40557" y2="20080"/>
                        <a14:foregroundMark x1="40954" y1="21272" x2="40954" y2="21272"/>
                        <a14:foregroundMark x1="60239" y1="24056" x2="60239" y2="24056"/>
                        <a14:foregroundMark x1="61034" y1="22863" x2="61034" y2="22863"/>
                        <a14:foregroundMark x1="9344" y1="17694" x2="9344" y2="17694"/>
                        <a14:foregroundMark x1="33797" y1="87475" x2="33797" y2="87475"/>
                        <a14:foregroundMark x1="30020" y1="92644" x2="30020" y2="92644"/>
                        <a14:foregroundMark x1="32406" y1="88867" x2="32406" y2="88867"/>
                        <a14:foregroundMark x1="57654" y1="88867" x2="57654" y2="88867"/>
                        <a14:foregroundMark x1="58847" y1="91849" x2="58847" y2="91849"/>
                      </a14:backgroundRemoval>
                    </a14:imgEffect>
                  </a14:imgLayer>
                </a14:imgProps>
              </a:ext>
              <a:ext uri="{28A0092B-C50C-407E-A947-70E740481C1C}">
                <a14:useLocalDpi xmlns:a14="http://schemas.microsoft.com/office/drawing/2010/main" val="0"/>
              </a:ext>
            </a:extLst>
          </a:blip>
          <a:srcRect/>
          <a:stretch>
            <a:fillRect/>
          </a:stretch>
        </p:blipFill>
        <p:spPr bwMode="auto">
          <a:xfrm>
            <a:off x="185077" y="2439273"/>
            <a:ext cx="3161508" cy="3161506"/>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FAAE7D36-45D0-D5D8-05F7-FC9B1CD0CA39}"/>
              </a:ext>
            </a:extLst>
          </p:cNvPr>
          <p:cNvSpPr/>
          <p:nvPr/>
        </p:nvSpPr>
        <p:spPr>
          <a:xfrm>
            <a:off x="412852" y="274779"/>
            <a:ext cx="4051852" cy="1520024"/>
          </a:xfrm>
          <a:prstGeom prst="wedgeEllipseCallout">
            <a:avLst>
              <a:gd name="adj1" fmla="val -6161"/>
              <a:gd name="adj2" fmla="val 771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3 AmpleSoft" panose="02000000000000000000" pitchFamily="2" charset="0"/>
              </a:rPr>
              <a:t>Ba </a:t>
            </a:r>
            <a:r>
              <a:rPr lang="en-US" sz="2400" dirty="0" err="1">
                <a:latin typeface="#9Slide03 AmpleSoft" panose="02000000000000000000" pitchFamily="2" charset="0"/>
              </a:rPr>
              <a:t>nguyên</a:t>
            </a:r>
            <a:r>
              <a:rPr lang="en-US" sz="2400" dirty="0">
                <a:latin typeface="#9Slide03 AmpleSoft" panose="02000000000000000000" pitchFamily="2" charset="0"/>
              </a:rPr>
              <a:t> </a:t>
            </a:r>
            <a:r>
              <a:rPr lang="en-US" sz="2400" dirty="0" err="1">
                <a:latin typeface="#9Slide03 AmpleSoft" panose="02000000000000000000" pitchFamily="2" charset="0"/>
              </a:rPr>
              <a:t>tử</a:t>
            </a:r>
            <a:r>
              <a:rPr lang="en-US" sz="2400" dirty="0">
                <a:latin typeface="#9Slide03 AmpleSoft" panose="02000000000000000000" pitchFamily="2" charset="0"/>
              </a:rPr>
              <a:t> </a:t>
            </a:r>
            <a:r>
              <a:rPr lang="en-US" sz="2400" dirty="0" err="1">
                <a:latin typeface="#9Slide03 AmpleSoft" panose="02000000000000000000" pitchFamily="2" charset="0"/>
              </a:rPr>
              <a:t>sau</a:t>
            </a:r>
            <a:r>
              <a:rPr lang="en-US" sz="2400" dirty="0">
                <a:latin typeface="#9Slide03 AmpleSoft" panose="02000000000000000000" pitchFamily="2" charset="0"/>
              </a:rPr>
              <a:t> </a:t>
            </a:r>
            <a:r>
              <a:rPr lang="en-US" sz="2400" dirty="0" err="1">
                <a:latin typeface="#9Slide03 AmpleSoft" panose="02000000000000000000" pitchFamily="2" charset="0"/>
              </a:rPr>
              <a:t>có</a:t>
            </a:r>
            <a:r>
              <a:rPr lang="en-US" sz="2400" dirty="0">
                <a:latin typeface="#9Slide03 AmpleSoft" panose="02000000000000000000" pitchFamily="2" charset="0"/>
              </a:rPr>
              <a:t> </a:t>
            </a:r>
            <a:r>
              <a:rPr lang="en-US" sz="2400" dirty="0" err="1">
                <a:latin typeface="#9Slide03 AmpleSoft" panose="02000000000000000000" pitchFamily="2" charset="0"/>
              </a:rPr>
              <a:t>đặc</a:t>
            </a:r>
            <a:r>
              <a:rPr lang="en-US" sz="2400" dirty="0">
                <a:latin typeface="#9Slide03 AmpleSoft" panose="02000000000000000000" pitchFamily="2" charset="0"/>
              </a:rPr>
              <a:t> </a:t>
            </a:r>
            <a:r>
              <a:rPr lang="en-US" sz="2400" dirty="0" err="1">
                <a:latin typeface="#9Slide03 AmpleSoft" panose="02000000000000000000" pitchFamily="2" charset="0"/>
              </a:rPr>
              <a:t>điểm</a:t>
            </a:r>
            <a:r>
              <a:rPr lang="en-US" sz="2400" dirty="0">
                <a:latin typeface="#9Slide03 AmpleSoft" panose="02000000000000000000" pitchFamily="2" charset="0"/>
              </a:rPr>
              <a:t> </a:t>
            </a:r>
            <a:r>
              <a:rPr lang="en-US" sz="2400" dirty="0" err="1">
                <a:latin typeface="#9Slide03 AmpleSoft" panose="02000000000000000000" pitchFamily="2" charset="0"/>
              </a:rPr>
              <a:t>chung</a:t>
            </a:r>
            <a:r>
              <a:rPr lang="en-US" sz="2400" dirty="0">
                <a:latin typeface="#9Slide03 AmpleSoft" panose="02000000000000000000" pitchFamily="2" charset="0"/>
              </a:rPr>
              <a:t> </a:t>
            </a:r>
            <a:r>
              <a:rPr lang="en-US" sz="2400" dirty="0" err="1">
                <a:latin typeface="#9Slide03 AmpleSoft" panose="02000000000000000000" pitchFamily="2" charset="0"/>
              </a:rPr>
              <a:t>gì</a:t>
            </a:r>
            <a:r>
              <a:rPr lang="en-US" sz="2400" dirty="0">
                <a:latin typeface="#9Slide03 AmpleSoft" panose="02000000000000000000" pitchFamily="2" charset="0"/>
              </a:rPr>
              <a:t>? </a:t>
            </a:r>
          </a:p>
        </p:txBody>
      </p:sp>
      <p:sp>
        <p:nvSpPr>
          <p:cNvPr id="10" name="Oval 9">
            <a:extLst>
              <a:ext uri="{FF2B5EF4-FFF2-40B4-BE49-F238E27FC236}">
                <a16:creationId xmlns:a16="http://schemas.microsoft.com/office/drawing/2014/main" id="{69ED6AF7-0969-ADEB-1C5F-E0C75599623E}"/>
              </a:ext>
            </a:extLst>
          </p:cNvPr>
          <p:cNvSpPr/>
          <p:nvPr/>
        </p:nvSpPr>
        <p:spPr>
          <a:xfrm>
            <a:off x="5275491" y="3960730"/>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7A53A9C7-0E1A-0741-652F-5C18AAA37E03}"/>
              </a:ext>
            </a:extLst>
          </p:cNvPr>
          <p:cNvSpPr/>
          <p:nvPr/>
        </p:nvSpPr>
        <p:spPr>
          <a:xfrm>
            <a:off x="4588315" y="3273554"/>
            <a:ext cx="1685248" cy="168524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CF3F4F02-56B5-7EFD-E8C4-E5920089824F}"/>
              </a:ext>
            </a:extLst>
          </p:cNvPr>
          <p:cNvSpPr/>
          <p:nvPr/>
        </p:nvSpPr>
        <p:spPr>
          <a:xfrm flipV="1">
            <a:off x="5658073" y="3222504"/>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63B86275-DE1C-6A30-2B4B-EAA3EDFF4A22}"/>
              </a:ext>
            </a:extLst>
          </p:cNvPr>
          <p:cNvSpPr/>
          <p:nvPr/>
        </p:nvSpPr>
        <p:spPr>
          <a:xfrm>
            <a:off x="7574974" y="1806386"/>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4EDB205A-285C-C2C6-1E4C-07606895D954}"/>
              </a:ext>
            </a:extLst>
          </p:cNvPr>
          <p:cNvSpPr/>
          <p:nvPr/>
        </p:nvSpPr>
        <p:spPr>
          <a:xfrm>
            <a:off x="6927751" y="1274658"/>
            <a:ext cx="1685248" cy="168524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Oval 14">
            <a:extLst>
              <a:ext uri="{FF2B5EF4-FFF2-40B4-BE49-F238E27FC236}">
                <a16:creationId xmlns:a16="http://schemas.microsoft.com/office/drawing/2014/main" id="{7AA2BD09-EA8D-E046-ABA2-3025A54F84AC}"/>
              </a:ext>
            </a:extLst>
          </p:cNvPr>
          <p:cNvSpPr/>
          <p:nvPr/>
        </p:nvSpPr>
        <p:spPr>
          <a:xfrm flipV="1">
            <a:off x="7997509" y="1223608"/>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61D38F9B-B991-BD0A-2281-71525E086D22}"/>
              </a:ext>
            </a:extLst>
          </p:cNvPr>
          <p:cNvSpPr/>
          <p:nvPr/>
        </p:nvSpPr>
        <p:spPr>
          <a:xfrm>
            <a:off x="7730422" y="2072250"/>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821C480-BCE7-48B0-9C2C-EA61F361E20A}"/>
              </a:ext>
            </a:extLst>
          </p:cNvPr>
          <p:cNvSpPr/>
          <p:nvPr/>
        </p:nvSpPr>
        <p:spPr>
          <a:xfrm>
            <a:off x="9211932" y="4385308"/>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044A1F97-E910-65AC-8791-85AB3644CAF3}"/>
              </a:ext>
            </a:extLst>
          </p:cNvPr>
          <p:cNvSpPr/>
          <p:nvPr/>
        </p:nvSpPr>
        <p:spPr>
          <a:xfrm>
            <a:off x="8564709" y="3853580"/>
            <a:ext cx="1685248" cy="1685248"/>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Oval 18">
            <a:extLst>
              <a:ext uri="{FF2B5EF4-FFF2-40B4-BE49-F238E27FC236}">
                <a16:creationId xmlns:a16="http://schemas.microsoft.com/office/drawing/2014/main" id="{986740BD-4D32-A46B-155F-A01085BE01CC}"/>
              </a:ext>
            </a:extLst>
          </p:cNvPr>
          <p:cNvSpPr/>
          <p:nvPr/>
        </p:nvSpPr>
        <p:spPr>
          <a:xfrm flipV="1">
            <a:off x="9634467" y="3802530"/>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FA3B7F17-549D-EB89-0199-B080DE03E794}"/>
              </a:ext>
            </a:extLst>
          </p:cNvPr>
          <p:cNvSpPr/>
          <p:nvPr/>
        </p:nvSpPr>
        <p:spPr>
          <a:xfrm>
            <a:off x="9479019" y="4591806"/>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68326A8E-434E-7408-27E1-B418ECD7523B}"/>
              </a:ext>
            </a:extLst>
          </p:cNvPr>
          <p:cNvSpPr/>
          <p:nvPr/>
        </p:nvSpPr>
        <p:spPr>
          <a:xfrm>
            <a:off x="9168123" y="4721999"/>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21680B0A-6A0A-9BBE-036D-4EA6644FC4AF}"/>
              </a:ext>
            </a:extLst>
          </p:cNvPr>
          <p:cNvSpPr txBox="1"/>
          <p:nvPr/>
        </p:nvSpPr>
        <p:spPr>
          <a:xfrm>
            <a:off x="4810981" y="5117724"/>
            <a:ext cx="1239915" cy="369332"/>
          </a:xfrm>
          <a:prstGeom prst="rect">
            <a:avLst/>
          </a:prstGeom>
          <a:noFill/>
        </p:spPr>
        <p:txBody>
          <a:bodyPr wrap="square" rtlCol="0">
            <a:spAutoFit/>
          </a:bodyPr>
          <a:lstStyle/>
          <a:p>
            <a:pPr algn="ctr"/>
            <a:r>
              <a:rPr lang="en-US" dirty="0">
                <a:solidFill>
                  <a:schemeClr val="bg1"/>
                </a:solidFill>
                <a:latin typeface="#9Slide03 AmpleSoft" panose="02000000000000000000" pitchFamily="2" charset="0"/>
              </a:rPr>
              <a:t>Protium</a:t>
            </a:r>
          </a:p>
        </p:txBody>
      </p:sp>
      <p:sp>
        <p:nvSpPr>
          <p:cNvPr id="23" name="TextBox 22">
            <a:extLst>
              <a:ext uri="{FF2B5EF4-FFF2-40B4-BE49-F238E27FC236}">
                <a16:creationId xmlns:a16="http://schemas.microsoft.com/office/drawing/2014/main" id="{F9F5C483-8C4F-536E-EDC9-77B9B24BF8FD}"/>
              </a:ext>
            </a:extLst>
          </p:cNvPr>
          <p:cNvSpPr txBox="1"/>
          <p:nvPr/>
        </p:nvSpPr>
        <p:spPr>
          <a:xfrm>
            <a:off x="7150417" y="3063620"/>
            <a:ext cx="1239915" cy="369332"/>
          </a:xfrm>
          <a:prstGeom prst="rect">
            <a:avLst/>
          </a:prstGeom>
          <a:noFill/>
        </p:spPr>
        <p:txBody>
          <a:bodyPr wrap="square" rtlCol="0">
            <a:spAutoFit/>
          </a:bodyPr>
          <a:lstStyle/>
          <a:p>
            <a:pPr algn="ctr"/>
            <a:r>
              <a:rPr lang="en-US" dirty="0">
                <a:solidFill>
                  <a:schemeClr val="bg1"/>
                </a:solidFill>
                <a:latin typeface="#9Slide03 AmpleSoft" panose="02000000000000000000" pitchFamily="2" charset="0"/>
              </a:rPr>
              <a:t>Deuterium</a:t>
            </a:r>
          </a:p>
        </p:txBody>
      </p:sp>
      <p:sp>
        <p:nvSpPr>
          <p:cNvPr id="24" name="TextBox 23">
            <a:extLst>
              <a:ext uri="{FF2B5EF4-FFF2-40B4-BE49-F238E27FC236}">
                <a16:creationId xmlns:a16="http://schemas.microsoft.com/office/drawing/2014/main" id="{B2B22362-C15D-AA69-0325-CEA0E81F0EE5}"/>
              </a:ext>
            </a:extLst>
          </p:cNvPr>
          <p:cNvSpPr txBox="1"/>
          <p:nvPr/>
        </p:nvSpPr>
        <p:spPr>
          <a:xfrm>
            <a:off x="8787375" y="5672225"/>
            <a:ext cx="1239915" cy="369332"/>
          </a:xfrm>
          <a:prstGeom prst="rect">
            <a:avLst/>
          </a:prstGeom>
          <a:noFill/>
        </p:spPr>
        <p:txBody>
          <a:bodyPr wrap="square" rtlCol="0">
            <a:spAutoFit/>
          </a:bodyPr>
          <a:lstStyle/>
          <a:p>
            <a:pPr algn="ctr"/>
            <a:r>
              <a:rPr lang="en-US" dirty="0">
                <a:solidFill>
                  <a:schemeClr val="bg1"/>
                </a:solidFill>
                <a:latin typeface="#9Slide03 AmpleSoft" panose="02000000000000000000" pitchFamily="2" charset="0"/>
              </a:rPr>
              <a:t>Tritium</a:t>
            </a:r>
          </a:p>
        </p:txBody>
      </p:sp>
      <mc:AlternateContent xmlns:mc="http://schemas.openxmlformats.org/markup-compatibility/2006">
        <mc:Choice xmlns:am3d="http://schemas.microsoft.com/office/drawing/2017/model3d" Requires="am3d">
          <p:graphicFrame>
            <p:nvGraphicFramePr>
              <p:cNvPr id="26" name="3D Model 25">
                <a:extLst>
                  <a:ext uri="{FF2B5EF4-FFF2-40B4-BE49-F238E27FC236}">
                    <a16:creationId xmlns:a16="http://schemas.microsoft.com/office/drawing/2014/main" id="{0C7DAF25-95D0-F981-1122-4399DB235008}"/>
                  </a:ext>
                </a:extLst>
              </p:cNvPr>
              <p:cNvGraphicFramePr>
                <a:graphicFrameLocks noChangeAspect="1"/>
              </p:cNvGraphicFramePr>
              <p:nvPr>
                <p:extLst>
                  <p:ext uri="{D42A27DB-BD31-4B8C-83A1-F6EECF244321}">
                    <p14:modId xmlns:p14="http://schemas.microsoft.com/office/powerpoint/2010/main" val="3367142628"/>
                  </p:ext>
                </p:extLst>
              </p:nvPr>
            </p:nvGraphicFramePr>
            <p:xfrm rot="20204368">
              <a:off x="10281908" y="-266492"/>
              <a:ext cx="2096600" cy="2128609"/>
            </p:xfrm>
            <a:graphic>
              <a:graphicData uri="http://schemas.microsoft.com/office/drawing/2017/model3d">
                <am3d:model3d r:embed="rId6">
                  <am3d:spPr>
                    <a:xfrm rot="20204368">
                      <a:off x="0" y="0"/>
                      <a:ext cx="2096600" cy="2128609"/>
                    </a:xfrm>
                    <a:prstGeom prst="rect">
                      <a:avLst/>
                    </a:prstGeom>
                  </am3d:spPr>
                  <am3d:camera>
                    <am3d:pos x="0" y="0" z="75649332"/>
                    <am3d:up dx="0" dy="36000000" dz="0"/>
                    <am3d:lookAt x="0" y="0" z="0"/>
                    <am3d:perspective fov="2700000"/>
                  </am3d:camera>
                  <am3d:trans>
                    <am3d:meterPerModelUnit n="1834563" d="1000000"/>
                    <am3d:preTrans dx="-22489822" dy="-252610" dz="-33431076"/>
                    <am3d:scale>
                      <am3d:sx n="1000000" d="1000000"/>
                      <am3d:sy n="1000000" d="1000000"/>
                      <am3d:sz n="1000000" d="1000000"/>
                    </am3d:scale>
                    <am3d:rot ax="1466807" ay="838539" az="375931"/>
                    <am3d:postTrans dx="0" dy="0" dz="0"/>
                  </am3d:trans>
                  <am3d:raster rName="Office3DRenderer" rVer="16.0.8326">
                    <am3d:blip r:embed="rId7"/>
                  </am3d:raster>
                  <am3d:objViewport viewportSz="37290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3D Model 25">
                <a:extLst>
                  <a:ext uri="{FF2B5EF4-FFF2-40B4-BE49-F238E27FC236}">
                    <a16:creationId xmlns:a16="http://schemas.microsoft.com/office/drawing/2014/main" id="{0C7DAF25-95D0-F981-1122-4399DB235008}"/>
                  </a:ext>
                </a:extLst>
              </p:cNvPr>
              <p:cNvPicPr>
                <a:picLocks noGrp="1" noRot="1" noChangeAspect="1" noMove="1" noResize="1" noEditPoints="1" noAdjustHandles="1" noChangeArrowheads="1" noChangeShapeType="1" noCrop="1"/>
              </p:cNvPicPr>
              <p:nvPr/>
            </p:nvPicPr>
            <p:blipFill>
              <a:blip r:embed="rId7"/>
              <a:stretch>
                <a:fillRect/>
              </a:stretch>
            </p:blipFill>
            <p:spPr>
              <a:xfrm rot="20204368">
                <a:off x="10281908" y="-266492"/>
                <a:ext cx="2096600" cy="2128609"/>
              </a:xfrm>
              <a:prstGeom prst="rect">
                <a:avLst/>
              </a:prstGeom>
            </p:spPr>
          </p:pic>
        </mc:Fallback>
      </mc:AlternateContent>
    </p:spTree>
    <p:extLst>
      <p:ext uri="{BB962C8B-B14F-4D97-AF65-F5344CB8AC3E}">
        <p14:creationId xmlns:p14="http://schemas.microsoft.com/office/powerpoint/2010/main" val="282284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60" presetClass="entr" presetSubtype="128"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additive="sum">
                                        <p:cTn id="26" dur="1000" fill="hold"/>
                                        <p:tgtEl>
                                          <p:spTgt spid="2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7" dur="1000" fill="hold"/>
                                        <p:tgtEl>
                                          <p:spTgt spid="2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8" dur="1000" fill="hold"/>
                                        <p:tgtEl>
                                          <p:spTgt spid="2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9" dur="1000" fill="hold"/>
                                        <p:tgtEl>
                                          <p:spTgt spid="2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30" fill="hold">
                            <p:stCondLst>
                              <p:cond delay="1000"/>
                            </p:stCondLst>
                            <p:childTnLst>
                              <p:par>
                                <p:cTn id="31" presetID="37" presetClass="emph" presetSubtype="128" accel="10000" decel="10000" fill="hold" nodeType="afterEffect">
                                  <p:stCondLst>
                                    <p:cond delay="0"/>
                                  </p:stCondLst>
                                  <p:childTnLst>
                                    <p:animRot by="21600000">
                                      <p:cBhvr>
                                        <p:cTn id="32" dur="18000" fill="hold"/>
                                        <p:tgtEl>
                                          <p:spTgt spid="2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3" name="Rectangle 1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24EE9DFB-6EF3-A6C0-828F-22E210024B41}"/>
              </a:ext>
            </a:extLst>
          </p:cNvPr>
          <p:cNvSpPr>
            <a:spLocks noGrp="1"/>
          </p:cNvSpPr>
          <p:nvPr>
            <p:ph type="ctrTitle"/>
          </p:nvPr>
        </p:nvSpPr>
        <p:spPr>
          <a:xfrm>
            <a:off x="4276862" y="4091778"/>
            <a:ext cx="7644496" cy="2226076"/>
          </a:xfrm>
        </p:spPr>
        <p:txBody>
          <a:bodyPr anchor="ctr">
            <a:normAutofit/>
          </a:bodyPr>
          <a:lstStyle/>
          <a:p>
            <a:pPr algn="l"/>
            <a:r>
              <a:rPr lang="en-US" sz="5000" dirty="0">
                <a:solidFill>
                  <a:srgbClr val="C00000"/>
                </a:solidFill>
                <a:latin typeface="#9Slide03 IcielPanton Black" panose="00000A00000000000000" pitchFamily="2" charset="0"/>
              </a:rPr>
              <a:t>NGUYÊN TỐ HÓA HỌC</a:t>
            </a:r>
          </a:p>
        </p:txBody>
      </p:sp>
      <p:grpSp>
        <p:nvGrpSpPr>
          <p:cNvPr id="37" name="Bottom Right">
            <a:extLst>
              <a:ext uri="{FF2B5EF4-FFF2-40B4-BE49-F238E27FC236}">
                <a16:creationId xmlns:a16="http://schemas.microsoft.com/office/drawing/2014/main" id="{FD57FA8A-6F6A-4738-A4C4-A1CA441706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41" name="Freeform: Shape 13">
              <a:extLst>
                <a:ext uri="{FF2B5EF4-FFF2-40B4-BE49-F238E27FC236}">
                  <a16:creationId xmlns:a16="http://schemas.microsoft.com/office/drawing/2014/main" id="{B722FA65-4717-473D-935C-1E9703E213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2" name="Graphic 157">
              <a:extLst>
                <a:ext uri="{FF2B5EF4-FFF2-40B4-BE49-F238E27FC236}">
                  <a16:creationId xmlns:a16="http://schemas.microsoft.com/office/drawing/2014/main" id="{0481A62F-BE87-4513-97B2-027784C6FB4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3" name="Freeform: Shape 16">
                <a:extLst>
                  <a:ext uri="{FF2B5EF4-FFF2-40B4-BE49-F238E27FC236}">
                    <a16:creationId xmlns:a16="http://schemas.microsoft.com/office/drawing/2014/main" id="{F00486A8-7935-4814-A88E-8AB9135699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44" name="Freeform: Shape 17">
                <a:extLst>
                  <a:ext uri="{FF2B5EF4-FFF2-40B4-BE49-F238E27FC236}">
                    <a16:creationId xmlns:a16="http://schemas.microsoft.com/office/drawing/2014/main" id="{1D5DFA27-8F9C-4DAD-841C-EC15FDFDF9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CBD0BA0A-7296-4EF5-8B4C-9644798AB6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45" name="Freeform: Shape 19">
                <a:extLst>
                  <a:ext uri="{FF2B5EF4-FFF2-40B4-BE49-F238E27FC236}">
                    <a16:creationId xmlns:a16="http://schemas.microsoft.com/office/drawing/2014/main" id="{05F1A67E-7F6A-4D1C-9630-CEA191C725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5E1300E6-8909-46D4-80E7-2122D24D35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DE4C708C-5388-41A0-984B-3698E2B9EB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95D7DAE6-94E0-4A1D-92A3-7D751872B7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46" name="Freeform: Shape 15">
              <a:extLst>
                <a:ext uri="{FF2B5EF4-FFF2-40B4-BE49-F238E27FC236}">
                  <a16:creationId xmlns:a16="http://schemas.microsoft.com/office/drawing/2014/main" id="{8F513D8C-ECEE-40F4-99D3-6C744A1E94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7" name="Picture 3">
            <a:extLst>
              <a:ext uri="{FF2B5EF4-FFF2-40B4-BE49-F238E27FC236}">
                <a16:creationId xmlns:a16="http://schemas.microsoft.com/office/drawing/2014/main" id="{59C18557-56B8-E76E-C8DD-C8EBF2D17077}"/>
              </a:ext>
            </a:extLst>
          </p:cNvPr>
          <p:cNvPicPr>
            <a:picLocks noChangeAspect="1"/>
          </p:cNvPicPr>
          <p:nvPr/>
        </p:nvPicPr>
        <p:blipFill>
          <a:blip r:embed="rId2">
            <a:extLst>
              <a:ext uri="{28A0092B-C50C-407E-A947-70E740481C1C}">
                <a14:useLocalDpi xmlns:a14="http://schemas.microsoft.com/office/drawing/2010/main" val="0"/>
              </a:ext>
            </a:extLst>
          </a:blip>
          <a:srcRect t="16727" b="16727"/>
          <a:stretch/>
        </p:blipFill>
        <p:spPr>
          <a:xfrm>
            <a:off x="552245" y="-16003"/>
            <a:ext cx="11084189" cy="4211540"/>
          </a:xfrm>
          <a:custGeom>
            <a:avLst/>
            <a:gdLst/>
            <a:ahLst/>
            <a:cxnLst/>
            <a:rect l="l" t="t" r="r" b="b"/>
            <a:pathLst>
              <a:path w="11084189" h="3854030">
                <a:moveTo>
                  <a:pt x="0" y="0"/>
                </a:moveTo>
                <a:lnTo>
                  <a:pt x="11084189" y="0"/>
                </a:lnTo>
                <a:lnTo>
                  <a:pt x="11061525" y="105743"/>
                </a:lnTo>
                <a:cubicBezTo>
                  <a:pt x="10536186" y="2244886"/>
                  <a:pt x="8264668" y="3854030"/>
                  <a:pt x="5542094" y="3854030"/>
                </a:cubicBezTo>
                <a:cubicBezTo>
                  <a:pt x="2819520" y="3854030"/>
                  <a:pt x="548002" y="2244886"/>
                  <a:pt x="22663" y="105743"/>
                </a:cubicBezTo>
                <a:close/>
              </a:path>
            </a:pathLst>
          </a:custGeom>
        </p:spPr>
      </p:pic>
      <p:grpSp>
        <p:nvGrpSpPr>
          <p:cNvPr id="25" name="Top Left">
            <a:extLst>
              <a:ext uri="{FF2B5EF4-FFF2-40B4-BE49-F238E27FC236}">
                <a16:creationId xmlns:a16="http://schemas.microsoft.com/office/drawing/2014/main" id="{FA83938A-824D-4A58-A16F-424E254986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10849" y="15178"/>
            <a:chExt cx="2198951" cy="3331254"/>
          </a:xfrm>
        </p:grpSpPr>
        <p:sp>
          <p:nvSpPr>
            <p:cNvPr id="26" name="Freeform: Shape 25">
              <a:extLst>
                <a:ext uri="{FF2B5EF4-FFF2-40B4-BE49-F238E27FC236}">
                  <a16:creationId xmlns:a16="http://schemas.microsoft.com/office/drawing/2014/main" id="{8B7029D1-A024-479E-8B61-B6C59454B1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27" name="Freeform: Shape 26">
              <a:extLst>
                <a:ext uri="{FF2B5EF4-FFF2-40B4-BE49-F238E27FC236}">
                  <a16:creationId xmlns:a16="http://schemas.microsoft.com/office/drawing/2014/main" id="{5D14A3F6-E603-4A77-BE8B-52A8CC119F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E3BABB92-B7C9-439B-A407-C26CAC92F0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B3806CE1-04AF-4087-986A-DBEB745015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373482B9-3ACD-4DBF-BF7A-865B7BBD10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FBF72E41-C373-4050-A899-B9FDE5113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4B521439-93BF-4D49-9EB4-9FA7981865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grpSp>
        <p:nvGrpSpPr>
          <p:cNvPr id="34" name="Cross">
            <a:extLst>
              <a:ext uri="{FF2B5EF4-FFF2-40B4-BE49-F238E27FC236}">
                <a16:creationId xmlns:a16="http://schemas.microsoft.com/office/drawing/2014/main" id="{8593C7C3-23A8-4377-B2A6-0AA4120CF0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2000" y="553414"/>
            <a:ext cx="118872" cy="118872"/>
            <a:chOff x="1175347" y="3733800"/>
            <a:chExt cx="118872" cy="118872"/>
          </a:xfrm>
        </p:grpSpPr>
        <p:cxnSp>
          <p:nvCxnSpPr>
            <p:cNvPr id="35" name="Straight Connector 34">
              <a:extLst>
                <a:ext uri="{FF2B5EF4-FFF2-40B4-BE49-F238E27FC236}">
                  <a16:creationId xmlns:a16="http://schemas.microsoft.com/office/drawing/2014/main" id="{9DF09466-D21B-48B6-B71E-2E3DC706801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36" name="Straight Connector 35">
              <a:extLst>
                <a:ext uri="{FF2B5EF4-FFF2-40B4-BE49-F238E27FC236}">
                  <a16:creationId xmlns:a16="http://schemas.microsoft.com/office/drawing/2014/main" id="{5E19A168-D974-4872-8F82-BDB7121D1A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38" name="Cross">
            <a:extLst>
              <a:ext uri="{FF2B5EF4-FFF2-40B4-BE49-F238E27FC236}">
                <a16:creationId xmlns:a16="http://schemas.microsoft.com/office/drawing/2014/main" id="{B531CCBB-545A-412B-89AF-AEB3068A7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4400" y="705814"/>
            <a:ext cx="118872" cy="118872"/>
            <a:chOff x="1175347" y="3733800"/>
            <a:chExt cx="118872" cy="118872"/>
          </a:xfrm>
        </p:grpSpPr>
        <p:cxnSp>
          <p:nvCxnSpPr>
            <p:cNvPr id="39" name="Straight Connector 38">
              <a:extLst>
                <a:ext uri="{FF2B5EF4-FFF2-40B4-BE49-F238E27FC236}">
                  <a16:creationId xmlns:a16="http://schemas.microsoft.com/office/drawing/2014/main" id="{D48FD4C8-4A36-4CB1-9391-65AA566FF6F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40" name="Straight Connector 39">
              <a:extLst>
                <a:ext uri="{FF2B5EF4-FFF2-40B4-BE49-F238E27FC236}">
                  <a16:creationId xmlns:a16="http://schemas.microsoft.com/office/drawing/2014/main" id="{75FC3684-0929-46EE-A97F-3BEE86C8F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
        <p:nvSpPr>
          <p:cNvPr id="5" name="TextBox 4">
            <a:extLst>
              <a:ext uri="{FF2B5EF4-FFF2-40B4-BE49-F238E27FC236}">
                <a16:creationId xmlns:a16="http://schemas.microsoft.com/office/drawing/2014/main" id="{EBC3D0DF-2F13-3946-0BF0-A4E27C39CF23}"/>
              </a:ext>
            </a:extLst>
          </p:cNvPr>
          <p:cNvSpPr txBox="1"/>
          <p:nvPr/>
        </p:nvSpPr>
        <p:spPr>
          <a:xfrm>
            <a:off x="-3048" y="6525558"/>
            <a:ext cx="2990507" cy="338554"/>
          </a:xfrm>
          <a:prstGeom prst="rect">
            <a:avLst/>
          </a:prstGeom>
          <a:noFill/>
        </p:spPr>
        <p:txBody>
          <a:bodyPr wrap="square" rtlCol="0">
            <a:spAutoFit/>
          </a:bodyPr>
          <a:lstStyle/>
          <a:p>
            <a:r>
              <a:rPr lang="en-US" sz="1600" dirty="0">
                <a:solidFill>
                  <a:schemeClr val="bg1">
                    <a:lumMod val="50000"/>
                  </a:schemeClr>
                </a:solidFill>
                <a:latin typeface="Times New Roman" panose="02020603050405020304" pitchFamily="18" charset="0"/>
                <a:cs typeface="Times New Roman" panose="02020603050405020304" pitchFamily="18" charset="0"/>
              </a:rPr>
              <a:t>KHOA HỌC TỰ NHIÊN 7</a:t>
            </a:r>
          </a:p>
        </p:txBody>
      </p:sp>
      <p:sp>
        <p:nvSpPr>
          <p:cNvPr id="49" name="Subtitle 2">
            <a:extLst>
              <a:ext uri="{FF2B5EF4-FFF2-40B4-BE49-F238E27FC236}">
                <a16:creationId xmlns:a16="http://schemas.microsoft.com/office/drawing/2014/main" id="{3B5FB2B4-7291-FABF-5BC1-0028D4394BFF}"/>
              </a:ext>
            </a:extLst>
          </p:cNvPr>
          <p:cNvSpPr txBox="1">
            <a:spLocks/>
          </p:cNvSpPr>
          <p:nvPr/>
        </p:nvSpPr>
        <p:spPr>
          <a:xfrm>
            <a:off x="451703" y="4107707"/>
            <a:ext cx="3516194" cy="1579216"/>
          </a:xfrm>
          <a:prstGeom prst="rect">
            <a:avLst/>
          </a:prstGeom>
        </p:spPr>
        <p:txBody>
          <a:bodyPr vert="horz" lIns="91440" tIns="45720" rIns="91440" bIns="45720" rtlCol="0" anchor="ctr">
            <a:normAutofit/>
          </a:bodyPr>
          <a:lstStyle>
            <a:lvl1pPr marL="0" indent="0" algn="ctr" defTabSz="914400" rtl="0" eaLnBrk="1" latinLnBrk="0" hangingPunct="1">
              <a:lnSpc>
                <a:spcPct val="110000"/>
              </a:lnSpc>
              <a:spcBef>
                <a:spcPts val="1000"/>
              </a:spcBef>
              <a:buClr>
                <a:schemeClr val="accent5"/>
              </a:buClr>
              <a:buFont typeface="Avenir Next LT Pro" panose="020B05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500"/>
              </a:spcBef>
              <a:buClr>
                <a:schemeClr val="accent5"/>
              </a:buClr>
              <a:buFont typeface="Avenir Next LT Pro" panose="020B05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600" b="1">
                <a:latin typeface="#9Slide03 AmpleSoft Bold" panose="02000000000000000000" pitchFamily="2" charset="0"/>
              </a:rPr>
              <a:t>TIẾT 12, 13, 14</a:t>
            </a:r>
          </a:p>
          <a:p>
            <a:pPr algn="r"/>
            <a:r>
              <a:rPr lang="en-US" sz="3600" b="1">
                <a:latin typeface="#9Slide03 AmpleSoft Bold" panose="02000000000000000000" pitchFamily="2" charset="0"/>
              </a:rPr>
              <a:t>BÀI 3</a:t>
            </a:r>
            <a:endParaRPr lang="en-US" sz="3600" b="1" dirty="0">
              <a:latin typeface="#9Slide03 AmpleSoft Bold" panose="02000000000000000000" pitchFamily="2" charset="0"/>
            </a:endParaRPr>
          </a:p>
        </p:txBody>
      </p:sp>
    </p:spTree>
    <p:extLst>
      <p:ext uri="{BB962C8B-B14F-4D97-AF65-F5344CB8AC3E}">
        <p14:creationId xmlns:p14="http://schemas.microsoft.com/office/powerpoint/2010/main" val="555739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EC76F4-21C6-111D-0F30-56232B11BB59}"/>
              </a:ext>
            </a:extLst>
          </p:cNvPr>
          <p:cNvSpPr txBox="1"/>
          <p:nvPr/>
        </p:nvSpPr>
        <p:spPr>
          <a:xfrm>
            <a:off x="-3048" y="6525558"/>
            <a:ext cx="2990507" cy="338554"/>
          </a:xfrm>
          <a:prstGeom prst="rect">
            <a:avLst/>
          </a:prstGeom>
          <a:noFill/>
        </p:spPr>
        <p:txBody>
          <a:bodyPr wrap="square" rtlCol="0">
            <a:spAutoFit/>
          </a:bodyPr>
          <a:lstStyle/>
          <a:p>
            <a:r>
              <a:rPr lang="en-US" sz="1600" dirty="0">
                <a:solidFill>
                  <a:schemeClr val="bg1">
                    <a:lumMod val="50000"/>
                  </a:schemeClr>
                </a:solidFill>
                <a:latin typeface="Times New Roman" panose="02020603050405020304" pitchFamily="18" charset="0"/>
                <a:cs typeface="Times New Roman" panose="02020603050405020304" pitchFamily="18" charset="0"/>
              </a:rPr>
              <a:t>KHOA HỌC TỰ NHIÊN 7</a:t>
            </a:r>
          </a:p>
        </p:txBody>
      </p:sp>
      <p:sp>
        <p:nvSpPr>
          <p:cNvPr id="9" name="Oval 8">
            <a:extLst>
              <a:ext uri="{FF2B5EF4-FFF2-40B4-BE49-F238E27FC236}">
                <a16:creationId xmlns:a16="http://schemas.microsoft.com/office/drawing/2014/main" id="{CE91E8F8-E05A-A939-1ABE-14B575697241}"/>
              </a:ext>
            </a:extLst>
          </p:cNvPr>
          <p:cNvSpPr/>
          <p:nvPr/>
        </p:nvSpPr>
        <p:spPr>
          <a:xfrm>
            <a:off x="7830887" y="1064731"/>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E4FD6C25-4641-98F0-CEE1-4041CA06B0C4}"/>
              </a:ext>
            </a:extLst>
          </p:cNvPr>
          <p:cNvSpPr/>
          <p:nvPr/>
        </p:nvSpPr>
        <p:spPr>
          <a:xfrm>
            <a:off x="7143711" y="377555"/>
            <a:ext cx="1685248" cy="16852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Oval 10">
            <a:extLst>
              <a:ext uri="{FF2B5EF4-FFF2-40B4-BE49-F238E27FC236}">
                <a16:creationId xmlns:a16="http://schemas.microsoft.com/office/drawing/2014/main" id="{F9E4C307-A5C6-2EDE-202D-9CD8E8B23CD3}"/>
              </a:ext>
            </a:extLst>
          </p:cNvPr>
          <p:cNvSpPr/>
          <p:nvPr/>
        </p:nvSpPr>
        <p:spPr>
          <a:xfrm flipV="1">
            <a:off x="8213469" y="326505"/>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
        <p:nvSpPr>
          <p:cNvPr id="12" name="Oval 11">
            <a:extLst>
              <a:ext uri="{FF2B5EF4-FFF2-40B4-BE49-F238E27FC236}">
                <a16:creationId xmlns:a16="http://schemas.microsoft.com/office/drawing/2014/main" id="{3AC7661F-8B6E-4E27-A26B-59E757345F0D}"/>
              </a:ext>
            </a:extLst>
          </p:cNvPr>
          <p:cNvSpPr/>
          <p:nvPr/>
        </p:nvSpPr>
        <p:spPr>
          <a:xfrm>
            <a:off x="10726479" y="935491"/>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1B460052-FA98-7C24-9389-CE21B572AB00}"/>
              </a:ext>
            </a:extLst>
          </p:cNvPr>
          <p:cNvSpPr/>
          <p:nvPr/>
        </p:nvSpPr>
        <p:spPr>
          <a:xfrm>
            <a:off x="10079256" y="403763"/>
            <a:ext cx="1685248" cy="16852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Oval 13">
            <a:extLst>
              <a:ext uri="{FF2B5EF4-FFF2-40B4-BE49-F238E27FC236}">
                <a16:creationId xmlns:a16="http://schemas.microsoft.com/office/drawing/2014/main" id="{BE335BC1-61F1-1D28-683E-A883E8D6E45A}"/>
              </a:ext>
            </a:extLst>
          </p:cNvPr>
          <p:cNvSpPr/>
          <p:nvPr/>
        </p:nvSpPr>
        <p:spPr>
          <a:xfrm flipV="1">
            <a:off x="11149014" y="352713"/>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276CC7C8-B83A-83ED-774C-779F94FD13CF}"/>
              </a:ext>
            </a:extLst>
          </p:cNvPr>
          <p:cNvSpPr/>
          <p:nvPr/>
        </p:nvSpPr>
        <p:spPr>
          <a:xfrm>
            <a:off x="10881927" y="1201355"/>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EEF03BDC-407F-389D-5F0D-34E7D39E76C7}"/>
              </a:ext>
            </a:extLst>
          </p:cNvPr>
          <p:cNvSpPr/>
          <p:nvPr/>
        </p:nvSpPr>
        <p:spPr>
          <a:xfrm>
            <a:off x="9253515" y="3097250"/>
            <a:ext cx="310896" cy="310896"/>
          </a:xfrm>
          <a:prstGeom prst="ellipse">
            <a:avLst/>
          </a:prstGeom>
          <a:solidFill>
            <a:srgbClr val="FF0000"/>
          </a:solidFill>
          <a:ln>
            <a:solidFill>
              <a:srgbClr val="FF000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Arial" panose="020B0604020202020204" pitchFamily="34" charset="0"/>
                <a:cs typeface="Arial" panose="020B0604020202020204" pitchFamily="34" charset="0"/>
              </a:rPr>
              <a:t>+</a:t>
            </a:r>
            <a:endParaRPr lang="en-US" sz="1400" b="1" dirty="0">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219BBDF0-B7B9-9285-B887-488C3672AD6F}"/>
              </a:ext>
            </a:extLst>
          </p:cNvPr>
          <p:cNvSpPr/>
          <p:nvPr/>
        </p:nvSpPr>
        <p:spPr>
          <a:xfrm>
            <a:off x="8606292" y="2565522"/>
            <a:ext cx="1685248" cy="16852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8" name="Oval 17">
            <a:extLst>
              <a:ext uri="{FF2B5EF4-FFF2-40B4-BE49-F238E27FC236}">
                <a16:creationId xmlns:a16="http://schemas.microsoft.com/office/drawing/2014/main" id="{D4E29CAD-5958-CAC0-ACBD-6C65B26BB0AF}"/>
              </a:ext>
            </a:extLst>
          </p:cNvPr>
          <p:cNvSpPr/>
          <p:nvPr/>
        </p:nvSpPr>
        <p:spPr>
          <a:xfrm flipV="1">
            <a:off x="9676050" y="2514472"/>
            <a:ext cx="313648" cy="313648"/>
          </a:xfrm>
          <a:prstGeom prst="ellipse">
            <a:avLst/>
          </a:prstGeom>
          <a:solidFill>
            <a:srgbClr val="92D050"/>
          </a:solidFill>
          <a:ln>
            <a:solidFill>
              <a:srgbClr val="92D050"/>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a:t>
            </a:r>
            <a:endParaRPr lang="en-US" sz="1200" b="1" dirty="0">
              <a:solidFill>
                <a:schemeClr val="tx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6416708A-F69C-E7ED-465D-936F9D2E6D47}"/>
              </a:ext>
            </a:extLst>
          </p:cNvPr>
          <p:cNvSpPr/>
          <p:nvPr/>
        </p:nvSpPr>
        <p:spPr>
          <a:xfrm>
            <a:off x="9520602" y="3303748"/>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B6528285-9828-38AC-D8C1-0F00544FC909}"/>
              </a:ext>
            </a:extLst>
          </p:cNvPr>
          <p:cNvSpPr/>
          <p:nvPr/>
        </p:nvSpPr>
        <p:spPr>
          <a:xfrm>
            <a:off x="9209706" y="3433941"/>
            <a:ext cx="310896" cy="310896"/>
          </a:xfrm>
          <a:prstGeom prst="ellipse">
            <a:avLst/>
          </a:prstGeom>
          <a:solidFill>
            <a:schemeClr val="tx1"/>
          </a:solidFill>
          <a:ln>
            <a:solidFill>
              <a:schemeClr val="tx1"/>
            </a:solidFill>
          </a:ln>
          <a:effectLst>
            <a:softEdge rad="31750"/>
          </a:effectLst>
          <a:scene3d>
            <a:camera prst="orthographicFront"/>
            <a:lightRig rig="threePt" dir="t"/>
          </a:scene3d>
          <a:sp3d extrusionH="317500">
            <a:bevelT w="139700"/>
            <a:bevelB w="177800"/>
            <a:extrusionClr>
              <a:schemeClr val="bg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62B42D7D-770A-ACC6-C8CF-D84DFE1903BE}"/>
              </a:ext>
            </a:extLst>
          </p:cNvPr>
          <p:cNvSpPr txBox="1"/>
          <p:nvPr/>
        </p:nvSpPr>
        <p:spPr>
          <a:xfrm>
            <a:off x="7366377" y="2127433"/>
            <a:ext cx="1239915" cy="369332"/>
          </a:xfrm>
          <a:prstGeom prst="rect">
            <a:avLst/>
          </a:prstGeom>
          <a:noFill/>
        </p:spPr>
        <p:txBody>
          <a:bodyPr wrap="square" rtlCol="0">
            <a:spAutoFit/>
          </a:bodyPr>
          <a:lstStyle/>
          <a:p>
            <a:pPr algn="ctr"/>
            <a:r>
              <a:rPr lang="en-US" dirty="0">
                <a:latin typeface="#9Slide03 AmpleSoft" panose="02000000000000000000" pitchFamily="2" charset="0"/>
              </a:rPr>
              <a:t>Protium</a:t>
            </a:r>
          </a:p>
        </p:txBody>
      </p:sp>
      <p:sp>
        <p:nvSpPr>
          <p:cNvPr id="22" name="TextBox 21">
            <a:extLst>
              <a:ext uri="{FF2B5EF4-FFF2-40B4-BE49-F238E27FC236}">
                <a16:creationId xmlns:a16="http://schemas.microsoft.com/office/drawing/2014/main" id="{DDE14C93-648F-797B-1928-686A9B4FD5CF}"/>
              </a:ext>
            </a:extLst>
          </p:cNvPr>
          <p:cNvSpPr txBox="1"/>
          <p:nvPr/>
        </p:nvSpPr>
        <p:spPr>
          <a:xfrm>
            <a:off x="10422465" y="2127433"/>
            <a:ext cx="1239915" cy="369332"/>
          </a:xfrm>
          <a:prstGeom prst="rect">
            <a:avLst/>
          </a:prstGeom>
          <a:noFill/>
        </p:spPr>
        <p:txBody>
          <a:bodyPr wrap="square" rtlCol="0">
            <a:spAutoFit/>
          </a:bodyPr>
          <a:lstStyle/>
          <a:p>
            <a:pPr algn="ctr"/>
            <a:r>
              <a:rPr lang="en-US" dirty="0">
                <a:latin typeface="#9Slide03 AmpleSoft" panose="02000000000000000000" pitchFamily="2" charset="0"/>
              </a:rPr>
              <a:t>Deuterium</a:t>
            </a:r>
          </a:p>
        </p:txBody>
      </p:sp>
      <p:sp>
        <p:nvSpPr>
          <p:cNvPr id="23" name="TextBox 22">
            <a:extLst>
              <a:ext uri="{FF2B5EF4-FFF2-40B4-BE49-F238E27FC236}">
                <a16:creationId xmlns:a16="http://schemas.microsoft.com/office/drawing/2014/main" id="{8220735B-A348-9089-4DBA-68E593A10B9C}"/>
              </a:ext>
            </a:extLst>
          </p:cNvPr>
          <p:cNvSpPr txBox="1"/>
          <p:nvPr/>
        </p:nvSpPr>
        <p:spPr>
          <a:xfrm>
            <a:off x="8900644" y="4319070"/>
            <a:ext cx="1239915" cy="369332"/>
          </a:xfrm>
          <a:prstGeom prst="rect">
            <a:avLst/>
          </a:prstGeom>
          <a:noFill/>
        </p:spPr>
        <p:txBody>
          <a:bodyPr wrap="square" rtlCol="0">
            <a:spAutoFit/>
          </a:bodyPr>
          <a:lstStyle/>
          <a:p>
            <a:pPr algn="ctr"/>
            <a:r>
              <a:rPr lang="en-US" dirty="0">
                <a:latin typeface="#9Slide03 AmpleSoft" panose="02000000000000000000" pitchFamily="2" charset="0"/>
              </a:rPr>
              <a:t>Tritium</a:t>
            </a:r>
          </a:p>
        </p:txBody>
      </p:sp>
      <p:sp>
        <p:nvSpPr>
          <p:cNvPr id="24" name="Rectangle: Rounded Corners 23">
            <a:extLst>
              <a:ext uri="{FF2B5EF4-FFF2-40B4-BE49-F238E27FC236}">
                <a16:creationId xmlns:a16="http://schemas.microsoft.com/office/drawing/2014/main" id="{8338B102-DE3C-6519-2D22-2111E9C31BB5}"/>
              </a:ext>
            </a:extLst>
          </p:cNvPr>
          <p:cNvSpPr/>
          <p:nvPr/>
        </p:nvSpPr>
        <p:spPr>
          <a:xfrm>
            <a:off x="378297" y="514028"/>
            <a:ext cx="5365571" cy="110140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9Slide03 Ample" panose="02000000000000000000" pitchFamily="2" charset="0"/>
              </a:rPr>
              <a:t>Câu </a:t>
            </a:r>
            <a:r>
              <a:rPr lang="en-US" sz="2800" b="1" i="1" u="sng" dirty="0" err="1">
                <a:solidFill>
                  <a:srgbClr val="C00000"/>
                </a:solidFill>
                <a:latin typeface="#9Slide03 Ample" panose="02000000000000000000" pitchFamily="2" charset="0"/>
              </a:rPr>
              <a:t>hỏi</a:t>
            </a:r>
            <a:r>
              <a:rPr lang="en-US" sz="2800" b="1" i="1" u="sng" dirty="0">
                <a:solidFill>
                  <a:srgbClr val="C00000"/>
                </a:solidFill>
                <a:latin typeface="#9Slide03 Ample" panose="02000000000000000000" pitchFamily="2" charset="0"/>
              </a:rPr>
              <a:t> 1</a:t>
            </a:r>
            <a:r>
              <a:rPr lang="en-US" sz="2800" b="1" i="1" dirty="0">
                <a:solidFill>
                  <a:srgbClr val="C00000"/>
                </a:solidFill>
                <a:latin typeface="#9Slide03 Ample" panose="02000000000000000000" pitchFamily="2" charset="0"/>
              </a:rPr>
              <a:t>:</a:t>
            </a:r>
            <a:r>
              <a:rPr lang="en-US" sz="2800" b="1" i="1"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Những</a:t>
            </a:r>
            <a:r>
              <a:rPr lang="en-US" sz="2800" dirty="0">
                <a:solidFill>
                  <a:schemeClr val="accent6">
                    <a:lumMod val="50000"/>
                  </a:schemeClr>
                </a:solidFill>
                <a:effectLst/>
                <a:latin typeface="#9Slide03 Ample" panose="02000000000000000000" pitchFamily="2" charset="0"/>
                <a:ea typeface="Times New Roman" panose="02020603050405020304" pitchFamily="18" charset="0"/>
              </a:rPr>
              <a:t>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nguyên</a:t>
            </a:r>
            <a:r>
              <a:rPr lang="en-US" sz="2800" dirty="0">
                <a:solidFill>
                  <a:schemeClr val="accent6">
                    <a:lumMod val="50000"/>
                  </a:schemeClr>
                </a:solidFill>
                <a:effectLst/>
                <a:latin typeface="#9Slide03 Ample" panose="02000000000000000000" pitchFamily="2" charset="0"/>
                <a:ea typeface="Times New Roman" panose="02020603050405020304" pitchFamily="18" charset="0"/>
              </a:rPr>
              <a:t>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tử</a:t>
            </a:r>
            <a:r>
              <a:rPr lang="en-US" sz="2800" dirty="0">
                <a:solidFill>
                  <a:schemeClr val="accent6">
                    <a:lumMod val="50000"/>
                  </a:schemeClr>
                </a:solidFill>
                <a:effectLst/>
                <a:latin typeface="#9Slide03 Ample" panose="02000000000000000000" pitchFamily="2" charset="0"/>
                <a:ea typeface="Times New Roman" panose="02020603050405020304" pitchFamily="18" charset="0"/>
              </a:rPr>
              <a:t> ở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câu</a:t>
            </a:r>
            <a:r>
              <a:rPr lang="en-US" sz="2800" dirty="0">
                <a:solidFill>
                  <a:schemeClr val="accent6">
                    <a:lumMod val="50000"/>
                  </a:schemeClr>
                </a:solidFill>
                <a:effectLst/>
                <a:latin typeface="#9Slide03 Ample" panose="02000000000000000000" pitchFamily="2" charset="0"/>
                <a:ea typeface="Times New Roman" panose="02020603050405020304" pitchFamily="18" charset="0"/>
              </a:rPr>
              <a:t>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hỏi</a:t>
            </a:r>
            <a:r>
              <a:rPr lang="en-US" sz="2800" dirty="0">
                <a:solidFill>
                  <a:schemeClr val="accent6">
                    <a:lumMod val="50000"/>
                  </a:schemeClr>
                </a:solidFill>
                <a:effectLst/>
                <a:latin typeface="#9Slide03 Ample" panose="02000000000000000000" pitchFamily="2" charset="0"/>
                <a:ea typeface="Times New Roman" panose="02020603050405020304" pitchFamily="18" charset="0"/>
              </a:rPr>
              <a:t> 5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có</a:t>
            </a:r>
            <a:r>
              <a:rPr lang="en-US" sz="2800" dirty="0">
                <a:solidFill>
                  <a:schemeClr val="accent6">
                    <a:lumMod val="50000"/>
                  </a:schemeClr>
                </a:solidFill>
                <a:effectLst/>
                <a:latin typeface="#9Slide03 Ample" panose="02000000000000000000" pitchFamily="2" charset="0"/>
                <a:ea typeface="Times New Roman" panose="02020603050405020304" pitchFamily="18" charset="0"/>
              </a:rPr>
              <a:t>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gì</a:t>
            </a:r>
            <a:r>
              <a:rPr lang="en-US" sz="2800" dirty="0">
                <a:solidFill>
                  <a:schemeClr val="accent6">
                    <a:lumMod val="50000"/>
                  </a:schemeClr>
                </a:solidFill>
                <a:effectLst/>
                <a:latin typeface="#9Slide03 Ample" panose="02000000000000000000" pitchFamily="2" charset="0"/>
                <a:ea typeface="Times New Roman" panose="02020603050405020304" pitchFamily="18" charset="0"/>
              </a:rPr>
              <a:t>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khác</a:t>
            </a:r>
            <a:r>
              <a:rPr lang="en-US" sz="2800" dirty="0">
                <a:solidFill>
                  <a:schemeClr val="accent6">
                    <a:lumMod val="50000"/>
                  </a:schemeClr>
                </a:solidFill>
                <a:effectLst/>
                <a:latin typeface="#9Slide03 Ample" panose="02000000000000000000" pitchFamily="2" charset="0"/>
                <a:ea typeface="Times New Roman" panose="02020603050405020304" pitchFamily="18" charset="0"/>
              </a:rPr>
              <a:t> </a:t>
            </a:r>
            <a:r>
              <a:rPr lang="en-US" sz="2800" dirty="0" err="1">
                <a:solidFill>
                  <a:schemeClr val="accent6">
                    <a:lumMod val="50000"/>
                  </a:schemeClr>
                </a:solidFill>
                <a:effectLst/>
                <a:latin typeface="#9Slide03 Ample" panose="02000000000000000000" pitchFamily="2" charset="0"/>
                <a:ea typeface="Times New Roman" panose="02020603050405020304" pitchFamily="18" charset="0"/>
              </a:rPr>
              <a:t>nhau</a:t>
            </a:r>
            <a:r>
              <a:rPr lang="en-US" sz="2800" dirty="0">
                <a:solidFill>
                  <a:schemeClr val="accent6">
                    <a:lumMod val="50000"/>
                  </a:schemeClr>
                </a:solidFill>
                <a:latin typeface="#9Slide03 Ample" panose="02000000000000000000" pitchFamily="2" charset="0"/>
                <a:ea typeface="Times New Roman" panose="02020603050405020304" pitchFamily="18" charset="0"/>
              </a:rPr>
              <a:t>?</a:t>
            </a:r>
            <a:endParaRPr lang="en-US" sz="2800" dirty="0">
              <a:solidFill>
                <a:schemeClr val="accent6">
                  <a:lumMod val="50000"/>
                </a:schemeClr>
              </a:solidFill>
              <a:effectLst/>
              <a:latin typeface="#9Slide03 Ample" panose="02000000000000000000" pitchFamily="2" charset="0"/>
              <a:ea typeface="Times New Roman" panose="02020603050405020304" pitchFamily="18" charset="0"/>
            </a:endParaRPr>
          </a:p>
        </p:txBody>
      </p:sp>
      <p:sp>
        <p:nvSpPr>
          <p:cNvPr id="4" name="Arrow: Right 3">
            <a:extLst>
              <a:ext uri="{FF2B5EF4-FFF2-40B4-BE49-F238E27FC236}">
                <a16:creationId xmlns:a16="http://schemas.microsoft.com/office/drawing/2014/main" id="{C86E723E-2829-C144-B8B5-0471132376F5}"/>
              </a:ext>
            </a:extLst>
          </p:cNvPr>
          <p:cNvSpPr/>
          <p:nvPr/>
        </p:nvSpPr>
        <p:spPr>
          <a:xfrm>
            <a:off x="376357" y="2247063"/>
            <a:ext cx="513872" cy="206498"/>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005F5F5-6D6F-6ED3-0FD5-3011D9583A6A}"/>
              </a:ext>
            </a:extLst>
          </p:cNvPr>
          <p:cNvSpPr txBox="1"/>
          <p:nvPr/>
        </p:nvSpPr>
        <p:spPr>
          <a:xfrm>
            <a:off x="1020381" y="2127433"/>
            <a:ext cx="5711628" cy="1631216"/>
          </a:xfrm>
          <a:prstGeom prst="rect">
            <a:avLst/>
          </a:prstGeom>
          <a:noFill/>
        </p:spPr>
        <p:txBody>
          <a:bodyPr wrap="square" rtlCol="0">
            <a:spAutoFit/>
          </a:bodyPr>
          <a:lstStyle/>
          <a:p>
            <a:r>
              <a:rPr lang="en-US" sz="2000" i="1" dirty="0">
                <a:solidFill>
                  <a:srgbClr val="FF0000"/>
                </a:solidFill>
                <a:latin typeface="#9Slide03 Ample" panose="02000000000000000000" pitchFamily="2" charset="0"/>
                <a:ea typeface="Times New Roman" panose="02020603050405020304" pitchFamily="18" charset="0"/>
              </a:rPr>
              <a:t>Ba</a:t>
            </a:r>
            <a:r>
              <a:rPr lang="en-US" sz="2000" i="1" dirty="0">
                <a:solidFill>
                  <a:srgbClr val="FF0000"/>
                </a:solidFill>
                <a:effectLst/>
                <a:latin typeface="#9Slide03 Ample" panose="02000000000000000000" pitchFamily="2" charset="0"/>
                <a:ea typeface="Times New Roman" panose="02020603050405020304" pitchFamily="18" charset="0"/>
              </a:rPr>
              <a:t> </a:t>
            </a:r>
            <a:r>
              <a:rPr lang="en-US" sz="2000" i="1" dirty="0" err="1">
                <a:solidFill>
                  <a:srgbClr val="FF0000"/>
                </a:solidFill>
                <a:effectLst/>
                <a:latin typeface="#9Slide03 Ample" panose="02000000000000000000" pitchFamily="2" charset="0"/>
                <a:ea typeface="Times New Roman" panose="02020603050405020304" pitchFamily="18" charset="0"/>
              </a:rPr>
              <a:t>nguyên</a:t>
            </a:r>
            <a:r>
              <a:rPr lang="en-US" sz="2000" i="1" dirty="0">
                <a:solidFill>
                  <a:srgbClr val="FF0000"/>
                </a:solidFill>
                <a:effectLst/>
                <a:latin typeface="#9Slide03 Ample" panose="02000000000000000000" pitchFamily="2" charset="0"/>
                <a:ea typeface="Times New Roman" panose="02020603050405020304" pitchFamily="18" charset="0"/>
              </a:rPr>
              <a:t> </a:t>
            </a:r>
            <a:r>
              <a:rPr lang="en-US" sz="2000" i="1" dirty="0" err="1">
                <a:solidFill>
                  <a:srgbClr val="FF0000"/>
                </a:solidFill>
                <a:effectLst/>
                <a:latin typeface="#9Slide03 Ample" panose="02000000000000000000" pitchFamily="2" charset="0"/>
                <a:ea typeface="Times New Roman" panose="02020603050405020304" pitchFamily="18" charset="0"/>
              </a:rPr>
              <a:t>tử</a:t>
            </a:r>
            <a:r>
              <a:rPr lang="en-US" sz="2000" i="1" dirty="0">
                <a:solidFill>
                  <a:srgbClr val="FF0000"/>
                </a:solidFill>
                <a:effectLst/>
                <a:latin typeface="#9Slide03 Ample" panose="02000000000000000000" pitchFamily="2" charset="0"/>
                <a:ea typeface="Times New Roman" panose="02020603050405020304" pitchFamily="18" charset="0"/>
              </a:rPr>
              <a:t> ở </a:t>
            </a:r>
            <a:r>
              <a:rPr lang="en-US" sz="2000" i="1" dirty="0" err="1">
                <a:solidFill>
                  <a:srgbClr val="FF0000"/>
                </a:solidFill>
                <a:effectLst/>
                <a:latin typeface="#9Slide03 Ample" panose="02000000000000000000" pitchFamily="2" charset="0"/>
                <a:ea typeface="Times New Roman" panose="02020603050405020304" pitchFamily="18" charset="0"/>
              </a:rPr>
              <a:t>câu</a:t>
            </a:r>
            <a:r>
              <a:rPr lang="en-US" sz="2000" i="1" dirty="0">
                <a:solidFill>
                  <a:srgbClr val="FF0000"/>
                </a:solidFill>
                <a:effectLst/>
                <a:latin typeface="#9Slide03 Ample" panose="02000000000000000000" pitchFamily="2" charset="0"/>
                <a:ea typeface="Times New Roman" panose="02020603050405020304" pitchFamily="18" charset="0"/>
              </a:rPr>
              <a:t> </a:t>
            </a:r>
            <a:r>
              <a:rPr lang="en-US" sz="2000" i="1" dirty="0" err="1">
                <a:solidFill>
                  <a:srgbClr val="FF0000"/>
                </a:solidFill>
                <a:effectLst/>
                <a:latin typeface="#9Slide03 Ample" panose="02000000000000000000" pitchFamily="2" charset="0"/>
                <a:ea typeface="Times New Roman" panose="02020603050405020304" pitchFamily="18" charset="0"/>
              </a:rPr>
              <a:t>hỏi</a:t>
            </a:r>
            <a:r>
              <a:rPr lang="en-US" sz="2000" i="1" dirty="0">
                <a:solidFill>
                  <a:srgbClr val="FF0000"/>
                </a:solidFill>
                <a:effectLst/>
                <a:latin typeface="#9Slide03 Ample" panose="02000000000000000000" pitchFamily="2" charset="0"/>
                <a:ea typeface="Times New Roman" panose="02020603050405020304" pitchFamily="18" charset="0"/>
              </a:rPr>
              <a:t> 5 </a:t>
            </a:r>
            <a:r>
              <a:rPr lang="en-US" sz="2000" i="1" dirty="0" err="1">
                <a:solidFill>
                  <a:srgbClr val="FF0000"/>
                </a:solidFill>
                <a:effectLst/>
                <a:latin typeface="#9Slide03 Ample" panose="02000000000000000000" pitchFamily="2" charset="0"/>
                <a:ea typeface="Times New Roman" panose="02020603050405020304" pitchFamily="18" charset="0"/>
              </a:rPr>
              <a:t>có</a:t>
            </a:r>
            <a:r>
              <a:rPr lang="en-US" sz="2000" i="1" dirty="0">
                <a:solidFill>
                  <a:srgbClr val="FF0000"/>
                </a:solidFill>
                <a:effectLst/>
                <a:latin typeface="#9Slide03 Ample" panose="02000000000000000000" pitchFamily="2" charset="0"/>
                <a:ea typeface="Times New Roman" panose="02020603050405020304" pitchFamily="18" charset="0"/>
              </a:rPr>
              <a:t> số </a:t>
            </a:r>
            <a:r>
              <a:rPr lang="en-US" sz="2000" i="1" dirty="0" err="1">
                <a:solidFill>
                  <a:srgbClr val="FF0000"/>
                </a:solidFill>
                <a:effectLst/>
                <a:latin typeface="#9Slide03 Ample" panose="02000000000000000000" pitchFamily="2" charset="0"/>
                <a:ea typeface="Times New Roman" panose="02020603050405020304" pitchFamily="18" charset="0"/>
              </a:rPr>
              <a:t>lượng</a:t>
            </a:r>
            <a:r>
              <a:rPr lang="en-US" sz="2000" i="1" dirty="0">
                <a:solidFill>
                  <a:srgbClr val="FF0000"/>
                </a:solidFill>
                <a:effectLst/>
                <a:latin typeface="#9Slide03 Ample" panose="02000000000000000000" pitchFamily="2" charset="0"/>
                <a:ea typeface="Times New Roman" panose="02020603050405020304" pitchFamily="18" charset="0"/>
              </a:rPr>
              <a:t> </a:t>
            </a:r>
            <a:r>
              <a:rPr lang="en-US" sz="2000" i="1" dirty="0" err="1">
                <a:solidFill>
                  <a:srgbClr val="FF0000"/>
                </a:solidFill>
                <a:effectLst/>
                <a:latin typeface="#9Slide03 Ample" panose="02000000000000000000" pitchFamily="2" charset="0"/>
                <a:ea typeface="Times New Roman" panose="02020603050405020304" pitchFamily="18" charset="0"/>
              </a:rPr>
              <a:t>hạt</a:t>
            </a:r>
            <a:r>
              <a:rPr lang="en-US" sz="2000" i="1" dirty="0">
                <a:solidFill>
                  <a:srgbClr val="FF0000"/>
                </a:solidFill>
                <a:effectLst/>
                <a:latin typeface="#9Slide03 Ample" panose="02000000000000000000" pitchFamily="2" charset="0"/>
                <a:ea typeface="Times New Roman" panose="02020603050405020304" pitchFamily="18" charset="0"/>
              </a:rPr>
              <a:t> neutron </a:t>
            </a:r>
            <a:r>
              <a:rPr lang="en-US" sz="2000" i="1" dirty="0" err="1">
                <a:solidFill>
                  <a:srgbClr val="FF0000"/>
                </a:solidFill>
                <a:effectLst/>
                <a:latin typeface="#9Slide03 Ample" panose="02000000000000000000" pitchFamily="2" charset="0"/>
                <a:ea typeface="Times New Roman" panose="02020603050405020304" pitchFamily="18" charset="0"/>
              </a:rPr>
              <a:t>khác</a:t>
            </a:r>
            <a:r>
              <a:rPr lang="en-US" sz="2000" i="1" dirty="0">
                <a:solidFill>
                  <a:srgbClr val="FF0000"/>
                </a:solidFill>
                <a:effectLst/>
                <a:latin typeface="#9Slide03 Ample" panose="02000000000000000000" pitchFamily="2" charset="0"/>
                <a:ea typeface="Times New Roman" panose="02020603050405020304" pitchFamily="18" charset="0"/>
              </a:rPr>
              <a:t> </a:t>
            </a:r>
            <a:r>
              <a:rPr lang="en-US" sz="2000" i="1" dirty="0" err="1">
                <a:solidFill>
                  <a:srgbClr val="FF0000"/>
                </a:solidFill>
                <a:effectLst/>
                <a:latin typeface="#9Slide03 Ample" panose="02000000000000000000" pitchFamily="2" charset="0"/>
                <a:ea typeface="Times New Roman" panose="02020603050405020304" pitchFamily="18" charset="0"/>
              </a:rPr>
              <a:t>nhau</a:t>
            </a:r>
            <a:r>
              <a:rPr lang="en-US" sz="2000" i="1" dirty="0">
                <a:solidFill>
                  <a:srgbClr val="FF0000"/>
                </a:solidFill>
                <a:effectLst/>
                <a:latin typeface="#9Slide03 Ample" panose="02000000000000000000" pitchFamily="2" charset="0"/>
                <a:ea typeface="Times New Roman" panose="02020603050405020304" pitchFamily="18" charset="0"/>
              </a:rPr>
              <a:t>.</a:t>
            </a:r>
            <a:endParaRPr lang="en-US" sz="2000" dirty="0">
              <a:solidFill>
                <a:srgbClr val="FF0000"/>
              </a:solidFill>
              <a:latin typeface="#9Slide03 Ample" panose="02000000000000000000" pitchFamily="2" charset="0"/>
            </a:endParaRPr>
          </a:p>
          <a:p>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Nguyên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tử</a:t>
            </a:r>
            <a:r>
              <a:rPr lang="en-US" sz="2000" dirty="0">
                <a:solidFill>
                  <a:srgbClr val="FF0000"/>
                </a:solidFill>
                <a:latin typeface="#9Slide03 Ample" panose="02000000000000000000" pitchFamily="2" charset="0"/>
              </a:rPr>
              <a:t> Protium </a:t>
            </a:r>
            <a:r>
              <a:rPr lang="en-US" sz="2000" dirty="0" err="1">
                <a:solidFill>
                  <a:srgbClr val="FF0000"/>
                </a:solidFill>
                <a:latin typeface="#9Slide03 Ample" panose="02000000000000000000" pitchFamily="2" charset="0"/>
              </a:rPr>
              <a:t>không</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có</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hạt</a:t>
            </a:r>
            <a:r>
              <a:rPr lang="en-US" sz="2000" dirty="0">
                <a:solidFill>
                  <a:srgbClr val="FF0000"/>
                </a:solidFill>
                <a:latin typeface="#9Slide03 Ample" panose="02000000000000000000" pitchFamily="2" charset="0"/>
              </a:rPr>
              <a:t> neutron.</a:t>
            </a:r>
          </a:p>
          <a:p>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Nguyên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tử</a:t>
            </a:r>
            <a:r>
              <a:rPr lang="en-US" sz="2000" dirty="0">
                <a:solidFill>
                  <a:srgbClr val="FF0000"/>
                </a:solidFill>
                <a:latin typeface="#9Slide03 Ample" panose="02000000000000000000" pitchFamily="2" charset="0"/>
              </a:rPr>
              <a:t> Deuterium </a:t>
            </a:r>
            <a:r>
              <a:rPr lang="en-US" sz="2000" dirty="0" err="1">
                <a:solidFill>
                  <a:srgbClr val="FF0000"/>
                </a:solidFill>
                <a:latin typeface="#9Slide03 Ample" panose="02000000000000000000" pitchFamily="2" charset="0"/>
              </a:rPr>
              <a:t>có</a:t>
            </a:r>
            <a:r>
              <a:rPr lang="en-US" sz="2000" dirty="0">
                <a:solidFill>
                  <a:srgbClr val="FF0000"/>
                </a:solidFill>
                <a:latin typeface="#9Slide03 Ample" panose="02000000000000000000" pitchFamily="2" charset="0"/>
              </a:rPr>
              <a:t> 1 </a:t>
            </a:r>
            <a:r>
              <a:rPr lang="en-US" sz="2000" dirty="0" err="1">
                <a:solidFill>
                  <a:srgbClr val="FF0000"/>
                </a:solidFill>
                <a:latin typeface="#9Slide03 Ample" panose="02000000000000000000" pitchFamily="2" charset="0"/>
              </a:rPr>
              <a:t>hạt</a:t>
            </a:r>
            <a:r>
              <a:rPr lang="en-US" sz="2000" dirty="0">
                <a:solidFill>
                  <a:srgbClr val="FF0000"/>
                </a:solidFill>
                <a:latin typeface="#9Slide03 Ample" panose="02000000000000000000" pitchFamily="2" charset="0"/>
              </a:rPr>
              <a:t> neutron.</a:t>
            </a:r>
          </a:p>
          <a:p>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Nguyên</a:t>
            </a:r>
            <a:r>
              <a:rPr lang="en-US" sz="2000" dirty="0">
                <a:solidFill>
                  <a:srgbClr val="FF0000"/>
                </a:solidFill>
                <a:latin typeface="#9Slide03 Ample" panose="02000000000000000000" pitchFamily="2" charset="0"/>
              </a:rPr>
              <a:t> </a:t>
            </a:r>
            <a:r>
              <a:rPr lang="en-US" sz="2000" dirty="0" err="1">
                <a:solidFill>
                  <a:srgbClr val="FF0000"/>
                </a:solidFill>
                <a:latin typeface="#9Slide03 Ample" panose="02000000000000000000" pitchFamily="2" charset="0"/>
              </a:rPr>
              <a:t>tử</a:t>
            </a:r>
            <a:r>
              <a:rPr lang="en-US" sz="2000" dirty="0">
                <a:solidFill>
                  <a:srgbClr val="FF0000"/>
                </a:solidFill>
                <a:latin typeface="#9Slide03 Ample" panose="02000000000000000000" pitchFamily="2" charset="0"/>
              </a:rPr>
              <a:t> Tritium </a:t>
            </a:r>
            <a:r>
              <a:rPr lang="en-US" sz="2000" dirty="0" err="1">
                <a:solidFill>
                  <a:srgbClr val="FF0000"/>
                </a:solidFill>
                <a:latin typeface="#9Slide03 Ample" panose="02000000000000000000" pitchFamily="2" charset="0"/>
              </a:rPr>
              <a:t>có</a:t>
            </a:r>
            <a:r>
              <a:rPr lang="en-US" sz="2000" dirty="0">
                <a:solidFill>
                  <a:srgbClr val="FF0000"/>
                </a:solidFill>
                <a:latin typeface="#9Slide03 Ample" panose="02000000000000000000" pitchFamily="2" charset="0"/>
              </a:rPr>
              <a:t> 2 </a:t>
            </a:r>
            <a:r>
              <a:rPr lang="en-US" sz="2000" dirty="0" err="1">
                <a:solidFill>
                  <a:srgbClr val="FF0000"/>
                </a:solidFill>
                <a:latin typeface="#9Slide03 Ample" panose="02000000000000000000" pitchFamily="2" charset="0"/>
              </a:rPr>
              <a:t>hạt</a:t>
            </a:r>
            <a:r>
              <a:rPr lang="en-US" sz="2000" dirty="0">
                <a:solidFill>
                  <a:srgbClr val="FF0000"/>
                </a:solidFill>
                <a:latin typeface="#9Slide03 Ample" panose="02000000000000000000" pitchFamily="2" charset="0"/>
              </a:rPr>
              <a:t> neutron.</a:t>
            </a:r>
          </a:p>
        </p:txBody>
      </p:sp>
      <p:sp>
        <p:nvSpPr>
          <p:cNvPr id="26" name="Rectangle: Rounded Corners 25">
            <a:extLst>
              <a:ext uri="{FF2B5EF4-FFF2-40B4-BE49-F238E27FC236}">
                <a16:creationId xmlns:a16="http://schemas.microsoft.com/office/drawing/2014/main" id="{12E96E80-D235-5C9D-4E7C-F071BF5F0A8F}"/>
              </a:ext>
            </a:extLst>
          </p:cNvPr>
          <p:cNvSpPr/>
          <p:nvPr/>
        </p:nvSpPr>
        <p:spPr>
          <a:xfrm>
            <a:off x="376357" y="3958026"/>
            <a:ext cx="7506342" cy="132319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u="sng" dirty="0">
                <a:solidFill>
                  <a:srgbClr val="C00000"/>
                </a:solidFill>
                <a:latin typeface="#9Slide03 Ample" panose="02000000000000000000" pitchFamily="2" charset="0"/>
              </a:rPr>
              <a:t>Câu </a:t>
            </a:r>
            <a:r>
              <a:rPr lang="en-US" sz="2800" b="1" i="1" u="sng" dirty="0" err="1">
                <a:solidFill>
                  <a:srgbClr val="C00000"/>
                </a:solidFill>
                <a:latin typeface="#9Slide03 Ample" panose="02000000000000000000" pitchFamily="2" charset="0"/>
              </a:rPr>
              <a:t>hỏi</a:t>
            </a:r>
            <a:r>
              <a:rPr lang="en-US" sz="2800" b="1" i="1" u="sng" dirty="0">
                <a:solidFill>
                  <a:srgbClr val="C00000"/>
                </a:solidFill>
                <a:latin typeface="#9Slide03 Ample" panose="02000000000000000000" pitchFamily="2" charset="0"/>
              </a:rPr>
              <a:t> 2</a:t>
            </a:r>
            <a:r>
              <a:rPr lang="en-US" sz="2800" b="1" i="1" dirty="0">
                <a:solidFill>
                  <a:srgbClr val="C00000"/>
                </a:solidFill>
                <a:latin typeface="#9Slide03 Ample" panose="02000000000000000000" pitchFamily="2" charset="0"/>
              </a:rPr>
              <a:t>:</a:t>
            </a:r>
            <a:r>
              <a:rPr lang="en-US" sz="2800" b="1" i="1"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tử</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có</a:t>
            </a:r>
            <a:r>
              <a:rPr lang="en-US" sz="2800" dirty="0">
                <a:solidFill>
                  <a:schemeClr val="accent6">
                    <a:lumMod val="50000"/>
                  </a:schemeClr>
                </a:solidFill>
                <a:latin typeface="#9Slide03 Ample" panose="02000000000000000000" pitchFamily="2" charset="0"/>
              </a:rPr>
              <a:t> 1 </a:t>
            </a:r>
            <a:r>
              <a:rPr lang="en-US" sz="2800" dirty="0" err="1">
                <a:solidFill>
                  <a:schemeClr val="accent6">
                    <a:lumMod val="50000"/>
                  </a:schemeClr>
                </a:solidFill>
                <a:latin typeface="#9Slide03 Ample" panose="02000000000000000000" pitchFamily="2" charset="0"/>
              </a:rPr>
              <a:t>hạt</a:t>
            </a:r>
            <a:r>
              <a:rPr lang="en-US" sz="2800" dirty="0">
                <a:solidFill>
                  <a:schemeClr val="accent6">
                    <a:lumMod val="50000"/>
                  </a:schemeClr>
                </a:solidFill>
                <a:latin typeface="#9Slide03 Ample" panose="02000000000000000000" pitchFamily="2" charset="0"/>
              </a:rPr>
              <a:t> proton </a:t>
            </a:r>
            <a:r>
              <a:rPr lang="en-US" sz="2800" dirty="0" err="1">
                <a:solidFill>
                  <a:schemeClr val="accent6">
                    <a:lumMod val="50000"/>
                  </a:schemeClr>
                </a:solidFill>
                <a:latin typeface="#9Slide03 Ample" panose="02000000000000000000" pitchFamily="2" charset="0"/>
              </a:rPr>
              <a:t>có</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trong</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hạt</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nhân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là</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nguyên</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tử</a:t>
            </a:r>
            <a:r>
              <a:rPr lang="en-US" sz="2800" dirty="0">
                <a:solidFill>
                  <a:schemeClr val="accent6">
                    <a:lumMod val="50000"/>
                  </a:schemeClr>
                </a:solidFill>
                <a:latin typeface="#9Slide03 Ample" panose="02000000000000000000" pitchFamily="2" charset="0"/>
              </a:rPr>
              <a:t> </a:t>
            </a:r>
            <a:r>
              <a:rPr lang="en-US" sz="2800" dirty="0" err="1">
                <a:solidFill>
                  <a:schemeClr val="accent6">
                    <a:lumMod val="50000"/>
                  </a:schemeClr>
                </a:solidFill>
                <a:latin typeface="#9Slide03 Ample" panose="02000000000000000000" pitchFamily="2" charset="0"/>
              </a:rPr>
              <a:t>gì</a:t>
            </a:r>
            <a:r>
              <a:rPr lang="en-US" sz="2800" dirty="0">
                <a:solidFill>
                  <a:schemeClr val="accent6">
                    <a:lumMod val="50000"/>
                  </a:schemeClr>
                </a:solidFill>
                <a:latin typeface="#9Slide03 Ample" panose="02000000000000000000" pitchFamily="2" charset="0"/>
              </a:rPr>
              <a:t>?</a:t>
            </a:r>
          </a:p>
        </p:txBody>
      </p:sp>
      <p:sp>
        <p:nvSpPr>
          <p:cNvPr id="29" name="Arrow: Right 28">
            <a:extLst>
              <a:ext uri="{FF2B5EF4-FFF2-40B4-BE49-F238E27FC236}">
                <a16:creationId xmlns:a16="http://schemas.microsoft.com/office/drawing/2014/main" id="{FBC8BF14-001F-479D-0CC6-FD033D4018B1}"/>
              </a:ext>
            </a:extLst>
          </p:cNvPr>
          <p:cNvSpPr/>
          <p:nvPr/>
        </p:nvSpPr>
        <p:spPr>
          <a:xfrm>
            <a:off x="431305" y="5618980"/>
            <a:ext cx="513872" cy="206498"/>
          </a:xfrm>
          <a:prstGeom prst="rightArrow">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F1EA8B03-D819-8608-1419-86167CBA882E}"/>
              </a:ext>
            </a:extLst>
          </p:cNvPr>
          <p:cNvSpPr txBox="1"/>
          <p:nvPr/>
        </p:nvSpPr>
        <p:spPr>
          <a:xfrm>
            <a:off x="1014951" y="5522174"/>
            <a:ext cx="2656096" cy="400110"/>
          </a:xfrm>
          <a:prstGeom prst="rect">
            <a:avLst/>
          </a:prstGeom>
          <a:noFill/>
        </p:spPr>
        <p:txBody>
          <a:bodyPr wrap="square" rtlCol="0">
            <a:spAutoFit/>
          </a:bodyPr>
          <a:lstStyle/>
          <a:p>
            <a:r>
              <a:rPr lang="en-US" sz="2000" i="1" dirty="0" err="1">
                <a:solidFill>
                  <a:srgbClr val="FF0000"/>
                </a:solidFill>
                <a:latin typeface="#9Slide03 Ample" panose="02000000000000000000" pitchFamily="2" charset="0"/>
                <a:ea typeface="Times New Roman" panose="02020603050405020304" pitchFamily="18" charset="0"/>
              </a:rPr>
              <a:t>Nguyên</a:t>
            </a:r>
            <a:r>
              <a:rPr lang="en-US" sz="2000" i="1" dirty="0">
                <a:solidFill>
                  <a:srgbClr val="FF0000"/>
                </a:solidFill>
                <a:latin typeface="#9Slide03 Ample" panose="02000000000000000000" pitchFamily="2" charset="0"/>
                <a:ea typeface="Times New Roman" panose="02020603050405020304" pitchFamily="18" charset="0"/>
              </a:rPr>
              <a:t> </a:t>
            </a:r>
            <a:r>
              <a:rPr lang="en-US" sz="2000" i="1" dirty="0" err="1">
                <a:solidFill>
                  <a:srgbClr val="FF0000"/>
                </a:solidFill>
                <a:latin typeface="#9Slide03 Ample" panose="02000000000000000000" pitchFamily="2" charset="0"/>
                <a:ea typeface="Times New Roman" panose="02020603050405020304" pitchFamily="18" charset="0"/>
              </a:rPr>
              <a:t>tử</a:t>
            </a:r>
            <a:r>
              <a:rPr lang="en-US" sz="2000" i="1" dirty="0">
                <a:solidFill>
                  <a:srgbClr val="FF0000"/>
                </a:solidFill>
                <a:latin typeface="#9Slide03 Ample" panose="02000000000000000000" pitchFamily="2" charset="0"/>
                <a:ea typeface="Times New Roman" panose="02020603050405020304" pitchFamily="18" charset="0"/>
              </a:rPr>
              <a:t> Hydrogen</a:t>
            </a:r>
            <a:endParaRPr lang="en-US" sz="2000" dirty="0">
              <a:solidFill>
                <a:srgbClr val="FF0000"/>
              </a:solidFill>
              <a:latin typeface="#9Slide03 Ample" panose="02000000000000000000" pitchFamily="2" charset="0"/>
            </a:endParaRPr>
          </a:p>
        </p:txBody>
      </p:sp>
    </p:spTree>
    <p:extLst>
      <p:ext uri="{BB962C8B-B14F-4D97-AF65-F5344CB8AC3E}">
        <p14:creationId xmlns:p14="http://schemas.microsoft.com/office/powerpoint/2010/main" val="3395359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9" grpId="0" animBg="1"/>
      <p:bldP spid="30" grpId="0"/>
    </p:bldLst>
  </p:timing>
</p:sld>
</file>

<file path=ppt/theme/theme1.xml><?xml version="1.0" encoding="utf-8"?>
<a:theme xmlns:a="http://schemas.openxmlformats.org/drawingml/2006/main" name="ExploreVTI">
  <a:themeElements>
    <a:clrScheme name="AnalogousFromLightSeed_2SEEDS">
      <a:dk1>
        <a:srgbClr val="000000"/>
      </a:dk1>
      <a:lt1>
        <a:srgbClr val="FFFFFF"/>
      </a:lt1>
      <a:dk2>
        <a:srgbClr val="3A3621"/>
      </a:dk2>
      <a:lt2>
        <a:srgbClr val="E2E4E8"/>
      </a:lt2>
      <a:accent1>
        <a:srgbClr val="B89F69"/>
      </a:accent1>
      <a:accent2>
        <a:srgbClr val="CC937F"/>
      </a:accent2>
      <a:accent3>
        <a:srgbClr val="A0A56E"/>
      </a:accent3>
      <a:accent4>
        <a:srgbClr val="63AEA8"/>
      </a:accent4>
      <a:accent5>
        <a:srgbClr val="6EA8C6"/>
      </a:accent5>
      <a:accent6>
        <a:srgbClr val="7186C7"/>
      </a:accent6>
      <a:hlink>
        <a:srgbClr val="6980AE"/>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1891</TotalTime>
  <Words>2864</Words>
  <Application>Microsoft Office PowerPoint</Application>
  <PresentationFormat>Widescreen</PresentationFormat>
  <Paragraphs>541</Paragraphs>
  <Slides>34</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34</vt:i4>
      </vt:variant>
    </vt:vector>
  </HeadingPairs>
  <TitlesOfParts>
    <vt:vector size="50" baseType="lpstr">
      <vt:lpstr>#9Slide03 AllRoundGothic</vt:lpstr>
      <vt:lpstr>#9Slide03 Ample</vt:lpstr>
      <vt:lpstr>#9Slide03 AmpleSoft</vt:lpstr>
      <vt:lpstr>#9Slide03 AmpleSoft Bold</vt:lpstr>
      <vt:lpstr>#9Slide03 Arima Madurai Black</vt:lpstr>
      <vt:lpstr>#9Slide03 BoosterNextFYBlack</vt:lpstr>
      <vt:lpstr>#9Slide03 IcielPanton Black</vt:lpstr>
      <vt:lpstr>Arial</vt:lpstr>
      <vt:lpstr>Avenir Next LT Pro</vt:lpstr>
      <vt:lpstr>AvenirNext LT Pro Medium</vt:lpstr>
      <vt:lpstr>Calibri</vt:lpstr>
      <vt:lpstr>Posterama</vt:lpstr>
      <vt:lpstr>Symbol</vt:lpstr>
      <vt:lpstr>Times New Roman</vt:lpstr>
      <vt:lpstr>Wingdings</vt:lpstr>
      <vt:lpstr>ExploreVTI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NGUYÊN TỐ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Thi Thanh Van</dc:creator>
  <cp:lastModifiedBy>ADMIN</cp:lastModifiedBy>
  <cp:revision>15</cp:revision>
  <dcterms:created xsi:type="dcterms:W3CDTF">2022-07-31T08:57:34Z</dcterms:created>
  <dcterms:modified xsi:type="dcterms:W3CDTF">2022-09-29T02:37:42Z</dcterms:modified>
</cp:coreProperties>
</file>