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9" r:id="rId3"/>
    <p:sldId id="270" r:id="rId4"/>
    <p:sldId id="271" r:id="rId5"/>
    <p:sldId id="316" r:id="rId6"/>
    <p:sldId id="272" r:id="rId7"/>
    <p:sldId id="273" r:id="rId8"/>
    <p:sldId id="275" r:id="rId9"/>
    <p:sldId id="281" r:id="rId10"/>
    <p:sldId id="291" r:id="rId11"/>
    <p:sldId id="276" r:id="rId13"/>
    <p:sldId id="280" r:id="rId14"/>
    <p:sldId id="277" r:id="rId15"/>
    <p:sldId id="303" r:id="rId16"/>
    <p:sldId id="293" r:id="rId17"/>
    <p:sldId id="332" r:id="rId18"/>
    <p:sldId id="348" r:id="rId19"/>
    <p:sldId id="349" r:id="rId20"/>
    <p:sldId id="344" r:id="rId21"/>
    <p:sldId id="343" r:id="rId22"/>
    <p:sldId id="339" r:id="rId23"/>
    <p:sldId id="340" r:id="rId24"/>
    <p:sldId id="347" r:id="rId25"/>
    <p:sldId id="34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nga" initials="t" lastIdx="2" clrIdx="0"/>
  <p:cmAuthor id="2" name="Admin" initials="A" lastIdx="1" clrIdx="0"/>
  <p:cmAuthor id="3" name="LENOVO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FD"/>
    <a:srgbClr val="9048C8"/>
    <a:srgbClr val="FFFFFF"/>
    <a:srgbClr val="FAE5F5"/>
    <a:srgbClr val="C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2FDE660-DC68-4039-AE95-B2A9E0FF6E75}" type="slidenum">
              <a:rPr lang="en-US" altLang="en-US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Calibri" panose="020F050202020403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en-US" strike="noStrike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r>
              <a:rPr lang="en-US" strike="noStrike" noProof="1">
                <a:latin typeface="+mn-lt"/>
                <a:ea typeface="+mn-ea"/>
                <a:cs typeface="+mn-cs"/>
              </a:rPr>
              <a:t>GV: Phạm Lâm Duy</a:t>
            </a:r>
            <a:endParaRPr lang="en-US" strike="noStrike" noProof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base">
              <a:defRPr/>
            </a:pPr>
            <a:fld id="{B9CCA695-4B70-4E43-BD57-5C0D2E54129E}" type="slidenum">
              <a:rPr lang="en-US" strike="noStrike" noProof="1">
                <a:latin typeface="Calibri" panose="020F050202020403020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3" y="0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3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3" y="1130933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280276" y="3252268"/>
            <a:ext cx="6530428" cy="247480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dirty="0"/>
              <a:t>xx%</a:t>
            </a:r>
            <a:endParaRPr dirty="0"/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5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microsoft.com/office/2007/relationships/media" Target="../media/media2.mp4"/><Relationship Id="rId3" Type="http://schemas.openxmlformats.org/officeDocument/2006/relationships/video" Target="../media/media2.mp4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microsoft.com/office/2007/relationships/media" Target="../media/media2.mp4"/><Relationship Id="rId3" Type="http://schemas.openxmlformats.org/officeDocument/2006/relationships/video" Target="../media/media2.mp4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8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microsoft.com/office/2007/relationships/media" Target="../media/media3.mp4"/><Relationship Id="rId2" Type="http://schemas.openxmlformats.org/officeDocument/2006/relationships/video" Target="../media/media3.mp4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22.xml"/><Relationship Id="rId3" Type="http://schemas.openxmlformats.org/officeDocument/2006/relationships/slide" Target="slide21.xml"/><Relationship Id="rId2" Type="http://schemas.openxmlformats.org/officeDocument/2006/relationships/image" Target="../media/image25.png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slide" Target="slide20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29.GIF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GIF"/><Relationship Id="rId4" Type="http://schemas.openxmlformats.org/officeDocument/2006/relationships/image" Target="../media/image8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8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8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GIF"/><Relationship Id="rId4" Type="http://schemas.openxmlformats.org/officeDocument/2006/relationships/image" Target="../media/image8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GIF"/><Relationship Id="rId4" Type="http://schemas.openxmlformats.org/officeDocument/2006/relationships/image" Target="../media/image8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84357" name="Rectangles 484356"/>
          <p:cNvSpPr/>
          <p:nvPr/>
        </p:nvSpPr>
        <p:spPr>
          <a:xfrm>
            <a:off x="384810" y="1192530"/>
            <a:ext cx="1146683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C00">
                    <a:alpha val="89000"/>
                  </a:srgbClr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CHÀO MỪNG QUÝ THẦY CÔ </a:t>
            </a:r>
            <a:endParaRPr lang="en-US" sz="3600">
              <a:ln w="19050" cap="flat" cmpd="sng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C00">
                  <a:alpha val="89000"/>
                </a:srgbClr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C00">
                    <a:alpha val="89000"/>
                  </a:srgbClr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VÀ CÁC EM HỌC SINH!</a:t>
            </a:r>
            <a:endParaRPr lang="en-US" sz="3600">
              <a:ln w="19050" cap="flat" cmpd="sng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C00">
                  <a:alpha val="89000"/>
                </a:srgbClr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654425" y="4684395"/>
            <a:ext cx="7910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GIÁO VIÊN : NGUYỄN NGỌC TÚ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562350" y="5206365"/>
            <a:ext cx="8836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TRƯỜNG THCS AN LỄ</a:t>
            </a:r>
            <a:endParaRPr 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4931" name="Picture 22" descr="00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860" y="3750310"/>
            <a:ext cx="4567555" cy="281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9" name="Picture 2" descr="Kết quả hình ảnh cho dấu hỏi chấ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" y="3522345"/>
            <a:ext cx="2030730" cy="359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/>
          <p:cNvSpPr/>
          <p:nvPr/>
        </p:nvSpPr>
        <p:spPr>
          <a:xfrm>
            <a:off x="2616835" y="0"/>
            <a:ext cx="9515475" cy="4744085"/>
          </a:xfrm>
          <a:prstGeom prst="cloudCallout">
            <a:avLst>
              <a:gd name="adj1" fmla="val -61742"/>
              <a:gd name="adj2" fmla="val 62350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pPr algn="ctr" eaLnBrk="0" hangingPunct="0"/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C©u 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Nguyên tử C có 2 lớp e, lớp ngoài cùng của nguyên tử C có 4 e. Hạt nhân của nguyên tử C có.....proton</a:t>
            </a:r>
            <a:endParaRPr lang="en-US" sz="40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6580" name="Rectangle 20"/>
          <p:cNvSpPr/>
          <p:nvPr/>
        </p:nvSpPr>
        <p:spPr>
          <a:xfrm>
            <a:off x="6244590" y="2819400"/>
            <a:ext cx="64008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7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10 seconds countdown (Đồng hồ đếm ngược 10 giây) (1)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670" y="0"/>
            <a:ext cx="2705735" cy="105791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8817168" y="4073525"/>
            <a:ext cx="2696164" cy="2384425"/>
            <a:chOff x="11298" y="3522"/>
            <a:chExt cx="4248" cy="3755"/>
          </a:xfrm>
        </p:grpSpPr>
        <p:sp>
          <p:nvSpPr>
            <p:cNvPr id="17434" name="Oval 8"/>
            <p:cNvSpPr/>
            <p:nvPr/>
          </p:nvSpPr>
          <p:spPr>
            <a:xfrm>
              <a:off x="12149" y="4155"/>
              <a:ext cx="2512" cy="2432"/>
            </a:xfrm>
            <a:prstGeom prst="ellipse">
              <a:avLst/>
            </a:prstGeom>
            <a:noFill/>
            <a:ln w="19050" cap="flat" cmpd="sng">
              <a:solidFill>
                <a:srgbClr val="F117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5" name="Oval 6"/>
            <p:cNvSpPr/>
            <p:nvPr/>
          </p:nvSpPr>
          <p:spPr>
            <a:xfrm>
              <a:off x="12926" y="4864"/>
              <a:ext cx="1027" cy="96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lang="en-US" altLang="en-US" sz="3000" b="1" dirty="0">
                  <a:latin typeface="Times New Roman" panose="02020603050405020304" charset="0"/>
                  <a:ea typeface="Times New Roman" panose="02020603050405020304" charset="0"/>
                </a:rPr>
                <a:t>6p</a:t>
              </a:r>
              <a:endParaRPr lang="en-US" altLang="en-US" sz="3000" b="1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7" name="Oval 9"/>
            <p:cNvSpPr/>
            <p:nvPr/>
          </p:nvSpPr>
          <p:spPr>
            <a:xfrm>
              <a:off x="11481" y="3522"/>
              <a:ext cx="3880" cy="3755"/>
            </a:xfrm>
            <a:prstGeom prst="ellipse">
              <a:avLst/>
            </a:prstGeom>
            <a:noFill/>
            <a:ln w="19050" cap="flat" cmpd="sng">
              <a:solidFill>
                <a:srgbClr val="F117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8" name="Oval 10"/>
            <p:cNvSpPr/>
            <p:nvPr/>
          </p:nvSpPr>
          <p:spPr>
            <a:xfrm>
              <a:off x="13204" y="6337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9" name="Oval 13"/>
            <p:cNvSpPr/>
            <p:nvPr/>
          </p:nvSpPr>
          <p:spPr>
            <a:xfrm>
              <a:off x="11790" y="3772"/>
              <a:ext cx="440" cy="425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0" name="Oval 16"/>
            <p:cNvSpPr/>
            <p:nvPr/>
          </p:nvSpPr>
          <p:spPr>
            <a:xfrm>
              <a:off x="14418" y="3630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11298" y="5205"/>
              <a:ext cx="441" cy="426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17442" name="Oval 17"/>
            <p:cNvSpPr/>
            <p:nvPr/>
          </p:nvSpPr>
          <p:spPr>
            <a:xfrm>
              <a:off x="15106" y="5257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4" name="Oval 11"/>
            <p:cNvSpPr/>
            <p:nvPr/>
          </p:nvSpPr>
          <p:spPr>
            <a:xfrm>
              <a:off x="13221" y="3962"/>
              <a:ext cx="440" cy="425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5" name="Oval 14"/>
            <p:cNvSpPr/>
            <p:nvPr/>
          </p:nvSpPr>
          <p:spPr>
            <a:xfrm>
              <a:off x="14276" y="6760"/>
              <a:ext cx="442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6" name="Oval 15"/>
            <p:cNvSpPr/>
            <p:nvPr/>
          </p:nvSpPr>
          <p:spPr>
            <a:xfrm>
              <a:off x="12008" y="6726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7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6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9" name="Picture 2" descr="Kết quả hình ảnh cho dấu hỏi chấ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" y="3522345"/>
            <a:ext cx="2030730" cy="359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/>
          <p:cNvSpPr/>
          <p:nvPr/>
        </p:nvSpPr>
        <p:spPr>
          <a:xfrm>
            <a:off x="2876550" y="0"/>
            <a:ext cx="7094855" cy="3928745"/>
          </a:xfrm>
          <a:prstGeom prst="cloudCallout">
            <a:avLst>
              <a:gd name="adj1" fmla="val -66763"/>
              <a:gd name="adj2" fmla="val 63302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pPr algn="ctr" eaLnBrk="0" hangingPunct="0"/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C©u 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9</a:t>
            </a:r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Nguyên tử N có 7 e, lớp ngoài cùng của nguyên tử N có......electron</a:t>
            </a:r>
            <a:endParaRPr lang="en-US" sz="40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10 seconds countdown (Đồng hồ đếm ngược 10 giây) (1)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670" y="0"/>
            <a:ext cx="2705735" cy="1057910"/>
          </a:xfrm>
          <a:prstGeom prst="rect">
            <a:avLst/>
          </a:prstGeom>
        </p:spPr>
      </p:pic>
      <p:sp>
        <p:nvSpPr>
          <p:cNvPr id="4" name="Rectangle 20"/>
          <p:cNvSpPr/>
          <p:nvPr/>
        </p:nvSpPr>
        <p:spPr>
          <a:xfrm>
            <a:off x="5465445" y="1983740"/>
            <a:ext cx="741680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17168" y="3545840"/>
            <a:ext cx="2578746" cy="2506345"/>
            <a:chOff x="11298" y="3330"/>
            <a:chExt cx="4063" cy="3947"/>
          </a:xfrm>
        </p:grpSpPr>
        <p:sp>
          <p:nvSpPr>
            <p:cNvPr id="6" name="Oval 8"/>
            <p:cNvSpPr/>
            <p:nvPr/>
          </p:nvSpPr>
          <p:spPr>
            <a:xfrm>
              <a:off x="12149" y="4155"/>
              <a:ext cx="2512" cy="2432"/>
            </a:xfrm>
            <a:prstGeom prst="ellipse">
              <a:avLst/>
            </a:prstGeom>
            <a:noFill/>
            <a:ln w="19050" cap="flat" cmpd="sng">
              <a:solidFill>
                <a:srgbClr val="F117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926" y="4864"/>
              <a:ext cx="1027" cy="96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l"/>
              <a:r>
                <a:rPr lang="en-US" altLang="en-US" sz="3200" b="1" dirty="0">
                  <a:latin typeface="Times New Roman" panose="02020603050405020304" charset="0"/>
                  <a:ea typeface="Times New Roman" panose="02020603050405020304" charset="0"/>
                </a:rPr>
                <a:t>+7</a:t>
              </a:r>
              <a:endParaRPr lang="en-US" altLang="en-US" sz="3200" b="1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8" name="Oval 9"/>
            <p:cNvSpPr/>
            <p:nvPr/>
          </p:nvSpPr>
          <p:spPr>
            <a:xfrm>
              <a:off x="11481" y="3522"/>
              <a:ext cx="3880" cy="3755"/>
            </a:xfrm>
            <a:prstGeom prst="ellipse">
              <a:avLst/>
            </a:prstGeom>
            <a:noFill/>
            <a:ln w="19050" cap="flat" cmpd="sng">
              <a:solidFill>
                <a:srgbClr val="F117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9" name="Oval 10"/>
            <p:cNvSpPr/>
            <p:nvPr/>
          </p:nvSpPr>
          <p:spPr>
            <a:xfrm>
              <a:off x="13204" y="6337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13218" y="3330"/>
              <a:ext cx="440" cy="425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11298" y="4559"/>
              <a:ext cx="441" cy="426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13" name="Oval 17"/>
            <p:cNvSpPr/>
            <p:nvPr/>
          </p:nvSpPr>
          <p:spPr>
            <a:xfrm>
              <a:off x="14919" y="4509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4" name="Oval 11"/>
            <p:cNvSpPr/>
            <p:nvPr/>
          </p:nvSpPr>
          <p:spPr>
            <a:xfrm>
              <a:off x="13221" y="3962"/>
              <a:ext cx="440" cy="425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4599" y="6590"/>
              <a:ext cx="442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1838" y="6488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5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AutoShape 2"/>
          <p:cNvSpPr/>
          <p:nvPr/>
        </p:nvSpPr>
        <p:spPr>
          <a:xfrm>
            <a:off x="2338070" y="-258445"/>
            <a:ext cx="9792970" cy="4691380"/>
          </a:xfrm>
          <a:prstGeom prst="cloudCallout">
            <a:avLst>
              <a:gd name="adj1" fmla="val -54824"/>
              <a:gd name="adj2" fmla="val 50582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pPr algn="ctr" eaLnBrk="0" hangingPunct="0"/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C©u 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10</a:t>
            </a:r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Hạt nhân của nguyên tử Cl có chứa 18 neutron, lớp vỏ nguyên tử Cl có chứa 17 electron. Hỏi điện tích hạt nhân nguyên tử Cl là bao nhiêu?</a:t>
            </a:r>
            <a:endParaRPr lang="en-US" sz="40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6580" name="Rectangle 20"/>
          <p:cNvSpPr/>
          <p:nvPr/>
        </p:nvSpPr>
        <p:spPr>
          <a:xfrm>
            <a:off x="5717540" y="4659630"/>
            <a:ext cx="193738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+17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10 seconds countdown (Đồng hồ đếm ngược 10 giây) (1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670" y="0"/>
            <a:ext cx="2705735" cy="1057910"/>
          </a:xfrm>
          <a:prstGeom prst="rect">
            <a:avLst/>
          </a:prstGeom>
        </p:spPr>
      </p:pic>
      <p:pic>
        <p:nvPicPr>
          <p:cNvPr id="10244" name="Picture 4" descr="Ảnh Động Powerpoint Đẹp ❤️ Tải 777+ Hình Động PPT Cu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15672" y="400039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0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6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" name="Group 24"/>
          <p:cNvGrpSpPr/>
          <p:nvPr/>
        </p:nvGrpSpPr>
        <p:grpSpPr>
          <a:xfrm>
            <a:off x="1149985" y="3016250"/>
            <a:ext cx="9804401" cy="963295"/>
            <a:chOff x="1178795" y="2557651"/>
            <a:chExt cx="7798268" cy="511756"/>
          </a:xfrm>
          <a:solidFill>
            <a:srgbClr val="08D438"/>
          </a:solidFill>
        </p:grpSpPr>
        <p:sp>
          <p:nvSpPr>
            <p:cNvPr id="14352" name="AutoShape 67"/>
            <p:cNvSpPr/>
            <p:nvPr/>
          </p:nvSpPr>
          <p:spPr>
            <a:xfrm>
              <a:off x="1499514" y="2633554"/>
              <a:ext cx="7477549" cy="406841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4353" name="Text Box 69"/>
            <p:cNvSpPr txBox="1"/>
            <p:nvPr/>
          </p:nvSpPr>
          <p:spPr>
            <a:xfrm>
              <a:off x="1843466" y="2691578"/>
              <a:ext cx="7133597" cy="29720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lIns="68415" tIns="34208" rIns="68415" bIns="3420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MÔ HÌNH NGUYÊN TỬ CỦA RƠ-DƠ-PHO - BO </a:t>
              </a:r>
              <a:endParaRPr lang="en-US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54" name="Text Box 82"/>
            <p:cNvSpPr txBox="1"/>
            <p:nvPr/>
          </p:nvSpPr>
          <p:spPr>
            <a:xfrm>
              <a:off x="1398389" y="2665945"/>
              <a:ext cx="378617" cy="29720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lIns="68415" tIns="34208" rIns="68415" bIns="3420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II</a:t>
              </a:r>
              <a:endParaRPr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55" name="AutoShape 68"/>
            <p:cNvSpPr/>
            <p:nvPr/>
          </p:nvSpPr>
          <p:spPr>
            <a:xfrm>
              <a:off x="1178795" y="2557651"/>
              <a:ext cx="785888" cy="511756"/>
            </a:xfrm>
            <a:prstGeom prst="diamond">
              <a:avLst/>
            </a:prstGeom>
            <a:grpFill/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II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1149985" y="4246244"/>
            <a:ext cx="5882640" cy="857250"/>
            <a:chOff x="1359583" y="3374943"/>
            <a:chExt cx="3545100" cy="834021"/>
          </a:xfrm>
        </p:grpSpPr>
        <p:sp>
          <p:nvSpPr>
            <p:cNvPr id="14348" name="AutoShape 72"/>
            <p:cNvSpPr/>
            <p:nvPr/>
          </p:nvSpPr>
          <p:spPr>
            <a:xfrm>
              <a:off x="1619802" y="3481206"/>
              <a:ext cx="3226715" cy="714169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b="1" dirty="0">
                <a:solidFill>
                  <a:srgbClr val="000066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4349" name="Text Box 74"/>
            <p:cNvSpPr txBox="1"/>
            <p:nvPr/>
          </p:nvSpPr>
          <p:spPr>
            <a:xfrm>
              <a:off x="1909487" y="3659129"/>
              <a:ext cx="2995196" cy="5442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415" tIns="34208" rIns="68415" bIns="3420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CẤU TẠO NGUYÊN TỬ</a:t>
              </a:r>
              <a:endParaRPr lang="en-US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50" name="Text Box 83"/>
            <p:cNvSpPr txBox="1"/>
            <p:nvPr/>
          </p:nvSpPr>
          <p:spPr>
            <a:xfrm>
              <a:off x="1422441" y="3578541"/>
              <a:ext cx="498842" cy="5442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415" tIns="34208" rIns="68415" bIns="3420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b="1" dirty="0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rPr>
                <a:t>III</a:t>
              </a:r>
              <a:endParaRPr b="1" dirty="0">
                <a:solidFill>
                  <a:srgbClr val="FFFF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51" name="AutoShape 73"/>
            <p:cNvSpPr/>
            <p:nvPr/>
          </p:nvSpPr>
          <p:spPr>
            <a:xfrm>
              <a:off x="1359583" y="3374943"/>
              <a:ext cx="564828" cy="834021"/>
            </a:xfrm>
            <a:prstGeom prst="diamond">
              <a:avLst/>
            </a:prstGeom>
            <a:solidFill>
              <a:schemeClr val="hlink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III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24931" name="Picture 22" descr="00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80" y="55880"/>
            <a:ext cx="1604010" cy="120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Hình ảnh có liên quan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74295" y="5510530"/>
            <a:ext cx="1578610" cy="144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WordArt 3"/>
          <p:cNvSpPr>
            <a:spLocks noTextEdit="1"/>
          </p:cNvSpPr>
          <p:nvPr/>
        </p:nvSpPr>
        <p:spPr>
          <a:xfrm>
            <a:off x="2473960" y="2334260"/>
            <a:ext cx="8094980" cy="13608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p>
            <a:pPr algn="ctr">
              <a:defRPr/>
            </a:pPr>
            <a:r>
              <a:rPr lang="en-US" sz="4800" b="1" cap="all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2: </a:t>
            </a:r>
            <a:r>
              <a:rPr lang="en-US" sz="4800" b="1" kern="1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NGUYÊN TỬ</a:t>
            </a:r>
            <a:endParaRPr lang="en-US" sz="4800" b="1">
              <a:ln w="9525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sy="-50000" kx="-2453613" rotWithShape="0">
                  <a:srgbClr val="B2B2B2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Picture 22" descr="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45085"/>
            <a:ext cx="1604010" cy="120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7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9735"/>
            <a:ext cx="1578610" cy="144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3"/>
          <p:cNvGrpSpPr/>
          <p:nvPr/>
        </p:nvGrpSpPr>
        <p:grpSpPr>
          <a:xfrm>
            <a:off x="1160145" y="5529582"/>
            <a:ext cx="7555865" cy="951233"/>
            <a:chOff x="1219200" y="1620057"/>
            <a:chExt cx="6828438" cy="592659"/>
          </a:xfrm>
          <a:solidFill>
            <a:srgbClr val="FFC000"/>
          </a:solidFill>
        </p:grpSpPr>
        <p:sp>
          <p:nvSpPr>
            <p:cNvPr id="9" name="AutoShape 62"/>
            <p:cNvSpPr/>
            <p:nvPr/>
          </p:nvSpPr>
          <p:spPr>
            <a:xfrm>
              <a:off x="1600247" y="1699578"/>
              <a:ext cx="6447391" cy="4351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scaled="0"/>
            </a:gradFill>
            <a:ln w="127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b="1" dirty="0">
                <a:solidFill>
                  <a:srgbClr val="000066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0" name="Text Box 64"/>
            <p:cNvSpPr txBox="1"/>
            <p:nvPr/>
          </p:nvSpPr>
          <p:spPr>
            <a:xfrm>
              <a:off x="1914726" y="1776726"/>
              <a:ext cx="5940667" cy="348552"/>
            </a:xfrm>
            <a:prstGeom prst="rect">
              <a:avLst/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scaled="0"/>
            </a:gradFill>
            <a:ln w="9525">
              <a:noFill/>
            </a:ln>
          </p:spPr>
          <p:txBody>
            <a:bodyPr wrap="square" lIns="68415" tIns="34208" rIns="68415" bIns="3420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KHỐI LƯỢNG NGUYÊN TỬ</a:t>
              </a:r>
              <a:endParaRPr lang="en-US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AutoShape 63"/>
            <p:cNvSpPr/>
            <p:nvPr/>
          </p:nvSpPr>
          <p:spPr>
            <a:xfrm>
              <a:off x="1219200" y="1620057"/>
              <a:ext cx="837845" cy="571293"/>
            </a:xfrm>
            <a:prstGeom prst="diamond">
              <a:avLst/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scaled="0"/>
            </a:gra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b="1" dirty="0">
                <a:solidFill>
                  <a:srgbClr val="000066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3" name="Text Box 65"/>
            <p:cNvSpPr txBox="1"/>
            <p:nvPr/>
          </p:nvSpPr>
          <p:spPr>
            <a:xfrm>
              <a:off x="1332826" y="1732814"/>
              <a:ext cx="601412" cy="47990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68415" tIns="34208" rIns="68415" bIns="34208"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lang="en-US" sz="3600" b="1" dirty="0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rPr>
                <a:t>IV</a:t>
              </a:r>
              <a:endParaRPr lang="en-US" sz="3600" b="1" dirty="0">
                <a:solidFill>
                  <a:srgbClr val="FFFF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1149985" y="1790065"/>
            <a:ext cx="8975090" cy="963295"/>
            <a:chOff x="1178795" y="2557651"/>
            <a:chExt cx="7138647" cy="511756"/>
          </a:xfrm>
          <a:solidFill>
            <a:srgbClr val="08D438"/>
          </a:solidFill>
        </p:grpSpPr>
        <p:sp>
          <p:nvSpPr>
            <p:cNvPr id="16" name="AutoShape 67"/>
            <p:cNvSpPr/>
            <p:nvPr/>
          </p:nvSpPr>
          <p:spPr>
            <a:xfrm>
              <a:off x="1499514" y="2633554"/>
              <a:ext cx="6817928" cy="37681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" name="Text Box 69"/>
            <p:cNvSpPr txBox="1"/>
            <p:nvPr/>
          </p:nvSpPr>
          <p:spPr>
            <a:xfrm>
              <a:off x="1955084" y="2674373"/>
              <a:ext cx="6221947" cy="297203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square" lIns="68415" tIns="34208" rIns="68415" bIns="3420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QUAN NIỆM BAN ĐẦU VỀ NGUYÊN TỬ</a:t>
              </a:r>
              <a:endParaRPr lang="en-US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Text Box 82"/>
            <p:cNvSpPr txBox="1"/>
            <p:nvPr/>
          </p:nvSpPr>
          <p:spPr>
            <a:xfrm>
              <a:off x="1398389" y="2665945"/>
              <a:ext cx="378617" cy="29720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lIns="68415" tIns="34208" rIns="68415" bIns="3420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II</a:t>
              </a:r>
              <a:endParaRPr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" name="AutoShape 68"/>
            <p:cNvSpPr/>
            <p:nvPr/>
          </p:nvSpPr>
          <p:spPr>
            <a:xfrm>
              <a:off x="1178795" y="2557651"/>
              <a:ext cx="785888" cy="511756"/>
            </a:xfrm>
            <a:prstGeom prst="diamond">
              <a:avLst/>
            </a:prstGeom>
            <a:solidFill>
              <a:schemeClr val="accent2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I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1270" name="Group 11"/>
          <p:cNvGrpSpPr/>
          <p:nvPr/>
        </p:nvGrpSpPr>
        <p:grpSpPr>
          <a:xfrm>
            <a:off x="9622790" y="4891723"/>
            <a:ext cx="1966913" cy="1943100"/>
            <a:chOff x="2074" y="2759"/>
            <a:chExt cx="1239" cy="1224"/>
          </a:xfrm>
        </p:grpSpPr>
        <p:sp>
          <p:nvSpPr>
            <p:cNvPr id="11271" name="Oval 12"/>
            <p:cNvSpPr/>
            <p:nvPr/>
          </p:nvSpPr>
          <p:spPr>
            <a:xfrm rot="-519194">
              <a:off x="2113" y="3078"/>
              <a:ext cx="1200" cy="587"/>
            </a:xfrm>
            <a:prstGeom prst="ellipse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3400">
                <a:latin typeface="Calibri" panose="020F0502020204030204" charset="0"/>
              </a:endParaRPr>
            </a:p>
          </p:txBody>
        </p:sp>
        <p:sp>
          <p:nvSpPr>
            <p:cNvPr id="11272" name="Oval 13"/>
            <p:cNvSpPr/>
            <p:nvPr/>
          </p:nvSpPr>
          <p:spPr>
            <a:xfrm rot="-3320274">
              <a:off x="2101" y="3083"/>
              <a:ext cx="1224" cy="576"/>
            </a:xfrm>
            <a:prstGeom prst="ellipse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wrap="none" anchor="ctr" anchorCtr="0"/>
            <a:p>
              <a:endParaRPr lang="en-US" altLang="zh-CN" sz="3400">
                <a:latin typeface="Calibri" panose="020F0502020204030204" charset="0"/>
              </a:endParaRPr>
            </a:p>
          </p:txBody>
        </p:sp>
        <p:sp>
          <p:nvSpPr>
            <p:cNvPr id="11273" name="Oval 14"/>
            <p:cNvSpPr/>
            <p:nvPr/>
          </p:nvSpPr>
          <p:spPr>
            <a:xfrm rot="2281887" flipH="1">
              <a:off x="2074" y="3063"/>
              <a:ext cx="1224" cy="576"/>
            </a:xfrm>
            <a:prstGeom prst="ellipse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3400">
                <a:latin typeface="Calibri" panose="020F0502020204030204" charset="0"/>
              </a:endParaRPr>
            </a:p>
          </p:txBody>
        </p:sp>
      </p:grpSp>
      <p:sp>
        <p:nvSpPr>
          <p:cNvPr id="11274" name="Oval 10"/>
          <p:cNvSpPr/>
          <p:nvPr/>
        </p:nvSpPr>
        <p:spPr>
          <a:xfrm>
            <a:off x="9238615" y="5033010"/>
            <a:ext cx="2735263" cy="1716088"/>
          </a:xfrm>
          <a:prstGeom prst="ellipse">
            <a:avLst/>
          </a:prstGeom>
          <a:gradFill rotWithShape="1">
            <a:gsLst>
              <a:gs pos="0">
                <a:srgbClr val="EBE8FE"/>
              </a:gs>
              <a:gs pos="50000">
                <a:srgbClr val="5D48FA"/>
              </a:gs>
              <a:gs pos="100000">
                <a:srgbClr val="EBE8FE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en-US" altLang="zh-CN" sz="3400">
              <a:latin typeface="Calibri" panose="020F0502020204030204" charset="0"/>
            </a:endParaRPr>
          </a:p>
        </p:txBody>
      </p:sp>
      <p:grpSp>
        <p:nvGrpSpPr>
          <p:cNvPr id="11275" name="Group 11"/>
          <p:cNvGrpSpPr/>
          <p:nvPr/>
        </p:nvGrpSpPr>
        <p:grpSpPr>
          <a:xfrm>
            <a:off x="9633903" y="4866323"/>
            <a:ext cx="1984375" cy="1943100"/>
            <a:chOff x="-15" y="2701"/>
            <a:chExt cx="1250" cy="1224"/>
          </a:xfrm>
        </p:grpSpPr>
        <p:sp>
          <p:nvSpPr>
            <p:cNvPr id="11276" name="Oval 12"/>
            <p:cNvSpPr/>
            <p:nvPr/>
          </p:nvSpPr>
          <p:spPr>
            <a:xfrm rot="-519194">
              <a:off x="35" y="3020"/>
              <a:ext cx="1200" cy="587"/>
            </a:xfrm>
            <a:prstGeom prst="ellipse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3400">
                <a:latin typeface="Calibri" panose="020F0502020204030204" charset="0"/>
              </a:endParaRPr>
            </a:p>
          </p:txBody>
        </p:sp>
        <p:sp>
          <p:nvSpPr>
            <p:cNvPr id="11277" name="Oval 13"/>
            <p:cNvSpPr/>
            <p:nvPr/>
          </p:nvSpPr>
          <p:spPr>
            <a:xfrm rot="-3320274">
              <a:off x="-15" y="3025"/>
              <a:ext cx="1224" cy="576"/>
            </a:xfrm>
            <a:prstGeom prst="ellipse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eaVert" wrap="none" anchor="ctr" anchorCtr="0"/>
            <a:p>
              <a:endParaRPr lang="en-US" altLang="zh-CN" sz="3400">
                <a:latin typeface="Calibri" panose="020F0502020204030204" charset="0"/>
              </a:endParaRPr>
            </a:p>
          </p:txBody>
        </p:sp>
        <p:sp>
          <p:nvSpPr>
            <p:cNvPr id="11278" name="Oval 14"/>
            <p:cNvSpPr/>
            <p:nvPr/>
          </p:nvSpPr>
          <p:spPr>
            <a:xfrm rot="2281887" flipH="1">
              <a:off x="-15" y="3045"/>
              <a:ext cx="1224" cy="576"/>
            </a:xfrm>
            <a:prstGeom prst="ellipse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zh-CN" sz="3400">
                <a:latin typeface="Calibri" panose="020F0502020204030204" charset="0"/>
              </a:endParaRPr>
            </a:p>
          </p:txBody>
        </p:sp>
      </p:grpSp>
      <p:sp>
        <p:nvSpPr>
          <p:cNvPr id="20" name="Oval 15"/>
          <p:cNvSpPr/>
          <p:nvPr/>
        </p:nvSpPr>
        <p:spPr>
          <a:xfrm>
            <a:off x="10437178" y="5647373"/>
            <a:ext cx="457200" cy="38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sz="3400">
              <a:latin typeface="Calibri" panose="020F0502020204030204" charset="0"/>
            </a:endParaRPr>
          </a:p>
        </p:txBody>
      </p:sp>
      <p:sp>
        <p:nvSpPr>
          <p:cNvPr id="21" name="Oval 16"/>
          <p:cNvSpPr/>
          <p:nvPr/>
        </p:nvSpPr>
        <p:spPr>
          <a:xfrm>
            <a:off x="10954703" y="5545773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zh-CN" sz="3400">
              <a:latin typeface="Calibri" panose="020F0502020204030204" charset="0"/>
            </a:endParaRPr>
          </a:p>
        </p:txBody>
      </p:sp>
      <p:sp>
        <p:nvSpPr>
          <p:cNvPr id="22" name="Oval 17"/>
          <p:cNvSpPr/>
          <p:nvPr/>
        </p:nvSpPr>
        <p:spPr>
          <a:xfrm>
            <a:off x="9891078" y="582199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noFill/>
          </a:ln>
        </p:spPr>
        <p:txBody>
          <a:bodyPr wrap="none" anchor="ctr" anchorCtr="0"/>
          <a:p>
            <a:endParaRPr lang="en-US" altLang="zh-CN" sz="3400">
              <a:latin typeface="Calibri" panose="020F050202020403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3095625" y="5850890"/>
            <a:ext cx="10002520" cy="95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8 -0.04812 C -0.10781 -0.07773 -0.0559 -0.06547 -0.01111 -0.01712 C 0.03472 0.02822 0.05504 0.09414 0.03681 0.12468 C 0.01875 0.15544 -0.03177 0.1418 -0.07691 0.09461 C -0.12257 0.04649 -0.14479 -0.01504 -0.12708 -0.04812 Z " pathEditMode="relative" rAng="-24700920" ptsTypes="fffff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82 -0.03077 C 0.18195 0.00578 0.1382 0.04233 0.08108 0.05204 C 0.05208 0.0643 0.0217 0.05829 0.0033 0.05019 C -0.0151 0.0421 -0.04028 0.02475 -0.02934 0.00324 C -0.03212 -0.03331 0.01163 -0.06917 0.06892 -0.07911 C 0.12483 -0.08582 0.175 -0.06732 0.18872 -0.01758 " pathEditMode="relative" rAng="0" ptsTypes="ffafff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260417 -0.33166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6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89583 -0.00157407 L -0.0500521 -0.583889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  <p:bldP spid="20" grpId="0" bldLvl="0" animBg="1"/>
      <p:bldP spid="21" grpId="0" bldLvl="0" animBg="1"/>
      <p:bldP spid="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8" name="Group 23"/>
          <p:cNvGrpSpPr/>
          <p:nvPr/>
        </p:nvGrpSpPr>
        <p:grpSpPr>
          <a:xfrm>
            <a:off x="242570" y="227967"/>
            <a:ext cx="7555865" cy="951233"/>
            <a:chOff x="1219200" y="1620057"/>
            <a:chExt cx="6828438" cy="592659"/>
          </a:xfrm>
          <a:solidFill>
            <a:srgbClr val="FFC000"/>
          </a:solidFill>
        </p:grpSpPr>
        <p:sp>
          <p:nvSpPr>
            <p:cNvPr id="9" name="AutoShape 62"/>
            <p:cNvSpPr/>
            <p:nvPr/>
          </p:nvSpPr>
          <p:spPr>
            <a:xfrm>
              <a:off x="1600247" y="1699578"/>
              <a:ext cx="6447391" cy="4351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scaled="0"/>
            </a:gradFill>
            <a:ln w="127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b="1" dirty="0">
                <a:solidFill>
                  <a:srgbClr val="000066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0" name="Text Box 64"/>
            <p:cNvSpPr txBox="1"/>
            <p:nvPr/>
          </p:nvSpPr>
          <p:spPr>
            <a:xfrm>
              <a:off x="1914726" y="1776726"/>
              <a:ext cx="5940667" cy="348552"/>
            </a:xfrm>
            <a:prstGeom prst="rect">
              <a:avLst/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scaled="0"/>
            </a:gradFill>
            <a:ln w="9525">
              <a:noFill/>
            </a:ln>
          </p:spPr>
          <p:txBody>
            <a:bodyPr wrap="square" lIns="68415" tIns="34208" rIns="68415" bIns="3420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KHỐI LƯỢNG NGUYÊN TỬ</a:t>
              </a:r>
              <a:endParaRPr lang="en-US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AutoShape 63"/>
            <p:cNvSpPr/>
            <p:nvPr/>
          </p:nvSpPr>
          <p:spPr>
            <a:xfrm>
              <a:off x="1219200" y="1620057"/>
              <a:ext cx="837845" cy="571293"/>
            </a:xfrm>
            <a:prstGeom prst="diamond">
              <a:avLst/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scaled="0"/>
            </a:gra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b="1" dirty="0">
                <a:solidFill>
                  <a:srgbClr val="000066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3" name="Text Box 65"/>
            <p:cNvSpPr txBox="1"/>
            <p:nvPr/>
          </p:nvSpPr>
          <p:spPr>
            <a:xfrm>
              <a:off x="1332826" y="1732814"/>
              <a:ext cx="601412" cy="47990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68415" tIns="34208" rIns="68415" bIns="34208"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lang="en-US" sz="3600" b="1" dirty="0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rPr>
                <a:t>IV</a:t>
              </a:r>
              <a:endParaRPr lang="en-US" sz="3600" b="1" dirty="0">
                <a:solidFill>
                  <a:srgbClr val="FFFF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8437" name="Group 22"/>
          <p:cNvGrpSpPr/>
          <p:nvPr/>
        </p:nvGrpSpPr>
        <p:grpSpPr>
          <a:xfrm rot="0">
            <a:off x="1067435" y="1526540"/>
            <a:ext cx="6590030" cy="586105"/>
            <a:chOff x="228600" y="1752600"/>
            <a:chExt cx="7900241" cy="1235520"/>
          </a:xfrm>
        </p:grpSpPr>
        <p:sp>
          <p:nvSpPr>
            <p:cNvPr id="24" name="Rounded Rectangle 23"/>
            <p:cNvSpPr/>
            <p:nvPr/>
          </p:nvSpPr>
          <p:spPr>
            <a:xfrm>
              <a:off x="228600" y="1752600"/>
              <a:ext cx="7900241" cy="1235520"/>
            </a:xfrm>
            <a:prstGeom prst="roundRect">
              <a:avLst/>
            </a:prstGeom>
            <a:solidFill>
              <a:srgbClr val="FAE5F5"/>
            </a:solidFill>
            <a:ln>
              <a:solidFill>
                <a:srgbClr val="161BD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04785" y="1800444"/>
              <a:ext cx="7541721" cy="11151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pitchFamily="2" charset="2"/>
              </a:pPr>
              <a:r>
                <a:rPr lang="en-US" sz="3200" b="1" strike="noStrike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Đơn vị khối lượng nguyên tử: amu</a:t>
              </a:r>
              <a:endParaRPr lang="en-US" sz="3200" b="1" strike="noStrike" noProof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3935" y="4871720"/>
            <a:ext cx="7054025" cy="618490"/>
            <a:chOff x="1314" y="4967"/>
            <a:chExt cx="7427" cy="1212"/>
          </a:xfrm>
        </p:grpSpPr>
        <p:sp>
          <p:nvSpPr>
            <p:cNvPr id="7" name="Rounded Rectangle 6"/>
            <p:cNvSpPr/>
            <p:nvPr/>
          </p:nvSpPr>
          <p:spPr>
            <a:xfrm>
              <a:off x="1314" y="4984"/>
              <a:ext cx="7357" cy="1156"/>
            </a:xfrm>
            <a:prstGeom prst="roundRect">
              <a:avLst/>
            </a:prstGeom>
            <a:solidFill>
              <a:srgbClr val="FAE5F5"/>
            </a:solidFill>
            <a:ln>
              <a:solidFill>
                <a:srgbClr val="161BD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416" y="4967"/>
              <a:ext cx="7325" cy="1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pitchFamily="2" charset="2"/>
              </a:pPr>
              <a:r>
                <a:rPr lang="en-US" sz="3200" b="1" strike="noStrike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khối lượng 1p = khối lượng 1n = 1amu</a:t>
              </a:r>
              <a:endParaRPr lang="en-US" sz="3200" b="1" strike="noStrike" noProof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92505" y="2472055"/>
            <a:ext cx="7266940" cy="1159510"/>
            <a:chOff x="1286" y="6732"/>
            <a:chExt cx="6639" cy="3152"/>
          </a:xfrm>
        </p:grpSpPr>
        <p:sp>
          <p:nvSpPr>
            <p:cNvPr id="14" name="Rounded Rectangle 13"/>
            <p:cNvSpPr/>
            <p:nvPr/>
          </p:nvSpPr>
          <p:spPr>
            <a:xfrm>
              <a:off x="1314" y="6732"/>
              <a:ext cx="6611" cy="3152"/>
            </a:xfrm>
            <a:prstGeom prst="roundRect">
              <a:avLst/>
            </a:prstGeom>
            <a:solidFill>
              <a:srgbClr val="FAE5F5"/>
            </a:solidFill>
            <a:ln>
              <a:solidFill>
                <a:srgbClr val="161BD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1286" y="7010"/>
              <a:ext cx="6639" cy="2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pitchFamily="2" charset="2"/>
              </a:pPr>
              <a:r>
                <a:rPr lang="en-US" sz="3200" b="1" strike="noStrike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1amu = 1/12 khối lượng 1 nguyên tử C</a:t>
              </a:r>
              <a:endParaRPr lang="en-US" sz="3200" b="1" strike="noStrike" noProof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lvl="0" algn="just" fontAlgn="base">
                <a:buFont typeface="Wingdings" panose="05000000000000000000" pitchFamily="2" charset="2"/>
              </a:pPr>
              <a:r>
                <a:rPr lang="en-US" sz="3200" b="1" strike="noStrike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1amu = 1,6605.10</a:t>
              </a:r>
              <a:r>
                <a:rPr lang="en-US" sz="3200" b="1" strike="noStrike" baseline="30000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-24 </a:t>
              </a:r>
              <a:r>
                <a:rPr lang="en-US" sz="3200" b="1" strike="noStrike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g</a:t>
              </a:r>
              <a:endParaRPr lang="en-US" sz="3200" b="1" strike="noStrike" noProof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33145" y="3891915"/>
            <a:ext cx="5593715" cy="743585"/>
            <a:chOff x="1314" y="8469"/>
            <a:chExt cx="5764" cy="1515"/>
          </a:xfrm>
        </p:grpSpPr>
        <p:sp>
          <p:nvSpPr>
            <p:cNvPr id="15" name="Rounded Rectangle 14"/>
            <p:cNvSpPr/>
            <p:nvPr/>
          </p:nvSpPr>
          <p:spPr>
            <a:xfrm>
              <a:off x="1314" y="8480"/>
              <a:ext cx="5599" cy="1504"/>
            </a:xfrm>
            <a:prstGeom prst="roundRect">
              <a:avLst/>
            </a:prstGeom>
            <a:solidFill>
              <a:srgbClr val="FAE5F5"/>
            </a:solidFill>
            <a:ln>
              <a:solidFill>
                <a:srgbClr val="161BD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416" y="8469"/>
              <a:ext cx="5662" cy="1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pitchFamily="2" charset="2"/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khối lượng 1e= 0,00055amu</a:t>
              </a:r>
              <a:endParaRPr lang="en-US" sz="3200" b="1" strike="noStrike" noProof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3" name="Group 52"/>
          <p:cNvGrpSpPr/>
          <p:nvPr/>
        </p:nvGrpSpPr>
        <p:grpSpPr>
          <a:xfrm>
            <a:off x="9140825" y="2913380"/>
            <a:ext cx="3069590" cy="2827020"/>
            <a:chOff x="11277" y="3307"/>
            <a:chExt cx="4269" cy="4135"/>
          </a:xfrm>
        </p:grpSpPr>
        <p:sp>
          <p:nvSpPr>
            <p:cNvPr id="17434" name="Oval 8"/>
            <p:cNvSpPr/>
            <p:nvPr/>
          </p:nvSpPr>
          <p:spPr>
            <a:xfrm>
              <a:off x="12149" y="4155"/>
              <a:ext cx="2512" cy="2432"/>
            </a:xfrm>
            <a:prstGeom prst="ellipse">
              <a:avLst/>
            </a:prstGeom>
            <a:noFill/>
            <a:ln w="19050" cap="flat" cmpd="sng">
              <a:solidFill>
                <a:srgbClr val="F117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5" name="Oval 6"/>
            <p:cNvSpPr/>
            <p:nvPr/>
          </p:nvSpPr>
          <p:spPr>
            <a:xfrm>
              <a:off x="12926" y="4864"/>
              <a:ext cx="1027" cy="96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6" name="Text Box 7"/>
            <p:cNvSpPr txBox="1"/>
            <p:nvPr/>
          </p:nvSpPr>
          <p:spPr>
            <a:xfrm>
              <a:off x="12980" y="5043"/>
              <a:ext cx="1174" cy="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2000" b="1" dirty="0">
                  <a:latin typeface="Times New Roman" panose="02020603050405020304" charset="0"/>
                  <a:ea typeface="Times New Roman" panose="02020603050405020304" charset="0"/>
                </a:rPr>
                <a:t> 9p </a:t>
              </a:r>
              <a:endParaRPr lang="en-US" altLang="en-US" sz="2000" b="1" dirty="0">
                <a:latin typeface="Times New Roman" panose="02020603050405020304" charset="0"/>
                <a:ea typeface="Times New Roman" panose="02020603050405020304" charset="0"/>
              </a:endParaRP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2000" b="1" dirty="0">
                  <a:latin typeface="Times New Roman" panose="02020603050405020304" charset="0"/>
                  <a:ea typeface="Times New Roman" panose="02020603050405020304" charset="0"/>
                </a:rPr>
                <a:t>10n</a:t>
              </a:r>
              <a:endParaRPr lang="en-US" altLang="en-US" sz="2000" b="1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7" name="Oval 9"/>
            <p:cNvSpPr/>
            <p:nvPr/>
          </p:nvSpPr>
          <p:spPr>
            <a:xfrm>
              <a:off x="11481" y="3522"/>
              <a:ext cx="3880" cy="3755"/>
            </a:xfrm>
            <a:prstGeom prst="ellipse">
              <a:avLst/>
            </a:prstGeom>
            <a:noFill/>
            <a:ln w="19050" cap="flat" cmpd="sng">
              <a:solidFill>
                <a:srgbClr val="F117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8" name="Oval 10"/>
            <p:cNvSpPr/>
            <p:nvPr/>
          </p:nvSpPr>
          <p:spPr>
            <a:xfrm>
              <a:off x="13204" y="6337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9" name="Oval 13"/>
            <p:cNvSpPr/>
            <p:nvPr/>
          </p:nvSpPr>
          <p:spPr>
            <a:xfrm>
              <a:off x="12946" y="3330"/>
              <a:ext cx="440" cy="425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0" name="Oval 16"/>
            <p:cNvSpPr/>
            <p:nvPr/>
          </p:nvSpPr>
          <p:spPr>
            <a:xfrm>
              <a:off x="13551" y="3307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grpSp>
          <p:nvGrpSpPr>
            <p:cNvPr id="35" name="Group 97"/>
            <p:cNvGrpSpPr/>
            <p:nvPr/>
          </p:nvGrpSpPr>
          <p:grpSpPr bwMode="auto">
            <a:xfrm>
              <a:off x="11277" y="4865"/>
              <a:ext cx="462" cy="964"/>
              <a:chOff x="6134" y="1662"/>
              <a:chExt cx="151" cy="326"/>
            </a:xfrm>
            <a:solidFill>
              <a:srgbClr val="00B050"/>
            </a:solidFill>
          </p:grpSpPr>
          <p:sp>
            <p:nvSpPr>
              <p:cNvPr id="36" name="Oval 20"/>
              <p:cNvSpPr>
                <a:spLocks noChangeArrowheads="1"/>
              </p:cNvSpPr>
              <p:nvPr/>
            </p:nvSpPr>
            <p:spPr bwMode="auto">
              <a:xfrm>
                <a:off x="6141" y="1662"/>
                <a:ext cx="144" cy="1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e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auto">
              <a:xfrm>
                <a:off x="6134" y="1844"/>
                <a:ext cx="144" cy="1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e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sp>
          <p:nvSpPr>
            <p:cNvPr id="17442" name="Oval 17"/>
            <p:cNvSpPr/>
            <p:nvPr/>
          </p:nvSpPr>
          <p:spPr>
            <a:xfrm>
              <a:off x="15106" y="4917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4" name="Oval 11"/>
            <p:cNvSpPr/>
            <p:nvPr/>
          </p:nvSpPr>
          <p:spPr>
            <a:xfrm>
              <a:off x="13221" y="3962"/>
              <a:ext cx="440" cy="425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5" name="Oval 14"/>
            <p:cNvSpPr/>
            <p:nvPr/>
          </p:nvSpPr>
          <p:spPr>
            <a:xfrm>
              <a:off x="13511" y="7015"/>
              <a:ext cx="442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6" name="Oval 15"/>
            <p:cNvSpPr/>
            <p:nvPr/>
          </p:nvSpPr>
          <p:spPr>
            <a:xfrm>
              <a:off x="12926" y="7015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 rot="0">
            <a:off x="694690" y="149860"/>
            <a:ext cx="8965565" cy="1425575"/>
            <a:chOff x="228600" y="1752600"/>
            <a:chExt cx="10008465" cy="1235520"/>
          </a:xfrm>
        </p:grpSpPr>
        <p:sp>
          <p:nvSpPr>
            <p:cNvPr id="6" name="Rounded Rectangle 5"/>
            <p:cNvSpPr/>
            <p:nvPr/>
          </p:nvSpPr>
          <p:spPr>
            <a:xfrm>
              <a:off x="228600" y="1752600"/>
              <a:ext cx="10008465" cy="123552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161BD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617058" y="1800480"/>
              <a:ext cx="9393879" cy="1114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pitchFamily="2" charset="2"/>
              </a:pPr>
              <a:r>
                <a:rPr lang="en-US" sz="4000" b="1" strike="noStrike" noProof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 Tính tỉ số khối lượng của 1 proton so với khối lượng 1 electron</a:t>
              </a:r>
              <a:endParaRPr lang="en-US" sz="4000" b="1" strike="noStrike" noProof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111760" y="1833880"/>
            <a:ext cx="9226550" cy="4857115"/>
            <a:chOff x="549307" y="835323"/>
            <a:chExt cx="11282865" cy="5221391"/>
          </a:xfrm>
        </p:grpSpPr>
        <p:grpSp>
          <p:nvGrpSpPr>
            <p:cNvPr id="29" name="Group 22"/>
            <p:cNvGrpSpPr/>
            <p:nvPr/>
          </p:nvGrpSpPr>
          <p:grpSpPr>
            <a:xfrm>
              <a:off x="1143000" y="835323"/>
              <a:ext cx="10689172" cy="5221391"/>
              <a:chOff x="228600" y="1525840"/>
              <a:chExt cx="9097168" cy="384820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228600" y="1525840"/>
                <a:ext cx="9097168" cy="3848206"/>
              </a:xfrm>
              <a:prstGeom prst="roundRect">
                <a:avLst/>
              </a:prstGeom>
              <a:solidFill>
                <a:srgbClr val="9048C8"/>
              </a:solidFill>
              <a:ln>
                <a:solidFill>
                  <a:srgbClr val="161BD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ounded Rectangle 4"/>
              <p:cNvSpPr/>
              <p:nvPr/>
            </p:nvSpPr>
            <p:spPr>
              <a:xfrm>
                <a:off x="305018" y="1789464"/>
                <a:ext cx="8906200" cy="32872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p>
                <a:pPr lvl="0" algn="l" fontAlgn="base">
                  <a:buFont typeface="Wingdings" panose="05000000000000000000" pitchFamily="2" charset="2"/>
                </a:pPr>
                <a:r>
                  <a:rPr lang="en-US" sz="3600" b="1" strike="noStrike" noProof="1" dirty="0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Cho mô hình nguyên tử Flourine (F). Hỏi:</a:t>
                </a:r>
                <a:endParaRPr lang="en-US" sz="3600" b="1" strike="noStrike" noProof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algn="l" fontAlgn="base">
                  <a:buFont typeface="Wingdings" panose="05000000000000000000" pitchFamily="2" charset="2"/>
                </a:pPr>
                <a:r>
                  <a:rPr lang="en-US" sz="3600" b="1" strike="noStrike" noProof="1" dirty="0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+  Lớp vỏ của 1 nguyên tử F nặng bao nhiêu amu?</a:t>
                </a:r>
                <a:endParaRPr lang="en-US" sz="3600" b="1" strike="noStrike" noProof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algn="l" fontAlgn="base">
                  <a:buFont typeface="Wingdings" panose="05000000000000000000" pitchFamily="2" charset="2"/>
                </a:pPr>
                <a:r>
                  <a:rPr lang="en-US" sz="3600" b="1" strike="noStrike" noProof="1" dirty="0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+ Hạt nhân của 1 nguyên tử F 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nặng bao nhiêu</a:t>
                </a:r>
                <a:r>
                  <a:rPr lang="en-US" sz="3600" b="1" strike="noStrike" noProof="1" dirty="0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amu?</a:t>
                </a:r>
                <a:endParaRPr lang="en-US" sz="3600" b="1" strike="noStrike" noProof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algn="l" fontAlgn="base">
                  <a:buFont typeface="Wingdings" panose="05000000000000000000" pitchFamily="2" charset="2"/>
                </a:pP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+ Khối lượng của 1 nguyên tử F nặng bao nhiêu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amu?</a:t>
                </a:r>
                <a:endParaRPr lang="en-US" sz="36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lvl="0" algn="l" fontAlgn="base">
                  <a:buFont typeface="Wingdings" panose="05000000000000000000" pitchFamily="2" charset="2"/>
                </a:pPr>
                <a:endParaRPr lang="en-US" sz="3600" b="1" strike="noStrike" noProof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32" name="Flowchart: Connector 31"/>
            <p:cNvSpPr/>
            <p:nvPr/>
          </p:nvSpPr>
          <p:spPr>
            <a:xfrm>
              <a:off x="549307" y="1423745"/>
              <a:ext cx="986183" cy="1103803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sz="2800" b="1" strike="noStrike" noProof="1" dirty="0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?2</a:t>
              </a:r>
              <a:endParaRPr lang="en-US" sz="2800" b="1" strike="noStrike" noProof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" name="Flowchart: Connector 1"/>
          <p:cNvSpPr/>
          <p:nvPr/>
        </p:nvSpPr>
        <p:spPr>
          <a:xfrm>
            <a:off x="88900" y="334645"/>
            <a:ext cx="953770" cy="102679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z="2800" b="1" strike="noStrike" noProof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?1</a:t>
            </a:r>
            <a:endParaRPr lang="en-US" sz="2800" b="1" strike="noStrike" noProof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8" name="Group 23"/>
          <p:cNvGrpSpPr/>
          <p:nvPr/>
        </p:nvGrpSpPr>
        <p:grpSpPr>
          <a:xfrm>
            <a:off x="242570" y="227967"/>
            <a:ext cx="7555865" cy="951233"/>
            <a:chOff x="1219200" y="1620057"/>
            <a:chExt cx="6828438" cy="592659"/>
          </a:xfrm>
          <a:solidFill>
            <a:srgbClr val="FFC000"/>
          </a:solidFill>
        </p:grpSpPr>
        <p:sp>
          <p:nvSpPr>
            <p:cNvPr id="9" name="AutoShape 62"/>
            <p:cNvSpPr/>
            <p:nvPr/>
          </p:nvSpPr>
          <p:spPr>
            <a:xfrm>
              <a:off x="1600247" y="1699578"/>
              <a:ext cx="6447391" cy="4351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scaled="0"/>
            </a:gradFill>
            <a:ln w="127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b="1" dirty="0">
                <a:solidFill>
                  <a:srgbClr val="000066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0" name="Text Box 64"/>
            <p:cNvSpPr txBox="1"/>
            <p:nvPr/>
          </p:nvSpPr>
          <p:spPr>
            <a:xfrm>
              <a:off x="1914726" y="1776726"/>
              <a:ext cx="5940667" cy="348552"/>
            </a:xfrm>
            <a:prstGeom prst="rect">
              <a:avLst/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scaled="0"/>
            </a:gradFill>
            <a:ln w="9525">
              <a:noFill/>
            </a:ln>
          </p:spPr>
          <p:txBody>
            <a:bodyPr wrap="square" lIns="68415" tIns="34208" rIns="68415" bIns="3420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KHỐI LƯỢNG NGUYÊN TỬ</a:t>
              </a:r>
              <a:endParaRPr lang="en-US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" name="AutoShape 63"/>
            <p:cNvSpPr/>
            <p:nvPr/>
          </p:nvSpPr>
          <p:spPr>
            <a:xfrm>
              <a:off x="1219200" y="1620057"/>
              <a:ext cx="837845" cy="571293"/>
            </a:xfrm>
            <a:prstGeom prst="diamond">
              <a:avLst/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scaled="0"/>
            </a:gra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b="1" dirty="0">
                <a:solidFill>
                  <a:srgbClr val="000066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3" name="Text Box 65"/>
            <p:cNvSpPr txBox="1"/>
            <p:nvPr/>
          </p:nvSpPr>
          <p:spPr>
            <a:xfrm>
              <a:off x="1332826" y="1732814"/>
              <a:ext cx="601412" cy="47990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68415" tIns="34208" rIns="68415" bIns="34208"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lang="en-US" sz="3600" b="1" dirty="0">
                  <a:solidFill>
                    <a:srgbClr val="FFFFFF"/>
                  </a:solidFill>
                  <a:latin typeface="Times New Roman" panose="02020603050405020304" charset="0"/>
                  <a:cs typeface="Times New Roman" panose="02020603050405020304" charset="0"/>
                </a:rPr>
                <a:t>IV</a:t>
              </a:r>
              <a:endParaRPr lang="en-US" sz="3600" b="1" dirty="0">
                <a:solidFill>
                  <a:srgbClr val="FFFFFF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8437" name="Group 22"/>
          <p:cNvGrpSpPr/>
          <p:nvPr/>
        </p:nvGrpSpPr>
        <p:grpSpPr>
          <a:xfrm rot="0">
            <a:off x="1067435" y="1267460"/>
            <a:ext cx="6590030" cy="586105"/>
            <a:chOff x="228600" y="1752600"/>
            <a:chExt cx="7900241" cy="1235520"/>
          </a:xfrm>
        </p:grpSpPr>
        <p:sp>
          <p:nvSpPr>
            <p:cNvPr id="24" name="Rounded Rectangle 23"/>
            <p:cNvSpPr/>
            <p:nvPr/>
          </p:nvSpPr>
          <p:spPr>
            <a:xfrm>
              <a:off x="228600" y="1752600"/>
              <a:ext cx="7900241" cy="1235520"/>
            </a:xfrm>
            <a:prstGeom prst="roundRect">
              <a:avLst/>
            </a:prstGeom>
            <a:solidFill>
              <a:srgbClr val="FAE5F5"/>
            </a:solidFill>
            <a:ln>
              <a:solidFill>
                <a:srgbClr val="161BD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04785" y="1800444"/>
              <a:ext cx="7541721" cy="11151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pitchFamily="2" charset="2"/>
              </a:pPr>
              <a:r>
                <a:rPr lang="en-US" sz="3200" b="1" strike="noStrike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Đơn vị khối lượng nguyên tử: amu</a:t>
              </a:r>
              <a:endParaRPr lang="en-US" sz="3200" b="1" strike="noStrike" noProof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1230" y="4300220"/>
            <a:ext cx="7054025" cy="618490"/>
            <a:chOff x="1314" y="4967"/>
            <a:chExt cx="7427" cy="1212"/>
          </a:xfrm>
        </p:grpSpPr>
        <p:sp>
          <p:nvSpPr>
            <p:cNvPr id="7" name="Rounded Rectangle 6"/>
            <p:cNvSpPr/>
            <p:nvPr/>
          </p:nvSpPr>
          <p:spPr>
            <a:xfrm>
              <a:off x="1314" y="4984"/>
              <a:ext cx="7357" cy="1156"/>
            </a:xfrm>
            <a:prstGeom prst="roundRect">
              <a:avLst/>
            </a:prstGeom>
            <a:solidFill>
              <a:srgbClr val="FAE5F5"/>
            </a:solidFill>
            <a:ln>
              <a:solidFill>
                <a:srgbClr val="161BD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416" y="4967"/>
              <a:ext cx="7325" cy="1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pitchFamily="2" charset="2"/>
              </a:pPr>
              <a:r>
                <a:rPr lang="en-US" sz="3200" b="1" strike="noStrike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khối lượng 1p = khối lượng 1n = 1amu</a:t>
              </a:r>
              <a:endParaRPr lang="en-US" sz="3200" b="1" strike="noStrike" noProof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92505" y="2040255"/>
            <a:ext cx="7266940" cy="1159510"/>
            <a:chOff x="1286" y="6732"/>
            <a:chExt cx="6639" cy="3152"/>
          </a:xfrm>
        </p:grpSpPr>
        <p:sp>
          <p:nvSpPr>
            <p:cNvPr id="14" name="Rounded Rectangle 13"/>
            <p:cNvSpPr/>
            <p:nvPr/>
          </p:nvSpPr>
          <p:spPr>
            <a:xfrm>
              <a:off x="1314" y="6732"/>
              <a:ext cx="6611" cy="3152"/>
            </a:xfrm>
            <a:prstGeom prst="roundRect">
              <a:avLst/>
            </a:prstGeom>
            <a:solidFill>
              <a:srgbClr val="FAE5F5"/>
            </a:solidFill>
            <a:ln>
              <a:solidFill>
                <a:srgbClr val="161BD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endParaRPr lang="en-US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1286" y="7010"/>
              <a:ext cx="6639" cy="2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pitchFamily="2" charset="2"/>
              </a:pPr>
              <a:r>
                <a:rPr lang="en-US" sz="3200" b="1" strike="noStrike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1amu = 1/12 khối lượng 1 nguyên tử C</a:t>
              </a:r>
              <a:endParaRPr lang="en-US" sz="3200" b="1" strike="noStrike" noProof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lvl="0" algn="just" fontAlgn="base">
                <a:buFont typeface="Wingdings" panose="05000000000000000000" pitchFamily="2" charset="2"/>
              </a:pPr>
              <a:r>
                <a:rPr lang="en-US" sz="3200" b="1" strike="noStrike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1amu = 1,6605.10</a:t>
              </a:r>
              <a:r>
                <a:rPr lang="en-US" sz="3200" b="1" strike="noStrike" baseline="30000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-24 </a:t>
              </a:r>
              <a:r>
                <a:rPr lang="en-US" sz="3200" b="1" strike="noStrike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g</a:t>
              </a:r>
              <a:endParaRPr lang="en-US" sz="3200" b="1" strike="noStrike" noProof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33145" y="3406140"/>
            <a:ext cx="5593715" cy="743585"/>
            <a:chOff x="1314" y="8469"/>
            <a:chExt cx="5764" cy="1515"/>
          </a:xfrm>
        </p:grpSpPr>
        <p:sp>
          <p:nvSpPr>
            <p:cNvPr id="15" name="Rounded Rectangle 14"/>
            <p:cNvSpPr/>
            <p:nvPr/>
          </p:nvSpPr>
          <p:spPr>
            <a:xfrm>
              <a:off x="1314" y="8480"/>
              <a:ext cx="5599" cy="1504"/>
            </a:xfrm>
            <a:prstGeom prst="roundRect">
              <a:avLst/>
            </a:prstGeom>
            <a:solidFill>
              <a:srgbClr val="FAE5F5"/>
            </a:solidFill>
            <a:ln>
              <a:solidFill>
                <a:srgbClr val="161BD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416" y="8469"/>
              <a:ext cx="5662" cy="1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pitchFamily="2" charset="2"/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khối lượng 1e= 0,00055amu</a:t>
              </a:r>
              <a:endParaRPr lang="en-US" sz="3200" b="1" strike="noStrike" noProof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0">
            <a:off x="889635" y="5058410"/>
            <a:ext cx="10265410" cy="1295400"/>
            <a:chOff x="1314" y="4967"/>
            <a:chExt cx="10204" cy="2539"/>
          </a:xfrm>
        </p:grpSpPr>
        <p:sp>
          <p:nvSpPr>
            <p:cNvPr id="45" name="Rounded Rectangle 44"/>
            <p:cNvSpPr/>
            <p:nvPr/>
          </p:nvSpPr>
          <p:spPr>
            <a:xfrm>
              <a:off x="1314" y="4984"/>
              <a:ext cx="10204" cy="22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161BD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1416" y="4967"/>
              <a:ext cx="9829" cy="2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pitchFamily="2" charset="2"/>
              </a:pPr>
              <a:r>
                <a:rPr lang="en-US" sz="3200" b="1" strike="noStrike" noProof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Khối lượng nguyên tử được coi như bằng khối lượng hạt nhân nguyên tử = (P+N) amu</a:t>
              </a:r>
              <a:endParaRPr lang="en-US" sz="3200" b="1" strike="noStrike" noProof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3" name="Group 52"/>
          <p:cNvGrpSpPr/>
          <p:nvPr/>
        </p:nvGrpSpPr>
        <p:grpSpPr>
          <a:xfrm>
            <a:off x="4085908" y="1619250"/>
            <a:ext cx="3252787" cy="3168650"/>
            <a:chOff x="10896" y="2935"/>
            <a:chExt cx="5125" cy="4990"/>
          </a:xfrm>
        </p:grpSpPr>
        <p:sp>
          <p:nvSpPr>
            <p:cNvPr id="17434" name="Oval 8"/>
            <p:cNvSpPr/>
            <p:nvPr/>
          </p:nvSpPr>
          <p:spPr>
            <a:xfrm>
              <a:off x="12149" y="4155"/>
              <a:ext cx="2512" cy="2432"/>
            </a:xfrm>
            <a:prstGeom prst="ellipse">
              <a:avLst/>
            </a:prstGeom>
            <a:noFill/>
            <a:ln w="19050" cap="flat" cmpd="sng">
              <a:solidFill>
                <a:srgbClr val="F117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5" name="Oval 6"/>
            <p:cNvSpPr/>
            <p:nvPr/>
          </p:nvSpPr>
          <p:spPr>
            <a:xfrm>
              <a:off x="12671" y="4677"/>
              <a:ext cx="1467" cy="142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6" name="Text Box 7"/>
            <p:cNvSpPr txBox="1"/>
            <p:nvPr/>
          </p:nvSpPr>
          <p:spPr>
            <a:xfrm>
              <a:off x="12799" y="4645"/>
              <a:ext cx="2055" cy="1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en-US" sz="2600" b="1" dirty="0">
                  <a:latin typeface="Times New Roman" panose="02020603050405020304" charset="0"/>
                </a:rPr>
                <a:t>17p, 18n</a:t>
              </a:r>
              <a:endParaRPr lang="en-US" altLang="en-US" sz="2600" b="1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7" name="Oval 9"/>
            <p:cNvSpPr/>
            <p:nvPr/>
          </p:nvSpPr>
          <p:spPr>
            <a:xfrm>
              <a:off x="11481" y="3522"/>
              <a:ext cx="3880" cy="3755"/>
            </a:xfrm>
            <a:prstGeom prst="ellipse">
              <a:avLst/>
            </a:prstGeom>
            <a:noFill/>
            <a:ln w="19050" cap="flat" cmpd="sng">
              <a:solidFill>
                <a:srgbClr val="F117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8" name="Oval 10"/>
            <p:cNvSpPr/>
            <p:nvPr/>
          </p:nvSpPr>
          <p:spPr>
            <a:xfrm>
              <a:off x="13204" y="6337"/>
              <a:ext cx="440" cy="427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9" name="Oval 13"/>
            <p:cNvSpPr/>
            <p:nvPr/>
          </p:nvSpPr>
          <p:spPr>
            <a:xfrm>
              <a:off x="12946" y="3330"/>
              <a:ext cx="440" cy="425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0" name="Oval 16"/>
            <p:cNvSpPr/>
            <p:nvPr/>
          </p:nvSpPr>
          <p:spPr>
            <a:xfrm>
              <a:off x="13551" y="3307"/>
              <a:ext cx="440" cy="427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grpSp>
          <p:nvGrpSpPr>
            <p:cNvPr id="35" name="Group 97"/>
            <p:cNvGrpSpPr/>
            <p:nvPr/>
          </p:nvGrpSpPr>
          <p:grpSpPr bwMode="auto">
            <a:xfrm>
              <a:off x="11277" y="4865"/>
              <a:ext cx="462" cy="964"/>
              <a:chOff x="6134" y="1662"/>
              <a:chExt cx="151" cy="326"/>
            </a:xfrm>
            <a:solidFill>
              <a:srgbClr val="00B050"/>
            </a:solidFill>
          </p:grpSpPr>
          <p:sp>
            <p:nvSpPr>
              <p:cNvPr id="36" name="Oval 20"/>
              <p:cNvSpPr>
                <a:spLocks noChangeArrowheads="1"/>
              </p:cNvSpPr>
              <p:nvPr/>
            </p:nvSpPr>
            <p:spPr bwMode="auto">
              <a:xfrm>
                <a:off x="6141" y="1662"/>
                <a:ext cx="144" cy="144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e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auto">
              <a:xfrm>
                <a:off x="6134" y="1844"/>
                <a:ext cx="144" cy="144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e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sp>
          <p:nvSpPr>
            <p:cNvPr id="17442" name="Oval 17"/>
            <p:cNvSpPr/>
            <p:nvPr/>
          </p:nvSpPr>
          <p:spPr>
            <a:xfrm>
              <a:off x="15106" y="4917"/>
              <a:ext cx="440" cy="427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3" name="Oval 75"/>
            <p:cNvSpPr/>
            <p:nvPr/>
          </p:nvSpPr>
          <p:spPr>
            <a:xfrm>
              <a:off x="15126" y="5510"/>
              <a:ext cx="440" cy="425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4" name="Oval 11"/>
            <p:cNvSpPr/>
            <p:nvPr/>
          </p:nvSpPr>
          <p:spPr>
            <a:xfrm>
              <a:off x="13221" y="3962"/>
              <a:ext cx="440" cy="425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5" name="Oval 14"/>
            <p:cNvSpPr/>
            <p:nvPr/>
          </p:nvSpPr>
          <p:spPr>
            <a:xfrm>
              <a:off x="13511" y="7015"/>
              <a:ext cx="442" cy="427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6" name="Oval 15"/>
            <p:cNvSpPr/>
            <p:nvPr/>
          </p:nvSpPr>
          <p:spPr>
            <a:xfrm>
              <a:off x="12926" y="7015"/>
              <a:ext cx="440" cy="427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7" name="Oval 9"/>
            <p:cNvSpPr/>
            <p:nvPr/>
          </p:nvSpPr>
          <p:spPr>
            <a:xfrm>
              <a:off x="10896" y="2935"/>
              <a:ext cx="5125" cy="4990"/>
            </a:xfrm>
            <a:prstGeom prst="ellipse">
              <a:avLst/>
            </a:prstGeom>
            <a:noFill/>
            <a:ln w="19050" cap="flat" cmpd="sng">
              <a:solidFill>
                <a:srgbClr val="F117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8" name="Oval 17"/>
            <p:cNvSpPr/>
            <p:nvPr/>
          </p:nvSpPr>
          <p:spPr>
            <a:xfrm>
              <a:off x="14794" y="7232"/>
              <a:ext cx="440" cy="427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9" name="Oval 75"/>
            <p:cNvSpPr/>
            <p:nvPr/>
          </p:nvSpPr>
          <p:spPr>
            <a:xfrm>
              <a:off x="15224" y="6887"/>
              <a:ext cx="440" cy="425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50" name="Oval 17"/>
            <p:cNvSpPr/>
            <p:nvPr/>
          </p:nvSpPr>
          <p:spPr>
            <a:xfrm>
              <a:off x="11344" y="6927"/>
              <a:ext cx="440" cy="427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51" name="Oval 17"/>
            <p:cNvSpPr/>
            <p:nvPr/>
          </p:nvSpPr>
          <p:spPr>
            <a:xfrm>
              <a:off x="11006" y="6460"/>
              <a:ext cx="440" cy="427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52" name="Oval 17"/>
            <p:cNvSpPr/>
            <p:nvPr/>
          </p:nvSpPr>
          <p:spPr>
            <a:xfrm>
              <a:off x="11164" y="3702"/>
              <a:ext cx="440" cy="427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53" name="Oval 17"/>
            <p:cNvSpPr/>
            <p:nvPr/>
          </p:nvSpPr>
          <p:spPr>
            <a:xfrm>
              <a:off x="11601" y="3302"/>
              <a:ext cx="440" cy="427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54" name="Oval 17"/>
            <p:cNvSpPr/>
            <p:nvPr/>
          </p:nvSpPr>
          <p:spPr>
            <a:xfrm>
              <a:off x="15084" y="3417"/>
              <a:ext cx="440" cy="427"/>
            </a:xfrm>
            <a:prstGeom prst="ellipse">
              <a:avLst/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</p:grpSp>
      <p:sp>
        <p:nvSpPr>
          <p:cNvPr id="4" name="Title 4"/>
          <p:cNvSpPr>
            <a:spLocks noGrp="1"/>
          </p:cNvSpPr>
          <p:nvPr/>
        </p:nvSpPr>
        <p:spPr>
          <a:xfrm>
            <a:off x="3582035" y="4576445"/>
            <a:ext cx="4039870" cy="159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55" b="1">
                <a:latin typeface="Times New Roman" panose="02020603050405020304" charset="0"/>
                <a:cs typeface="Times New Roman" panose="02020603050405020304" charset="0"/>
              </a:rPr>
              <a:t>Mô hình nguyên tử Chlorine (Cl)</a:t>
            </a:r>
            <a:endParaRPr lang="en-US" sz="3555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1" name="Group 22"/>
          <p:cNvGrpSpPr/>
          <p:nvPr/>
        </p:nvGrpSpPr>
        <p:grpSpPr>
          <a:xfrm rot="0">
            <a:off x="1390650" y="146685"/>
            <a:ext cx="9467215" cy="1286510"/>
            <a:chOff x="617058" y="1800480"/>
            <a:chExt cx="9394588" cy="1114995"/>
          </a:xfrm>
        </p:grpSpPr>
        <p:sp>
          <p:nvSpPr>
            <p:cNvPr id="17" name="Rounded Rectangle 16"/>
            <p:cNvSpPr/>
            <p:nvPr/>
          </p:nvSpPr>
          <p:spPr>
            <a:xfrm>
              <a:off x="617767" y="2067947"/>
              <a:ext cx="9393879" cy="69453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161BD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617058" y="1800480"/>
              <a:ext cx="9393879" cy="1114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pitchFamily="2" charset="2"/>
              </a:pPr>
              <a:r>
                <a:rPr lang="en-US" sz="4000" b="1" strike="noStrike" noProof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 Tính khối lượng nguyên tử Chlorine (Cl)</a:t>
              </a:r>
              <a:endParaRPr lang="en-US" sz="4000" b="1" strike="noStrike" noProof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/>
          <p:nvPr>
            <p:ph idx="1"/>
          </p:nvPr>
        </p:nvGraphicFramePr>
        <p:xfrm>
          <a:off x="289560" y="2058670"/>
          <a:ext cx="1163574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395"/>
                <a:gridCol w="1480185"/>
                <a:gridCol w="1939290"/>
                <a:gridCol w="2330450"/>
                <a:gridCol w="1548130"/>
                <a:gridCol w="1939290"/>
              </a:tblGrid>
              <a:tr h="18923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 tử</a:t>
                      </a:r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số proton</a:t>
                      </a:r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số electron E</a:t>
                      </a:r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số neutron N</a:t>
                      </a:r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 tích hạt nhân</a:t>
                      </a:r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 lượng nguyên tử</a:t>
                      </a:r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(amu)</a:t>
                      </a:r>
                      <a:endParaRPr lang="en-US" sz="2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  <a:tr h="937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(C)</a:t>
                      </a:r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endParaRPr lang="en-US" sz="28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en-US" sz="28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  <a:tr h="7461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(P)</a:t>
                      </a:r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+15</a:t>
                      </a:r>
                      <a:endParaRPr lang="en-US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Rectangles 1"/>
          <p:cNvSpPr/>
          <p:nvPr/>
        </p:nvSpPr>
        <p:spPr>
          <a:xfrm>
            <a:off x="4586605" y="4140200"/>
            <a:ext cx="81661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8650605" y="4043045"/>
            <a:ext cx="81661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10414000" y="4051300"/>
            <a:ext cx="81661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2985135" y="5052695"/>
            <a:ext cx="81661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4685030" y="5052695"/>
            <a:ext cx="81661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6866255" y="4966335"/>
            <a:ext cx="81661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32" name="Group 11"/>
          <p:cNvGrpSpPr/>
          <p:nvPr/>
        </p:nvGrpSpPr>
        <p:grpSpPr>
          <a:xfrm>
            <a:off x="289560" y="737235"/>
            <a:ext cx="8743315" cy="702945"/>
            <a:chOff x="412" y="4238"/>
            <a:chExt cx="3645" cy="1109"/>
          </a:xfrm>
        </p:grpSpPr>
        <p:sp>
          <p:nvSpPr>
            <p:cNvPr id="15" name="Rounded Rectangle 14"/>
            <p:cNvSpPr/>
            <p:nvPr/>
          </p:nvSpPr>
          <p:spPr>
            <a:xfrm>
              <a:off x="500" y="4239"/>
              <a:ext cx="3557" cy="110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en-US" strike="noStrike" noProof="1"/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412" y="4238"/>
              <a:ext cx="3604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r>
                <a:rPr lang="en-US" sz="3200" b="1" strike="noStrike" noProof="1" dirty="0" smtClean="0">
                  <a:solidFill>
                    <a:srgbClr val="0000CC"/>
                  </a:solidFill>
                  <a:sym typeface="+mn-ea"/>
                </a:rPr>
                <a:t> </a:t>
              </a:r>
              <a:r>
                <a:rPr lang="en-US" sz="3200" b="1" strike="noStrike" noProof="1" dirty="0" err="1" smtClean="0">
                  <a:solidFill>
                    <a:srgbClr val="161BD6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Thảo luận nhóm theo bàn hoàn thành bảng sau:</a:t>
              </a:r>
              <a:endParaRPr lang="en-US" sz="3200" b="1" strike="noStrike" noProof="1" dirty="0" smtClean="0">
                <a:solidFill>
                  <a:srgbClr val="161BD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17" name="ĐÊM NGƯƠC 1 PHUT 30 GIÂY - BONG SÔ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1935" y="0"/>
            <a:ext cx="3060700" cy="194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33" fill="hold" display="1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2" grpId="0" bldLvl="0" animBg="1"/>
      <p:bldP spid="3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69043" y="149225"/>
            <a:ext cx="5818188" cy="6889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vi-VN" altLang="en-US" sz="4400" b="1" u="sng" strike="noStrike" noProof="1">
                <a:solidFill>
                  <a:srgbClr val="161BD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Hoạt động nhóm:</a:t>
            </a:r>
            <a:r>
              <a:rPr lang="en-US" sz="4400" b="1" strike="noStrike" noProof="1">
                <a:solidFill>
                  <a:srgbClr val="161BD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en-US" sz="4400" b="1" strike="noStrike" noProof="1">
              <a:solidFill>
                <a:srgbClr val="161BD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pSp>
        <p:nvGrpSpPr>
          <p:cNvPr id="22532" name="Group 11"/>
          <p:cNvGrpSpPr/>
          <p:nvPr/>
        </p:nvGrpSpPr>
        <p:grpSpPr>
          <a:xfrm>
            <a:off x="402590" y="1029335"/>
            <a:ext cx="2391744" cy="703261"/>
            <a:chOff x="500" y="4238"/>
            <a:chExt cx="3768" cy="1109"/>
          </a:xfrm>
        </p:grpSpPr>
        <p:sp>
          <p:nvSpPr>
            <p:cNvPr id="10" name="Rounded Rectangle 9"/>
            <p:cNvSpPr/>
            <p:nvPr/>
          </p:nvSpPr>
          <p:spPr>
            <a:xfrm>
              <a:off x="500" y="4239"/>
              <a:ext cx="3557" cy="110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en-US" strike="noStrike" noProof="1"/>
            </a:p>
          </p:txBody>
        </p:sp>
        <p:sp>
          <p:nvSpPr>
            <p:cNvPr id="11" name="Rectangles 10"/>
            <p:cNvSpPr/>
            <p:nvPr/>
          </p:nvSpPr>
          <p:spPr>
            <a:xfrm>
              <a:off x="664" y="4238"/>
              <a:ext cx="3604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r>
                <a:rPr lang="en-US" sz="3200" b="1" strike="noStrike" noProof="1" dirty="0" smtClean="0">
                  <a:solidFill>
                    <a:srgbClr val="0000CC"/>
                  </a:solidFill>
                  <a:sym typeface="+mn-ea"/>
                </a:rPr>
                <a:t> </a:t>
              </a:r>
              <a:r>
                <a:rPr lang="vi-VN" altLang="en-US" sz="3200" b="1" strike="noStrike" noProof="1" dirty="0" err="1" smtClean="0">
                  <a:solidFill>
                    <a:srgbClr val="161BD6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Nhiệm vụ</a:t>
              </a:r>
              <a:r>
                <a:rPr lang="en-US" sz="3200" b="1" strike="noStrike" noProof="1" dirty="0" smtClean="0">
                  <a:solidFill>
                    <a:srgbClr val="161BD6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:</a:t>
              </a:r>
              <a:endParaRPr lang="en-US" sz="3200" b="1" strike="noStrike" noProof="1" dirty="0" smtClean="0">
                <a:solidFill>
                  <a:srgbClr val="161BD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13339" name="Picture 37" descr="Hình ảnh có liên quan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984" t="8570" r="7396" b="5706"/>
          <a:stretch>
            <a:fillRect/>
          </a:stretch>
        </p:blipFill>
        <p:spPr>
          <a:xfrm>
            <a:off x="0" y="4778375"/>
            <a:ext cx="2526030" cy="2047240"/>
          </a:xfrm>
        </p:spPr>
      </p:pic>
      <p:grpSp>
        <p:nvGrpSpPr>
          <p:cNvPr id="15" name="Group 22"/>
          <p:cNvGrpSpPr/>
          <p:nvPr/>
        </p:nvGrpSpPr>
        <p:grpSpPr>
          <a:xfrm rot="0">
            <a:off x="3288665" y="4778375"/>
            <a:ext cx="8688070" cy="1457325"/>
            <a:chOff x="-443050" y="4156456"/>
            <a:chExt cx="3191398" cy="150666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-443050" y="4156456"/>
              <a:ext cx="3191398" cy="1506662"/>
            </a:xfrm>
            <a:prstGeom prst="roundRect">
              <a:avLst/>
            </a:prstGeom>
            <a:solidFill>
              <a:srgbClr val="FCA9E3"/>
            </a:solidFill>
            <a:ln w="57150">
              <a:solidFill>
                <a:srgbClr val="50C61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-299779" y="4407888"/>
              <a:ext cx="3047882" cy="88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F0DC2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l" fontAlgn="base">
                <a:buFont typeface="Wingdings" panose="05000000000000000000" charset="0"/>
              </a:pPr>
              <a:r>
                <a:rPr lang="vi-VN" sz="3600" b="1" strike="noStrike" noProof="1" dirty="0" smtClean="0">
                  <a:solidFill>
                    <a:srgbClr val="1606B4"/>
                  </a:solidFill>
                  <a:latin typeface="Times New Roman" panose="02020603050405020304" charset="0"/>
                  <a:cs typeface="Times New Roman" panose="02020603050405020304" charset="0"/>
                </a:rPr>
                <a:t>+ </a:t>
              </a:r>
              <a:r>
                <a:rPr lang="en-US" sz="3600" b="1" strike="noStrike" noProof="1" dirty="0" smtClean="0">
                  <a:solidFill>
                    <a:srgbClr val="1606B4"/>
                  </a:solidFill>
                  <a:latin typeface="Times New Roman" panose="02020603050405020304" charset="0"/>
                  <a:cs typeface="Times New Roman" panose="02020603050405020304" charset="0"/>
                </a:rPr>
                <a:t>Ghi kết quả số thứ tự mảnh ghép vào hình mẫu</a:t>
              </a:r>
              <a:endParaRPr lang="en-US" sz="3600" b="1" strike="noStrike" baseline="-25000" noProof="1" dirty="0" smtClean="0">
                <a:solidFill>
                  <a:srgbClr val="1606B4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339725" y="94615"/>
            <a:ext cx="3065780" cy="743585"/>
            <a:chOff x="1499514" y="2633554"/>
            <a:chExt cx="2438474" cy="395034"/>
          </a:xfrm>
          <a:solidFill>
            <a:srgbClr val="08D438"/>
          </a:solidFill>
        </p:grpSpPr>
        <p:sp>
          <p:nvSpPr>
            <p:cNvPr id="14352" name="AutoShape 67"/>
            <p:cNvSpPr/>
            <p:nvPr/>
          </p:nvSpPr>
          <p:spPr>
            <a:xfrm>
              <a:off x="1499514" y="2633554"/>
              <a:ext cx="2438474" cy="395034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4353" name="Text Box 69"/>
            <p:cNvSpPr txBox="1"/>
            <p:nvPr/>
          </p:nvSpPr>
          <p:spPr>
            <a:xfrm>
              <a:off x="1655581" y="2691915"/>
              <a:ext cx="2175838" cy="29720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lIns="68415" tIns="34208" rIns="68415" bIns="34208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defTabSz="684530">
                <a:spcBef>
                  <a:spcPct val="0"/>
                </a:spcBef>
                <a:buNone/>
              </a:pPr>
              <a:r>
                <a:rPr 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*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</a:t>
              </a:r>
              <a:endParaRPr lang="en-US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5" name="Content Placeholder 3" descr="Screenshot (109)"/>
          <p:cNvPicPr>
            <a:picLocks noChangeAspect="1"/>
          </p:cNvPicPr>
          <p:nvPr>
            <p:ph sz="half" idx="2"/>
          </p:nvPr>
        </p:nvPicPr>
        <p:blipFill>
          <a:blip r:embed="rId3"/>
          <a:srcRect l="11545" t="25169" r="16455" b="6227"/>
          <a:stretch>
            <a:fillRect/>
          </a:stretch>
        </p:blipFill>
        <p:spPr>
          <a:xfrm>
            <a:off x="-136525" y="2316480"/>
            <a:ext cx="3503930" cy="1971040"/>
          </a:xfrm>
          <a:prstGeom prst="rect">
            <a:avLst/>
          </a:prstGeom>
        </p:spPr>
      </p:pic>
      <p:grpSp>
        <p:nvGrpSpPr>
          <p:cNvPr id="9" name="Group 22"/>
          <p:cNvGrpSpPr/>
          <p:nvPr/>
        </p:nvGrpSpPr>
        <p:grpSpPr>
          <a:xfrm rot="0">
            <a:off x="3183255" y="1029970"/>
            <a:ext cx="8793480" cy="3623310"/>
            <a:chOff x="-454071" y="4330428"/>
            <a:chExt cx="3391488" cy="315644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-454071" y="4330428"/>
              <a:ext cx="3391488" cy="3156441"/>
            </a:xfrm>
            <a:prstGeom prst="roundRect">
              <a:avLst/>
            </a:prstGeom>
            <a:solidFill>
              <a:srgbClr val="FCA9E3"/>
            </a:solidFill>
            <a:ln w="57150">
              <a:solidFill>
                <a:srgbClr val="50C61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-443295" y="4463191"/>
              <a:ext cx="3303076" cy="295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F0DC2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just" fontAlgn="base">
                <a:buFont typeface="Wingdings" panose="05000000000000000000" charset="0"/>
              </a:pPr>
              <a:r>
                <a:rPr lang="en-US" sz="3600" b="1" dirty="0">
                  <a:solidFill>
                    <a:srgbClr val="1606B4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+ Thảo luận ghép các mảnh ghép hình tam giác thành 1 hình lục giác hoàn chỉnh theo mẫu. </a:t>
              </a:r>
              <a:endParaRPr lang="en-US" sz="3600" b="1" dirty="0">
                <a:solidFill>
                  <a:srgbClr val="1606B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lvl="0" algn="just" fontAlgn="base">
                <a:buFont typeface="Wingdings" panose="05000000000000000000" charset="0"/>
              </a:pPr>
              <a:r>
                <a:rPr lang="en-US" sz="3600" b="1" dirty="0">
                  <a:solidFill>
                    <a:srgbClr val="1606B4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Yêu cầu: nội dung 2 cạnh giáp nhau của 2 tam giác liền kề ghép với nhau thành 1 nội dung kiến thức liên quan, phù hợp. </a:t>
              </a:r>
              <a:endParaRPr lang="vi-VN" sz="3600" b="1" strike="noStrike" baseline="-25000" noProof="1" dirty="0" smtClean="0">
                <a:solidFill>
                  <a:srgbClr val="1606B4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17500" y="340995"/>
            <a:ext cx="121913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vi-VN" sz="8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+mn-ea"/>
                <a:cs typeface="+mn-cs"/>
              </a:rPr>
              <a:t>Nhanh trí - nhanh tay</a:t>
            </a:r>
            <a:endParaRPr lang="en-US" altLang="vi-VN" sz="80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182562" y="-25400"/>
            <a:ext cx="3222625" cy="6889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sz="4400" b="1" u="sng" strike="noStrike" noProof="1">
                <a:solidFill>
                  <a:srgbClr val="161BD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TRÒ CHƠI</a:t>
            </a:r>
            <a:r>
              <a:rPr lang="vi-VN" altLang="en-US" sz="4400" b="1" u="sng" strike="noStrike" noProof="1">
                <a:solidFill>
                  <a:srgbClr val="161BD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:</a:t>
            </a:r>
            <a:r>
              <a:rPr lang="en-US" sz="4400" b="1" strike="noStrike" noProof="1">
                <a:solidFill>
                  <a:srgbClr val="161BD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en-US" sz="4400" b="1" strike="noStrike" noProof="1">
              <a:solidFill>
                <a:srgbClr val="161BD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pSp>
        <p:nvGrpSpPr>
          <p:cNvPr id="15364" name="Group 11"/>
          <p:cNvGrpSpPr/>
          <p:nvPr/>
        </p:nvGrpSpPr>
        <p:grpSpPr>
          <a:xfrm>
            <a:off x="66675" y="3595688"/>
            <a:ext cx="3246438" cy="938212"/>
            <a:chOff x="500" y="4238"/>
            <a:chExt cx="5112" cy="1477"/>
          </a:xfrm>
        </p:grpSpPr>
        <p:sp>
          <p:nvSpPr>
            <p:cNvPr id="10" name="Rounded Rectangle 9"/>
            <p:cNvSpPr/>
            <p:nvPr/>
          </p:nvSpPr>
          <p:spPr>
            <a:xfrm>
              <a:off x="500" y="4239"/>
              <a:ext cx="4946" cy="147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en-US" strike="noStrike" noProof="1"/>
            </a:p>
          </p:txBody>
        </p:sp>
        <p:sp>
          <p:nvSpPr>
            <p:cNvPr id="11" name="Rectangles 10"/>
            <p:cNvSpPr/>
            <p:nvPr/>
          </p:nvSpPr>
          <p:spPr>
            <a:xfrm>
              <a:off x="664" y="4238"/>
              <a:ext cx="4949" cy="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r>
                <a:rPr lang="en-US" b="1" strike="noStrike" noProof="1" dirty="0" smtClean="0">
                  <a:solidFill>
                    <a:srgbClr val="0000CC"/>
                  </a:solidFill>
                  <a:sym typeface="+mn-ea"/>
                </a:rPr>
                <a:t> </a:t>
              </a:r>
              <a:r>
                <a:rPr lang="en-US" sz="4800" b="1" strike="noStrike" noProof="1" dirty="0" err="1" smtClean="0">
                  <a:solidFill>
                    <a:srgbClr val="161BD6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Luật</a:t>
              </a:r>
              <a:r>
                <a:rPr lang="en-US" sz="4800" b="1" strike="noStrike" noProof="1" dirty="0" smtClean="0">
                  <a:solidFill>
                    <a:srgbClr val="161BD6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4800" b="1" strike="noStrike" noProof="1" dirty="0" err="1" smtClean="0">
                  <a:solidFill>
                    <a:srgbClr val="161BD6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chơi</a:t>
              </a:r>
              <a:r>
                <a:rPr lang="en-US" sz="4800" b="1" strike="noStrike" noProof="1" dirty="0" smtClean="0">
                  <a:solidFill>
                    <a:srgbClr val="161BD6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:</a:t>
              </a:r>
              <a:endParaRPr lang="en-US" sz="4800" b="1" strike="noStrike" noProof="1" dirty="0" smtClean="0">
                <a:solidFill>
                  <a:srgbClr val="161BD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15" name="Group 22"/>
          <p:cNvGrpSpPr/>
          <p:nvPr/>
        </p:nvGrpSpPr>
        <p:grpSpPr>
          <a:xfrm rot="0">
            <a:off x="4504690" y="1965960"/>
            <a:ext cx="6934835" cy="2226310"/>
            <a:chOff x="6288" y="2617369"/>
            <a:chExt cx="3070887" cy="4392812"/>
          </a:xfrm>
          <a:solidFill>
            <a:srgbClr val="FFC000"/>
          </a:solidFill>
        </p:grpSpPr>
        <p:sp>
          <p:nvSpPr>
            <p:cNvPr id="16" name="Rounded Rectangle 15"/>
            <p:cNvSpPr/>
            <p:nvPr/>
          </p:nvSpPr>
          <p:spPr>
            <a:xfrm>
              <a:off x="6288" y="2782200"/>
              <a:ext cx="3070887" cy="4164997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60839" y="2617369"/>
              <a:ext cx="3016336" cy="439281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l" fontAlgn="base"/>
              <a:r>
                <a:rPr lang="en-US" altLang="vi-VN" sz="3200" b="1" strike="noStrike" noProof="1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Có 10 câu hỏi, các nhóm trả lời bằng hình thức viết đáp án vào bảng.</a:t>
              </a:r>
              <a:endParaRPr lang="en-US" altLang="vi-VN" sz="3200" b="1" strike="noStrike" noProof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lvl="0" algn="l" fontAlgn="base"/>
              <a:r>
                <a:rPr lang="en-US" altLang="vi-VN" sz="3200" b="1" strike="noStrike" noProof="1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Khi hết giờ cho mỗi câu trả lời các nhóm giơ cao bảng ghi kết quả</a:t>
              </a:r>
              <a:r>
                <a:rPr lang="vi-VN" sz="3200" b="1" strike="noStrike" noProof="1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endParaRPr lang="en-US" altLang="vi-VN" sz="3200" b="1" strike="noStrike" noProof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9" name="Group 22"/>
          <p:cNvGrpSpPr/>
          <p:nvPr/>
        </p:nvGrpSpPr>
        <p:grpSpPr>
          <a:xfrm rot="0">
            <a:off x="4731385" y="4595495"/>
            <a:ext cx="6934835" cy="1135380"/>
            <a:chOff x="6288" y="2782200"/>
            <a:chExt cx="3070887" cy="2396079"/>
          </a:xfrm>
          <a:solidFill>
            <a:srgbClr val="FFC000"/>
          </a:solidFill>
        </p:grpSpPr>
        <p:sp>
          <p:nvSpPr>
            <p:cNvPr id="20" name="Rounded Rectangle 19"/>
            <p:cNvSpPr/>
            <p:nvPr/>
          </p:nvSpPr>
          <p:spPr>
            <a:xfrm>
              <a:off x="6288" y="2782200"/>
              <a:ext cx="3070887" cy="2396079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60839" y="3844902"/>
              <a:ext cx="3016336" cy="129452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p>
              <a:pPr lvl="0" algn="ctr" fontAlgn="base"/>
              <a:r>
                <a:rPr lang="en-US" altLang="vi-VN" sz="3200" b="1" strike="noStrike" noProof="1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Mỗi câu trả lời đúng được 2 điểm</a:t>
              </a:r>
              <a:r>
                <a:rPr lang="vi-VN" sz="3200" b="1" strike="noStrike" noProof="1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endParaRPr lang="vi-VN" sz="3200" b="1" strike="noStrike" noProof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lvl="0" algn="l" fontAlgn="base"/>
              <a:endParaRPr lang="en-US" altLang="vi-VN" sz="3200" b="1" strike="noStrike" noProof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5369" name="Line 62"/>
          <p:cNvSpPr/>
          <p:nvPr/>
        </p:nvSpPr>
        <p:spPr>
          <a:xfrm rot="960000">
            <a:off x="3074988" y="4283075"/>
            <a:ext cx="1803400" cy="679450"/>
          </a:xfrm>
          <a:prstGeom prst="line">
            <a:avLst/>
          </a:prstGeom>
          <a:ln w="698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p>
            <a:endParaRPr lang="en-US" altLang="zh-CN">
              <a:latin typeface="Calibri" panose="020F0502020204030204" charset="0"/>
            </a:endParaRPr>
          </a:p>
        </p:txBody>
      </p:sp>
      <p:sp>
        <p:nvSpPr>
          <p:cNvPr id="15370" name="Line 62"/>
          <p:cNvSpPr/>
          <p:nvPr/>
        </p:nvSpPr>
        <p:spPr>
          <a:xfrm rot="-960000" flipV="1">
            <a:off x="3070225" y="3222625"/>
            <a:ext cx="1531938" cy="627063"/>
          </a:xfrm>
          <a:prstGeom prst="line">
            <a:avLst/>
          </a:prstGeom>
          <a:ln w="666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p>
            <a:endParaRPr lang="en-US" altLang="zh-CN"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110)"/>
          <p:cNvPicPr>
            <a:picLocks noChangeAspect="1"/>
          </p:cNvPicPr>
          <p:nvPr>
            <p:ph idx="1"/>
          </p:nvPr>
        </p:nvPicPr>
        <p:blipFill>
          <a:blip r:embed="rId2"/>
          <a:srcRect l="13709" t="12418" r="15293" b="8930"/>
          <a:stretch>
            <a:fillRect/>
          </a:stretch>
        </p:blipFill>
        <p:spPr>
          <a:xfrm>
            <a:off x="353060" y="-112395"/>
            <a:ext cx="11118850" cy="708279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2025015" y="2061210"/>
            <a:ext cx="482600" cy="6953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1</a:t>
            </a:r>
            <a:endParaRPr lang="en-US" sz="4000"/>
          </a:p>
        </p:txBody>
      </p:sp>
      <p:sp>
        <p:nvSpPr>
          <p:cNvPr id="7" name="Rectangles 6"/>
          <p:cNvSpPr/>
          <p:nvPr/>
        </p:nvSpPr>
        <p:spPr>
          <a:xfrm>
            <a:off x="3993515" y="1099820"/>
            <a:ext cx="482600" cy="48958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6</a:t>
            </a:r>
            <a:endParaRPr lang="en-US" sz="4000"/>
          </a:p>
        </p:txBody>
      </p:sp>
      <p:sp>
        <p:nvSpPr>
          <p:cNvPr id="8" name="Rectangles 7"/>
          <p:cNvSpPr/>
          <p:nvPr/>
        </p:nvSpPr>
        <p:spPr>
          <a:xfrm>
            <a:off x="5827395" y="2216150"/>
            <a:ext cx="415290" cy="5397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9</a:t>
            </a:r>
            <a:endParaRPr lang="en-US" sz="4000"/>
          </a:p>
        </p:txBody>
      </p:sp>
      <p:sp>
        <p:nvSpPr>
          <p:cNvPr id="9" name="Rectangles 8"/>
          <p:cNvSpPr/>
          <p:nvPr/>
        </p:nvSpPr>
        <p:spPr>
          <a:xfrm>
            <a:off x="7438390" y="1099820"/>
            <a:ext cx="615950" cy="49022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3</a:t>
            </a:r>
            <a:endParaRPr lang="en-US" sz="4000"/>
          </a:p>
        </p:txBody>
      </p:sp>
      <p:sp>
        <p:nvSpPr>
          <p:cNvPr id="10" name="Rectangles 9"/>
          <p:cNvSpPr/>
          <p:nvPr/>
        </p:nvSpPr>
        <p:spPr>
          <a:xfrm>
            <a:off x="9709150" y="2060575"/>
            <a:ext cx="436880" cy="6946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8</a:t>
            </a:r>
            <a:endParaRPr lang="en-US" sz="4000"/>
          </a:p>
        </p:txBody>
      </p:sp>
      <p:sp>
        <p:nvSpPr>
          <p:cNvPr id="11" name="Rectangles 10"/>
          <p:cNvSpPr/>
          <p:nvPr/>
        </p:nvSpPr>
        <p:spPr>
          <a:xfrm>
            <a:off x="9709150" y="4331970"/>
            <a:ext cx="436880" cy="6477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4</a:t>
            </a:r>
            <a:endParaRPr lang="en-US" sz="4000"/>
          </a:p>
        </p:txBody>
      </p:sp>
      <p:sp>
        <p:nvSpPr>
          <p:cNvPr id="12" name="Rectangles 11"/>
          <p:cNvSpPr/>
          <p:nvPr/>
        </p:nvSpPr>
        <p:spPr>
          <a:xfrm>
            <a:off x="7438390" y="5372100"/>
            <a:ext cx="726440" cy="6477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10</a:t>
            </a:r>
            <a:endParaRPr lang="en-US" sz="4000"/>
          </a:p>
        </p:txBody>
      </p:sp>
      <p:sp>
        <p:nvSpPr>
          <p:cNvPr id="13" name="Rectangles 12"/>
          <p:cNvSpPr/>
          <p:nvPr/>
        </p:nvSpPr>
        <p:spPr>
          <a:xfrm>
            <a:off x="5626100" y="4439920"/>
            <a:ext cx="415290" cy="5397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7</a:t>
            </a:r>
            <a:endParaRPr lang="en-US" sz="4000"/>
          </a:p>
        </p:txBody>
      </p:sp>
      <p:sp>
        <p:nvSpPr>
          <p:cNvPr id="14" name="Rectangles 13"/>
          <p:cNvSpPr/>
          <p:nvPr/>
        </p:nvSpPr>
        <p:spPr>
          <a:xfrm>
            <a:off x="4060825" y="5245100"/>
            <a:ext cx="415290" cy="5397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2</a:t>
            </a:r>
            <a:endParaRPr lang="en-US" sz="4000"/>
          </a:p>
        </p:txBody>
      </p:sp>
      <p:sp>
        <p:nvSpPr>
          <p:cNvPr id="19" name="Rectangles 18"/>
          <p:cNvSpPr/>
          <p:nvPr/>
        </p:nvSpPr>
        <p:spPr>
          <a:xfrm>
            <a:off x="2170430" y="4126865"/>
            <a:ext cx="415290" cy="53975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/>
              <a:t>5</a:t>
            </a:r>
            <a:endParaRPr lang="en-US" sz="4000"/>
          </a:p>
        </p:txBody>
      </p:sp>
      <p:sp>
        <p:nvSpPr>
          <p:cNvPr id="20" name="Isosceles Triangle 19"/>
          <p:cNvSpPr/>
          <p:nvPr/>
        </p:nvSpPr>
        <p:spPr>
          <a:xfrm rot="3600000">
            <a:off x="2816225" y="-499110"/>
            <a:ext cx="3596640" cy="320294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4231005" y="243205"/>
            <a:ext cx="3448685" cy="323215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7782560" y="217805"/>
            <a:ext cx="3559810" cy="334391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6041390" y="3475355"/>
            <a:ext cx="3467735" cy="323215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2328545" y="3475355"/>
            <a:ext cx="3636010" cy="3231515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3600000">
            <a:off x="6451600" y="-498475"/>
            <a:ext cx="3596640" cy="320294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3600000">
            <a:off x="4718685" y="2748280"/>
            <a:ext cx="3596640" cy="320294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3600000">
            <a:off x="8275955" y="2748915"/>
            <a:ext cx="3596640" cy="320294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rot="3660000">
            <a:off x="1082675" y="2740660"/>
            <a:ext cx="3502660" cy="3232150"/>
          </a:xfrm>
          <a:prstGeom prst="triangl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Right Arrow 30">
            <a:hlinkClick r:id="rId3" tooltip="" action="ppaction://hlinksldjump"/>
          </p:cNvPr>
          <p:cNvSpPr/>
          <p:nvPr/>
        </p:nvSpPr>
        <p:spPr>
          <a:xfrm>
            <a:off x="11445240" y="243205"/>
            <a:ext cx="727075" cy="9175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Smiley Face 31">
            <a:hlinkClick r:id="rId4" tooltip="" action="ppaction://hlinksldjump"/>
          </p:cNvPr>
          <p:cNvSpPr/>
          <p:nvPr/>
        </p:nvSpPr>
        <p:spPr>
          <a:xfrm>
            <a:off x="11471910" y="6019800"/>
            <a:ext cx="492125" cy="727075"/>
          </a:xfrm>
          <a:prstGeom prst="smileyFac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2" grpId="0" bldLvl="0" animBg="1"/>
      <p:bldP spid="27" grpId="0" animBg="1"/>
      <p:bldP spid="23" grpId="0" animBg="1"/>
      <p:bldP spid="26" grpId="0" animBg="1"/>
      <p:bldP spid="24" grpId="0" bldLvl="0" animBg="1"/>
      <p:bldP spid="3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9265" y="5361305"/>
            <a:ext cx="4039870" cy="1596390"/>
          </a:xfrm>
        </p:spPr>
        <p:txBody>
          <a:bodyPr>
            <a:normAutofit/>
          </a:bodyPr>
          <a:p>
            <a:pPr algn="ctr"/>
            <a:r>
              <a:rPr lang="en-US" sz="3555" b="1">
                <a:latin typeface="Times New Roman" panose="02020603050405020304" charset="0"/>
                <a:cs typeface="Times New Roman" panose="02020603050405020304" charset="0"/>
              </a:rPr>
              <a:t>Mô hình nguyên tử Carbon (C)</a:t>
            </a:r>
            <a:endParaRPr lang="en-US" sz="3555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210" y="447040"/>
            <a:ext cx="4648200" cy="4648200"/>
          </a:xfrm>
          <a:prstGeom prst="rect">
            <a:avLst/>
          </a:prstGeom>
          <a:noFill/>
        </p:spPr>
      </p:pic>
      <p:pic>
        <p:nvPicPr>
          <p:cNvPr id="14" name="Picture 1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3135" y="0"/>
            <a:ext cx="5459730" cy="5360670"/>
          </a:xfrm>
          <a:prstGeom prst="rect">
            <a:avLst/>
          </a:prstGeom>
          <a:noFill/>
        </p:spPr>
      </p:pic>
      <p:sp>
        <p:nvSpPr>
          <p:cNvPr id="6" name="Title 4"/>
          <p:cNvSpPr>
            <a:spLocks noGrp="1"/>
          </p:cNvSpPr>
          <p:nvPr/>
        </p:nvSpPr>
        <p:spPr>
          <a:xfrm>
            <a:off x="6352540" y="5631180"/>
            <a:ext cx="4039870" cy="775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4"/>
          <p:cNvSpPr>
            <a:spLocks noGrp="1"/>
          </p:cNvSpPr>
          <p:nvPr/>
        </p:nvSpPr>
        <p:spPr>
          <a:xfrm>
            <a:off x="6743065" y="5261610"/>
            <a:ext cx="4039870" cy="159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55" b="1">
                <a:latin typeface="Times New Roman" panose="02020603050405020304" charset="0"/>
                <a:cs typeface="Times New Roman" panose="02020603050405020304" charset="0"/>
              </a:rPr>
              <a:t>Mô hình nguyên tử Aluminium (Al)</a:t>
            </a:r>
            <a:endParaRPr lang="en-US" sz="3555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435" name="Oval 6"/>
          <p:cNvSpPr/>
          <p:nvPr/>
        </p:nvSpPr>
        <p:spPr>
          <a:xfrm>
            <a:off x="2042160" y="2168525"/>
            <a:ext cx="1228090" cy="127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lnSpc>
                <a:spcPct val="80000"/>
              </a:lnSpc>
            </a:pPr>
            <a:r>
              <a:rPr lang="en-US" altLang="en-US" sz="4000" b="1" dirty="0">
                <a:latin typeface="Times New Roman" panose="02020603050405020304" charset="0"/>
                <a:ea typeface="Times New Roman" panose="02020603050405020304" charset="0"/>
              </a:rPr>
              <a:t>6p</a:t>
            </a:r>
            <a:endParaRPr lang="en-US" altLang="en-US" sz="4000" b="1" dirty="0">
              <a:latin typeface="Times New Roman" panose="02020603050405020304" charset="0"/>
              <a:ea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4000" b="1" dirty="0">
                <a:latin typeface="Times New Roman" panose="02020603050405020304" charset="0"/>
                <a:ea typeface="Times New Roman" panose="02020603050405020304" charset="0"/>
              </a:rPr>
              <a:t>6n</a:t>
            </a:r>
            <a:endParaRPr lang="en-US" altLang="en-US" sz="40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8" name="Oval 6"/>
          <p:cNvSpPr/>
          <p:nvPr/>
        </p:nvSpPr>
        <p:spPr>
          <a:xfrm>
            <a:off x="8093075" y="2056130"/>
            <a:ext cx="1228090" cy="127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lnSpc>
                <a:spcPct val="80000"/>
              </a:lnSpc>
            </a:pPr>
            <a:r>
              <a:rPr lang="en-US" altLang="en-US" sz="4000" b="1" dirty="0">
                <a:latin typeface="Times New Roman" panose="02020603050405020304" charset="0"/>
                <a:ea typeface="Times New Roman" panose="02020603050405020304" charset="0"/>
              </a:rPr>
              <a:t>13p</a:t>
            </a:r>
            <a:endParaRPr lang="en-US" altLang="en-US" sz="4000" b="1" dirty="0">
              <a:latin typeface="Times New Roman" panose="02020603050405020304" charset="0"/>
              <a:ea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4000" b="1" dirty="0">
                <a:latin typeface="Times New Roman" panose="02020603050405020304" charset="0"/>
                <a:ea typeface="Times New Roman" panose="02020603050405020304" charset="0"/>
              </a:rPr>
              <a:t>14n</a:t>
            </a:r>
            <a:endParaRPr lang="en-US" altLang="en-US" sz="40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9" name="Left Arrow 8">
            <a:hlinkClick r:id="rId4" tooltip="" action="ppaction://hlinksldjump"/>
          </p:cNvPr>
          <p:cNvSpPr/>
          <p:nvPr/>
        </p:nvSpPr>
        <p:spPr>
          <a:xfrm>
            <a:off x="10838180" y="5838190"/>
            <a:ext cx="1051560" cy="77152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6" name="Group 25"/>
          <p:cNvGrpSpPr/>
          <p:nvPr/>
        </p:nvGrpSpPr>
        <p:grpSpPr>
          <a:xfrm rot="0">
            <a:off x="2593340" y="501650"/>
            <a:ext cx="7303770" cy="843280"/>
            <a:chOff x="3809" y="2807"/>
            <a:chExt cx="12237" cy="1328"/>
          </a:xfrm>
          <a:solidFill>
            <a:srgbClr val="62E727"/>
          </a:solidFill>
        </p:grpSpPr>
        <p:sp>
          <p:nvSpPr>
            <p:cNvPr id="27" name="Rounded Rectangle 26"/>
            <p:cNvSpPr/>
            <p:nvPr/>
          </p:nvSpPr>
          <p:spPr>
            <a:xfrm>
              <a:off x="3809" y="2807"/>
              <a:ext cx="12237" cy="13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Bahnschrift SemiBold Condensed" panose="020B0502040204020203" charset="0"/>
                <a:cs typeface="Bahnschrift SemiBold Condensed" panose="020B0502040204020203" charset="0"/>
              </a:endParaRPr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167" y="2951"/>
              <a:ext cx="11079" cy="10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marL="0" lvl="0" indent="0" algn="ctr">
                <a:spcBef>
                  <a:spcPct val="0"/>
                </a:spcBef>
                <a:buNone/>
              </a:pPr>
              <a:r>
                <a:rPr sz="3600" b="1" dirty="0">
                  <a:solidFill>
                    <a:srgbClr val="0000FF"/>
                  </a:solidFill>
                  <a:latin typeface="Times New Roman" panose="02020603050405020304" charset="0"/>
                  <a:sym typeface="+mn-ea"/>
                </a:rPr>
                <a:t>HƯỚNG DẪN HỌC Ở NHÀ</a:t>
              </a:r>
              <a:endParaRPr lang="en-US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5323" y="2072005"/>
            <a:ext cx="10675096" cy="1066165"/>
            <a:chOff x="-1611" y="1221"/>
            <a:chExt cx="10626" cy="1679"/>
          </a:xfrm>
        </p:grpSpPr>
        <p:grpSp>
          <p:nvGrpSpPr>
            <p:cNvPr id="30" name="Group 29"/>
            <p:cNvGrpSpPr/>
            <p:nvPr/>
          </p:nvGrpSpPr>
          <p:grpSpPr>
            <a:xfrm>
              <a:off x="-1120" y="1221"/>
              <a:ext cx="10135" cy="1679"/>
              <a:chOff x="1308" y="2513"/>
              <a:chExt cx="12301" cy="1679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308" y="2588"/>
                <a:ext cx="12301" cy="1604"/>
              </a:xfrm>
              <a:prstGeom prst="roundRect">
                <a:avLst/>
              </a:prstGeom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3" name="Text Box 32"/>
              <p:cNvSpPr txBox="1"/>
              <p:nvPr/>
            </p:nvSpPr>
            <p:spPr>
              <a:xfrm>
                <a:off x="1308" y="2513"/>
                <a:ext cx="11992" cy="1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ED37C0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p>
                <a:pPr marL="0" lvl="0" indent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charset="0"/>
                    <a:sym typeface="Wingdings" panose="05000000000000000000" pitchFamily="2" charset="2"/>
                  </a:rPr>
                  <a:t>Ôn lại bài</a:t>
                </a:r>
                <a:r>
                  <a:rPr sz="3600" b="1" dirty="0">
                    <a:solidFill>
                      <a:schemeClr val="bg1"/>
                    </a:solidFill>
                    <a:latin typeface="Times New Roman" panose="02020603050405020304" charset="0"/>
                    <a:sym typeface="Wingdings" panose="05000000000000000000" pitchFamily="2" charset="2"/>
                  </a:rPr>
                  <a:t> và làm bài tập 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charset="0"/>
                    <a:sym typeface="Wingdings" panose="05000000000000000000" pitchFamily="2" charset="2"/>
                  </a:rPr>
                  <a:t>trong sách bài tập Bài 2</a:t>
                </a:r>
                <a:r>
                  <a:rPr sz="3600" b="1" dirty="0">
                    <a:solidFill>
                      <a:schemeClr val="bg1"/>
                    </a:solidFill>
                    <a:latin typeface="Times New Roman" panose="02020603050405020304" charset="0"/>
                    <a:sym typeface="Wingdings" panose="05000000000000000000" pitchFamily="2" charset="2"/>
                  </a:rPr>
                  <a:t>.</a:t>
                </a:r>
                <a:endParaRPr lang="en-US" sz="36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Wingdings" panose="05000000000000000000" pitchFamily="2" charset="2"/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-1611" y="1296"/>
              <a:ext cx="490" cy="1077"/>
            </a:xfrm>
            <a:prstGeom prst="ellipse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3600" b="1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sz="3600" b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5595" y="3755390"/>
            <a:ext cx="11617416" cy="1608455"/>
            <a:chOff x="-3764" y="2673"/>
            <a:chExt cx="18295" cy="2533"/>
          </a:xfrm>
          <a:solidFill>
            <a:schemeClr val="accent6">
              <a:lumMod val="75000"/>
            </a:schemeClr>
          </a:solidFill>
        </p:grpSpPr>
        <p:grpSp>
          <p:nvGrpSpPr>
            <p:cNvPr id="22" name="Group 21"/>
            <p:cNvGrpSpPr/>
            <p:nvPr/>
          </p:nvGrpSpPr>
          <p:grpSpPr>
            <a:xfrm>
              <a:off x="-2966" y="2673"/>
              <a:ext cx="17497" cy="2533"/>
              <a:chOff x="-933" y="3965"/>
              <a:chExt cx="21237" cy="2533"/>
            </a:xfrm>
            <a:grpFill/>
          </p:grpSpPr>
          <p:sp>
            <p:nvSpPr>
              <p:cNvPr id="23" name="Rounded Rectangle 22"/>
              <p:cNvSpPr/>
              <p:nvPr/>
            </p:nvSpPr>
            <p:spPr>
              <a:xfrm>
                <a:off x="-933" y="4132"/>
                <a:ext cx="20538" cy="2366"/>
              </a:xfrm>
              <a:prstGeom prst="roundRect">
                <a:avLst/>
              </a:prstGeom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4" name="Text Box 23"/>
              <p:cNvSpPr txBox="1"/>
              <p:nvPr/>
            </p:nvSpPr>
            <p:spPr>
              <a:xfrm>
                <a:off x="-933" y="3965"/>
                <a:ext cx="21237" cy="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lvl="0" indent="0" fontAlgn="auto">
                  <a:lnSpc>
                    <a:spcPct val="130000"/>
                  </a:lnSpc>
                  <a:spcBef>
                    <a:spcPct val="0"/>
                  </a:spcBef>
                  <a:buNone/>
                </a:pP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charset="0"/>
                    <a:sym typeface="Wingdings" panose="05000000000000000000" pitchFamily="2" charset="2"/>
                  </a:rPr>
                  <a:t>Đọc trước bài 3</a:t>
                </a:r>
                <a:r>
                  <a:rPr sz="3600" b="1" dirty="0">
                    <a:solidFill>
                      <a:schemeClr val="bg1"/>
                    </a:solidFill>
                    <a:latin typeface="Times New Roman" panose="02020603050405020304" charset="0"/>
                    <a:sym typeface="Wingdings" panose="05000000000000000000" pitchFamily="2" charset="2"/>
                  </a:rPr>
                  <a:t>: </a:t>
                </a:r>
                <a:endParaRPr sz="3600" b="1" dirty="0">
                  <a:solidFill>
                    <a:schemeClr val="bg1"/>
                  </a:solidFill>
                  <a:latin typeface="Times New Roman" panose="02020603050405020304" charset="0"/>
                  <a:sym typeface="Wingdings" panose="05000000000000000000" pitchFamily="2" charset="2"/>
                </a:endParaRPr>
              </a:p>
              <a:p>
                <a:pPr marL="0" lvl="0" indent="0" algn="ctr" fontAlgn="auto">
                  <a:lnSpc>
                    <a:spcPct val="130000"/>
                  </a:lnSpc>
                  <a:spcBef>
                    <a:spcPct val="0"/>
                  </a:spcBef>
                  <a:buNone/>
                </a:pPr>
                <a:r>
                  <a:rPr sz="3600" b="1" dirty="0">
                    <a:solidFill>
                      <a:schemeClr val="bg1"/>
                    </a:solidFill>
                    <a:latin typeface="Times New Roman" panose="02020603050405020304" charset="0"/>
                    <a:sym typeface="Wingdings" panose="05000000000000000000" pitchFamily="2" charset="2"/>
                  </a:rPr>
                  <a:t>“</a:t>
                </a:r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charset="0"/>
                    <a:sym typeface="Wingdings" panose="05000000000000000000" pitchFamily="2" charset="2"/>
                  </a:rPr>
                  <a:t>NGUYÊN TỐ HÓA HỌC</a:t>
                </a:r>
                <a:r>
                  <a:rPr sz="3600" b="1" dirty="0">
                    <a:solidFill>
                      <a:schemeClr val="bg1"/>
                    </a:solidFill>
                    <a:latin typeface="Times New Roman" panose="02020603050405020304" charset="0"/>
                    <a:sym typeface="Wingdings" panose="05000000000000000000" pitchFamily="2" charset="2"/>
                  </a:rPr>
                  <a:t>”</a:t>
                </a:r>
                <a:endParaRPr lang="en-US" sz="36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Wingdings" panose="05000000000000000000" pitchFamily="2" charset="2"/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-3764" y="2860"/>
              <a:ext cx="778" cy="1094"/>
            </a:xfrm>
            <a:prstGeom prst="ellipse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3600" b="1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sz="36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 dir="rd"/>
      </p:transition>
    </mc:Choice>
    <mc:Fallback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aisyth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26063" y="4868863"/>
            <a:ext cx="11287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daisyth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64323" y="4767263"/>
            <a:ext cx="11287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daisyth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81058" y="4767580"/>
            <a:ext cx="11287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flower2DivWHT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0" y="6196013"/>
            <a:ext cx="6096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flower2DivWHT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587625" y="3056890"/>
            <a:ext cx="621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flower2DivWHT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589010" y="3060700"/>
            <a:ext cx="6212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 bwMode="auto">
          <a:xfrm>
            <a:off x="4824413" y="131763"/>
            <a:ext cx="1966912" cy="1943100"/>
            <a:chOff x="2074" y="2759"/>
            <a:chExt cx="1239" cy="1224"/>
          </a:xfrm>
        </p:grpSpPr>
        <p:sp>
          <p:nvSpPr>
            <p:cNvPr id="14358" name="Oval 12"/>
            <p:cNvSpPr>
              <a:spLocks noChangeArrowheads="1"/>
            </p:cNvSpPr>
            <p:nvPr/>
          </p:nvSpPr>
          <p:spPr bwMode="auto">
            <a:xfrm rot="-519194">
              <a:off x="2113" y="3078"/>
              <a:ext cx="1200" cy="58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en-US" sz="3400" b="0"/>
            </a:p>
          </p:txBody>
        </p:sp>
        <p:sp>
          <p:nvSpPr>
            <p:cNvPr id="14359" name="Oval 13"/>
            <p:cNvSpPr>
              <a:spLocks noChangeArrowheads="1"/>
            </p:cNvSpPr>
            <p:nvPr/>
          </p:nvSpPr>
          <p:spPr bwMode="auto">
            <a:xfrm rot="-3320274">
              <a:off x="2101" y="3083"/>
              <a:ext cx="1224" cy="57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 vert="eaVert" wrap="none" anchor="ctr"/>
            <a:lstStyle/>
            <a:p>
              <a:endParaRPr lang="en-US" sz="3400" b="0"/>
            </a:p>
          </p:txBody>
        </p:sp>
        <p:sp>
          <p:nvSpPr>
            <p:cNvPr id="14360" name="Oval 14"/>
            <p:cNvSpPr>
              <a:spLocks noChangeArrowheads="1"/>
            </p:cNvSpPr>
            <p:nvPr/>
          </p:nvSpPr>
          <p:spPr bwMode="auto">
            <a:xfrm rot="2281887" flipH="1">
              <a:off x="2074" y="3063"/>
              <a:ext cx="1224" cy="57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en-US" sz="3400" b="0"/>
            </a:p>
          </p:txBody>
        </p:sp>
      </p:grpSp>
      <p:sp>
        <p:nvSpPr>
          <p:cNvPr id="14347" name="Oval 10"/>
          <p:cNvSpPr>
            <a:spLocks noChangeArrowheads="1"/>
          </p:cNvSpPr>
          <p:nvPr/>
        </p:nvSpPr>
        <p:spPr bwMode="auto">
          <a:xfrm>
            <a:off x="4440238" y="273050"/>
            <a:ext cx="2735262" cy="1716088"/>
          </a:xfrm>
          <a:prstGeom prst="ellipse">
            <a:avLst/>
          </a:prstGeom>
          <a:gradFill rotWithShape="1">
            <a:gsLst>
              <a:gs pos="0">
                <a:srgbClr val="EBE8FE"/>
              </a:gs>
              <a:gs pos="50000">
                <a:srgbClr val="5D48FA"/>
              </a:gs>
              <a:gs pos="100000">
                <a:srgbClr val="EBE8FE"/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sz="3400" b="0"/>
          </a:p>
        </p:txBody>
      </p:sp>
      <p:grpSp>
        <p:nvGrpSpPr>
          <p:cNvPr id="3" name="Group 11"/>
          <p:cNvGrpSpPr/>
          <p:nvPr/>
        </p:nvGrpSpPr>
        <p:grpSpPr bwMode="auto">
          <a:xfrm>
            <a:off x="4835525" y="106363"/>
            <a:ext cx="1984375" cy="1943100"/>
            <a:chOff x="-15" y="2701"/>
            <a:chExt cx="1250" cy="1224"/>
          </a:xfrm>
        </p:grpSpPr>
        <p:sp>
          <p:nvSpPr>
            <p:cNvPr id="14355" name="Oval 12"/>
            <p:cNvSpPr>
              <a:spLocks noChangeArrowheads="1"/>
            </p:cNvSpPr>
            <p:nvPr/>
          </p:nvSpPr>
          <p:spPr bwMode="auto">
            <a:xfrm rot="-519194">
              <a:off x="35" y="3020"/>
              <a:ext cx="1200" cy="58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en-US" sz="3400" b="0"/>
            </a:p>
          </p:txBody>
        </p:sp>
        <p:sp>
          <p:nvSpPr>
            <p:cNvPr id="14356" name="Oval 13"/>
            <p:cNvSpPr>
              <a:spLocks noChangeArrowheads="1"/>
            </p:cNvSpPr>
            <p:nvPr/>
          </p:nvSpPr>
          <p:spPr bwMode="auto">
            <a:xfrm rot="-3320274">
              <a:off x="-15" y="3025"/>
              <a:ext cx="1224" cy="57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 vert="eaVert" wrap="none" anchor="ctr"/>
            <a:lstStyle/>
            <a:p>
              <a:endParaRPr lang="en-US" sz="3400" b="0"/>
            </a:p>
          </p:txBody>
        </p:sp>
        <p:sp>
          <p:nvSpPr>
            <p:cNvPr id="14357" name="Oval 14"/>
            <p:cNvSpPr>
              <a:spLocks noChangeArrowheads="1"/>
            </p:cNvSpPr>
            <p:nvPr/>
          </p:nvSpPr>
          <p:spPr bwMode="auto">
            <a:xfrm rot="2281887" flipH="1">
              <a:off x="-15" y="3045"/>
              <a:ext cx="1224" cy="57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en-US" sz="3400" b="0"/>
            </a:p>
          </p:txBody>
        </p:sp>
      </p:grp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5638800" y="887413"/>
            <a:ext cx="457200" cy="381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3400" b="0"/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6156325" y="785813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</a:ln>
        </p:spPr>
        <p:txBody>
          <a:bodyPr wrap="none" anchor="ctr"/>
          <a:lstStyle/>
          <a:p>
            <a:endParaRPr lang="en-US" sz="3400" b="0"/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5092700" y="1062038"/>
            <a:ext cx="152400" cy="152400"/>
          </a:xfrm>
          <a:prstGeom prst="ellipse">
            <a:avLst/>
          </a:prstGeom>
          <a:solidFill>
            <a:srgbClr val="FF3300"/>
          </a:solidFill>
          <a:ln w="9525" algn="ctr">
            <a:noFill/>
            <a:round/>
          </a:ln>
        </p:spPr>
        <p:txBody>
          <a:bodyPr wrap="none" anchor="ctr"/>
          <a:lstStyle/>
          <a:p>
            <a:endParaRPr lang="en-US" sz="3400" b="0"/>
          </a:p>
        </p:txBody>
      </p:sp>
      <p:sp>
        <p:nvSpPr>
          <p:cNvPr id="31" name="WordArt 21"/>
          <p:cNvSpPr>
            <a:spLocks noChangeArrowheads="1" noChangeShapeType="1" noTextEdit="1"/>
          </p:cNvSpPr>
          <p:nvPr/>
        </p:nvSpPr>
        <p:spPr bwMode="auto">
          <a:xfrm>
            <a:off x="2495550" y="2057400"/>
            <a:ext cx="7562850" cy="2451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XIN CHÂN THÀNH CẢM ƠN QUÝ THẦY CÔ </a:t>
            </a:r>
            <a:endParaRPr lang="en-US" sz="3600" b="1" kern="1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r>
              <a:rPr lang="en-US" sz="3600" b="1" kern="1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 CÁC EM HỌC SINH</a:t>
            </a:r>
            <a:endParaRPr lang="en-US" sz="3600" b="1" kern="1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2" name="Picture 12" descr="daisyth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06323" y="4868863"/>
            <a:ext cx="11287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2" descr="daisyth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91015" y="4846638"/>
            <a:ext cx="112871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8 -0.04812 C -0.10781 -0.07773 -0.0559 -0.06547 -0.01111 -0.01712 C 0.03472 0.02822 0.05504 0.09414 0.03681 0.12468 C 0.01875 0.15544 -0.03177 0.1418 -0.07691 0.09461 C -0.12257 0.04649 -0.14479 -0.01504 -0.12708 -0.04812 Z " pathEditMode="relative" rAng="-24700920" ptsTypes="fffff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82 -0.03077 C 0.18195 0.00578 0.1382 0.04233 0.08108 0.05204 C 0.05208 0.0643 0.0217 0.05829 0.0033 0.05019 C -0.0151 0.0421 -0.04028 0.02475 -0.02934 0.00324 C -0.03212 -0.03331 0.01163 -0.06917 0.06892 -0.07911 C 0.12483 -0.08582 0.175 -0.06732 0.18872 -0.01758 " pathEditMode="relative" rAng="0" ptsTypes="ffafff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9" name="Picture 2" descr="Kết quả hình ảnh cho dấu hỏi chấ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505" y="3263265"/>
            <a:ext cx="2030730" cy="359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/>
          <p:cNvSpPr/>
          <p:nvPr/>
        </p:nvSpPr>
        <p:spPr>
          <a:xfrm>
            <a:off x="1927225" y="-286385"/>
            <a:ext cx="10265410" cy="4439285"/>
          </a:xfrm>
          <a:prstGeom prst="cloudCallout">
            <a:avLst>
              <a:gd name="adj1" fmla="val -61742"/>
              <a:gd name="adj2" fmla="val 62350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pPr algn="ctr" eaLnBrk="0" hangingPunct="0"/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C©u 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Nguyên tử được cấu tạo bởi ... thành phần.............</a:t>
            </a:r>
            <a:endParaRPr lang="en-US" sz="4000" b="1" dirty="0">
              <a:solidFill>
                <a:srgbClr val="2747B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eaLnBrk="0" hangingPunct="0"/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mang điện tích + và ......... mang điện tích âm?</a:t>
            </a:r>
            <a:endParaRPr lang="en-US" sz="40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20"/>
          <p:cNvSpPr/>
          <p:nvPr/>
        </p:nvSpPr>
        <p:spPr>
          <a:xfrm>
            <a:off x="5153660" y="736600"/>
            <a:ext cx="70739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7808595" y="1517015"/>
            <a:ext cx="28498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/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lớp vỏ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20"/>
          <p:cNvSpPr/>
          <p:nvPr/>
        </p:nvSpPr>
        <p:spPr>
          <a:xfrm>
            <a:off x="7730490" y="905510"/>
            <a:ext cx="2860675" cy="716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457200"/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hạt nhân</a:t>
            </a:r>
            <a:endParaRPr lang="en-US" sz="6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ĐỒNG HỒ ĐẾM NGƯỢC 15s - MP4 (Phan Linh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3680" y="4179570"/>
            <a:ext cx="2503170" cy="176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4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AutoShape 2"/>
          <p:cNvSpPr/>
          <p:nvPr/>
        </p:nvSpPr>
        <p:spPr>
          <a:xfrm>
            <a:off x="2620645" y="-29210"/>
            <a:ext cx="9303385" cy="4539615"/>
          </a:xfrm>
          <a:prstGeom prst="cloudCallout">
            <a:avLst>
              <a:gd name="adj1" fmla="val -61742"/>
              <a:gd name="adj2" fmla="val 62350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pPr algn="ctr" eaLnBrk="0" hangingPunct="0"/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C©u 2: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Vỏ nguyên tử được tạo bởi các hạt.............</a:t>
            </a:r>
            <a:endParaRPr lang="en-US" sz="4000" b="1" dirty="0">
              <a:solidFill>
                <a:srgbClr val="2747B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eaLnBrk="0" hangingPunct="0"/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mang điện tích....... sắp xếp thành </a:t>
            </a:r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từng lớp</a:t>
            </a:r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 chuyển động xung quanh hạt nhân</a:t>
            </a:r>
            <a:endParaRPr lang="en-US" sz="40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10 seconds countdown (Đồng hồ đếm ngược 10 giây) (1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55710" y="5267960"/>
            <a:ext cx="2705735" cy="1057910"/>
          </a:xfrm>
          <a:prstGeom prst="rect">
            <a:avLst/>
          </a:prstGeom>
        </p:spPr>
      </p:pic>
      <p:sp>
        <p:nvSpPr>
          <p:cNvPr id="5" name="Rectangle 20"/>
          <p:cNvSpPr/>
          <p:nvPr/>
        </p:nvSpPr>
        <p:spPr>
          <a:xfrm>
            <a:off x="7681595" y="1057275"/>
            <a:ext cx="2182495" cy="7988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4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electron</a:t>
            </a:r>
            <a:endParaRPr lang="en-US" sz="4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20"/>
          <p:cNvSpPr/>
          <p:nvPr/>
        </p:nvSpPr>
        <p:spPr>
          <a:xfrm>
            <a:off x="7311390" y="1713865"/>
            <a:ext cx="961390" cy="7988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4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endParaRPr lang="en-US" sz="4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Ảnh Động Powerpoint Đẹp ❤️ Tải 777+ Hình Động PPT Cu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4180" y="4224020"/>
            <a:ext cx="3248025" cy="263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5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6580" name="Rectangle 20"/>
          <p:cNvSpPr/>
          <p:nvPr/>
        </p:nvSpPr>
        <p:spPr>
          <a:xfrm>
            <a:off x="3256915" y="4293235"/>
            <a:ext cx="4944110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proton - p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3345180" y="0"/>
            <a:ext cx="7578725" cy="4025900"/>
          </a:xfrm>
          <a:prstGeom prst="cloudCallout">
            <a:avLst>
              <a:gd name="adj1" fmla="val -60557"/>
              <a:gd name="adj2" fmla="val 61529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pPr algn="ctr" eaLnBrk="0" hangingPunct="0"/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C©u 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3</a:t>
            </a:r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Tên và kí hiệu của loại hạt mang điện tích (+) có trong hạt nhân nguyên tử </a:t>
            </a:r>
            <a:endParaRPr lang="en-US" sz="40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10 seconds countdown (Đồng hồ đếm ngược 10 giây) (1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1125" y="4944110"/>
            <a:ext cx="2705735" cy="1057910"/>
          </a:xfrm>
          <a:prstGeom prst="rect">
            <a:avLst/>
          </a:prstGeom>
        </p:spPr>
      </p:pic>
      <p:pic>
        <p:nvPicPr>
          <p:cNvPr id="2050" name="Picture 2" descr="Pin on Chia sẻ từ ViuViu Te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374" y="371290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0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65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6580" name="Rectangle 20"/>
          <p:cNvSpPr/>
          <p:nvPr/>
        </p:nvSpPr>
        <p:spPr>
          <a:xfrm>
            <a:off x="1798955" y="4085590"/>
            <a:ext cx="4944110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neutron-n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-281940" y="-134620"/>
            <a:ext cx="9536430" cy="4088765"/>
          </a:xfrm>
          <a:prstGeom prst="cloudCallout">
            <a:avLst>
              <a:gd name="adj1" fmla="val 58136"/>
              <a:gd name="adj2" fmla="val 50854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pPr algn="ctr" eaLnBrk="0" hangingPunct="0"/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C©u 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Hạt nhân nguyên tử được cấu tạo bởi 2 loại hạt là hạt proton mang điện tích dương và hạt......không mang điện tích</a:t>
            </a:r>
            <a:endParaRPr lang="en-US" sz="40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10 seconds countdown (Đồng hồ đếm ngược 10 giây) (1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3400" y="246380"/>
            <a:ext cx="2705735" cy="1057910"/>
          </a:xfrm>
          <a:prstGeom prst="rect">
            <a:avLst/>
          </a:prstGeom>
        </p:spPr>
      </p:pic>
      <p:pic>
        <p:nvPicPr>
          <p:cNvPr id="105" name="Content Placeholder 104"/>
          <p:cNvPicPr>
            <a:picLocks noChangeAspect="1"/>
          </p:cNvPicPr>
          <p:nvPr/>
        </p:nvPicPr>
        <p:blipFill>
          <a:blip r:embed="rId5"/>
          <a:srcRect l="26552" t="3178" r="27397"/>
          <a:stretch>
            <a:fillRect/>
          </a:stretch>
        </p:blipFill>
        <p:spPr>
          <a:xfrm>
            <a:off x="10187940" y="3569335"/>
            <a:ext cx="1177290" cy="3288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ru"/>
      </p:transition>
    </mc:Choice>
    <mc:Fallback>
      <p:transition spd="slow">
        <p:cover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0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65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6580" name="Rectangle 20"/>
          <p:cNvSpPr/>
          <p:nvPr/>
        </p:nvSpPr>
        <p:spPr>
          <a:xfrm>
            <a:off x="3357245" y="3976370"/>
            <a:ext cx="4871720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trung hòa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2530475" y="-635"/>
            <a:ext cx="8639810" cy="3900805"/>
          </a:xfrm>
          <a:prstGeom prst="cloudCallout">
            <a:avLst>
              <a:gd name="adj1" fmla="val -61742"/>
              <a:gd name="adj2" fmla="val 62350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pPr algn="ctr" eaLnBrk="0" hangingPunct="0"/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C©u 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Vì số hạt p(+) trong hạt nhân bằng số hạt e(-) ở lớp vỏ nên ta nói nguyên tử... về điện</a:t>
            </a:r>
            <a:endParaRPr lang="en-US" sz="40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10 seconds countdown (Đồng hồ đếm ngược 10 giây) (1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5265" y="5421630"/>
            <a:ext cx="2705735" cy="1057910"/>
          </a:xfrm>
          <a:prstGeom prst="rect">
            <a:avLst/>
          </a:prstGeom>
        </p:spPr>
      </p:pic>
      <p:pic>
        <p:nvPicPr>
          <p:cNvPr id="6146" name="Picture 2" descr="Pin on Đang yê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66945" y="400039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0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65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AutoShape 2"/>
          <p:cNvSpPr/>
          <p:nvPr/>
        </p:nvSpPr>
        <p:spPr>
          <a:xfrm>
            <a:off x="-123825" y="-133985"/>
            <a:ext cx="9034780" cy="4134485"/>
          </a:xfrm>
          <a:prstGeom prst="cloudCallout">
            <a:avLst>
              <a:gd name="adj1" fmla="val 55299"/>
              <a:gd name="adj2" fmla="val 57894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pPr algn="ctr" eaLnBrk="0" hangingPunct="0"/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C©u 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>
                <a:solidFill>
                  <a:srgbClr val="2747BE"/>
                </a:solidFill>
                <a:latin typeface="Times New Roman" panose="02020603050405020304" charset="0"/>
                <a:cs typeface="Times New Roman" panose="02020603050405020304" charset="0"/>
              </a:rPr>
              <a:t>Trong lớp vỏ nguyên tử. Lớp thứ nhất chứa tối đa.....e. Lớp thứ 2 chứa tối đa.....e</a:t>
            </a:r>
            <a:endParaRPr lang="en-US" sz="40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10 seconds countdown (Đồng hồ đếm ngược 10 giây) (1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4795" y="346710"/>
            <a:ext cx="2705735" cy="1057910"/>
          </a:xfrm>
          <a:prstGeom prst="rect">
            <a:avLst/>
          </a:prstGeom>
        </p:spPr>
      </p:pic>
      <p:sp>
        <p:nvSpPr>
          <p:cNvPr id="5" name="Rectangle 20"/>
          <p:cNvSpPr/>
          <p:nvPr/>
        </p:nvSpPr>
        <p:spPr>
          <a:xfrm>
            <a:off x="4858385" y="2145665"/>
            <a:ext cx="563880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en-US" sz="6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3635375" y="1152525"/>
            <a:ext cx="740410" cy="12706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 lang="en-US" sz="8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194" name="Picture 2" descr="Marketing Online – DJ Design | Just Do 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11039" y="400039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ll dir="lu"/>
      </p:transition>
    </mc:Choice>
    <mc:Fallback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5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</a:bodyPr>
          <a:p>
            <a:r>
              <a:rPr lang="en-US" b="1" kern="0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Câu 7: </a:t>
            </a:r>
            <a:r>
              <a:rPr lang="en-US" b="1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Cho mô hình nguyên tử Flourine (F). Nhận xét nào sau đây là không chính xác:</a:t>
            </a:r>
            <a:endParaRPr lang="en-US" b="1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8002" name="Picture 30" descr="shadow_1_m"/>
          <p:cNvPicPr>
            <a:picLocks noChangeAspect="1" noChangeArrowheads="1"/>
          </p:cNvPicPr>
          <p:nvPr/>
        </p:nvPicPr>
        <p:blipFill>
          <a:blip r:embed="rId2"/>
          <a:srcRect t="61411"/>
          <a:stretch>
            <a:fillRect/>
          </a:stretch>
        </p:blipFill>
        <p:spPr bwMode="gray">
          <a:xfrm rot="10800000" flipH="1" flipV="1">
            <a:off x="3262630" y="1503680"/>
            <a:ext cx="7558088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 bwMode="auto">
          <a:xfrm>
            <a:off x="163195" y="2785110"/>
            <a:ext cx="7397750" cy="1765935"/>
            <a:chOff x="186529" y="1828800"/>
            <a:chExt cx="6524099" cy="1765601"/>
          </a:xfrm>
        </p:grpSpPr>
        <p:sp>
          <p:nvSpPr>
            <p:cNvPr id="59" name="Rectangle 58"/>
            <p:cNvSpPr/>
            <p:nvPr/>
          </p:nvSpPr>
          <p:spPr bwMode="auto">
            <a:xfrm>
              <a:off x="291246" y="2141796"/>
              <a:ext cx="6419382" cy="965017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grpSp>
          <p:nvGrpSpPr>
            <p:cNvPr id="12" name="Group 10"/>
            <p:cNvGrpSpPr/>
            <p:nvPr/>
          </p:nvGrpSpPr>
          <p:grpSpPr bwMode="auto">
            <a:xfrm>
              <a:off x="282574" y="1828800"/>
              <a:ext cx="1053850" cy="1674813"/>
              <a:chOff x="4875531" y="1799576"/>
              <a:chExt cx="1314214" cy="2233823"/>
            </a:xfrm>
          </p:grpSpPr>
          <p:pic>
            <p:nvPicPr>
              <p:cNvPr id="130092" name="Picture 345" descr="shadow_1_m"/>
              <p:cNvPicPr>
                <a:picLocks noChangeAspect="1" noChangeArrowheads="1"/>
              </p:cNvPicPr>
              <p:nvPr/>
            </p:nvPicPr>
            <p:blipFill>
              <a:blip r:embed="rId3"/>
              <a:srcRect t="61411"/>
              <a:stretch>
                <a:fillRect/>
              </a:stretch>
            </p:blipFill>
            <p:spPr bwMode="gray">
              <a:xfrm rot="-2717892">
                <a:off x="4404384" y="2838135"/>
                <a:ext cx="2233823" cy="15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8"/>
              <p:cNvGrpSpPr/>
              <p:nvPr/>
            </p:nvGrpSpPr>
            <p:grpSpPr bwMode="auto">
              <a:xfrm>
                <a:off x="4875531" y="2189110"/>
                <a:ext cx="1314214" cy="1314682"/>
                <a:chOff x="4921251" y="2189110"/>
                <a:chExt cx="1314214" cy="1314682"/>
              </a:xfrm>
            </p:grpSpPr>
            <p:sp>
              <p:nvSpPr>
                <p:cNvPr id="64" name="Right Triangle 63"/>
                <p:cNvSpPr/>
                <p:nvPr/>
              </p:nvSpPr>
              <p:spPr>
                <a:xfrm flipV="1">
                  <a:off x="4922234" y="2189171"/>
                  <a:ext cx="1312493" cy="1314886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37AA0F">
                        <a:shade val="30000"/>
                        <a:satMod val="115000"/>
                      </a:srgbClr>
                    </a:gs>
                    <a:gs pos="40000">
                      <a:srgbClr val="37AA0F">
                        <a:shade val="67500"/>
                        <a:satMod val="115000"/>
                        <a:lumMod val="100000"/>
                      </a:srgbClr>
                    </a:gs>
                    <a:gs pos="100000">
                      <a:srgbClr val="37AA0F">
                        <a:shade val="100000"/>
                        <a:satMod val="115000"/>
                        <a:lumMod val="80000"/>
                        <a:lumOff val="20000"/>
                      </a:srgb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Right Triangle 68"/>
                <p:cNvSpPr/>
                <p:nvPr/>
              </p:nvSpPr>
              <p:spPr>
                <a:xfrm rot="5400000" flipH="1" flipV="1">
                  <a:off x="6082286" y="2189181"/>
                  <a:ext cx="152450" cy="152432"/>
                </a:xfrm>
                <a:prstGeom prst="rtTriangle">
                  <a:avLst/>
                </a:prstGeom>
                <a:solidFill>
                  <a:srgbClr val="01542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Right Triangle 69"/>
                <p:cNvSpPr/>
                <p:nvPr/>
              </p:nvSpPr>
              <p:spPr>
                <a:xfrm rot="5400000" flipH="1" flipV="1">
                  <a:off x="4922224" y="3351616"/>
                  <a:ext cx="152450" cy="152432"/>
                </a:xfrm>
                <a:prstGeom prst="rtTriangle">
                  <a:avLst/>
                </a:prstGeom>
                <a:solidFill>
                  <a:srgbClr val="01542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0090" name="TextBox 44"/>
            <p:cNvSpPr txBox="1">
              <a:spLocks noChangeArrowheads="1"/>
            </p:cNvSpPr>
            <p:nvPr/>
          </p:nvSpPr>
          <p:spPr bwMode="auto">
            <a:xfrm>
              <a:off x="186529" y="2065338"/>
              <a:ext cx="782327" cy="6450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r" eaLnBrk="1" hangingPunct="1"/>
              <a:r>
                <a:rPr lang="en-US" altLang="en-US" sz="3600" b="1">
                  <a:solidFill>
                    <a:srgbClr val="FFFFFF"/>
                  </a:solidFill>
                  <a:cs typeface="Arial" panose="020B0604020202020204" pitchFamily="34" charset="0"/>
                </a:rPr>
                <a:t>B,</a:t>
              </a:r>
              <a:endParaRPr lang="en-US" altLang="en-US" sz="3600" b="1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0091" name="Rectangle 48"/>
            <p:cNvSpPr>
              <a:spLocks noChangeArrowheads="1"/>
            </p:cNvSpPr>
            <p:nvPr/>
          </p:nvSpPr>
          <p:spPr bwMode="auto">
            <a:xfrm>
              <a:off x="929658" y="2395748"/>
              <a:ext cx="5757447" cy="11986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marL="457200" indent="-457200"/>
              <a:r>
                <a:rPr lang="en-US" sz="4000" b="1" dirty="0">
                  <a:solidFill>
                    <a:srgbClr val="0000CC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Lớp ngoài cùng của F có 7e</a:t>
              </a:r>
              <a:endParaRPr lang="en-US" sz="4000" b="1" baseline="30000" dirty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marL="457200" indent="-457200"/>
              <a:r>
                <a:rPr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     </a:t>
              </a:r>
              <a:endParaRPr lang="en-US" altLang="en-US" sz="3200" b="1">
                <a:solidFill>
                  <a:srgbClr val="000000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14" name="Group 2"/>
          <p:cNvGrpSpPr/>
          <p:nvPr/>
        </p:nvGrpSpPr>
        <p:grpSpPr bwMode="auto">
          <a:xfrm>
            <a:off x="100330" y="4058285"/>
            <a:ext cx="8750935" cy="1693545"/>
            <a:chOff x="152400" y="2979738"/>
            <a:chExt cx="6443031" cy="1693861"/>
          </a:xfrm>
        </p:grpSpPr>
        <p:sp>
          <p:nvSpPr>
            <p:cNvPr id="32" name="Rectangle 31"/>
            <p:cNvSpPr/>
            <p:nvPr/>
          </p:nvSpPr>
          <p:spPr bwMode="auto">
            <a:xfrm>
              <a:off x="290837" y="3297238"/>
              <a:ext cx="6304594" cy="965199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0077" name="Rectangle 48"/>
            <p:cNvSpPr>
              <a:spLocks noChangeArrowheads="1"/>
            </p:cNvSpPr>
            <p:nvPr/>
          </p:nvSpPr>
          <p:spPr bwMode="auto">
            <a:xfrm>
              <a:off x="904969" y="3474495"/>
              <a:ext cx="5508373" cy="1199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spcBef>
                  <a:spcPct val="20000"/>
                </a:spcBef>
              </a:pP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Điện tích hạt nhân nguyên tử F là +9</a:t>
              </a:r>
              <a:r>
                <a:rPr sz="3600" b="1" dirty="0">
                  <a:solidFill>
                    <a:srgbClr val="0000CC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en-US" altLang="en-US" sz="3600" b="1" dirty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15" name="Group 26"/>
            <p:cNvGrpSpPr/>
            <p:nvPr/>
          </p:nvGrpSpPr>
          <p:grpSpPr bwMode="auto">
            <a:xfrm>
              <a:off x="262255" y="2979738"/>
              <a:ext cx="1053849" cy="1693861"/>
              <a:chOff x="4874745" y="1799577"/>
              <a:chExt cx="1314650" cy="2233823"/>
            </a:xfrm>
          </p:grpSpPr>
          <p:pic>
            <p:nvPicPr>
              <p:cNvPr id="130080" name="Picture 345" descr="shadow_1_m"/>
              <p:cNvPicPr>
                <a:picLocks noChangeAspect="1" noChangeArrowheads="1"/>
              </p:cNvPicPr>
              <p:nvPr/>
            </p:nvPicPr>
            <p:blipFill>
              <a:blip r:embed="rId3"/>
              <a:srcRect t="61411"/>
              <a:stretch>
                <a:fillRect/>
              </a:stretch>
            </p:blipFill>
            <p:spPr bwMode="gray">
              <a:xfrm rot="-2717892">
                <a:off x="4404384" y="2838136"/>
                <a:ext cx="2233823" cy="15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oup 28"/>
              <p:cNvGrpSpPr/>
              <p:nvPr/>
            </p:nvGrpSpPr>
            <p:grpSpPr bwMode="auto">
              <a:xfrm>
                <a:off x="4874745" y="2174241"/>
                <a:ext cx="1314650" cy="1314511"/>
                <a:chOff x="4920465" y="2174241"/>
                <a:chExt cx="1314650" cy="1314511"/>
              </a:xfrm>
            </p:grpSpPr>
            <p:sp>
              <p:nvSpPr>
                <p:cNvPr id="38" name="Right Triangle 37"/>
                <p:cNvSpPr/>
                <p:nvPr/>
              </p:nvSpPr>
              <p:spPr>
                <a:xfrm flipV="1">
                  <a:off x="4920076" y="2174323"/>
                  <a:ext cx="1315028" cy="1335688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580C64"/>
                    </a:gs>
                    <a:gs pos="40000">
                      <a:srgbClr val="C444BD"/>
                    </a:gs>
                    <a:gs pos="100000">
                      <a:srgbClr val="C444BD">
                        <a:lumMod val="80000"/>
                        <a:lumOff val="20000"/>
                      </a:srgb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Right Triangle 16"/>
                <p:cNvSpPr/>
                <p:nvPr/>
              </p:nvSpPr>
              <p:spPr>
                <a:xfrm rot="5400000" flipH="1" flipV="1">
                  <a:off x="6082441" y="2174490"/>
                  <a:ext cx="152830" cy="152496"/>
                </a:xfrm>
                <a:prstGeom prst="rtTriangle">
                  <a:avLst/>
                </a:prstGeom>
                <a:solidFill>
                  <a:srgbClr val="580C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ight Triangle 31"/>
                <p:cNvSpPr/>
                <p:nvPr/>
              </p:nvSpPr>
              <p:spPr>
                <a:xfrm rot="5400000" flipH="1" flipV="1">
                  <a:off x="4920956" y="3358394"/>
                  <a:ext cx="150736" cy="152495"/>
                </a:xfrm>
                <a:prstGeom prst="rtTriangle">
                  <a:avLst/>
                </a:prstGeom>
                <a:solidFill>
                  <a:srgbClr val="580C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0079" name="TextBox 44"/>
            <p:cNvSpPr txBox="1">
              <a:spLocks noChangeArrowheads="1"/>
            </p:cNvSpPr>
            <p:nvPr/>
          </p:nvSpPr>
          <p:spPr bwMode="auto">
            <a:xfrm>
              <a:off x="152400" y="3264218"/>
              <a:ext cx="782326" cy="6452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r" eaLnBrk="1" hangingPunct="1"/>
              <a:r>
                <a:rPr lang="en-US" altLang="en-US" sz="3600" b="1">
                  <a:solidFill>
                    <a:srgbClr val="FFFFFF"/>
                  </a:solidFill>
                  <a:cs typeface="Arial" panose="020B0604020202020204" pitchFamily="34" charset="0"/>
                </a:rPr>
                <a:t>C,</a:t>
              </a:r>
              <a:endParaRPr lang="en-US" altLang="en-US" sz="3600" b="1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5"/>
          <p:cNvGrpSpPr/>
          <p:nvPr/>
        </p:nvGrpSpPr>
        <p:grpSpPr bwMode="auto">
          <a:xfrm>
            <a:off x="188595" y="1610360"/>
            <a:ext cx="5972175" cy="1676400"/>
            <a:chOff x="179853" y="5362336"/>
            <a:chExt cx="6402204" cy="1676322"/>
          </a:xfrm>
        </p:grpSpPr>
        <p:sp>
          <p:nvSpPr>
            <p:cNvPr id="19" name="Rectangle 42"/>
            <p:cNvSpPr/>
            <p:nvPr/>
          </p:nvSpPr>
          <p:spPr bwMode="auto">
            <a:xfrm>
              <a:off x="320816" y="5646803"/>
              <a:ext cx="6260140" cy="965155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0068" name="Rectangle 48"/>
            <p:cNvSpPr>
              <a:spLocks noChangeArrowheads="1"/>
            </p:cNvSpPr>
            <p:nvPr/>
          </p:nvSpPr>
          <p:spPr bwMode="auto">
            <a:xfrm>
              <a:off x="1083060" y="5858248"/>
              <a:ext cx="5498997" cy="6451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marL="457200" indent="-457200"/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Nguyên tử F có 2 lớp e </a:t>
              </a:r>
              <a:endParaRPr lang="en-US" sz="3600" b="1" baseline="30000" dirty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grpSp>
          <p:nvGrpSpPr>
            <p:cNvPr id="20" name="Group 26"/>
            <p:cNvGrpSpPr/>
            <p:nvPr/>
          </p:nvGrpSpPr>
          <p:grpSpPr bwMode="auto">
            <a:xfrm>
              <a:off x="294752" y="5362336"/>
              <a:ext cx="1053849" cy="1676322"/>
              <a:chOff x="4874745" y="1799577"/>
              <a:chExt cx="1314650" cy="2233823"/>
            </a:xfrm>
          </p:grpSpPr>
          <p:pic>
            <p:nvPicPr>
              <p:cNvPr id="130071" name="Picture 345" descr="shadow_1_m"/>
              <p:cNvPicPr>
                <a:picLocks noChangeAspect="1" noChangeArrowheads="1"/>
              </p:cNvPicPr>
              <p:nvPr/>
            </p:nvPicPr>
            <p:blipFill>
              <a:blip r:embed="rId3"/>
              <a:srcRect t="61411"/>
              <a:stretch>
                <a:fillRect/>
              </a:stretch>
            </p:blipFill>
            <p:spPr bwMode="gray">
              <a:xfrm rot="-2717892">
                <a:off x="4404384" y="2838136"/>
                <a:ext cx="2233823" cy="15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oup 28"/>
              <p:cNvGrpSpPr/>
              <p:nvPr/>
            </p:nvGrpSpPr>
            <p:grpSpPr bwMode="auto">
              <a:xfrm>
                <a:off x="4874745" y="2174241"/>
                <a:ext cx="1314650" cy="1314511"/>
                <a:chOff x="4920465" y="2174241"/>
                <a:chExt cx="1314650" cy="1314511"/>
              </a:xfrm>
            </p:grpSpPr>
            <p:sp>
              <p:nvSpPr>
                <p:cNvPr id="22" name="Right Triangle 21"/>
                <p:cNvSpPr/>
                <p:nvPr/>
              </p:nvSpPr>
              <p:spPr>
                <a:xfrm flipV="1">
                  <a:off x="4919710" y="2173997"/>
                  <a:ext cx="1314894" cy="1336909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580C64"/>
                    </a:gs>
                    <a:gs pos="40000">
                      <a:srgbClr val="C444BD"/>
                    </a:gs>
                    <a:gs pos="100000">
                      <a:srgbClr val="C444BD">
                        <a:lumMod val="80000"/>
                        <a:lumOff val="20000"/>
                      </a:srgb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Triangle 50"/>
                <p:cNvSpPr/>
                <p:nvPr/>
              </p:nvSpPr>
              <p:spPr>
                <a:xfrm rot="5400000" flipH="1" flipV="1">
                  <a:off x="6082211" y="2173910"/>
                  <a:ext cx="152306" cy="152481"/>
                </a:xfrm>
                <a:prstGeom prst="rtTriangle">
                  <a:avLst/>
                </a:prstGeom>
                <a:solidFill>
                  <a:srgbClr val="580C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Right Triangle 31"/>
                <p:cNvSpPr/>
                <p:nvPr/>
              </p:nvSpPr>
              <p:spPr>
                <a:xfrm rot="5400000" flipH="1" flipV="1">
                  <a:off x="4919798" y="3358513"/>
                  <a:ext cx="152306" cy="152480"/>
                </a:xfrm>
                <a:prstGeom prst="rtTriangle">
                  <a:avLst/>
                </a:prstGeom>
                <a:solidFill>
                  <a:srgbClr val="580C6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600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0070" name="TextBox 44"/>
            <p:cNvSpPr txBox="1">
              <a:spLocks noChangeArrowheads="1"/>
            </p:cNvSpPr>
            <p:nvPr/>
          </p:nvSpPr>
          <p:spPr bwMode="auto">
            <a:xfrm>
              <a:off x="179853" y="5606589"/>
              <a:ext cx="782326" cy="6451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r" eaLnBrk="1" hangingPunct="1"/>
              <a:r>
                <a:rPr lang="en-US" altLang="en-US" sz="3600" b="1">
                  <a:solidFill>
                    <a:srgbClr val="FFFFFF"/>
                  </a:solidFill>
                  <a:cs typeface="Arial" panose="020B0604020202020204" pitchFamily="34" charset="0"/>
                </a:rPr>
                <a:t>A,</a:t>
              </a:r>
              <a:endParaRPr lang="en-US" altLang="en-US" sz="3600" b="1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4"/>
          <p:cNvGrpSpPr/>
          <p:nvPr/>
        </p:nvGrpSpPr>
        <p:grpSpPr bwMode="auto">
          <a:xfrm>
            <a:off x="107315" y="5370195"/>
            <a:ext cx="9495790" cy="1674495"/>
            <a:chOff x="157516" y="4128736"/>
            <a:chExt cx="6533071" cy="1674813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62287" y="4425281"/>
              <a:ext cx="6333233" cy="965201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grpSp>
          <p:nvGrpSpPr>
            <p:cNvPr id="24" name="Group 10"/>
            <p:cNvGrpSpPr/>
            <p:nvPr/>
          </p:nvGrpSpPr>
          <p:grpSpPr bwMode="auto">
            <a:xfrm>
              <a:off x="253561" y="4128736"/>
              <a:ext cx="1053850" cy="1674813"/>
              <a:chOff x="4875531" y="1799576"/>
              <a:chExt cx="1314214" cy="2233823"/>
            </a:xfrm>
          </p:grpSpPr>
          <p:pic>
            <p:nvPicPr>
              <p:cNvPr id="130062" name="Picture 345" descr="shadow_1_m"/>
              <p:cNvPicPr>
                <a:picLocks noChangeAspect="1" noChangeArrowheads="1"/>
              </p:cNvPicPr>
              <p:nvPr/>
            </p:nvPicPr>
            <p:blipFill>
              <a:blip r:embed="rId3"/>
              <a:srcRect t="61411"/>
              <a:stretch>
                <a:fillRect/>
              </a:stretch>
            </p:blipFill>
            <p:spPr bwMode="gray">
              <a:xfrm rot="-2717892">
                <a:off x="4404384" y="2838135"/>
                <a:ext cx="2233823" cy="156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 8"/>
              <p:cNvGrpSpPr/>
              <p:nvPr/>
            </p:nvGrpSpPr>
            <p:grpSpPr bwMode="auto">
              <a:xfrm>
                <a:off x="4875531" y="2189110"/>
                <a:ext cx="1314214" cy="1314682"/>
                <a:chOff x="4921251" y="2189110"/>
                <a:chExt cx="1314214" cy="1314682"/>
              </a:xfrm>
            </p:grpSpPr>
            <p:sp>
              <p:nvSpPr>
                <p:cNvPr id="62" name="Right Triangle 61"/>
                <p:cNvSpPr/>
                <p:nvPr/>
              </p:nvSpPr>
              <p:spPr>
                <a:xfrm flipV="1">
                  <a:off x="4922234" y="2189171"/>
                  <a:ext cx="1312493" cy="1314885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37AA0F">
                        <a:shade val="30000"/>
                        <a:satMod val="115000"/>
                      </a:srgbClr>
                    </a:gs>
                    <a:gs pos="40000">
                      <a:srgbClr val="37AA0F">
                        <a:shade val="67500"/>
                        <a:satMod val="115000"/>
                        <a:lumMod val="100000"/>
                      </a:srgbClr>
                    </a:gs>
                    <a:gs pos="100000">
                      <a:srgbClr val="37AA0F">
                        <a:shade val="100000"/>
                        <a:satMod val="115000"/>
                        <a:lumMod val="80000"/>
                        <a:lumOff val="20000"/>
                      </a:srgb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Right Triangle 67"/>
                <p:cNvSpPr/>
                <p:nvPr/>
              </p:nvSpPr>
              <p:spPr>
                <a:xfrm rot="5400000" flipH="1" flipV="1">
                  <a:off x="6082286" y="2189181"/>
                  <a:ext cx="152450" cy="152432"/>
                </a:xfrm>
                <a:prstGeom prst="rtTriangle">
                  <a:avLst/>
                </a:prstGeom>
                <a:solidFill>
                  <a:srgbClr val="01542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Right Triangle 70"/>
                <p:cNvSpPr/>
                <p:nvPr/>
              </p:nvSpPr>
              <p:spPr>
                <a:xfrm rot="5400000" flipH="1" flipV="1">
                  <a:off x="4922224" y="3351615"/>
                  <a:ext cx="152450" cy="152432"/>
                </a:xfrm>
                <a:prstGeom prst="rtTriangle">
                  <a:avLst/>
                </a:prstGeom>
                <a:solidFill>
                  <a:srgbClr val="01542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FFFFFF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0060" name="TextBox 44"/>
            <p:cNvSpPr txBox="1">
              <a:spLocks noChangeArrowheads="1"/>
            </p:cNvSpPr>
            <p:nvPr/>
          </p:nvSpPr>
          <p:spPr bwMode="auto">
            <a:xfrm>
              <a:off x="157516" y="4350034"/>
              <a:ext cx="782327" cy="645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r" eaLnBrk="1" hangingPunct="1"/>
              <a:r>
                <a:rPr lang="en-US" altLang="en-US" sz="3600" b="1">
                  <a:solidFill>
                    <a:srgbClr val="FFFFFF"/>
                  </a:solidFill>
                  <a:cs typeface="Arial" panose="020B0604020202020204" pitchFamily="34" charset="0"/>
                </a:rPr>
                <a:t>D,</a:t>
              </a:r>
              <a:endParaRPr lang="en-US" altLang="en-US" sz="3600" b="1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0061" name="Rectangle 48"/>
            <p:cNvSpPr>
              <a:spLocks noChangeArrowheads="1"/>
            </p:cNvSpPr>
            <p:nvPr/>
          </p:nvSpPr>
          <p:spPr bwMode="auto">
            <a:xfrm>
              <a:off x="889861" y="4571415"/>
              <a:ext cx="5800726" cy="645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marL="457200" indent="-457200"/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Tổng số các hạt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trong nguyên tử F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là 19</a:t>
              </a:r>
              <a:endParaRPr lang="en-US" altLang="en-US" sz="3600" b="1" dirty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641080" y="1929765"/>
            <a:ext cx="3313430" cy="2915920"/>
            <a:chOff x="11277" y="3307"/>
            <a:chExt cx="4269" cy="4135"/>
          </a:xfrm>
        </p:grpSpPr>
        <p:sp>
          <p:nvSpPr>
            <p:cNvPr id="17434" name="Oval 8"/>
            <p:cNvSpPr/>
            <p:nvPr/>
          </p:nvSpPr>
          <p:spPr>
            <a:xfrm>
              <a:off x="12149" y="4155"/>
              <a:ext cx="2512" cy="2432"/>
            </a:xfrm>
            <a:prstGeom prst="ellipse">
              <a:avLst/>
            </a:prstGeom>
            <a:noFill/>
            <a:ln w="19050" cap="flat" cmpd="sng">
              <a:solidFill>
                <a:srgbClr val="F117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5" name="Oval 6"/>
            <p:cNvSpPr/>
            <p:nvPr/>
          </p:nvSpPr>
          <p:spPr>
            <a:xfrm>
              <a:off x="12926" y="4864"/>
              <a:ext cx="1027" cy="96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6" name="Text Box 7"/>
            <p:cNvSpPr txBox="1"/>
            <p:nvPr/>
          </p:nvSpPr>
          <p:spPr>
            <a:xfrm>
              <a:off x="12980" y="5043"/>
              <a:ext cx="1174" cy="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2000" b="1" dirty="0">
                  <a:latin typeface="Times New Roman" panose="02020603050405020304" charset="0"/>
                  <a:ea typeface="Times New Roman" panose="02020603050405020304" charset="0"/>
                </a:rPr>
                <a:t> 9p </a:t>
              </a:r>
              <a:endParaRPr lang="en-US" altLang="en-US" sz="2000" b="1" dirty="0">
                <a:latin typeface="Times New Roman" panose="02020603050405020304" charset="0"/>
                <a:ea typeface="Times New Roman" panose="02020603050405020304" charset="0"/>
              </a:endParaRP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2000" b="1" dirty="0">
                  <a:latin typeface="Times New Roman" panose="02020603050405020304" charset="0"/>
                  <a:ea typeface="Times New Roman" panose="02020603050405020304" charset="0"/>
                </a:rPr>
                <a:t>10n</a:t>
              </a:r>
              <a:endParaRPr lang="en-US" altLang="en-US" sz="2000" b="1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7" name="Oval 9"/>
            <p:cNvSpPr/>
            <p:nvPr/>
          </p:nvSpPr>
          <p:spPr>
            <a:xfrm>
              <a:off x="11481" y="3522"/>
              <a:ext cx="3880" cy="3755"/>
            </a:xfrm>
            <a:prstGeom prst="ellipse">
              <a:avLst/>
            </a:prstGeom>
            <a:noFill/>
            <a:ln w="19050" cap="flat" cmpd="sng">
              <a:solidFill>
                <a:srgbClr val="F1176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8" name="Oval 10"/>
            <p:cNvSpPr/>
            <p:nvPr/>
          </p:nvSpPr>
          <p:spPr>
            <a:xfrm>
              <a:off x="13204" y="6337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39" name="Oval 13"/>
            <p:cNvSpPr/>
            <p:nvPr/>
          </p:nvSpPr>
          <p:spPr>
            <a:xfrm>
              <a:off x="12946" y="3330"/>
              <a:ext cx="440" cy="425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0" name="Oval 16"/>
            <p:cNvSpPr/>
            <p:nvPr/>
          </p:nvSpPr>
          <p:spPr>
            <a:xfrm>
              <a:off x="13551" y="3307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grpSp>
          <p:nvGrpSpPr>
            <p:cNvPr id="35" name="Group 97"/>
            <p:cNvGrpSpPr/>
            <p:nvPr/>
          </p:nvGrpSpPr>
          <p:grpSpPr bwMode="auto">
            <a:xfrm>
              <a:off x="11277" y="4865"/>
              <a:ext cx="462" cy="964"/>
              <a:chOff x="6134" y="1662"/>
              <a:chExt cx="151" cy="326"/>
            </a:xfrm>
            <a:solidFill>
              <a:srgbClr val="00B050"/>
            </a:solidFill>
          </p:grpSpPr>
          <p:sp>
            <p:nvSpPr>
              <p:cNvPr id="36" name="Oval 20"/>
              <p:cNvSpPr>
                <a:spLocks noChangeArrowheads="1"/>
              </p:cNvSpPr>
              <p:nvPr/>
            </p:nvSpPr>
            <p:spPr bwMode="auto">
              <a:xfrm>
                <a:off x="6141" y="1662"/>
                <a:ext cx="144" cy="1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e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auto">
              <a:xfrm>
                <a:off x="6134" y="1844"/>
                <a:ext cx="144" cy="1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charset="0"/>
                    <a:ea typeface="+mn-ea"/>
                    <a:cs typeface="Times New Roman" panose="02020603050405020304" charset="0"/>
                  </a:rPr>
                  <a:t>e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sp>
          <p:nvSpPr>
            <p:cNvPr id="17442" name="Oval 17"/>
            <p:cNvSpPr/>
            <p:nvPr/>
          </p:nvSpPr>
          <p:spPr>
            <a:xfrm>
              <a:off x="15106" y="4917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4" name="Oval 11"/>
            <p:cNvSpPr/>
            <p:nvPr/>
          </p:nvSpPr>
          <p:spPr>
            <a:xfrm>
              <a:off x="13221" y="3962"/>
              <a:ext cx="440" cy="425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5" name="Oval 14"/>
            <p:cNvSpPr/>
            <p:nvPr/>
          </p:nvSpPr>
          <p:spPr>
            <a:xfrm>
              <a:off x="13511" y="7015"/>
              <a:ext cx="442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  <p:sp>
          <p:nvSpPr>
            <p:cNvPr id="17446" name="Oval 15"/>
            <p:cNvSpPr/>
            <p:nvPr/>
          </p:nvSpPr>
          <p:spPr>
            <a:xfrm>
              <a:off x="12926" y="7015"/>
              <a:ext cx="440" cy="42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en-US" altLang="en-US" dirty="0">
                  <a:latin typeface="Times New Roman" panose="02020603050405020304" charset="0"/>
                </a:rPr>
                <a:t>e</a:t>
              </a:r>
              <a:endParaRPr lang="en-US" altLang="en-US" dirty="0">
                <a:latin typeface="Times New Roman" panose="02020603050405020304" charset="0"/>
                <a:ea typeface="Times New Roman" panose="02020603050405020304" charset="0"/>
              </a:endParaRPr>
            </a:p>
          </p:txBody>
        </p:sp>
      </p:grpSp>
      <p:pic>
        <p:nvPicPr>
          <p:cNvPr id="6" name="ĐỒNG HỒ ĐẾM NGƯỢC 15s - MP4 (Phan Linh)">
            <a:hlinkClick r:id="" action="ppaction://media"/>
          </p:cNvPr>
          <p:cNvPicPr>
            <a:picLocks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3810" y="5250815"/>
            <a:ext cx="2122805" cy="1102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7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3228</Words>
  <Application>WPS Presentation</Application>
  <PresentationFormat>Widescreen</PresentationFormat>
  <Paragraphs>364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Calibri</vt:lpstr>
      <vt:lpstr>Comfortaa</vt:lpstr>
      <vt:lpstr>Times New Roman</vt:lpstr>
      <vt:lpstr>Comfortaa SemiBold</vt:lpstr>
      <vt:lpstr>Segoe Print</vt:lpstr>
      <vt:lpstr>.VnTime</vt:lpstr>
      <vt:lpstr>Calibri</vt:lpstr>
      <vt:lpstr>Times New Roman</vt:lpstr>
      <vt:lpstr>Wingdings</vt:lpstr>
      <vt:lpstr>Microsoft YaHei</vt:lpstr>
      <vt:lpstr>Arial Unicode MS</vt:lpstr>
      <vt:lpstr>Calibri Light</vt:lpstr>
      <vt:lpstr>Bahnschrift SemiBold Condensed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Câu 7: Cho mô hình nguyên tử Flourine (F). Nhận xét nào sau đây là không chính xác: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Mô hình nguyên tử Carbon (C)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google1588520020</cp:lastModifiedBy>
  <cp:revision>9</cp:revision>
  <dcterms:created xsi:type="dcterms:W3CDTF">2023-11-07T08:46:00Z</dcterms:created>
  <dcterms:modified xsi:type="dcterms:W3CDTF">2023-11-10T15:13:23Z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7F6406D968C44CC4A49399B95A92723F_11</vt:lpwstr>
  </property>
  <property fmtid="{D5CDD505-2E9C-101B-9397-08002B2CF9AE}" pid="3" name="KSOProductBuildVer">
    <vt:lpwstr>1033-12.2.0.13266</vt:lpwstr>
  </property>
</Properties>
</file>