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7"/>
  </p:notesMasterIdLst>
  <p:sldIdLst>
    <p:sldId id="256" r:id="rId5"/>
    <p:sldId id="257" r:id="rId6"/>
    <p:sldId id="258" r:id="rId7"/>
    <p:sldId id="1042" r:id="rId8"/>
    <p:sldId id="1045" r:id="rId9"/>
    <p:sldId id="1046" r:id="rId10"/>
    <p:sldId id="1047" r:id="rId11"/>
    <p:sldId id="1048" r:id="rId12"/>
    <p:sldId id="1049" r:id="rId13"/>
    <p:sldId id="1050" r:id="rId14"/>
    <p:sldId id="1051" r:id="rId15"/>
    <p:sldId id="1052" r:id="rId16"/>
    <p:sldId id="1053" r:id="rId17"/>
    <p:sldId id="1054" r:id="rId18"/>
    <p:sldId id="1055" r:id="rId19"/>
    <p:sldId id="1056" r:id="rId20"/>
    <p:sldId id="1058" r:id="rId21"/>
    <p:sldId id="1059" r:id="rId22"/>
    <p:sldId id="1060" r:id="rId23"/>
    <p:sldId id="1039" r:id="rId24"/>
    <p:sldId id="1040" r:id="rId25"/>
    <p:sldId id="283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3" clrIdx="0">
    <p:extLst>
      <p:ext uri="{19B8F6BF-5375-455C-9EA6-DF929625EA0E}">
        <p15:presenceInfo xmlns:p15="http://schemas.microsoft.com/office/powerpoint/2012/main" userId="Admin" providerId="None"/>
      </p:ext>
    </p:extLst>
  </p:cmAuthor>
  <p:cmAuthor id="2" name="Lê Hải" initials="LH" lastIdx="4" clrIdx="1">
    <p:extLst>
      <p:ext uri="{19B8F6BF-5375-455C-9EA6-DF929625EA0E}">
        <p15:presenceInfo xmlns:p15="http://schemas.microsoft.com/office/powerpoint/2012/main" userId="Lê Hả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71C2"/>
    <a:srgbClr val="0066FF"/>
    <a:srgbClr val="B9FFFF"/>
    <a:srgbClr val="66FFFF"/>
    <a:srgbClr val="0000FF"/>
    <a:srgbClr val="C55A11"/>
    <a:srgbClr val="D6E3D6"/>
    <a:srgbClr val="FFFFFF"/>
    <a:srgbClr val="CFCFCF"/>
    <a:srgbClr val="F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E4A038-5C38-4020-8DB7-E36947626A43}" v="683" dt="2021-08-02T08:54:16.29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56" autoAdjust="0"/>
    <p:restoredTop sz="94242" autoAdjust="0"/>
  </p:normalViewPr>
  <p:slideViewPr>
    <p:cSldViewPr snapToGrid="0">
      <p:cViewPr varScale="1">
        <p:scale>
          <a:sx n="64" d="100"/>
          <a:sy n="64" d="100"/>
        </p:scale>
        <p:origin x="6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3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9870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Font theo SGK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i="1" baseline="0"/>
              <a:t>HS trình bày trên bảng, chữa trực tiếp sản phẩm, không trình chiếu đáp án</a:t>
            </a:r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8990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Font theo SGK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i="1" baseline="0"/>
              <a:t>HS trình bày trên bảng, chữa trực tiếp sản phẩm, không trình chiếu đáp án</a:t>
            </a:r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1234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Font theo SGK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i="1" baseline="0"/>
              <a:t>HS trình bày trên bảng, chữa trực tiếp sản phẩm, không trình chiếu đáp án</a:t>
            </a:r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4191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Font theo SGK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i="1" baseline="0"/>
              <a:t>HS trình bày trên bảng, chữa trực tiếp sản phẩm, không trình chiếu đáp án</a:t>
            </a:r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9262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Font theo SGK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i="1" baseline="0"/>
              <a:t>HS trình bày trên bảng, chữa trực tiếp sản phẩm, không trình chiếu đáp án</a:t>
            </a:r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9212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Font theo SGK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i="1" baseline="0"/>
              <a:t>HS trình bày trên bảng, chữa trực tiếp sản phẩm, không trình chiếu đáp án</a:t>
            </a:r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1620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7785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GIÁO DỤC TRÒ CHƠI DÂN GIAN NHIỀU HƠN THAY VÌ TRÒ TRƠI ĐIỆN TỬ</a:t>
            </a:r>
          </a:p>
        </p:txBody>
      </p:sp>
    </p:spTree>
    <p:extLst>
      <p:ext uri="{BB962C8B-B14F-4D97-AF65-F5344CB8AC3E}">
        <p14:creationId xmlns:p14="http://schemas.microsoft.com/office/powerpoint/2010/main" val="40052503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826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HS lên bảng trình bày, nhận xét chéo, chữa trực tiếp.</a:t>
            </a:r>
            <a:endParaRPr lang="en-US" sz="1800">
              <a:effectLst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3310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HS lên bảng trình bày, nhận xét chéo, chữa trực tiếp.</a:t>
            </a:r>
            <a:endParaRPr lang="en-US" sz="1800">
              <a:effectLst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155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Font theo SGK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HS lên bảng trình bày, nhận xét chéo, chữa trực tiếp.</a:t>
            </a:r>
            <a:endParaRPr lang="en-US" sz="1800">
              <a:effectLst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7969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Font theo SGK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HS lên bảng trình bày, nhận xét chéo, chữa trực tiếp.</a:t>
            </a:r>
            <a:endParaRPr lang="en-US" sz="1800">
              <a:effectLst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1502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Font theo SGK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i="1" baseline="0"/>
              <a:t>HS trình bày trên bảng, chữa trực tiếp sản phẩm, không trình chiếu đáp án</a:t>
            </a:r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8751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Font theo SGK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i="1" baseline="0"/>
              <a:t>HS trình bày trên bảng, chữa trực tiếp sản phẩm, không trình chiếu đáp án</a:t>
            </a:r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6571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Font theo SGK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i="1" baseline="0"/>
              <a:t>HS trình bày trên bảng, chữa trực tiếp sản phẩm, không trình chiếu đáp án</a:t>
            </a:r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8852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Font theo SGK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i="1" baseline="0"/>
              <a:t>HS trình bày trên bảng, chữa trực tiếp sản phẩm, không trình chiếu đáp án</a:t>
            </a:r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64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B865F-4A71-439B-9FF1-393ACF5FAABC}" type="datetime1">
              <a:rPr lang="en-US" smtClean="0"/>
              <a:t>1/3/2024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751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63435-4220-46BB-B94C-55CE5F91FF1C}" type="datetime1">
              <a:rPr lang="en-US" smtClean="0"/>
              <a:t>1/3/2024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746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8454C-F4F5-4824-9DDD-8D512397A426}" type="datetime1">
              <a:rPr lang="en-US" smtClean="0"/>
              <a:t>1/3/2024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256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4925E-5DFE-443F-B384-623E05A5B287}" type="datetime1">
              <a:rPr lang="en-US" smtClean="0"/>
              <a:t>1/3/2024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407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47136-F71A-440E-8640-8B6BC724E6B3}" type="datetime1">
              <a:rPr lang="en-US" smtClean="0"/>
              <a:t>1/3/2024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44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664B6-118B-490E-88C1-5581069CB55F}" type="datetime1">
              <a:rPr lang="en-US" smtClean="0"/>
              <a:t>1/3/2024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0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AEE86-38DE-4DE4-876E-36AE876C27C8}" type="datetime1">
              <a:rPr lang="en-US" smtClean="0"/>
              <a:t>1/3/2024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66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34A23-8625-4479-805F-02E016357FDF}" type="datetime1">
              <a:rPr lang="en-US" smtClean="0"/>
              <a:t>1/3/2024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56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6965-0331-4A0F-896E-474E907AB1DF}" type="datetime1">
              <a:rPr lang="en-US" smtClean="0"/>
              <a:t>1/3/2024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197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4706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9CF4A-2E90-4F91-87E9-0D816E4B190B}" type="datetime1">
              <a:rPr lang="en-US" smtClean="0"/>
              <a:t>1/3/2024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C617D0E3-7879-4E51-9843-14E11D752E4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411307" y="5438588"/>
            <a:ext cx="2086303" cy="16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3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0.png"/><Relationship Id="rId3" Type="http://schemas.openxmlformats.org/officeDocument/2006/relationships/image" Target="../media/image33.png"/><Relationship Id="rId7" Type="http://schemas.openxmlformats.org/officeDocument/2006/relationships/image" Target="../media/image270.png"/><Relationship Id="rId17" Type="http://schemas.openxmlformats.org/officeDocument/2006/relationships/image" Target="../media/image3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0.png"/><Relationship Id="rId11" Type="http://schemas.openxmlformats.org/officeDocument/2006/relationships/image" Target="../media/image25.jpeg"/><Relationship Id="rId5" Type="http://schemas.openxmlformats.org/officeDocument/2006/relationships/image" Target="../media/image43.png"/><Relationship Id="rId10" Type="http://schemas.openxmlformats.org/officeDocument/2006/relationships/image" Target="../media/image46.png"/><Relationship Id="rId4" Type="http://schemas.openxmlformats.org/officeDocument/2006/relationships/image" Target="../media/image15.png"/><Relationship Id="rId9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7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32.png"/><Relationship Id="rId15" Type="http://schemas.openxmlformats.org/officeDocument/2006/relationships/image" Target="../media/image220.png"/><Relationship Id="rId10" Type="http://schemas.openxmlformats.org/officeDocument/2006/relationships/image" Target="../media/image25.jpeg"/><Relationship Id="rId4" Type="http://schemas.openxmlformats.org/officeDocument/2006/relationships/image" Target="../media/image33.png"/><Relationship Id="rId9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0.png"/><Relationship Id="rId3" Type="http://schemas.openxmlformats.org/officeDocument/2006/relationships/image" Target="../media/image33.png"/><Relationship Id="rId7" Type="http://schemas.openxmlformats.org/officeDocument/2006/relationships/image" Target="../media/image46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0.png"/><Relationship Id="rId5" Type="http://schemas.microsoft.com/office/2007/relationships/hdphoto" Target="../media/hdphoto7.wdp"/><Relationship Id="rId4" Type="http://schemas.openxmlformats.org/officeDocument/2006/relationships/image" Target="../media/image32.png"/><Relationship Id="rId9" Type="http://schemas.openxmlformats.org/officeDocument/2006/relationships/image" Target="../media/image480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90.png"/><Relationship Id="rId18" Type="http://schemas.openxmlformats.org/officeDocument/2006/relationships/image" Target="../media/image32.png"/><Relationship Id="rId3" Type="http://schemas.openxmlformats.org/officeDocument/2006/relationships/image" Target="../media/image51.png"/><Relationship Id="rId17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5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15" Type="http://schemas.openxmlformats.org/officeDocument/2006/relationships/image" Target="../media/image510.png"/><Relationship Id="rId19" Type="http://schemas.microsoft.com/office/2007/relationships/hdphoto" Target="../media/hdphoto7.wdp"/><Relationship Id="rId4" Type="http://schemas.openxmlformats.org/officeDocument/2006/relationships/image" Target="../media/image52.png"/><Relationship Id="rId14" Type="http://schemas.openxmlformats.org/officeDocument/2006/relationships/image" Target="../media/image50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33.png"/><Relationship Id="rId4" Type="http://schemas.openxmlformats.org/officeDocument/2006/relationships/image" Target="../media/image5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33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33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7" Type="http://schemas.openxmlformats.org/officeDocument/2006/relationships/image" Target="../media/image71.sv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5" Type="http://schemas.openxmlformats.org/officeDocument/2006/relationships/image" Target="../media/image67.png"/><Relationship Id="rId4" Type="http://schemas.openxmlformats.org/officeDocument/2006/relationships/image" Target="../media/image6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21.png"/><Relationship Id="rId5" Type="http://schemas.microsoft.com/office/2007/relationships/hdphoto" Target="../media/hdphoto3.wdp"/><Relationship Id="rId10" Type="http://schemas.openxmlformats.org/officeDocument/2006/relationships/image" Target="../media/image20.png"/><Relationship Id="rId4" Type="http://schemas.openxmlformats.org/officeDocument/2006/relationships/image" Target="../media/image16.png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2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7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27.pn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13" Type="http://schemas.microsoft.com/office/2007/relationships/hdphoto" Target="../media/hdphoto7.wdp"/><Relationship Id="rId3" Type="http://schemas.openxmlformats.org/officeDocument/2006/relationships/image" Target="../media/image29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14.png"/><Relationship Id="rId4" Type="http://schemas.microsoft.com/office/2007/relationships/hdphoto" Target="../media/hdphoto6.wdp"/><Relationship Id="rId9" Type="http://schemas.openxmlformats.org/officeDocument/2006/relationships/image" Target="../media/image44.png"/><Relationship Id="rId1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3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microsoft.com/office/2007/relationships/hdphoto" Target="../media/hdphoto7.wdp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2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4E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65E432-C1E6-4C36-BF8E-2DA25E65D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579677" y="4747910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5127" y="5177912"/>
            <a:ext cx="9144000" cy="1655762"/>
          </a:xfrm>
        </p:spPr>
        <p:txBody>
          <a:bodyPr>
            <a:normAutofit/>
          </a:bodyPr>
          <a:lstStyle/>
          <a:p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Giáo viên:……………………………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1" descr="Clipboard">
            <a:extLst>
              <a:ext uri="{FF2B5EF4-FFF2-40B4-BE49-F238E27FC236}">
                <a16:creationId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631394">
            <a:off x="-634327" y="3883012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CF2EB805-B981-47B9-9661-CF05DB551677}"/>
              </a:ext>
            </a:extLst>
          </p:cNvPr>
          <p:cNvSpPr txBox="1">
            <a:spLocks/>
          </p:cNvSpPr>
          <p:nvPr/>
        </p:nvSpPr>
        <p:spPr>
          <a:xfrm>
            <a:off x="262360" y="160893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   PHÒNG GD&amp;ĐT………..</a:t>
            </a:r>
          </a:p>
          <a:p>
            <a:pPr algn="l"/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TRƯỜNG THCS ………….……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0AD73A-D257-41CA-B8D4-294A3287A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06360" y="6468549"/>
            <a:ext cx="2743200" cy="365125"/>
          </a:xfrm>
        </p:spPr>
        <p:txBody>
          <a:bodyPr/>
          <a:lstStyle/>
          <a:p>
            <a:fld id="{ACEC5C30-0B3A-4B13-ADDD-7C63C8AA921B}" type="slidenum">
              <a:rPr lang="en-US" b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fld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4C6323-75EB-40F2-ACF7-B245DDF7651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47363" y="1936265"/>
            <a:ext cx="7697274" cy="156231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8C68AA5-B010-43A3-AA96-1649B8D18107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839287" y="17894"/>
            <a:ext cx="4732970" cy="65328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7968C23-FB91-4A81-9F09-4293E632416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10211" y="3376373"/>
            <a:ext cx="1853832" cy="87966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D8461F2-A495-44A2-BF56-1DD71AD255F9}"/>
              </a:ext>
            </a:extLst>
          </p:cNvPr>
          <p:cNvSpPr/>
          <p:nvPr/>
        </p:nvSpPr>
        <p:spPr>
          <a:xfrm>
            <a:off x="3079149" y="7204762"/>
            <a:ext cx="5219008" cy="11543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!!1">
            <a:extLst>
              <a:ext uri="{FF2B5EF4-FFF2-40B4-BE49-F238E27FC236}">
                <a16:creationId xmlns:a16="http://schemas.microsoft.com/office/drawing/2014/main" id="{247ECA64-9E22-4B97-9B82-F76949BB5632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83776" y="7259220"/>
            <a:ext cx="7622495" cy="1052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3970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DA690F31-86C5-4A09-82D3-7B2CAD5379EC}"/>
              </a:ext>
            </a:extLst>
          </p:cNvPr>
          <p:cNvSpPr/>
          <p:nvPr/>
        </p:nvSpPr>
        <p:spPr>
          <a:xfrm>
            <a:off x="127325" y="387458"/>
            <a:ext cx="11910348" cy="6366368"/>
          </a:xfrm>
          <a:prstGeom prst="roundRect">
            <a:avLst>
              <a:gd name="adj" fmla="val 5353"/>
            </a:avLst>
          </a:prstGeom>
          <a:noFill/>
          <a:ln w="76200" cap="flat" cmpd="dbl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87F18A24-B19D-4F48-BB44-EC1A16AE4B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2171" y="11898"/>
            <a:ext cx="5687658" cy="80728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0E608C52-8B90-4785-B8CD-077A6C1C843C}"/>
              </a:ext>
            </a:extLst>
          </p:cNvPr>
          <p:cNvSpPr txBox="1"/>
          <p:nvPr/>
        </p:nvSpPr>
        <p:spPr>
          <a:xfrm>
            <a:off x="8965592" y="2114309"/>
            <a:ext cx="30717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/>
            <a:r>
              <a:rPr lang="en-US" b="1" ker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HOẠT ĐỘNG CẶP ĐÔI</a:t>
            </a:r>
            <a:endParaRPr lang="en-US" b="1" kern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C55CA24-7A73-4FDC-AF5E-FCB2696E180F}"/>
              </a:ext>
            </a:extLst>
          </p:cNvPr>
          <p:cNvSpPr txBox="1"/>
          <p:nvPr/>
        </p:nvSpPr>
        <p:spPr>
          <a:xfrm>
            <a:off x="2739914" y="667059"/>
            <a:ext cx="7448550" cy="1051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vi-VN" sz="28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Dạng </a:t>
            </a:r>
            <a:r>
              <a:rPr lang="en-US" sz="28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vi-VN" sz="28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: </a:t>
            </a:r>
            <a:r>
              <a:rPr lang="en-US" sz="28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Lũy thừa</a:t>
            </a:r>
            <a:endParaRPr lang="en-US" sz="28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vi-VN" sz="28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 tập </a:t>
            </a:r>
            <a:r>
              <a:rPr lang="en-US" sz="28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vi-VN" sz="28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SGK trang </a:t>
            </a:r>
            <a:r>
              <a:rPr lang="en-US" sz="28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83</a:t>
            </a:r>
            <a:endParaRPr lang="en-US" sz="28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2" name="!!2" descr="Icon&#10;&#10;Description automatically generated">
            <a:extLst>
              <a:ext uri="{FF2B5EF4-FFF2-40B4-BE49-F238E27FC236}">
                <a16:creationId xmlns:a16="http://schemas.microsoft.com/office/drawing/2014/main" id="{60C20D3F-98ED-49C3-88ED-F75B65FDF6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3001" y="298092"/>
            <a:ext cx="1791238" cy="179123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6644A4E-ABE9-45B6-BF75-3DB509ED866A}"/>
              </a:ext>
            </a:extLst>
          </p:cNvPr>
          <p:cNvSpPr txBox="1"/>
          <p:nvPr/>
        </p:nvSpPr>
        <p:spPr>
          <a:xfrm>
            <a:off x="2234452" y="2402808"/>
            <a:ext cx="8319248" cy="4830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2400" b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 bạn lên bảng trình bày cả bài)</a:t>
            </a:r>
            <a:endParaRPr lang="en-US" sz="2400" b="1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7DAA04D-C31E-4328-9294-E47E8DC0B1E4}"/>
                  </a:ext>
                </a:extLst>
              </p:cNvPr>
              <p:cNvSpPr txBox="1"/>
              <p:nvPr/>
            </p:nvSpPr>
            <p:spPr>
              <a:xfrm>
                <a:off x="3820971" y="3254378"/>
                <a:ext cx="7233263" cy="65889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1" i="1" spc="30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pt-BR" sz="3600" b="1" i="1" spc="30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pc="30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sz="3600" b="1" i="1" spc="30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sup>
                      </m:sSup>
                      <m:r>
                        <a:rPr lang="en-US" sz="3600" b="1" i="1" spc="30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pt-BR" sz="3600" b="1" i="1" spc="30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pc="30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sz="3600" b="1" i="1" spc="30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  <m:r>
                        <a:rPr lang="pt-BR" sz="3600" b="1" i="1" spc="30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BR" sz="3600" b="1" i="1" spc="30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pc="30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sz="3600" b="1" i="1" spc="30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𝟏𝟒</m:t>
                          </m:r>
                        </m:sup>
                      </m:sSup>
                    </m:oMath>
                  </m:oMathPara>
                </a14:m>
                <a:endParaRPr lang="en-US" sz="3600" b="1" spc="30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7DAA04D-C31E-4328-9294-E47E8DC0B1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0971" y="3254378"/>
                <a:ext cx="7233263" cy="6588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4D1A0048-693A-45CA-A276-2CC1AC61AAE1}"/>
              </a:ext>
            </a:extLst>
          </p:cNvPr>
          <p:cNvGrpSpPr/>
          <p:nvPr/>
        </p:nvGrpSpPr>
        <p:grpSpPr>
          <a:xfrm>
            <a:off x="250560" y="2252395"/>
            <a:ext cx="8791840" cy="3733532"/>
            <a:chOff x="8552444" y="1380122"/>
            <a:chExt cx="9031488" cy="3733532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CF8C0BA-D1DA-466B-A5C5-3A5F02386DF2}"/>
                </a:ext>
              </a:extLst>
            </p:cNvPr>
            <p:cNvSpPr txBox="1"/>
            <p:nvPr/>
          </p:nvSpPr>
          <p:spPr>
            <a:xfrm>
              <a:off x="8675370" y="1380122"/>
              <a:ext cx="196441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>
                  <a:solidFill>
                    <a:srgbClr val="0070C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3.</a:t>
              </a:r>
              <a:r>
                <a:rPr lang="en-US" sz="4000" b="1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 Tính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8D987D3E-988F-44BF-8E55-5C45925A6519}"/>
                    </a:ext>
                  </a:extLst>
                </p:cNvPr>
                <p:cNvSpPr txBox="1"/>
                <p:nvPr/>
              </p:nvSpPr>
              <p:spPr>
                <a:xfrm>
                  <a:off x="8552444" y="2359383"/>
                  <a:ext cx="4447030" cy="6588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𝒂</m:t>
                      </m:r>
                      <m:r>
                        <a:rPr lang="en-US" sz="3600" b="1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)  </m:t>
                      </m:r>
                      <m:sSup>
                        <m:sSupPr>
                          <m:ctrlPr>
                            <a:rPr lang="en-US" sz="3600" b="1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sz="3600" b="1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  <m:t>𝟏𝟎</m:t>
                          </m:r>
                        </m:sup>
                      </m:sSup>
                      <m:r>
                        <a:rPr lang="en-US" sz="3600" b="1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 (</m:t>
                      </m:r>
                      <m:sSup>
                        <m:sSupPr>
                          <m:ctrlPr>
                            <a:rPr lang="en-US" sz="3600" b="1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sz="3600" b="1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sup>
                      </m:sSup>
                      <m:r>
                        <a:rPr lang="en-US" sz="3600" b="1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a14:m>
                  <a:r>
                    <a:rPr lang="en-US" sz="3600" b="1">
                      <a:solidFill>
                        <a:schemeClr val="bg2">
                          <a:lumMod val="10000"/>
                        </a:schemeClr>
                      </a:solidFill>
                      <a:latin typeface="Times New Roman" panose="02020603050405020304" pitchFamily="18" charset="0"/>
                      <a:ea typeface="Tahoma" panose="020B0604030504040204" pitchFamily="34" charset="0"/>
                      <a:cs typeface="Times New Roman" panose="02020603050405020304" pitchFamily="18" charset="0"/>
                    </a:rPr>
                    <a:t> =</a:t>
                  </a: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336E21F4-3A78-4C8E-90A7-8B3BB5D149E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52444" y="2359383"/>
                  <a:ext cx="4447030" cy="658898"/>
                </a:xfrm>
                <a:prstGeom prst="rect">
                  <a:avLst/>
                </a:prstGeom>
                <a:blipFill>
                  <a:blip r:embed="rId6"/>
                  <a:stretch>
                    <a:fillRect t="-12963" b="-3425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94D967BA-C57D-49DC-9AEC-058A6F38F33A}"/>
                    </a:ext>
                  </a:extLst>
                </p:cNvPr>
                <p:cNvSpPr txBox="1"/>
                <p:nvPr/>
              </p:nvSpPr>
              <p:spPr>
                <a:xfrm>
                  <a:off x="8561467" y="3388052"/>
                  <a:ext cx="8974254" cy="6671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3600" b="1" i="1" spc="-30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𝒃</m:t>
                      </m:r>
                      <m:r>
                        <a:rPr lang="en-US" sz="3600" b="1" i="1" spc="-30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)  </m:t>
                      </m:r>
                      <m:d>
                        <m:dPr>
                          <m:ctrlPr>
                            <a:rPr lang="en-US" sz="3600" b="1" i="1" spc="-300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600" b="1" i="1" spc="-300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600" b="1" i="1" spc="-300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</m:d>
                      <m:r>
                        <a:rPr lang="en-US" sz="3600" b="1" i="1" spc="-30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3600" b="1" i="1" spc="-30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600" b="1" i="1" spc="-30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600" b="1" i="1" spc="-30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</m:d>
                      <m:r>
                        <a:rPr lang="en-US" sz="3600" b="1" i="1" spc="-30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3600" b="1" i="1" spc="-30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600" b="1" i="1" spc="-30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600" b="1" i="1" spc="-30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</m:d>
                      <m:r>
                        <a:rPr lang="en-US" sz="3600" b="1" i="1" spc="-30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3600" b="1" i="1" spc="-30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600" b="1" i="1" spc="-30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600" b="1" i="1" spc="-30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</m:d>
                      <m:r>
                        <a:rPr lang="en-US" sz="3600" b="1" i="1" spc="-30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3600" b="1" i="1" spc="-30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600" b="1" i="1" spc="-30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600" b="1" i="1" spc="-30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</m:d>
                      <m:r>
                        <a:rPr lang="en-US" sz="3600" b="1" i="1" spc="-30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3600" b="1" i="1" spc="-300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600" b="1" i="1" spc="-300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US" sz="3600" b="1" i="1" spc="-300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sup>
                      </m:sSup>
                    </m:oMath>
                  </a14:m>
                  <a:r>
                    <a:rPr lang="en-US" sz="3600" b="1" spc="-300">
                      <a:solidFill>
                        <a:schemeClr val="bg2">
                          <a:lumMod val="10000"/>
                        </a:schemeClr>
                      </a:solidFill>
                      <a:latin typeface="Times New Roman" panose="02020603050405020304" pitchFamily="18" charset="0"/>
                      <a:ea typeface="Tahoma" panose="020B0604030504040204" pitchFamily="34" charset="0"/>
                      <a:cs typeface="Times New Roman" panose="02020603050405020304" pitchFamily="18" charset="0"/>
                    </a:rPr>
                    <a:t> =</a:t>
                  </a:r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29576B4A-9ADB-4FCB-98D2-16033E00DA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61467" y="3388052"/>
                  <a:ext cx="8974254" cy="667170"/>
                </a:xfrm>
                <a:prstGeom prst="rect">
                  <a:avLst/>
                </a:prstGeom>
                <a:blipFill>
                  <a:blip r:embed="rId7"/>
                  <a:stretch>
                    <a:fillRect t="-11927" b="-339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3A35FCF7-4A3F-4C4A-8174-1FCBEC06343E}"/>
                    </a:ext>
                  </a:extLst>
                </p:cNvPr>
                <p:cNvSpPr txBox="1"/>
                <p:nvPr/>
              </p:nvSpPr>
              <p:spPr>
                <a:xfrm>
                  <a:off x="8609678" y="4456230"/>
                  <a:ext cx="8974254" cy="6574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𝒄</m:t>
                      </m:r>
                      <m:r>
                        <a:rPr lang="en-US" sz="3600" b="1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)  </m:t>
                      </m:r>
                      <m:d>
                        <m:dPr>
                          <m:ctrlPr>
                            <a:rPr lang="en-US" sz="3600" b="1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</m:d>
                      <m:r>
                        <a:rPr lang="en-US" sz="3600" b="1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3600" b="1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600" b="1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</m:d>
                      <m:r>
                        <a:rPr lang="en-US" sz="3600" b="1" i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3600" b="1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600" b="1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</m:d>
                      <m:r>
                        <a:rPr lang="en-US" sz="3600" b="1" i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3600" b="1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600" b="1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</m:d>
                      <m:r>
                        <a:rPr lang="en-US" sz="3600" b="1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3600" b="1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  <m:sup>
                          <m:r>
                            <a:rPr lang="en-US" sz="3600" b="1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sup>
                      </m:sSup>
                    </m:oMath>
                  </a14:m>
                  <a:r>
                    <a:rPr lang="en-US" sz="3600" b="1">
                      <a:solidFill>
                        <a:schemeClr val="bg2">
                          <a:lumMod val="10000"/>
                        </a:schemeClr>
                      </a:solidFill>
                      <a:latin typeface="Times New Roman" panose="02020603050405020304" pitchFamily="18" charset="0"/>
                      <a:ea typeface="Tahoma" panose="020B0604030504040204" pitchFamily="34" charset="0"/>
                      <a:cs typeface="Times New Roman" panose="02020603050405020304" pitchFamily="18" charset="0"/>
                    </a:rPr>
                    <a:t> =</a:t>
                  </a: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2EBA961F-8C81-4566-AEC1-7F6B375FE0C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09678" y="4456230"/>
                  <a:ext cx="8974254" cy="657424"/>
                </a:xfrm>
                <a:prstGeom prst="rect">
                  <a:avLst/>
                </a:prstGeom>
                <a:blipFill>
                  <a:blip r:embed="rId8"/>
                  <a:stretch>
                    <a:fillRect t="-13889" b="-3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BE617877-EACC-477C-8720-4C7ACF5A134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76050" y="4256429"/>
            <a:ext cx="4943906" cy="7409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63DA510-410E-4253-843F-A3B8D1EF8140}"/>
                  </a:ext>
                </a:extLst>
              </p:cNvPr>
              <p:cNvSpPr txBox="1"/>
              <p:nvPr/>
            </p:nvSpPr>
            <p:spPr>
              <a:xfrm>
                <a:off x="6551471" y="5298115"/>
                <a:ext cx="5197201" cy="65889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1" i="1" spc="-15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pt-BR" sz="3600" b="1" i="1" spc="-15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 spc="-15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(−</m:t>
                        </m:r>
                        <m:r>
                          <a:rPr lang="en-US" sz="3600" b="1" i="1" spc="-15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3600" b="1" i="1" spc="-15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600" b="1" i="1" spc="-15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  <m:r>
                      <a:rPr lang="en-US" sz="3600" b="1" i="1" spc="-15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pt-BR" sz="3600" b="1" i="1" spc="-15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 spc="-15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  <m:sup>
                        <m:r>
                          <a:rPr lang="en-US" sz="3600" b="1" i="1" spc="-15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  <m:r>
                      <a:rPr lang="pt-BR" sz="3600" b="1" i="1" spc="-15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pt-BR" sz="3600" b="1" i="1" spc="-15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 spc="-15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  <m:sup>
                        <m:r>
                          <a:rPr lang="en-US" sz="3600" b="1" i="1" spc="-15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</m:oMath>
                </a14:m>
                <a:r>
                  <a:rPr lang="pt-BR" sz="3600" b="1" spc="-15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3600" b="1" i="1" spc="-15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 spc="-15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600" b="1" i="1" spc="-15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  <m:sup>
                        <m:r>
                          <a:rPr lang="en-US" sz="3600" b="1" i="1" spc="-15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  <m:r>
                      <a:rPr lang="en-US" sz="3600" b="1" i="1" spc="-15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1" i="1" spc="-15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3600" b="1" spc="-15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63DA510-410E-4253-843F-A3B8D1EF81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1471" y="5298115"/>
                <a:ext cx="5197201" cy="65889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id="{A62B77F4-D7C3-4ED4-AB09-6CEC6C9FFC14}"/>
              </a:ext>
            </a:extLst>
          </p:cNvPr>
          <p:cNvGrpSpPr/>
          <p:nvPr/>
        </p:nvGrpSpPr>
        <p:grpSpPr>
          <a:xfrm>
            <a:off x="250560" y="1933799"/>
            <a:ext cx="11690880" cy="2237989"/>
            <a:chOff x="2229249" y="2563935"/>
            <a:chExt cx="7890704" cy="3786778"/>
          </a:xfrm>
        </p:grpSpPr>
        <p:pic>
          <p:nvPicPr>
            <p:cNvPr id="30" name="Picture 4" descr="Ideias para as Moças SUD: Mutuais | Chalkboard background, Powerpoint  background design, School chalkboard">
              <a:extLst>
                <a:ext uri="{FF2B5EF4-FFF2-40B4-BE49-F238E27FC236}">
                  <a16:creationId xmlns:a16="http://schemas.microsoft.com/office/drawing/2014/main" id="{B079C53F-C6C9-4681-A407-715E9B13709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5" t="5064" r="1097" b="4472"/>
            <a:stretch/>
          </p:blipFill>
          <p:spPr bwMode="auto">
            <a:xfrm>
              <a:off x="2229249" y="2563935"/>
              <a:ext cx="7890704" cy="37867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84F57618-CCCB-4B37-A9DD-39DD2DB61E01}"/>
                    </a:ext>
                  </a:extLst>
                </p:cNvPr>
                <p:cNvSpPr txBox="1"/>
                <p:nvPr/>
              </p:nvSpPr>
              <p:spPr>
                <a:xfrm>
                  <a:off x="3388294" y="3353611"/>
                  <a:ext cx="5823456" cy="129476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400" b="1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Tahoma" panose="020B0604030504040204" pitchFamily="34" charset="0"/>
                      <a:cs typeface="Times New Roman" panose="02020603050405020304" pitchFamily="18" charset="0"/>
                    </a:rPr>
                    <a:t>Khái quát: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pt-BR" sz="6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6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(−</m:t>
                          </m:r>
                          <m:r>
                            <a:rPr lang="en-US" sz="6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6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6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6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</m:sSup>
                      <m:r>
                        <a:rPr lang="pt-BR" sz="60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BR" sz="60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6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6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6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</m:sSup>
                    </m:oMath>
                  </a14:m>
                  <a:endParaRPr lang="en-US" sz="60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86F32802-3D05-4C0B-A46F-F54EFC80330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88294" y="3353611"/>
                  <a:ext cx="5823456" cy="1294762"/>
                </a:xfrm>
                <a:prstGeom prst="rect">
                  <a:avLst/>
                </a:prstGeom>
                <a:blipFill>
                  <a:blip r:embed="rId17"/>
                  <a:stretch>
                    <a:fillRect l="-2898" b="-672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5487987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D35F0DAC-DC9F-4C8B-8F2B-EC7E0531434D}"/>
              </a:ext>
            </a:extLst>
          </p:cNvPr>
          <p:cNvSpPr/>
          <p:nvPr/>
        </p:nvSpPr>
        <p:spPr>
          <a:xfrm>
            <a:off x="978920" y="2835524"/>
            <a:ext cx="10234159" cy="3233543"/>
          </a:xfrm>
          <a:prstGeom prst="roundRect">
            <a:avLst>
              <a:gd name="adj" fmla="val 10985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F2FF75C-B2B7-43FB-AE0D-ED1FBFA2AE4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31568" y="5515220"/>
            <a:ext cx="1371600" cy="1371600"/>
          </a:xfrm>
          <a:prstGeom prst="rect">
            <a:avLst/>
          </a:prstGeom>
        </p:spPr>
      </p:pic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DA690F31-86C5-4A09-82D3-7B2CAD5379EC}"/>
              </a:ext>
            </a:extLst>
          </p:cNvPr>
          <p:cNvSpPr/>
          <p:nvPr/>
        </p:nvSpPr>
        <p:spPr>
          <a:xfrm>
            <a:off x="127325" y="387458"/>
            <a:ext cx="11910348" cy="6366368"/>
          </a:xfrm>
          <a:prstGeom prst="roundRect">
            <a:avLst>
              <a:gd name="adj" fmla="val 5353"/>
            </a:avLst>
          </a:prstGeom>
          <a:noFill/>
          <a:ln w="76200" cap="flat" cmpd="dbl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87F18A24-B19D-4F48-BB44-EC1A16AE4B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2171" y="11898"/>
            <a:ext cx="5687658" cy="80728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0E608C52-8B90-4785-B8CD-077A6C1C843C}"/>
              </a:ext>
            </a:extLst>
          </p:cNvPr>
          <p:cNvSpPr txBox="1"/>
          <p:nvPr/>
        </p:nvSpPr>
        <p:spPr>
          <a:xfrm>
            <a:off x="3432014" y="1028386"/>
            <a:ext cx="54417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/>
            <a:r>
              <a:rPr lang="en-US" sz="3200" b="1" ker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HOẠT ĐỘNG CÁ NHÂN</a:t>
            </a:r>
            <a:endParaRPr lang="en-US" sz="3200" b="1" kern="0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C55CA24-7A73-4FDC-AF5E-FCB2696E180F}"/>
              </a:ext>
            </a:extLst>
          </p:cNvPr>
          <p:cNvSpPr txBox="1"/>
          <p:nvPr/>
        </p:nvSpPr>
        <p:spPr>
          <a:xfrm>
            <a:off x="2624001" y="1676193"/>
            <a:ext cx="7448550" cy="1051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vi-VN" sz="28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Dạng </a:t>
            </a:r>
            <a:r>
              <a:rPr lang="en-US" sz="2800" b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vi-VN" sz="28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: </a:t>
            </a:r>
            <a:r>
              <a:rPr lang="en-US" sz="28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 giá trị biểu thức</a:t>
            </a:r>
            <a:endParaRPr lang="en-US" sz="28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vi-VN" sz="28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 tập </a:t>
            </a:r>
            <a:r>
              <a:rPr lang="en-US" sz="2800" b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</a:t>
            </a:r>
            <a:r>
              <a:rPr lang="vi-VN" sz="28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SGK trang </a:t>
            </a:r>
            <a:r>
              <a:rPr lang="en-US" sz="28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83</a:t>
            </a:r>
            <a:endParaRPr lang="en-US" sz="28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20" name="Picture 19" descr="Student Learning Writing - Boy Doing Homework Drawing - Free Transparent PNG  Download - PNGkey">
            <a:extLst>
              <a:ext uri="{FF2B5EF4-FFF2-40B4-BE49-F238E27FC236}">
                <a16:creationId xmlns:a16="http://schemas.microsoft.com/office/drawing/2014/main" id="{A60C09DE-8D7C-450A-9755-D37C2D763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867" b="93419" l="1463" r="98293">
                        <a14:foregroundMark x1="15366" y1="7010" x2="15366" y2="7010"/>
                        <a14:foregroundMark x1="15488" y1="13591" x2="15488" y2="13591"/>
                        <a14:foregroundMark x1="13171" y1="16023" x2="13171" y2="16023"/>
                        <a14:foregroundMark x1="14024" y1="20029" x2="14024" y2="20029"/>
                        <a14:foregroundMark x1="7195" y1="19027" x2="7195" y2="19027"/>
                        <a14:foregroundMark x1="14878" y1="18312" x2="14878" y2="18312"/>
                        <a14:foregroundMark x1="18171" y1="11588" x2="18171" y2="11588"/>
                        <a14:foregroundMark x1="21463" y1="13162" x2="21463" y2="13162"/>
                        <a14:foregroundMark x1="23049" y1="16452" x2="23049" y2="16452"/>
                        <a14:foregroundMark x1="22561" y1="19886" x2="22561" y2="19886"/>
                        <a14:foregroundMark x1="30000" y1="61803" x2="32317" y2="58369"/>
                        <a14:foregroundMark x1="65000" y1="56795" x2="65488" y2="55365"/>
                        <a14:foregroundMark x1="42439" y1="44635" x2="43537" y2="43062"/>
                        <a14:foregroundMark x1="66220" y1="58226" x2="66220" y2="57511"/>
                        <a14:foregroundMark x1="67805" y1="64235" x2="67927" y2="61373"/>
                        <a14:foregroundMark x1="30122" y1="18598" x2="30122" y2="18598"/>
                        <a14:foregroundMark x1="28659" y1="12446" x2="28659" y2="12446"/>
                        <a14:foregroundMark x1="5244" y1="69814" x2="5244" y2="69814"/>
                        <a14:foregroundMark x1="2195" y1="69814" x2="2195" y2="69814"/>
                        <a14:foregroundMark x1="17561" y1="90129" x2="28537" y2="86552"/>
                        <a14:foregroundMark x1="29390" y1="88126" x2="29390" y2="81116"/>
                        <a14:foregroundMark x1="19512" y1="93991" x2="22317" y2="93991"/>
                        <a14:foregroundMark x1="91707" y1="86695" x2="91707" y2="83119"/>
                        <a14:foregroundMark x1="92195" y1="70100" x2="94878" y2="69957"/>
                        <a14:foregroundMark x1="78780" y1="90701" x2="80244" y2="89127"/>
                        <a14:foregroundMark x1="84512" y1="45351" x2="91707" y2="42775"/>
                        <a14:foregroundMark x1="93415" y1="46352" x2="98171" y2="55079"/>
                        <a14:foregroundMark x1="98049" y1="73247" x2="98293" y2="70529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2793" y="403210"/>
            <a:ext cx="2834880" cy="2416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F92A6FB-6141-49BD-B722-AC98418A3DA2}"/>
              </a:ext>
            </a:extLst>
          </p:cNvPr>
          <p:cNvSpPr txBox="1"/>
          <p:nvPr/>
        </p:nvSpPr>
        <p:spPr>
          <a:xfrm>
            <a:off x="3988159" y="6145267"/>
            <a:ext cx="4414210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2800" b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 bạn </a:t>
            </a:r>
            <a:r>
              <a:rPr lang="en-US" sz="2800" b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 bảng trình bày</a:t>
            </a:r>
            <a:r>
              <a:rPr lang="en-US" sz="2800" b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b="1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3EBD22A-8034-4592-B1DB-43B10B8776A2}"/>
                  </a:ext>
                </a:extLst>
              </p:cNvPr>
              <p:cNvSpPr txBox="1"/>
              <p:nvPr/>
            </p:nvSpPr>
            <p:spPr>
              <a:xfrm>
                <a:off x="2743200" y="3604705"/>
                <a:ext cx="558165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 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000" b="1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en-US" sz="4000" b="1" i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4000" b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000" b="1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4000" b="1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𝟖</m:t>
                    </m:r>
                    <m:r>
                      <a:rPr lang="en-US" sz="4000" b="1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000" b="1" i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3EBD22A-8034-4592-B1DB-43B10B8776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3604705"/>
                <a:ext cx="5581650" cy="707886"/>
              </a:xfrm>
              <a:prstGeom prst="rect">
                <a:avLst/>
              </a:prstGeom>
              <a:blipFill>
                <a:blip r:embed="rId7"/>
                <a:stretch>
                  <a:fillRect l="-3821"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80CA212-B2E6-47BD-A81E-6C35442FFA48}"/>
                  </a:ext>
                </a:extLst>
              </p:cNvPr>
              <p:cNvSpPr txBox="1"/>
              <p:nvPr/>
            </p:nvSpPr>
            <p:spPr>
              <a:xfrm>
                <a:off x="2743200" y="4430663"/>
                <a:ext cx="558165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4000" b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 </a:t>
                </a:r>
                <a14:m>
                  <m:oMath xmlns:m="http://schemas.openxmlformats.org/officeDocument/2006/math">
                    <m:r>
                      <a:rPr lang="en-US" sz="4000" b="1" i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 b="1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𝟕</m:t>
                    </m:r>
                    <m:r>
                      <a:rPr lang="en-US" sz="4000" b="1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𝒚</m:t>
                    </m:r>
                  </m:oMath>
                </a14:m>
                <a:r>
                  <a:rPr lang="en-US" sz="4000" b="1" i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4000" b="1" err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4000" b="1" i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000" b="1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4000" b="1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𝟔</m:t>
                    </m:r>
                  </m:oMath>
                </a14:m>
                <a:r>
                  <a:rPr lang="en-US" sz="4000" b="1" i="1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80CA212-B2E6-47BD-A81E-6C35442FFA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4430663"/>
                <a:ext cx="5581650" cy="707886"/>
              </a:xfrm>
              <a:prstGeom prst="rect">
                <a:avLst/>
              </a:prstGeom>
              <a:blipFill>
                <a:blip r:embed="rId8"/>
                <a:stretch>
                  <a:fillRect l="-3821"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839CAA0-2B8B-41D0-8AB2-5632E700902B}"/>
                  </a:ext>
                </a:extLst>
              </p:cNvPr>
              <p:cNvSpPr txBox="1"/>
              <p:nvPr/>
            </p:nvSpPr>
            <p:spPr>
              <a:xfrm>
                <a:off x="2743200" y="5225962"/>
                <a:ext cx="649211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 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 b="1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𝟖</m:t>
                    </m:r>
                    <m:r>
                      <a:rPr lang="en-US" sz="4000" b="1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𝒛</m:t>
                    </m:r>
                    <m:r>
                      <a:rPr lang="en-US" sz="4000" b="1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 b="1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𝟏𝟓</m:t>
                    </m:r>
                  </m:oMath>
                </a14:m>
                <a:r>
                  <a:rPr lang="en-US" sz="4000" b="1" i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4000" b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4000" b="1" i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𝒛</m:t>
                    </m:r>
                    <m:r>
                      <a:rPr lang="en-US" sz="4000" b="1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4000" b="1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en-US" sz="4000" b="1" i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839CAA0-2B8B-41D0-8AB2-5632E70090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5225962"/>
                <a:ext cx="6492119" cy="707886"/>
              </a:xfrm>
              <a:prstGeom prst="rect">
                <a:avLst/>
              </a:prstGeom>
              <a:blipFill>
                <a:blip r:embed="rId9"/>
                <a:stretch>
                  <a:fillRect l="-3286"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CDAD152D-79D0-45DD-A6A8-F4BFED825713}"/>
              </a:ext>
            </a:extLst>
          </p:cNvPr>
          <p:cNvSpPr txBox="1"/>
          <p:nvPr/>
        </p:nvSpPr>
        <p:spPr>
          <a:xfrm>
            <a:off x="1177449" y="3028127"/>
            <a:ext cx="100356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5.</a:t>
            </a:r>
            <a:r>
              <a:rPr lang="en-US" sz="2800" b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 Tính giá trị của biểu thức trong mỗi trường hợp sau: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D31C874-38AE-4E15-8536-13424927A9DC}"/>
              </a:ext>
            </a:extLst>
          </p:cNvPr>
          <p:cNvGrpSpPr/>
          <p:nvPr/>
        </p:nvGrpSpPr>
        <p:grpSpPr>
          <a:xfrm>
            <a:off x="160352" y="157738"/>
            <a:ext cx="11883346" cy="3448146"/>
            <a:chOff x="154327" y="104174"/>
            <a:chExt cx="11883346" cy="3448146"/>
          </a:xfrm>
        </p:grpSpPr>
        <p:pic>
          <p:nvPicPr>
            <p:cNvPr id="29" name="Picture 4" descr="Ideias para as Moças SUD: Mutuais | Chalkboard background, Powerpoint  background design, School chalkboard">
              <a:extLst>
                <a:ext uri="{FF2B5EF4-FFF2-40B4-BE49-F238E27FC236}">
                  <a16:creationId xmlns:a16="http://schemas.microsoft.com/office/drawing/2014/main" id="{AACEED0C-AE6C-449A-8249-1852E3EF28D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5" t="5064" r="1097" b="4472"/>
            <a:stretch/>
          </p:blipFill>
          <p:spPr bwMode="auto">
            <a:xfrm>
              <a:off x="154327" y="104174"/>
              <a:ext cx="11883346" cy="34481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BD9C5CBC-C098-46B2-B4AA-120846D8823D}"/>
                    </a:ext>
                  </a:extLst>
                </p:cNvPr>
                <p:cNvSpPr txBox="1"/>
                <p:nvPr/>
              </p:nvSpPr>
              <p:spPr>
                <a:xfrm>
                  <a:off x="1129787" y="1252012"/>
                  <a:ext cx="10287581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b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Với </a:t>
                  </a:r>
                  <a14:m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FEE603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800" b="1" i="1" smtClean="0">
                          <a:solidFill>
                            <a:srgbClr val="FEE603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r>
                        <a:rPr lang="en-US" sz="4800" b="1" i="1" smtClean="0">
                          <a:solidFill>
                            <a:srgbClr val="FEE603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𝟖</m:t>
                      </m:r>
                    </m:oMath>
                  </a14:m>
                  <a:r>
                    <a:rPr lang="en-US" sz="4800" b="1">
                      <a:solidFill>
                        <a:srgbClr val="FEE603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</a:t>
                  </a:r>
                  <a:r>
                    <a:rPr lang="en-US" sz="4800" b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thì   </a:t>
                  </a:r>
                  <a14:m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FEE603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4800" b="1" i="1" smtClean="0">
                          <a:solidFill>
                            <a:srgbClr val="FEE603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800" b="1" i="1" smtClean="0">
                          <a:solidFill>
                            <a:srgbClr val="FEE603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800" b="1" i="1" smtClean="0">
                          <a:solidFill>
                            <a:srgbClr val="FEE603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4800" b="1" i="1" smtClean="0">
                          <a:solidFill>
                            <a:srgbClr val="FEE603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4800" b="1" i="1" smtClean="0">
                              <a:solidFill>
                                <a:srgbClr val="FEE603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800" b="1" i="1" smtClean="0">
                              <a:solidFill>
                                <a:srgbClr val="FEE603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800" b="1" i="1" smtClean="0">
                              <a:solidFill>
                                <a:srgbClr val="FEE603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𝟖</m:t>
                          </m:r>
                        </m:e>
                      </m:d>
                      <m:r>
                        <a:rPr lang="en-US" sz="4800" b="1" i="1" smtClean="0">
                          <a:solidFill>
                            <a:srgbClr val="FEE603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r>
                        <a:rPr lang="en-US" sz="4800" b="1" i="1" smtClean="0">
                          <a:solidFill>
                            <a:srgbClr val="FEE603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𝟏𝟔</m:t>
                      </m:r>
                    </m:oMath>
                  </a14:m>
                  <a:endParaRPr lang="en-US" sz="48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E6B52EF2-3DD5-41C1-8BBD-92834E5EBCB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9787" y="1252012"/>
                  <a:ext cx="10287581" cy="830997"/>
                </a:xfrm>
                <a:prstGeom prst="rect">
                  <a:avLst/>
                </a:prstGeom>
                <a:blipFill>
                  <a:blip r:embed="rId15"/>
                  <a:stretch>
                    <a:fillRect l="-2666" t="-16058" b="-379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1253377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xit" presetSubtype="1" fill="hold" nodeType="afterEffect">
                                  <p:stCondLst>
                                    <p:cond delay="15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DA690F31-86C5-4A09-82D3-7B2CAD5379EC}"/>
              </a:ext>
            </a:extLst>
          </p:cNvPr>
          <p:cNvSpPr/>
          <p:nvPr/>
        </p:nvSpPr>
        <p:spPr>
          <a:xfrm>
            <a:off x="127325" y="387458"/>
            <a:ext cx="11910348" cy="6366368"/>
          </a:xfrm>
          <a:prstGeom prst="roundRect">
            <a:avLst>
              <a:gd name="adj" fmla="val 5353"/>
            </a:avLst>
          </a:prstGeom>
          <a:noFill/>
          <a:ln w="76200" cap="flat" cmpd="dbl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7F18A24-B19D-4F48-BB44-EC1A16AE4B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2171" y="11898"/>
            <a:ext cx="5687658" cy="80728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70EAE13C-9736-4527-A8A0-6988F6F5A3F4}"/>
              </a:ext>
            </a:extLst>
          </p:cNvPr>
          <p:cNvSpPr txBox="1"/>
          <p:nvPr/>
        </p:nvSpPr>
        <p:spPr>
          <a:xfrm>
            <a:off x="3252171" y="1174989"/>
            <a:ext cx="54417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/>
            <a:r>
              <a:rPr lang="en-US" sz="3200" b="1" kern="0">
                <a:solidFill>
                  <a:srgbClr val="2BABC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HOẠT ĐỘNG CÁ NHÂN</a:t>
            </a:r>
            <a:endParaRPr lang="en-US" sz="3200" b="1" kern="0" dirty="0">
              <a:solidFill>
                <a:srgbClr val="2BABC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Picture 33" descr="Student Learning Writing - Boy Doing Homework Drawing - Free Transparent PNG  Download - PNGkey">
            <a:extLst>
              <a:ext uri="{FF2B5EF4-FFF2-40B4-BE49-F238E27FC236}">
                <a16:creationId xmlns:a16="http://schemas.microsoft.com/office/drawing/2014/main" id="{335BD25E-AE03-40D8-9649-A1D318E4D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867" b="93419" l="1463" r="98293">
                        <a14:foregroundMark x1="15366" y1="7010" x2="15366" y2="7010"/>
                        <a14:foregroundMark x1="15488" y1="13591" x2="15488" y2="13591"/>
                        <a14:foregroundMark x1="13171" y1="16023" x2="13171" y2="16023"/>
                        <a14:foregroundMark x1="14024" y1="20029" x2="14024" y2="20029"/>
                        <a14:foregroundMark x1="7195" y1="19027" x2="7195" y2="19027"/>
                        <a14:foregroundMark x1="14878" y1="18312" x2="14878" y2="18312"/>
                        <a14:foregroundMark x1="18171" y1="11588" x2="18171" y2="11588"/>
                        <a14:foregroundMark x1="21463" y1="13162" x2="21463" y2="13162"/>
                        <a14:foregroundMark x1="23049" y1="16452" x2="23049" y2="16452"/>
                        <a14:foregroundMark x1="22561" y1="19886" x2="22561" y2="19886"/>
                        <a14:foregroundMark x1="30000" y1="61803" x2="32317" y2="58369"/>
                        <a14:foregroundMark x1="65000" y1="56795" x2="65488" y2="55365"/>
                        <a14:foregroundMark x1="42439" y1="44635" x2="43537" y2="43062"/>
                        <a14:foregroundMark x1="66220" y1="58226" x2="66220" y2="57511"/>
                        <a14:foregroundMark x1="67805" y1="64235" x2="67927" y2="61373"/>
                        <a14:foregroundMark x1="30122" y1="18598" x2="30122" y2="18598"/>
                        <a14:foregroundMark x1="28659" y1="12446" x2="28659" y2="12446"/>
                        <a14:foregroundMark x1="5244" y1="69814" x2="5244" y2="69814"/>
                        <a14:foregroundMark x1="2195" y1="69814" x2="2195" y2="69814"/>
                        <a14:foregroundMark x1="17561" y1="90129" x2="28537" y2="86552"/>
                        <a14:foregroundMark x1="29390" y1="88126" x2="29390" y2="81116"/>
                        <a14:foregroundMark x1="19512" y1="93991" x2="22317" y2="93991"/>
                        <a14:foregroundMark x1="91707" y1="86695" x2="91707" y2="83119"/>
                        <a14:foregroundMark x1="92195" y1="70100" x2="94878" y2="69957"/>
                        <a14:foregroundMark x1="78780" y1="90701" x2="80244" y2="89127"/>
                        <a14:foregroundMark x1="84512" y1="45351" x2="91707" y2="42775"/>
                        <a14:foregroundMark x1="93415" y1="46352" x2="98171" y2="55079"/>
                        <a14:foregroundMark x1="98049" y1="73247" x2="98293" y2="70529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27" y="475647"/>
            <a:ext cx="3309756" cy="2821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B38A172A-CD97-4C04-B4DB-26B3D75280A0}"/>
              </a:ext>
            </a:extLst>
          </p:cNvPr>
          <p:cNvSpPr txBox="1"/>
          <p:nvPr/>
        </p:nvSpPr>
        <p:spPr>
          <a:xfrm>
            <a:off x="2795451" y="1809543"/>
            <a:ext cx="7448550" cy="1051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vi-VN" sz="28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Dạng </a:t>
            </a:r>
            <a:r>
              <a:rPr lang="en-US" sz="2800" b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vi-VN" sz="28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: </a:t>
            </a:r>
            <a:r>
              <a:rPr lang="en-US" sz="28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 một cách hợp lý</a:t>
            </a:r>
            <a:endParaRPr lang="en-US" sz="28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vi-VN" sz="28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 tập </a:t>
            </a:r>
            <a:r>
              <a:rPr lang="en-US" sz="28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</a:t>
            </a:r>
            <a:r>
              <a:rPr lang="vi-VN" sz="28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SGK trang </a:t>
            </a:r>
            <a:r>
              <a:rPr lang="en-US" sz="28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83</a:t>
            </a:r>
            <a:endParaRPr lang="en-US" sz="28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5384AB3-C39B-4FBF-BEF2-8A079E145978}"/>
              </a:ext>
            </a:extLst>
          </p:cNvPr>
          <p:cNvSpPr/>
          <p:nvPr/>
        </p:nvSpPr>
        <p:spPr>
          <a:xfrm>
            <a:off x="482600" y="3244850"/>
            <a:ext cx="11168003" cy="26347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69BE26B-C1FA-478C-87F8-3306704D7FB3}"/>
              </a:ext>
            </a:extLst>
          </p:cNvPr>
          <p:cNvSpPr txBox="1"/>
          <p:nvPr/>
        </p:nvSpPr>
        <p:spPr>
          <a:xfrm>
            <a:off x="2820448" y="6082804"/>
            <a:ext cx="8319248" cy="1146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2800" b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bạn làm 2 ý a và b;   1 bạn làm 2 ý c và d</a:t>
            </a:r>
            <a:endParaRPr lang="en-US" sz="2800" b="1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en-US" sz="2800" b="1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6D3CD87-6BAE-4154-BA96-23BBA4B5B69C}"/>
              </a:ext>
            </a:extLst>
          </p:cNvPr>
          <p:cNvGrpSpPr/>
          <p:nvPr/>
        </p:nvGrpSpPr>
        <p:grpSpPr>
          <a:xfrm>
            <a:off x="642997" y="3371080"/>
            <a:ext cx="11007606" cy="2265249"/>
            <a:chOff x="-2562106" y="6908123"/>
            <a:chExt cx="11007606" cy="2265249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195CD834-9B9D-4632-A5C6-793DB97F48CC}"/>
                </a:ext>
              </a:extLst>
            </p:cNvPr>
            <p:cNvSpPr txBox="1"/>
            <p:nvPr/>
          </p:nvSpPr>
          <p:spPr>
            <a:xfrm>
              <a:off x="-2562106" y="6908123"/>
              <a:ext cx="448457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0070C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7.</a:t>
              </a:r>
              <a:r>
                <a:rPr lang="en-US" sz="3200" b="1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 Tính một cách hợp lí: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16CEBB91-CA2F-47AE-970E-AD9F1552BDA0}"/>
                    </a:ext>
                  </a:extLst>
                </p:cNvPr>
                <p:cNvSpPr txBox="1"/>
                <p:nvPr/>
              </p:nvSpPr>
              <p:spPr>
                <a:xfrm>
                  <a:off x="-2144498" y="7784710"/>
                  <a:ext cx="323145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sz="28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) </m:t>
                        </m:r>
                        <m:d>
                          <m:dPr>
                            <m:ctrlPr>
                              <a:rPr lang="en-US" sz="28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8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𝟏𝟔</m:t>
                            </m:r>
                          </m:e>
                        </m:d>
                        <m:r>
                          <a:rPr lang="en-US" sz="28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d>
                          <m:dPr>
                            <m:ctrlPr>
                              <a:rPr lang="en-US" sz="28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8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</m:e>
                        </m:d>
                        <m:r>
                          <a:rPr lang="en-US" sz="28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28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sz="28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</m:oMath>
                    </m:oMathPara>
                  </a14:m>
                  <a:endParaRPr lang="en-US" sz="2800" b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29DB01FB-8C87-45A6-BE9A-ED1D66AC6B2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144498" y="7784710"/>
                  <a:ext cx="3231457" cy="52322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3264F180-777A-414D-A8BB-3EB1810ADCF1}"/>
                    </a:ext>
                  </a:extLst>
                </p:cNvPr>
                <p:cNvSpPr txBox="1"/>
                <p:nvPr/>
              </p:nvSpPr>
              <p:spPr>
                <a:xfrm>
                  <a:off x="-2035637" y="8650152"/>
                  <a:ext cx="4325923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𝒄</m:t>
                        </m:r>
                        <m:r>
                          <a:rPr lang="en-US" sz="28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) </m:t>
                        </m:r>
                        <m:r>
                          <a:rPr lang="en-US" sz="28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𝟖𝟕</m:t>
                        </m:r>
                        <m:r>
                          <a:rPr lang="en-US" sz="28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d>
                          <m:dPr>
                            <m:ctrlPr>
                              <a:rPr lang="en-US" sz="28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8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𝟏𝟗</m:t>
                            </m:r>
                          </m:e>
                        </m:d>
                        <m:r>
                          <a:rPr lang="en-US" sz="28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𝟑𝟕</m:t>
                        </m:r>
                        <m:r>
                          <a:rPr lang="en-US" sz="28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d>
                          <m:dPr>
                            <m:ctrlPr>
                              <a:rPr lang="en-US" sz="28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8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𝟏𝟗</m:t>
                            </m:r>
                          </m:e>
                        </m:d>
                        <m:r>
                          <a:rPr lang="en-US" sz="28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</m:oMath>
                    </m:oMathPara>
                  </a14:m>
                  <a:endParaRPr lang="en-US" sz="2800" b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B6EB2ED6-E3B8-4773-B459-785A040271F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035637" y="8650152"/>
                  <a:ext cx="4325923" cy="52322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E1DF9740-F84D-4117-A08C-B28DCA45E783}"/>
                    </a:ext>
                  </a:extLst>
                </p:cNvPr>
                <p:cNvSpPr txBox="1"/>
                <p:nvPr/>
              </p:nvSpPr>
              <p:spPr>
                <a:xfrm>
                  <a:off x="3494256" y="7784710"/>
                  <a:ext cx="495124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  <m:r>
                          <a:rPr lang="en-US" sz="28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) </m:t>
                        </m:r>
                        <m:r>
                          <a:rPr lang="en-US" sz="28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𝟏𝟏</m:t>
                        </m:r>
                        <m:r>
                          <a:rPr lang="en-US" sz="28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d>
                          <m:dPr>
                            <m:ctrlPr>
                              <a:rPr lang="en-US" sz="28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8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𝟏𝟐</m:t>
                            </m:r>
                          </m:e>
                        </m:d>
                        <m:r>
                          <a:rPr lang="en-US" sz="28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8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𝟏𝟏</m:t>
                        </m:r>
                        <m:r>
                          <a:rPr lang="en-US" sz="28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.(−</m:t>
                        </m:r>
                        <m:r>
                          <a:rPr lang="en-US" sz="28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𝟏𝟖</m:t>
                        </m:r>
                        <m:r>
                          <a:rPr lang="en-US" sz="28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);</m:t>
                        </m:r>
                      </m:oMath>
                    </m:oMathPara>
                  </a14:m>
                  <a:endParaRPr lang="en-US" sz="2800" b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368AF7B6-1DA9-45BE-9D6A-D3F9D390CE8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94256" y="7784710"/>
                  <a:ext cx="4951244" cy="52322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01C38FC7-33C2-4D70-B7CC-CFDA75DAA96C}"/>
                    </a:ext>
                  </a:extLst>
                </p:cNvPr>
                <p:cNvSpPr txBox="1"/>
                <p:nvPr/>
              </p:nvSpPr>
              <p:spPr>
                <a:xfrm>
                  <a:off x="3494256" y="8650152"/>
                  <a:ext cx="495124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800" b="1" i="0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𝐝</m:t>
                        </m:r>
                        <m:r>
                          <a:rPr lang="en-US" sz="28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) </m:t>
                        </m:r>
                        <m:r>
                          <a:rPr lang="en-US" sz="28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𝟒𝟏</m:t>
                        </m:r>
                        <m:r>
                          <a:rPr lang="en-US" sz="28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. </m:t>
                        </m:r>
                        <m:r>
                          <a:rPr lang="en-US" sz="28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𝟖𝟏</m:t>
                        </m:r>
                        <m:r>
                          <a:rPr lang="en-US" sz="28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d>
                          <m:dPr>
                            <m:ctrlPr>
                              <a:rPr lang="en-US" sz="28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8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𝟒𝟓𝟏</m:t>
                            </m:r>
                          </m:e>
                        </m:d>
                        <m:r>
                          <a:rPr lang="en-US" sz="28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28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sz="28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2800" b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93769529-D187-40CE-977D-11557FE0F18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94256" y="8650152"/>
                  <a:ext cx="4951244" cy="52322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2641447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7" presetClass="emph" presetSubtype="0" repeatCount="300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5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" dur="25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>
            <a:extLst>
              <a:ext uri="{FF2B5EF4-FFF2-40B4-BE49-F238E27FC236}">
                <a16:creationId xmlns:a16="http://schemas.microsoft.com/office/drawing/2014/main" id="{70EAE13C-9736-4527-A8A0-6988F6F5A3F4}"/>
              </a:ext>
            </a:extLst>
          </p:cNvPr>
          <p:cNvSpPr txBox="1"/>
          <p:nvPr/>
        </p:nvSpPr>
        <p:spPr>
          <a:xfrm>
            <a:off x="8414194" y="2092723"/>
            <a:ext cx="40884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/>
            <a:r>
              <a:rPr lang="en-US" b="1" kern="0">
                <a:solidFill>
                  <a:srgbClr val="2BABC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HOẠT ĐỘNG CÁ NHÂN</a:t>
            </a:r>
            <a:endParaRPr lang="en-US" b="1" kern="0" dirty="0">
              <a:solidFill>
                <a:srgbClr val="2BABC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38A172A-CD97-4C04-B4DB-26B3D75280A0}"/>
              </a:ext>
            </a:extLst>
          </p:cNvPr>
          <p:cNvSpPr txBox="1"/>
          <p:nvPr/>
        </p:nvSpPr>
        <p:spPr>
          <a:xfrm>
            <a:off x="2549845" y="725848"/>
            <a:ext cx="7448550" cy="1051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vi-VN" sz="28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Dạng </a:t>
            </a:r>
            <a:r>
              <a:rPr lang="en-US" sz="2800" b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vi-VN" sz="28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: </a:t>
            </a:r>
            <a:r>
              <a:rPr lang="en-US" sz="28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 một cách hợp lý</a:t>
            </a:r>
            <a:endParaRPr lang="en-US" sz="28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vi-VN" sz="28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 tập </a:t>
            </a:r>
            <a:r>
              <a:rPr lang="en-US" sz="28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</a:t>
            </a:r>
            <a:r>
              <a:rPr lang="vi-VN" sz="28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SGK trang </a:t>
            </a:r>
            <a:r>
              <a:rPr lang="en-US" sz="28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83</a:t>
            </a:r>
            <a:endParaRPr lang="en-US" sz="28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A7B6B03-57F2-4AAD-9804-BEB9F425D232}"/>
                  </a:ext>
                </a:extLst>
              </p:cNvPr>
              <p:cNvSpPr txBox="1"/>
              <p:nvPr/>
            </p:nvSpPr>
            <p:spPr>
              <a:xfrm>
                <a:off x="4301237" y="2701635"/>
                <a:ext cx="7233263" cy="6463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1" i="1" spc="30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600" b="1" i="1" spc="30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3600" b="1" i="1" spc="30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1" i="1" spc="30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600" b="1" i="1" spc="30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𝟏𝟔</m:t>
                              </m:r>
                            </m:e>
                          </m:d>
                          <m:r>
                            <a:rPr lang="en-US" sz="3600" b="1" i="1" spc="30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3600" b="1" i="1" spc="30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d>
                      <m:r>
                        <a:rPr lang="en-US" sz="3600" b="1" i="1" spc="30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3600" b="1" i="1" spc="30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pc="30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1" i="1" spc="30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e>
                      </m:d>
                      <m:r>
                        <a:rPr lang="en-US" sz="3600" b="1" i="1" spc="30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pc="300" smtClean="0">
                          <a:solidFill>
                            <a:srgbClr val="1071C2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sz="3600" b="1" i="1" spc="30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pc="30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𝟔𝟑𝟎</m:t>
                      </m:r>
                    </m:oMath>
                  </m:oMathPara>
                </a14:m>
                <a:endParaRPr lang="en-US" sz="3600" b="1" spc="30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A7B6B03-57F2-4AAD-9804-BEB9F425D2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1237" y="2701635"/>
                <a:ext cx="7233263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8135B28-8FF5-470A-A814-C245E3A33E06}"/>
                  </a:ext>
                </a:extLst>
              </p:cNvPr>
              <p:cNvSpPr txBox="1"/>
              <p:nvPr/>
            </p:nvSpPr>
            <p:spPr>
              <a:xfrm>
                <a:off x="5484667" y="3689567"/>
                <a:ext cx="7233263" cy="61555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400" b="1" i="1" spc="-30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400" b="1" i="1" spc="-30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𝟏𝟏</m:t>
                      </m:r>
                      <m:r>
                        <a:rPr lang="en-US" sz="3400" b="1" i="1" spc="-30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400" b="1" i="1" spc="-30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3400" b="1" i="1" spc="-30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400" b="1" i="1" spc="-30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400" b="1" i="1" spc="-30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𝟏𝟐</m:t>
                              </m:r>
                            </m:e>
                          </m:d>
                          <m:r>
                            <a:rPr lang="en-US" sz="3400" b="1" i="1" spc="-30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+(−</m:t>
                          </m:r>
                          <m:r>
                            <a:rPr lang="en-US" sz="3400" b="1" i="1" spc="-30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𝟏𝟖</m:t>
                          </m:r>
                          <m:r>
                            <a:rPr lang="en-US" sz="3400" b="1" i="1" spc="-30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sz="3400" b="1" i="1" spc="-30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400" b="1" i="1" spc="-300" smtClean="0">
                          <a:solidFill>
                            <a:srgbClr val="1071C2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sz="3400" b="1" i="1" spc="-30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3400" b="1" i="1" spc="-30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𝟑𝟑𝟎</m:t>
                      </m:r>
                    </m:oMath>
                  </m:oMathPara>
                </a14:m>
                <a:endParaRPr lang="en-US" sz="3400" b="1" spc="-30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8135B28-8FF5-470A-A814-C245E3A33E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4667" y="3689567"/>
                <a:ext cx="7233263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AEDB8B0-60F1-4722-BF79-B601D76EB582}"/>
                  </a:ext>
                </a:extLst>
              </p:cNvPr>
              <p:cNvSpPr txBox="1"/>
              <p:nvPr/>
            </p:nvSpPr>
            <p:spPr>
              <a:xfrm>
                <a:off x="5471603" y="4677636"/>
                <a:ext cx="7486751" cy="61555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=(−</m:t>
                      </m:r>
                      <m:r>
                        <a:rPr lang="en-US" sz="3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𝟏𝟗</m:t>
                      </m:r>
                      <m:r>
                        <a:rPr lang="en-US" sz="3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).(</m:t>
                      </m:r>
                      <m:r>
                        <a:rPr lang="en-US" sz="3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𝟔𝟑</m:t>
                      </m:r>
                      <m:r>
                        <a:rPr lang="en-US" sz="3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𝟑𝟕</m:t>
                      </m:r>
                      <m:r>
                        <a:rPr lang="en-US" sz="3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)=…=−</m:t>
                      </m:r>
                      <m:r>
                        <a:rPr lang="en-US" sz="3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𝟒𝟗𝟒</m:t>
                      </m:r>
                    </m:oMath>
                  </m:oMathPara>
                </a14:m>
                <a:endParaRPr lang="en-US" sz="3400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AEDB8B0-60F1-4722-BF79-B601D76EB5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1603" y="4677636"/>
                <a:ext cx="7486751" cy="6155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64D8760-D52E-4441-89C4-C42EE611BF20}"/>
                  </a:ext>
                </a:extLst>
              </p:cNvPr>
              <p:cNvSpPr txBox="1"/>
              <p:nvPr/>
            </p:nvSpPr>
            <p:spPr>
              <a:xfrm>
                <a:off x="4814106" y="5639933"/>
                <a:ext cx="7486751" cy="61555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3400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64D8760-D52E-4441-89C4-C42EE611BF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4106" y="5639933"/>
                <a:ext cx="7486751" cy="6155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7C8082D0-C287-4C03-902B-B7835484590D}"/>
              </a:ext>
            </a:extLst>
          </p:cNvPr>
          <p:cNvGrpSpPr/>
          <p:nvPr/>
        </p:nvGrpSpPr>
        <p:grpSpPr>
          <a:xfrm>
            <a:off x="326138" y="1869738"/>
            <a:ext cx="5801030" cy="4385748"/>
            <a:chOff x="-2715669" y="6908123"/>
            <a:chExt cx="5801030" cy="4385748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D45D91A-40A5-4EE9-808C-3C44E7F77AAC}"/>
                </a:ext>
              </a:extLst>
            </p:cNvPr>
            <p:cNvSpPr txBox="1"/>
            <p:nvPr/>
          </p:nvSpPr>
          <p:spPr>
            <a:xfrm>
              <a:off x="-2562107" y="6908123"/>
              <a:ext cx="54276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>
                  <a:solidFill>
                    <a:srgbClr val="0070C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7.</a:t>
              </a:r>
              <a:r>
                <a:rPr lang="en-US" sz="3600" b="1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 Tính một cách hợp lí: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5C722326-AA04-42DE-A99D-1DBEA6327694}"/>
                    </a:ext>
                  </a:extLst>
                </p:cNvPr>
                <p:cNvSpPr txBox="1"/>
                <p:nvPr/>
              </p:nvSpPr>
              <p:spPr>
                <a:xfrm>
                  <a:off x="-2144498" y="7784710"/>
                  <a:ext cx="323145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sz="32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) </m:t>
                        </m:r>
                        <m:d>
                          <m:dPr>
                            <m:ctrlPr>
                              <a:rPr lang="en-US" sz="32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2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32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𝟏𝟔</m:t>
                            </m:r>
                          </m:e>
                        </m:d>
                        <m:r>
                          <a:rPr lang="en-US" sz="32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d>
                          <m:dPr>
                            <m:ctrlPr>
                              <a:rPr lang="en-US" sz="32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2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32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</m:e>
                        </m:d>
                        <m:r>
                          <a:rPr lang="en-US" sz="32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32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oMath>
                    </m:oMathPara>
                  </a14:m>
                  <a:endParaRPr lang="en-US" sz="3200" b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01518A75-DF2A-4093-A930-F6EB547188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144498" y="7784710"/>
                  <a:ext cx="3231457" cy="584775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FF6877A5-C297-4A1E-8622-961E73A83704}"/>
                    </a:ext>
                  </a:extLst>
                </p:cNvPr>
                <p:cNvSpPr txBox="1"/>
                <p:nvPr/>
              </p:nvSpPr>
              <p:spPr>
                <a:xfrm>
                  <a:off x="-2715669" y="9733059"/>
                  <a:ext cx="580103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𝒄</m:t>
                        </m:r>
                        <m:r>
                          <a:rPr lang="en-US" sz="32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) </m:t>
                        </m:r>
                        <m:r>
                          <a:rPr lang="en-US" sz="32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𝟖𝟕</m:t>
                        </m:r>
                        <m:r>
                          <a:rPr lang="en-US" sz="32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d>
                          <m:dPr>
                            <m:ctrlPr>
                              <a:rPr lang="en-US" sz="32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2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32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𝟏𝟗</m:t>
                            </m:r>
                          </m:e>
                        </m:d>
                        <m:r>
                          <a:rPr lang="en-US" sz="32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2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𝟑𝟕</m:t>
                        </m:r>
                        <m:r>
                          <a:rPr lang="en-US" sz="32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d>
                          <m:dPr>
                            <m:ctrlPr>
                              <a:rPr lang="en-US" sz="32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2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32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𝟏𝟗</m:t>
                            </m:r>
                          </m:e>
                        </m:d>
                      </m:oMath>
                    </m:oMathPara>
                  </a14:m>
                  <a:endParaRPr lang="en-US" sz="3200" b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2C1E36A7-8388-4DE5-A607-7EB5C17D2EA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715669" y="9733059"/>
                  <a:ext cx="5801030" cy="584775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F8F855AC-6595-41B3-A9D1-C2CECBA8AB5C}"/>
                    </a:ext>
                  </a:extLst>
                </p:cNvPr>
                <p:cNvSpPr txBox="1"/>
                <p:nvPr/>
              </p:nvSpPr>
              <p:spPr>
                <a:xfrm>
                  <a:off x="-2165062" y="8737580"/>
                  <a:ext cx="495124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32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  <m:r>
                          <a:rPr lang="en-US" sz="32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) </m:t>
                        </m:r>
                        <m:r>
                          <a:rPr lang="en-US" sz="32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𝟏𝟏</m:t>
                        </m:r>
                        <m:r>
                          <a:rPr lang="en-US" sz="32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d>
                          <m:dPr>
                            <m:ctrlPr>
                              <a:rPr lang="en-US" sz="32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2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32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𝟏𝟐</m:t>
                            </m:r>
                          </m:e>
                        </m:d>
                        <m:r>
                          <a:rPr lang="en-US" sz="32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32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𝟏𝟏</m:t>
                        </m:r>
                        <m:r>
                          <a:rPr lang="en-US" sz="32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.(−</m:t>
                        </m:r>
                        <m:r>
                          <a:rPr lang="en-US" sz="32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𝟏𝟖</m:t>
                        </m:r>
                        <m:r>
                          <a:rPr lang="en-US" sz="32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3200" b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AAC9AFA4-93AB-42D5-A5B2-DF83195A6CF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165062" y="8737580"/>
                  <a:ext cx="4951244" cy="584775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60CD014E-2D59-49F4-952A-4D4C16301815}"/>
                    </a:ext>
                  </a:extLst>
                </p:cNvPr>
                <p:cNvSpPr txBox="1"/>
                <p:nvPr/>
              </p:nvSpPr>
              <p:spPr>
                <a:xfrm>
                  <a:off x="-2142139" y="10709096"/>
                  <a:ext cx="495124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3200" b="1" i="0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𝐝</m:t>
                        </m:r>
                        <m:r>
                          <a:rPr lang="en-US" sz="32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) </m:t>
                        </m:r>
                        <m:r>
                          <a:rPr lang="en-US" sz="32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𝟒𝟏</m:t>
                        </m:r>
                        <m:r>
                          <a:rPr lang="en-US" sz="32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. </m:t>
                        </m:r>
                        <m:r>
                          <a:rPr lang="en-US" sz="32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𝟖𝟏</m:t>
                        </m:r>
                        <m:r>
                          <a:rPr lang="en-US" sz="32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d>
                          <m:dPr>
                            <m:ctrlPr>
                              <a:rPr lang="en-US" sz="32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2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32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𝟒𝟓𝟏</m:t>
                            </m:r>
                          </m:e>
                        </m:d>
                        <m:r>
                          <a:rPr lang="en-US" sz="32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32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oMath>
                    </m:oMathPara>
                  </a14:m>
                  <a:endParaRPr lang="en-US" sz="3200" b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E0ABB668-B14C-4DA1-A0FA-BF2F41EDA22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142139" y="10709096"/>
                  <a:ext cx="4951244" cy="584775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DA690F31-86C5-4A09-82D3-7B2CAD5379EC}"/>
              </a:ext>
            </a:extLst>
          </p:cNvPr>
          <p:cNvSpPr/>
          <p:nvPr/>
        </p:nvSpPr>
        <p:spPr>
          <a:xfrm>
            <a:off x="127325" y="387458"/>
            <a:ext cx="11910348" cy="6366368"/>
          </a:xfrm>
          <a:prstGeom prst="roundRect">
            <a:avLst>
              <a:gd name="adj" fmla="val 5353"/>
            </a:avLst>
          </a:prstGeom>
          <a:noFill/>
          <a:ln w="76200" cap="flat" cmpd="dbl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7F18A24-B19D-4F48-BB44-EC1A16AE4B7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252171" y="11898"/>
            <a:ext cx="5687658" cy="807280"/>
          </a:xfrm>
          <a:prstGeom prst="rect">
            <a:avLst/>
          </a:prstGeom>
        </p:spPr>
      </p:pic>
      <p:pic>
        <p:nvPicPr>
          <p:cNvPr id="34" name="Picture 33" descr="Student Learning Writing - Boy Doing Homework Drawing - Free Transparent PNG  Download - PNGkey">
            <a:extLst>
              <a:ext uri="{FF2B5EF4-FFF2-40B4-BE49-F238E27FC236}">
                <a16:creationId xmlns:a16="http://schemas.microsoft.com/office/drawing/2014/main" id="{335BD25E-AE03-40D8-9649-A1D318E4D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6867" b="93419" l="1463" r="98293">
                        <a14:foregroundMark x1="15366" y1="7010" x2="15366" y2="7010"/>
                        <a14:foregroundMark x1="15488" y1="13591" x2="15488" y2="13591"/>
                        <a14:foregroundMark x1="13171" y1="16023" x2="13171" y2="16023"/>
                        <a14:foregroundMark x1="14024" y1="20029" x2="14024" y2="20029"/>
                        <a14:foregroundMark x1="7195" y1="19027" x2="7195" y2="19027"/>
                        <a14:foregroundMark x1="14878" y1="18312" x2="14878" y2="18312"/>
                        <a14:foregroundMark x1="18171" y1="11588" x2="18171" y2="11588"/>
                        <a14:foregroundMark x1="21463" y1="13162" x2="21463" y2="13162"/>
                        <a14:foregroundMark x1="23049" y1="16452" x2="23049" y2="16452"/>
                        <a14:foregroundMark x1="22561" y1="19886" x2="22561" y2="19886"/>
                        <a14:foregroundMark x1="30000" y1="61803" x2="32317" y2="58369"/>
                        <a14:foregroundMark x1="65000" y1="56795" x2="65488" y2="55365"/>
                        <a14:foregroundMark x1="42439" y1="44635" x2="43537" y2="43062"/>
                        <a14:foregroundMark x1="66220" y1="58226" x2="66220" y2="57511"/>
                        <a14:foregroundMark x1="67805" y1="64235" x2="67927" y2="61373"/>
                        <a14:foregroundMark x1="30122" y1="18598" x2="30122" y2="18598"/>
                        <a14:foregroundMark x1="28659" y1="12446" x2="28659" y2="12446"/>
                        <a14:foregroundMark x1="5244" y1="69814" x2="5244" y2="69814"/>
                        <a14:foregroundMark x1="2195" y1="69814" x2="2195" y2="69814"/>
                        <a14:foregroundMark x1="17561" y1="90129" x2="28537" y2="86552"/>
                        <a14:foregroundMark x1="29390" y1="88126" x2="29390" y2="81116"/>
                        <a14:foregroundMark x1="19512" y1="93991" x2="22317" y2="93991"/>
                        <a14:foregroundMark x1="91707" y1="86695" x2="91707" y2="83119"/>
                        <a14:foregroundMark x1="92195" y1="70100" x2="94878" y2="69957"/>
                        <a14:foregroundMark x1="78780" y1="90701" x2="80244" y2="89127"/>
                        <a14:foregroundMark x1="84512" y1="45351" x2="91707" y2="42775"/>
                        <a14:foregroundMark x1="93415" y1="46352" x2="98171" y2="55079"/>
                        <a14:foregroundMark x1="98049" y1="73247" x2="98293" y2="70529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3344" y="11898"/>
            <a:ext cx="2504329" cy="213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723797" y="5146071"/>
            <a:ext cx="3000897" cy="3840480"/>
            <a:chOff x="9055676" y="0"/>
            <a:chExt cx="3000897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3" y="0"/>
              <a:ext cx="2834640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9556033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DA690F31-86C5-4A09-82D3-7B2CAD5379EC}"/>
              </a:ext>
            </a:extLst>
          </p:cNvPr>
          <p:cNvSpPr/>
          <p:nvPr/>
        </p:nvSpPr>
        <p:spPr>
          <a:xfrm>
            <a:off x="127325" y="387458"/>
            <a:ext cx="11910348" cy="6366368"/>
          </a:xfrm>
          <a:prstGeom prst="roundRect">
            <a:avLst>
              <a:gd name="adj" fmla="val 5353"/>
            </a:avLst>
          </a:prstGeom>
          <a:noFill/>
          <a:ln w="76200" cap="flat" cmpd="dbl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723797" y="5146071"/>
            <a:ext cx="3000897" cy="3840480"/>
            <a:chOff x="9055676" y="0"/>
            <a:chExt cx="3000897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3" y="0"/>
              <a:ext cx="2834640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74EA649C-B9B2-4DD5-872D-C302996619AD}"/>
              </a:ext>
            </a:extLst>
          </p:cNvPr>
          <p:cNvSpPr/>
          <p:nvPr/>
        </p:nvSpPr>
        <p:spPr>
          <a:xfrm>
            <a:off x="495300" y="3346370"/>
            <a:ext cx="11168003" cy="30415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!!1">
            <a:extLst>
              <a:ext uri="{FF2B5EF4-FFF2-40B4-BE49-F238E27FC236}">
                <a16:creationId xmlns:a16="http://schemas.microsoft.com/office/drawing/2014/main" id="{46DD52C5-ADA4-4DC3-A8DD-A80CB25761E8}"/>
              </a:ext>
            </a:extLst>
          </p:cNvPr>
          <p:cNvSpPr txBox="1"/>
          <p:nvPr/>
        </p:nvSpPr>
        <p:spPr>
          <a:xfrm>
            <a:off x="1910492" y="1154057"/>
            <a:ext cx="6763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200" b="1" kern="0">
                <a:solidFill>
                  <a:srgbClr val="D254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HOẠT ĐỘNG NHÓM</a:t>
            </a:r>
            <a:endParaRPr lang="en-US" sz="3200" b="1" kern="0" dirty="0">
              <a:solidFill>
                <a:srgbClr val="D254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4A81BF9-A52C-443E-AA36-BEF061381A6D}"/>
                  </a:ext>
                </a:extLst>
              </p:cNvPr>
              <p:cNvSpPr txBox="1"/>
              <p:nvPr/>
            </p:nvSpPr>
            <p:spPr>
              <a:xfrm>
                <a:off x="584200" y="3333671"/>
                <a:ext cx="11049000" cy="30480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200" b="1">
                    <a:solidFill>
                      <a:srgbClr val="0070C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9.</a:t>
                </a:r>
                <a:r>
                  <a:rPr lang="en-US" sz="3200" b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 Công ty Ánh Dương có lợi nhuận ở mỗi tháng trong Quý I là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200" b="1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𝟑𝟎</m:t>
                    </m:r>
                    <m:r>
                      <a:rPr lang="en-US" sz="3200" b="1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200" b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triệu đồng. Trong Quý II , lợi nhuận mỗi tháng của công ty là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𝟕𝟎</m:t>
                    </m:r>
                  </m:oMath>
                </a14:m>
                <a:r>
                  <a:rPr lang="en-US" sz="3200" b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triệu đồng. Sau 6 tháng đầu năm, lợi nhuận của công ty Ánh Dương là bao nhiêu tiền?</a:t>
                </a: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4A81BF9-A52C-443E-AA36-BEF061381A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200" y="3333671"/>
                <a:ext cx="11049000" cy="3048079"/>
              </a:xfrm>
              <a:prstGeom prst="rect">
                <a:avLst/>
              </a:prstGeom>
              <a:blipFill>
                <a:blip r:embed="rId3"/>
                <a:stretch>
                  <a:fillRect l="-1435" r="-1380" b="-2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" name="Group 39">
            <a:extLst>
              <a:ext uri="{FF2B5EF4-FFF2-40B4-BE49-F238E27FC236}">
                <a16:creationId xmlns:a16="http://schemas.microsoft.com/office/drawing/2014/main" id="{F627E245-2F91-4565-88D1-F2F151AA8882}"/>
              </a:ext>
            </a:extLst>
          </p:cNvPr>
          <p:cNvGrpSpPr/>
          <p:nvPr/>
        </p:nvGrpSpPr>
        <p:grpSpPr>
          <a:xfrm>
            <a:off x="1095242" y="4065067"/>
            <a:ext cx="2790960" cy="937598"/>
            <a:chOff x="8763000" y="3591165"/>
            <a:chExt cx="1920041" cy="937598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84F5730D-69AC-441E-BE4C-080385460D35}"/>
                </a:ext>
              </a:extLst>
            </p:cNvPr>
            <p:cNvSpPr/>
            <p:nvPr/>
          </p:nvSpPr>
          <p:spPr>
            <a:xfrm>
              <a:off x="8763000" y="3591165"/>
              <a:ext cx="1920041" cy="937598"/>
            </a:xfrm>
            <a:prstGeom prst="rect">
              <a:avLst/>
            </a:prstGeom>
            <a:solidFill>
              <a:srgbClr val="FFFF00">
                <a:alpha val="9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- 30</a:t>
              </a:r>
            </a:p>
          </p:txBody>
        </p:sp>
        <p:pic>
          <p:nvPicPr>
            <p:cNvPr id="42" name="Picture 41" descr="Icon&#10;&#10;Description automatically generated">
              <a:extLst>
                <a:ext uri="{FF2B5EF4-FFF2-40B4-BE49-F238E27FC236}">
                  <a16:creationId xmlns:a16="http://schemas.microsoft.com/office/drawing/2014/main" id="{645B2E7B-AEF2-4DFE-888D-FD03322BE7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duotone>
                <a:prstClr val="black"/>
                <a:srgbClr val="1272ED">
                  <a:tint val="45000"/>
                  <a:satMod val="400000"/>
                </a:srgbClr>
              </a:duotone>
            </a:blip>
            <a:srcRect l="46658"/>
            <a:stretch/>
          </p:blipFill>
          <p:spPr>
            <a:xfrm rot="20700000">
              <a:off x="10116795" y="3793489"/>
              <a:ext cx="348959" cy="532949"/>
            </a:xfrm>
            <a:prstGeom prst="rect">
              <a:avLst/>
            </a:prstGeom>
          </p:spPr>
        </p:pic>
        <p:pic>
          <p:nvPicPr>
            <p:cNvPr id="43" name="Picture 42" descr="Icon&#10;&#10;Description automatically generated">
              <a:extLst>
                <a:ext uri="{FF2B5EF4-FFF2-40B4-BE49-F238E27FC236}">
                  <a16:creationId xmlns:a16="http://schemas.microsoft.com/office/drawing/2014/main" id="{60EF833A-BBA6-49CF-89E4-82A7012847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duotone>
                <a:prstClr val="black"/>
                <a:srgbClr val="1272ED">
                  <a:tint val="45000"/>
                  <a:satMod val="400000"/>
                </a:srgbClr>
              </a:duotone>
            </a:blip>
            <a:srcRect r="52289"/>
            <a:stretch/>
          </p:blipFill>
          <p:spPr>
            <a:xfrm rot="21322386">
              <a:off x="9843153" y="3975802"/>
              <a:ext cx="193800" cy="330920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52653C31-8717-4B18-96F4-65C7E71B465F}"/>
              </a:ext>
            </a:extLst>
          </p:cNvPr>
          <p:cNvGrpSpPr/>
          <p:nvPr/>
        </p:nvGrpSpPr>
        <p:grpSpPr>
          <a:xfrm>
            <a:off x="2448052" y="4791447"/>
            <a:ext cx="2504948" cy="937598"/>
            <a:chOff x="6515100" y="4517658"/>
            <a:chExt cx="2504948" cy="937598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390D51AB-37CC-472C-848E-A853D74C7095}"/>
                </a:ext>
              </a:extLst>
            </p:cNvPr>
            <p:cNvSpPr/>
            <p:nvPr/>
          </p:nvSpPr>
          <p:spPr>
            <a:xfrm>
              <a:off x="6515100" y="4517658"/>
              <a:ext cx="2504948" cy="937598"/>
            </a:xfrm>
            <a:prstGeom prst="rect">
              <a:avLst/>
            </a:prstGeom>
            <a:solidFill>
              <a:srgbClr val="FFFF00">
                <a:alpha val="9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70</a:t>
              </a:r>
            </a:p>
          </p:txBody>
        </p:sp>
        <p:pic>
          <p:nvPicPr>
            <p:cNvPr id="46" name="Picture 45" descr="Icon&#10;&#10;Description automatically generated">
              <a:extLst>
                <a:ext uri="{FF2B5EF4-FFF2-40B4-BE49-F238E27FC236}">
                  <a16:creationId xmlns:a16="http://schemas.microsoft.com/office/drawing/2014/main" id="{D4E1AED0-9D17-43A0-89CE-033EC4DCE8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duotone>
                <a:prstClr val="black"/>
                <a:srgbClr val="1272ED">
                  <a:tint val="45000"/>
                  <a:satMod val="400000"/>
                </a:srgbClr>
              </a:duotone>
            </a:blip>
            <a:srcRect l="46658"/>
            <a:stretch/>
          </p:blipFill>
          <p:spPr>
            <a:xfrm rot="20700000">
              <a:off x="8330886" y="4634150"/>
              <a:ext cx="422241" cy="644868"/>
            </a:xfrm>
            <a:prstGeom prst="rect">
              <a:avLst/>
            </a:prstGeom>
          </p:spPr>
        </p:pic>
        <p:pic>
          <p:nvPicPr>
            <p:cNvPr id="47" name="Picture 46" descr="Icon&#10;&#10;Description automatically generated">
              <a:extLst>
                <a:ext uri="{FF2B5EF4-FFF2-40B4-BE49-F238E27FC236}">
                  <a16:creationId xmlns:a16="http://schemas.microsoft.com/office/drawing/2014/main" id="{6F66AD81-B496-4831-B877-EB61B4E2A1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duotone>
                <a:prstClr val="black"/>
                <a:srgbClr val="1272ED">
                  <a:tint val="45000"/>
                  <a:satMod val="400000"/>
                </a:srgbClr>
              </a:duotone>
            </a:blip>
            <a:srcRect r="52289"/>
            <a:stretch/>
          </p:blipFill>
          <p:spPr>
            <a:xfrm rot="21157872">
              <a:off x="7724496" y="4830356"/>
              <a:ext cx="257948" cy="440454"/>
            </a:xfrm>
            <a:prstGeom prst="rect">
              <a:avLst/>
            </a:prstGeom>
          </p:spPr>
        </p:pic>
      </p:grpSp>
      <p:sp>
        <p:nvSpPr>
          <p:cNvPr id="48" name="Rectangle 47">
            <a:extLst>
              <a:ext uri="{FF2B5EF4-FFF2-40B4-BE49-F238E27FC236}">
                <a16:creationId xmlns:a16="http://schemas.microsoft.com/office/drawing/2014/main" id="{06FD4C48-BA45-44B3-8E44-1BC188BDF8E0}"/>
              </a:ext>
            </a:extLst>
          </p:cNvPr>
          <p:cNvSpPr/>
          <p:nvPr/>
        </p:nvSpPr>
        <p:spPr>
          <a:xfrm>
            <a:off x="8842234" y="4201762"/>
            <a:ext cx="1964679" cy="76024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A8AEBBD-CA4A-4CB7-B5C1-DB45EDACED09}"/>
              </a:ext>
            </a:extLst>
          </p:cNvPr>
          <p:cNvSpPr/>
          <p:nvPr/>
        </p:nvSpPr>
        <p:spPr>
          <a:xfrm>
            <a:off x="7504912" y="3441514"/>
            <a:ext cx="1931188" cy="76024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2BFDD36-7DCF-4600-A4E3-34F0369F8C92}"/>
              </a:ext>
            </a:extLst>
          </p:cNvPr>
          <p:cNvSpPr txBox="1"/>
          <p:nvPr/>
        </p:nvSpPr>
        <p:spPr>
          <a:xfrm>
            <a:off x="1315800" y="1695351"/>
            <a:ext cx="8319248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US" sz="2800" b="1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</a:t>
            </a:r>
            <a:r>
              <a:rPr lang="vi-VN" sz="2800" b="1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àm </a:t>
            </a:r>
            <a:r>
              <a:rPr lang="en-US" sz="2800" b="1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 tập 9 – SGK trang 83</a:t>
            </a:r>
            <a:endParaRPr lang="en-US" sz="2800" b="1">
              <a:solidFill>
                <a:schemeClr val="bg2">
                  <a:lumMod val="1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7F18A24-B19D-4F48-BB44-EC1A16AE4B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921" y="11898"/>
            <a:ext cx="5687658" cy="807280"/>
          </a:xfrm>
          <a:prstGeom prst="rect">
            <a:avLst/>
          </a:prstGeom>
        </p:spPr>
      </p:pic>
      <p:pic>
        <p:nvPicPr>
          <p:cNvPr id="33" name="Picture 2" descr="Truyện ngụ ngôn Aesop: Một câu chuyện về làm việc nhóm - Phần mềm Quản lý  Doanh nghiệp &amp;amp; Cộng tác trực tuyến thời gian thực mọi lúc, mọi nơi">
            <a:extLst>
              <a:ext uri="{FF2B5EF4-FFF2-40B4-BE49-F238E27FC236}">
                <a16:creationId xmlns:a16="http://schemas.microsoft.com/office/drawing/2014/main" id="{29270896-9426-42FA-BD52-EB2361CF4E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328" y="-161925"/>
            <a:ext cx="6289786" cy="364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67446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/>
      <p:bldP spid="39" grpId="0"/>
      <p:bldP spid="48" grpId="0" animBg="1"/>
      <p:bldP spid="49" grpId="0" animBg="1"/>
      <p:bldP spid="3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DA690F31-86C5-4A09-82D3-7B2CAD5379EC}"/>
              </a:ext>
            </a:extLst>
          </p:cNvPr>
          <p:cNvSpPr/>
          <p:nvPr/>
        </p:nvSpPr>
        <p:spPr>
          <a:xfrm>
            <a:off x="127325" y="387458"/>
            <a:ext cx="11910348" cy="6366368"/>
          </a:xfrm>
          <a:prstGeom prst="roundRect">
            <a:avLst>
              <a:gd name="adj" fmla="val 5353"/>
            </a:avLst>
          </a:prstGeom>
          <a:noFill/>
          <a:ln w="76200" cap="flat" cmpd="dbl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723797" y="5146071"/>
            <a:ext cx="3000897" cy="3840480"/>
            <a:chOff x="9055676" y="0"/>
            <a:chExt cx="3000897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3" y="0"/>
              <a:ext cx="2834640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7" name="!!1">
            <a:extLst>
              <a:ext uri="{FF2B5EF4-FFF2-40B4-BE49-F238E27FC236}">
                <a16:creationId xmlns:a16="http://schemas.microsoft.com/office/drawing/2014/main" id="{46DD52C5-ADA4-4DC3-A8DD-A80CB25761E8}"/>
              </a:ext>
            </a:extLst>
          </p:cNvPr>
          <p:cNvSpPr txBox="1"/>
          <p:nvPr/>
        </p:nvSpPr>
        <p:spPr>
          <a:xfrm>
            <a:off x="6832579" y="3056105"/>
            <a:ext cx="6763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2400" b="1" kern="0">
                <a:solidFill>
                  <a:srgbClr val="D25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HOẠT ĐỘNG NHÓM</a:t>
            </a:r>
            <a:endParaRPr lang="en-US" sz="2400" b="1" kern="0" dirty="0">
              <a:solidFill>
                <a:srgbClr val="D25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7F18A24-B19D-4F48-BB44-EC1A16AE4B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1" y="11898"/>
            <a:ext cx="5687658" cy="807280"/>
          </a:xfrm>
          <a:prstGeom prst="rect">
            <a:avLst/>
          </a:prstGeom>
        </p:spPr>
      </p:pic>
      <p:pic>
        <p:nvPicPr>
          <p:cNvPr id="33" name="Picture 2" descr="Truyện ngụ ngôn Aesop: Một câu chuyện về làm việc nhóm - Phần mềm Quản lý  Doanh nghiệp &amp;amp; Cộng tác trực tuyến thời gian thực mọi lúc, mọi nơi">
            <a:extLst>
              <a:ext uri="{FF2B5EF4-FFF2-40B4-BE49-F238E27FC236}">
                <a16:creationId xmlns:a16="http://schemas.microsoft.com/office/drawing/2014/main" id="{29270896-9426-42FA-BD52-EB2361CF4E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3548" y="349358"/>
            <a:ext cx="4795489" cy="2781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118751E-5F07-4870-AD04-A5A26721ABDD}"/>
                  </a:ext>
                </a:extLst>
              </p:cNvPr>
              <p:cNvSpPr txBox="1"/>
              <p:nvPr/>
            </p:nvSpPr>
            <p:spPr>
              <a:xfrm>
                <a:off x="781050" y="3887507"/>
                <a:ext cx="10706100" cy="13801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3200" b="1">
                    <a:solidFill>
                      <a:srgbClr val="034D7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 6 tháng đầu năm, lợi nhuận của công ty Ánh Dương là: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3200" b="1">
                    <a:solidFill>
                      <a:srgbClr val="034D7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600" b="1">
                    <a:solidFill>
                      <a:srgbClr val="034D7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600" b="1" i="1" smtClean="0">
                            <a:solidFill>
                              <a:srgbClr val="034D75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1" i="1" smtClean="0">
                            <a:solidFill>
                              <a:srgbClr val="034D75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600" b="1" i="1" smtClean="0">
                            <a:solidFill>
                              <a:srgbClr val="034D75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𝟑𝟎</m:t>
                        </m:r>
                      </m:e>
                    </m:d>
                    <m:r>
                      <a:rPr lang="en-US" sz="3600" b="1" i="1" smtClean="0">
                        <a:solidFill>
                          <a:srgbClr val="034D75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600" b="1" i="1" smtClean="0">
                        <a:solidFill>
                          <a:srgbClr val="034D75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3600" b="1" i="1" smtClean="0">
                        <a:solidFill>
                          <a:srgbClr val="034D75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600" b="1" i="1" smtClean="0">
                        <a:solidFill>
                          <a:srgbClr val="034D75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𝟕𝟎</m:t>
                    </m:r>
                    <m:r>
                      <a:rPr lang="en-US" sz="3600" b="1" i="1" smtClean="0">
                        <a:solidFill>
                          <a:srgbClr val="034D75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600" b="1" i="1" smtClean="0">
                        <a:solidFill>
                          <a:srgbClr val="034D75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3600" b="1" i="1" smtClean="0">
                        <a:solidFill>
                          <a:srgbClr val="034D75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3600" b="1" i="1">
                  <a:solidFill>
                    <a:srgbClr val="034D7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118751E-5F07-4870-AD04-A5A26721AB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3887507"/>
                <a:ext cx="10706100" cy="1380186"/>
              </a:xfrm>
              <a:prstGeom prst="rect">
                <a:avLst/>
              </a:prstGeom>
              <a:blipFill>
                <a:blip r:embed="rId5"/>
                <a:stretch>
                  <a:fillRect l="-1481" t="-4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971738C-A54C-45C8-AE1F-278B1753440B}"/>
                  </a:ext>
                </a:extLst>
              </p:cNvPr>
              <p:cNvSpPr txBox="1"/>
              <p:nvPr/>
            </p:nvSpPr>
            <p:spPr>
              <a:xfrm>
                <a:off x="4578894" y="4593897"/>
                <a:ext cx="645795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600" b="1" i="1" smtClean="0">
                              <a:solidFill>
                                <a:srgbClr val="034D75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solidFill>
                                <a:srgbClr val="034D75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1" i="1" smtClean="0">
                              <a:solidFill>
                                <a:srgbClr val="034D75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𝟗𝟎</m:t>
                          </m:r>
                        </m:e>
                      </m:d>
                      <m:r>
                        <a:rPr lang="en-US" sz="3600" b="1" i="1" smtClean="0">
                          <a:solidFill>
                            <a:srgbClr val="034D75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1" i="1" smtClean="0">
                          <a:solidFill>
                            <a:srgbClr val="034D75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𝟐𝟏𝟎</m:t>
                      </m:r>
                    </m:oMath>
                  </m:oMathPara>
                </a14:m>
                <a:endParaRPr lang="en-US" sz="360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971738C-A54C-45C8-AE1F-278B175344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8894" y="4593897"/>
                <a:ext cx="6457950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26F3FCE-33BE-4B62-8C5E-FDB73D1C045F}"/>
                  </a:ext>
                </a:extLst>
              </p:cNvPr>
              <p:cNvSpPr txBox="1"/>
              <p:nvPr/>
            </p:nvSpPr>
            <p:spPr>
              <a:xfrm>
                <a:off x="6019494" y="5283879"/>
                <a:ext cx="645795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1" i="0" smtClean="0">
                        <a:solidFill>
                          <a:srgbClr val="034D75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1" i="1" smtClean="0">
                        <a:solidFill>
                          <a:srgbClr val="034D75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𝟏𝟐𝟎</m:t>
                    </m:r>
                  </m:oMath>
                </a14:m>
                <a:r>
                  <a:rPr lang="en-US" sz="1800" b="1">
                    <a:solidFill>
                      <a:srgbClr val="034D7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>
                    <a:solidFill>
                      <a:srgbClr val="034D7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(triệu đồng)</a:t>
                </a:r>
                <a:endParaRPr lang="en-US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26F3FCE-33BE-4B62-8C5E-FDB73D1C04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494" y="5283879"/>
                <a:ext cx="6457950" cy="646331"/>
              </a:xfrm>
              <a:prstGeom prst="rect">
                <a:avLst/>
              </a:prstGeom>
              <a:blipFill>
                <a:blip r:embed="rId7"/>
                <a:stretch>
                  <a:fillRect t="-7547" b="-320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>
            <a:extLst>
              <a:ext uri="{FF2B5EF4-FFF2-40B4-BE49-F238E27FC236}">
                <a16:creationId xmlns:a16="http://schemas.microsoft.com/office/drawing/2014/main" id="{9D16B4D9-AF66-40B2-97EF-E0EC295852D0}"/>
              </a:ext>
            </a:extLst>
          </p:cNvPr>
          <p:cNvSpPr/>
          <p:nvPr/>
        </p:nvSpPr>
        <p:spPr>
          <a:xfrm>
            <a:off x="520701" y="1011241"/>
            <a:ext cx="8362794" cy="24840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48A3B7D-C1CD-4E3E-AA56-3041F5F5E120}"/>
                  </a:ext>
                </a:extLst>
              </p:cNvPr>
              <p:cNvSpPr txBox="1"/>
              <p:nvPr/>
            </p:nvSpPr>
            <p:spPr>
              <a:xfrm>
                <a:off x="571500" y="1074742"/>
                <a:ext cx="8273682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b="1">
                    <a:solidFill>
                      <a:srgbClr val="0070C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9.</a:t>
                </a:r>
                <a:r>
                  <a:rPr lang="en-US" sz="2800" b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 Công ty Ánh Dương có lợi nhuận ở mỗi tháng trong Quý I là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 b="1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𝟑𝟎</m:t>
                    </m:r>
                    <m:r>
                      <a:rPr lang="en-US" sz="2800" b="1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b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triệu đồng. Trong Quý II , lợi nhuận mỗi tháng của công ty là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𝟕𝟎</m:t>
                    </m:r>
                  </m:oMath>
                </a14:m>
                <a:r>
                  <a:rPr lang="en-US" sz="2800" b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triệu đồng. Sau 6 tháng đầu năm, lợi nhuận của công ty Ánh Dương là bao nhiêu tiền?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48A3B7D-C1CD-4E3E-AA56-3041F5F5E1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" y="1074742"/>
                <a:ext cx="8273682" cy="2246769"/>
              </a:xfrm>
              <a:prstGeom prst="rect">
                <a:avLst/>
              </a:prstGeom>
              <a:blipFill>
                <a:blip r:embed="rId8"/>
                <a:stretch>
                  <a:fillRect l="-1548" t="-2710" r="-1474" b="-6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1945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DA690F31-86C5-4A09-82D3-7B2CAD5379EC}"/>
              </a:ext>
            </a:extLst>
          </p:cNvPr>
          <p:cNvSpPr/>
          <p:nvPr/>
        </p:nvSpPr>
        <p:spPr>
          <a:xfrm>
            <a:off x="127325" y="387458"/>
            <a:ext cx="11910348" cy="6366368"/>
          </a:xfrm>
          <a:prstGeom prst="roundRect">
            <a:avLst>
              <a:gd name="adj" fmla="val 5353"/>
            </a:avLst>
          </a:prstGeom>
          <a:noFill/>
          <a:ln w="76200" cap="flat" cmpd="dbl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723797" y="5146071"/>
            <a:ext cx="3000897" cy="3840480"/>
            <a:chOff x="9055676" y="0"/>
            <a:chExt cx="3000897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3" y="0"/>
              <a:ext cx="2834640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87F18A24-B19D-4F48-BB44-EC1A16AE4B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46" y="11898"/>
            <a:ext cx="5687658" cy="80728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1A30BDD-6AA6-4792-A330-37BEE4F5DBAF}"/>
              </a:ext>
            </a:extLst>
          </p:cNvPr>
          <p:cNvSpPr txBox="1"/>
          <p:nvPr/>
        </p:nvSpPr>
        <p:spPr>
          <a:xfrm>
            <a:off x="3460200" y="742389"/>
            <a:ext cx="821243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Giới thiệu cách sử dụng máy tính bỏ túi (casio fx 500MS; casio fx570vn Plus; casio fx 580VNX;…)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AF97364-3142-4DCF-B7B8-18073DF9CED5}"/>
              </a:ext>
            </a:extLst>
          </p:cNvPr>
          <p:cNvGrpSpPr/>
          <p:nvPr/>
        </p:nvGrpSpPr>
        <p:grpSpPr>
          <a:xfrm>
            <a:off x="336759" y="854189"/>
            <a:ext cx="2803417" cy="5670342"/>
            <a:chOff x="4624388" y="452438"/>
            <a:chExt cx="2943225" cy="5953125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D629FF6C-11FF-4E48-A180-6610892E67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4388" y="452438"/>
              <a:ext cx="2943225" cy="5953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42C1AFE-1EEE-4AFA-857C-948CAC646DA5}"/>
                </a:ext>
              </a:extLst>
            </p:cNvPr>
            <p:cNvSpPr/>
            <p:nvPr/>
          </p:nvSpPr>
          <p:spPr>
            <a:xfrm>
              <a:off x="5149850" y="6121400"/>
              <a:ext cx="1860550" cy="17780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A02707A-9115-4ACF-84B0-2F98C3F62E94}"/>
                </a:ext>
              </a:extLst>
            </p:cNvPr>
            <p:cNvSpPr/>
            <p:nvPr/>
          </p:nvSpPr>
          <p:spPr>
            <a:xfrm>
              <a:off x="5419726" y="1757364"/>
              <a:ext cx="1600200" cy="233362"/>
            </a:xfrm>
            <a:prstGeom prst="rect">
              <a:avLst/>
            </a:prstGeom>
            <a:solidFill>
              <a:srgbClr val="D6E3D6"/>
            </a:solidFill>
            <a:ln>
              <a:solidFill>
                <a:srgbClr val="D6E3D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EC8042B-9FE7-4738-873C-3C17F35E418F}"/>
                </a:ext>
              </a:extLst>
            </p:cNvPr>
            <p:cNvSpPr/>
            <p:nvPr/>
          </p:nvSpPr>
          <p:spPr>
            <a:xfrm>
              <a:off x="5280024" y="2116780"/>
              <a:ext cx="1739901" cy="233362"/>
            </a:xfrm>
            <a:prstGeom prst="rect">
              <a:avLst/>
            </a:prstGeom>
            <a:solidFill>
              <a:srgbClr val="D6E3D6"/>
            </a:solidFill>
            <a:ln>
              <a:solidFill>
                <a:srgbClr val="D6E3D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ECD5CCD8-9B2F-4C1A-89D8-16B824C55A90}"/>
              </a:ext>
            </a:extLst>
          </p:cNvPr>
          <p:cNvGrpSpPr/>
          <p:nvPr/>
        </p:nvGrpSpPr>
        <p:grpSpPr>
          <a:xfrm>
            <a:off x="3371293" y="4132716"/>
            <a:ext cx="8393971" cy="2443895"/>
            <a:chOff x="3371293" y="4132716"/>
            <a:chExt cx="8393971" cy="2443895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258B472-3136-4E97-8BE5-EBBB37A4A4D4}"/>
                </a:ext>
              </a:extLst>
            </p:cNvPr>
            <p:cNvSpPr txBox="1"/>
            <p:nvPr/>
          </p:nvSpPr>
          <p:spPr>
            <a:xfrm>
              <a:off x="3371293" y="4132716"/>
              <a:ext cx="8393971" cy="4924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600" b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HS thực hành tính trên máy tính bài 10 (sgk – 83)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0C0F9493-02AB-44CB-8335-A480452D5E66}"/>
                    </a:ext>
                  </a:extLst>
                </p:cNvPr>
                <p:cNvSpPr txBox="1"/>
                <p:nvPr/>
              </p:nvSpPr>
              <p:spPr>
                <a:xfrm>
                  <a:off x="5446931" y="4641998"/>
                  <a:ext cx="2842709" cy="58477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𝟐𝟑</m:t>
                        </m:r>
                        <m:r>
                          <a:rPr lang="en-US" sz="32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.(−</m:t>
                        </m:r>
                        <m:r>
                          <a:rPr lang="en-US" sz="32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𝟒𝟗</m:t>
                        </m:r>
                        <m:r>
                          <a:rPr lang="en-US" sz="32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3200"/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0C0F9493-02AB-44CB-8335-A480452D5E6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46931" y="4641998"/>
                  <a:ext cx="2842709" cy="58477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423E38B7-2B22-47E6-B9A2-45F3D799F936}"/>
                    </a:ext>
                  </a:extLst>
                </p:cNvPr>
                <p:cNvSpPr txBox="1"/>
                <p:nvPr/>
              </p:nvSpPr>
              <p:spPr>
                <a:xfrm>
                  <a:off x="5599328" y="5316917"/>
                  <a:ext cx="2842709" cy="58477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(−</m:t>
                        </m:r>
                        <m:r>
                          <a:rPr lang="en-US" sz="32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𝟐𝟏𝟓</m:t>
                        </m:r>
                        <m:r>
                          <a:rPr lang="en-US" sz="32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).</m:t>
                        </m:r>
                        <m:r>
                          <a:rPr lang="en-US" sz="32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𝟐𝟎𝟕</m:t>
                        </m:r>
                      </m:oMath>
                    </m:oMathPara>
                  </a14:m>
                  <a:endParaRPr lang="en-US" sz="3200"/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423E38B7-2B22-47E6-B9A2-45F3D799F93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99328" y="5316917"/>
                  <a:ext cx="2842709" cy="58477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3D564447-BB26-4B86-B073-C5EE9A3170B5}"/>
                    </a:ext>
                  </a:extLst>
                </p:cNvPr>
                <p:cNvSpPr txBox="1"/>
                <p:nvPr/>
              </p:nvSpPr>
              <p:spPr>
                <a:xfrm>
                  <a:off x="5824298" y="5991836"/>
                  <a:ext cx="2842709" cy="58477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(−</m:t>
                        </m:r>
                        <m:r>
                          <a:rPr lang="en-US" sz="32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𝟏𝟐𝟒</m:t>
                        </m:r>
                        <m:r>
                          <a:rPr lang="en-US" sz="32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).(−</m:t>
                        </m:r>
                        <m:r>
                          <a:rPr lang="en-US" sz="32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𝟏𝟎𝟐𝟑</m:t>
                        </m:r>
                        <m:r>
                          <a:rPr lang="en-US" sz="32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3200"/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3D564447-BB26-4B86-B073-C5EE9A3170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24298" y="5991836"/>
                  <a:ext cx="2842709" cy="584775"/>
                </a:xfrm>
                <a:prstGeom prst="rect">
                  <a:avLst/>
                </a:prstGeom>
                <a:blipFill>
                  <a:blip r:embed="rId7"/>
                  <a:stretch>
                    <a:fillRect r="-1242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Table 17">
                <a:extLst>
                  <a:ext uri="{FF2B5EF4-FFF2-40B4-BE49-F238E27FC236}">
                    <a16:creationId xmlns:a16="http://schemas.microsoft.com/office/drawing/2014/main" id="{2D1DD8E9-BD39-4397-9C35-430A2960DD8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1593312"/>
                  </p:ext>
                </p:extLst>
              </p:nvPr>
            </p:nvGraphicFramePr>
            <p:xfrm>
              <a:off x="3349611" y="2301731"/>
              <a:ext cx="8450505" cy="166050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12803">
                      <a:extLst>
                        <a:ext uri="{9D8B030D-6E8A-4147-A177-3AD203B41FA5}">
                          <a16:colId xmlns:a16="http://schemas.microsoft.com/office/drawing/2014/main" val="3941321008"/>
                        </a:ext>
                      </a:extLst>
                    </a:gridCol>
                    <a:gridCol w="4974955">
                      <a:extLst>
                        <a:ext uri="{9D8B030D-6E8A-4147-A177-3AD203B41FA5}">
                          <a16:colId xmlns:a16="http://schemas.microsoft.com/office/drawing/2014/main" val="1037574340"/>
                        </a:ext>
                      </a:extLst>
                    </a:gridCol>
                    <a:gridCol w="1462747">
                      <a:extLst>
                        <a:ext uri="{9D8B030D-6E8A-4147-A177-3AD203B41FA5}">
                          <a16:colId xmlns:a16="http://schemas.microsoft.com/office/drawing/2014/main" val="2331419798"/>
                        </a:ext>
                      </a:extLst>
                    </a:gridCol>
                  </a:tblGrid>
                  <a:tr h="57002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>
                              <a:solidFill>
                                <a:srgbClr val="1071C2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Phép tính</a:t>
                          </a:r>
                        </a:p>
                      </a:txBody>
                      <a:tcPr>
                        <a:solidFill>
                          <a:srgbClr val="B9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>
                              <a:solidFill>
                                <a:srgbClr val="1071C2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Nút ấn</a:t>
                          </a:r>
                        </a:p>
                      </a:txBody>
                      <a:tcPr>
                        <a:solidFill>
                          <a:srgbClr val="B9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>
                              <a:solidFill>
                                <a:srgbClr val="1071C2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Kết quả</a:t>
                          </a:r>
                        </a:p>
                      </a:txBody>
                      <a:tcPr>
                        <a:solidFill>
                          <a:srgbClr val="B9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80789541"/>
                      </a:ext>
                    </a:extLst>
                  </a:tr>
                  <a:tr h="55277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𝟏𝟔</m:t>
                                </m:r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.(−</m:t>
                                </m:r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𝟑𝟕</m:t>
                                </m:r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𝟓𝟗𝟐</m:t>
                                </m:r>
                              </m:oMath>
                            </m:oMathPara>
                          </a14:m>
                          <a:endParaRPr lang="en-US" sz="2400" b="1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980824743"/>
                      </a:ext>
                    </a:extLst>
                  </a:tr>
                  <a:tr h="53770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(−</m:t>
                                </m:r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𝟏𝟓</m:t>
                                </m:r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).(−</m:t>
                                </m:r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𝟐𝟑</m:t>
                                </m:r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𝟑𝟒𝟓</m:t>
                                </m:r>
                              </m:oMath>
                            </m:oMathPara>
                          </a14:m>
                          <a:endParaRPr lang="en-US" sz="2400" b="1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54826081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Table 17">
                <a:extLst>
                  <a:ext uri="{FF2B5EF4-FFF2-40B4-BE49-F238E27FC236}">
                    <a16:creationId xmlns:a16="http://schemas.microsoft.com/office/drawing/2014/main" id="{2D1DD8E9-BD39-4397-9C35-430A2960DD8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1593312"/>
                  </p:ext>
                </p:extLst>
              </p:nvPr>
            </p:nvGraphicFramePr>
            <p:xfrm>
              <a:off x="3349611" y="2301731"/>
              <a:ext cx="8450505" cy="166050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12803">
                      <a:extLst>
                        <a:ext uri="{9D8B030D-6E8A-4147-A177-3AD203B41FA5}">
                          <a16:colId xmlns:a16="http://schemas.microsoft.com/office/drawing/2014/main" val="3941321008"/>
                        </a:ext>
                      </a:extLst>
                    </a:gridCol>
                    <a:gridCol w="4974955">
                      <a:extLst>
                        <a:ext uri="{9D8B030D-6E8A-4147-A177-3AD203B41FA5}">
                          <a16:colId xmlns:a16="http://schemas.microsoft.com/office/drawing/2014/main" val="1037574340"/>
                        </a:ext>
                      </a:extLst>
                    </a:gridCol>
                    <a:gridCol w="1462747">
                      <a:extLst>
                        <a:ext uri="{9D8B030D-6E8A-4147-A177-3AD203B41FA5}">
                          <a16:colId xmlns:a16="http://schemas.microsoft.com/office/drawing/2014/main" val="2331419798"/>
                        </a:ext>
                      </a:extLst>
                    </a:gridCol>
                  </a:tblGrid>
                  <a:tr h="57002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>
                              <a:solidFill>
                                <a:srgbClr val="1071C2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Phép tính</a:t>
                          </a:r>
                        </a:p>
                      </a:txBody>
                      <a:tcPr>
                        <a:solidFill>
                          <a:srgbClr val="B9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>
                              <a:solidFill>
                                <a:srgbClr val="1071C2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Nút ấn</a:t>
                          </a:r>
                        </a:p>
                      </a:txBody>
                      <a:tcPr>
                        <a:solidFill>
                          <a:srgbClr val="B9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>
                              <a:solidFill>
                                <a:srgbClr val="1071C2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Kết quả</a:t>
                          </a:r>
                        </a:p>
                      </a:txBody>
                      <a:tcPr>
                        <a:solidFill>
                          <a:srgbClr val="B9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80789541"/>
                      </a:ext>
                    </a:extLst>
                  </a:tr>
                  <a:tr h="55277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8"/>
                          <a:stretch>
                            <a:fillRect l="-303" t="-115385" r="-320909" b="-1043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8"/>
                          <a:stretch>
                            <a:fillRect l="-478333" t="-115385" r="-833" b="-10439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80824743"/>
                      </a:ext>
                    </a:extLst>
                  </a:tr>
                  <a:tr h="53770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8"/>
                          <a:stretch>
                            <a:fillRect l="-303" t="-222727" r="-320909" b="-79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8"/>
                          <a:stretch>
                            <a:fillRect l="-478333" t="-222727" r="-833" b="-795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48260817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58" name="Group 57">
            <a:extLst>
              <a:ext uri="{FF2B5EF4-FFF2-40B4-BE49-F238E27FC236}">
                <a16:creationId xmlns:a16="http://schemas.microsoft.com/office/drawing/2014/main" id="{E940D03C-338D-4D74-B145-0EF3DBC2F23C}"/>
              </a:ext>
            </a:extLst>
          </p:cNvPr>
          <p:cNvGrpSpPr/>
          <p:nvPr/>
        </p:nvGrpSpPr>
        <p:grpSpPr>
          <a:xfrm>
            <a:off x="5841148" y="2890628"/>
            <a:ext cx="3659525" cy="1002721"/>
            <a:chOff x="5841148" y="2890628"/>
            <a:chExt cx="3659525" cy="1002721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7E729261-63C4-4B67-B1DF-DBE1F0189922}"/>
                </a:ext>
              </a:extLst>
            </p:cNvPr>
            <p:cNvSpPr/>
            <p:nvPr/>
          </p:nvSpPr>
          <p:spPr>
            <a:xfrm>
              <a:off x="6129710" y="2946502"/>
              <a:ext cx="378723" cy="39802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1071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F45EDF15-1B26-4D9F-B043-F62FFFC5A236}"/>
                </a:ext>
              </a:extLst>
            </p:cNvPr>
            <p:cNvSpPr/>
            <p:nvPr/>
          </p:nvSpPr>
          <p:spPr>
            <a:xfrm>
              <a:off x="6591220" y="2944962"/>
              <a:ext cx="378723" cy="39802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1071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2218D6E0-4815-46A1-BB78-5B34574CFE82}"/>
                </a:ext>
              </a:extLst>
            </p:cNvPr>
            <p:cNvSpPr/>
            <p:nvPr/>
          </p:nvSpPr>
          <p:spPr>
            <a:xfrm>
              <a:off x="7052730" y="2943422"/>
              <a:ext cx="378723" cy="39802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1071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91C8EAC2-3C5A-49D5-BEE1-FF8029C36DA0}"/>
                </a:ext>
              </a:extLst>
            </p:cNvPr>
            <p:cNvSpPr/>
            <p:nvPr/>
          </p:nvSpPr>
          <p:spPr>
            <a:xfrm>
              <a:off x="7514240" y="2941882"/>
              <a:ext cx="378723" cy="39802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1071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>
                <a:solidFill>
                  <a:schemeClr val="tx1"/>
                </a:solidFill>
              </a:endParaRPr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291B95DB-1544-4F51-89D0-ACACE488BE0A}"/>
                </a:ext>
              </a:extLst>
            </p:cNvPr>
            <p:cNvSpPr/>
            <p:nvPr/>
          </p:nvSpPr>
          <p:spPr>
            <a:xfrm>
              <a:off x="7975750" y="2940342"/>
              <a:ext cx="378723" cy="39802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1071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53CFD132-A343-46FE-9EB0-AE944778946F}"/>
                </a:ext>
              </a:extLst>
            </p:cNvPr>
            <p:cNvSpPr/>
            <p:nvPr/>
          </p:nvSpPr>
          <p:spPr>
            <a:xfrm>
              <a:off x="8437260" y="2940341"/>
              <a:ext cx="378723" cy="39802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1071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A52B170E-DCC1-4834-A406-B7971F329646}"/>
                </a:ext>
              </a:extLst>
            </p:cNvPr>
            <p:cNvSpPr/>
            <p:nvPr/>
          </p:nvSpPr>
          <p:spPr>
            <a:xfrm>
              <a:off x="8896217" y="2940340"/>
              <a:ext cx="378723" cy="39802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1071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chemeClr val="tx1"/>
                  </a:solidFill>
                </a:rPr>
                <a:t>=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CF80B4C-057B-456E-8FCD-2DE503B538E5}"/>
                </a:ext>
              </a:extLst>
            </p:cNvPr>
            <p:cNvSpPr txBox="1"/>
            <p:nvPr/>
          </p:nvSpPr>
          <p:spPr>
            <a:xfrm>
              <a:off x="7452699" y="2890628"/>
              <a:ext cx="680169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(-)</a:t>
              </a:r>
              <a:endParaRPr lang="en-US" sz="24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6BFC9980-20CF-43B4-B437-F73F88E96C13}"/>
                </a:ext>
              </a:extLst>
            </p:cNvPr>
            <p:cNvSpPr/>
            <p:nvPr/>
          </p:nvSpPr>
          <p:spPr>
            <a:xfrm>
              <a:off x="5894655" y="3486359"/>
              <a:ext cx="378723" cy="39802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1071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5424F67C-05BF-4F69-824B-F15AC91FD2FC}"/>
                </a:ext>
              </a:extLst>
            </p:cNvPr>
            <p:cNvSpPr/>
            <p:nvPr/>
          </p:nvSpPr>
          <p:spPr>
            <a:xfrm>
              <a:off x="6356165" y="3484819"/>
              <a:ext cx="378723" cy="39802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1071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51D3FC12-62C3-4B8F-9CB6-A16B9EB0D42B}"/>
                </a:ext>
              </a:extLst>
            </p:cNvPr>
            <p:cNvSpPr/>
            <p:nvPr/>
          </p:nvSpPr>
          <p:spPr>
            <a:xfrm>
              <a:off x="6817675" y="3483279"/>
              <a:ext cx="378723" cy="39802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1071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54A535F5-8934-43E9-A6BD-BB61070ABBE8}"/>
                </a:ext>
              </a:extLst>
            </p:cNvPr>
            <p:cNvSpPr/>
            <p:nvPr/>
          </p:nvSpPr>
          <p:spPr>
            <a:xfrm>
              <a:off x="7279185" y="3481739"/>
              <a:ext cx="378723" cy="39802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1071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FF6B9044-B2E2-41B2-ADA9-F587AF6B2F7F}"/>
                </a:ext>
              </a:extLst>
            </p:cNvPr>
            <p:cNvSpPr/>
            <p:nvPr/>
          </p:nvSpPr>
          <p:spPr>
            <a:xfrm>
              <a:off x="7740695" y="3480199"/>
              <a:ext cx="378723" cy="39802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1071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schemeClr val="tx1"/>
                </a:solidFill>
              </a:endParaRPr>
            </a:p>
          </p:txBody>
        </p:sp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AA71756E-ED63-481D-917D-9274CB5B6B2F}"/>
                </a:ext>
              </a:extLst>
            </p:cNvPr>
            <p:cNvSpPr/>
            <p:nvPr/>
          </p:nvSpPr>
          <p:spPr>
            <a:xfrm>
              <a:off x="8202205" y="3480198"/>
              <a:ext cx="378723" cy="39802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1071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D902FDF9-D766-4C80-8E27-63DE7D9AE472}"/>
                </a:ext>
              </a:extLst>
            </p:cNvPr>
            <p:cNvSpPr/>
            <p:nvPr/>
          </p:nvSpPr>
          <p:spPr>
            <a:xfrm>
              <a:off x="8661162" y="3480197"/>
              <a:ext cx="378723" cy="39802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1071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83323563-964D-4149-B27C-E3337D3095BF}"/>
                </a:ext>
              </a:extLst>
            </p:cNvPr>
            <p:cNvSpPr/>
            <p:nvPr/>
          </p:nvSpPr>
          <p:spPr>
            <a:xfrm>
              <a:off x="9121950" y="3477036"/>
              <a:ext cx="378723" cy="39802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1071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chemeClr val="tx1"/>
                  </a:solidFill>
                </a:rPr>
                <a:t>=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7491FADA-9448-4BBE-9323-4F158411A7E2}"/>
                </a:ext>
              </a:extLst>
            </p:cNvPr>
            <p:cNvSpPr txBox="1"/>
            <p:nvPr/>
          </p:nvSpPr>
          <p:spPr>
            <a:xfrm>
              <a:off x="5841148" y="3428538"/>
              <a:ext cx="680169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(-)</a:t>
              </a:r>
              <a:endParaRPr lang="en-US" sz="24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0B781E4B-320A-4BB3-ACBA-69B51C3931FE}"/>
                </a:ext>
              </a:extLst>
            </p:cNvPr>
            <p:cNvSpPr txBox="1"/>
            <p:nvPr/>
          </p:nvSpPr>
          <p:spPr>
            <a:xfrm>
              <a:off x="7676312" y="3431684"/>
              <a:ext cx="680169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(-)</a:t>
              </a:r>
              <a:endParaRPr lang="en-US" sz="24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0" name="Picture 59">
            <a:extLst>
              <a:ext uri="{FF2B5EF4-FFF2-40B4-BE49-F238E27FC236}">
                <a16:creationId xmlns:a16="http://schemas.microsoft.com/office/drawing/2014/main" id="{0604E2B6-E77B-48F4-8447-553AE7CEEAC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710" y="7457023"/>
            <a:ext cx="12192000" cy="149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7428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81000">
              <a:schemeClr val="accent6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57C41885-C65D-49D7-BF68-A9199F2429BB}"/>
              </a:ext>
            </a:extLst>
          </p:cNvPr>
          <p:cNvSpPr txBox="1"/>
          <p:nvPr/>
        </p:nvSpPr>
        <p:spPr>
          <a:xfrm>
            <a:off x="648583" y="954749"/>
            <a:ext cx="106043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/>
            <a:r>
              <a:rPr lang="en-US" sz="2800" b="1" kern="0">
                <a:solidFill>
                  <a:srgbClr val="2BABC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MỘT TRÒ CHƠI QUEN MÀ LẠ</a:t>
            </a:r>
            <a:endParaRPr lang="en-US" sz="2800" b="1" kern="0" dirty="0">
              <a:solidFill>
                <a:srgbClr val="2BABC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5835956-7BB8-4BA3-B9D3-63A8DD60B5B4}"/>
              </a:ext>
            </a:extLst>
          </p:cNvPr>
          <p:cNvSpPr/>
          <p:nvPr/>
        </p:nvSpPr>
        <p:spPr>
          <a:xfrm>
            <a:off x="124691" y="119851"/>
            <a:ext cx="11901054" cy="6599605"/>
          </a:xfrm>
          <a:custGeom>
            <a:avLst/>
            <a:gdLst>
              <a:gd name="connsiteX0" fmla="*/ 0 w 11901054"/>
              <a:gd name="connsiteY0" fmla="*/ 0 h 6599605"/>
              <a:gd name="connsiteX1" fmla="*/ 476042 w 11901054"/>
              <a:gd name="connsiteY1" fmla="*/ 0 h 6599605"/>
              <a:gd name="connsiteX2" fmla="*/ 714063 w 11901054"/>
              <a:gd name="connsiteY2" fmla="*/ 0 h 6599605"/>
              <a:gd name="connsiteX3" fmla="*/ 1547137 w 11901054"/>
              <a:gd name="connsiteY3" fmla="*/ 0 h 6599605"/>
              <a:gd name="connsiteX4" fmla="*/ 2023179 w 11901054"/>
              <a:gd name="connsiteY4" fmla="*/ 0 h 6599605"/>
              <a:gd name="connsiteX5" fmla="*/ 2499221 w 11901054"/>
              <a:gd name="connsiteY5" fmla="*/ 0 h 6599605"/>
              <a:gd name="connsiteX6" fmla="*/ 3332295 w 11901054"/>
              <a:gd name="connsiteY6" fmla="*/ 0 h 6599605"/>
              <a:gd name="connsiteX7" fmla="*/ 3689327 w 11901054"/>
              <a:gd name="connsiteY7" fmla="*/ 0 h 6599605"/>
              <a:gd name="connsiteX8" fmla="*/ 4522401 w 11901054"/>
              <a:gd name="connsiteY8" fmla="*/ 0 h 6599605"/>
              <a:gd name="connsiteX9" fmla="*/ 5355474 w 11901054"/>
              <a:gd name="connsiteY9" fmla="*/ 0 h 6599605"/>
              <a:gd name="connsiteX10" fmla="*/ 5950527 w 11901054"/>
              <a:gd name="connsiteY10" fmla="*/ 0 h 6599605"/>
              <a:gd name="connsiteX11" fmla="*/ 6783601 w 11901054"/>
              <a:gd name="connsiteY11" fmla="*/ 0 h 6599605"/>
              <a:gd name="connsiteX12" fmla="*/ 7259643 w 11901054"/>
              <a:gd name="connsiteY12" fmla="*/ 0 h 6599605"/>
              <a:gd name="connsiteX13" fmla="*/ 7735685 w 11901054"/>
              <a:gd name="connsiteY13" fmla="*/ 0 h 6599605"/>
              <a:gd name="connsiteX14" fmla="*/ 8449748 w 11901054"/>
              <a:gd name="connsiteY14" fmla="*/ 0 h 6599605"/>
              <a:gd name="connsiteX15" fmla="*/ 8925791 w 11901054"/>
              <a:gd name="connsiteY15" fmla="*/ 0 h 6599605"/>
              <a:gd name="connsiteX16" fmla="*/ 9758864 w 11901054"/>
              <a:gd name="connsiteY16" fmla="*/ 0 h 6599605"/>
              <a:gd name="connsiteX17" fmla="*/ 10591938 w 11901054"/>
              <a:gd name="connsiteY17" fmla="*/ 0 h 6599605"/>
              <a:gd name="connsiteX18" fmla="*/ 11186991 w 11901054"/>
              <a:gd name="connsiteY18" fmla="*/ 0 h 6599605"/>
              <a:gd name="connsiteX19" fmla="*/ 11901054 w 11901054"/>
              <a:gd name="connsiteY19" fmla="*/ 0 h 6599605"/>
              <a:gd name="connsiteX20" fmla="*/ 11901054 w 11901054"/>
              <a:gd name="connsiteY20" fmla="*/ 401976 h 6599605"/>
              <a:gd name="connsiteX21" fmla="*/ 11901054 w 11901054"/>
              <a:gd name="connsiteY21" fmla="*/ 869948 h 6599605"/>
              <a:gd name="connsiteX22" fmla="*/ 11901054 w 11901054"/>
              <a:gd name="connsiteY22" fmla="*/ 1535908 h 6599605"/>
              <a:gd name="connsiteX23" fmla="*/ 11901054 w 11901054"/>
              <a:gd name="connsiteY23" fmla="*/ 2069876 h 6599605"/>
              <a:gd name="connsiteX24" fmla="*/ 11901054 w 11901054"/>
              <a:gd name="connsiteY24" fmla="*/ 2537848 h 6599605"/>
              <a:gd name="connsiteX25" fmla="*/ 11901054 w 11901054"/>
              <a:gd name="connsiteY25" fmla="*/ 3203808 h 6599605"/>
              <a:gd name="connsiteX26" fmla="*/ 11901054 w 11901054"/>
              <a:gd name="connsiteY26" fmla="*/ 3803772 h 6599605"/>
              <a:gd name="connsiteX27" fmla="*/ 11901054 w 11901054"/>
              <a:gd name="connsiteY27" fmla="*/ 4403736 h 6599605"/>
              <a:gd name="connsiteX28" fmla="*/ 11901054 w 11901054"/>
              <a:gd name="connsiteY28" fmla="*/ 5135693 h 6599605"/>
              <a:gd name="connsiteX29" fmla="*/ 11901054 w 11901054"/>
              <a:gd name="connsiteY29" fmla="*/ 5801653 h 6599605"/>
              <a:gd name="connsiteX30" fmla="*/ 11901054 w 11901054"/>
              <a:gd name="connsiteY30" fmla="*/ 6599605 h 6599605"/>
              <a:gd name="connsiteX31" fmla="*/ 11425012 w 11901054"/>
              <a:gd name="connsiteY31" fmla="*/ 6599605 h 6599605"/>
              <a:gd name="connsiteX32" fmla="*/ 11186991 w 11901054"/>
              <a:gd name="connsiteY32" fmla="*/ 6599605 h 6599605"/>
              <a:gd name="connsiteX33" fmla="*/ 10472928 w 11901054"/>
              <a:gd name="connsiteY33" fmla="*/ 6599605 h 6599605"/>
              <a:gd name="connsiteX34" fmla="*/ 10115896 w 11901054"/>
              <a:gd name="connsiteY34" fmla="*/ 6599605 h 6599605"/>
              <a:gd name="connsiteX35" fmla="*/ 9877875 w 11901054"/>
              <a:gd name="connsiteY35" fmla="*/ 6599605 h 6599605"/>
              <a:gd name="connsiteX36" fmla="*/ 9520843 w 11901054"/>
              <a:gd name="connsiteY36" fmla="*/ 6599605 h 6599605"/>
              <a:gd name="connsiteX37" fmla="*/ 8806780 w 11901054"/>
              <a:gd name="connsiteY37" fmla="*/ 6599605 h 6599605"/>
              <a:gd name="connsiteX38" fmla="*/ 8449748 w 11901054"/>
              <a:gd name="connsiteY38" fmla="*/ 6599605 h 6599605"/>
              <a:gd name="connsiteX39" fmla="*/ 8211727 w 11901054"/>
              <a:gd name="connsiteY39" fmla="*/ 6599605 h 6599605"/>
              <a:gd name="connsiteX40" fmla="*/ 7854696 w 11901054"/>
              <a:gd name="connsiteY40" fmla="*/ 6599605 h 6599605"/>
              <a:gd name="connsiteX41" fmla="*/ 7378653 w 11901054"/>
              <a:gd name="connsiteY41" fmla="*/ 6599605 h 6599605"/>
              <a:gd name="connsiteX42" fmla="*/ 6783601 w 11901054"/>
              <a:gd name="connsiteY42" fmla="*/ 6599605 h 6599605"/>
              <a:gd name="connsiteX43" fmla="*/ 6426569 w 11901054"/>
              <a:gd name="connsiteY43" fmla="*/ 6599605 h 6599605"/>
              <a:gd name="connsiteX44" fmla="*/ 5593495 w 11901054"/>
              <a:gd name="connsiteY44" fmla="*/ 6599605 h 6599605"/>
              <a:gd name="connsiteX45" fmla="*/ 4998443 w 11901054"/>
              <a:gd name="connsiteY45" fmla="*/ 6599605 h 6599605"/>
              <a:gd name="connsiteX46" fmla="*/ 4165369 w 11901054"/>
              <a:gd name="connsiteY46" fmla="*/ 6599605 h 6599605"/>
              <a:gd name="connsiteX47" fmla="*/ 3451306 w 11901054"/>
              <a:gd name="connsiteY47" fmla="*/ 6599605 h 6599605"/>
              <a:gd name="connsiteX48" fmla="*/ 2975263 w 11901054"/>
              <a:gd name="connsiteY48" fmla="*/ 6599605 h 6599605"/>
              <a:gd name="connsiteX49" fmla="*/ 2261200 w 11901054"/>
              <a:gd name="connsiteY49" fmla="*/ 6599605 h 6599605"/>
              <a:gd name="connsiteX50" fmla="*/ 1904169 w 11901054"/>
              <a:gd name="connsiteY50" fmla="*/ 6599605 h 6599605"/>
              <a:gd name="connsiteX51" fmla="*/ 1309116 w 11901054"/>
              <a:gd name="connsiteY51" fmla="*/ 6599605 h 6599605"/>
              <a:gd name="connsiteX52" fmla="*/ 1071095 w 11901054"/>
              <a:gd name="connsiteY52" fmla="*/ 6599605 h 6599605"/>
              <a:gd name="connsiteX53" fmla="*/ 0 w 11901054"/>
              <a:gd name="connsiteY53" fmla="*/ 6599605 h 6599605"/>
              <a:gd name="connsiteX54" fmla="*/ 0 w 11901054"/>
              <a:gd name="connsiteY54" fmla="*/ 5999641 h 6599605"/>
              <a:gd name="connsiteX55" fmla="*/ 0 w 11901054"/>
              <a:gd name="connsiteY55" fmla="*/ 5333681 h 6599605"/>
              <a:gd name="connsiteX56" fmla="*/ 0 w 11901054"/>
              <a:gd name="connsiteY56" fmla="*/ 4667721 h 6599605"/>
              <a:gd name="connsiteX57" fmla="*/ 0 w 11901054"/>
              <a:gd name="connsiteY57" fmla="*/ 4199749 h 6599605"/>
              <a:gd name="connsiteX58" fmla="*/ 0 w 11901054"/>
              <a:gd name="connsiteY58" fmla="*/ 3467792 h 6599605"/>
              <a:gd name="connsiteX59" fmla="*/ 0 w 11901054"/>
              <a:gd name="connsiteY59" fmla="*/ 2867828 h 6599605"/>
              <a:gd name="connsiteX60" fmla="*/ 0 w 11901054"/>
              <a:gd name="connsiteY60" fmla="*/ 2465852 h 6599605"/>
              <a:gd name="connsiteX61" fmla="*/ 0 w 11901054"/>
              <a:gd name="connsiteY61" fmla="*/ 1865888 h 6599605"/>
              <a:gd name="connsiteX62" fmla="*/ 0 w 11901054"/>
              <a:gd name="connsiteY62" fmla="*/ 1331920 h 6599605"/>
              <a:gd name="connsiteX63" fmla="*/ 0 w 11901054"/>
              <a:gd name="connsiteY63" fmla="*/ 797952 h 6599605"/>
              <a:gd name="connsiteX64" fmla="*/ 0 w 11901054"/>
              <a:gd name="connsiteY64" fmla="*/ 0 h 6599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1901054" h="6599605" extrusionOk="0">
                <a:moveTo>
                  <a:pt x="0" y="0"/>
                </a:moveTo>
                <a:cubicBezTo>
                  <a:pt x="224244" y="-40974"/>
                  <a:pt x="363131" y="48140"/>
                  <a:pt x="476042" y="0"/>
                </a:cubicBezTo>
                <a:cubicBezTo>
                  <a:pt x="588953" y="-48140"/>
                  <a:pt x="626373" y="14"/>
                  <a:pt x="714063" y="0"/>
                </a:cubicBezTo>
                <a:cubicBezTo>
                  <a:pt x="801753" y="-14"/>
                  <a:pt x="1316323" y="17256"/>
                  <a:pt x="1547137" y="0"/>
                </a:cubicBezTo>
                <a:cubicBezTo>
                  <a:pt x="1777951" y="-17256"/>
                  <a:pt x="1905852" y="7431"/>
                  <a:pt x="2023179" y="0"/>
                </a:cubicBezTo>
                <a:cubicBezTo>
                  <a:pt x="2140506" y="-7431"/>
                  <a:pt x="2378666" y="15012"/>
                  <a:pt x="2499221" y="0"/>
                </a:cubicBezTo>
                <a:cubicBezTo>
                  <a:pt x="2619776" y="-15012"/>
                  <a:pt x="3023216" y="66509"/>
                  <a:pt x="3332295" y="0"/>
                </a:cubicBezTo>
                <a:cubicBezTo>
                  <a:pt x="3641374" y="-66509"/>
                  <a:pt x="3553200" y="6453"/>
                  <a:pt x="3689327" y="0"/>
                </a:cubicBezTo>
                <a:cubicBezTo>
                  <a:pt x="3825454" y="-6453"/>
                  <a:pt x="4352345" y="89808"/>
                  <a:pt x="4522401" y="0"/>
                </a:cubicBezTo>
                <a:cubicBezTo>
                  <a:pt x="4692457" y="-89808"/>
                  <a:pt x="5140260" y="75474"/>
                  <a:pt x="5355474" y="0"/>
                </a:cubicBezTo>
                <a:cubicBezTo>
                  <a:pt x="5570688" y="-75474"/>
                  <a:pt x="5765508" y="12485"/>
                  <a:pt x="5950527" y="0"/>
                </a:cubicBezTo>
                <a:cubicBezTo>
                  <a:pt x="6135546" y="-12485"/>
                  <a:pt x="6524064" y="13134"/>
                  <a:pt x="6783601" y="0"/>
                </a:cubicBezTo>
                <a:cubicBezTo>
                  <a:pt x="7043138" y="-13134"/>
                  <a:pt x="7144816" y="28184"/>
                  <a:pt x="7259643" y="0"/>
                </a:cubicBezTo>
                <a:cubicBezTo>
                  <a:pt x="7374470" y="-28184"/>
                  <a:pt x="7622729" y="9243"/>
                  <a:pt x="7735685" y="0"/>
                </a:cubicBezTo>
                <a:cubicBezTo>
                  <a:pt x="7848641" y="-9243"/>
                  <a:pt x="8288909" y="21141"/>
                  <a:pt x="8449748" y="0"/>
                </a:cubicBezTo>
                <a:cubicBezTo>
                  <a:pt x="8610587" y="-21141"/>
                  <a:pt x="8814185" y="18760"/>
                  <a:pt x="8925791" y="0"/>
                </a:cubicBezTo>
                <a:cubicBezTo>
                  <a:pt x="9037397" y="-18760"/>
                  <a:pt x="9463943" y="77669"/>
                  <a:pt x="9758864" y="0"/>
                </a:cubicBezTo>
                <a:cubicBezTo>
                  <a:pt x="10053785" y="-77669"/>
                  <a:pt x="10422366" y="53498"/>
                  <a:pt x="10591938" y="0"/>
                </a:cubicBezTo>
                <a:cubicBezTo>
                  <a:pt x="10761510" y="-53498"/>
                  <a:pt x="10964905" y="61885"/>
                  <a:pt x="11186991" y="0"/>
                </a:cubicBezTo>
                <a:cubicBezTo>
                  <a:pt x="11409077" y="-61885"/>
                  <a:pt x="11564767" y="85014"/>
                  <a:pt x="11901054" y="0"/>
                </a:cubicBezTo>
                <a:cubicBezTo>
                  <a:pt x="11904956" y="189735"/>
                  <a:pt x="11880575" y="248817"/>
                  <a:pt x="11901054" y="401976"/>
                </a:cubicBezTo>
                <a:cubicBezTo>
                  <a:pt x="11921533" y="555135"/>
                  <a:pt x="11857377" y="722012"/>
                  <a:pt x="11901054" y="869948"/>
                </a:cubicBezTo>
                <a:cubicBezTo>
                  <a:pt x="11944731" y="1017884"/>
                  <a:pt x="11830577" y="1252696"/>
                  <a:pt x="11901054" y="1535908"/>
                </a:cubicBezTo>
                <a:cubicBezTo>
                  <a:pt x="11971531" y="1819120"/>
                  <a:pt x="11861156" y="1805816"/>
                  <a:pt x="11901054" y="2069876"/>
                </a:cubicBezTo>
                <a:cubicBezTo>
                  <a:pt x="11940952" y="2333936"/>
                  <a:pt x="11883636" y="2323059"/>
                  <a:pt x="11901054" y="2537848"/>
                </a:cubicBezTo>
                <a:cubicBezTo>
                  <a:pt x="11918472" y="2752637"/>
                  <a:pt x="11821919" y="2956238"/>
                  <a:pt x="11901054" y="3203808"/>
                </a:cubicBezTo>
                <a:cubicBezTo>
                  <a:pt x="11980189" y="3451378"/>
                  <a:pt x="11890353" y="3538527"/>
                  <a:pt x="11901054" y="3803772"/>
                </a:cubicBezTo>
                <a:cubicBezTo>
                  <a:pt x="11911755" y="4069017"/>
                  <a:pt x="11892597" y="4269093"/>
                  <a:pt x="11901054" y="4403736"/>
                </a:cubicBezTo>
                <a:cubicBezTo>
                  <a:pt x="11909511" y="4538379"/>
                  <a:pt x="11869170" y="4986115"/>
                  <a:pt x="11901054" y="5135693"/>
                </a:cubicBezTo>
                <a:cubicBezTo>
                  <a:pt x="11932938" y="5285271"/>
                  <a:pt x="11850793" y="5523766"/>
                  <a:pt x="11901054" y="5801653"/>
                </a:cubicBezTo>
                <a:cubicBezTo>
                  <a:pt x="11951315" y="6079540"/>
                  <a:pt x="11900991" y="6331925"/>
                  <a:pt x="11901054" y="6599605"/>
                </a:cubicBezTo>
                <a:cubicBezTo>
                  <a:pt x="11676088" y="6630526"/>
                  <a:pt x="11547433" y="6557376"/>
                  <a:pt x="11425012" y="6599605"/>
                </a:cubicBezTo>
                <a:cubicBezTo>
                  <a:pt x="11302591" y="6641834"/>
                  <a:pt x="11281649" y="6581480"/>
                  <a:pt x="11186991" y="6599605"/>
                </a:cubicBezTo>
                <a:cubicBezTo>
                  <a:pt x="11092333" y="6617730"/>
                  <a:pt x="10779183" y="6596042"/>
                  <a:pt x="10472928" y="6599605"/>
                </a:cubicBezTo>
                <a:cubicBezTo>
                  <a:pt x="10166673" y="6603168"/>
                  <a:pt x="10214172" y="6559749"/>
                  <a:pt x="10115896" y="6599605"/>
                </a:cubicBezTo>
                <a:cubicBezTo>
                  <a:pt x="10017620" y="6639461"/>
                  <a:pt x="9989702" y="6596007"/>
                  <a:pt x="9877875" y="6599605"/>
                </a:cubicBezTo>
                <a:cubicBezTo>
                  <a:pt x="9766048" y="6603203"/>
                  <a:pt x="9672948" y="6580405"/>
                  <a:pt x="9520843" y="6599605"/>
                </a:cubicBezTo>
                <a:cubicBezTo>
                  <a:pt x="9368738" y="6618805"/>
                  <a:pt x="9045324" y="6551637"/>
                  <a:pt x="8806780" y="6599605"/>
                </a:cubicBezTo>
                <a:cubicBezTo>
                  <a:pt x="8568236" y="6647573"/>
                  <a:pt x="8551808" y="6558957"/>
                  <a:pt x="8449748" y="6599605"/>
                </a:cubicBezTo>
                <a:cubicBezTo>
                  <a:pt x="8347688" y="6640253"/>
                  <a:pt x="8278571" y="6583171"/>
                  <a:pt x="8211727" y="6599605"/>
                </a:cubicBezTo>
                <a:cubicBezTo>
                  <a:pt x="8144883" y="6616039"/>
                  <a:pt x="8016804" y="6575728"/>
                  <a:pt x="7854696" y="6599605"/>
                </a:cubicBezTo>
                <a:cubicBezTo>
                  <a:pt x="7692588" y="6623482"/>
                  <a:pt x="7565496" y="6546872"/>
                  <a:pt x="7378653" y="6599605"/>
                </a:cubicBezTo>
                <a:cubicBezTo>
                  <a:pt x="7191810" y="6652338"/>
                  <a:pt x="6976209" y="6558568"/>
                  <a:pt x="6783601" y="6599605"/>
                </a:cubicBezTo>
                <a:cubicBezTo>
                  <a:pt x="6590993" y="6640642"/>
                  <a:pt x="6546404" y="6583664"/>
                  <a:pt x="6426569" y="6599605"/>
                </a:cubicBezTo>
                <a:cubicBezTo>
                  <a:pt x="6306734" y="6615546"/>
                  <a:pt x="5861406" y="6547044"/>
                  <a:pt x="5593495" y="6599605"/>
                </a:cubicBezTo>
                <a:cubicBezTo>
                  <a:pt x="5325584" y="6652166"/>
                  <a:pt x="5203632" y="6597670"/>
                  <a:pt x="4998443" y="6599605"/>
                </a:cubicBezTo>
                <a:cubicBezTo>
                  <a:pt x="4793254" y="6601540"/>
                  <a:pt x="4472124" y="6507100"/>
                  <a:pt x="4165369" y="6599605"/>
                </a:cubicBezTo>
                <a:cubicBezTo>
                  <a:pt x="3858614" y="6692110"/>
                  <a:pt x="3684568" y="6561217"/>
                  <a:pt x="3451306" y="6599605"/>
                </a:cubicBezTo>
                <a:cubicBezTo>
                  <a:pt x="3218044" y="6637993"/>
                  <a:pt x="3086543" y="6553322"/>
                  <a:pt x="2975263" y="6599605"/>
                </a:cubicBezTo>
                <a:cubicBezTo>
                  <a:pt x="2863983" y="6645888"/>
                  <a:pt x="2556358" y="6523437"/>
                  <a:pt x="2261200" y="6599605"/>
                </a:cubicBezTo>
                <a:cubicBezTo>
                  <a:pt x="1966042" y="6675773"/>
                  <a:pt x="1984308" y="6583317"/>
                  <a:pt x="1904169" y="6599605"/>
                </a:cubicBezTo>
                <a:cubicBezTo>
                  <a:pt x="1824030" y="6615893"/>
                  <a:pt x="1490802" y="6591859"/>
                  <a:pt x="1309116" y="6599605"/>
                </a:cubicBezTo>
                <a:cubicBezTo>
                  <a:pt x="1127430" y="6607351"/>
                  <a:pt x="1161927" y="6571880"/>
                  <a:pt x="1071095" y="6599605"/>
                </a:cubicBezTo>
                <a:cubicBezTo>
                  <a:pt x="980263" y="6627330"/>
                  <a:pt x="452081" y="6495521"/>
                  <a:pt x="0" y="6599605"/>
                </a:cubicBezTo>
                <a:cubicBezTo>
                  <a:pt x="-30948" y="6381530"/>
                  <a:pt x="642" y="6179216"/>
                  <a:pt x="0" y="5999641"/>
                </a:cubicBezTo>
                <a:cubicBezTo>
                  <a:pt x="-642" y="5820066"/>
                  <a:pt x="64736" y="5476787"/>
                  <a:pt x="0" y="5333681"/>
                </a:cubicBezTo>
                <a:cubicBezTo>
                  <a:pt x="-64736" y="5190575"/>
                  <a:pt x="11668" y="4913359"/>
                  <a:pt x="0" y="4667721"/>
                </a:cubicBezTo>
                <a:cubicBezTo>
                  <a:pt x="-11668" y="4422083"/>
                  <a:pt x="37795" y="4344376"/>
                  <a:pt x="0" y="4199749"/>
                </a:cubicBezTo>
                <a:cubicBezTo>
                  <a:pt x="-37795" y="4055122"/>
                  <a:pt x="24482" y="3830474"/>
                  <a:pt x="0" y="3467792"/>
                </a:cubicBezTo>
                <a:cubicBezTo>
                  <a:pt x="-24482" y="3105110"/>
                  <a:pt x="17377" y="3100078"/>
                  <a:pt x="0" y="2867828"/>
                </a:cubicBezTo>
                <a:cubicBezTo>
                  <a:pt x="-17377" y="2635578"/>
                  <a:pt x="41816" y="2638586"/>
                  <a:pt x="0" y="2465852"/>
                </a:cubicBezTo>
                <a:cubicBezTo>
                  <a:pt x="-41816" y="2293118"/>
                  <a:pt x="53507" y="2077605"/>
                  <a:pt x="0" y="1865888"/>
                </a:cubicBezTo>
                <a:cubicBezTo>
                  <a:pt x="-53507" y="1654171"/>
                  <a:pt x="23315" y="1564759"/>
                  <a:pt x="0" y="1331920"/>
                </a:cubicBezTo>
                <a:cubicBezTo>
                  <a:pt x="-23315" y="1099081"/>
                  <a:pt x="16962" y="982827"/>
                  <a:pt x="0" y="797952"/>
                </a:cubicBezTo>
                <a:cubicBezTo>
                  <a:pt x="-16962" y="613077"/>
                  <a:pt x="71752" y="396177"/>
                  <a:pt x="0" y="0"/>
                </a:cubicBezTo>
                <a:close/>
              </a:path>
            </a:pathLst>
          </a:custGeom>
          <a:noFill/>
          <a:ln w="76200">
            <a:solidFill>
              <a:srgbClr val="2BABC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E282CDF-30FC-47C1-9593-A60DA7E8ABCF}"/>
              </a:ext>
            </a:extLst>
          </p:cNvPr>
          <p:cNvGrpSpPr/>
          <p:nvPr/>
        </p:nvGrpSpPr>
        <p:grpSpPr>
          <a:xfrm>
            <a:off x="4531308" y="1645979"/>
            <a:ext cx="3129383" cy="1299893"/>
            <a:chOff x="1981127" y="1825482"/>
            <a:chExt cx="3129383" cy="129989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0576757-D427-45F0-BB58-5935C54750FB}"/>
                </a:ext>
              </a:extLst>
            </p:cNvPr>
            <p:cNvSpPr/>
            <p:nvPr/>
          </p:nvSpPr>
          <p:spPr>
            <a:xfrm>
              <a:off x="1981127" y="1925046"/>
              <a:ext cx="3129383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7200" b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6"/>
                  </a:solidFill>
                  <a:effectLst>
                    <a:glow rad="101600">
                      <a:schemeClr val="accent6">
                        <a:satMod val="175000"/>
                        <a:alpha val="40000"/>
                      </a:schemeClr>
                    </a:glow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Modern Love" panose="04090805081005020601" pitchFamily="82" charset="0"/>
                </a:rPr>
                <a:t>Ban bi</a:t>
              </a:r>
              <a:endParaRPr lang="en-US" sz="72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Modern Love" panose="04090805081005020601" pitchFamily="82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77D1FA6-2F73-4831-B723-FF3B04CC96A9}"/>
                </a:ext>
              </a:extLst>
            </p:cNvPr>
            <p:cNvSpPr/>
            <p:nvPr/>
          </p:nvSpPr>
          <p:spPr>
            <a:xfrm rot="10800000">
              <a:off x="2670940" y="1907107"/>
              <a:ext cx="548547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400" b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6"/>
                  </a:solidFill>
                  <a:effectLst>
                    <a:glow rad="101600">
                      <a:schemeClr val="accent6">
                        <a:satMod val="175000"/>
                        <a:alpha val="40000"/>
                      </a:schemeClr>
                    </a:glow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Modern Love" panose="04090805081005020601" pitchFamily="82" charset="0"/>
                </a:rPr>
                <a:t>^</a:t>
              </a:r>
              <a:endParaRPr lang="en-US" sz="4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Modern Love" panose="04090805081005020601" pitchFamily="82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F3CD94D-E96A-4806-BB3B-98CFF8117540}"/>
                </a:ext>
              </a:extLst>
            </p:cNvPr>
            <p:cNvSpPr/>
            <p:nvPr/>
          </p:nvSpPr>
          <p:spPr>
            <a:xfrm rot="16200000">
              <a:off x="3250020" y="1509690"/>
              <a:ext cx="476412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600" b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6"/>
                  </a:solidFill>
                  <a:effectLst>
                    <a:glow rad="101600">
                      <a:schemeClr val="accent6">
                        <a:satMod val="175000"/>
                        <a:alpha val="40000"/>
                      </a:schemeClr>
                    </a:glow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Modern Love" panose="04090805081005020601" pitchFamily="82" charset="0"/>
                </a:rPr>
                <a:t>`</a:t>
              </a:r>
              <a:endParaRPr lang="en-US" sz="66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Modern Love" panose="04090805081005020601" pitchFamily="82" charset="0"/>
              </a:endParaRPr>
            </a:p>
          </p:txBody>
        </p: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9135D024-0DAB-4831-BBD6-25E406AEFE90}"/>
              </a:ext>
            </a:extLst>
          </p:cNvPr>
          <p:cNvSpPr/>
          <p:nvPr/>
        </p:nvSpPr>
        <p:spPr>
          <a:xfrm>
            <a:off x="8362526" y="1982060"/>
            <a:ext cx="3291840" cy="3291840"/>
          </a:xfrm>
          <a:prstGeom prst="ellipse">
            <a:avLst/>
          </a:prstGeom>
          <a:solidFill>
            <a:srgbClr val="FFAC33">
              <a:alpha val="6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BF5975B-645A-43EF-B9D2-0B7989148F12}"/>
              </a:ext>
            </a:extLst>
          </p:cNvPr>
          <p:cNvSpPr/>
          <p:nvPr/>
        </p:nvSpPr>
        <p:spPr>
          <a:xfrm>
            <a:off x="8844631" y="2439260"/>
            <a:ext cx="2377440" cy="2377440"/>
          </a:xfrm>
          <a:prstGeom prst="ellipse">
            <a:avLst/>
          </a:prstGeom>
          <a:solidFill>
            <a:srgbClr val="FF89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A5AA29A-2169-4A38-AA69-9DA3A2FFEBE2}"/>
              </a:ext>
            </a:extLst>
          </p:cNvPr>
          <p:cNvSpPr/>
          <p:nvPr/>
        </p:nvSpPr>
        <p:spPr>
          <a:xfrm>
            <a:off x="9276926" y="2896460"/>
            <a:ext cx="1463040" cy="1463040"/>
          </a:xfrm>
          <a:prstGeom prst="ellipse">
            <a:avLst/>
          </a:prstGeom>
          <a:solidFill>
            <a:srgbClr val="35F8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B72D375-7071-4475-9859-E1C58609F716}"/>
              </a:ext>
            </a:extLst>
          </p:cNvPr>
          <p:cNvSpPr/>
          <p:nvPr/>
        </p:nvSpPr>
        <p:spPr>
          <a:xfrm>
            <a:off x="9759031" y="3353660"/>
            <a:ext cx="548640" cy="5486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0C6579-5A36-4BC8-AE6B-BB1AAA8C2EC6}"/>
              </a:ext>
            </a:extLst>
          </p:cNvPr>
          <p:cNvSpPr txBox="1"/>
          <p:nvPr/>
        </p:nvSpPr>
        <p:spPr>
          <a:xfrm>
            <a:off x="9759031" y="3396225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55277E6-7EBA-4581-89EF-6373B15C1269}"/>
              </a:ext>
            </a:extLst>
          </p:cNvPr>
          <p:cNvSpPr txBox="1"/>
          <p:nvPr/>
        </p:nvSpPr>
        <p:spPr>
          <a:xfrm>
            <a:off x="9892381" y="3891525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50A5CB3-3CC0-4B9A-A1FB-0D646B4F7D9A}"/>
              </a:ext>
            </a:extLst>
          </p:cNvPr>
          <p:cNvSpPr txBox="1"/>
          <p:nvPr/>
        </p:nvSpPr>
        <p:spPr>
          <a:xfrm>
            <a:off x="9892381" y="4386825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27639F1-B15E-4CEC-962E-BCD6506CE040}"/>
              </a:ext>
            </a:extLst>
          </p:cNvPr>
          <p:cNvSpPr txBox="1"/>
          <p:nvPr/>
        </p:nvSpPr>
        <p:spPr>
          <a:xfrm>
            <a:off x="9835231" y="4824975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B3F21BD-57BF-4053-92A5-512186F241F9}"/>
              </a:ext>
            </a:extLst>
          </p:cNvPr>
          <p:cNvSpPr txBox="1"/>
          <p:nvPr/>
        </p:nvSpPr>
        <p:spPr>
          <a:xfrm>
            <a:off x="9755221" y="524854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-10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9885E45-25E7-4A54-AE12-1424AC6143C6}"/>
              </a:ext>
            </a:extLst>
          </p:cNvPr>
          <p:cNvSpPr txBox="1"/>
          <p:nvPr/>
        </p:nvSpPr>
        <p:spPr>
          <a:xfrm>
            <a:off x="413005" y="2702163"/>
            <a:ext cx="7744763" cy="3890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Trong trò chơi này người chơi sẽ bắn bi vào các vòng tròn trên mặt đất, bạn K đã bắn được 2 viên điểm 5, 2 viên điểm 0 và 2 viên điểm -1. Bạn M đã bắn được 1 viên điểm 10, 2 viên điểm 5, 1 viên điểm -1 và 2 viên điểm  -10. Hỏi bạn nào được điểm cao hơn?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107195D-20BF-4C1F-AA93-1C1E241DEF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7788" y="37032"/>
            <a:ext cx="6256424" cy="766597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B44C5100-FBF8-4C26-884B-8D067D5882D0}"/>
              </a:ext>
            </a:extLst>
          </p:cNvPr>
          <p:cNvGrpSpPr/>
          <p:nvPr/>
        </p:nvGrpSpPr>
        <p:grpSpPr>
          <a:xfrm rot="12713996">
            <a:off x="-1937566" y="-1337510"/>
            <a:ext cx="3000897" cy="3840480"/>
            <a:chOff x="9055676" y="0"/>
            <a:chExt cx="3000897" cy="6858000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F76D52E-3C05-4FDF-807B-B11E0311A136}"/>
                </a:ext>
              </a:extLst>
            </p:cNvPr>
            <p:cNvSpPr/>
            <p:nvPr/>
          </p:nvSpPr>
          <p:spPr>
            <a:xfrm>
              <a:off x="9221933" y="0"/>
              <a:ext cx="2834640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07E678B2-739D-4086-9E3E-BDC56D9B13AE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58466275-E18C-47A7-948C-11D110F0E5E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60785064-1EC8-4255-8104-C98265D75A6D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9651EF6F-87DF-4303-BE60-E5A9AC4E4807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7593238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389E121-72A8-4EDF-89E2-73852E32A0D1}"/>
              </a:ext>
            </a:extLst>
          </p:cNvPr>
          <p:cNvSpPr/>
          <p:nvPr/>
        </p:nvSpPr>
        <p:spPr>
          <a:xfrm>
            <a:off x="5212080" y="1455228"/>
            <a:ext cx="3950970" cy="365760"/>
          </a:xfrm>
          <a:prstGeom prst="rect">
            <a:avLst/>
          </a:prstGeom>
          <a:solidFill>
            <a:srgbClr val="C00000">
              <a:alpha val="42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5835956-7BB8-4BA3-B9D3-63A8DD60B5B4}"/>
              </a:ext>
            </a:extLst>
          </p:cNvPr>
          <p:cNvSpPr/>
          <p:nvPr/>
        </p:nvSpPr>
        <p:spPr>
          <a:xfrm>
            <a:off x="124691" y="119851"/>
            <a:ext cx="11901054" cy="6599605"/>
          </a:xfrm>
          <a:custGeom>
            <a:avLst/>
            <a:gdLst>
              <a:gd name="connsiteX0" fmla="*/ 0 w 11901054"/>
              <a:gd name="connsiteY0" fmla="*/ 0 h 6599605"/>
              <a:gd name="connsiteX1" fmla="*/ 476042 w 11901054"/>
              <a:gd name="connsiteY1" fmla="*/ 0 h 6599605"/>
              <a:gd name="connsiteX2" fmla="*/ 714063 w 11901054"/>
              <a:gd name="connsiteY2" fmla="*/ 0 h 6599605"/>
              <a:gd name="connsiteX3" fmla="*/ 1547137 w 11901054"/>
              <a:gd name="connsiteY3" fmla="*/ 0 h 6599605"/>
              <a:gd name="connsiteX4" fmla="*/ 2023179 w 11901054"/>
              <a:gd name="connsiteY4" fmla="*/ 0 h 6599605"/>
              <a:gd name="connsiteX5" fmla="*/ 2499221 w 11901054"/>
              <a:gd name="connsiteY5" fmla="*/ 0 h 6599605"/>
              <a:gd name="connsiteX6" fmla="*/ 3332295 w 11901054"/>
              <a:gd name="connsiteY6" fmla="*/ 0 h 6599605"/>
              <a:gd name="connsiteX7" fmla="*/ 3689327 w 11901054"/>
              <a:gd name="connsiteY7" fmla="*/ 0 h 6599605"/>
              <a:gd name="connsiteX8" fmla="*/ 4522401 w 11901054"/>
              <a:gd name="connsiteY8" fmla="*/ 0 h 6599605"/>
              <a:gd name="connsiteX9" fmla="*/ 5355474 w 11901054"/>
              <a:gd name="connsiteY9" fmla="*/ 0 h 6599605"/>
              <a:gd name="connsiteX10" fmla="*/ 5950527 w 11901054"/>
              <a:gd name="connsiteY10" fmla="*/ 0 h 6599605"/>
              <a:gd name="connsiteX11" fmla="*/ 6783601 w 11901054"/>
              <a:gd name="connsiteY11" fmla="*/ 0 h 6599605"/>
              <a:gd name="connsiteX12" fmla="*/ 7259643 w 11901054"/>
              <a:gd name="connsiteY12" fmla="*/ 0 h 6599605"/>
              <a:gd name="connsiteX13" fmla="*/ 7735685 w 11901054"/>
              <a:gd name="connsiteY13" fmla="*/ 0 h 6599605"/>
              <a:gd name="connsiteX14" fmla="*/ 8449748 w 11901054"/>
              <a:gd name="connsiteY14" fmla="*/ 0 h 6599605"/>
              <a:gd name="connsiteX15" fmla="*/ 8925791 w 11901054"/>
              <a:gd name="connsiteY15" fmla="*/ 0 h 6599605"/>
              <a:gd name="connsiteX16" fmla="*/ 9758864 w 11901054"/>
              <a:gd name="connsiteY16" fmla="*/ 0 h 6599605"/>
              <a:gd name="connsiteX17" fmla="*/ 10591938 w 11901054"/>
              <a:gd name="connsiteY17" fmla="*/ 0 h 6599605"/>
              <a:gd name="connsiteX18" fmla="*/ 11186991 w 11901054"/>
              <a:gd name="connsiteY18" fmla="*/ 0 h 6599605"/>
              <a:gd name="connsiteX19" fmla="*/ 11901054 w 11901054"/>
              <a:gd name="connsiteY19" fmla="*/ 0 h 6599605"/>
              <a:gd name="connsiteX20" fmla="*/ 11901054 w 11901054"/>
              <a:gd name="connsiteY20" fmla="*/ 401976 h 6599605"/>
              <a:gd name="connsiteX21" fmla="*/ 11901054 w 11901054"/>
              <a:gd name="connsiteY21" fmla="*/ 869948 h 6599605"/>
              <a:gd name="connsiteX22" fmla="*/ 11901054 w 11901054"/>
              <a:gd name="connsiteY22" fmla="*/ 1535908 h 6599605"/>
              <a:gd name="connsiteX23" fmla="*/ 11901054 w 11901054"/>
              <a:gd name="connsiteY23" fmla="*/ 2069876 h 6599605"/>
              <a:gd name="connsiteX24" fmla="*/ 11901054 w 11901054"/>
              <a:gd name="connsiteY24" fmla="*/ 2537848 h 6599605"/>
              <a:gd name="connsiteX25" fmla="*/ 11901054 w 11901054"/>
              <a:gd name="connsiteY25" fmla="*/ 3203808 h 6599605"/>
              <a:gd name="connsiteX26" fmla="*/ 11901054 w 11901054"/>
              <a:gd name="connsiteY26" fmla="*/ 3803772 h 6599605"/>
              <a:gd name="connsiteX27" fmla="*/ 11901054 w 11901054"/>
              <a:gd name="connsiteY27" fmla="*/ 4403736 h 6599605"/>
              <a:gd name="connsiteX28" fmla="*/ 11901054 w 11901054"/>
              <a:gd name="connsiteY28" fmla="*/ 5135693 h 6599605"/>
              <a:gd name="connsiteX29" fmla="*/ 11901054 w 11901054"/>
              <a:gd name="connsiteY29" fmla="*/ 5801653 h 6599605"/>
              <a:gd name="connsiteX30" fmla="*/ 11901054 w 11901054"/>
              <a:gd name="connsiteY30" fmla="*/ 6599605 h 6599605"/>
              <a:gd name="connsiteX31" fmla="*/ 11425012 w 11901054"/>
              <a:gd name="connsiteY31" fmla="*/ 6599605 h 6599605"/>
              <a:gd name="connsiteX32" fmla="*/ 11186991 w 11901054"/>
              <a:gd name="connsiteY32" fmla="*/ 6599605 h 6599605"/>
              <a:gd name="connsiteX33" fmla="*/ 10472928 w 11901054"/>
              <a:gd name="connsiteY33" fmla="*/ 6599605 h 6599605"/>
              <a:gd name="connsiteX34" fmla="*/ 10115896 w 11901054"/>
              <a:gd name="connsiteY34" fmla="*/ 6599605 h 6599605"/>
              <a:gd name="connsiteX35" fmla="*/ 9877875 w 11901054"/>
              <a:gd name="connsiteY35" fmla="*/ 6599605 h 6599605"/>
              <a:gd name="connsiteX36" fmla="*/ 9520843 w 11901054"/>
              <a:gd name="connsiteY36" fmla="*/ 6599605 h 6599605"/>
              <a:gd name="connsiteX37" fmla="*/ 8806780 w 11901054"/>
              <a:gd name="connsiteY37" fmla="*/ 6599605 h 6599605"/>
              <a:gd name="connsiteX38" fmla="*/ 8449748 w 11901054"/>
              <a:gd name="connsiteY38" fmla="*/ 6599605 h 6599605"/>
              <a:gd name="connsiteX39" fmla="*/ 8211727 w 11901054"/>
              <a:gd name="connsiteY39" fmla="*/ 6599605 h 6599605"/>
              <a:gd name="connsiteX40" fmla="*/ 7854696 w 11901054"/>
              <a:gd name="connsiteY40" fmla="*/ 6599605 h 6599605"/>
              <a:gd name="connsiteX41" fmla="*/ 7378653 w 11901054"/>
              <a:gd name="connsiteY41" fmla="*/ 6599605 h 6599605"/>
              <a:gd name="connsiteX42" fmla="*/ 6783601 w 11901054"/>
              <a:gd name="connsiteY42" fmla="*/ 6599605 h 6599605"/>
              <a:gd name="connsiteX43" fmla="*/ 6426569 w 11901054"/>
              <a:gd name="connsiteY43" fmla="*/ 6599605 h 6599605"/>
              <a:gd name="connsiteX44" fmla="*/ 5593495 w 11901054"/>
              <a:gd name="connsiteY44" fmla="*/ 6599605 h 6599605"/>
              <a:gd name="connsiteX45" fmla="*/ 4998443 w 11901054"/>
              <a:gd name="connsiteY45" fmla="*/ 6599605 h 6599605"/>
              <a:gd name="connsiteX46" fmla="*/ 4165369 w 11901054"/>
              <a:gd name="connsiteY46" fmla="*/ 6599605 h 6599605"/>
              <a:gd name="connsiteX47" fmla="*/ 3451306 w 11901054"/>
              <a:gd name="connsiteY47" fmla="*/ 6599605 h 6599605"/>
              <a:gd name="connsiteX48" fmla="*/ 2975263 w 11901054"/>
              <a:gd name="connsiteY48" fmla="*/ 6599605 h 6599605"/>
              <a:gd name="connsiteX49" fmla="*/ 2261200 w 11901054"/>
              <a:gd name="connsiteY49" fmla="*/ 6599605 h 6599605"/>
              <a:gd name="connsiteX50" fmla="*/ 1904169 w 11901054"/>
              <a:gd name="connsiteY50" fmla="*/ 6599605 h 6599605"/>
              <a:gd name="connsiteX51" fmla="*/ 1309116 w 11901054"/>
              <a:gd name="connsiteY51" fmla="*/ 6599605 h 6599605"/>
              <a:gd name="connsiteX52" fmla="*/ 1071095 w 11901054"/>
              <a:gd name="connsiteY52" fmla="*/ 6599605 h 6599605"/>
              <a:gd name="connsiteX53" fmla="*/ 0 w 11901054"/>
              <a:gd name="connsiteY53" fmla="*/ 6599605 h 6599605"/>
              <a:gd name="connsiteX54" fmla="*/ 0 w 11901054"/>
              <a:gd name="connsiteY54" fmla="*/ 5999641 h 6599605"/>
              <a:gd name="connsiteX55" fmla="*/ 0 w 11901054"/>
              <a:gd name="connsiteY55" fmla="*/ 5333681 h 6599605"/>
              <a:gd name="connsiteX56" fmla="*/ 0 w 11901054"/>
              <a:gd name="connsiteY56" fmla="*/ 4667721 h 6599605"/>
              <a:gd name="connsiteX57" fmla="*/ 0 w 11901054"/>
              <a:gd name="connsiteY57" fmla="*/ 4199749 h 6599605"/>
              <a:gd name="connsiteX58" fmla="*/ 0 w 11901054"/>
              <a:gd name="connsiteY58" fmla="*/ 3467792 h 6599605"/>
              <a:gd name="connsiteX59" fmla="*/ 0 w 11901054"/>
              <a:gd name="connsiteY59" fmla="*/ 2867828 h 6599605"/>
              <a:gd name="connsiteX60" fmla="*/ 0 w 11901054"/>
              <a:gd name="connsiteY60" fmla="*/ 2465852 h 6599605"/>
              <a:gd name="connsiteX61" fmla="*/ 0 w 11901054"/>
              <a:gd name="connsiteY61" fmla="*/ 1865888 h 6599605"/>
              <a:gd name="connsiteX62" fmla="*/ 0 w 11901054"/>
              <a:gd name="connsiteY62" fmla="*/ 1331920 h 6599605"/>
              <a:gd name="connsiteX63" fmla="*/ 0 w 11901054"/>
              <a:gd name="connsiteY63" fmla="*/ 797952 h 6599605"/>
              <a:gd name="connsiteX64" fmla="*/ 0 w 11901054"/>
              <a:gd name="connsiteY64" fmla="*/ 0 h 6599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1901054" h="6599605" extrusionOk="0">
                <a:moveTo>
                  <a:pt x="0" y="0"/>
                </a:moveTo>
                <a:cubicBezTo>
                  <a:pt x="224244" y="-40974"/>
                  <a:pt x="363131" y="48140"/>
                  <a:pt x="476042" y="0"/>
                </a:cubicBezTo>
                <a:cubicBezTo>
                  <a:pt x="588953" y="-48140"/>
                  <a:pt x="626373" y="14"/>
                  <a:pt x="714063" y="0"/>
                </a:cubicBezTo>
                <a:cubicBezTo>
                  <a:pt x="801753" y="-14"/>
                  <a:pt x="1316323" y="17256"/>
                  <a:pt x="1547137" y="0"/>
                </a:cubicBezTo>
                <a:cubicBezTo>
                  <a:pt x="1777951" y="-17256"/>
                  <a:pt x="1905852" y="7431"/>
                  <a:pt x="2023179" y="0"/>
                </a:cubicBezTo>
                <a:cubicBezTo>
                  <a:pt x="2140506" y="-7431"/>
                  <a:pt x="2378666" y="15012"/>
                  <a:pt x="2499221" y="0"/>
                </a:cubicBezTo>
                <a:cubicBezTo>
                  <a:pt x="2619776" y="-15012"/>
                  <a:pt x="3023216" y="66509"/>
                  <a:pt x="3332295" y="0"/>
                </a:cubicBezTo>
                <a:cubicBezTo>
                  <a:pt x="3641374" y="-66509"/>
                  <a:pt x="3553200" y="6453"/>
                  <a:pt x="3689327" y="0"/>
                </a:cubicBezTo>
                <a:cubicBezTo>
                  <a:pt x="3825454" y="-6453"/>
                  <a:pt x="4352345" y="89808"/>
                  <a:pt x="4522401" y="0"/>
                </a:cubicBezTo>
                <a:cubicBezTo>
                  <a:pt x="4692457" y="-89808"/>
                  <a:pt x="5140260" y="75474"/>
                  <a:pt x="5355474" y="0"/>
                </a:cubicBezTo>
                <a:cubicBezTo>
                  <a:pt x="5570688" y="-75474"/>
                  <a:pt x="5765508" y="12485"/>
                  <a:pt x="5950527" y="0"/>
                </a:cubicBezTo>
                <a:cubicBezTo>
                  <a:pt x="6135546" y="-12485"/>
                  <a:pt x="6524064" y="13134"/>
                  <a:pt x="6783601" y="0"/>
                </a:cubicBezTo>
                <a:cubicBezTo>
                  <a:pt x="7043138" y="-13134"/>
                  <a:pt x="7144816" y="28184"/>
                  <a:pt x="7259643" y="0"/>
                </a:cubicBezTo>
                <a:cubicBezTo>
                  <a:pt x="7374470" y="-28184"/>
                  <a:pt x="7622729" y="9243"/>
                  <a:pt x="7735685" y="0"/>
                </a:cubicBezTo>
                <a:cubicBezTo>
                  <a:pt x="7848641" y="-9243"/>
                  <a:pt x="8288909" y="21141"/>
                  <a:pt x="8449748" y="0"/>
                </a:cubicBezTo>
                <a:cubicBezTo>
                  <a:pt x="8610587" y="-21141"/>
                  <a:pt x="8814185" y="18760"/>
                  <a:pt x="8925791" y="0"/>
                </a:cubicBezTo>
                <a:cubicBezTo>
                  <a:pt x="9037397" y="-18760"/>
                  <a:pt x="9463943" y="77669"/>
                  <a:pt x="9758864" y="0"/>
                </a:cubicBezTo>
                <a:cubicBezTo>
                  <a:pt x="10053785" y="-77669"/>
                  <a:pt x="10422366" y="53498"/>
                  <a:pt x="10591938" y="0"/>
                </a:cubicBezTo>
                <a:cubicBezTo>
                  <a:pt x="10761510" y="-53498"/>
                  <a:pt x="10964905" y="61885"/>
                  <a:pt x="11186991" y="0"/>
                </a:cubicBezTo>
                <a:cubicBezTo>
                  <a:pt x="11409077" y="-61885"/>
                  <a:pt x="11564767" y="85014"/>
                  <a:pt x="11901054" y="0"/>
                </a:cubicBezTo>
                <a:cubicBezTo>
                  <a:pt x="11904956" y="189735"/>
                  <a:pt x="11880575" y="248817"/>
                  <a:pt x="11901054" y="401976"/>
                </a:cubicBezTo>
                <a:cubicBezTo>
                  <a:pt x="11921533" y="555135"/>
                  <a:pt x="11857377" y="722012"/>
                  <a:pt x="11901054" y="869948"/>
                </a:cubicBezTo>
                <a:cubicBezTo>
                  <a:pt x="11944731" y="1017884"/>
                  <a:pt x="11830577" y="1252696"/>
                  <a:pt x="11901054" y="1535908"/>
                </a:cubicBezTo>
                <a:cubicBezTo>
                  <a:pt x="11971531" y="1819120"/>
                  <a:pt x="11861156" y="1805816"/>
                  <a:pt x="11901054" y="2069876"/>
                </a:cubicBezTo>
                <a:cubicBezTo>
                  <a:pt x="11940952" y="2333936"/>
                  <a:pt x="11883636" y="2323059"/>
                  <a:pt x="11901054" y="2537848"/>
                </a:cubicBezTo>
                <a:cubicBezTo>
                  <a:pt x="11918472" y="2752637"/>
                  <a:pt x="11821919" y="2956238"/>
                  <a:pt x="11901054" y="3203808"/>
                </a:cubicBezTo>
                <a:cubicBezTo>
                  <a:pt x="11980189" y="3451378"/>
                  <a:pt x="11890353" y="3538527"/>
                  <a:pt x="11901054" y="3803772"/>
                </a:cubicBezTo>
                <a:cubicBezTo>
                  <a:pt x="11911755" y="4069017"/>
                  <a:pt x="11892597" y="4269093"/>
                  <a:pt x="11901054" y="4403736"/>
                </a:cubicBezTo>
                <a:cubicBezTo>
                  <a:pt x="11909511" y="4538379"/>
                  <a:pt x="11869170" y="4986115"/>
                  <a:pt x="11901054" y="5135693"/>
                </a:cubicBezTo>
                <a:cubicBezTo>
                  <a:pt x="11932938" y="5285271"/>
                  <a:pt x="11850793" y="5523766"/>
                  <a:pt x="11901054" y="5801653"/>
                </a:cubicBezTo>
                <a:cubicBezTo>
                  <a:pt x="11951315" y="6079540"/>
                  <a:pt x="11900991" y="6331925"/>
                  <a:pt x="11901054" y="6599605"/>
                </a:cubicBezTo>
                <a:cubicBezTo>
                  <a:pt x="11676088" y="6630526"/>
                  <a:pt x="11547433" y="6557376"/>
                  <a:pt x="11425012" y="6599605"/>
                </a:cubicBezTo>
                <a:cubicBezTo>
                  <a:pt x="11302591" y="6641834"/>
                  <a:pt x="11281649" y="6581480"/>
                  <a:pt x="11186991" y="6599605"/>
                </a:cubicBezTo>
                <a:cubicBezTo>
                  <a:pt x="11092333" y="6617730"/>
                  <a:pt x="10779183" y="6596042"/>
                  <a:pt x="10472928" y="6599605"/>
                </a:cubicBezTo>
                <a:cubicBezTo>
                  <a:pt x="10166673" y="6603168"/>
                  <a:pt x="10214172" y="6559749"/>
                  <a:pt x="10115896" y="6599605"/>
                </a:cubicBezTo>
                <a:cubicBezTo>
                  <a:pt x="10017620" y="6639461"/>
                  <a:pt x="9989702" y="6596007"/>
                  <a:pt x="9877875" y="6599605"/>
                </a:cubicBezTo>
                <a:cubicBezTo>
                  <a:pt x="9766048" y="6603203"/>
                  <a:pt x="9672948" y="6580405"/>
                  <a:pt x="9520843" y="6599605"/>
                </a:cubicBezTo>
                <a:cubicBezTo>
                  <a:pt x="9368738" y="6618805"/>
                  <a:pt x="9045324" y="6551637"/>
                  <a:pt x="8806780" y="6599605"/>
                </a:cubicBezTo>
                <a:cubicBezTo>
                  <a:pt x="8568236" y="6647573"/>
                  <a:pt x="8551808" y="6558957"/>
                  <a:pt x="8449748" y="6599605"/>
                </a:cubicBezTo>
                <a:cubicBezTo>
                  <a:pt x="8347688" y="6640253"/>
                  <a:pt x="8278571" y="6583171"/>
                  <a:pt x="8211727" y="6599605"/>
                </a:cubicBezTo>
                <a:cubicBezTo>
                  <a:pt x="8144883" y="6616039"/>
                  <a:pt x="8016804" y="6575728"/>
                  <a:pt x="7854696" y="6599605"/>
                </a:cubicBezTo>
                <a:cubicBezTo>
                  <a:pt x="7692588" y="6623482"/>
                  <a:pt x="7565496" y="6546872"/>
                  <a:pt x="7378653" y="6599605"/>
                </a:cubicBezTo>
                <a:cubicBezTo>
                  <a:pt x="7191810" y="6652338"/>
                  <a:pt x="6976209" y="6558568"/>
                  <a:pt x="6783601" y="6599605"/>
                </a:cubicBezTo>
                <a:cubicBezTo>
                  <a:pt x="6590993" y="6640642"/>
                  <a:pt x="6546404" y="6583664"/>
                  <a:pt x="6426569" y="6599605"/>
                </a:cubicBezTo>
                <a:cubicBezTo>
                  <a:pt x="6306734" y="6615546"/>
                  <a:pt x="5861406" y="6547044"/>
                  <a:pt x="5593495" y="6599605"/>
                </a:cubicBezTo>
                <a:cubicBezTo>
                  <a:pt x="5325584" y="6652166"/>
                  <a:pt x="5203632" y="6597670"/>
                  <a:pt x="4998443" y="6599605"/>
                </a:cubicBezTo>
                <a:cubicBezTo>
                  <a:pt x="4793254" y="6601540"/>
                  <a:pt x="4472124" y="6507100"/>
                  <a:pt x="4165369" y="6599605"/>
                </a:cubicBezTo>
                <a:cubicBezTo>
                  <a:pt x="3858614" y="6692110"/>
                  <a:pt x="3684568" y="6561217"/>
                  <a:pt x="3451306" y="6599605"/>
                </a:cubicBezTo>
                <a:cubicBezTo>
                  <a:pt x="3218044" y="6637993"/>
                  <a:pt x="3086543" y="6553322"/>
                  <a:pt x="2975263" y="6599605"/>
                </a:cubicBezTo>
                <a:cubicBezTo>
                  <a:pt x="2863983" y="6645888"/>
                  <a:pt x="2556358" y="6523437"/>
                  <a:pt x="2261200" y="6599605"/>
                </a:cubicBezTo>
                <a:cubicBezTo>
                  <a:pt x="1966042" y="6675773"/>
                  <a:pt x="1984308" y="6583317"/>
                  <a:pt x="1904169" y="6599605"/>
                </a:cubicBezTo>
                <a:cubicBezTo>
                  <a:pt x="1824030" y="6615893"/>
                  <a:pt x="1490802" y="6591859"/>
                  <a:pt x="1309116" y="6599605"/>
                </a:cubicBezTo>
                <a:cubicBezTo>
                  <a:pt x="1127430" y="6607351"/>
                  <a:pt x="1161927" y="6571880"/>
                  <a:pt x="1071095" y="6599605"/>
                </a:cubicBezTo>
                <a:cubicBezTo>
                  <a:pt x="980263" y="6627330"/>
                  <a:pt x="452081" y="6495521"/>
                  <a:pt x="0" y="6599605"/>
                </a:cubicBezTo>
                <a:cubicBezTo>
                  <a:pt x="-30948" y="6381530"/>
                  <a:pt x="642" y="6179216"/>
                  <a:pt x="0" y="5999641"/>
                </a:cubicBezTo>
                <a:cubicBezTo>
                  <a:pt x="-642" y="5820066"/>
                  <a:pt x="64736" y="5476787"/>
                  <a:pt x="0" y="5333681"/>
                </a:cubicBezTo>
                <a:cubicBezTo>
                  <a:pt x="-64736" y="5190575"/>
                  <a:pt x="11668" y="4913359"/>
                  <a:pt x="0" y="4667721"/>
                </a:cubicBezTo>
                <a:cubicBezTo>
                  <a:pt x="-11668" y="4422083"/>
                  <a:pt x="37795" y="4344376"/>
                  <a:pt x="0" y="4199749"/>
                </a:cubicBezTo>
                <a:cubicBezTo>
                  <a:pt x="-37795" y="4055122"/>
                  <a:pt x="24482" y="3830474"/>
                  <a:pt x="0" y="3467792"/>
                </a:cubicBezTo>
                <a:cubicBezTo>
                  <a:pt x="-24482" y="3105110"/>
                  <a:pt x="17377" y="3100078"/>
                  <a:pt x="0" y="2867828"/>
                </a:cubicBezTo>
                <a:cubicBezTo>
                  <a:pt x="-17377" y="2635578"/>
                  <a:pt x="41816" y="2638586"/>
                  <a:pt x="0" y="2465852"/>
                </a:cubicBezTo>
                <a:cubicBezTo>
                  <a:pt x="-41816" y="2293118"/>
                  <a:pt x="53507" y="2077605"/>
                  <a:pt x="0" y="1865888"/>
                </a:cubicBezTo>
                <a:cubicBezTo>
                  <a:pt x="-53507" y="1654171"/>
                  <a:pt x="23315" y="1564759"/>
                  <a:pt x="0" y="1331920"/>
                </a:cubicBezTo>
                <a:cubicBezTo>
                  <a:pt x="-23315" y="1099081"/>
                  <a:pt x="16962" y="982827"/>
                  <a:pt x="0" y="797952"/>
                </a:cubicBezTo>
                <a:cubicBezTo>
                  <a:pt x="-16962" y="613077"/>
                  <a:pt x="71752" y="396177"/>
                  <a:pt x="0" y="0"/>
                </a:cubicBezTo>
                <a:close/>
              </a:path>
            </a:pathLst>
          </a:custGeom>
          <a:noFill/>
          <a:ln w="76200">
            <a:solidFill>
              <a:srgbClr val="2BABC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B065853-6425-49E3-9B83-769460419EBB}"/>
              </a:ext>
            </a:extLst>
          </p:cNvPr>
          <p:cNvGrpSpPr/>
          <p:nvPr/>
        </p:nvGrpSpPr>
        <p:grpSpPr>
          <a:xfrm>
            <a:off x="9399523" y="1145109"/>
            <a:ext cx="2530972" cy="2819250"/>
            <a:chOff x="9399523" y="764109"/>
            <a:chExt cx="2530972" cy="281925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9135D024-0DAB-4831-BBD6-25E406AEFE90}"/>
                </a:ext>
              </a:extLst>
            </p:cNvPr>
            <p:cNvSpPr/>
            <p:nvPr/>
          </p:nvSpPr>
          <p:spPr>
            <a:xfrm>
              <a:off x="9399523" y="764109"/>
              <a:ext cx="2530972" cy="2530972"/>
            </a:xfrm>
            <a:prstGeom prst="ellipse">
              <a:avLst/>
            </a:prstGeom>
            <a:solidFill>
              <a:srgbClr val="FFAC33">
                <a:alpha val="63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BF5975B-645A-43EF-B9D2-0B7989148F12}"/>
                </a:ext>
              </a:extLst>
            </p:cNvPr>
            <p:cNvSpPr/>
            <p:nvPr/>
          </p:nvSpPr>
          <p:spPr>
            <a:xfrm>
              <a:off x="9770195" y="1115633"/>
              <a:ext cx="1827924" cy="1827924"/>
            </a:xfrm>
            <a:prstGeom prst="ellipse">
              <a:avLst/>
            </a:prstGeom>
            <a:solidFill>
              <a:srgbClr val="FF898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A5AA29A-2169-4A38-AA69-9DA3A2FFEBE2}"/>
                </a:ext>
              </a:extLst>
            </p:cNvPr>
            <p:cNvSpPr/>
            <p:nvPr/>
          </p:nvSpPr>
          <p:spPr>
            <a:xfrm>
              <a:off x="10102571" y="1467157"/>
              <a:ext cx="1124876" cy="1124876"/>
            </a:xfrm>
            <a:prstGeom prst="ellipse">
              <a:avLst/>
            </a:prstGeom>
            <a:solidFill>
              <a:srgbClr val="35F8F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B72D375-7071-4475-9859-E1C58609F716}"/>
                </a:ext>
              </a:extLst>
            </p:cNvPr>
            <p:cNvSpPr/>
            <p:nvPr/>
          </p:nvSpPr>
          <p:spPr>
            <a:xfrm>
              <a:off x="10473243" y="1818680"/>
              <a:ext cx="421829" cy="42182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60C6579-5A36-4BC8-AE6B-BB1AAA8C2EC6}"/>
                </a:ext>
              </a:extLst>
            </p:cNvPr>
            <p:cNvSpPr txBox="1"/>
            <p:nvPr/>
          </p:nvSpPr>
          <p:spPr>
            <a:xfrm>
              <a:off x="10511343" y="1889507"/>
              <a:ext cx="703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10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55277E6-7EBA-4581-89EF-6373B15C1269}"/>
                </a:ext>
              </a:extLst>
            </p:cNvPr>
            <p:cNvSpPr txBox="1"/>
            <p:nvPr/>
          </p:nvSpPr>
          <p:spPr>
            <a:xfrm>
              <a:off x="10575771" y="2232225"/>
              <a:ext cx="703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50A5CB3-3CC0-4B9A-A1FB-0D646B4F7D9A}"/>
                </a:ext>
              </a:extLst>
            </p:cNvPr>
            <p:cNvSpPr txBox="1"/>
            <p:nvPr/>
          </p:nvSpPr>
          <p:spPr>
            <a:xfrm>
              <a:off x="10575771" y="2613042"/>
              <a:ext cx="703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27639F1-B15E-4CEC-962E-BCD6506CE040}"/>
                </a:ext>
              </a:extLst>
            </p:cNvPr>
            <p:cNvSpPr txBox="1"/>
            <p:nvPr/>
          </p:nvSpPr>
          <p:spPr>
            <a:xfrm>
              <a:off x="10531830" y="2949919"/>
              <a:ext cx="703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-1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B3F21BD-57BF-4053-92A5-512186F241F9}"/>
                </a:ext>
              </a:extLst>
            </p:cNvPr>
            <p:cNvSpPr txBox="1"/>
            <p:nvPr/>
          </p:nvSpPr>
          <p:spPr>
            <a:xfrm>
              <a:off x="10470314" y="3275582"/>
              <a:ext cx="703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-10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29885E45-25E7-4A54-AE12-1424AC6143C6}"/>
              </a:ext>
            </a:extLst>
          </p:cNvPr>
          <p:cNvSpPr txBox="1"/>
          <p:nvPr/>
        </p:nvSpPr>
        <p:spPr>
          <a:xfrm>
            <a:off x="320006" y="1070277"/>
            <a:ext cx="88735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trò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chơi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này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người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chơi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sẽ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bắn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bi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vào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vòng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tròn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trên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mặt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đất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K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đã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bắn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2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viên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điểm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5, 2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viên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điểm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0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2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viên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điểm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-1.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M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đã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bắn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1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viên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điểm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10, 2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viên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điểm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5, 1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viên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điểm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-1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2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viên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điểm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-10.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Hỏi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nào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điểm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cao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hơn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E282CDF-30FC-47C1-9593-A60DA7E8ABCF}"/>
              </a:ext>
            </a:extLst>
          </p:cNvPr>
          <p:cNvGrpSpPr/>
          <p:nvPr/>
        </p:nvGrpSpPr>
        <p:grpSpPr>
          <a:xfrm>
            <a:off x="9577812" y="315716"/>
            <a:ext cx="2146742" cy="881671"/>
            <a:chOff x="2472446" y="1874372"/>
            <a:chExt cx="2146742" cy="88167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0576757-D427-45F0-BB58-5935C54750FB}"/>
                </a:ext>
              </a:extLst>
            </p:cNvPr>
            <p:cNvSpPr/>
            <p:nvPr/>
          </p:nvSpPr>
          <p:spPr>
            <a:xfrm>
              <a:off x="2472446" y="1925046"/>
              <a:ext cx="2146742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800" b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6"/>
                  </a:solidFill>
                  <a:effectLst>
                    <a:glow rad="228600">
                      <a:schemeClr val="accent6">
                        <a:satMod val="175000"/>
                        <a:alpha val="40000"/>
                      </a:schemeClr>
                    </a:glow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Modern Love" panose="04090805081005020601" pitchFamily="82" charset="0"/>
                </a:rPr>
                <a:t>Ban bi</a:t>
              </a:r>
              <a:endParaRPr lang="en-US" sz="48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Modern Love" panose="04090805081005020601" pitchFamily="82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77D1FA6-2F73-4831-B723-FF3B04CC96A9}"/>
                </a:ext>
              </a:extLst>
            </p:cNvPr>
            <p:cNvSpPr/>
            <p:nvPr/>
          </p:nvSpPr>
          <p:spPr>
            <a:xfrm rot="10800000">
              <a:off x="2966063" y="1915916"/>
              <a:ext cx="415498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800" b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6"/>
                  </a:solidFill>
                  <a:effectLst>
                    <a:glow rad="228600">
                      <a:schemeClr val="accent6">
                        <a:satMod val="175000"/>
                        <a:alpha val="40000"/>
                      </a:schemeClr>
                    </a:glow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Modern Love" panose="04090805081005020601" pitchFamily="82" charset="0"/>
                </a:rPr>
                <a:t>^</a:t>
              </a:r>
              <a:endParaRPr lang="en-US" sz="28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Modern Love" panose="04090805081005020601" pitchFamily="82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F3CD94D-E96A-4806-BB3B-98CFF8117540}"/>
                </a:ext>
              </a:extLst>
            </p:cNvPr>
            <p:cNvSpPr/>
            <p:nvPr/>
          </p:nvSpPr>
          <p:spPr>
            <a:xfrm rot="16200000">
              <a:off x="3298910" y="1678966"/>
              <a:ext cx="378630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400" b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6"/>
                  </a:solidFill>
                  <a:effectLst>
                    <a:glow rad="228600">
                      <a:schemeClr val="accent6">
                        <a:satMod val="175000"/>
                        <a:alpha val="40000"/>
                      </a:schemeClr>
                    </a:glow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Modern Love" panose="04090805081005020601" pitchFamily="82" charset="0"/>
                </a:rPr>
                <a:t>`</a:t>
              </a:r>
              <a:endParaRPr lang="en-US" sz="4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Modern Love" panose="04090805081005020601" pitchFamily="82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8D272FC-B77F-4C7E-AE4D-CFFB898E1524}"/>
                  </a:ext>
                </a:extLst>
              </p:cNvPr>
              <p:cNvSpPr txBox="1"/>
              <p:nvPr/>
            </p:nvSpPr>
            <p:spPr>
              <a:xfrm>
                <a:off x="497701" y="3666488"/>
                <a:ext cx="9877363" cy="6335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b="1" spc="-150" dirty="0" err="1">
                    <a:solidFill>
                      <a:srgbClr val="C00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800" b="1" spc="-150" dirty="0">
                    <a:solidFill>
                      <a:srgbClr val="C00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spc="-150" dirty="0" err="1">
                    <a:solidFill>
                      <a:srgbClr val="C00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2800" b="1" spc="-150" dirty="0">
                    <a:solidFill>
                      <a:srgbClr val="C00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spc="-150" dirty="0" err="1">
                    <a:solidFill>
                      <a:srgbClr val="C00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800" b="1" spc="-150" dirty="0">
                    <a:solidFill>
                      <a:srgbClr val="C00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spc="-150" dirty="0" err="1">
                    <a:solidFill>
                      <a:srgbClr val="C00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bạn</a:t>
                </a:r>
                <a:r>
                  <a:rPr lang="en-US" sz="2800" b="1" spc="-150" dirty="0">
                    <a:solidFill>
                      <a:srgbClr val="C00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K </a:t>
                </a:r>
                <a:r>
                  <a:rPr lang="en-US" sz="2800" b="1" spc="-150" dirty="0" err="1">
                    <a:solidFill>
                      <a:srgbClr val="C00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800" b="1" spc="-150" dirty="0">
                    <a:solidFill>
                      <a:srgbClr val="C00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:  </a:t>
                </a:r>
                <a14:m>
                  <m:oMath xmlns:m="http://schemas.openxmlformats.org/officeDocument/2006/math">
                    <m:r>
                      <a:rPr lang="en-US" sz="3600" b="1" i="1" spc="-15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3600" b="1" i="1" spc="-15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3600" b="1" i="1" spc="-15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en-US" sz="3600" b="1" i="1" spc="-15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600" b="1" i="1" spc="-15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3600" b="1" i="1" spc="-15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3600" b="1" i="1" spc="-15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3600" b="1" i="1" spc="-15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600" b="1" i="1" spc="-15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3600" b="1" i="1" spc="-15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ctrlPr>
                          <a:rPr lang="en-US" sz="3600" b="1" i="1" spc="-15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600" b="1" i="1" spc="-15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600" b="1" i="1" spc="-15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  <m:r>
                      <a:rPr lang="en-US" sz="3600" b="1" i="1" spc="-15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600" b="1" i="1" spc="-15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𝟖</m:t>
                    </m:r>
                  </m:oMath>
                </a14:m>
                <a:r>
                  <a:rPr lang="en-US" sz="2800" b="1" spc="-150" dirty="0">
                    <a:solidFill>
                      <a:srgbClr val="0070C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spc="-150" dirty="0">
                    <a:solidFill>
                      <a:srgbClr val="C00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2800" b="1" spc="-150" dirty="0" err="1">
                    <a:solidFill>
                      <a:srgbClr val="C00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2800" b="1" spc="-150" dirty="0">
                    <a:solidFill>
                      <a:srgbClr val="C00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) 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8D272FC-B77F-4C7E-AE4D-CFFB898E15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701" y="3666488"/>
                <a:ext cx="9877363" cy="633571"/>
              </a:xfrm>
              <a:prstGeom prst="rect">
                <a:avLst/>
              </a:prstGeom>
              <a:blipFill>
                <a:blip r:embed="rId3"/>
                <a:stretch>
                  <a:fillRect l="-1296" b="-22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2C254E6-0E57-4783-AE5F-685680DC4D0E}"/>
                  </a:ext>
                </a:extLst>
              </p:cNvPr>
              <p:cNvSpPr txBox="1"/>
              <p:nvPr/>
            </p:nvSpPr>
            <p:spPr>
              <a:xfrm>
                <a:off x="448632" y="4521893"/>
                <a:ext cx="10724730" cy="10644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b="1">
                    <a:solidFill>
                      <a:srgbClr val="C00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Số điểm của bạn M là: </a:t>
                </a:r>
              </a:p>
              <a:p>
                <a:pPr algn="just"/>
                <a:r>
                  <a:rPr lang="en-US" sz="2800" b="1">
                    <a:solidFill>
                      <a:srgbClr val="C00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en-US" sz="36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36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36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𝟏𝟎</m:t>
                    </m:r>
                    <m:r>
                      <a:rPr lang="en-US" sz="36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6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36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36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en-US" sz="36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3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  <m:r>
                      <a:rPr lang="en-US" sz="36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6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36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ctrlPr>
                          <a:rPr lang="en-US" sz="3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𝟏𝟎</m:t>
                        </m:r>
                      </m:e>
                    </m:d>
                    <m:r>
                      <a:rPr lang="en-US" sz="36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36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2800" b="1">
                    <a:solidFill>
                      <a:srgbClr val="0070C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>
                    <a:solidFill>
                      <a:srgbClr val="C00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(điểm) 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2C254E6-0E57-4783-AE5F-685680DC4D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632" y="4521893"/>
                <a:ext cx="10724730" cy="1064459"/>
              </a:xfrm>
              <a:prstGeom prst="rect">
                <a:avLst/>
              </a:prstGeom>
              <a:blipFill>
                <a:blip r:embed="rId4"/>
                <a:stretch>
                  <a:fillRect l="-1194" t="-6322" b="-132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9DABD20E-A456-4C5E-A88A-877701F06D80}"/>
              </a:ext>
            </a:extLst>
          </p:cNvPr>
          <p:cNvSpPr txBox="1"/>
          <p:nvPr/>
        </p:nvSpPr>
        <p:spPr>
          <a:xfrm>
            <a:off x="1258258" y="5794057"/>
            <a:ext cx="5895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Vậy bạn K được điểm cao hơn.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E16E657-8675-421B-A9C4-C4E1DAAEEADC}"/>
              </a:ext>
            </a:extLst>
          </p:cNvPr>
          <p:cNvSpPr/>
          <p:nvPr/>
        </p:nvSpPr>
        <p:spPr>
          <a:xfrm>
            <a:off x="304800" y="1832418"/>
            <a:ext cx="2971800" cy="365760"/>
          </a:xfrm>
          <a:prstGeom prst="rect">
            <a:avLst/>
          </a:prstGeom>
          <a:solidFill>
            <a:srgbClr val="C00000">
              <a:alpha val="42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F664832-82FD-4EBA-9F83-8295A9774BFD}"/>
              </a:ext>
            </a:extLst>
          </p:cNvPr>
          <p:cNvSpPr/>
          <p:nvPr/>
        </p:nvSpPr>
        <p:spPr>
          <a:xfrm>
            <a:off x="6492240" y="1870518"/>
            <a:ext cx="2674620" cy="365760"/>
          </a:xfrm>
          <a:prstGeom prst="rect">
            <a:avLst/>
          </a:prstGeom>
          <a:solidFill>
            <a:srgbClr val="153DA8">
              <a:alpha val="27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C703A43-66F5-4961-86C6-2FB50B45902C}"/>
              </a:ext>
            </a:extLst>
          </p:cNvPr>
          <p:cNvSpPr/>
          <p:nvPr/>
        </p:nvSpPr>
        <p:spPr>
          <a:xfrm>
            <a:off x="304800" y="2217990"/>
            <a:ext cx="6858000" cy="402336"/>
          </a:xfrm>
          <a:prstGeom prst="rect">
            <a:avLst/>
          </a:prstGeom>
          <a:solidFill>
            <a:srgbClr val="153DA8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2C84274-875D-4930-A1AA-0C4CD7791D25}"/>
              </a:ext>
            </a:extLst>
          </p:cNvPr>
          <p:cNvSpPr txBox="1"/>
          <p:nvPr/>
        </p:nvSpPr>
        <p:spPr>
          <a:xfrm>
            <a:off x="2927985" y="7088782"/>
            <a:ext cx="728088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GIÁO DỤC TRÒ CHƠI DÂN GIAN VÀ THỂ THAO NHIỀU HƠN THAY CHO TRÒ TRƠI ĐIỆN TỬ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92BB56D3-3767-4F41-B402-59582656F8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19" y="71877"/>
            <a:ext cx="5687658" cy="696906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0BD2643A-2DDD-464B-B576-CB9B9BA13AC9}"/>
              </a:ext>
            </a:extLst>
          </p:cNvPr>
          <p:cNvGrpSpPr/>
          <p:nvPr/>
        </p:nvGrpSpPr>
        <p:grpSpPr>
          <a:xfrm rot="6434879">
            <a:off x="12085137" y="4571369"/>
            <a:ext cx="3000897" cy="3840480"/>
            <a:chOff x="9055676" y="0"/>
            <a:chExt cx="3000897" cy="6858000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C315ECC6-C1E0-4D54-B459-2B689CE2D6F6}"/>
                </a:ext>
              </a:extLst>
            </p:cNvPr>
            <p:cNvSpPr/>
            <p:nvPr/>
          </p:nvSpPr>
          <p:spPr>
            <a:xfrm>
              <a:off x="9221933" y="0"/>
              <a:ext cx="2834640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2A964E48-EF15-4691-B1D2-5719472AF0A7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A44CD85A-AD56-418E-A78A-8C6CDDF94108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D2F82E9D-22EF-4F34-A9BB-F83843588808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5C9C968D-F942-4937-A45A-75486E706433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9" name="Graphic 8" descr="Shuffle with solid fill">
            <a:extLst>
              <a:ext uri="{FF2B5EF4-FFF2-40B4-BE49-F238E27FC236}">
                <a16:creationId xmlns:a16="http://schemas.microsoft.com/office/drawing/2014/main" id="{B72BF89B-EA5F-44D9-A1E8-0CD6EE82E4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60998" y="3200139"/>
            <a:ext cx="320492" cy="320492"/>
          </a:xfrm>
          <a:prstGeom prst="rect">
            <a:avLst/>
          </a:prstGeom>
        </p:spPr>
      </p:pic>
      <p:pic>
        <p:nvPicPr>
          <p:cNvPr id="43" name="Graphic 42" descr="Shuffle with solid fill">
            <a:extLst>
              <a:ext uri="{FF2B5EF4-FFF2-40B4-BE49-F238E27FC236}">
                <a16:creationId xmlns:a16="http://schemas.microsoft.com/office/drawing/2014/main" id="{8F609D95-63DC-4E63-AE6F-B7EFBC8CB45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496431" y="3200139"/>
            <a:ext cx="320492" cy="320492"/>
          </a:xfrm>
          <a:prstGeom prst="rect">
            <a:avLst/>
          </a:prstGeom>
        </p:spPr>
      </p:pic>
      <p:pic>
        <p:nvPicPr>
          <p:cNvPr id="44" name="Graphic 43" descr="Shuffle with solid fill">
            <a:extLst>
              <a:ext uri="{FF2B5EF4-FFF2-40B4-BE49-F238E27FC236}">
                <a16:creationId xmlns:a16="http://schemas.microsoft.com/office/drawing/2014/main" id="{EC0DF7C6-8E71-4E7F-93AE-351CDB84DE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831864" y="3200139"/>
            <a:ext cx="320492" cy="320492"/>
          </a:xfrm>
          <a:prstGeom prst="rect">
            <a:avLst/>
          </a:prstGeom>
        </p:spPr>
      </p:pic>
      <p:pic>
        <p:nvPicPr>
          <p:cNvPr id="45" name="Graphic 44" descr="Shuffle with solid fill">
            <a:extLst>
              <a:ext uri="{FF2B5EF4-FFF2-40B4-BE49-F238E27FC236}">
                <a16:creationId xmlns:a16="http://schemas.microsoft.com/office/drawing/2014/main" id="{7BD908CB-433E-4B5E-84B5-9B869F14D5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167297" y="3200139"/>
            <a:ext cx="320492" cy="320492"/>
          </a:xfrm>
          <a:prstGeom prst="rect">
            <a:avLst/>
          </a:prstGeom>
        </p:spPr>
      </p:pic>
      <p:pic>
        <p:nvPicPr>
          <p:cNvPr id="46" name="Graphic 45" descr="Shuffle with solid fill">
            <a:extLst>
              <a:ext uri="{FF2B5EF4-FFF2-40B4-BE49-F238E27FC236}">
                <a16:creationId xmlns:a16="http://schemas.microsoft.com/office/drawing/2014/main" id="{F5799110-B76C-4612-B59B-E16E0DDB8B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502730" y="3200139"/>
            <a:ext cx="320492" cy="320492"/>
          </a:xfrm>
          <a:prstGeom prst="rect">
            <a:avLst/>
          </a:prstGeom>
        </p:spPr>
      </p:pic>
      <p:pic>
        <p:nvPicPr>
          <p:cNvPr id="47" name="Graphic 46" descr="Shuffle with solid fill">
            <a:extLst>
              <a:ext uri="{FF2B5EF4-FFF2-40B4-BE49-F238E27FC236}">
                <a16:creationId xmlns:a16="http://schemas.microsoft.com/office/drawing/2014/main" id="{665E93B1-21A0-4B6D-A452-6DF56D00330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38163" y="3200139"/>
            <a:ext cx="320492" cy="320492"/>
          </a:xfrm>
          <a:prstGeom prst="rect">
            <a:avLst/>
          </a:prstGeom>
        </p:spPr>
      </p:pic>
      <p:pic>
        <p:nvPicPr>
          <p:cNvPr id="48" name="Graphic 47" descr="Shuffle with solid fill">
            <a:extLst>
              <a:ext uri="{FF2B5EF4-FFF2-40B4-BE49-F238E27FC236}">
                <a16:creationId xmlns:a16="http://schemas.microsoft.com/office/drawing/2014/main" id="{B0E22000-495A-4B8E-9A41-0DC9743DC2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173596" y="3200139"/>
            <a:ext cx="320492" cy="320492"/>
          </a:xfrm>
          <a:prstGeom prst="rect">
            <a:avLst/>
          </a:prstGeom>
        </p:spPr>
      </p:pic>
      <p:pic>
        <p:nvPicPr>
          <p:cNvPr id="49" name="Graphic 48" descr="Shuffle with solid fill">
            <a:extLst>
              <a:ext uri="{FF2B5EF4-FFF2-40B4-BE49-F238E27FC236}">
                <a16:creationId xmlns:a16="http://schemas.microsoft.com/office/drawing/2014/main" id="{AC77471C-F840-4380-99A9-48E2375A46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509029" y="3200139"/>
            <a:ext cx="320492" cy="320492"/>
          </a:xfrm>
          <a:prstGeom prst="rect">
            <a:avLst/>
          </a:prstGeom>
        </p:spPr>
      </p:pic>
      <p:pic>
        <p:nvPicPr>
          <p:cNvPr id="50" name="Graphic 49" descr="Shuffle with solid fill">
            <a:extLst>
              <a:ext uri="{FF2B5EF4-FFF2-40B4-BE49-F238E27FC236}">
                <a16:creationId xmlns:a16="http://schemas.microsoft.com/office/drawing/2014/main" id="{64727731-86A1-43F7-B057-3A0D0304D7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844462" y="3200139"/>
            <a:ext cx="320492" cy="320492"/>
          </a:xfrm>
          <a:prstGeom prst="rect">
            <a:avLst/>
          </a:prstGeom>
        </p:spPr>
      </p:pic>
      <p:pic>
        <p:nvPicPr>
          <p:cNvPr id="51" name="Graphic 50" descr="Shuffle with solid fill">
            <a:extLst>
              <a:ext uri="{FF2B5EF4-FFF2-40B4-BE49-F238E27FC236}">
                <a16:creationId xmlns:a16="http://schemas.microsoft.com/office/drawing/2014/main" id="{E72F19AA-EAA6-4FBF-97F4-F8D3136293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179895" y="3200139"/>
            <a:ext cx="320492" cy="320492"/>
          </a:xfrm>
          <a:prstGeom prst="rect">
            <a:avLst/>
          </a:prstGeom>
        </p:spPr>
      </p:pic>
      <p:pic>
        <p:nvPicPr>
          <p:cNvPr id="52" name="Graphic 51" descr="Shuffle with solid fill">
            <a:extLst>
              <a:ext uri="{FF2B5EF4-FFF2-40B4-BE49-F238E27FC236}">
                <a16:creationId xmlns:a16="http://schemas.microsoft.com/office/drawing/2014/main" id="{CBB8AD75-10A9-4A41-9122-2E9C35124B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15328" y="3200139"/>
            <a:ext cx="320492" cy="320492"/>
          </a:xfrm>
          <a:prstGeom prst="rect">
            <a:avLst/>
          </a:prstGeom>
        </p:spPr>
      </p:pic>
      <p:pic>
        <p:nvPicPr>
          <p:cNvPr id="53" name="Graphic 52" descr="Shuffle with solid fill">
            <a:extLst>
              <a:ext uri="{FF2B5EF4-FFF2-40B4-BE49-F238E27FC236}">
                <a16:creationId xmlns:a16="http://schemas.microsoft.com/office/drawing/2014/main" id="{F934FEFD-4F0A-4B9C-8C4C-CE94A66A5E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50761" y="3200139"/>
            <a:ext cx="320492" cy="320492"/>
          </a:xfrm>
          <a:prstGeom prst="rect">
            <a:avLst/>
          </a:prstGeom>
        </p:spPr>
      </p:pic>
      <p:pic>
        <p:nvPicPr>
          <p:cNvPr id="54" name="Graphic 53" descr="Shuffle with solid fill">
            <a:extLst>
              <a:ext uri="{FF2B5EF4-FFF2-40B4-BE49-F238E27FC236}">
                <a16:creationId xmlns:a16="http://schemas.microsoft.com/office/drawing/2014/main" id="{F524682A-1AAE-4E07-9DC5-7B846DBF79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186194" y="3200139"/>
            <a:ext cx="320492" cy="320492"/>
          </a:xfrm>
          <a:prstGeom prst="rect">
            <a:avLst/>
          </a:prstGeom>
        </p:spPr>
      </p:pic>
      <p:pic>
        <p:nvPicPr>
          <p:cNvPr id="55" name="Graphic 54" descr="Shuffle with solid fill">
            <a:extLst>
              <a:ext uri="{FF2B5EF4-FFF2-40B4-BE49-F238E27FC236}">
                <a16:creationId xmlns:a16="http://schemas.microsoft.com/office/drawing/2014/main" id="{BFF694BF-B24A-424C-A409-F768A644BE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521627" y="3200139"/>
            <a:ext cx="320492" cy="320492"/>
          </a:xfrm>
          <a:prstGeom prst="rect">
            <a:avLst/>
          </a:prstGeom>
        </p:spPr>
      </p:pic>
      <p:pic>
        <p:nvPicPr>
          <p:cNvPr id="56" name="Graphic 55" descr="Shuffle with solid fill">
            <a:extLst>
              <a:ext uri="{FF2B5EF4-FFF2-40B4-BE49-F238E27FC236}">
                <a16:creationId xmlns:a16="http://schemas.microsoft.com/office/drawing/2014/main" id="{82B48858-79E0-4DE3-A4D7-36D9E8D22D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857060" y="3200139"/>
            <a:ext cx="320492" cy="320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1633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28" grpId="0"/>
      <p:bldP spid="29" grpId="0"/>
      <p:bldP spid="30" grpId="0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A6A2EA8-3E9D-4E3E-AF93-03D9A56E6C02}"/>
              </a:ext>
            </a:extLst>
          </p:cNvPr>
          <p:cNvSpPr/>
          <p:nvPr/>
        </p:nvSpPr>
        <p:spPr>
          <a:xfrm>
            <a:off x="127325" y="387458"/>
            <a:ext cx="11910348" cy="6366368"/>
          </a:xfrm>
          <a:prstGeom prst="roundRect">
            <a:avLst>
              <a:gd name="adj" fmla="val 5353"/>
            </a:avLst>
          </a:prstGeom>
          <a:noFill/>
          <a:ln w="76200" cap="flat" cmpd="dbl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EFE1E07-C2A4-4B1D-BD4C-D3EF5DF4F8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5107" y="80878"/>
            <a:ext cx="9781786" cy="1456374"/>
          </a:xfrm>
          <a:prstGeom prst="rect">
            <a:avLst/>
          </a:prstGeom>
        </p:spPr>
      </p:pic>
      <p:sp>
        <p:nvSpPr>
          <p:cNvPr id="144" name="!!4">
            <a:extLst>
              <a:ext uri="{FF2B5EF4-FFF2-40B4-BE49-F238E27FC236}">
                <a16:creationId xmlns:a16="http://schemas.microsoft.com/office/drawing/2014/main" id="{1B9179D5-FE78-48FE-8AA2-DC2E2FF20C60}"/>
              </a:ext>
            </a:extLst>
          </p:cNvPr>
          <p:cNvSpPr txBox="1"/>
          <p:nvPr/>
        </p:nvSpPr>
        <p:spPr>
          <a:xfrm>
            <a:off x="514350" y="2021487"/>
            <a:ext cx="109728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800"/>
              </a:spcAft>
              <a:buFontTx/>
              <a:buChar char="-"/>
            </a:pPr>
            <a:r>
              <a:rPr lang="en-US" sz="2800" b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 sánh  quy  tắc  dấu  của  phép  nhân  và  phép  cộng  2   số nguyên.</a:t>
            </a:r>
            <a:endParaRPr lang="en-US" sz="2800" b="1">
              <a:solidFill>
                <a:srgbClr val="0066FF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7EC611EF-C451-4F7C-BCE9-FDC066A0CD3F}"/>
              </a:ext>
            </a:extLst>
          </p:cNvPr>
          <p:cNvSpPr txBox="1"/>
          <p:nvPr/>
        </p:nvSpPr>
        <p:spPr>
          <a:xfrm>
            <a:off x="513520" y="3504905"/>
            <a:ext cx="109728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800"/>
              </a:spcAft>
              <a:buFontTx/>
              <a:buChar char="-"/>
            </a:pPr>
            <a:r>
              <a:rPr lang="vi-VN" sz="2800" b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 bị giờ sau: các em hãy ôn lại </a:t>
            </a:r>
            <a:r>
              <a:rPr lang="en-US" sz="2800" b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 chia các số tự nhiên,quan hệ chia hết tính chất chia hết</a:t>
            </a:r>
            <a:r>
              <a:rPr lang="vi-VN" sz="2800" b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đã học đọc trước nội dung bài </a:t>
            </a:r>
            <a:r>
              <a:rPr lang="en-US" sz="2800" b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vi-VN" sz="2800" b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800" b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 chia hết hai số nguyên</a:t>
            </a:r>
            <a:r>
              <a:rPr lang="vi-VN" sz="2800" b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800" b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quan hệ chia hết trong tập hợp số nguyên</a:t>
            </a:r>
            <a:r>
              <a:rPr lang="vi-VN" sz="2800" b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SGK trang </a:t>
            </a:r>
            <a:r>
              <a:rPr lang="en-US" sz="2800" b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84</a:t>
            </a:r>
            <a:r>
              <a:rPr lang="vi-VN" sz="2800" b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2B217216-4FC2-4802-A61A-2F78D494E029}"/>
              </a:ext>
            </a:extLst>
          </p:cNvPr>
          <p:cNvSpPr txBox="1"/>
          <p:nvPr/>
        </p:nvSpPr>
        <p:spPr>
          <a:xfrm>
            <a:off x="512690" y="5742694"/>
            <a:ext cx="10972800" cy="555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800" b="1">
                <a:solidFill>
                  <a:srgbClr val="0066FF"/>
                </a:solidFill>
                <a:cs typeface="Arial" panose="020B0604020202020204" pitchFamily="34" charset="0"/>
              </a:rPr>
              <a:t>-  </a:t>
            </a:r>
            <a:r>
              <a:rPr lang="vi-VN" sz="2800" b="1">
                <a:solidFill>
                  <a:srgbClr val="0066FF"/>
                </a:solidFill>
                <a:cs typeface="Arial" panose="020B0604020202020204" pitchFamily="34" charset="0"/>
              </a:rPr>
              <a:t>Làm</a:t>
            </a:r>
            <a:r>
              <a:rPr lang="en-US" sz="2800" b="1">
                <a:solidFill>
                  <a:srgbClr val="0066FF"/>
                </a:solidFill>
                <a:cs typeface="Arial" panose="020B0604020202020204" pitchFamily="34" charset="0"/>
              </a:rPr>
              <a:t> các</a:t>
            </a:r>
            <a:r>
              <a:rPr lang="vi-VN" sz="2800" b="1">
                <a:solidFill>
                  <a:srgbClr val="0066FF"/>
                </a:solidFill>
                <a:cs typeface="Arial" panose="020B0604020202020204" pitchFamily="34" charset="0"/>
              </a:rPr>
              <a:t> bài tập </a:t>
            </a:r>
            <a:r>
              <a:rPr lang="en-US" sz="2800" b="1">
                <a:solidFill>
                  <a:srgbClr val="0066FF"/>
                </a:solidFill>
                <a:cs typeface="Arial" panose="020B0604020202020204" pitchFamily="34" charset="0"/>
              </a:rPr>
              <a:t>còn lại trong SGK, SBT.</a:t>
            </a:r>
            <a:r>
              <a:rPr lang="en-US" sz="2800" b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DDB981C-535C-4F8E-8A5B-4DFD2A2BC605}"/>
              </a:ext>
            </a:extLst>
          </p:cNvPr>
          <p:cNvGrpSpPr/>
          <p:nvPr/>
        </p:nvGrpSpPr>
        <p:grpSpPr>
          <a:xfrm rot="5400000">
            <a:off x="4595551" y="6003569"/>
            <a:ext cx="3000897" cy="3840480"/>
            <a:chOff x="9055676" y="0"/>
            <a:chExt cx="3000897" cy="68580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E855508-E6EC-465A-9C47-B750371F7782}"/>
                </a:ext>
              </a:extLst>
            </p:cNvPr>
            <p:cNvSpPr/>
            <p:nvPr/>
          </p:nvSpPr>
          <p:spPr>
            <a:xfrm>
              <a:off x="9221933" y="0"/>
              <a:ext cx="2834640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60A1083-F658-4751-AD16-CB1FACD7F717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78102A4-8695-4E9C-8C68-D0A3DBBC6FBA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16254D3-A974-4AB5-A8E5-0B8471EF1BA4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CC8AA5D-D995-427F-A977-2DC47F48F997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5502845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" grpId="0"/>
      <p:bldP spid="146" grpId="0"/>
      <p:bldP spid="14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9B8DA181-974B-466D-8227-4FFBD59E506A}"/>
              </a:ext>
            </a:extLst>
          </p:cNvPr>
          <p:cNvGrpSpPr/>
          <p:nvPr/>
        </p:nvGrpSpPr>
        <p:grpSpPr>
          <a:xfrm>
            <a:off x="973685" y="559314"/>
            <a:ext cx="11269440" cy="1520758"/>
            <a:chOff x="1109935" y="1861486"/>
            <a:chExt cx="16162708" cy="2057967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7FB4C4A3-1BB3-4791-AD21-9088DA8B36AB}"/>
                </a:ext>
              </a:extLst>
            </p:cNvPr>
            <p:cNvGrpSpPr/>
            <p:nvPr/>
          </p:nvGrpSpPr>
          <p:grpSpPr>
            <a:xfrm>
              <a:off x="1109935" y="1861486"/>
              <a:ext cx="2013603" cy="2057967"/>
              <a:chOff x="5031981" y="1450462"/>
              <a:chExt cx="3128954" cy="3197891"/>
            </a:xfrm>
          </p:grpSpPr>
          <p:sp>
            <p:nvSpPr>
              <p:cNvPr id="40" name="9Slide.vn 4">
                <a:extLst>
                  <a:ext uri="{FF2B5EF4-FFF2-40B4-BE49-F238E27FC236}">
                    <a16:creationId xmlns:a16="http://schemas.microsoft.com/office/drawing/2014/main" id="{53107A83-B50A-4C51-A846-98B5AB0BD8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47730" y="2421319"/>
                <a:ext cx="1487881" cy="1482136"/>
              </a:xfrm>
              <a:prstGeom prst="ellipse">
                <a:avLst/>
              </a:prstGeom>
              <a:solidFill>
                <a:srgbClr val="E4FA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9Slide.vn 5">
                <a:extLst>
                  <a:ext uri="{FF2B5EF4-FFF2-40B4-BE49-F238E27FC236}">
                    <a16:creationId xmlns:a16="http://schemas.microsoft.com/office/drawing/2014/main" id="{7B88C14B-2198-4FF5-8118-B5C917C90D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64110" y="2381106"/>
                <a:ext cx="250853" cy="197236"/>
              </a:xfrm>
              <a:custGeom>
                <a:avLst/>
                <a:gdLst>
                  <a:gd name="T0" fmla="*/ 39 w 77"/>
                  <a:gd name="T1" fmla="*/ 0 h 60"/>
                  <a:gd name="T2" fmla="*/ 39 w 77"/>
                  <a:gd name="T3" fmla="*/ 60 h 60"/>
                  <a:gd name="T4" fmla="*/ 39 w 77"/>
                  <a:gd name="T5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7" h="60">
                    <a:moveTo>
                      <a:pt x="39" y="0"/>
                    </a:moveTo>
                    <a:cubicBezTo>
                      <a:pt x="0" y="0"/>
                      <a:pt x="0" y="60"/>
                      <a:pt x="39" y="60"/>
                    </a:cubicBezTo>
                    <a:cubicBezTo>
                      <a:pt x="77" y="60"/>
                      <a:pt x="77" y="0"/>
                      <a:pt x="39" y="0"/>
                    </a:cubicBezTo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9Slide.vn 10">
                <a:extLst>
                  <a:ext uri="{FF2B5EF4-FFF2-40B4-BE49-F238E27FC236}">
                    <a16:creationId xmlns:a16="http://schemas.microsoft.com/office/drawing/2014/main" id="{517954EC-4838-4C42-B14E-1A63149A94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4338" y="2727704"/>
                <a:ext cx="166597" cy="132129"/>
              </a:xfrm>
              <a:custGeom>
                <a:avLst/>
                <a:gdLst>
                  <a:gd name="T0" fmla="*/ 25 w 51"/>
                  <a:gd name="T1" fmla="*/ 0 h 40"/>
                  <a:gd name="T2" fmla="*/ 25 w 51"/>
                  <a:gd name="T3" fmla="*/ 40 h 40"/>
                  <a:gd name="T4" fmla="*/ 25 w 51"/>
                  <a:gd name="T5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1" h="40">
                    <a:moveTo>
                      <a:pt x="25" y="0"/>
                    </a:moveTo>
                    <a:cubicBezTo>
                      <a:pt x="0" y="0"/>
                      <a:pt x="0" y="40"/>
                      <a:pt x="25" y="40"/>
                    </a:cubicBezTo>
                    <a:cubicBezTo>
                      <a:pt x="51" y="40"/>
                      <a:pt x="51" y="0"/>
                      <a:pt x="25" y="0"/>
                    </a:cubicBezTo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9Slide.vn 11">
                <a:extLst>
                  <a:ext uri="{FF2B5EF4-FFF2-40B4-BE49-F238E27FC236}">
                    <a16:creationId xmlns:a16="http://schemas.microsoft.com/office/drawing/2014/main" id="{3651C7FD-D177-466D-8E37-882A1A37D4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06252" y="4386011"/>
                <a:ext cx="166597" cy="132129"/>
              </a:xfrm>
              <a:custGeom>
                <a:avLst/>
                <a:gdLst>
                  <a:gd name="T0" fmla="*/ 26 w 51"/>
                  <a:gd name="T1" fmla="*/ 0 h 40"/>
                  <a:gd name="T2" fmla="*/ 26 w 51"/>
                  <a:gd name="T3" fmla="*/ 40 h 40"/>
                  <a:gd name="T4" fmla="*/ 26 w 51"/>
                  <a:gd name="T5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1" h="40">
                    <a:moveTo>
                      <a:pt x="26" y="0"/>
                    </a:moveTo>
                    <a:cubicBezTo>
                      <a:pt x="0" y="0"/>
                      <a:pt x="0" y="40"/>
                      <a:pt x="26" y="40"/>
                    </a:cubicBezTo>
                    <a:cubicBezTo>
                      <a:pt x="51" y="40"/>
                      <a:pt x="51" y="0"/>
                      <a:pt x="26" y="0"/>
                    </a:cubicBezTo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9Slide.vn 12">
                <a:extLst>
                  <a:ext uri="{FF2B5EF4-FFF2-40B4-BE49-F238E27FC236}">
                    <a16:creationId xmlns:a16="http://schemas.microsoft.com/office/drawing/2014/main" id="{5F8F976C-2A05-45B7-BF31-D0F08619AA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32196" y="4481756"/>
                <a:ext cx="170427" cy="130213"/>
              </a:xfrm>
              <a:custGeom>
                <a:avLst/>
                <a:gdLst>
                  <a:gd name="T0" fmla="*/ 26 w 52"/>
                  <a:gd name="T1" fmla="*/ 0 h 40"/>
                  <a:gd name="T2" fmla="*/ 26 w 52"/>
                  <a:gd name="T3" fmla="*/ 40 h 40"/>
                  <a:gd name="T4" fmla="*/ 26 w 52"/>
                  <a:gd name="T5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" h="40">
                    <a:moveTo>
                      <a:pt x="26" y="0"/>
                    </a:moveTo>
                    <a:cubicBezTo>
                      <a:pt x="0" y="0"/>
                      <a:pt x="0" y="40"/>
                      <a:pt x="26" y="40"/>
                    </a:cubicBezTo>
                    <a:cubicBezTo>
                      <a:pt x="52" y="40"/>
                      <a:pt x="52" y="0"/>
                      <a:pt x="26" y="0"/>
                    </a:cubicBezTo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9Slide.vn 18">
                <a:extLst>
                  <a:ext uri="{FF2B5EF4-FFF2-40B4-BE49-F238E27FC236}">
                    <a16:creationId xmlns:a16="http://schemas.microsoft.com/office/drawing/2014/main" id="{B404B73C-76CF-41FF-BDF7-C2DD61E159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61565" y="3271537"/>
                <a:ext cx="1484051" cy="1376816"/>
              </a:xfrm>
              <a:custGeom>
                <a:avLst/>
                <a:gdLst>
                  <a:gd name="T0" fmla="*/ 124 w 453"/>
                  <a:gd name="T1" fmla="*/ 349 h 421"/>
                  <a:gd name="T2" fmla="*/ 124 w 453"/>
                  <a:gd name="T3" fmla="*/ 420 h 421"/>
                  <a:gd name="T4" fmla="*/ 123 w 453"/>
                  <a:gd name="T5" fmla="*/ 421 h 421"/>
                  <a:gd name="T6" fmla="*/ 119 w 453"/>
                  <a:gd name="T7" fmla="*/ 417 h 421"/>
                  <a:gd name="T8" fmla="*/ 47 w 453"/>
                  <a:gd name="T9" fmla="*/ 320 h 421"/>
                  <a:gd name="T10" fmla="*/ 2 w 453"/>
                  <a:gd name="T11" fmla="*/ 255 h 421"/>
                  <a:gd name="T12" fmla="*/ 2 w 453"/>
                  <a:gd name="T13" fmla="*/ 249 h 421"/>
                  <a:gd name="T14" fmla="*/ 117 w 453"/>
                  <a:gd name="T15" fmla="*/ 83 h 421"/>
                  <a:gd name="T16" fmla="*/ 124 w 453"/>
                  <a:gd name="T17" fmla="*/ 74 h 421"/>
                  <a:gd name="T18" fmla="*/ 124 w 453"/>
                  <a:gd name="T19" fmla="*/ 77 h 421"/>
                  <a:gd name="T20" fmla="*/ 126 w 453"/>
                  <a:gd name="T21" fmla="*/ 138 h 421"/>
                  <a:gd name="T22" fmla="*/ 129 w 453"/>
                  <a:gd name="T23" fmla="*/ 142 h 421"/>
                  <a:gd name="T24" fmla="*/ 200 w 453"/>
                  <a:gd name="T25" fmla="*/ 150 h 421"/>
                  <a:gd name="T26" fmla="*/ 359 w 453"/>
                  <a:gd name="T27" fmla="*/ 81 h 421"/>
                  <a:gd name="T28" fmla="*/ 422 w 453"/>
                  <a:gd name="T29" fmla="*/ 4 h 421"/>
                  <a:gd name="T30" fmla="*/ 424 w 453"/>
                  <a:gd name="T31" fmla="*/ 0 h 421"/>
                  <a:gd name="T32" fmla="*/ 436 w 453"/>
                  <a:gd name="T33" fmla="*/ 32 h 421"/>
                  <a:gd name="T34" fmla="*/ 452 w 453"/>
                  <a:gd name="T35" fmla="*/ 129 h 421"/>
                  <a:gd name="T36" fmla="*/ 355 w 453"/>
                  <a:gd name="T37" fmla="*/ 295 h 421"/>
                  <a:gd name="T38" fmla="*/ 267 w 453"/>
                  <a:gd name="T39" fmla="*/ 326 h 421"/>
                  <a:gd name="T40" fmla="*/ 149 w 453"/>
                  <a:gd name="T41" fmla="*/ 346 h 421"/>
                  <a:gd name="T42" fmla="*/ 124 w 453"/>
                  <a:gd name="T43" fmla="*/ 349 h 4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53" h="421">
                    <a:moveTo>
                      <a:pt x="124" y="349"/>
                    </a:moveTo>
                    <a:cubicBezTo>
                      <a:pt x="124" y="373"/>
                      <a:pt x="124" y="397"/>
                      <a:pt x="124" y="420"/>
                    </a:cubicBezTo>
                    <a:cubicBezTo>
                      <a:pt x="124" y="420"/>
                      <a:pt x="123" y="421"/>
                      <a:pt x="123" y="421"/>
                    </a:cubicBezTo>
                    <a:cubicBezTo>
                      <a:pt x="122" y="419"/>
                      <a:pt x="120" y="418"/>
                      <a:pt x="119" y="417"/>
                    </a:cubicBezTo>
                    <a:cubicBezTo>
                      <a:pt x="95" y="384"/>
                      <a:pt x="71" y="352"/>
                      <a:pt x="47" y="320"/>
                    </a:cubicBezTo>
                    <a:cubicBezTo>
                      <a:pt x="32" y="298"/>
                      <a:pt x="17" y="276"/>
                      <a:pt x="2" y="255"/>
                    </a:cubicBezTo>
                    <a:cubicBezTo>
                      <a:pt x="1" y="253"/>
                      <a:pt x="0" y="251"/>
                      <a:pt x="2" y="249"/>
                    </a:cubicBezTo>
                    <a:cubicBezTo>
                      <a:pt x="40" y="194"/>
                      <a:pt x="78" y="138"/>
                      <a:pt x="117" y="83"/>
                    </a:cubicBezTo>
                    <a:cubicBezTo>
                      <a:pt x="119" y="80"/>
                      <a:pt x="121" y="78"/>
                      <a:pt x="124" y="74"/>
                    </a:cubicBezTo>
                    <a:cubicBezTo>
                      <a:pt x="124" y="76"/>
                      <a:pt x="124" y="76"/>
                      <a:pt x="124" y="77"/>
                    </a:cubicBezTo>
                    <a:cubicBezTo>
                      <a:pt x="125" y="97"/>
                      <a:pt x="125" y="118"/>
                      <a:pt x="126" y="138"/>
                    </a:cubicBezTo>
                    <a:cubicBezTo>
                      <a:pt x="126" y="141"/>
                      <a:pt x="127" y="142"/>
                      <a:pt x="129" y="142"/>
                    </a:cubicBezTo>
                    <a:cubicBezTo>
                      <a:pt x="152" y="149"/>
                      <a:pt x="176" y="152"/>
                      <a:pt x="200" y="150"/>
                    </a:cubicBezTo>
                    <a:cubicBezTo>
                      <a:pt x="261" y="147"/>
                      <a:pt x="314" y="122"/>
                      <a:pt x="359" y="81"/>
                    </a:cubicBezTo>
                    <a:cubicBezTo>
                      <a:pt x="383" y="58"/>
                      <a:pt x="404" y="33"/>
                      <a:pt x="422" y="4"/>
                    </a:cubicBezTo>
                    <a:cubicBezTo>
                      <a:pt x="422" y="3"/>
                      <a:pt x="423" y="2"/>
                      <a:pt x="424" y="0"/>
                    </a:cubicBezTo>
                    <a:cubicBezTo>
                      <a:pt x="428" y="11"/>
                      <a:pt x="432" y="21"/>
                      <a:pt x="436" y="32"/>
                    </a:cubicBezTo>
                    <a:cubicBezTo>
                      <a:pt x="447" y="63"/>
                      <a:pt x="453" y="95"/>
                      <a:pt x="452" y="129"/>
                    </a:cubicBezTo>
                    <a:cubicBezTo>
                      <a:pt x="451" y="202"/>
                      <a:pt x="419" y="258"/>
                      <a:pt x="355" y="295"/>
                    </a:cubicBezTo>
                    <a:cubicBezTo>
                      <a:pt x="328" y="310"/>
                      <a:pt x="298" y="320"/>
                      <a:pt x="267" y="326"/>
                    </a:cubicBezTo>
                    <a:cubicBezTo>
                      <a:pt x="228" y="333"/>
                      <a:pt x="188" y="340"/>
                      <a:pt x="149" y="346"/>
                    </a:cubicBezTo>
                    <a:cubicBezTo>
                      <a:pt x="141" y="348"/>
                      <a:pt x="133" y="348"/>
                      <a:pt x="124" y="349"/>
                    </a:cubicBezTo>
                    <a:close/>
                  </a:path>
                </a:pathLst>
              </a:custGeom>
              <a:solidFill>
                <a:srgbClr val="68E1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9Slide.vn 19">
                <a:extLst>
                  <a:ext uri="{FF2B5EF4-FFF2-40B4-BE49-F238E27FC236}">
                    <a16:creationId xmlns:a16="http://schemas.microsoft.com/office/drawing/2014/main" id="{98402D8B-75C0-4565-BC78-DD22ACF76D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31981" y="2748767"/>
                <a:ext cx="1012985" cy="1612349"/>
              </a:xfrm>
              <a:custGeom>
                <a:avLst/>
                <a:gdLst>
                  <a:gd name="T0" fmla="*/ 70 w 309"/>
                  <a:gd name="T1" fmla="*/ 59 h 493"/>
                  <a:gd name="T2" fmla="*/ 10 w 309"/>
                  <a:gd name="T3" fmla="*/ 23 h 493"/>
                  <a:gd name="T4" fmla="*/ 10 w 309"/>
                  <a:gd name="T5" fmla="*/ 22 h 493"/>
                  <a:gd name="T6" fmla="*/ 28 w 309"/>
                  <a:gd name="T7" fmla="*/ 18 h 493"/>
                  <a:gd name="T8" fmla="*/ 142 w 309"/>
                  <a:gd name="T9" fmla="*/ 6 h 493"/>
                  <a:gd name="T10" fmla="*/ 215 w 309"/>
                  <a:gd name="T11" fmla="*/ 0 h 493"/>
                  <a:gd name="T12" fmla="*/ 219 w 309"/>
                  <a:gd name="T13" fmla="*/ 3 h 493"/>
                  <a:gd name="T14" fmla="*/ 266 w 309"/>
                  <a:gd name="T15" fmla="*/ 101 h 493"/>
                  <a:gd name="T16" fmla="*/ 307 w 309"/>
                  <a:gd name="T17" fmla="*/ 190 h 493"/>
                  <a:gd name="T18" fmla="*/ 309 w 309"/>
                  <a:gd name="T19" fmla="*/ 196 h 493"/>
                  <a:gd name="T20" fmla="*/ 250 w 309"/>
                  <a:gd name="T21" fmla="*/ 164 h 493"/>
                  <a:gd name="T22" fmla="*/ 233 w 309"/>
                  <a:gd name="T23" fmla="*/ 183 h 493"/>
                  <a:gd name="T24" fmla="*/ 182 w 309"/>
                  <a:gd name="T25" fmla="*/ 298 h 493"/>
                  <a:gd name="T26" fmla="*/ 198 w 309"/>
                  <a:gd name="T27" fmla="*/ 435 h 493"/>
                  <a:gd name="T28" fmla="*/ 220 w 309"/>
                  <a:gd name="T29" fmla="*/ 488 h 493"/>
                  <a:gd name="T30" fmla="*/ 223 w 309"/>
                  <a:gd name="T31" fmla="*/ 493 h 493"/>
                  <a:gd name="T32" fmla="*/ 193 w 309"/>
                  <a:gd name="T33" fmla="*/ 488 h 493"/>
                  <a:gd name="T34" fmla="*/ 90 w 309"/>
                  <a:gd name="T35" fmla="*/ 448 h 493"/>
                  <a:gd name="T36" fmla="*/ 5 w 309"/>
                  <a:gd name="T37" fmla="*/ 320 h 493"/>
                  <a:gd name="T38" fmla="*/ 10 w 309"/>
                  <a:gd name="T39" fmla="*/ 225 h 493"/>
                  <a:gd name="T40" fmla="*/ 46 w 309"/>
                  <a:gd name="T41" fmla="*/ 121 h 493"/>
                  <a:gd name="T42" fmla="*/ 70 w 309"/>
                  <a:gd name="T43" fmla="*/ 59 h 4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09" h="493">
                    <a:moveTo>
                      <a:pt x="70" y="59"/>
                    </a:moveTo>
                    <a:cubicBezTo>
                      <a:pt x="50" y="47"/>
                      <a:pt x="30" y="35"/>
                      <a:pt x="10" y="23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6" y="21"/>
                      <a:pt x="22" y="19"/>
                      <a:pt x="28" y="18"/>
                    </a:cubicBezTo>
                    <a:cubicBezTo>
                      <a:pt x="66" y="14"/>
                      <a:pt x="104" y="10"/>
                      <a:pt x="142" y="6"/>
                    </a:cubicBezTo>
                    <a:cubicBezTo>
                      <a:pt x="166" y="4"/>
                      <a:pt x="191" y="2"/>
                      <a:pt x="215" y="0"/>
                    </a:cubicBezTo>
                    <a:cubicBezTo>
                      <a:pt x="218" y="0"/>
                      <a:pt x="218" y="1"/>
                      <a:pt x="219" y="3"/>
                    </a:cubicBezTo>
                    <a:cubicBezTo>
                      <a:pt x="235" y="36"/>
                      <a:pt x="250" y="68"/>
                      <a:pt x="266" y="101"/>
                    </a:cubicBezTo>
                    <a:cubicBezTo>
                      <a:pt x="280" y="130"/>
                      <a:pt x="293" y="160"/>
                      <a:pt x="307" y="190"/>
                    </a:cubicBezTo>
                    <a:cubicBezTo>
                      <a:pt x="308" y="192"/>
                      <a:pt x="308" y="193"/>
                      <a:pt x="309" y="196"/>
                    </a:cubicBezTo>
                    <a:cubicBezTo>
                      <a:pt x="289" y="185"/>
                      <a:pt x="270" y="175"/>
                      <a:pt x="250" y="164"/>
                    </a:cubicBezTo>
                    <a:cubicBezTo>
                      <a:pt x="244" y="170"/>
                      <a:pt x="238" y="176"/>
                      <a:pt x="233" y="183"/>
                    </a:cubicBezTo>
                    <a:cubicBezTo>
                      <a:pt x="205" y="216"/>
                      <a:pt x="188" y="255"/>
                      <a:pt x="182" y="298"/>
                    </a:cubicBezTo>
                    <a:cubicBezTo>
                      <a:pt x="175" y="345"/>
                      <a:pt x="182" y="391"/>
                      <a:pt x="198" y="435"/>
                    </a:cubicBezTo>
                    <a:cubicBezTo>
                      <a:pt x="204" y="453"/>
                      <a:pt x="213" y="470"/>
                      <a:pt x="220" y="488"/>
                    </a:cubicBezTo>
                    <a:cubicBezTo>
                      <a:pt x="221" y="489"/>
                      <a:pt x="222" y="491"/>
                      <a:pt x="223" y="493"/>
                    </a:cubicBezTo>
                    <a:cubicBezTo>
                      <a:pt x="212" y="491"/>
                      <a:pt x="203" y="490"/>
                      <a:pt x="193" y="488"/>
                    </a:cubicBezTo>
                    <a:cubicBezTo>
                      <a:pt x="156" y="481"/>
                      <a:pt x="122" y="469"/>
                      <a:pt x="90" y="448"/>
                    </a:cubicBezTo>
                    <a:cubicBezTo>
                      <a:pt x="43" y="418"/>
                      <a:pt x="14" y="376"/>
                      <a:pt x="5" y="320"/>
                    </a:cubicBezTo>
                    <a:cubicBezTo>
                      <a:pt x="0" y="288"/>
                      <a:pt x="3" y="256"/>
                      <a:pt x="10" y="225"/>
                    </a:cubicBezTo>
                    <a:cubicBezTo>
                      <a:pt x="19" y="189"/>
                      <a:pt x="33" y="155"/>
                      <a:pt x="46" y="121"/>
                    </a:cubicBezTo>
                    <a:cubicBezTo>
                      <a:pt x="53" y="100"/>
                      <a:pt x="62" y="80"/>
                      <a:pt x="70" y="59"/>
                    </a:cubicBezTo>
                    <a:close/>
                  </a:path>
                </a:pathLst>
              </a:custGeom>
              <a:solidFill>
                <a:srgbClr val="68E1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9Slide.vn 20">
                <a:extLst>
                  <a:ext uri="{FF2B5EF4-FFF2-40B4-BE49-F238E27FC236}">
                    <a16:creationId xmlns:a16="http://schemas.microsoft.com/office/drawing/2014/main" id="{F96CB8FC-456A-4384-A7F5-A07D93CC32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66454" y="1450462"/>
                <a:ext cx="1683201" cy="1175751"/>
              </a:xfrm>
              <a:custGeom>
                <a:avLst/>
                <a:gdLst>
                  <a:gd name="T0" fmla="*/ 213 w 514"/>
                  <a:gd name="T1" fmla="*/ 341 h 360"/>
                  <a:gd name="T2" fmla="*/ 236 w 514"/>
                  <a:gd name="T3" fmla="*/ 327 h 360"/>
                  <a:gd name="T4" fmla="*/ 267 w 514"/>
                  <a:gd name="T5" fmla="*/ 308 h 360"/>
                  <a:gd name="T6" fmla="*/ 270 w 514"/>
                  <a:gd name="T7" fmla="*/ 302 h 360"/>
                  <a:gd name="T8" fmla="*/ 216 w 514"/>
                  <a:gd name="T9" fmla="*/ 205 h 360"/>
                  <a:gd name="T10" fmla="*/ 86 w 514"/>
                  <a:gd name="T11" fmla="*/ 130 h 360"/>
                  <a:gd name="T12" fmla="*/ 2 w 514"/>
                  <a:gd name="T13" fmla="*/ 118 h 360"/>
                  <a:gd name="T14" fmla="*/ 0 w 514"/>
                  <a:gd name="T15" fmla="*/ 118 h 360"/>
                  <a:gd name="T16" fmla="*/ 1 w 514"/>
                  <a:gd name="T17" fmla="*/ 116 h 360"/>
                  <a:gd name="T18" fmla="*/ 98 w 514"/>
                  <a:gd name="T19" fmla="*/ 28 h 360"/>
                  <a:gd name="T20" fmla="*/ 204 w 514"/>
                  <a:gd name="T21" fmla="*/ 3 h 360"/>
                  <a:gd name="T22" fmla="*/ 299 w 514"/>
                  <a:gd name="T23" fmla="*/ 37 h 360"/>
                  <a:gd name="T24" fmla="*/ 370 w 514"/>
                  <a:gd name="T25" fmla="*/ 102 h 360"/>
                  <a:gd name="T26" fmla="*/ 451 w 514"/>
                  <a:gd name="T27" fmla="*/ 203 h 360"/>
                  <a:gd name="T28" fmla="*/ 514 w 514"/>
                  <a:gd name="T29" fmla="*/ 167 h 360"/>
                  <a:gd name="T30" fmla="*/ 512 w 514"/>
                  <a:gd name="T31" fmla="*/ 174 h 360"/>
                  <a:gd name="T32" fmla="*/ 469 w 514"/>
                  <a:gd name="T33" fmla="*/ 273 h 360"/>
                  <a:gd name="T34" fmla="*/ 430 w 514"/>
                  <a:gd name="T35" fmla="*/ 356 h 360"/>
                  <a:gd name="T36" fmla="*/ 424 w 514"/>
                  <a:gd name="T37" fmla="*/ 359 h 360"/>
                  <a:gd name="T38" fmla="*/ 349 w 514"/>
                  <a:gd name="T39" fmla="*/ 353 h 360"/>
                  <a:gd name="T40" fmla="*/ 268 w 514"/>
                  <a:gd name="T41" fmla="*/ 347 h 360"/>
                  <a:gd name="T42" fmla="*/ 220 w 514"/>
                  <a:gd name="T43" fmla="*/ 342 h 360"/>
                  <a:gd name="T44" fmla="*/ 213 w 514"/>
                  <a:gd name="T45" fmla="*/ 341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14" h="360">
                    <a:moveTo>
                      <a:pt x="213" y="341"/>
                    </a:moveTo>
                    <a:cubicBezTo>
                      <a:pt x="221" y="336"/>
                      <a:pt x="229" y="331"/>
                      <a:pt x="236" y="327"/>
                    </a:cubicBezTo>
                    <a:cubicBezTo>
                      <a:pt x="247" y="320"/>
                      <a:pt x="257" y="314"/>
                      <a:pt x="267" y="308"/>
                    </a:cubicBezTo>
                    <a:cubicBezTo>
                      <a:pt x="270" y="306"/>
                      <a:pt x="270" y="304"/>
                      <a:pt x="270" y="302"/>
                    </a:cubicBezTo>
                    <a:cubicBezTo>
                      <a:pt x="260" y="265"/>
                      <a:pt x="242" y="233"/>
                      <a:pt x="216" y="205"/>
                    </a:cubicBezTo>
                    <a:cubicBezTo>
                      <a:pt x="181" y="167"/>
                      <a:pt x="137" y="143"/>
                      <a:pt x="86" y="130"/>
                    </a:cubicBezTo>
                    <a:cubicBezTo>
                      <a:pt x="59" y="123"/>
                      <a:pt x="31" y="119"/>
                      <a:pt x="2" y="118"/>
                    </a:cubicBezTo>
                    <a:cubicBezTo>
                      <a:pt x="2" y="118"/>
                      <a:pt x="1" y="118"/>
                      <a:pt x="0" y="118"/>
                    </a:cubicBezTo>
                    <a:cubicBezTo>
                      <a:pt x="0" y="117"/>
                      <a:pt x="0" y="116"/>
                      <a:pt x="1" y="116"/>
                    </a:cubicBezTo>
                    <a:cubicBezTo>
                      <a:pt x="28" y="80"/>
                      <a:pt x="59" y="50"/>
                      <a:pt x="98" y="28"/>
                    </a:cubicBezTo>
                    <a:cubicBezTo>
                      <a:pt x="131" y="10"/>
                      <a:pt x="166" y="0"/>
                      <a:pt x="204" y="3"/>
                    </a:cubicBezTo>
                    <a:cubicBezTo>
                      <a:pt x="239" y="5"/>
                      <a:pt x="270" y="18"/>
                      <a:pt x="299" y="37"/>
                    </a:cubicBezTo>
                    <a:cubicBezTo>
                      <a:pt x="326" y="55"/>
                      <a:pt x="349" y="77"/>
                      <a:pt x="370" y="102"/>
                    </a:cubicBezTo>
                    <a:cubicBezTo>
                      <a:pt x="398" y="134"/>
                      <a:pt x="425" y="168"/>
                      <a:pt x="451" y="203"/>
                    </a:cubicBezTo>
                    <a:cubicBezTo>
                      <a:pt x="472" y="191"/>
                      <a:pt x="492" y="180"/>
                      <a:pt x="514" y="167"/>
                    </a:cubicBezTo>
                    <a:cubicBezTo>
                      <a:pt x="513" y="170"/>
                      <a:pt x="513" y="172"/>
                      <a:pt x="512" y="174"/>
                    </a:cubicBezTo>
                    <a:cubicBezTo>
                      <a:pt x="498" y="207"/>
                      <a:pt x="484" y="240"/>
                      <a:pt x="469" y="273"/>
                    </a:cubicBezTo>
                    <a:cubicBezTo>
                      <a:pt x="457" y="301"/>
                      <a:pt x="443" y="328"/>
                      <a:pt x="430" y="356"/>
                    </a:cubicBezTo>
                    <a:cubicBezTo>
                      <a:pt x="429" y="359"/>
                      <a:pt x="428" y="360"/>
                      <a:pt x="424" y="359"/>
                    </a:cubicBezTo>
                    <a:cubicBezTo>
                      <a:pt x="399" y="357"/>
                      <a:pt x="374" y="355"/>
                      <a:pt x="349" y="353"/>
                    </a:cubicBezTo>
                    <a:cubicBezTo>
                      <a:pt x="322" y="351"/>
                      <a:pt x="295" y="349"/>
                      <a:pt x="268" y="347"/>
                    </a:cubicBezTo>
                    <a:cubicBezTo>
                      <a:pt x="252" y="345"/>
                      <a:pt x="236" y="343"/>
                      <a:pt x="220" y="342"/>
                    </a:cubicBezTo>
                    <a:cubicBezTo>
                      <a:pt x="218" y="342"/>
                      <a:pt x="216" y="341"/>
                      <a:pt x="213" y="341"/>
                    </a:cubicBezTo>
                    <a:close/>
                  </a:path>
                </a:pathLst>
              </a:custGeom>
              <a:solidFill>
                <a:srgbClr val="68E1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9Slide.vn 21">
                <a:extLst>
                  <a:ext uri="{FF2B5EF4-FFF2-40B4-BE49-F238E27FC236}">
                    <a16:creationId xmlns:a16="http://schemas.microsoft.com/office/drawing/2014/main" id="{34E64708-7822-443A-B67B-788CEE680B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3686" y="1904295"/>
                <a:ext cx="1005325" cy="892345"/>
              </a:xfrm>
              <a:custGeom>
                <a:avLst/>
                <a:gdLst>
                  <a:gd name="T0" fmla="*/ 186 w 307"/>
                  <a:gd name="T1" fmla="*/ 273 h 273"/>
                  <a:gd name="T2" fmla="*/ 0 w 307"/>
                  <a:gd name="T3" fmla="*/ 178 h 273"/>
                  <a:gd name="T4" fmla="*/ 2 w 307"/>
                  <a:gd name="T5" fmla="*/ 175 h 273"/>
                  <a:gd name="T6" fmla="*/ 114 w 307"/>
                  <a:gd name="T7" fmla="*/ 4 h 273"/>
                  <a:gd name="T8" fmla="*/ 119 w 307"/>
                  <a:gd name="T9" fmla="*/ 1 h 273"/>
                  <a:gd name="T10" fmla="*/ 280 w 307"/>
                  <a:gd name="T11" fmla="*/ 45 h 273"/>
                  <a:gd name="T12" fmla="*/ 307 w 307"/>
                  <a:gd name="T13" fmla="*/ 61 h 273"/>
                  <a:gd name="T14" fmla="*/ 307 w 307"/>
                  <a:gd name="T15" fmla="*/ 63 h 273"/>
                  <a:gd name="T16" fmla="*/ 248 w 307"/>
                  <a:gd name="T17" fmla="*/ 159 h 273"/>
                  <a:gd name="T18" fmla="*/ 194 w 307"/>
                  <a:gd name="T19" fmla="*/ 260 h 273"/>
                  <a:gd name="T20" fmla="*/ 186 w 307"/>
                  <a:gd name="T21" fmla="*/ 273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" h="273">
                    <a:moveTo>
                      <a:pt x="186" y="273"/>
                    </a:moveTo>
                    <a:cubicBezTo>
                      <a:pt x="124" y="242"/>
                      <a:pt x="62" y="210"/>
                      <a:pt x="0" y="178"/>
                    </a:cubicBezTo>
                    <a:cubicBezTo>
                      <a:pt x="1" y="177"/>
                      <a:pt x="1" y="176"/>
                      <a:pt x="2" y="175"/>
                    </a:cubicBezTo>
                    <a:cubicBezTo>
                      <a:pt x="39" y="118"/>
                      <a:pt x="76" y="61"/>
                      <a:pt x="114" y="4"/>
                    </a:cubicBezTo>
                    <a:cubicBezTo>
                      <a:pt x="115" y="2"/>
                      <a:pt x="116" y="0"/>
                      <a:pt x="119" y="1"/>
                    </a:cubicBezTo>
                    <a:cubicBezTo>
                      <a:pt x="175" y="7"/>
                      <a:pt x="229" y="19"/>
                      <a:pt x="280" y="45"/>
                    </a:cubicBezTo>
                    <a:cubicBezTo>
                      <a:pt x="289" y="50"/>
                      <a:pt x="298" y="56"/>
                      <a:pt x="307" y="61"/>
                    </a:cubicBezTo>
                    <a:cubicBezTo>
                      <a:pt x="307" y="62"/>
                      <a:pt x="307" y="63"/>
                      <a:pt x="307" y="63"/>
                    </a:cubicBezTo>
                    <a:cubicBezTo>
                      <a:pt x="284" y="92"/>
                      <a:pt x="266" y="126"/>
                      <a:pt x="248" y="159"/>
                    </a:cubicBezTo>
                    <a:cubicBezTo>
                      <a:pt x="230" y="192"/>
                      <a:pt x="212" y="226"/>
                      <a:pt x="194" y="260"/>
                    </a:cubicBezTo>
                    <a:cubicBezTo>
                      <a:pt x="192" y="264"/>
                      <a:pt x="189" y="269"/>
                      <a:pt x="186" y="273"/>
                    </a:cubicBezTo>
                    <a:close/>
                  </a:path>
                </a:pathLst>
              </a:custGeom>
              <a:solidFill>
                <a:srgbClr val="68E1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9Slide.vn 22">
                <a:extLst>
                  <a:ext uri="{FF2B5EF4-FFF2-40B4-BE49-F238E27FC236}">
                    <a16:creationId xmlns:a16="http://schemas.microsoft.com/office/drawing/2014/main" id="{1E4099E8-AEDB-4C93-9AF0-E2BE308B92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26886" y="2574512"/>
                <a:ext cx="884686" cy="1062772"/>
              </a:xfrm>
              <a:custGeom>
                <a:avLst/>
                <a:gdLst>
                  <a:gd name="T0" fmla="*/ 122 w 270"/>
                  <a:gd name="T1" fmla="*/ 325 h 325"/>
                  <a:gd name="T2" fmla="*/ 105 w 270"/>
                  <a:gd name="T3" fmla="*/ 288 h 325"/>
                  <a:gd name="T4" fmla="*/ 38 w 270"/>
                  <a:gd name="T5" fmla="*/ 177 h 325"/>
                  <a:gd name="T6" fmla="*/ 3 w 270"/>
                  <a:gd name="T7" fmla="*/ 119 h 325"/>
                  <a:gd name="T8" fmla="*/ 0 w 270"/>
                  <a:gd name="T9" fmla="*/ 113 h 325"/>
                  <a:gd name="T10" fmla="*/ 175 w 270"/>
                  <a:gd name="T11" fmla="*/ 0 h 325"/>
                  <a:gd name="T12" fmla="*/ 178 w 270"/>
                  <a:gd name="T13" fmla="*/ 5 h 325"/>
                  <a:gd name="T14" fmla="*/ 269 w 270"/>
                  <a:gd name="T15" fmla="*/ 185 h 325"/>
                  <a:gd name="T16" fmla="*/ 268 w 270"/>
                  <a:gd name="T17" fmla="*/ 193 h 325"/>
                  <a:gd name="T18" fmla="*/ 174 w 270"/>
                  <a:gd name="T19" fmla="*/ 292 h 325"/>
                  <a:gd name="T20" fmla="*/ 146 w 270"/>
                  <a:gd name="T21" fmla="*/ 311 h 325"/>
                  <a:gd name="T22" fmla="*/ 122 w 270"/>
                  <a:gd name="T23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0" h="325">
                    <a:moveTo>
                      <a:pt x="122" y="325"/>
                    </a:moveTo>
                    <a:cubicBezTo>
                      <a:pt x="116" y="312"/>
                      <a:pt x="111" y="299"/>
                      <a:pt x="105" y="288"/>
                    </a:cubicBezTo>
                    <a:cubicBezTo>
                      <a:pt x="83" y="251"/>
                      <a:pt x="60" y="214"/>
                      <a:pt x="38" y="177"/>
                    </a:cubicBezTo>
                    <a:cubicBezTo>
                      <a:pt x="26" y="158"/>
                      <a:pt x="15" y="139"/>
                      <a:pt x="3" y="119"/>
                    </a:cubicBezTo>
                    <a:cubicBezTo>
                      <a:pt x="2" y="117"/>
                      <a:pt x="1" y="115"/>
                      <a:pt x="0" y="113"/>
                    </a:cubicBezTo>
                    <a:cubicBezTo>
                      <a:pt x="58" y="75"/>
                      <a:pt x="117" y="38"/>
                      <a:pt x="175" y="0"/>
                    </a:cubicBezTo>
                    <a:cubicBezTo>
                      <a:pt x="176" y="2"/>
                      <a:pt x="177" y="3"/>
                      <a:pt x="178" y="5"/>
                    </a:cubicBezTo>
                    <a:cubicBezTo>
                      <a:pt x="208" y="65"/>
                      <a:pt x="238" y="125"/>
                      <a:pt x="269" y="185"/>
                    </a:cubicBezTo>
                    <a:cubicBezTo>
                      <a:pt x="270" y="188"/>
                      <a:pt x="270" y="190"/>
                      <a:pt x="268" y="193"/>
                    </a:cubicBezTo>
                    <a:cubicBezTo>
                      <a:pt x="241" y="230"/>
                      <a:pt x="211" y="264"/>
                      <a:pt x="174" y="292"/>
                    </a:cubicBezTo>
                    <a:cubicBezTo>
                      <a:pt x="165" y="299"/>
                      <a:pt x="156" y="305"/>
                      <a:pt x="146" y="311"/>
                    </a:cubicBezTo>
                    <a:cubicBezTo>
                      <a:pt x="138" y="316"/>
                      <a:pt x="130" y="320"/>
                      <a:pt x="122" y="325"/>
                    </a:cubicBezTo>
                    <a:close/>
                  </a:path>
                </a:pathLst>
              </a:custGeom>
              <a:solidFill>
                <a:srgbClr val="68E1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9Slide.vn 23">
                <a:extLst>
                  <a:ext uri="{FF2B5EF4-FFF2-40B4-BE49-F238E27FC236}">
                    <a16:creationId xmlns:a16="http://schemas.microsoft.com/office/drawing/2014/main" id="{1D1F13F5-3CA1-40D7-8AE5-4FDBDE080F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4113" y="3723454"/>
                <a:ext cx="838728" cy="683621"/>
              </a:xfrm>
              <a:custGeom>
                <a:avLst/>
                <a:gdLst>
                  <a:gd name="T0" fmla="*/ 2 w 256"/>
                  <a:gd name="T1" fmla="*/ 0 h 209"/>
                  <a:gd name="T2" fmla="*/ 82 w 256"/>
                  <a:gd name="T3" fmla="*/ 4 h 209"/>
                  <a:gd name="T4" fmla="*/ 187 w 256"/>
                  <a:gd name="T5" fmla="*/ 1 h 209"/>
                  <a:gd name="T6" fmla="*/ 243 w 256"/>
                  <a:gd name="T7" fmla="*/ 0 h 209"/>
                  <a:gd name="T8" fmla="*/ 246 w 256"/>
                  <a:gd name="T9" fmla="*/ 4 h 209"/>
                  <a:gd name="T10" fmla="*/ 249 w 256"/>
                  <a:gd name="T11" fmla="*/ 62 h 209"/>
                  <a:gd name="T12" fmla="*/ 254 w 256"/>
                  <a:gd name="T13" fmla="*/ 166 h 209"/>
                  <a:gd name="T14" fmla="*/ 256 w 256"/>
                  <a:gd name="T15" fmla="*/ 209 h 209"/>
                  <a:gd name="T16" fmla="*/ 230 w 256"/>
                  <a:gd name="T17" fmla="*/ 208 h 209"/>
                  <a:gd name="T18" fmla="*/ 163 w 256"/>
                  <a:gd name="T19" fmla="*/ 204 h 209"/>
                  <a:gd name="T20" fmla="*/ 61 w 256"/>
                  <a:gd name="T21" fmla="*/ 198 h 209"/>
                  <a:gd name="T22" fmla="*/ 47 w 256"/>
                  <a:gd name="T23" fmla="*/ 197 h 209"/>
                  <a:gd name="T24" fmla="*/ 43 w 256"/>
                  <a:gd name="T25" fmla="*/ 194 h 209"/>
                  <a:gd name="T26" fmla="*/ 4 w 256"/>
                  <a:gd name="T27" fmla="*/ 66 h 209"/>
                  <a:gd name="T28" fmla="*/ 2 w 256"/>
                  <a:gd name="T29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6" h="209">
                    <a:moveTo>
                      <a:pt x="2" y="0"/>
                    </a:moveTo>
                    <a:cubicBezTo>
                      <a:pt x="29" y="5"/>
                      <a:pt x="56" y="5"/>
                      <a:pt x="82" y="4"/>
                    </a:cubicBezTo>
                    <a:cubicBezTo>
                      <a:pt x="117" y="4"/>
                      <a:pt x="152" y="2"/>
                      <a:pt x="187" y="1"/>
                    </a:cubicBezTo>
                    <a:cubicBezTo>
                      <a:pt x="206" y="0"/>
                      <a:pt x="224" y="0"/>
                      <a:pt x="243" y="0"/>
                    </a:cubicBezTo>
                    <a:cubicBezTo>
                      <a:pt x="246" y="0"/>
                      <a:pt x="246" y="2"/>
                      <a:pt x="246" y="4"/>
                    </a:cubicBezTo>
                    <a:cubicBezTo>
                      <a:pt x="247" y="24"/>
                      <a:pt x="248" y="43"/>
                      <a:pt x="249" y="62"/>
                    </a:cubicBezTo>
                    <a:cubicBezTo>
                      <a:pt x="251" y="97"/>
                      <a:pt x="253" y="131"/>
                      <a:pt x="254" y="166"/>
                    </a:cubicBezTo>
                    <a:cubicBezTo>
                      <a:pt x="255" y="180"/>
                      <a:pt x="255" y="194"/>
                      <a:pt x="256" y="209"/>
                    </a:cubicBezTo>
                    <a:cubicBezTo>
                      <a:pt x="247" y="209"/>
                      <a:pt x="238" y="208"/>
                      <a:pt x="230" y="208"/>
                    </a:cubicBezTo>
                    <a:cubicBezTo>
                      <a:pt x="208" y="206"/>
                      <a:pt x="186" y="205"/>
                      <a:pt x="163" y="204"/>
                    </a:cubicBezTo>
                    <a:cubicBezTo>
                      <a:pt x="129" y="202"/>
                      <a:pt x="95" y="200"/>
                      <a:pt x="61" y="198"/>
                    </a:cubicBezTo>
                    <a:cubicBezTo>
                      <a:pt x="56" y="198"/>
                      <a:pt x="52" y="198"/>
                      <a:pt x="47" y="197"/>
                    </a:cubicBezTo>
                    <a:cubicBezTo>
                      <a:pt x="46" y="197"/>
                      <a:pt x="44" y="196"/>
                      <a:pt x="43" y="194"/>
                    </a:cubicBezTo>
                    <a:cubicBezTo>
                      <a:pt x="25" y="153"/>
                      <a:pt x="11" y="110"/>
                      <a:pt x="4" y="66"/>
                    </a:cubicBezTo>
                    <a:cubicBezTo>
                      <a:pt x="1" y="44"/>
                      <a:pt x="0" y="23"/>
                      <a:pt x="2" y="0"/>
                    </a:cubicBezTo>
                    <a:close/>
                  </a:path>
                </a:pathLst>
              </a:custGeom>
              <a:solidFill>
                <a:srgbClr val="68E1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9Slide.vn 24">
                <a:extLst>
                  <a:ext uri="{FF2B5EF4-FFF2-40B4-BE49-F238E27FC236}">
                    <a16:creationId xmlns:a16="http://schemas.microsoft.com/office/drawing/2014/main" id="{BFE3F3AB-DE19-48F6-A3D4-9269C8CDAD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09647" y="3120259"/>
                <a:ext cx="765962" cy="419365"/>
              </a:xfrm>
              <a:custGeom>
                <a:avLst/>
                <a:gdLst>
                  <a:gd name="T0" fmla="*/ 0 w 234"/>
                  <a:gd name="T1" fmla="*/ 128 h 128"/>
                  <a:gd name="T2" fmla="*/ 234 w 234"/>
                  <a:gd name="T3" fmla="*/ 128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34" h="128">
                    <a:moveTo>
                      <a:pt x="0" y="128"/>
                    </a:moveTo>
                    <a:cubicBezTo>
                      <a:pt x="28" y="8"/>
                      <a:pt x="206" y="0"/>
                      <a:pt x="234" y="128"/>
                    </a:cubicBezTo>
                  </a:path>
                </a:pathLst>
              </a:custGeom>
              <a:solidFill>
                <a:schemeClr val="bg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9Slide.vn 25">
                <a:extLst>
                  <a:ext uri="{FF2B5EF4-FFF2-40B4-BE49-F238E27FC236}">
                    <a16:creationId xmlns:a16="http://schemas.microsoft.com/office/drawing/2014/main" id="{5A081DD0-1AE9-4033-859D-26EB8016C4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65819" y="3007280"/>
                <a:ext cx="51703" cy="361917"/>
              </a:xfrm>
              <a:custGeom>
                <a:avLst/>
                <a:gdLst>
                  <a:gd name="T0" fmla="*/ 0 w 16"/>
                  <a:gd name="T1" fmla="*/ 10 h 111"/>
                  <a:gd name="T2" fmla="*/ 0 w 16"/>
                  <a:gd name="T3" fmla="*/ 102 h 111"/>
                  <a:gd name="T4" fmla="*/ 16 w 16"/>
                  <a:gd name="T5" fmla="*/ 102 h 111"/>
                  <a:gd name="T6" fmla="*/ 16 w 16"/>
                  <a:gd name="T7" fmla="*/ 10 h 111"/>
                  <a:gd name="T8" fmla="*/ 0 w 16"/>
                  <a:gd name="T9" fmla="*/ 1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11">
                    <a:moveTo>
                      <a:pt x="0" y="10"/>
                    </a:moveTo>
                    <a:cubicBezTo>
                      <a:pt x="0" y="40"/>
                      <a:pt x="0" y="71"/>
                      <a:pt x="0" y="102"/>
                    </a:cubicBezTo>
                    <a:cubicBezTo>
                      <a:pt x="0" y="111"/>
                      <a:pt x="16" y="111"/>
                      <a:pt x="16" y="102"/>
                    </a:cubicBezTo>
                    <a:cubicBezTo>
                      <a:pt x="16" y="71"/>
                      <a:pt x="16" y="40"/>
                      <a:pt x="16" y="10"/>
                    </a:cubicBezTo>
                    <a:cubicBezTo>
                      <a:pt x="16" y="0"/>
                      <a:pt x="0" y="0"/>
                      <a:pt x="0" y="1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9Slide.vn 26">
                <a:extLst>
                  <a:ext uri="{FF2B5EF4-FFF2-40B4-BE49-F238E27FC236}">
                    <a16:creationId xmlns:a16="http://schemas.microsoft.com/office/drawing/2014/main" id="{0D83F572-403C-4E96-8610-A45B999CD1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81989" y="2587915"/>
                <a:ext cx="262342" cy="448088"/>
              </a:xfrm>
              <a:custGeom>
                <a:avLst/>
                <a:gdLst>
                  <a:gd name="T0" fmla="*/ 15 w 80"/>
                  <a:gd name="T1" fmla="*/ 0 h 137"/>
                  <a:gd name="T2" fmla="*/ 28 w 80"/>
                  <a:gd name="T3" fmla="*/ 5 h 137"/>
                  <a:gd name="T4" fmla="*/ 38 w 80"/>
                  <a:gd name="T5" fmla="*/ 11 h 137"/>
                  <a:gd name="T6" fmla="*/ 55 w 80"/>
                  <a:gd name="T7" fmla="*/ 25 h 137"/>
                  <a:gd name="T8" fmla="*/ 74 w 80"/>
                  <a:gd name="T9" fmla="*/ 56 h 137"/>
                  <a:gd name="T10" fmla="*/ 79 w 80"/>
                  <a:gd name="T11" fmla="*/ 93 h 137"/>
                  <a:gd name="T12" fmla="*/ 75 w 80"/>
                  <a:gd name="T13" fmla="*/ 114 h 137"/>
                  <a:gd name="T14" fmla="*/ 71 w 80"/>
                  <a:gd name="T15" fmla="*/ 125 h 137"/>
                  <a:gd name="T16" fmla="*/ 64 w 80"/>
                  <a:gd name="T17" fmla="*/ 137 h 137"/>
                  <a:gd name="T18" fmla="*/ 51 w 80"/>
                  <a:gd name="T19" fmla="*/ 132 h 137"/>
                  <a:gd name="T20" fmla="*/ 41 w 80"/>
                  <a:gd name="T21" fmla="*/ 126 h 137"/>
                  <a:gd name="T22" fmla="*/ 25 w 80"/>
                  <a:gd name="T23" fmla="*/ 112 h 137"/>
                  <a:gd name="T24" fmla="*/ 5 w 80"/>
                  <a:gd name="T25" fmla="*/ 81 h 137"/>
                  <a:gd name="T26" fmla="*/ 1 w 80"/>
                  <a:gd name="T27" fmla="*/ 44 h 137"/>
                  <a:gd name="T28" fmla="*/ 5 w 80"/>
                  <a:gd name="T29" fmla="*/ 23 h 137"/>
                  <a:gd name="T30" fmla="*/ 9 w 80"/>
                  <a:gd name="T31" fmla="*/ 12 h 137"/>
                  <a:gd name="T32" fmla="*/ 15 w 80"/>
                  <a:gd name="T33" fmla="*/ 0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0" h="137">
                    <a:moveTo>
                      <a:pt x="15" y="0"/>
                    </a:moveTo>
                    <a:cubicBezTo>
                      <a:pt x="20" y="2"/>
                      <a:pt x="24" y="3"/>
                      <a:pt x="28" y="5"/>
                    </a:cubicBezTo>
                    <a:cubicBezTo>
                      <a:pt x="32" y="7"/>
                      <a:pt x="35" y="9"/>
                      <a:pt x="38" y="11"/>
                    </a:cubicBezTo>
                    <a:cubicBezTo>
                      <a:pt x="45" y="16"/>
                      <a:pt x="50" y="20"/>
                      <a:pt x="55" y="25"/>
                    </a:cubicBezTo>
                    <a:cubicBezTo>
                      <a:pt x="64" y="34"/>
                      <a:pt x="70" y="45"/>
                      <a:pt x="74" y="56"/>
                    </a:cubicBezTo>
                    <a:cubicBezTo>
                      <a:pt x="78" y="68"/>
                      <a:pt x="80" y="80"/>
                      <a:pt x="79" y="93"/>
                    </a:cubicBezTo>
                    <a:cubicBezTo>
                      <a:pt x="78" y="100"/>
                      <a:pt x="77" y="107"/>
                      <a:pt x="75" y="114"/>
                    </a:cubicBezTo>
                    <a:cubicBezTo>
                      <a:pt x="74" y="118"/>
                      <a:pt x="72" y="121"/>
                      <a:pt x="71" y="125"/>
                    </a:cubicBezTo>
                    <a:cubicBezTo>
                      <a:pt x="69" y="129"/>
                      <a:pt x="67" y="133"/>
                      <a:pt x="64" y="137"/>
                    </a:cubicBezTo>
                    <a:cubicBezTo>
                      <a:pt x="59" y="136"/>
                      <a:pt x="55" y="134"/>
                      <a:pt x="51" y="132"/>
                    </a:cubicBezTo>
                    <a:cubicBezTo>
                      <a:pt x="48" y="130"/>
                      <a:pt x="44" y="128"/>
                      <a:pt x="41" y="126"/>
                    </a:cubicBezTo>
                    <a:cubicBezTo>
                      <a:pt x="35" y="122"/>
                      <a:pt x="29" y="117"/>
                      <a:pt x="25" y="112"/>
                    </a:cubicBezTo>
                    <a:cubicBezTo>
                      <a:pt x="16" y="103"/>
                      <a:pt x="9" y="92"/>
                      <a:pt x="5" y="81"/>
                    </a:cubicBezTo>
                    <a:cubicBezTo>
                      <a:pt x="1" y="69"/>
                      <a:pt x="0" y="57"/>
                      <a:pt x="1" y="44"/>
                    </a:cubicBezTo>
                    <a:cubicBezTo>
                      <a:pt x="1" y="37"/>
                      <a:pt x="2" y="30"/>
                      <a:pt x="5" y="23"/>
                    </a:cubicBezTo>
                    <a:cubicBezTo>
                      <a:pt x="6" y="20"/>
                      <a:pt x="7" y="16"/>
                      <a:pt x="9" y="12"/>
                    </a:cubicBezTo>
                    <a:cubicBezTo>
                      <a:pt x="11" y="8"/>
                      <a:pt x="13" y="4"/>
                      <a:pt x="15" y="0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9Slide.vn 27">
                <a:extLst>
                  <a:ext uri="{FF2B5EF4-FFF2-40B4-BE49-F238E27FC236}">
                    <a16:creationId xmlns:a16="http://schemas.microsoft.com/office/drawing/2014/main" id="{1BD55473-DD32-426E-8D9B-075DA52D08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2628" y="2898130"/>
                <a:ext cx="340853" cy="254683"/>
              </a:xfrm>
              <a:custGeom>
                <a:avLst/>
                <a:gdLst>
                  <a:gd name="T0" fmla="*/ 0 w 104"/>
                  <a:gd name="T1" fmla="*/ 71 h 78"/>
                  <a:gd name="T2" fmla="*/ 3 w 104"/>
                  <a:gd name="T3" fmla="*/ 48 h 78"/>
                  <a:gd name="T4" fmla="*/ 12 w 104"/>
                  <a:gd name="T5" fmla="*/ 31 h 78"/>
                  <a:gd name="T6" fmla="*/ 35 w 104"/>
                  <a:gd name="T7" fmla="*/ 9 h 78"/>
                  <a:gd name="T8" fmla="*/ 64 w 104"/>
                  <a:gd name="T9" fmla="*/ 0 h 78"/>
                  <a:gd name="T10" fmla="*/ 73 w 104"/>
                  <a:gd name="T11" fmla="*/ 0 h 78"/>
                  <a:gd name="T12" fmla="*/ 82 w 104"/>
                  <a:gd name="T13" fmla="*/ 1 h 78"/>
                  <a:gd name="T14" fmla="*/ 92 w 104"/>
                  <a:gd name="T15" fmla="*/ 3 h 78"/>
                  <a:gd name="T16" fmla="*/ 104 w 104"/>
                  <a:gd name="T17" fmla="*/ 6 h 78"/>
                  <a:gd name="T18" fmla="*/ 101 w 104"/>
                  <a:gd name="T19" fmla="*/ 29 h 78"/>
                  <a:gd name="T20" fmla="*/ 92 w 104"/>
                  <a:gd name="T21" fmla="*/ 46 h 78"/>
                  <a:gd name="T22" fmla="*/ 69 w 104"/>
                  <a:gd name="T23" fmla="*/ 68 h 78"/>
                  <a:gd name="T24" fmla="*/ 40 w 104"/>
                  <a:gd name="T25" fmla="*/ 77 h 78"/>
                  <a:gd name="T26" fmla="*/ 31 w 104"/>
                  <a:gd name="T27" fmla="*/ 77 h 78"/>
                  <a:gd name="T28" fmla="*/ 22 w 104"/>
                  <a:gd name="T29" fmla="*/ 77 h 78"/>
                  <a:gd name="T30" fmla="*/ 12 w 104"/>
                  <a:gd name="T31" fmla="*/ 75 h 78"/>
                  <a:gd name="T32" fmla="*/ 0 w 104"/>
                  <a:gd name="T33" fmla="*/ 71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4" h="78">
                    <a:moveTo>
                      <a:pt x="0" y="71"/>
                    </a:moveTo>
                    <a:cubicBezTo>
                      <a:pt x="0" y="62"/>
                      <a:pt x="1" y="55"/>
                      <a:pt x="3" y="48"/>
                    </a:cubicBezTo>
                    <a:cubicBezTo>
                      <a:pt x="6" y="42"/>
                      <a:pt x="8" y="36"/>
                      <a:pt x="12" y="31"/>
                    </a:cubicBezTo>
                    <a:cubicBezTo>
                      <a:pt x="18" y="21"/>
                      <a:pt x="26" y="14"/>
                      <a:pt x="35" y="9"/>
                    </a:cubicBezTo>
                    <a:cubicBezTo>
                      <a:pt x="43" y="4"/>
                      <a:pt x="53" y="1"/>
                      <a:pt x="64" y="0"/>
                    </a:cubicBezTo>
                    <a:cubicBezTo>
                      <a:pt x="67" y="0"/>
                      <a:pt x="70" y="0"/>
                      <a:pt x="73" y="0"/>
                    </a:cubicBezTo>
                    <a:cubicBezTo>
                      <a:pt x="76" y="0"/>
                      <a:pt x="79" y="0"/>
                      <a:pt x="82" y="1"/>
                    </a:cubicBezTo>
                    <a:cubicBezTo>
                      <a:pt x="85" y="1"/>
                      <a:pt x="89" y="2"/>
                      <a:pt x="92" y="3"/>
                    </a:cubicBezTo>
                    <a:cubicBezTo>
                      <a:pt x="96" y="4"/>
                      <a:pt x="100" y="5"/>
                      <a:pt x="104" y="6"/>
                    </a:cubicBezTo>
                    <a:cubicBezTo>
                      <a:pt x="104" y="15"/>
                      <a:pt x="103" y="23"/>
                      <a:pt x="101" y="29"/>
                    </a:cubicBezTo>
                    <a:cubicBezTo>
                      <a:pt x="98" y="36"/>
                      <a:pt x="96" y="41"/>
                      <a:pt x="92" y="46"/>
                    </a:cubicBezTo>
                    <a:cubicBezTo>
                      <a:pt x="86" y="56"/>
                      <a:pt x="78" y="63"/>
                      <a:pt x="69" y="68"/>
                    </a:cubicBezTo>
                    <a:cubicBezTo>
                      <a:pt x="60" y="74"/>
                      <a:pt x="51" y="77"/>
                      <a:pt x="40" y="77"/>
                    </a:cubicBezTo>
                    <a:cubicBezTo>
                      <a:pt x="37" y="78"/>
                      <a:pt x="34" y="78"/>
                      <a:pt x="31" y="77"/>
                    </a:cubicBezTo>
                    <a:cubicBezTo>
                      <a:pt x="28" y="77"/>
                      <a:pt x="25" y="77"/>
                      <a:pt x="22" y="77"/>
                    </a:cubicBezTo>
                    <a:cubicBezTo>
                      <a:pt x="19" y="76"/>
                      <a:pt x="15" y="76"/>
                      <a:pt x="12" y="75"/>
                    </a:cubicBezTo>
                    <a:cubicBezTo>
                      <a:pt x="8" y="74"/>
                      <a:pt x="4" y="73"/>
                      <a:pt x="0" y="71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9Slide.vn 28">
                <a:extLst>
                  <a:ext uri="{FF2B5EF4-FFF2-40B4-BE49-F238E27FC236}">
                    <a16:creationId xmlns:a16="http://schemas.microsoft.com/office/drawing/2014/main" id="{5C055ACB-F1D3-436F-99AC-22FF3DC8BE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31776" y="2587915"/>
                <a:ext cx="185746" cy="457663"/>
              </a:xfrm>
              <a:custGeom>
                <a:avLst/>
                <a:gdLst>
                  <a:gd name="T0" fmla="*/ 0 w 97"/>
                  <a:gd name="T1" fmla="*/ 0 h 239"/>
                  <a:gd name="T2" fmla="*/ 97 w 97"/>
                  <a:gd name="T3" fmla="*/ 229 h 239"/>
                  <a:gd name="T4" fmla="*/ 70 w 97"/>
                  <a:gd name="T5" fmla="*/ 239 h 239"/>
                  <a:gd name="T6" fmla="*/ 0 w 97"/>
                  <a:gd name="T7" fmla="*/ 0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7" h="239">
                    <a:moveTo>
                      <a:pt x="0" y="0"/>
                    </a:moveTo>
                    <a:lnTo>
                      <a:pt x="97" y="229"/>
                    </a:lnTo>
                    <a:lnTo>
                      <a:pt x="70" y="2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9Slide.vn 29">
                <a:extLst>
                  <a:ext uri="{FF2B5EF4-FFF2-40B4-BE49-F238E27FC236}">
                    <a16:creationId xmlns:a16="http://schemas.microsoft.com/office/drawing/2014/main" id="{955E4C72-6137-4790-A2F0-B81D74D7B7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75393" y="2917279"/>
                <a:ext cx="358088" cy="235534"/>
              </a:xfrm>
              <a:custGeom>
                <a:avLst/>
                <a:gdLst>
                  <a:gd name="T0" fmla="*/ 0 w 109"/>
                  <a:gd name="T1" fmla="*/ 59 h 72"/>
                  <a:gd name="T2" fmla="*/ 55 w 109"/>
                  <a:gd name="T3" fmla="*/ 29 h 72"/>
                  <a:gd name="T4" fmla="*/ 109 w 109"/>
                  <a:gd name="T5" fmla="*/ 0 h 72"/>
                  <a:gd name="T6" fmla="*/ 59 w 109"/>
                  <a:gd name="T7" fmla="*/ 36 h 72"/>
                  <a:gd name="T8" fmla="*/ 10 w 109"/>
                  <a:gd name="T9" fmla="*/ 72 h 72"/>
                  <a:gd name="T10" fmla="*/ 0 w 109"/>
                  <a:gd name="T11" fmla="*/ 5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9" h="72">
                    <a:moveTo>
                      <a:pt x="0" y="59"/>
                    </a:moveTo>
                    <a:cubicBezTo>
                      <a:pt x="18" y="47"/>
                      <a:pt x="37" y="38"/>
                      <a:pt x="55" y="29"/>
                    </a:cubicBezTo>
                    <a:cubicBezTo>
                      <a:pt x="73" y="20"/>
                      <a:pt x="92" y="11"/>
                      <a:pt x="109" y="0"/>
                    </a:cubicBezTo>
                    <a:cubicBezTo>
                      <a:pt x="93" y="13"/>
                      <a:pt x="76" y="25"/>
                      <a:pt x="59" y="36"/>
                    </a:cubicBezTo>
                    <a:cubicBezTo>
                      <a:pt x="42" y="48"/>
                      <a:pt x="25" y="59"/>
                      <a:pt x="10" y="72"/>
                    </a:cubicBezTo>
                    <a:lnTo>
                      <a:pt x="0" y="59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5601DC78-2808-4CC3-AA02-2968745224DE}"/>
                </a:ext>
              </a:extLst>
            </p:cNvPr>
            <p:cNvSpPr txBox="1"/>
            <p:nvPr/>
          </p:nvSpPr>
          <p:spPr>
            <a:xfrm>
              <a:off x="2977053" y="2474847"/>
              <a:ext cx="14295590" cy="8746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>
                  <a:ln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rgbClr val="68E1FD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ahoma" panose="020B0604030504040204" pitchFamily="34" charset="0"/>
                </a:rPr>
                <a:t>NHẮC LẠI NỘI DUNG TIẾT TRƯỚC</a:t>
              </a:r>
            </a:p>
          </p:txBody>
        </p:sp>
      </p:grpSp>
      <p:pic>
        <p:nvPicPr>
          <p:cNvPr id="57" name="Picture 56">
            <a:extLst>
              <a:ext uri="{FF2B5EF4-FFF2-40B4-BE49-F238E27FC236}">
                <a16:creationId xmlns:a16="http://schemas.microsoft.com/office/drawing/2014/main" id="{72DA056A-C491-4285-9CDE-A1EC8E33BD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8884" r="31255"/>
          <a:stretch/>
        </p:blipFill>
        <p:spPr>
          <a:xfrm>
            <a:off x="197650" y="1863556"/>
            <a:ext cx="6568910" cy="3013442"/>
          </a:xfrm>
          <a:prstGeom prst="rect">
            <a:avLst/>
          </a:prstGeom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id="{3A80B738-997D-48BF-B097-2F63FA6B4141}"/>
              </a:ext>
            </a:extLst>
          </p:cNvPr>
          <p:cNvSpPr/>
          <p:nvPr/>
        </p:nvSpPr>
        <p:spPr>
          <a:xfrm>
            <a:off x="6223192" y="5043178"/>
            <a:ext cx="5522117" cy="1269823"/>
          </a:xfrm>
          <a:prstGeom prst="rect">
            <a:avLst/>
          </a:prstGeom>
          <a:pattFill prst="plaid">
            <a:fgClr>
              <a:srgbClr val="F2F9B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B947E0C5-F145-4839-AEE0-BC2500A4FBF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82"/>
          <a:stretch/>
        </p:blipFill>
        <p:spPr>
          <a:xfrm>
            <a:off x="1728653" y="2556158"/>
            <a:ext cx="4870530" cy="1989839"/>
          </a:xfrm>
          <a:prstGeom prst="rect">
            <a:avLst/>
          </a:prstGeom>
          <a:solidFill>
            <a:schemeClr val="bg1">
              <a:alpha val="76000"/>
            </a:schemeClr>
          </a:solidFill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80BBDC11-B152-4E51-9492-5C25BB90DF0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5797" r="31358"/>
          <a:stretch/>
        </p:blipFill>
        <p:spPr>
          <a:xfrm>
            <a:off x="4459100" y="4336869"/>
            <a:ext cx="7487540" cy="2460248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D121FBF7-1ECA-4499-A04C-E0414248F4E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82"/>
          <a:stretch/>
        </p:blipFill>
        <p:spPr>
          <a:xfrm>
            <a:off x="6204141" y="5205311"/>
            <a:ext cx="5522117" cy="1265232"/>
          </a:xfrm>
          <a:prstGeom prst="rect">
            <a:avLst/>
          </a:prstGeom>
          <a:solidFill>
            <a:schemeClr val="bg1">
              <a:alpha val="76000"/>
            </a:schemeClr>
          </a:solidFill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08E78BC6-A29B-44EA-848E-E0E461C60B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800000">
            <a:off x="0" y="7215517"/>
            <a:ext cx="14225490" cy="1369483"/>
          </a:xfrm>
          <a:prstGeom prst="rect">
            <a:avLst/>
          </a:prstGeom>
        </p:spPr>
      </p:pic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A6AA8896-B7F5-4C99-9194-6A6282A3B86C}"/>
              </a:ext>
            </a:extLst>
          </p:cNvPr>
          <p:cNvSpPr/>
          <p:nvPr/>
        </p:nvSpPr>
        <p:spPr>
          <a:xfrm>
            <a:off x="127325" y="387458"/>
            <a:ext cx="11910348" cy="6366368"/>
          </a:xfrm>
          <a:prstGeom prst="roundRect">
            <a:avLst>
              <a:gd name="adj" fmla="val 5353"/>
            </a:avLst>
          </a:prstGeom>
          <a:noFill/>
          <a:ln w="76200" cap="flat" cmpd="dbl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41947A2-8C4E-460E-A29C-30BD4B5DB041}"/>
              </a:ext>
            </a:extLst>
          </p:cNvPr>
          <p:cNvGrpSpPr/>
          <p:nvPr/>
        </p:nvGrpSpPr>
        <p:grpSpPr>
          <a:xfrm rot="19823548">
            <a:off x="11728949" y="-3133517"/>
            <a:ext cx="3136324" cy="8030311"/>
            <a:chOff x="9055676" y="0"/>
            <a:chExt cx="3136324" cy="685800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A5BD8AB-C5E3-48B8-8244-650D432A9D70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A2DC627-8030-44BB-AF58-DA2E1D7FE52E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7E7C356-12CC-418B-92DE-C3D776E2F383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E126EC2-82B8-4C28-8457-E91069573314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612BE79-8E59-4846-9676-1838738481B9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13107DFD-29AD-4CED-B117-570D9FC7D167}"/>
              </a:ext>
            </a:extLst>
          </p:cNvPr>
          <p:cNvSpPr/>
          <p:nvPr/>
        </p:nvSpPr>
        <p:spPr>
          <a:xfrm>
            <a:off x="3482105" y="-13272"/>
            <a:ext cx="5219008" cy="7884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4" name="!!1">
            <a:extLst>
              <a:ext uri="{FF2B5EF4-FFF2-40B4-BE49-F238E27FC236}">
                <a16:creationId xmlns:a16="http://schemas.microsoft.com/office/drawing/2014/main" id="{C4B1091B-396E-4748-9F44-C53D9DEB691D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94846" y="24989"/>
            <a:ext cx="5206267" cy="718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4991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4C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52207"/>
            <a:ext cx="9144000" cy="2387600"/>
          </a:xfrm>
        </p:spPr>
        <p:txBody>
          <a:bodyPr>
            <a:normAutofit/>
          </a:bodyPr>
          <a:lstStyle/>
          <a:p>
            <a:r>
              <a:rPr lang="en-US" sz="8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chân thành cảm ơn!</a:t>
            </a:r>
            <a:endParaRPr lang="en-US" sz="8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65E432-C1E6-4C36-BF8E-2DA25E65D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579677" y="3278339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phic 14" descr="Clipboard">
            <a:extLst>
              <a:ext uri="{FF2B5EF4-FFF2-40B4-BE49-F238E27FC236}">
                <a16:creationId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631394">
            <a:off x="-514584" y="4127150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2741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">
        <p159:morph option="byObject"/>
      </p:transition>
    </mc:Choice>
    <mc:Fallback xmlns="">
      <p:transition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4C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52207"/>
            <a:ext cx="9144000" cy="2387600"/>
          </a:xfrm>
        </p:spPr>
        <p:txBody>
          <a:bodyPr>
            <a:norm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Remember…</a:t>
            </a:r>
            <a:b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</a:br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Safety First!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65E432-C1E6-4C36-BF8E-2DA25E65D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579677" y="3278339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5127" y="3620366"/>
            <a:ext cx="9144000" cy="1655762"/>
          </a:xfrm>
        </p:spPr>
        <p:txBody>
          <a:bodyPr>
            <a:normAutofit/>
          </a:bodyPr>
          <a:lstStyle/>
          <a:p>
            <a:r>
              <a:rPr lang="en-US"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 you!</a:t>
            </a:r>
            <a:endParaRPr lang="en-US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Graphic 14" descr="Clipboard">
            <a:extLst>
              <a:ext uri="{FF2B5EF4-FFF2-40B4-BE49-F238E27FC236}">
                <a16:creationId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631394">
            <a:off x="-514584" y="4127150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6358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">
        <p159:morph option="byObject"/>
      </p:transition>
    </mc:Choice>
    <mc:Fallback xmlns="">
      <p:transition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11ADB81-3B32-4033-AB4D-FB36CCCC4B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7227" y="315253"/>
            <a:ext cx="2038505" cy="120942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F9A5295-D944-4523-BFD2-06EE3D1D2A06}"/>
              </a:ext>
            </a:extLst>
          </p:cNvPr>
          <p:cNvSpPr txBox="1"/>
          <p:nvPr/>
        </p:nvSpPr>
        <p:spPr>
          <a:xfrm>
            <a:off x="3359652" y="336907"/>
            <a:ext cx="870221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>
                <a:solidFill>
                  <a:srgbClr val="4F7326"/>
                </a:solidFill>
                <a:latin typeface="SVN-A Love Of Thunder" panose="02040603050506020204" pitchFamily="18" charset="0"/>
              </a:rPr>
              <a:t>HOẠT ĐỘNG MỞ ĐẦU</a:t>
            </a:r>
          </a:p>
        </p:txBody>
      </p:sp>
      <p:sp>
        <p:nvSpPr>
          <p:cNvPr id="217" name="TextBox 216">
            <a:extLst>
              <a:ext uri="{FF2B5EF4-FFF2-40B4-BE49-F238E27FC236}">
                <a16:creationId xmlns:a16="http://schemas.microsoft.com/office/drawing/2014/main" id="{55DDBAFD-EF31-42DF-BD93-E962457A7D2D}"/>
              </a:ext>
            </a:extLst>
          </p:cNvPr>
          <p:cNvSpPr txBox="1"/>
          <p:nvPr/>
        </p:nvSpPr>
        <p:spPr>
          <a:xfrm>
            <a:off x="1399961" y="2439298"/>
            <a:ext cx="14003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ED7D31"/>
                </a:solidFill>
                <a:latin typeface="SVN-A Love Of Thunder" panose="02040603050506020204" pitchFamily="18" charset="0"/>
              </a:rPr>
              <a:t>Hoạt động hình thành kiến thức VÀ LUYỆN TẬP</a:t>
            </a:r>
          </a:p>
        </p:txBody>
      </p:sp>
      <p:pic>
        <p:nvPicPr>
          <p:cNvPr id="329" name="Picture 328">
            <a:extLst>
              <a:ext uri="{FF2B5EF4-FFF2-40B4-BE49-F238E27FC236}">
                <a16:creationId xmlns:a16="http://schemas.microsoft.com/office/drawing/2014/main" id="{64DF6981-0FF1-40D6-9F7D-FEC100F323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486" y="2523014"/>
            <a:ext cx="780372" cy="1076323"/>
          </a:xfrm>
          <a:prstGeom prst="rect">
            <a:avLst/>
          </a:prstGeom>
        </p:spPr>
      </p:pic>
      <p:pic>
        <p:nvPicPr>
          <p:cNvPr id="330" name="Picture 329">
            <a:extLst>
              <a:ext uri="{FF2B5EF4-FFF2-40B4-BE49-F238E27FC236}">
                <a16:creationId xmlns:a16="http://schemas.microsoft.com/office/drawing/2014/main" id="{5AF204A1-B29B-47E6-9B2C-02343578D7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764" y="3994111"/>
            <a:ext cx="1597715" cy="1426630"/>
          </a:xfrm>
          <a:prstGeom prst="rect">
            <a:avLst/>
          </a:prstGeom>
        </p:spPr>
      </p:pic>
      <p:sp>
        <p:nvSpPr>
          <p:cNvPr id="333" name="TextBox 332">
            <a:extLst>
              <a:ext uri="{FF2B5EF4-FFF2-40B4-BE49-F238E27FC236}">
                <a16:creationId xmlns:a16="http://schemas.microsoft.com/office/drawing/2014/main" id="{A069B530-ED5E-4895-9CE5-6D4EE9BD2CC3}"/>
              </a:ext>
            </a:extLst>
          </p:cNvPr>
          <p:cNvSpPr txBox="1"/>
          <p:nvPr/>
        </p:nvSpPr>
        <p:spPr>
          <a:xfrm>
            <a:off x="814454" y="5555060"/>
            <a:ext cx="44259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>
                <a:solidFill>
                  <a:srgbClr val="4F7326"/>
                </a:solidFill>
                <a:latin typeface="SVN-A Love Of Thunder" panose="02040603050506020204" pitchFamily="18" charset="0"/>
              </a:rPr>
              <a:t>Luyện tập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C92423-65A1-4A8B-8BC3-1C2A6F951A1C}"/>
              </a:ext>
            </a:extLst>
          </p:cNvPr>
          <p:cNvSpPr txBox="1"/>
          <p:nvPr/>
        </p:nvSpPr>
        <p:spPr>
          <a:xfrm>
            <a:off x="5497788" y="5617394"/>
            <a:ext cx="44259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>
                <a:solidFill>
                  <a:srgbClr val="4F7326"/>
                </a:solidFill>
                <a:latin typeface="SVN-A Love Of Thunder" panose="02040603050506020204" pitchFamily="18" charset="0"/>
              </a:rPr>
              <a:t>Tiết 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A2A14D6-F32C-4A89-9309-E9E86FC316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5056634" y="890985"/>
            <a:ext cx="1484578" cy="1492856"/>
          </a:xfrm>
          <a:prstGeom prst="rect">
            <a:avLst/>
          </a:prstGeom>
        </p:spPr>
      </p:pic>
      <p:sp>
        <p:nvSpPr>
          <p:cNvPr id="332" name="TextBox 331">
            <a:extLst>
              <a:ext uri="{FF2B5EF4-FFF2-40B4-BE49-F238E27FC236}">
                <a16:creationId xmlns:a16="http://schemas.microsoft.com/office/drawing/2014/main" id="{12096C75-CC53-44CD-B514-44C3280D76BF}"/>
              </a:ext>
            </a:extLst>
          </p:cNvPr>
          <p:cNvSpPr txBox="1"/>
          <p:nvPr/>
        </p:nvSpPr>
        <p:spPr>
          <a:xfrm>
            <a:off x="2366479" y="4112591"/>
            <a:ext cx="100092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>
                <a:solidFill>
                  <a:srgbClr val="4F7326"/>
                </a:solidFill>
                <a:latin typeface="SVN-A Love Of Thunder" panose="02040603050506020204" pitchFamily="18" charset="0"/>
              </a:rPr>
              <a:t>HOẠT ĐỘNG VẬN DỤNG</a:t>
            </a:r>
          </a:p>
        </p:txBody>
      </p:sp>
    </p:spTree>
    <p:extLst>
      <p:ext uri="{BB962C8B-B14F-4D97-AF65-F5344CB8AC3E}">
        <p14:creationId xmlns:p14="http://schemas.microsoft.com/office/powerpoint/2010/main" val="3867484706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454DF53A-A152-46E1-A2C7-C89138B2A4BB}"/>
              </a:ext>
            </a:extLst>
          </p:cNvPr>
          <p:cNvSpPr/>
          <p:nvPr/>
        </p:nvSpPr>
        <p:spPr>
          <a:xfrm>
            <a:off x="127325" y="387458"/>
            <a:ext cx="11910348" cy="6366368"/>
          </a:xfrm>
          <a:prstGeom prst="roundRect">
            <a:avLst>
              <a:gd name="adj" fmla="val 5353"/>
            </a:avLst>
          </a:prstGeom>
          <a:noFill/>
          <a:ln w="76200" cap="flat" cmpd="dbl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!!2" descr="Icon&#10;&#10;Description automatically generated">
            <a:extLst>
              <a:ext uri="{FF2B5EF4-FFF2-40B4-BE49-F238E27FC236}">
                <a16:creationId xmlns:a16="http://schemas.microsoft.com/office/drawing/2014/main" id="{D356E695-C696-4C78-B1BC-2ACB45EFBC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5439" y="-2246"/>
            <a:ext cx="3099807" cy="3099807"/>
          </a:xfrm>
          <a:prstGeom prst="rect">
            <a:avLst/>
          </a:prstGeom>
        </p:spPr>
      </p:pic>
      <p:pic>
        <p:nvPicPr>
          <p:cNvPr id="28" name="Picture 2" descr="English - your future">
            <a:extLst>
              <a:ext uri="{FF2B5EF4-FFF2-40B4-BE49-F238E27FC236}">
                <a16:creationId xmlns:a16="http://schemas.microsoft.com/office/drawing/2014/main" id="{63F6F7E6-FD04-4BD1-9A5A-A7DD8A8834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59" y="4671126"/>
            <a:ext cx="2056077" cy="2056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0D293AF-8F6A-41A2-91C9-E1A50D24077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27490"/>
          <a:stretch/>
        </p:blipFill>
        <p:spPr>
          <a:xfrm>
            <a:off x="1" y="16072"/>
            <a:ext cx="7539520" cy="1000999"/>
          </a:xfrm>
          <a:prstGeom prst="rect">
            <a:avLst/>
          </a:prstGeom>
        </p:spPr>
      </p:pic>
      <p:sp>
        <p:nvSpPr>
          <p:cNvPr id="30" name="!!1">
            <a:extLst>
              <a:ext uri="{FF2B5EF4-FFF2-40B4-BE49-F238E27FC236}">
                <a16:creationId xmlns:a16="http://schemas.microsoft.com/office/drawing/2014/main" id="{18CCB7E8-867F-435A-8F5A-C99A8102FCE8}"/>
              </a:ext>
            </a:extLst>
          </p:cNvPr>
          <p:cNvSpPr txBox="1"/>
          <p:nvPr/>
        </p:nvSpPr>
        <p:spPr>
          <a:xfrm>
            <a:off x="2630354" y="1286420"/>
            <a:ext cx="6763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2800" b="1" kern="0">
                <a:solidFill>
                  <a:srgbClr val="2BABC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HOẠT ĐỘNG CẶP ĐÔI</a:t>
            </a:r>
            <a:endParaRPr lang="en-US" sz="2800" b="1" kern="0" dirty="0">
              <a:solidFill>
                <a:srgbClr val="2BABC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07B1319C-D716-450A-BD1F-5FB0115FCF04}"/>
              </a:ext>
            </a:extLst>
          </p:cNvPr>
          <p:cNvSpPr txBox="1"/>
          <p:nvPr/>
        </p:nvSpPr>
        <p:spPr>
          <a:xfrm>
            <a:off x="585503" y="497775"/>
            <a:ext cx="8971494" cy="5457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2800" b="1">
                <a:solidFill>
                  <a:srgbClr val="C0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III</a:t>
            </a:r>
            <a:r>
              <a:rPr lang="vi-VN" sz="2800" b="1">
                <a:solidFill>
                  <a:srgbClr val="C0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 </a:t>
            </a:r>
            <a:r>
              <a:rPr lang="en-US" sz="2800" b="1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 CHẤT CỦA PHÉP NHÂN </a:t>
            </a:r>
            <a:r>
              <a:rPr lang="en-US" sz="2800" b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800" b="1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SỐ NGUYÊN</a:t>
            </a:r>
            <a:endParaRPr lang="en-US" sz="2800">
              <a:solidFill>
                <a:srgbClr val="C00000"/>
              </a:solidFill>
              <a:effectLst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75C9099-0720-4A83-B05D-11A0DFB2D65B}"/>
              </a:ext>
            </a:extLst>
          </p:cNvPr>
          <p:cNvSpPr txBox="1"/>
          <p:nvPr/>
        </p:nvSpPr>
        <p:spPr>
          <a:xfrm>
            <a:off x="4753668" y="1909310"/>
            <a:ext cx="6093912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800" b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 và so sánh kết quả:</a:t>
            </a:r>
            <a:endParaRPr lang="en-US" sz="2800">
              <a:solidFill>
                <a:schemeClr val="tx2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1732767-6A72-4DCB-AC7D-7BC3E35F9983}"/>
              </a:ext>
            </a:extLst>
          </p:cNvPr>
          <p:cNvGrpSpPr/>
          <p:nvPr/>
        </p:nvGrpSpPr>
        <p:grpSpPr>
          <a:xfrm>
            <a:off x="3382459" y="1840360"/>
            <a:ext cx="1299240" cy="687176"/>
            <a:chOff x="830522" y="1472063"/>
            <a:chExt cx="1299240" cy="687176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86F77721-729E-4545-9FF3-336A57D737FD}"/>
                </a:ext>
              </a:extLst>
            </p:cNvPr>
            <p:cNvGrpSpPr/>
            <p:nvPr/>
          </p:nvGrpSpPr>
          <p:grpSpPr>
            <a:xfrm>
              <a:off x="830522" y="1472063"/>
              <a:ext cx="1220457" cy="687176"/>
              <a:chOff x="1162135" y="3573903"/>
              <a:chExt cx="5031286" cy="2832858"/>
            </a:xfrm>
          </p:grpSpPr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42402F2D-48D9-4AE8-9AD4-FB60570A4826}"/>
                  </a:ext>
                </a:extLst>
              </p:cNvPr>
              <p:cNvSpPr/>
              <p:nvPr/>
            </p:nvSpPr>
            <p:spPr>
              <a:xfrm>
                <a:off x="1162135" y="3573903"/>
                <a:ext cx="5031286" cy="2832858"/>
              </a:xfrm>
              <a:custGeom>
                <a:avLst/>
                <a:gdLst>
                  <a:gd name="connsiteX0" fmla="*/ 1416429 w 5031286"/>
                  <a:gd name="connsiteY0" fmla="*/ 0 h 2832858"/>
                  <a:gd name="connsiteX1" fmla="*/ 2417996 w 5031286"/>
                  <a:gd name="connsiteY1" fmla="*/ 414862 h 2832858"/>
                  <a:gd name="connsiteX2" fmla="*/ 2504177 w 5031286"/>
                  <a:gd name="connsiteY2" fmla="*/ 509686 h 2832858"/>
                  <a:gd name="connsiteX3" fmla="*/ 2514522 w 5031286"/>
                  <a:gd name="connsiteY3" fmla="*/ 508643 h 2832858"/>
                  <a:gd name="connsiteX4" fmla="*/ 4428880 w 5031286"/>
                  <a:gd name="connsiteY4" fmla="*/ 508643 h 2832858"/>
                  <a:gd name="connsiteX5" fmla="*/ 5031286 w 5031286"/>
                  <a:gd name="connsiteY5" fmla="*/ 1111049 h 2832858"/>
                  <a:gd name="connsiteX6" fmla="*/ 5031286 w 5031286"/>
                  <a:gd name="connsiteY6" fmla="*/ 1841180 h 2832858"/>
                  <a:gd name="connsiteX7" fmla="*/ 4428880 w 5031286"/>
                  <a:gd name="connsiteY7" fmla="*/ 2443586 h 2832858"/>
                  <a:gd name="connsiteX8" fmla="*/ 2514522 w 5031286"/>
                  <a:gd name="connsiteY8" fmla="*/ 2443586 h 2832858"/>
                  <a:gd name="connsiteX9" fmla="*/ 2402288 w 5031286"/>
                  <a:gd name="connsiteY9" fmla="*/ 2432272 h 2832858"/>
                  <a:gd name="connsiteX10" fmla="*/ 2317409 w 5031286"/>
                  <a:gd name="connsiteY10" fmla="*/ 2509415 h 2832858"/>
                  <a:gd name="connsiteX11" fmla="*/ 1416429 w 5031286"/>
                  <a:gd name="connsiteY11" fmla="*/ 2832858 h 2832858"/>
                  <a:gd name="connsiteX12" fmla="*/ 0 w 5031286"/>
                  <a:gd name="connsiteY12" fmla="*/ 1416429 h 2832858"/>
                  <a:gd name="connsiteX13" fmla="*/ 1416429 w 5031286"/>
                  <a:gd name="connsiteY13" fmla="*/ 0 h 2832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031286" h="2832858">
                    <a:moveTo>
                      <a:pt x="1416429" y="0"/>
                    </a:moveTo>
                    <a:cubicBezTo>
                      <a:pt x="1807565" y="0"/>
                      <a:pt x="2161672" y="158539"/>
                      <a:pt x="2417996" y="414862"/>
                    </a:cubicBezTo>
                    <a:lnTo>
                      <a:pt x="2504177" y="509686"/>
                    </a:lnTo>
                    <a:lnTo>
                      <a:pt x="2514522" y="508643"/>
                    </a:lnTo>
                    <a:lnTo>
                      <a:pt x="4428880" y="508643"/>
                    </a:lnTo>
                    <a:cubicBezTo>
                      <a:pt x="4761580" y="508643"/>
                      <a:pt x="5031286" y="778349"/>
                      <a:pt x="5031286" y="1111049"/>
                    </a:cubicBezTo>
                    <a:lnTo>
                      <a:pt x="5031286" y="1841180"/>
                    </a:lnTo>
                    <a:cubicBezTo>
                      <a:pt x="5031286" y="2173880"/>
                      <a:pt x="4761580" y="2443586"/>
                      <a:pt x="4428880" y="2443586"/>
                    </a:cubicBezTo>
                    <a:lnTo>
                      <a:pt x="2514522" y="2443586"/>
                    </a:lnTo>
                    <a:lnTo>
                      <a:pt x="2402288" y="2432272"/>
                    </a:lnTo>
                    <a:lnTo>
                      <a:pt x="2317409" y="2509415"/>
                    </a:lnTo>
                    <a:cubicBezTo>
                      <a:pt x="2072567" y="2711477"/>
                      <a:pt x="1758673" y="2832858"/>
                      <a:pt x="1416429" y="2832858"/>
                    </a:cubicBezTo>
                    <a:cubicBezTo>
                      <a:pt x="634157" y="2832858"/>
                      <a:pt x="0" y="2198701"/>
                      <a:pt x="0" y="1416429"/>
                    </a:cubicBezTo>
                    <a:cubicBezTo>
                      <a:pt x="0" y="634157"/>
                      <a:pt x="634157" y="0"/>
                      <a:pt x="1416429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5BE8772B-9007-401A-B34C-EA1DDCE7A98B}"/>
                  </a:ext>
                </a:extLst>
              </p:cNvPr>
              <p:cNvSpPr/>
              <p:nvPr/>
            </p:nvSpPr>
            <p:spPr>
              <a:xfrm>
                <a:off x="1231452" y="3662030"/>
                <a:ext cx="2651760" cy="265176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7" name="Picture 36" descr="Icon&#10;&#10;Description automatically generated">
                <a:extLst>
                  <a:ext uri="{FF2B5EF4-FFF2-40B4-BE49-F238E27FC236}">
                    <a16:creationId xmlns:a16="http://schemas.microsoft.com/office/drawing/2014/main" id="{BAB7E942-F05C-427A-B9E5-D42308FA838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l="14444" t="16783" r="13270" b="13514"/>
              <a:stretch/>
            </p:blipFill>
            <p:spPr>
              <a:xfrm rot="16200000">
                <a:off x="1334484" y="3874572"/>
                <a:ext cx="2468880" cy="2380618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40B6159-CD7E-4390-BFAF-33F035E95C0B}"/>
                </a:ext>
              </a:extLst>
            </p:cNvPr>
            <p:cNvSpPr txBox="1"/>
            <p:nvPr/>
          </p:nvSpPr>
          <p:spPr>
            <a:xfrm>
              <a:off x="1513403" y="1495654"/>
              <a:ext cx="6163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664445A0-B020-4D0F-A6BF-DFDBA9FB8933}"/>
                  </a:ext>
                </a:extLst>
              </p:cNvPr>
              <p:cNvSpPr txBox="1"/>
              <p:nvPr/>
            </p:nvSpPr>
            <p:spPr>
              <a:xfrm>
                <a:off x="834607" y="3064222"/>
                <a:ext cx="5177367" cy="5480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2800" b="1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d>
                    <m:r>
                      <a:rPr lang="en-US" sz="28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8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𝟕</m:t>
                    </m:r>
                  </m:oMath>
                </a14:m>
                <a:r>
                  <a:rPr lang="en-US" sz="2800">
                    <a:solidFill>
                      <a:schemeClr val="tx2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en-US" sz="2800">
                    <a:solidFill>
                      <a:schemeClr val="tx2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800">
                    <a:solidFill>
                      <a:schemeClr val="tx2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𝟕</m:t>
                    </m:r>
                    <m:r>
                      <a:rPr lang="en-US" sz="2800" b="1" i="1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.(−</m:t>
                    </m:r>
                    <m:r>
                      <a:rPr lang="en-US" sz="2800" b="1" i="1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2800" b="1" i="1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800" b="1">
                  <a:solidFill>
                    <a:schemeClr val="tx2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664445A0-B020-4D0F-A6BF-DFDBA9FB89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607" y="3064222"/>
                <a:ext cx="5177367" cy="548099"/>
              </a:xfrm>
              <a:prstGeom prst="rect">
                <a:avLst/>
              </a:prstGeom>
              <a:blipFill>
                <a:blip r:embed="rId8"/>
                <a:stretch>
                  <a:fillRect l="-2473" t="-8889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999C161-2DB7-44E0-A066-A725C541FD74}"/>
                  </a:ext>
                </a:extLst>
              </p:cNvPr>
              <p:cNvSpPr txBox="1"/>
              <p:nvPr/>
            </p:nvSpPr>
            <p:spPr>
              <a:xfrm>
                <a:off x="5689415" y="3064222"/>
                <a:ext cx="5972498" cy="5480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2800" b="1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800" b="1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800" b="1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d>
                        <m:r>
                          <a:rPr lang="en-US" sz="28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28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d>
                    <m:r>
                      <a:rPr lang="en-US" sz="28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.(−</m:t>
                    </m:r>
                    <m:r>
                      <a:rPr lang="en-US" sz="28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en-US" sz="28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>
                    <a:solidFill>
                      <a:schemeClr val="tx2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>
                    <a:solidFill>
                      <a:schemeClr val="tx2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  <m:r>
                      <a:rPr lang="en-US" sz="2800" b="1" i="1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.[</m:t>
                    </m:r>
                    <m:r>
                      <a:rPr lang="en-US" sz="2800" b="1" i="1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2800" b="1" i="1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d>
                    <m:r>
                      <a:rPr lang="en-US" sz="2800" b="1" i="1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endParaRPr lang="en-US" sz="2800" b="1">
                  <a:solidFill>
                    <a:schemeClr val="tx2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999C161-2DB7-44E0-A066-A725C541FD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9415" y="3064222"/>
                <a:ext cx="5972498" cy="548099"/>
              </a:xfrm>
              <a:prstGeom prst="rect">
                <a:avLst/>
              </a:prstGeom>
              <a:blipFill>
                <a:blip r:embed="rId9"/>
                <a:stretch>
                  <a:fillRect l="-2041" t="-8889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B206195-B932-4A1B-A3B4-FAC66CFC5EE0}"/>
                  </a:ext>
                </a:extLst>
              </p:cNvPr>
              <p:cNvSpPr txBox="1"/>
              <p:nvPr/>
            </p:nvSpPr>
            <p:spPr>
              <a:xfrm>
                <a:off x="841235" y="3918990"/>
                <a:ext cx="5177367" cy="5480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2800" b="1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d>
                    <m:r>
                      <a:rPr lang="en-US" sz="28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8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2800">
                    <a:solidFill>
                      <a:schemeClr val="tx2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en-US" sz="2800">
                    <a:solidFill>
                      <a:schemeClr val="tx2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800">
                    <a:solidFill>
                      <a:schemeClr val="tx2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en-US" sz="2800" b="1" i="1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 b="1" i="1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endParaRPr lang="en-US" sz="2800" b="1">
                  <a:solidFill>
                    <a:schemeClr val="tx2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B206195-B932-4A1B-A3B4-FAC66CFC5E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235" y="3918990"/>
                <a:ext cx="5177367" cy="548099"/>
              </a:xfrm>
              <a:prstGeom prst="rect">
                <a:avLst/>
              </a:prstGeom>
              <a:blipFill>
                <a:blip r:embed="rId10"/>
                <a:stretch>
                  <a:fillRect l="-2473" t="-8889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32E55E25-76D7-48C6-A7E2-AAC905FA5CD5}"/>
                  </a:ext>
                </a:extLst>
              </p:cNvPr>
              <p:cNvSpPr txBox="1"/>
              <p:nvPr/>
            </p:nvSpPr>
            <p:spPr>
              <a:xfrm>
                <a:off x="5689415" y="3918989"/>
                <a:ext cx="5972498" cy="5480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2800" b="1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d)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d>
                    <m:r>
                      <a:rPr lang="en-US" sz="2800" b="1" i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8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8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𝟕</m:t>
                    </m:r>
                    <m:r>
                      <a:rPr lang="en-US" sz="28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28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>
                    <a:solidFill>
                      <a:schemeClr val="tx2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en-US" sz="2800">
                    <a:solidFill>
                      <a:schemeClr val="tx2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800">
                    <a:solidFill>
                      <a:schemeClr val="tx2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d>
                    <m:r>
                      <a:rPr lang="en-US" sz="2800" b="1" i="1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800" b="1" i="1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𝟕</m:t>
                    </m:r>
                    <m:r>
                      <a:rPr lang="en-US" sz="2800" b="1" i="1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+(−</m:t>
                    </m:r>
                    <m:r>
                      <a:rPr lang="en-US" sz="2800" b="1" i="1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2800" b="1" i="1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).</m:t>
                    </m:r>
                    <m:r>
                      <a:rPr lang="en-US" sz="2800" b="1" i="1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endParaRPr lang="en-US" sz="2800" b="1">
                  <a:solidFill>
                    <a:schemeClr val="tx2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32E55E25-76D7-48C6-A7E2-AAC905FA5C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9415" y="3918989"/>
                <a:ext cx="5972498" cy="548099"/>
              </a:xfrm>
              <a:prstGeom prst="rect">
                <a:avLst/>
              </a:prstGeom>
              <a:blipFill>
                <a:blip r:embed="rId11"/>
                <a:stretch>
                  <a:fillRect l="-2041" t="-8889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>
            <a:extLst>
              <a:ext uri="{FF2B5EF4-FFF2-40B4-BE49-F238E27FC236}">
                <a16:creationId xmlns:a16="http://schemas.microsoft.com/office/drawing/2014/main" id="{C2965D98-1CFE-40C9-A0A5-0EB4B97488D7}"/>
              </a:ext>
            </a:extLst>
          </p:cNvPr>
          <p:cNvSpPr txBox="1"/>
          <p:nvPr/>
        </p:nvSpPr>
        <p:spPr>
          <a:xfrm>
            <a:off x="2066123" y="5229506"/>
            <a:ext cx="878819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solidFill>
                  <a:srgbClr val="9D3AC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 hãy d</a:t>
            </a:r>
            <a:r>
              <a:rPr lang="vi-VN" sz="3200" b="1">
                <a:solidFill>
                  <a:srgbClr val="9D3AC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ự đoán và phát biểu </a:t>
            </a:r>
            <a:r>
              <a:rPr lang="en-US" sz="3200" b="1">
                <a:solidFill>
                  <a:srgbClr val="9D3AC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 tính chất của phép nhân các số nguyên.</a:t>
            </a:r>
            <a:endParaRPr lang="en-US" sz="3200" b="1">
              <a:solidFill>
                <a:srgbClr val="9D3A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9912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8" grpId="0"/>
      <p:bldP spid="39" grpId="0"/>
      <p:bldP spid="40" grpId="0"/>
      <p:bldP spid="41" grpId="0"/>
      <p:bldP spid="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5B2B2CE8-2A4E-44FD-B90A-31790C6F05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8854" y="3194655"/>
            <a:ext cx="9634446" cy="3163425"/>
          </a:xfrm>
          <a:prstGeom prst="rect">
            <a:avLst/>
          </a:prstGeom>
        </p:spPr>
      </p:pic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D38138B3-0916-454D-871F-816B30B61AED}"/>
              </a:ext>
            </a:extLst>
          </p:cNvPr>
          <p:cNvSpPr/>
          <p:nvPr/>
        </p:nvSpPr>
        <p:spPr>
          <a:xfrm>
            <a:off x="127325" y="387458"/>
            <a:ext cx="11910348" cy="6366368"/>
          </a:xfrm>
          <a:prstGeom prst="roundRect">
            <a:avLst>
              <a:gd name="adj" fmla="val 5353"/>
            </a:avLst>
          </a:prstGeom>
          <a:noFill/>
          <a:ln w="76200" cap="flat" cmpd="dbl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0DB0707-64EA-43C7-9119-2828984464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3611" y="3274637"/>
            <a:ext cx="9160030" cy="3163425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3D4B2622-3FB7-41E7-9ECA-CB8293E39054}"/>
              </a:ext>
            </a:extLst>
          </p:cNvPr>
          <p:cNvSpPr txBox="1"/>
          <p:nvPr/>
        </p:nvSpPr>
        <p:spPr>
          <a:xfrm>
            <a:off x="1074643" y="2184036"/>
            <a:ext cx="1060439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solidFill>
                  <a:srgbClr val="9D3AC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 tính chất của phép nhân các số nguyên</a:t>
            </a:r>
            <a:endParaRPr lang="en-US" sz="3200" b="1">
              <a:solidFill>
                <a:srgbClr val="9D3AC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7115F163-7594-42FC-A7D6-B717D19D9166}"/>
              </a:ext>
            </a:extLst>
          </p:cNvPr>
          <p:cNvGrpSpPr/>
          <p:nvPr/>
        </p:nvGrpSpPr>
        <p:grpSpPr>
          <a:xfrm>
            <a:off x="1242255" y="2927155"/>
            <a:ext cx="10432512" cy="3816545"/>
            <a:chOff x="1242255" y="3041455"/>
            <a:chExt cx="10432512" cy="3816545"/>
          </a:xfrm>
        </p:grpSpPr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5D00E6DF-51DD-4CFD-9A87-6BA5EC014F5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242255" y="3041455"/>
              <a:ext cx="10432512" cy="3816545"/>
            </a:xfrm>
            <a:prstGeom prst="rect">
              <a:avLst/>
            </a:prstGeom>
          </p:spPr>
        </p:pic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F4A18ABA-6298-4086-ABD4-333F773A49D7}"/>
                </a:ext>
              </a:extLst>
            </p:cNvPr>
            <p:cNvSpPr/>
            <p:nvPr/>
          </p:nvSpPr>
          <p:spPr>
            <a:xfrm>
              <a:off x="1617233" y="3582059"/>
              <a:ext cx="9787367" cy="3071234"/>
            </a:xfrm>
            <a:prstGeom prst="rect">
              <a:avLst/>
            </a:prstGeom>
            <a:solidFill>
              <a:srgbClr val="F2F9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just">
                <a:lnSpc>
                  <a:spcPct val="150000"/>
                </a:lnSpc>
              </a:pPr>
              <a:r>
                <a:rPr lang="en-US" sz="3100" b="1">
                  <a:solidFill>
                    <a:schemeClr val="bg2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	Giống  như   phép  nhân   các   số  tự  nhiên,</a:t>
              </a:r>
            </a:p>
            <a:p>
              <a:pPr algn="just">
                <a:lnSpc>
                  <a:spcPct val="150000"/>
                </a:lnSpc>
              </a:pPr>
              <a:r>
                <a:rPr lang="en-US" sz="3100" b="1">
                  <a:solidFill>
                    <a:schemeClr val="bg2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phép nhân  các số nguyên  cũng có các  tính chất:</a:t>
              </a:r>
            </a:p>
            <a:p>
              <a:pPr algn="just">
                <a:lnSpc>
                  <a:spcPct val="150000"/>
                </a:lnSpc>
              </a:pPr>
              <a:r>
                <a:rPr lang="en-US" sz="3100" b="1">
                  <a:solidFill>
                    <a:schemeClr val="bg2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giao hoán; kết hợp; nhân với số 1; phân phối của</a:t>
              </a:r>
            </a:p>
            <a:p>
              <a:pPr algn="just">
                <a:lnSpc>
                  <a:spcPct val="150000"/>
                </a:lnSpc>
              </a:pPr>
              <a:r>
                <a:rPr lang="en-US" sz="3100" b="1">
                  <a:solidFill>
                    <a:schemeClr val="bg2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phép nhân  đối với  phép cộng,  phép trừ.</a:t>
              </a:r>
            </a:p>
          </p:txBody>
        </p:sp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DEBFA8D2-A7FA-4B61-B050-4AB16FC558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srcRect r="87723" b="69547"/>
            <a:stretch/>
          </p:blipFill>
          <p:spPr>
            <a:xfrm>
              <a:off x="1242255" y="3041455"/>
              <a:ext cx="1280809" cy="1162245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D3EA2F44-2452-439A-B7E3-1E658D95D56D}"/>
              </a:ext>
            </a:extLst>
          </p:cNvPr>
          <p:cNvGrpSpPr/>
          <p:nvPr/>
        </p:nvGrpSpPr>
        <p:grpSpPr>
          <a:xfrm>
            <a:off x="1242255" y="1340156"/>
            <a:ext cx="1299240" cy="687176"/>
            <a:chOff x="830522" y="1472063"/>
            <a:chExt cx="1299240" cy="687176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ECD62EA2-AF4E-4277-9942-FFC906BCC0A5}"/>
                </a:ext>
              </a:extLst>
            </p:cNvPr>
            <p:cNvGrpSpPr/>
            <p:nvPr/>
          </p:nvGrpSpPr>
          <p:grpSpPr>
            <a:xfrm>
              <a:off x="830522" y="1472063"/>
              <a:ext cx="1220457" cy="687176"/>
              <a:chOff x="1162135" y="3573903"/>
              <a:chExt cx="5031286" cy="2832858"/>
            </a:xfrm>
          </p:grpSpPr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CF9D8050-1543-45F6-B3E7-E32F076CC8DD}"/>
                  </a:ext>
                </a:extLst>
              </p:cNvPr>
              <p:cNvSpPr/>
              <p:nvPr/>
            </p:nvSpPr>
            <p:spPr>
              <a:xfrm>
                <a:off x="1162135" y="3573903"/>
                <a:ext cx="5031286" cy="2832858"/>
              </a:xfrm>
              <a:custGeom>
                <a:avLst/>
                <a:gdLst>
                  <a:gd name="connsiteX0" fmla="*/ 1416429 w 5031286"/>
                  <a:gd name="connsiteY0" fmla="*/ 0 h 2832858"/>
                  <a:gd name="connsiteX1" fmla="*/ 2417996 w 5031286"/>
                  <a:gd name="connsiteY1" fmla="*/ 414862 h 2832858"/>
                  <a:gd name="connsiteX2" fmla="*/ 2504177 w 5031286"/>
                  <a:gd name="connsiteY2" fmla="*/ 509686 h 2832858"/>
                  <a:gd name="connsiteX3" fmla="*/ 2514522 w 5031286"/>
                  <a:gd name="connsiteY3" fmla="*/ 508643 h 2832858"/>
                  <a:gd name="connsiteX4" fmla="*/ 4428880 w 5031286"/>
                  <a:gd name="connsiteY4" fmla="*/ 508643 h 2832858"/>
                  <a:gd name="connsiteX5" fmla="*/ 5031286 w 5031286"/>
                  <a:gd name="connsiteY5" fmla="*/ 1111049 h 2832858"/>
                  <a:gd name="connsiteX6" fmla="*/ 5031286 w 5031286"/>
                  <a:gd name="connsiteY6" fmla="*/ 1841180 h 2832858"/>
                  <a:gd name="connsiteX7" fmla="*/ 4428880 w 5031286"/>
                  <a:gd name="connsiteY7" fmla="*/ 2443586 h 2832858"/>
                  <a:gd name="connsiteX8" fmla="*/ 2514522 w 5031286"/>
                  <a:gd name="connsiteY8" fmla="*/ 2443586 h 2832858"/>
                  <a:gd name="connsiteX9" fmla="*/ 2402288 w 5031286"/>
                  <a:gd name="connsiteY9" fmla="*/ 2432272 h 2832858"/>
                  <a:gd name="connsiteX10" fmla="*/ 2317409 w 5031286"/>
                  <a:gd name="connsiteY10" fmla="*/ 2509415 h 2832858"/>
                  <a:gd name="connsiteX11" fmla="*/ 1416429 w 5031286"/>
                  <a:gd name="connsiteY11" fmla="*/ 2832858 h 2832858"/>
                  <a:gd name="connsiteX12" fmla="*/ 0 w 5031286"/>
                  <a:gd name="connsiteY12" fmla="*/ 1416429 h 2832858"/>
                  <a:gd name="connsiteX13" fmla="*/ 1416429 w 5031286"/>
                  <a:gd name="connsiteY13" fmla="*/ 0 h 2832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031286" h="2832858">
                    <a:moveTo>
                      <a:pt x="1416429" y="0"/>
                    </a:moveTo>
                    <a:cubicBezTo>
                      <a:pt x="1807565" y="0"/>
                      <a:pt x="2161672" y="158539"/>
                      <a:pt x="2417996" y="414862"/>
                    </a:cubicBezTo>
                    <a:lnTo>
                      <a:pt x="2504177" y="509686"/>
                    </a:lnTo>
                    <a:lnTo>
                      <a:pt x="2514522" y="508643"/>
                    </a:lnTo>
                    <a:lnTo>
                      <a:pt x="4428880" y="508643"/>
                    </a:lnTo>
                    <a:cubicBezTo>
                      <a:pt x="4761580" y="508643"/>
                      <a:pt x="5031286" y="778349"/>
                      <a:pt x="5031286" y="1111049"/>
                    </a:cubicBezTo>
                    <a:lnTo>
                      <a:pt x="5031286" y="1841180"/>
                    </a:lnTo>
                    <a:cubicBezTo>
                      <a:pt x="5031286" y="2173880"/>
                      <a:pt x="4761580" y="2443586"/>
                      <a:pt x="4428880" y="2443586"/>
                    </a:cubicBezTo>
                    <a:lnTo>
                      <a:pt x="2514522" y="2443586"/>
                    </a:lnTo>
                    <a:lnTo>
                      <a:pt x="2402288" y="2432272"/>
                    </a:lnTo>
                    <a:lnTo>
                      <a:pt x="2317409" y="2509415"/>
                    </a:lnTo>
                    <a:cubicBezTo>
                      <a:pt x="2072567" y="2711477"/>
                      <a:pt x="1758673" y="2832858"/>
                      <a:pt x="1416429" y="2832858"/>
                    </a:cubicBezTo>
                    <a:cubicBezTo>
                      <a:pt x="634157" y="2832858"/>
                      <a:pt x="0" y="2198701"/>
                      <a:pt x="0" y="1416429"/>
                    </a:cubicBezTo>
                    <a:cubicBezTo>
                      <a:pt x="0" y="634157"/>
                      <a:pt x="634157" y="0"/>
                      <a:pt x="1416429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88BC9768-E90D-45B1-BBEB-5FD7B507B2FE}"/>
                  </a:ext>
                </a:extLst>
              </p:cNvPr>
              <p:cNvSpPr/>
              <p:nvPr/>
            </p:nvSpPr>
            <p:spPr>
              <a:xfrm>
                <a:off x="1231452" y="3662030"/>
                <a:ext cx="2651760" cy="265176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9" name="Picture 58" descr="Icon&#10;&#10;Description automatically generated">
                <a:extLst>
                  <a:ext uri="{FF2B5EF4-FFF2-40B4-BE49-F238E27FC236}">
                    <a16:creationId xmlns:a16="http://schemas.microsoft.com/office/drawing/2014/main" id="{A171B5BE-97F5-416F-B944-397024068B2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l="14444" t="16783" r="13270" b="13514"/>
              <a:stretch/>
            </p:blipFill>
            <p:spPr>
              <a:xfrm rot="16200000">
                <a:off x="1334484" y="3874572"/>
                <a:ext cx="2468880" cy="2380618"/>
              </a:xfrm>
              <a:prstGeom prst="rect">
                <a:avLst/>
              </a:prstGeom>
            </p:spPr>
          </p:pic>
        </p:grp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703C232A-B7F1-4EA3-8CE3-DE2904A2A894}"/>
                </a:ext>
              </a:extLst>
            </p:cNvPr>
            <p:cNvSpPr txBox="1"/>
            <p:nvPr/>
          </p:nvSpPr>
          <p:spPr>
            <a:xfrm>
              <a:off x="1513403" y="1495654"/>
              <a:ext cx="6163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</a:p>
          </p:txBody>
        </p:sp>
      </p:grpSp>
      <p:pic>
        <p:nvPicPr>
          <p:cNvPr id="61" name="Picture 60">
            <a:extLst>
              <a:ext uri="{FF2B5EF4-FFF2-40B4-BE49-F238E27FC236}">
                <a16:creationId xmlns:a16="http://schemas.microsoft.com/office/drawing/2014/main" id="{86371246-66F4-41B7-B260-B0143264061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27490"/>
          <a:stretch/>
        </p:blipFill>
        <p:spPr>
          <a:xfrm>
            <a:off x="1" y="16072"/>
            <a:ext cx="7539520" cy="1000999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F92A3D45-5740-456D-BB37-7B4E2EFC5F72}"/>
              </a:ext>
            </a:extLst>
          </p:cNvPr>
          <p:cNvSpPr txBox="1"/>
          <p:nvPr/>
        </p:nvSpPr>
        <p:spPr>
          <a:xfrm>
            <a:off x="585503" y="497775"/>
            <a:ext cx="8971494" cy="5457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2800" b="1">
                <a:solidFill>
                  <a:srgbClr val="C0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III</a:t>
            </a:r>
            <a:r>
              <a:rPr lang="vi-VN" sz="2800" b="1">
                <a:solidFill>
                  <a:srgbClr val="C0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 </a:t>
            </a:r>
            <a:r>
              <a:rPr lang="en-US" sz="2800" b="1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 CHẤT CỦA PHÉP NHÂN </a:t>
            </a:r>
            <a:r>
              <a:rPr lang="en-US" sz="2800" b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800" b="1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SỐ NGUYÊN</a:t>
            </a:r>
            <a:endParaRPr lang="en-US" sz="2800">
              <a:solidFill>
                <a:srgbClr val="C00000"/>
              </a:solidFill>
              <a:effectLst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8676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Cha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88557C27-EAB4-4AAF-B105-B4CD7A8A6602}"/>
              </a:ext>
            </a:extLst>
          </p:cNvPr>
          <p:cNvSpPr/>
          <p:nvPr/>
        </p:nvSpPr>
        <p:spPr>
          <a:xfrm>
            <a:off x="127325" y="387458"/>
            <a:ext cx="11910348" cy="6366368"/>
          </a:xfrm>
          <a:prstGeom prst="roundRect">
            <a:avLst>
              <a:gd name="adj" fmla="val 5353"/>
            </a:avLst>
          </a:prstGeom>
          <a:noFill/>
          <a:ln w="76200" cap="flat" cmpd="dbl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D79606A-DE83-48BF-980D-9D56EEF15742}"/>
              </a:ext>
            </a:extLst>
          </p:cNvPr>
          <p:cNvGrpSpPr/>
          <p:nvPr/>
        </p:nvGrpSpPr>
        <p:grpSpPr>
          <a:xfrm>
            <a:off x="1314232" y="1306857"/>
            <a:ext cx="1299240" cy="687176"/>
            <a:chOff x="830522" y="1472063"/>
            <a:chExt cx="1299240" cy="687176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ED54B2CC-AFC2-4F10-8F79-AF51B2E080AA}"/>
                </a:ext>
              </a:extLst>
            </p:cNvPr>
            <p:cNvGrpSpPr/>
            <p:nvPr/>
          </p:nvGrpSpPr>
          <p:grpSpPr>
            <a:xfrm>
              <a:off x="830522" y="1472063"/>
              <a:ext cx="1220457" cy="687176"/>
              <a:chOff x="1162135" y="3573903"/>
              <a:chExt cx="5031286" cy="2832858"/>
            </a:xfrm>
          </p:grpSpPr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248E3AA4-890B-4687-938E-0250FF1C8682}"/>
                  </a:ext>
                </a:extLst>
              </p:cNvPr>
              <p:cNvSpPr/>
              <p:nvPr/>
            </p:nvSpPr>
            <p:spPr>
              <a:xfrm>
                <a:off x="1162135" y="3573903"/>
                <a:ext cx="5031286" cy="2832858"/>
              </a:xfrm>
              <a:custGeom>
                <a:avLst/>
                <a:gdLst>
                  <a:gd name="connsiteX0" fmla="*/ 1416429 w 5031286"/>
                  <a:gd name="connsiteY0" fmla="*/ 0 h 2832858"/>
                  <a:gd name="connsiteX1" fmla="*/ 2417996 w 5031286"/>
                  <a:gd name="connsiteY1" fmla="*/ 414862 h 2832858"/>
                  <a:gd name="connsiteX2" fmla="*/ 2504177 w 5031286"/>
                  <a:gd name="connsiteY2" fmla="*/ 509686 h 2832858"/>
                  <a:gd name="connsiteX3" fmla="*/ 2514522 w 5031286"/>
                  <a:gd name="connsiteY3" fmla="*/ 508643 h 2832858"/>
                  <a:gd name="connsiteX4" fmla="*/ 4428880 w 5031286"/>
                  <a:gd name="connsiteY4" fmla="*/ 508643 h 2832858"/>
                  <a:gd name="connsiteX5" fmla="*/ 5031286 w 5031286"/>
                  <a:gd name="connsiteY5" fmla="*/ 1111049 h 2832858"/>
                  <a:gd name="connsiteX6" fmla="*/ 5031286 w 5031286"/>
                  <a:gd name="connsiteY6" fmla="*/ 1841180 h 2832858"/>
                  <a:gd name="connsiteX7" fmla="*/ 4428880 w 5031286"/>
                  <a:gd name="connsiteY7" fmla="*/ 2443586 h 2832858"/>
                  <a:gd name="connsiteX8" fmla="*/ 2514522 w 5031286"/>
                  <a:gd name="connsiteY8" fmla="*/ 2443586 h 2832858"/>
                  <a:gd name="connsiteX9" fmla="*/ 2402288 w 5031286"/>
                  <a:gd name="connsiteY9" fmla="*/ 2432272 h 2832858"/>
                  <a:gd name="connsiteX10" fmla="*/ 2317409 w 5031286"/>
                  <a:gd name="connsiteY10" fmla="*/ 2509415 h 2832858"/>
                  <a:gd name="connsiteX11" fmla="*/ 1416429 w 5031286"/>
                  <a:gd name="connsiteY11" fmla="*/ 2832858 h 2832858"/>
                  <a:gd name="connsiteX12" fmla="*/ 0 w 5031286"/>
                  <a:gd name="connsiteY12" fmla="*/ 1416429 h 2832858"/>
                  <a:gd name="connsiteX13" fmla="*/ 1416429 w 5031286"/>
                  <a:gd name="connsiteY13" fmla="*/ 0 h 2832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031286" h="2832858">
                    <a:moveTo>
                      <a:pt x="1416429" y="0"/>
                    </a:moveTo>
                    <a:cubicBezTo>
                      <a:pt x="1807565" y="0"/>
                      <a:pt x="2161672" y="158539"/>
                      <a:pt x="2417996" y="414862"/>
                    </a:cubicBezTo>
                    <a:lnTo>
                      <a:pt x="2504177" y="509686"/>
                    </a:lnTo>
                    <a:lnTo>
                      <a:pt x="2514522" y="508643"/>
                    </a:lnTo>
                    <a:lnTo>
                      <a:pt x="4428880" y="508643"/>
                    </a:lnTo>
                    <a:cubicBezTo>
                      <a:pt x="4761580" y="508643"/>
                      <a:pt x="5031286" y="778349"/>
                      <a:pt x="5031286" y="1111049"/>
                    </a:cubicBezTo>
                    <a:lnTo>
                      <a:pt x="5031286" y="1841180"/>
                    </a:lnTo>
                    <a:cubicBezTo>
                      <a:pt x="5031286" y="2173880"/>
                      <a:pt x="4761580" y="2443586"/>
                      <a:pt x="4428880" y="2443586"/>
                    </a:cubicBezTo>
                    <a:lnTo>
                      <a:pt x="2514522" y="2443586"/>
                    </a:lnTo>
                    <a:lnTo>
                      <a:pt x="2402288" y="2432272"/>
                    </a:lnTo>
                    <a:lnTo>
                      <a:pt x="2317409" y="2509415"/>
                    </a:lnTo>
                    <a:cubicBezTo>
                      <a:pt x="2072567" y="2711477"/>
                      <a:pt x="1758673" y="2832858"/>
                      <a:pt x="1416429" y="2832858"/>
                    </a:cubicBezTo>
                    <a:cubicBezTo>
                      <a:pt x="634157" y="2832858"/>
                      <a:pt x="0" y="2198701"/>
                      <a:pt x="0" y="1416429"/>
                    </a:cubicBezTo>
                    <a:cubicBezTo>
                      <a:pt x="0" y="634157"/>
                      <a:pt x="634157" y="0"/>
                      <a:pt x="1416429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336C29AD-C10C-404D-B758-71F2B4DEF812}"/>
                  </a:ext>
                </a:extLst>
              </p:cNvPr>
              <p:cNvSpPr/>
              <p:nvPr/>
            </p:nvSpPr>
            <p:spPr>
              <a:xfrm>
                <a:off x="1231452" y="3662030"/>
                <a:ext cx="2651760" cy="265176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5" name="Picture 44" descr="Icon&#10;&#10;Description automatically generated">
                <a:extLst>
                  <a:ext uri="{FF2B5EF4-FFF2-40B4-BE49-F238E27FC236}">
                    <a16:creationId xmlns:a16="http://schemas.microsoft.com/office/drawing/2014/main" id="{72085423-9D4E-4B4A-925C-A5C3BF362E7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14444" t="16783" r="13270" b="13514"/>
              <a:stretch/>
            </p:blipFill>
            <p:spPr>
              <a:xfrm rot="16200000">
                <a:off x="1334484" y="3874572"/>
                <a:ext cx="2468880" cy="2380618"/>
              </a:xfrm>
              <a:prstGeom prst="rect">
                <a:avLst/>
              </a:prstGeom>
            </p:spPr>
          </p:pic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CC26FA3-118B-4709-B031-95C09F5A9C13}"/>
                </a:ext>
              </a:extLst>
            </p:cNvPr>
            <p:cNvSpPr txBox="1"/>
            <p:nvPr/>
          </p:nvSpPr>
          <p:spPr>
            <a:xfrm>
              <a:off x="1513403" y="1495654"/>
              <a:ext cx="6163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3D4B2622-3FB7-41E7-9ECA-CB8293E39054}"/>
              </a:ext>
            </a:extLst>
          </p:cNvPr>
          <p:cNvSpPr txBox="1"/>
          <p:nvPr/>
        </p:nvSpPr>
        <p:spPr>
          <a:xfrm>
            <a:off x="1411339" y="1376140"/>
            <a:ext cx="106043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>
                <a:solidFill>
                  <a:srgbClr val="9D3AC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 tính chất của phép nhân các số nguyên</a:t>
            </a:r>
            <a:endParaRPr lang="en-US" sz="2800" b="1">
              <a:solidFill>
                <a:srgbClr val="9D3AC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FCB16E6-6693-4B7F-9422-142C75CA2D27}"/>
              </a:ext>
            </a:extLst>
          </p:cNvPr>
          <p:cNvGrpSpPr/>
          <p:nvPr/>
        </p:nvGrpSpPr>
        <p:grpSpPr>
          <a:xfrm>
            <a:off x="6458860" y="2106517"/>
            <a:ext cx="5517737" cy="4479884"/>
            <a:chOff x="154327" y="104174"/>
            <a:chExt cx="11883346" cy="3448146"/>
          </a:xfrm>
        </p:grpSpPr>
        <p:pic>
          <p:nvPicPr>
            <p:cNvPr id="32" name="Picture 4" descr="Ideias para as Moças SUD: Mutuais | Chalkboard background, Powerpoint  background design, School chalkboard">
              <a:extLst>
                <a:ext uri="{FF2B5EF4-FFF2-40B4-BE49-F238E27FC236}">
                  <a16:creationId xmlns:a16="http://schemas.microsoft.com/office/drawing/2014/main" id="{0B82CFEA-D557-4DD9-A83C-C9B6CAA0577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5" t="5064" r="1097" b="4472"/>
            <a:stretch/>
          </p:blipFill>
          <p:spPr bwMode="auto">
            <a:xfrm>
              <a:off x="154327" y="104174"/>
              <a:ext cx="11883346" cy="34481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FF1BE306-F7E1-431F-8751-80B1CA206B7B}"/>
                    </a:ext>
                  </a:extLst>
                </p:cNvPr>
                <p:cNvSpPr txBox="1"/>
                <p:nvPr/>
              </p:nvSpPr>
              <p:spPr>
                <a:xfrm>
                  <a:off x="1038207" y="377571"/>
                  <a:ext cx="10287582" cy="282314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en-US" sz="3200" b="1" i="1">
                      <a:solidFill>
                        <a:srgbClr val="FFFF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Tổng quát:</a:t>
                  </a:r>
                </a:p>
                <a:p>
                  <a:pPr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𝒂</m:t>
                        </m:r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.</m:t>
                        </m:r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𝒃</m:t>
                        </m:r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</m:t>
                        </m:r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𝒃</m:t>
                        </m:r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.</m:t>
                        </m:r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𝒂</m:t>
                        </m:r>
                      </m:oMath>
                    </m:oMathPara>
                  </a14:m>
                  <a:endParaRPr lang="en-US" sz="3200" b="1" i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𝒂</m:t>
                        </m:r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.(</m:t>
                        </m:r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𝒃</m:t>
                        </m:r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.</m:t>
                        </m:r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𝒄</m:t>
                        </m:r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)=(</m:t>
                        </m:r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𝒂</m:t>
                        </m:r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.</m:t>
                        </m:r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𝒃</m:t>
                        </m:r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).</m:t>
                        </m:r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𝒄</m:t>
                        </m:r>
                      </m:oMath>
                    </m:oMathPara>
                  </a14:m>
                  <a:endParaRPr lang="en-US" sz="3200" b="1" i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𝒂</m:t>
                        </m:r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.</m:t>
                        </m:r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</m:t>
                        </m:r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.</m:t>
                        </m:r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𝒂</m:t>
                        </m:r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</m:t>
                        </m:r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𝒂</m:t>
                        </m:r>
                      </m:oMath>
                    </m:oMathPara>
                  </a14:m>
                  <a:endParaRPr lang="en-US" sz="3200" b="1" i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𝒂</m:t>
                        </m:r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.(</m:t>
                        </m:r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𝒃</m:t>
                        </m:r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𝒄</m:t>
                        </m:r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)=</m:t>
                        </m:r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𝒂</m:t>
                        </m:r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.</m:t>
                        </m:r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𝒃</m:t>
                        </m:r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𝒂</m:t>
                        </m:r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.</m:t>
                        </m:r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𝒄</m:t>
                        </m:r>
                      </m:oMath>
                    </m:oMathPara>
                  </a14:m>
                  <a:endParaRPr lang="en-US" sz="4400" b="1" i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FF1BE306-F7E1-431F-8751-80B1CA206B7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8207" y="377571"/>
                  <a:ext cx="10287582" cy="282314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9AD709D1-0121-4F9F-8C83-945CC83CE54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27490"/>
          <a:stretch/>
        </p:blipFill>
        <p:spPr>
          <a:xfrm>
            <a:off x="1" y="16072"/>
            <a:ext cx="7539520" cy="100099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822FC636-07A7-4D43-96B6-8CFA01F1B19E}"/>
              </a:ext>
            </a:extLst>
          </p:cNvPr>
          <p:cNvSpPr txBox="1"/>
          <p:nvPr/>
        </p:nvSpPr>
        <p:spPr>
          <a:xfrm>
            <a:off x="585503" y="497775"/>
            <a:ext cx="8971494" cy="5457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2800" b="1">
                <a:solidFill>
                  <a:srgbClr val="C0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III</a:t>
            </a:r>
            <a:r>
              <a:rPr lang="vi-VN" sz="2800" b="1">
                <a:solidFill>
                  <a:srgbClr val="C0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 </a:t>
            </a:r>
            <a:r>
              <a:rPr lang="en-US" sz="2800" b="1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 CHẤT CỦA PHÉP NHÂN </a:t>
            </a:r>
            <a:r>
              <a:rPr lang="en-US" sz="2800" b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800" b="1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SỐ NGUYÊN</a:t>
            </a:r>
            <a:endParaRPr lang="en-US" sz="2800">
              <a:solidFill>
                <a:srgbClr val="C00000"/>
              </a:solidFill>
              <a:effectLst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D28D2FE-8599-42AD-88AC-C5C98D085F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0730" y="2158818"/>
            <a:ext cx="5902926" cy="2623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0691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Cha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DA690F31-86C5-4A09-82D3-7B2CAD5379EC}"/>
              </a:ext>
            </a:extLst>
          </p:cNvPr>
          <p:cNvSpPr/>
          <p:nvPr/>
        </p:nvSpPr>
        <p:spPr>
          <a:xfrm>
            <a:off x="127325" y="387458"/>
            <a:ext cx="11910348" cy="6366368"/>
          </a:xfrm>
          <a:prstGeom prst="roundRect">
            <a:avLst>
              <a:gd name="adj" fmla="val 5353"/>
            </a:avLst>
          </a:prstGeom>
          <a:noFill/>
          <a:ln w="76200" cap="flat" cmpd="dbl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D79606A-DE83-48BF-980D-9D56EEF15742}"/>
              </a:ext>
            </a:extLst>
          </p:cNvPr>
          <p:cNvGrpSpPr/>
          <p:nvPr/>
        </p:nvGrpSpPr>
        <p:grpSpPr>
          <a:xfrm>
            <a:off x="1314232" y="1306857"/>
            <a:ext cx="1299240" cy="687176"/>
            <a:chOff x="830522" y="1472063"/>
            <a:chExt cx="1299240" cy="687176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ED54B2CC-AFC2-4F10-8F79-AF51B2E080AA}"/>
                </a:ext>
              </a:extLst>
            </p:cNvPr>
            <p:cNvGrpSpPr/>
            <p:nvPr/>
          </p:nvGrpSpPr>
          <p:grpSpPr>
            <a:xfrm>
              <a:off x="830522" y="1472063"/>
              <a:ext cx="1220457" cy="687176"/>
              <a:chOff x="1162135" y="3573903"/>
              <a:chExt cx="5031286" cy="2832858"/>
            </a:xfrm>
          </p:grpSpPr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248E3AA4-890B-4687-938E-0250FF1C8682}"/>
                  </a:ext>
                </a:extLst>
              </p:cNvPr>
              <p:cNvSpPr/>
              <p:nvPr/>
            </p:nvSpPr>
            <p:spPr>
              <a:xfrm>
                <a:off x="1162135" y="3573903"/>
                <a:ext cx="5031286" cy="2832858"/>
              </a:xfrm>
              <a:custGeom>
                <a:avLst/>
                <a:gdLst>
                  <a:gd name="connsiteX0" fmla="*/ 1416429 w 5031286"/>
                  <a:gd name="connsiteY0" fmla="*/ 0 h 2832858"/>
                  <a:gd name="connsiteX1" fmla="*/ 2417996 w 5031286"/>
                  <a:gd name="connsiteY1" fmla="*/ 414862 h 2832858"/>
                  <a:gd name="connsiteX2" fmla="*/ 2504177 w 5031286"/>
                  <a:gd name="connsiteY2" fmla="*/ 509686 h 2832858"/>
                  <a:gd name="connsiteX3" fmla="*/ 2514522 w 5031286"/>
                  <a:gd name="connsiteY3" fmla="*/ 508643 h 2832858"/>
                  <a:gd name="connsiteX4" fmla="*/ 4428880 w 5031286"/>
                  <a:gd name="connsiteY4" fmla="*/ 508643 h 2832858"/>
                  <a:gd name="connsiteX5" fmla="*/ 5031286 w 5031286"/>
                  <a:gd name="connsiteY5" fmla="*/ 1111049 h 2832858"/>
                  <a:gd name="connsiteX6" fmla="*/ 5031286 w 5031286"/>
                  <a:gd name="connsiteY6" fmla="*/ 1841180 h 2832858"/>
                  <a:gd name="connsiteX7" fmla="*/ 4428880 w 5031286"/>
                  <a:gd name="connsiteY7" fmla="*/ 2443586 h 2832858"/>
                  <a:gd name="connsiteX8" fmla="*/ 2514522 w 5031286"/>
                  <a:gd name="connsiteY8" fmla="*/ 2443586 h 2832858"/>
                  <a:gd name="connsiteX9" fmla="*/ 2402288 w 5031286"/>
                  <a:gd name="connsiteY9" fmla="*/ 2432272 h 2832858"/>
                  <a:gd name="connsiteX10" fmla="*/ 2317409 w 5031286"/>
                  <a:gd name="connsiteY10" fmla="*/ 2509415 h 2832858"/>
                  <a:gd name="connsiteX11" fmla="*/ 1416429 w 5031286"/>
                  <a:gd name="connsiteY11" fmla="*/ 2832858 h 2832858"/>
                  <a:gd name="connsiteX12" fmla="*/ 0 w 5031286"/>
                  <a:gd name="connsiteY12" fmla="*/ 1416429 h 2832858"/>
                  <a:gd name="connsiteX13" fmla="*/ 1416429 w 5031286"/>
                  <a:gd name="connsiteY13" fmla="*/ 0 h 2832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031286" h="2832858">
                    <a:moveTo>
                      <a:pt x="1416429" y="0"/>
                    </a:moveTo>
                    <a:cubicBezTo>
                      <a:pt x="1807565" y="0"/>
                      <a:pt x="2161672" y="158539"/>
                      <a:pt x="2417996" y="414862"/>
                    </a:cubicBezTo>
                    <a:lnTo>
                      <a:pt x="2504177" y="509686"/>
                    </a:lnTo>
                    <a:lnTo>
                      <a:pt x="2514522" y="508643"/>
                    </a:lnTo>
                    <a:lnTo>
                      <a:pt x="4428880" y="508643"/>
                    </a:lnTo>
                    <a:cubicBezTo>
                      <a:pt x="4761580" y="508643"/>
                      <a:pt x="5031286" y="778349"/>
                      <a:pt x="5031286" y="1111049"/>
                    </a:cubicBezTo>
                    <a:lnTo>
                      <a:pt x="5031286" y="1841180"/>
                    </a:lnTo>
                    <a:cubicBezTo>
                      <a:pt x="5031286" y="2173880"/>
                      <a:pt x="4761580" y="2443586"/>
                      <a:pt x="4428880" y="2443586"/>
                    </a:cubicBezTo>
                    <a:lnTo>
                      <a:pt x="2514522" y="2443586"/>
                    </a:lnTo>
                    <a:lnTo>
                      <a:pt x="2402288" y="2432272"/>
                    </a:lnTo>
                    <a:lnTo>
                      <a:pt x="2317409" y="2509415"/>
                    </a:lnTo>
                    <a:cubicBezTo>
                      <a:pt x="2072567" y="2711477"/>
                      <a:pt x="1758673" y="2832858"/>
                      <a:pt x="1416429" y="2832858"/>
                    </a:cubicBezTo>
                    <a:cubicBezTo>
                      <a:pt x="634157" y="2832858"/>
                      <a:pt x="0" y="2198701"/>
                      <a:pt x="0" y="1416429"/>
                    </a:cubicBezTo>
                    <a:cubicBezTo>
                      <a:pt x="0" y="634157"/>
                      <a:pt x="634157" y="0"/>
                      <a:pt x="1416429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336C29AD-C10C-404D-B758-71F2B4DEF812}"/>
                  </a:ext>
                </a:extLst>
              </p:cNvPr>
              <p:cNvSpPr/>
              <p:nvPr/>
            </p:nvSpPr>
            <p:spPr>
              <a:xfrm>
                <a:off x="1231452" y="3662030"/>
                <a:ext cx="2651760" cy="265176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5" name="Picture 44" descr="Icon&#10;&#10;Description automatically generated">
                <a:extLst>
                  <a:ext uri="{FF2B5EF4-FFF2-40B4-BE49-F238E27FC236}">
                    <a16:creationId xmlns:a16="http://schemas.microsoft.com/office/drawing/2014/main" id="{72085423-9D4E-4B4A-925C-A5C3BF362E7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14444" t="16783" r="13270" b="13514"/>
              <a:stretch/>
            </p:blipFill>
            <p:spPr>
              <a:xfrm rot="16200000">
                <a:off x="1334484" y="3874572"/>
                <a:ext cx="2468880" cy="2380618"/>
              </a:xfrm>
              <a:prstGeom prst="rect">
                <a:avLst/>
              </a:prstGeom>
            </p:spPr>
          </p:pic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CC26FA3-118B-4709-B031-95C09F5A9C13}"/>
                </a:ext>
              </a:extLst>
            </p:cNvPr>
            <p:cNvSpPr txBox="1"/>
            <p:nvPr/>
          </p:nvSpPr>
          <p:spPr>
            <a:xfrm>
              <a:off x="1513403" y="1495654"/>
              <a:ext cx="6163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3D4B2622-3FB7-41E7-9ECA-CB8293E39054}"/>
              </a:ext>
            </a:extLst>
          </p:cNvPr>
          <p:cNvSpPr txBox="1"/>
          <p:nvPr/>
        </p:nvSpPr>
        <p:spPr>
          <a:xfrm>
            <a:off x="1411339" y="1376140"/>
            <a:ext cx="106043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>
                <a:solidFill>
                  <a:srgbClr val="9D3AC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 tính chất của phép nhân các số nguyên</a:t>
            </a:r>
            <a:endParaRPr lang="en-US" sz="2800" b="1">
              <a:solidFill>
                <a:srgbClr val="9D3AC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A4C7B3A-EB90-4BF0-8BA9-FD73CBFE2E21}"/>
              </a:ext>
            </a:extLst>
          </p:cNvPr>
          <p:cNvGrpSpPr/>
          <p:nvPr/>
        </p:nvGrpSpPr>
        <p:grpSpPr>
          <a:xfrm>
            <a:off x="6445259" y="2189501"/>
            <a:ext cx="5627144" cy="4330567"/>
            <a:chOff x="6445259" y="2189501"/>
            <a:chExt cx="5627144" cy="4330567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65F32B58-8FE7-43FA-A435-A80E7CEA0B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445259" y="2189501"/>
              <a:ext cx="5627144" cy="4330567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7388DA3-8DB1-428D-9FE0-63D811B88F27}"/>
                </a:ext>
              </a:extLst>
            </p:cNvPr>
            <p:cNvSpPr txBox="1"/>
            <p:nvPr/>
          </p:nvSpPr>
          <p:spPr>
            <a:xfrm>
              <a:off x="6851373" y="2222017"/>
              <a:ext cx="356483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i="1">
                  <a:solidFill>
                    <a:srgbClr val="2BABC1"/>
                  </a:solidFill>
                  <a:effectLst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Lưu ý</a:t>
              </a:r>
              <a:endParaRPr lang="en-US" sz="3600" b="1" i="1">
                <a:solidFill>
                  <a:srgbClr val="2BABC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5DE45140-5161-45B6-B118-03DDC4C48B7B}"/>
                    </a:ext>
                  </a:extLst>
                </p:cNvPr>
                <p:cNvSpPr/>
                <p:nvPr/>
              </p:nvSpPr>
              <p:spPr>
                <a:xfrm>
                  <a:off x="6998231" y="3505866"/>
                  <a:ext cx="4521200" cy="2565400"/>
                </a:xfrm>
                <a:prstGeom prst="rect">
                  <a:avLst/>
                </a:prstGeom>
                <a:solidFill>
                  <a:srgbClr val="FEF3D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>
                    <a:lnSpc>
                      <a:spcPct val="130000"/>
                    </a:lnSpc>
                  </a:pPr>
                  <a14:m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4400" b="0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400" b="1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4400" b="0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4400" b="0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400" b="0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4400" b="0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a14:m>
                  <a:r>
                    <a:rPr lang="en-US" sz="4400">
                      <a:solidFill>
                        <a:schemeClr val="bg2">
                          <a:lumMod val="10000"/>
                        </a:schemeClr>
                      </a:solidFill>
                      <a:latin typeface="Times New Roman" panose="02020603050405020304" pitchFamily="18" charset="0"/>
                      <a:ea typeface="Tahoma" panose="020B0604030504040204" pitchFamily="34" charset="0"/>
                      <a:cs typeface="Times New Roman" panose="02020603050405020304" pitchFamily="18" charset="0"/>
                    </a:rPr>
                    <a:t>.</a:t>
                  </a:r>
                </a:p>
                <a:p>
                  <a:pPr>
                    <a:lnSpc>
                      <a:spcPct val="130000"/>
                    </a:lnSpc>
                  </a:pPr>
                  <a14:m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4400" b="0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400" b="0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en-US" sz="4400" b="0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=0</m:t>
                      </m:r>
                    </m:oMath>
                  </a14:m>
                  <a:r>
                    <a:rPr lang="en-US" sz="4400">
                      <a:solidFill>
                        <a:schemeClr val="bg2">
                          <a:lumMod val="10000"/>
                        </a:schemeClr>
                      </a:solidFill>
                      <a:latin typeface="Times New Roman" panose="02020603050405020304" pitchFamily="18" charset="0"/>
                      <a:ea typeface="Tahoma" panose="020B060403050404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b="1">
                      <a:solidFill>
                        <a:schemeClr val="bg2">
                          <a:lumMod val="10000"/>
                        </a:schemeClr>
                      </a:solidFill>
                      <a:latin typeface="Times New Roman" panose="02020603050405020304" pitchFamily="18" charset="0"/>
                      <a:ea typeface="Tahoma" panose="020B0604030504040204" pitchFamily="34" charset="0"/>
                      <a:cs typeface="Times New Roman" panose="02020603050405020304" pitchFamily="18" charset="0"/>
                    </a:rPr>
                    <a:t>thì hoặc</a:t>
                  </a:r>
                </a:p>
                <a:p>
                  <a:pPr>
                    <a:lnSpc>
                      <a:spcPct val="130000"/>
                    </a:lnSpc>
                  </a:pPr>
                  <a14:m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4400" b="0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=0</m:t>
                      </m:r>
                    </m:oMath>
                  </a14:m>
                  <a:r>
                    <a:rPr lang="en-US" sz="4400">
                      <a:solidFill>
                        <a:schemeClr val="bg2">
                          <a:lumMod val="10000"/>
                        </a:schemeClr>
                      </a:solidFill>
                      <a:latin typeface="Times New Roman" panose="02020603050405020304" pitchFamily="18" charset="0"/>
                      <a:ea typeface="Tahoma" panose="020B060403050404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b="1">
                      <a:solidFill>
                        <a:schemeClr val="bg2">
                          <a:lumMod val="10000"/>
                        </a:schemeClr>
                      </a:solidFill>
                      <a:latin typeface="Times New Roman" panose="02020603050405020304" pitchFamily="18" charset="0"/>
                      <a:ea typeface="Tahoma" panose="020B0604030504040204" pitchFamily="34" charset="0"/>
                      <a:cs typeface="Times New Roman" panose="02020603050405020304" pitchFamily="18" charset="0"/>
                    </a:rPr>
                    <a:t>hoặc</a:t>
                  </a:r>
                  <a:r>
                    <a:rPr lang="en-US" sz="4400">
                      <a:solidFill>
                        <a:schemeClr val="bg2">
                          <a:lumMod val="10000"/>
                        </a:schemeClr>
                      </a:solidFill>
                      <a:latin typeface="Times New Roman" panose="02020603050405020304" pitchFamily="18" charset="0"/>
                      <a:ea typeface="Tahoma" panose="020B060403050404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en-US" sz="4400" b="0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=0</m:t>
                      </m:r>
                    </m:oMath>
                  </a14:m>
                  <a:endParaRPr lang="en-US" sz="440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5DE45140-5161-45B6-B118-03DDC4C48B7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98231" y="3505866"/>
                  <a:ext cx="4521200" cy="2565400"/>
                </a:xfrm>
                <a:prstGeom prst="rect">
                  <a:avLst/>
                </a:prstGeom>
                <a:blipFill>
                  <a:blip r:embed="rId7"/>
                  <a:stretch>
                    <a:fillRect t="-1425" b="-1258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A6E0F0F7-B734-4921-AAC9-39B90CC58FF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27490"/>
          <a:stretch/>
        </p:blipFill>
        <p:spPr>
          <a:xfrm>
            <a:off x="1" y="16072"/>
            <a:ext cx="7539520" cy="1000999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23CAEF24-11B0-4C7B-8383-081A06B103E4}"/>
              </a:ext>
            </a:extLst>
          </p:cNvPr>
          <p:cNvSpPr txBox="1"/>
          <p:nvPr/>
        </p:nvSpPr>
        <p:spPr>
          <a:xfrm>
            <a:off x="585503" y="497775"/>
            <a:ext cx="8971494" cy="5457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2800" b="1">
                <a:solidFill>
                  <a:srgbClr val="C0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III</a:t>
            </a:r>
            <a:r>
              <a:rPr lang="vi-VN" sz="2800" b="1">
                <a:solidFill>
                  <a:srgbClr val="C0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 </a:t>
            </a:r>
            <a:r>
              <a:rPr lang="en-US" sz="2800" b="1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 CHẤT CỦA PHÉP NHÂN </a:t>
            </a:r>
            <a:r>
              <a:rPr lang="en-US" sz="2800" b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800" b="1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SỐ NGUYÊN</a:t>
            </a:r>
            <a:endParaRPr lang="en-US" sz="2800">
              <a:solidFill>
                <a:srgbClr val="C00000"/>
              </a:solidFill>
              <a:effectLst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ACFE865F-C902-436A-8F2A-A6249B40F5B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0730" y="2158818"/>
            <a:ext cx="5902926" cy="2623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9492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Cha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>
            <a:extLst>
              <a:ext uri="{FF2B5EF4-FFF2-40B4-BE49-F238E27FC236}">
                <a16:creationId xmlns:a16="http://schemas.microsoft.com/office/drawing/2014/main" id="{4B7CAB38-8FE1-43F6-9611-877BC9926390}"/>
              </a:ext>
            </a:extLst>
          </p:cNvPr>
          <p:cNvGrpSpPr/>
          <p:nvPr/>
        </p:nvGrpSpPr>
        <p:grpSpPr>
          <a:xfrm>
            <a:off x="6057900" y="3405119"/>
            <a:ext cx="6519418" cy="3504728"/>
            <a:chOff x="6057900" y="3405119"/>
            <a:chExt cx="6519418" cy="3504728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C8465D46-1D3F-40F0-9FE0-2CF9CD7AE5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srcRect l="62884"/>
            <a:stretch/>
          </p:blipFill>
          <p:spPr>
            <a:xfrm>
              <a:off x="6374774" y="3405119"/>
              <a:ext cx="6202544" cy="3504728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92604D62-6FC6-4974-A988-3D94E48F9B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696" b="89328" l="4646" r="89602">
                          <a14:foregroundMark x1="4204" y1="9091" x2="8186" y2="24901"/>
                          <a14:foregroundMark x1="8186" y1="24901" x2="18805" y2="16601"/>
                          <a14:foregroundMark x1="4646" y1="8696" x2="8407" y2="13439"/>
                          <a14:backgroundMark x1="10177" y1="41107" x2="18142" y2="23715"/>
                          <a14:backgroundMark x1="18142" y1="23715" x2="25000" y2="19368"/>
                          <a14:backgroundMark x1="8850" y1="37945" x2="9513" y2="37549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srcRect r="24506"/>
            <a:stretch/>
          </p:blipFill>
          <p:spPr>
            <a:xfrm>
              <a:off x="6057900" y="3418752"/>
              <a:ext cx="4138947" cy="306874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C035E2BB-CDCC-488A-B1D8-50B9458F24C5}"/>
                    </a:ext>
                  </a:extLst>
                </p:cNvPr>
                <p:cNvSpPr txBox="1"/>
                <p:nvPr/>
              </p:nvSpPr>
              <p:spPr>
                <a:xfrm>
                  <a:off x="7157820" y="4945814"/>
                  <a:ext cx="4706482" cy="14073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10000"/>
                    </a:lnSpc>
                  </a:pPr>
                  <a:r>
                    <a:rPr lang="en-US" sz="3200" b="1" spc="-150">
                      <a:solidFill>
                        <a:schemeClr val="bg2">
                          <a:lumMod val="1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a) 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3200" b="1" i="1" spc="-150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200" b="1" i="1" spc="-150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200" b="1" i="1" spc="-150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𝟔</m:t>
                          </m:r>
                        </m:e>
                      </m:d>
                      <m:r>
                        <a:rPr lang="en-US" sz="3200" b="1" i="1" spc="-15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3200" b="1" i="1" spc="-150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200" b="1" i="1" spc="-150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200" b="1" i="1" spc="-150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</m:d>
                      <m:r>
                        <a:rPr lang="en-US" sz="3200" b="1" i="1" spc="-15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.(−</m:t>
                      </m:r>
                      <m:r>
                        <a:rPr lang="en-US" sz="3200" b="1" i="1" spc="-15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𝟓</m:t>
                      </m:r>
                      <m:r>
                        <a:rPr lang="en-US" sz="3200" b="1" i="1" spc="-15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a14:m>
                  <a:r>
                    <a:rPr lang="en-US" sz="3200" b="1" i="1" spc="-150">
                      <a:solidFill>
                        <a:schemeClr val="bg2">
                          <a:lumMod val="1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;</a:t>
                  </a:r>
                </a:p>
                <a:p>
                  <a:pPr>
                    <a:lnSpc>
                      <a:spcPct val="110000"/>
                    </a:lnSpc>
                  </a:pPr>
                  <a:endParaRPr lang="en-US" sz="1400" b="1" i="1" spc="-15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>
                    <a:lnSpc>
                      <a:spcPct val="110000"/>
                    </a:lnSpc>
                  </a:pPr>
                  <a:r>
                    <a:rPr lang="en-US" sz="3200" b="1" spc="-150">
                      <a:solidFill>
                        <a:schemeClr val="bg2">
                          <a:lumMod val="1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b)  </a:t>
                  </a:r>
                  <a14:m>
                    <m:oMath xmlns:m="http://schemas.openxmlformats.org/officeDocument/2006/math">
                      <m:r>
                        <a:rPr lang="en-US" sz="3200" b="1" i="1" spc="-15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𝟒𝟏</m:t>
                      </m:r>
                      <m:r>
                        <a:rPr lang="en-US" sz="3200" b="1" i="1" spc="-15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3200" b="1" i="1" spc="-15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𝟖𝟏</m:t>
                      </m:r>
                      <m:r>
                        <a:rPr lang="en-US" sz="3200" b="1" i="1" spc="-15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3200" b="1" i="1" spc="-15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𝟒𝟏</m:t>
                      </m:r>
                      <m:r>
                        <a:rPr lang="en-US" sz="3200" b="1" i="1" spc="-15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.(−</m:t>
                      </m:r>
                      <m:r>
                        <a:rPr lang="en-US" sz="3200" b="1" i="1" spc="-15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𝟏𝟗</m:t>
                      </m:r>
                      <m:r>
                        <a:rPr lang="en-US" sz="3200" b="1" i="1" spc="-15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a14:m>
                  <a:r>
                    <a:rPr lang="en-US" sz="3200" b="1" spc="-150">
                      <a:solidFill>
                        <a:schemeClr val="bg2">
                          <a:lumMod val="1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b="1" i="1" spc="-150">
                      <a:solidFill>
                        <a:schemeClr val="bg2">
                          <a:lumMod val="1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584BD5D6-5EDD-4EC9-AF48-39A12711605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57820" y="4945814"/>
                  <a:ext cx="4706482" cy="1407308"/>
                </a:xfrm>
                <a:prstGeom prst="rect">
                  <a:avLst/>
                </a:prstGeom>
                <a:blipFill>
                  <a:blip r:embed="rId9"/>
                  <a:stretch>
                    <a:fillRect l="-3238" t="-5195" b="-1082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7741E9F8-490D-4AF2-AF4E-CEEF4AC797B6}"/>
                </a:ext>
              </a:extLst>
            </p:cNvPr>
            <p:cNvSpPr txBox="1"/>
            <p:nvPr/>
          </p:nvSpPr>
          <p:spPr>
            <a:xfrm>
              <a:off x="7109244" y="4231930"/>
              <a:ext cx="4799426" cy="594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10000"/>
                </a:lnSpc>
              </a:pPr>
              <a:r>
                <a:rPr lang="en-US" sz="3200" b="1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Tính một cách hợp lí:</a:t>
              </a: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192FFB6D-88C3-4554-B1E0-2D464DCAFCB6}"/>
                </a:ext>
              </a:extLst>
            </p:cNvPr>
            <p:cNvSpPr/>
            <p:nvPr/>
          </p:nvSpPr>
          <p:spPr>
            <a:xfrm>
              <a:off x="7064199" y="4330646"/>
              <a:ext cx="516283" cy="516283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25D86118-3C5C-4986-83CF-DE9B0263B6FD}"/>
                </a:ext>
              </a:extLst>
            </p:cNvPr>
            <p:cNvSpPr txBox="1"/>
            <p:nvPr/>
          </p:nvSpPr>
          <p:spPr>
            <a:xfrm>
              <a:off x="7114646" y="4313599"/>
              <a:ext cx="68700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sz="2800" b="1">
                  <a:solidFill>
                    <a:schemeClr val="bg2">
                      <a:lumMod val="1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</a:p>
          </p:txBody>
        </p:sp>
      </p:grp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DA690F31-86C5-4A09-82D3-7B2CAD5379EC}"/>
              </a:ext>
            </a:extLst>
          </p:cNvPr>
          <p:cNvSpPr/>
          <p:nvPr/>
        </p:nvSpPr>
        <p:spPr>
          <a:xfrm>
            <a:off x="127325" y="387458"/>
            <a:ext cx="11910348" cy="6366368"/>
          </a:xfrm>
          <a:prstGeom prst="roundRect">
            <a:avLst>
              <a:gd name="adj" fmla="val 5353"/>
            </a:avLst>
          </a:prstGeom>
          <a:noFill/>
          <a:ln w="76200" cap="flat" cmpd="dbl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D293AF-8F6A-41A2-91C9-E1A50D24077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-14407"/>
            <a:ext cx="9116435" cy="87763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7B1319C-D716-450A-BD1F-5FB0115FCF04}"/>
              </a:ext>
            </a:extLst>
          </p:cNvPr>
          <p:cNvSpPr txBox="1"/>
          <p:nvPr/>
        </p:nvSpPr>
        <p:spPr>
          <a:xfrm>
            <a:off x="585503" y="410145"/>
            <a:ext cx="8971494" cy="5457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2800" b="1">
                <a:solidFill>
                  <a:srgbClr val="C0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III</a:t>
            </a:r>
            <a:r>
              <a:rPr lang="vi-VN" sz="2800" b="1">
                <a:solidFill>
                  <a:srgbClr val="C0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 </a:t>
            </a:r>
            <a:r>
              <a:rPr lang="en-US" sz="2800" b="1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 CHẤT CỦA PHÉP NHÂN </a:t>
            </a:r>
            <a:r>
              <a:rPr lang="en-US" sz="2800" b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800" b="1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SỐ NGUYÊN</a:t>
            </a:r>
            <a:endParaRPr lang="en-US" sz="2800">
              <a:solidFill>
                <a:srgbClr val="C00000"/>
              </a:solidFill>
              <a:effectLst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B4F903DB-33AE-4CFE-BE65-3264E551AB33}"/>
              </a:ext>
            </a:extLst>
          </p:cNvPr>
          <p:cNvSpPr txBox="1"/>
          <p:nvPr/>
        </p:nvSpPr>
        <p:spPr>
          <a:xfrm>
            <a:off x="1531687" y="1577996"/>
            <a:ext cx="1060439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/>
            <a:r>
              <a:rPr lang="en-US" sz="3200" b="1" kern="0">
                <a:solidFill>
                  <a:srgbClr val="2BABC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HOẠT ĐỘNG CÁ NHÂN</a:t>
            </a:r>
            <a:endParaRPr lang="en-US" sz="3200" b="1" kern="0" dirty="0">
              <a:solidFill>
                <a:srgbClr val="2BABC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4" name="!!4">
            <a:extLst>
              <a:ext uri="{FF2B5EF4-FFF2-40B4-BE49-F238E27FC236}">
                <a16:creationId xmlns:a16="http://schemas.microsoft.com/office/drawing/2014/main" id="{3B125A1C-AE7F-41F9-B93D-F316791B458B}"/>
              </a:ext>
            </a:extLst>
          </p:cNvPr>
          <p:cNvSpPr txBox="1"/>
          <p:nvPr/>
        </p:nvSpPr>
        <p:spPr>
          <a:xfrm>
            <a:off x="3162327" y="2311872"/>
            <a:ext cx="8319248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US" sz="2800" b="1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</a:t>
            </a:r>
            <a:r>
              <a:rPr lang="vi-VN" sz="2800" b="1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àm Ví dụ </a:t>
            </a:r>
            <a:r>
              <a:rPr lang="en-US" sz="2800" b="1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3, Luyện tập 3</a:t>
            </a:r>
            <a:r>
              <a:rPr lang="vi-VN" sz="2800" b="1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SGK trang </a:t>
            </a:r>
            <a:r>
              <a:rPr lang="en-US" sz="2800" b="1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85</a:t>
            </a:r>
            <a:r>
              <a:rPr lang="vi-VN" sz="2800" b="1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800" b="1">
              <a:solidFill>
                <a:schemeClr val="bg2">
                  <a:lumMod val="1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F4ADA2D-A2BA-43C7-B0DA-6296EA1E9C5D}"/>
                  </a:ext>
                </a:extLst>
              </p:cNvPr>
              <p:cNvSpPr txBox="1"/>
              <p:nvPr/>
            </p:nvSpPr>
            <p:spPr>
              <a:xfrm>
                <a:off x="1044087" y="4798966"/>
                <a:ext cx="4497530" cy="17443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14350" indent="-514350">
                  <a:lnSpc>
                    <a:spcPct val="115000"/>
                  </a:lnSpc>
                  <a:spcAft>
                    <a:spcPts val="800"/>
                  </a:spcAft>
                  <a:buAutoNum type="alphaLcParenR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8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e>
                    </m:d>
                    <m:r>
                      <a:rPr lang="en-US" sz="2800" b="1" i="1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800" b="1" i="1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2800" b="1" i="1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d>
                    <m:r>
                      <a:rPr lang="en-US" sz="2800" b="1" i="1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;</m:t>
                    </m:r>
                  </m:oMath>
                </a14:m>
                <a:endParaRPr lang="en-US" sz="2800" b="1" dirty="0">
                  <a:solidFill>
                    <a:schemeClr val="bg2">
                      <a:lumMod val="10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14350" indent="-514350">
                  <a:lnSpc>
                    <a:spcPct val="115000"/>
                  </a:lnSpc>
                  <a:spcAft>
                    <a:spcPts val="800"/>
                  </a:spcAft>
                  <a:buAutoNum type="alphaLcParenR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8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𝟖</m:t>
                        </m:r>
                      </m:e>
                    </m:d>
                    <m:r>
                      <a:rPr lang="en-US" sz="2800" b="1" i="1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800" b="1" i="1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2800" b="1" i="1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𝟖</m:t>
                        </m:r>
                      </m:e>
                    </m:d>
                    <m:r>
                      <a:rPr lang="en-US" sz="2800" b="1" i="1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800" b="1" i="1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  <m:r>
                      <a:rPr lang="en-US" sz="2800" b="1" i="1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;</m:t>
                    </m:r>
                  </m:oMath>
                </a14:m>
                <a:endParaRPr lang="en-US" sz="2800" b="1" dirty="0">
                  <a:solidFill>
                    <a:schemeClr val="bg2">
                      <a:lumMod val="1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14350" indent="-514350">
                  <a:lnSpc>
                    <a:spcPct val="115000"/>
                  </a:lnSpc>
                  <a:spcAft>
                    <a:spcPts val="800"/>
                  </a:spcAft>
                  <a:buAutoNum type="alphaLcParenR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8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𝟒𝟏𝟏</m:t>
                        </m:r>
                      </m:e>
                    </m:d>
                    <m:r>
                      <a:rPr lang="en-US" sz="2800" b="1" i="1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800" b="1" i="1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𝟗𝟐</m:t>
                    </m:r>
                    <m:r>
                      <a:rPr lang="en-US" sz="2800" b="1" i="1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800" b="1" i="1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2800" b="1" i="1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.</m:t>
                    </m:r>
                  </m:oMath>
                </a14:m>
                <a:endParaRPr lang="en-US" sz="2800" b="1" dirty="0">
                  <a:solidFill>
                    <a:schemeClr val="bg2">
                      <a:lumMod val="1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F4ADA2D-A2BA-43C7-B0DA-6296EA1E9C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087" y="4798966"/>
                <a:ext cx="4497530" cy="174432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roup 35">
            <a:extLst>
              <a:ext uri="{FF2B5EF4-FFF2-40B4-BE49-F238E27FC236}">
                <a16:creationId xmlns:a16="http://schemas.microsoft.com/office/drawing/2014/main" id="{59B704FA-41BB-4295-A60D-4A454766FCE1}"/>
              </a:ext>
            </a:extLst>
          </p:cNvPr>
          <p:cNvGrpSpPr/>
          <p:nvPr/>
        </p:nvGrpSpPr>
        <p:grpSpPr>
          <a:xfrm>
            <a:off x="479567" y="4090313"/>
            <a:ext cx="6581633" cy="626756"/>
            <a:chOff x="-333233" y="7024013"/>
            <a:chExt cx="6581633" cy="626756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19C5BF24-C89D-438F-8D1A-BF36A331C677}"/>
                </a:ext>
              </a:extLst>
            </p:cNvPr>
            <p:cNvGrpSpPr/>
            <p:nvPr/>
          </p:nvGrpSpPr>
          <p:grpSpPr>
            <a:xfrm>
              <a:off x="-333233" y="7024013"/>
              <a:ext cx="1828800" cy="618248"/>
              <a:chOff x="5553075" y="3834690"/>
              <a:chExt cx="1828800" cy="618248"/>
            </a:xfrm>
          </p:grpSpPr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FE0F2E41-7BC2-412C-9A11-3FF69963D084}"/>
                  </a:ext>
                </a:extLst>
              </p:cNvPr>
              <p:cNvGrpSpPr/>
              <p:nvPr/>
            </p:nvGrpSpPr>
            <p:grpSpPr>
              <a:xfrm>
                <a:off x="5553075" y="3919540"/>
                <a:ext cx="1762127" cy="533398"/>
                <a:chOff x="5553075" y="3919540"/>
                <a:chExt cx="1762127" cy="533398"/>
              </a:xfrm>
            </p:grpSpPr>
            <p:cxnSp>
              <p:nvCxnSpPr>
                <p:cNvPr id="41" name="Straight Connector 40">
                  <a:extLst>
                    <a:ext uri="{FF2B5EF4-FFF2-40B4-BE49-F238E27FC236}">
                      <a16:creationId xmlns:a16="http://schemas.microsoft.com/office/drawing/2014/main" id="{F7779244-E17D-40B2-937F-54285C2DB41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553075" y="4443412"/>
                  <a:ext cx="1566864" cy="0"/>
                </a:xfrm>
                <a:prstGeom prst="line">
                  <a:avLst/>
                </a:prstGeom>
                <a:ln w="571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0836331B-2881-4276-AF82-EAEB9634EA4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100887" y="3919540"/>
                  <a:ext cx="190500" cy="533398"/>
                </a:xfrm>
                <a:prstGeom prst="line">
                  <a:avLst/>
                </a:prstGeom>
                <a:ln w="571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1EC21E24-2234-4735-9C59-2B61E92B97D5}"/>
                    </a:ext>
                  </a:extLst>
                </p:cNvPr>
                <p:cNvCxnSpPr/>
                <p:nvPr/>
              </p:nvCxnSpPr>
              <p:spPr>
                <a:xfrm flipH="1">
                  <a:off x="5829303" y="3919541"/>
                  <a:ext cx="1485899" cy="0"/>
                </a:xfrm>
                <a:prstGeom prst="line">
                  <a:avLst/>
                </a:prstGeom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12DAC5C-2985-4C39-A266-6C3088B7DE65}"/>
                  </a:ext>
                </a:extLst>
              </p:cNvPr>
              <p:cNvSpPr txBox="1"/>
              <p:nvPr/>
            </p:nvSpPr>
            <p:spPr>
              <a:xfrm>
                <a:off x="5657850" y="3834690"/>
                <a:ext cx="172402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i="1">
                    <a:solidFill>
                      <a:srgbClr val="254C9A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Ví dụ 3</a:t>
                </a:r>
              </a:p>
            </p:txBody>
          </p:sp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A721443-5339-4304-B288-A146D3B5DC66}"/>
                </a:ext>
              </a:extLst>
            </p:cNvPr>
            <p:cNvSpPr txBox="1"/>
            <p:nvPr/>
          </p:nvSpPr>
          <p:spPr>
            <a:xfrm>
              <a:off x="1495559" y="7065994"/>
              <a:ext cx="475284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 một cách hợp lí:</a:t>
              </a:r>
            </a:p>
          </p:txBody>
        </p:sp>
      </p:grpSp>
      <p:pic>
        <p:nvPicPr>
          <p:cNvPr id="54" name="Picture 53" descr="Student Learning Writing - Boy Doing Homework Drawing - Free Transparent PNG  Download - PNGkey">
            <a:extLst>
              <a:ext uri="{FF2B5EF4-FFF2-40B4-BE49-F238E27FC236}">
                <a16:creationId xmlns:a16="http://schemas.microsoft.com/office/drawing/2014/main" id="{699251DD-AB5E-4E85-BD64-A3A5496C8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867" b="93419" l="1463" r="98293">
                        <a14:foregroundMark x1="15366" y1="7010" x2="15366" y2="7010"/>
                        <a14:foregroundMark x1="15488" y1="13591" x2="15488" y2="13591"/>
                        <a14:foregroundMark x1="13171" y1="16023" x2="13171" y2="16023"/>
                        <a14:foregroundMark x1="14024" y1="20029" x2="14024" y2="20029"/>
                        <a14:foregroundMark x1="7195" y1="19027" x2="7195" y2="19027"/>
                        <a14:foregroundMark x1="14878" y1="18312" x2="14878" y2="18312"/>
                        <a14:foregroundMark x1="18171" y1="11588" x2="18171" y2="11588"/>
                        <a14:foregroundMark x1="21463" y1="13162" x2="21463" y2="13162"/>
                        <a14:foregroundMark x1="23049" y1="16452" x2="23049" y2="16452"/>
                        <a14:foregroundMark x1="22561" y1="19886" x2="22561" y2="19886"/>
                        <a14:foregroundMark x1="30000" y1="61803" x2="32317" y2="58369"/>
                        <a14:foregroundMark x1="65000" y1="56795" x2="65488" y2="55365"/>
                        <a14:foregroundMark x1="42439" y1="44635" x2="43537" y2="43062"/>
                        <a14:foregroundMark x1="66220" y1="58226" x2="66220" y2="57511"/>
                        <a14:foregroundMark x1="67805" y1="64235" x2="67927" y2="61373"/>
                        <a14:foregroundMark x1="30122" y1="18598" x2="30122" y2="18598"/>
                        <a14:foregroundMark x1="28659" y1="12446" x2="28659" y2="12446"/>
                        <a14:foregroundMark x1="5244" y1="69814" x2="5244" y2="69814"/>
                        <a14:foregroundMark x1="2195" y1="69814" x2="2195" y2="69814"/>
                        <a14:foregroundMark x1="17561" y1="90129" x2="28537" y2="86552"/>
                        <a14:foregroundMark x1="29390" y1="88126" x2="29390" y2="81116"/>
                        <a14:foregroundMark x1="19512" y1="93991" x2="22317" y2="93991"/>
                        <a14:foregroundMark x1="91707" y1="86695" x2="91707" y2="83119"/>
                        <a14:foregroundMark x1="92195" y1="70100" x2="94878" y2="69957"/>
                        <a14:foregroundMark x1="78780" y1="90701" x2="80244" y2="89127"/>
                        <a14:foregroundMark x1="84512" y1="45351" x2="91707" y2="42775"/>
                        <a14:foregroundMark x1="93415" y1="46352" x2="98171" y2="55079"/>
                        <a14:foregroundMark x1="98049" y1="73247" x2="98293" y2="70529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24" y="982629"/>
            <a:ext cx="3309756" cy="2821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6174FDD1-C84A-4CD8-A8B3-2FFFF360D7D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10800000">
            <a:off x="2308358" y="7120944"/>
            <a:ext cx="8905749" cy="1264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8011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/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>
            <a:extLst>
              <a:ext uri="{FF2B5EF4-FFF2-40B4-BE49-F238E27FC236}">
                <a16:creationId xmlns:a16="http://schemas.microsoft.com/office/drawing/2014/main" id="{048ABBFB-6596-4A1C-9C9F-9B184940553C}"/>
              </a:ext>
            </a:extLst>
          </p:cNvPr>
          <p:cNvSpPr/>
          <p:nvPr/>
        </p:nvSpPr>
        <p:spPr>
          <a:xfrm>
            <a:off x="457521" y="3016879"/>
            <a:ext cx="11315380" cy="3453663"/>
          </a:xfrm>
          <a:prstGeom prst="rect">
            <a:avLst/>
          </a:prstGeom>
          <a:noFill/>
          <a:ln w="28575" cap="flat" cmpd="sng" algn="ctr">
            <a:solidFill>
              <a:srgbClr val="476EAC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DA690F31-86C5-4A09-82D3-7B2CAD5379EC}"/>
              </a:ext>
            </a:extLst>
          </p:cNvPr>
          <p:cNvSpPr/>
          <p:nvPr/>
        </p:nvSpPr>
        <p:spPr>
          <a:xfrm>
            <a:off x="127325" y="387458"/>
            <a:ext cx="11910348" cy="6366368"/>
          </a:xfrm>
          <a:prstGeom prst="roundRect">
            <a:avLst>
              <a:gd name="adj" fmla="val 5353"/>
            </a:avLst>
          </a:prstGeom>
          <a:noFill/>
          <a:ln w="76200" cap="flat" cmpd="dbl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87F18A24-B19D-4F48-BB44-EC1A16AE4B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2171" y="11898"/>
            <a:ext cx="5687658" cy="80728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0E608C52-8B90-4785-B8CD-077A6C1C843C}"/>
              </a:ext>
            </a:extLst>
          </p:cNvPr>
          <p:cNvSpPr txBox="1"/>
          <p:nvPr/>
        </p:nvSpPr>
        <p:spPr>
          <a:xfrm>
            <a:off x="3432014" y="1028386"/>
            <a:ext cx="54417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/>
            <a:r>
              <a:rPr lang="en-US" sz="3200" b="1" ker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HOẠT ĐỘNG CÁ NHÂN</a:t>
            </a:r>
            <a:endParaRPr lang="en-US" sz="3200" b="1" kern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Picture 43" descr="Student Learning Writing - Boy Doing Homework Drawing - Free Transparent PNG  Download - PNGkey">
            <a:extLst>
              <a:ext uri="{FF2B5EF4-FFF2-40B4-BE49-F238E27FC236}">
                <a16:creationId xmlns:a16="http://schemas.microsoft.com/office/drawing/2014/main" id="{C36AD178-0455-4C6F-8901-36971D4D91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867" b="93419" l="1463" r="98293">
                        <a14:foregroundMark x1="15366" y1="7010" x2="15366" y2="7010"/>
                        <a14:foregroundMark x1="15488" y1="13591" x2="15488" y2="13591"/>
                        <a14:foregroundMark x1="13171" y1="16023" x2="13171" y2="16023"/>
                        <a14:foregroundMark x1="14024" y1="20029" x2="14024" y2="20029"/>
                        <a14:foregroundMark x1="7195" y1="19027" x2="7195" y2="19027"/>
                        <a14:foregroundMark x1="14878" y1="18312" x2="14878" y2="18312"/>
                        <a14:foregroundMark x1="18171" y1="11588" x2="18171" y2="11588"/>
                        <a14:foregroundMark x1="21463" y1="13162" x2="21463" y2="13162"/>
                        <a14:foregroundMark x1="23049" y1="16452" x2="23049" y2="16452"/>
                        <a14:foregroundMark x1="22561" y1="19886" x2="22561" y2="19886"/>
                        <a14:foregroundMark x1="30000" y1="61803" x2="32317" y2="58369"/>
                        <a14:foregroundMark x1="65000" y1="56795" x2="65488" y2="55365"/>
                        <a14:foregroundMark x1="42439" y1="44635" x2="43537" y2="43062"/>
                        <a14:foregroundMark x1="66220" y1="58226" x2="66220" y2="57511"/>
                        <a14:foregroundMark x1="67805" y1="64235" x2="67927" y2="61373"/>
                        <a14:foregroundMark x1="30122" y1="18598" x2="30122" y2="18598"/>
                        <a14:foregroundMark x1="28659" y1="12446" x2="28659" y2="12446"/>
                        <a14:foregroundMark x1="5244" y1="69814" x2="5244" y2="69814"/>
                        <a14:foregroundMark x1="2195" y1="69814" x2="2195" y2="69814"/>
                        <a14:foregroundMark x1="17561" y1="90129" x2="28537" y2="86552"/>
                        <a14:foregroundMark x1="29390" y1="88126" x2="29390" y2="81116"/>
                        <a14:foregroundMark x1="19512" y1="93991" x2="22317" y2="93991"/>
                        <a14:foregroundMark x1="91707" y1="86695" x2="91707" y2="83119"/>
                        <a14:foregroundMark x1="92195" y1="70100" x2="94878" y2="69957"/>
                        <a14:foregroundMark x1="78780" y1="90701" x2="80244" y2="89127"/>
                        <a14:foregroundMark x1="84512" y1="45351" x2="91707" y2="42775"/>
                        <a14:foregroundMark x1="93415" y1="46352" x2="98171" y2="55079"/>
                        <a14:foregroundMark x1="98049" y1="73247" x2="98293" y2="70529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20" y="424158"/>
            <a:ext cx="3309756" cy="2821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CC55CA24-7A73-4FDC-AF5E-FCB2696E180F}"/>
              </a:ext>
            </a:extLst>
          </p:cNvPr>
          <p:cNvSpPr txBox="1"/>
          <p:nvPr/>
        </p:nvSpPr>
        <p:spPr>
          <a:xfrm>
            <a:off x="2624001" y="1676193"/>
            <a:ext cx="7448550" cy="1051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vi-VN" sz="28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Dạng 1 : </a:t>
            </a:r>
            <a:r>
              <a:rPr lang="en-US" sz="28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Điền số vào ô trống</a:t>
            </a:r>
            <a:endParaRPr lang="en-US" sz="28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vi-VN" sz="28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 tập 2 SGK trang </a:t>
            </a:r>
            <a:r>
              <a:rPr lang="en-US" sz="28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82</a:t>
            </a:r>
            <a:endParaRPr lang="en-US" sz="28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3D8E7AC7-B178-4142-BC05-EB834F735185}"/>
              </a:ext>
            </a:extLst>
          </p:cNvPr>
          <p:cNvSpPr txBox="1"/>
          <p:nvPr/>
        </p:nvSpPr>
        <p:spPr>
          <a:xfrm>
            <a:off x="4883059" y="4087380"/>
            <a:ext cx="4964010" cy="4830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2400" b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(xung phong đứng tại chỗ trả lời)</a:t>
            </a:r>
            <a:endParaRPr lang="en-US" sz="2400" b="1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95BE7B2B-A231-4EC6-9428-D089CB42292A}"/>
              </a:ext>
            </a:extLst>
          </p:cNvPr>
          <p:cNvGrpSpPr/>
          <p:nvPr/>
        </p:nvGrpSpPr>
        <p:grpSpPr>
          <a:xfrm>
            <a:off x="787150" y="3191103"/>
            <a:ext cx="2552700" cy="825331"/>
            <a:chOff x="2647950" y="2200275"/>
            <a:chExt cx="2552700" cy="825331"/>
          </a:xfrm>
          <a:solidFill>
            <a:srgbClr val="184FB5"/>
          </a:solidFill>
        </p:grpSpPr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09FFCC6E-1201-496C-9751-D2B728890E9C}"/>
                </a:ext>
              </a:extLst>
            </p:cNvPr>
            <p:cNvSpPr/>
            <p:nvPr/>
          </p:nvSpPr>
          <p:spPr>
            <a:xfrm rot="10800000" flipV="1">
              <a:off x="4212332" y="2200927"/>
              <a:ext cx="988318" cy="824679"/>
            </a:xfrm>
            <a:custGeom>
              <a:avLst/>
              <a:gdLst>
                <a:gd name="connsiteX0" fmla="*/ 0 w 988319"/>
                <a:gd name="connsiteY0" fmla="*/ 0 h 834856"/>
                <a:gd name="connsiteX1" fmla="*/ 988319 w 988319"/>
                <a:gd name="connsiteY1" fmla="*/ 0 h 834856"/>
                <a:gd name="connsiteX2" fmla="*/ 988319 w 988319"/>
                <a:gd name="connsiteY2" fmla="*/ 829979 h 834856"/>
                <a:gd name="connsiteX3" fmla="*/ 984614 w 988319"/>
                <a:gd name="connsiteY3" fmla="*/ 830520 h 834856"/>
                <a:gd name="connsiteX4" fmla="*/ 894850 w 988319"/>
                <a:gd name="connsiteY4" fmla="*/ 834856 h 834856"/>
                <a:gd name="connsiteX5" fmla="*/ 891289 w 988319"/>
                <a:gd name="connsiteY5" fmla="*/ 834856 h 834856"/>
                <a:gd name="connsiteX6" fmla="*/ 801525 w 988319"/>
                <a:gd name="connsiteY6" fmla="*/ 830520 h 834856"/>
                <a:gd name="connsiteX7" fmla="*/ 15910 w 988319"/>
                <a:gd name="connsiteY7" fmla="*/ 150988 h 834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88319" h="834856">
                  <a:moveTo>
                    <a:pt x="0" y="0"/>
                  </a:moveTo>
                  <a:lnTo>
                    <a:pt x="988319" y="0"/>
                  </a:lnTo>
                  <a:lnTo>
                    <a:pt x="988319" y="829979"/>
                  </a:lnTo>
                  <a:lnTo>
                    <a:pt x="984614" y="830520"/>
                  </a:lnTo>
                  <a:lnTo>
                    <a:pt x="894850" y="834856"/>
                  </a:lnTo>
                  <a:lnTo>
                    <a:pt x="891289" y="834856"/>
                  </a:lnTo>
                  <a:lnTo>
                    <a:pt x="801525" y="830520"/>
                  </a:lnTo>
                  <a:cubicBezTo>
                    <a:pt x="410237" y="792503"/>
                    <a:pt x="93434" y="513439"/>
                    <a:pt x="15910" y="15098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D50CA979-D2ED-4598-B8B7-F0E13FA83D52}"/>
                </a:ext>
              </a:extLst>
            </p:cNvPr>
            <p:cNvSpPr/>
            <p:nvPr/>
          </p:nvSpPr>
          <p:spPr>
            <a:xfrm>
              <a:off x="2647950" y="2200275"/>
              <a:ext cx="1581150" cy="82533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8" name="TextBox 77">
            <a:extLst>
              <a:ext uri="{FF2B5EF4-FFF2-40B4-BE49-F238E27FC236}">
                <a16:creationId xmlns:a16="http://schemas.microsoft.com/office/drawing/2014/main" id="{51A4BF3D-758E-4EF1-B738-956099C68048}"/>
              </a:ext>
            </a:extLst>
          </p:cNvPr>
          <p:cNvSpPr txBox="1"/>
          <p:nvPr/>
        </p:nvSpPr>
        <p:spPr>
          <a:xfrm>
            <a:off x="960311" y="3302586"/>
            <a:ext cx="224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TÂP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35A62891-A221-4E9B-B65E-BE16186F61C0}"/>
              </a:ext>
            </a:extLst>
          </p:cNvPr>
          <p:cNvSpPr txBox="1"/>
          <p:nvPr/>
        </p:nvSpPr>
        <p:spPr>
          <a:xfrm>
            <a:off x="2284283" y="3523133"/>
            <a:ext cx="403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007CC317-9BB9-45E9-BB31-30EEAC2D86FA}"/>
              </a:ext>
            </a:extLst>
          </p:cNvPr>
          <p:cNvSpPr txBox="1"/>
          <p:nvPr/>
        </p:nvSpPr>
        <p:spPr>
          <a:xfrm>
            <a:off x="787150" y="4075612"/>
            <a:ext cx="4551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2.  </a:t>
            </a:r>
            <a:r>
              <a:rPr lang="en-US" sz="2800" b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Tìm số thích hợp ở       : </a:t>
            </a:r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995CEFC7-357D-4161-8E27-9BC37369C918}"/>
              </a:ext>
            </a:extLst>
          </p:cNvPr>
          <p:cNvSpPr/>
          <p:nvPr/>
        </p:nvSpPr>
        <p:spPr>
          <a:xfrm>
            <a:off x="4348013" y="4141336"/>
            <a:ext cx="387927" cy="387927"/>
          </a:xfrm>
          <a:prstGeom prst="roundRect">
            <a:avLst/>
          </a:prstGeom>
          <a:noFill/>
          <a:ln w="28575" cap="flat" cmpd="sng" algn="ctr">
            <a:solidFill>
              <a:srgbClr val="1272ED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1272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1400" b="1">
              <a:solidFill>
                <a:srgbClr val="1272E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4" name="Table 6">
                <a:extLst>
                  <a:ext uri="{FF2B5EF4-FFF2-40B4-BE49-F238E27FC236}">
                    <a16:creationId xmlns:a16="http://schemas.microsoft.com/office/drawing/2014/main" id="{0B7A520C-F04A-4034-9802-A5D86EEE53C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54743891"/>
                  </p:ext>
                </p:extLst>
              </p:nvPr>
            </p:nvGraphicFramePr>
            <p:xfrm>
              <a:off x="1274616" y="4723550"/>
              <a:ext cx="10178952" cy="164379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454136">
                      <a:extLst>
                        <a:ext uri="{9D8B030D-6E8A-4147-A177-3AD203B41FA5}">
                          <a16:colId xmlns:a16="http://schemas.microsoft.com/office/drawing/2014/main" val="2729715680"/>
                        </a:ext>
                      </a:extLst>
                    </a:gridCol>
                    <a:gridCol w="1454136">
                      <a:extLst>
                        <a:ext uri="{9D8B030D-6E8A-4147-A177-3AD203B41FA5}">
                          <a16:colId xmlns:a16="http://schemas.microsoft.com/office/drawing/2014/main" val="3803852632"/>
                        </a:ext>
                      </a:extLst>
                    </a:gridCol>
                    <a:gridCol w="1454136">
                      <a:extLst>
                        <a:ext uri="{9D8B030D-6E8A-4147-A177-3AD203B41FA5}">
                          <a16:colId xmlns:a16="http://schemas.microsoft.com/office/drawing/2014/main" val="914743983"/>
                        </a:ext>
                      </a:extLst>
                    </a:gridCol>
                    <a:gridCol w="1454136">
                      <a:extLst>
                        <a:ext uri="{9D8B030D-6E8A-4147-A177-3AD203B41FA5}">
                          <a16:colId xmlns:a16="http://schemas.microsoft.com/office/drawing/2014/main" val="4152811162"/>
                        </a:ext>
                      </a:extLst>
                    </a:gridCol>
                    <a:gridCol w="1454136">
                      <a:extLst>
                        <a:ext uri="{9D8B030D-6E8A-4147-A177-3AD203B41FA5}">
                          <a16:colId xmlns:a16="http://schemas.microsoft.com/office/drawing/2014/main" val="1872482543"/>
                        </a:ext>
                      </a:extLst>
                    </a:gridCol>
                    <a:gridCol w="1454136">
                      <a:extLst>
                        <a:ext uri="{9D8B030D-6E8A-4147-A177-3AD203B41FA5}">
                          <a16:colId xmlns:a16="http://schemas.microsoft.com/office/drawing/2014/main" val="4166893237"/>
                        </a:ext>
                      </a:extLst>
                    </a:gridCol>
                    <a:gridCol w="1454136">
                      <a:extLst>
                        <a:ext uri="{9D8B030D-6E8A-4147-A177-3AD203B41FA5}">
                          <a16:colId xmlns:a16="http://schemas.microsoft.com/office/drawing/2014/main" val="1494762098"/>
                        </a:ext>
                      </a:extLst>
                    </a:gridCol>
                  </a:tblGrid>
                  <a:tr h="54793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8FCFE">
                            <a:alpha val="34902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i="1" smtClean="0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15</m:t>
                                </m:r>
                              </m:oMath>
                            </m:oMathPara>
                          </a14:m>
                          <a:endParaRPr lang="en-US" sz="280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i="1" smtClean="0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−3</m:t>
                                </m:r>
                              </m:oMath>
                            </m:oMathPara>
                          </a14:m>
                          <a:endParaRPr lang="en-US" sz="280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i="1" smtClean="0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11</m:t>
                                </m:r>
                              </m:oMath>
                            </m:oMathPara>
                          </a14:m>
                          <a:endParaRPr lang="en-US" sz="280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i="1" smtClean="0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−4</m:t>
                                </m:r>
                              </m:oMath>
                            </m:oMathPara>
                          </a14:m>
                          <a:endParaRPr lang="en-US" sz="280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>
                              <a:solidFill>
                                <a:srgbClr val="153DA8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?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i="1" smtClean="0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−9</m:t>
                                </m:r>
                              </m:oMath>
                            </m:oMathPara>
                          </a14:m>
                          <a:endParaRPr lang="en-US" sz="280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45410106"/>
                      </a:ext>
                    </a:extLst>
                  </a:tr>
                  <a:tr h="54793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8FCFE">
                            <a:alpha val="34902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i="1" smtClean="0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sz="280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i="1" smtClean="0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14</m:t>
                                </m:r>
                              </m:oMath>
                            </m:oMathPara>
                          </a14:m>
                          <a:endParaRPr lang="en-US" sz="280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i="1" smtClean="0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−23</m:t>
                                </m:r>
                              </m:oMath>
                            </m:oMathPara>
                          </a14:m>
                          <a:endParaRPr lang="en-US" sz="280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i="1" smtClean="0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−125</m:t>
                                </m:r>
                              </m:oMath>
                            </m:oMathPara>
                          </a14:m>
                          <a:endParaRPr lang="en-US" sz="280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i="1" smtClean="0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en-US" sz="280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>
                              <a:solidFill>
                                <a:srgbClr val="153DA8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?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90378989"/>
                      </a:ext>
                    </a:extLst>
                  </a:tr>
                  <a:tr h="54793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8FCFE">
                            <a:alpha val="34902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>
                              <a:solidFill>
                                <a:srgbClr val="153DA8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?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>
                              <a:solidFill>
                                <a:srgbClr val="153DA8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?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>
                              <a:solidFill>
                                <a:srgbClr val="153DA8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?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>
                              <a:solidFill>
                                <a:srgbClr val="153DA8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?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i="1" smtClean="0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−21</m:t>
                                </m:r>
                              </m:oMath>
                            </m:oMathPara>
                          </a14:m>
                          <a:endParaRPr lang="en-US" sz="280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i="1" smtClean="0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72</m:t>
                                </m:r>
                              </m:oMath>
                            </m:oMathPara>
                          </a14:m>
                          <a:endParaRPr lang="en-US" sz="280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548449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4" name="Table 6">
                <a:extLst>
                  <a:ext uri="{FF2B5EF4-FFF2-40B4-BE49-F238E27FC236}">
                    <a16:creationId xmlns:a16="http://schemas.microsoft.com/office/drawing/2014/main" id="{0B7A520C-F04A-4034-9802-A5D86EEE53C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54743891"/>
                  </p:ext>
                </p:extLst>
              </p:nvPr>
            </p:nvGraphicFramePr>
            <p:xfrm>
              <a:off x="1274616" y="4723550"/>
              <a:ext cx="10178952" cy="164379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454136">
                      <a:extLst>
                        <a:ext uri="{9D8B030D-6E8A-4147-A177-3AD203B41FA5}">
                          <a16:colId xmlns:a16="http://schemas.microsoft.com/office/drawing/2014/main" val="2729715680"/>
                        </a:ext>
                      </a:extLst>
                    </a:gridCol>
                    <a:gridCol w="1454136">
                      <a:extLst>
                        <a:ext uri="{9D8B030D-6E8A-4147-A177-3AD203B41FA5}">
                          <a16:colId xmlns:a16="http://schemas.microsoft.com/office/drawing/2014/main" val="3803852632"/>
                        </a:ext>
                      </a:extLst>
                    </a:gridCol>
                    <a:gridCol w="1454136">
                      <a:extLst>
                        <a:ext uri="{9D8B030D-6E8A-4147-A177-3AD203B41FA5}">
                          <a16:colId xmlns:a16="http://schemas.microsoft.com/office/drawing/2014/main" val="914743983"/>
                        </a:ext>
                      </a:extLst>
                    </a:gridCol>
                    <a:gridCol w="1454136">
                      <a:extLst>
                        <a:ext uri="{9D8B030D-6E8A-4147-A177-3AD203B41FA5}">
                          <a16:colId xmlns:a16="http://schemas.microsoft.com/office/drawing/2014/main" val="4152811162"/>
                        </a:ext>
                      </a:extLst>
                    </a:gridCol>
                    <a:gridCol w="1454136">
                      <a:extLst>
                        <a:ext uri="{9D8B030D-6E8A-4147-A177-3AD203B41FA5}">
                          <a16:colId xmlns:a16="http://schemas.microsoft.com/office/drawing/2014/main" val="1872482543"/>
                        </a:ext>
                      </a:extLst>
                    </a:gridCol>
                    <a:gridCol w="1454136">
                      <a:extLst>
                        <a:ext uri="{9D8B030D-6E8A-4147-A177-3AD203B41FA5}">
                          <a16:colId xmlns:a16="http://schemas.microsoft.com/office/drawing/2014/main" val="4166893237"/>
                        </a:ext>
                      </a:extLst>
                    </a:gridCol>
                    <a:gridCol w="1454136">
                      <a:extLst>
                        <a:ext uri="{9D8B030D-6E8A-4147-A177-3AD203B41FA5}">
                          <a16:colId xmlns:a16="http://schemas.microsoft.com/office/drawing/2014/main" val="1494762098"/>
                        </a:ext>
                      </a:extLst>
                    </a:gridCol>
                  </a:tblGrid>
                  <a:tr h="54793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8FCFE">
                            <a:alpha val="34902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102101" t="-7778" r="-504202" b="-228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201255" t="-7778" r="-402092" b="-228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302521" t="-7778" r="-303782" b="-228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00837" t="-7778" r="-202510" b="-228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>
                              <a:solidFill>
                                <a:srgbClr val="153DA8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?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600418" t="-7778" r="-2929" b="-22888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45410106"/>
                      </a:ext>
                    </a:extLst>
                  </a:tr>
                  <a:tr h="54793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8FCFE">
                            <a:alpha val="34902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102101" t="-106593" r="-504202" b="-1263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201255" t="-106593" r="-402092" b="-1263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302521" t="-106593" r="-303782" b="-1263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00837" t="-106593" r="-202510" b="-1263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502941" t="-106593" r="-103361" b="-1263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>
                              <a:solidFill>
                                <a:srgbClr val="153DA8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?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90378989"/>
                      </a:ext>
                    </a:extLst>
                  </a:tr>
                  <a:tr h="54793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8FCFE">
                            <a:alpha val="34902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>
                              <a:solidFill>
                                <a:srgbClr val="153DA8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?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>
                              <a:solidFill>
                                <a:srgbClr val="153DA8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?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>
                              <a:solidFill>
                                <a:srgbClr val="153DA8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?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>
                              <a:solidFill>
                                <a:srgbClr val="153DA8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?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502941" t="-208889" r="-103361" b="-2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600418" t="-208889" r="-2929" b="-277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5484490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5" name="Rectangle 84">
            <a:extLst>
              <a:ext uri="{FF2B5EF4-FFF2-40B4-BE49-F238E27FC236}">
                <a16:creationId xmlns:a16="http://schemas.microsoft.com/office/drawing/2014/main" id="{51050C40-8A51-4BCD-9243-27A71170B0E2}"/>
              </a:ext>
            </a:extLst>
          </p:cNvPr>
          <p:cNvSpPr/>
          <p:nvPr/>
        </p:nvSpPr>
        <p:spPr>
          <a:xfrm>
            <a:off x="1518033" y="4677628"/>
            <a:ext cx="960218" cy="483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>
                <a:solidFill>
                  <a:srgbClr val="124F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DAB7405C-71C8-40DA-8DA1-5DFBB1B0DD5A}"/>
              </a:ext>
            </a:extLst>
          </p:cNvPr>
          <p:cNvSpPr/>
          <p:nvPr/>
        </p:nvSpPr>
        <p:spPr>
          <a:xfrm>
            <a:off x="1513216" y="5236428"/>
            <a:ext cx="960218" cy="483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>
                <a:solidFill>
                  <a:srgbClr val="124F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838DA824-95A5-4799-942D-E32FF414A83D}"/>
              </a:ext>
            </a:extLst>
          </p:cNvPr>
          <p:cNvSpPr/>
          <p:nvPr/>
        </p:nvSpPr>
        <p:spPr>
          <a:xfrm>
            <a:off x="1508399" y="5795228"/>
            <a:ext cx="960218" cy="483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>
                <a:solidFill>
                  <a:srgbClr val="124F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830D577D-013D-4C7B-BDF3-528E26BFEA54}"/>
                  </a:ext>
                </a:extLst>
              </p:cNvPr>
              <p:cNvSpPr/>
              <p:nvPr/>
            </p:nvSpPr>
            <p:spPr>
              <a:xfrm>
                <a:off x="4407245" y="5898339"/>
                <a:ext cx="951627" cy="39918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124FBA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3600" b="1" i="1" smtClean="0">
                          <a:solidFill>
                            <a:srgbClr val="124FBA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𝟒𝟐</m:t>
                      </m:r>
                    </m:oMath>
                  </m:oMathPara>
                </a14:m>
                <a:endParaRPr lang="en-US" sz="3600" b="1">
                  <a:solidFill>
                    <a:srgbClr val="124FB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830D577D-013D-4C7B-BDF3-528E26BFEA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7245" y="5898339"/>
                <a:ext cx="951627" cy="3991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866FF4D4-B212-4F91-AE6E-3E1266BB20A2}"/>
                  </a:ext>
                </a:extLst>
              </p:cNvPr>
              <p:cNvSpPr/>
              <p:nvPr/>
            </p:nvSpPr>
            <p:spPr>
              <a:xfrm>
                <a:off x="5772420" y="5888637"/>
                <a:ext cx="1105566" cy="39918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124FBA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3600" b="1" i="1" smtClean="0">
                          <a:solidFill>
                            <a:srgbClr val="124FBA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𝟐𝟓𝟑</m:t>
                      </m:r>
                    </m:oMath>
                  </m:oMathPara>
                </a14:m>
                <a:endParaRPr lang="en-US" sz="3600" b="1">
                  <a:solidFill>
                    <a:srgbClr val="124FB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866FF4D4-B212-4F91-AE6E-3E1266BB20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2420" y="5888637"/>
                <a:ext cx="1105566" cy="3991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E2EEBEC9-CF20-4B2F-9F2C-2593C6D997FE}"/>
                  </a:ext>
                </a:extLst>
              </p:cNvPr>
              <p:cNvSpPr/>
              <p:nvPr/>
            </p:nvSpPr>
            <p:spPr>
              <a:xfrm>
                <a:off x="7267458" y="5898339"/>
                <a:ext cx="1105566" cy="39918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124FBA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𝟓𝟎𝟎</m:t>
                      </m:r>
                    </m:oMath>
                  </m:oMathPara>
                </a14:m>
                <a:endParaRPr lang="en-US" sz="3600" b="1">
                  <a:solidFill>
                    <a:srgbClr val="124FB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E2EEBEC9-CF20-4B2F-9F2C-2593C6D997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7458" y="5898339"/>
                <a:ext cx="1105566" cy="3991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32E3E15B-FFFD-4122-A96E-FBF6C24CB8E4}"/>
                  </a:ext>
                </a:extLst>
              </p:cNvPr>
              <p:cNvSpPr/>
              <p:nvPr/>
            </p:nvSpPr>
            <p:spPr>
              <a:xfrm>
                <a:off x="8940429" y="4801190"/>
                <a:ext cx="686171" cy="39918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124FBA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3600" b="1" i="1" smtClean="0">
                          <a:solidFill>
                            <a:srgbClr val="124FBA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𝟑</m:t>
                      </m:r>
                    </m:oMath>
                  </m:oMathPara>
                </a14:m>
                <a:endParaRPr lang="en-US" sz="3600" b="1">
                  <a:solidFill>
                    <a:srgbClr val="124FB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32E3E15B-FFFD-4122-A96E-FBF6C24CB8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0429" y="4801190"/>
                <a:ext cx="686171" cy="3991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9FEB8765-04CB-427D-BE88-F63C1B41582E}"/>
                  </a:ext>
                </a:extLst>
              </p:cNvPr>
              <p:cNvSpPr/>
              <p:nvPr/>
            </p:nvSpPr>
            <p:spPr>
              <a:xfrm>
                <a:off x="10364606" y="5345855"/>
                <a:ext cx="755978" cy="39918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124FBA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𝟖</m:t>
                      </m:r>
                    </m:oMath>
                  </m:oMathPara>
                </a14:m>
                <a:endParaRPr lang="en-US" sz="3600" b="1">
                  <a:solidFill>
                    <a:srgbClr val="124FB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9FEB8765-04CB-427D-BE88-F63C1B4158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4606" y="5345855"/>
                <a:ext cx="755978" cy="3991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1F7EA197-AADE-415E-BCDC-0E2E823DCBCE}"/>
                  </a:ext>
                </a:extLst>
              </p:cNvPr>
              <p:cNvSpPr/>
              <p:nvPr/>
            </p:nvSpPr>
            <p:spPr>
              <a:xfrm>
                <a:off x="2961228" y="5888638"/>
                <a:ext cx="951627" cy="39918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124FBA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3600" b="1" i="1" smtClean="0">
                          <a:solidFill>
                            <a:srgbClr val="124FBA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𝟗𝟎</m:t>
                      </m:r>
                    </m:oMath>
                  </m:oMathPara>
                </a14:m>
                <a:endParaRPr lang="en-US" sz="3600" b="1">
                  <a:solidFill>
                    <a:srgbClr val="124FB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1F7EA197-AADE-415E-BCDC-0E2E823DCB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1228" y="5888638"/>
                <a:ext cx="951627" cy="3991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1419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DA690F31-86C5-4A09-82D3-7B2CAD5379EC}"/>
              </a:ext>
            </a:extLst>
          </p:cNvPr>
          <p:cNvSpPr/>
          <p:nvPr/>
        </p:nvSpPr>
        <p:spPr>
          <a:xfrm>
            <a:off x="127325" y="387458"/>
            <a:ext cx="11910348" cy="6366368"/>
          </a:xfrm>
          <a:prstGeom prst="roundRect">
            <a:avLst>
              <a:gd name="adj" fmla="val 5353"/>
            </a:avLst>
          </a:prstGeom>
          <a:noFill/>
          <a:ln w="76200" cap="flat" cmpd="dbl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87F18A24-B19D-4F48-BB44-EC1A16AE4B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2171" y="11898"/>
            <a:ext cx="5687658" cy="80728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0E608C52-8B90-4785-B8CD-077A6C1C843C}"/>
              </a:ext>
            </a:extLst>
          </p:cNvPr>
          <p:cNvSpPr txBox="1"/>
          <p:nvPr/>
        </p:nvSpPr>
        <p:spPr>
          <a:xfrm>
            <a:off x="3432014" y="1028386"/>
            <a:ext cx="54417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/>
            <a:r>
              <a:rPr lang="en-US" sz="3200" b="1" ker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HOẠT ĐỘNG CẶP ĐÔI</a:t>
            </a:r>
            <a:endParaRPr lang="en-US" sz="3200" b="1" kern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C55CA24-7A73-4FDC-AF5E-FCB2696E180F}"/>
              </a:ext>
            </a:extLst>
          </p:cNvPr>
          <p:cNvSpPr txBox="1"/>
          <p:nvPr/>
        </p:nvSpPr>
        <p:spPr>
          <a:xfrm>
            <a:off x="2624001" y="1676193"/>
            <a:ext cx="7448550" cy="1051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vi-VN" sz="28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Dạng </a:t>
            </a:r>
            <a:r>
              <a:rPr lang="en-US" sz="28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vi-VN" sz="28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: </a:t>
            </a:r>
            <a:r>
              <a:rPr lang="en-US" sz="28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Lũy thừa</a:t>
            </a:r>
            <a:endParaRPr lang="en-US" sz="28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vi-VN" sz="28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 tập </a:t>
            </a:r>
            <a:r>
              <a:rPr lang="en-US" sz="28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vi-VN" sz="28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SGK trang </a:t>
            </a:r>
            <a:r>
              <a:rPr lang="en-US" sz="28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83</a:t>
            </a:r>
            <a:endParaRPr lang="en-US" sz="28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2" name="!!2" descr="Icon&#10;&#10;Description automatically generated">
            <a:extLst>
              <a:ext uri="{FF2B5EF4-FFF2-40B4-BE49-F238E27FC236}">
                <a16:creationId xmlns:a16="http://schemas.microsoft.com/office/drawing/2014/main" id="{60C20D3F-98ED-49C3-88ED-F75B65FDF6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5783" y="259992"/>
            <a:ext cx="2818006" cy="2818006"/>
          </a:xfrm>
          <a:prstGeom prst="rect">
            <a:avLst/>
          </a:prstGeom>
        </p:spPr>
      </p:pic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415E8BE7-9DC1-4A6C-A654-1E679F828774}"/>
              </a:ext>
            </a:extLst>
          </p:cNvPr>
          <p:cNvSpPr/>
          <p:nvPr/>
        </p:nvSpPr>
        <p:spPr>
          <a:xfrm>
            <a:off x="1240684" y="3025605"/>
            <a:ext cx="9710632" cy="3546537"/>
          </a:xfrm>
          <a:prstGeom prst="roundRect">
            <a:avLst>
              <a:gd name="adj" fmla="val 13398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CE57E9D-8D5A-4E12-A66A-00DDE6584689}"/>
              </a:ext>
            </a:extLst>
          </p:cNvPr>
          <p:cNvSpPr txBox="1"/>
          <p:nvPr/>
        </p:nvSpPr>
        <p:spPr>
          <a:xfrm>
            <a:off x="3368668" y="3145758"/>
            <a:ext cx="6080132" cy="4809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2400" b="1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(1 bạn lên bảng trình bày cả bài)</a:t>
            </a:r>
            <a:endParaRPr lang="en-US" sz="2400" b="1">
              <a:solidFill>
                <a:srgbClr val="C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CE7564D-8966-4246-943A-7C9F5E3D3746}"/>
              </a:ext>
            </a:extLst>
          </p:cNvPr>
          <p:cNvGrpSpPr/>
          <p:nvPr/>
        </p:nvGrpSpPr>
        <p:grpSpPr>
          <a:xfrm>
            <a:off x="1554586" y="2976295"/>
            <a:ext cx="9688830" cy="3451545"/>
            <a:chOff x="8675370" y="1684922"/>
            <a:chExt cx="9688830" cy="3451545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BFC5CB0-4BE6-456E-86F1-81FEA80C87C7}"/>
                </a:ext>
              </a:extLst>
            </p:cNvPr>
            <p:cNvSpPr txBox="1"/>
            <p:nvPr/>
          </p:nvSpPr>
          <p:spPr>
            <a:xfrm>
              <a:off x="8675370" y="1684922"/>
              <a:ext cx="196441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>
                  <a:solidFill>
                    <a:srgbClr val="0070C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3.</a:t>
              </a:r>
              <a:r>
                <a:rPr lang="en-US" sz="4000" b="1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 Tính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F233D830-E970-44E5-ACEA-87D0215A10F2}"/>
                    </a:ext>
                  </a:extLst>
                </p:cNvPr>
                <p:cNvSpPr txBox="1"/>
                <p:nvPr/>
              </p:nvSpPr>
              <p:spPr>
                <a:xfrm>
                  <a:off x="9097562" y="2564977"/>
                  <a:ext cx="4447030" cy="72180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sz="40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)  </m:t>
                        </m:r>
                        <m:sSup>
                          <m:sSupPr>
                            <m:ctrlPr>
                              <a:rPr lang="en-US" sz="40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𝟏𝟎</m:t>
                            </m:r>
                          </m:e>
                          <m:sup>
                            <m:r>
                              <a:rPr lang="en-US" sz="40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𝟏𝟎</m:t>
                            </m:r>
                          </m:sup>
                        </m:sSup>
                        <m:r>
                          <a:rPr lang="en-US" sz="40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. (</m:t>
                        </m:r>
                        <m:sSup>
                          <m:sSupPr>
                            <m:ctrlPr>
                              <a:rPr lang="en-US" sz="40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0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𝟏𝟎</m:t>
                            </m:r>
                          </m:e>
                          <m:sup>
                            <m:r>
                              <a:rPr lang="en-US" sz="40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sup>
                        </m:sSup>
                        <m:r>
                          <a:rPr lang="en-US" sz="40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);</m:t>
                        </m:r>
                      </m:oMath>
                    </m:oMathPara>
                  </a14:m>
                  <a:endParaRPr lang="en-US" sz="4000" b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F233D830-E970-44E5-ACEA-87D0215A10F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97562" y="2564977"/>
                  <a:ext cx="4447030" cy="72180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D190B3D1-CFED-406C-863B-784557397FCB}"/>
                    </a:ext>
                  </a:extLst>
                </p:cNvPr>
                <p:cNvSpPr txBox="1"/>
                <p:nvPr/>
              </p:nvSpPr>
              <p:spPr>
                <a:xfrm>
                  <a:off x="9097846" y="3497584"/>
                  <a:ext cx="8974254" cy="7309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  <m:r>
                          <a:rPr lang="en-US" sz="40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)  </m:t>
                        </m:r>
                        <m:d>
                          <m:dPr>
                            <m:ctrlPr>
                              <a:rPr lang="en-US" sz="40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0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d>
                        <m:r>
                          <a:rPr lang="en-US" sz="40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d>
                          <m:dPr>
                            <m:ctrlPr>
                              <a:rPr lang="en-US" sz="4000" b="1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000" b="1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d>
                        <m:r>
                          <a:rPr lang="en-US" sz="40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d>
                          <m:dPr>
                            <m:ctrlPr>
                              <a:rPr lang="en-US" sz="4000" b="1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000" b="1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d>
                        <m:r>
                          <a:rPr lang="en-US" sz="40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d>
                          <m:dPr>
                            <m:ctrlPr>
                              <a:rPr lang="en-US" sz="4000" b="1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000" b="1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d>
                        <m:r>
                          <a:rPr lang="en-US" sz="40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d>
                          <m:dPr>
                            <m:ctrlPr>
                              <a:rPr lang="en-US" sz="4000" b="1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000" b="1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d>
                        <m:r>
                          <a:rPr lang="en-US" sz="40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0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sz="40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sup>
                        </m:sSup>
                        <m:r>
                          <a:rPr lang="en-US" sz="40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</m:oMath>
                    </m:oMathPara>
                  </a14:m>
                  <a:endParaRPr lang="en-US" sz="4000" b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D190B3D1-CFED-406C-863B-784557397F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97846" y="3497584"/>
                  <a:ext cx="8974254" cy="730969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9DA30A80-A5C9-44CB-9554-CD440B439618}"/>
                    </a:ext>
                  </a:extLst>
                </p:cNvPr>
                <p:cNvSpPr txBox="1"/>
                <p:nvPr/>
              </p:nvSpPr>
              <p:spPr>
                <a:xfrm>
                  <a:off x="9389946" y="4416333"/>
                  <a:ext cx="8974254" cy="72013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40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𝒄</m:t>
                        </m:r>
                        <m:r>
                          <a:rPr lang="en-US" sz="40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)  </m:t>
                        </m:r>
                        <m:d>
                          <m:dPr>
                            <m:ctrlPr>
                              <a:rPr lang="en-US" sz="40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0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d>
                        <m:r>
                          <a:rPr lang="en-US" sz="40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d>
                          <m:dPr>
                            <m:ctrlPr>
                              <a:rPr lang="en-US" sz="4000" b="1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0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d>
                        <m:r>
                          <a:rPr lang="en-US" sz="40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d>
                          <m:dPr>
                            <m:ctrlPr>
                              <a:rPr lang="en-US" sz="4000" b="1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0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d>
                        <m:r>
                          <a:rPr lang="en-US" sz="40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d>
                          <m:dPr>
                            <m:ctrlPr>
                              <a:rPr lang="en-US" sz="4000" b="1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0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d>
                        <m:r>
                          <a:rPr lang="en-US" sz="40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0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  <m:sup>
                            <m:r>
                              <a:rPr lang="en-US" sz="40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sup>
                        </m:sSup>
                        <m:r>
                          <a:rPr lang="en-US" sz="40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000" b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C2D86D6C-F840-4627-9EE1-DFF1017F11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89946" y="4416333"/>
                  <a:ext cx="8974254" cy="72013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4107857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3787325_Lab safety_AAS_v3" id="{898BC5E2-691B-4B41-A97D-F35AD4FFF20D}" vid="{295F60D3-032D-43CA-A300-E4752067AD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0096A91-93C8-4C7A-BF68-944591874A6D}">
  <ds:schemaRefs>
    <ds:schemaRef ds:uri="http://schemas.microsoft.com/office/2006/metadata/properties"/>
    <ds:schemaRef ds:uri="http://www.w3.org/XML/1998/namespace"/>
    <ds:schemaRef ds:uri="http://purl.org/dc/terms/"/>
    <ds:schemaRef ds:uri="http://purl.org/dc/elements/1.1/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16c05727-aa75-4e4a-9b5f-8a80a1165891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19E59094-1E6F-42D5-A62B-D0344AFFFA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04BA817-A03C-4EA3-86C4-6E42BD37F5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Lab safety</Template>
  <TotalTime>1195</TotalTime>
  <Words>1763</Words>
  <Application>Microsoft Office PowerPoint</Application>
  <PresentationFormat>Widescreen</PresentationFormat>
  <Paragraphs>248</Paragraphs>
  <Slides>22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5" baseType="lpstr">
      <vt:lpstr>.VnTime</vt:lpstr>
      <vt:lpstr>Arial</vt:lpstr>
      <vt:lpstr>Arial Black</vt:lpstr>
      <vt:lpstr>Calibri</vt:lpstr>
      <vt:lpstr>Calibri Light</vt:lpstr>
      <vt:lpstr>Cambria Math</vt:lpstr>
      <vt:lpstr>Modern Love</vt:lpstr>
      <vt:lpstr>Rockwell</vt:lpstr>
      <vt:lpstr>SVN-A Love Of Thunder</vt:lpstr>
      <vt:lpstr>Tahoma</vt:lpstr>
      <vt:lpstr>Times New Roman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Xin chân thành cảm ơn!</vt:lpstr>
      <vt:lpstr>Remember… Safety First!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Safety</dc:title>
  <dc:creator>Lê Hải</dc:creator>
  <cp:lastModifiedBy>lantrang2412@gmail.com</cp:lastModifiedBy>
  <cp:revision>7</cp:revision>
  <dcterms:created xsi:type="dcterms:W3CDTF">2021-06-07T13:44:30Z</dcterms:created>
  <dcterms:modified xsi:type="dcterms:W3CDTF">2024-01-03T12:55:16Z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