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a" ContentType="audio/x-ms-wma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media/audio1.wav" ContentType="audio/wav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4"/>
  </p:notesMasterIdLst>
  <p:sldIdLst>
    <p:sldId id="256" r:id="rId5"/>
    <p:sldId id="283" r:id="rId6"/>
    <p:sldId id="284" r:id="rId7"/>
    <p:sldId id="285" r:id="rId8"/>
    <p:sldId id="286" r:id="rId9"/>
    <p:sldId id="287" r:id="rId10"/>
    <p:sldId id="288" r:id="rId11"/>
    <p:sldId id="289" r:id="rId12"/>
    <p:sldId id="290" r:id="rId13"/>
    <p:sldId id="291" r:id="rId14"/>
    <p:sldId id="292" r:id="rId15"/>
    <p:sldId id="257" r:id="rId16"/>
    <p:sldId id="258" r:id="rId17"/>
    <p:sldId id="264" r:id="rId18"/>
    <p:sldId id="293" r:id="rId19"/>
    <p:sldId id="294" r:id="rId20"/>
    <p:sldId id="280" r:id="rId21"/>
    <p:sldId id="279" r:id="rId22"/>
    <p:sldId id="263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142A"/>
    <a:srgbClr val="FAED3B"/>
    <a:srgbClr val="70AD47"/>
    <a:srgbClr val="A7FDFF"/>
    <a:srgbClr val="3CDFE6"/>
    <a:srgbClr val="0C0D0E"/>
    <a:srgbClr val="1F4E79"/>
    <a:srgbClr val="ED7D31"/>
    <a:srgbClr val="C55A11"/>
    <a:srgbClr val="FFD3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156" autoAdjust="0"/>
    <p:restoredTop sz="84954" autoAdjust="0"/>
  </p:normalViewPr>
  <p:slideViewPr>
    <p:cSldViewPr snapToGrid="0">
      <p:cViewPr varScale="1">
        <p:scale>
          <a:sx n="57" d="100"/>
          <a:sy n="57" d="100"/>
        </p:scale>
        <p:origin x="332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9B0E6-B9BF-4E2D-AE08-8C7EBB196A2E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53816F-A1CF-4485-B308-1B9F14B36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839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0558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34C2EF-8A97-4DAF-B099-E567883644D6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4098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7529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0249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0C5E7-B1A1-4648-89D2-17B0F1E7F5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140298-3E00-4E73-B947-697E692828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BB99EB-0E86-4FEA-A9C4-501D4E755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12/3/2023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31F536-58DF-4935-AE3B-7A08C0312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995127-BE30-42B7-9BE5-B83CC6A2E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7518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AE108-9C7F-4CDC-AD71-B576580A1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103746-779A-435F-995A-5BF82C86C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84E866-B322-455F-AC32-8C164B8CD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12/3/2023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0D61E0-F80F-48E7-A817-F1CECBEE9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F34AFC-4299-43F1-A312-79EF0102C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746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E1D3E-E4B6-4EAA-BFB4-25A0557A6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7E0856-45A8-4EAD-A9D6-8A993968A1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0EEBE1-2BAF-4C94-8403-6E8454F9B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12/3/2023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358F46-E931-4D79-94A5-037AFD073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130D95-EF5F-4A0A-93BD-73AEE2C2F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256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ABEC0-6253-4360-B586-B9D20933D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46E20B-8661-4C60-84FB-4892E8B486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32BE45-79E4-479B-BD2F-46CCB0BEE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89105E-DF25-4F38-BDE2-9B00C2C44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12/3/2023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D9C4A8-7467-4BAD-98A2-0B63CAC19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C5C5C0-08E4-4F7B-9E80-8925539D2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407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FF641-A5CC-4263-A394-2112D623A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4D6865-C632-473C-AEC8-8D3F71562B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FDBD19-4D33-4F6A-9938-6A04B3888E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697E46-CE4D-480E-A997-2B53B2DF55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B8B7E36-823F-4FD4-B826-E450A12480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BB3B14-C886-4F84-9FD5-11C8320E1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12/3/2023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9AF591-4BBF-4BF2-9EF7-F8B114DFA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52B1A04-B244-4AE3-8997-9B075B105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44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5408F1-BB29-4C6F-91C9-653A730BE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54FEF9-8D09-4091-BE99-B6264EBD3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12/3/2023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5F49AA-83D5-4063-9CDE-AA7763048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A2B27C-3C99-4208-B425-775413C53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03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2A62B2-A6D1-4A6F-8B20-80606F478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12/3/2023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2E4958-7A46-4331-B2D8-2C31D8FCB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C8548B-339B-46B2-BF01-1EE3DDC72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661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F408F-8083-4F07-9628-074C7AFE4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0477E0-A333-439D-A531-30B39A813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D59501-D187-414C-AACE-F838720036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35F890-BB8A-49E1-880A-924FD6FE4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12/3/2023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CA38FE-429A-41E7-942D-ECCE639D3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01D9BC-0038-4041-AE2C-657BF99D4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561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56CFD-7F35-482C-A50F-B3D43ACB0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D7F3EF-0FE9-46C4-A116-5DA6E26B0D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0B4041-0F17-42D8-AF16-AB099A39FF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AF67FF-F8F1-4B22-A471-9317ED3A2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12/3/2023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3D6993-98F8-4234-B24A-02D4DB41C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A34037-0E7D-4379-ACA0-98611B2F7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197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45B175-C851-453B-B2A0-9A5CFCADC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F4A2-0E4F-4E49-A0BF-BEEC722033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28AA27-3F13-4BFD-B949-21CF319108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33F5E9-5DAC-4C4A-9DF5-C2B87276BCC8}" type="datetimeFigureOut">
              <a:rPr lang="en-US" smtClean="0"/>
              <a:t>12/3/2023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E99A2-0FED-42D4-9FBD-08CC1C3F81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2468D4-5440-4CE2-BAB3-61D83F628C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C617D0E3-7879-4E51-9843-14E11D752E40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9411307" y="5438588"/>
            <a:ext cx="2086303" cy="165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039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2.png"/><Relationship Id="rId12" Type="http://schemas.openxmlformats.org/officeDocument/2006/relationships/slide" Target="slide11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image" Target="../media/image41.png"/><Relationship Id="rId11" Type="http://schemas.openxmlformats.org/officeDocument/2006/relationships/image" Target="../media/image45.png"/><Relationship Id="rId5" Type="http://schemas.openxmlformats.org/officeDocument/2006/relationships/audio" Target="../media/audio2.wav"/><Relationship Id="rId10" Type="http://schemas.openxmlformats.org/officeDocument/2006/relationships/image" Target="../media/image44.png"/><Relationship Id="rId4" Type="http://schemas.openxmlformats.org/officeDocument/2006/relationships/audio" Target="../media/audio1.wav"/><Relationship Id="rId9" Type="http://schemas.openxmlformats.org/officeDocument/2006/relationships/image" Target="../media/image43.png"/><Relationship Id="rId1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slide" Target="slide12.xml"/><Relationship Id="rId5" Type="http://schemas.openxmlformats.org/officeDocument/2006/relationships/image" Target="../media/image12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4.wmf"/><Relationship Id="rId7" Type="http://schemas.openxmlformats.org/officeDocument/2006/relationships/image" Target="../media/image25.jpeg"/><Relationship Id="rId12" Type="http://schemas.openxmlformats.org/officeDocument/2006/relationships/image" Target="../media/image34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1.png"/><Relationship Id="rId11" Type="http://schemas.openxmlformats.org/officeDocument/2006/relationships/image" Target="../media/image33.png"/><Relationship Id="rId5" Type="http://schemas.openxmlformats.org/officeDocument/2006/relationships/image" Target="../media/image22.png"/><Relationship Id="rId10" Type="http://schemas.openxmlformats.org/officeDocument/2006/relationships/image" Target="../media/image29.png"/><Relationship Id="rId9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7.png"/><Relationship Id="rId7" Type="http://schemas.openxmlformats.org/officeDocument/2006/relationships/image" Target="../media/image5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32.wmf"/><Relationship Id="rId18" Type="http://schemas.openxmlformats.org/officeDocument/2006/relationships/oleObject" Target="../embeddings/oleObject5.bin"/><Relationship Id="rId26" Type="http://schemas.openxmlformats.org/officeDocument/2006/relationships/image" Target="../media/image83.png"/><Relationship Id="rId3" Type="http://schemas.openxmlformats.org/officeDocument/2006/relationships/image" Target="../media/image30.png"/><Relationship Id="rId21" Type="http://schemas.openxmlformats.org/officeDocument/2006/relationships/image" Target="../media/image36.wmf"/><Relationship Id="rId7" Type="http://schemas.openxmlformats.org/officeDocument/2006/relationships/image" Target="../media/image470.png"/><Relationship Id="rId12" Type="http://schemas.openxmlformats.org/officeDocument/2006/relationships/oleObject" Target="../embeddings/oleObject2.bin"/><Relationship Id="rId17" Type="http://schemas.openxmlformats.org/officeDocument/2006/relationships/image" Target="../media/image34.wmf"/><Relationship Id="rId25" Type="http://schemas.openxmlformats.org/officeDocument/2006/relationships/image" Target="../media/image82.png"/><Relationship Id="rId2" Type="http://schemas.openxmlformats.org/officeDocument/2006/relationships/notesSlide" Target="../notesSlides/notesSlide2.xml"/><Relationship Id="rId16" Type="http://schemas.openxmlformats.org/officeDocument/2006/relationships/oleObject" Target="../embeddings/oleObject4.bin"/><Relationship Id="rId20" Type="http://schemas.openxmlformats.org/officeDocument/2006/relationships/oleObject" Target="../embeddings/oleObject6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0.png"/><Relationship Id="rId11" Type="http://schemas.openxmlformats.org/officeDocument/2006/relationships/image" Target="../media/image80.png"/><Relationship Id="rId24" Type="http://schemas.openxmlformats.org/officeDocument/2006/relationships/image" Target="../media/image81.png"/><Relationship Id="rId15" Type="http://schemas.openxmlformats.org/officeDocument/2006/relationships/image" Target="../media/image33.wmf"/><Relationship Id="rId23" Type="http://schemas.openxmlformats.org/officeDocument/2006/relationships/image" Target="../media/image37.wmf"/><Relationship Id="rId10" Type="http://schemas.openxmlformats.org/officeDocument/2006/relationships/image" Target="../media/image79.png"/><Relationship Id="rId19" Type="http://schemas.openxmlformats.org/officeDocument/2006/relationships/image" Target="../media/image35.wmf"/><Relationship Id="rId4" Type="http://schemas.openxmlformats.org/officeDocument/2006/relationships/image" Target="../media/image31.png"/><Relationship Id="rId9" Type="http://schemas.openxmlformats.org/officeDocument/2006/relationships/image" Target="../media/image78.png"/><Relationship Id="rId14" Type="http://schemas.openxmlformats.org/officeDocument/2006/relationships/oleObject" Target="../embeddings/oleObject3.bin"/><Relationship Id="rId22" Type="http://schemas.openxmlformats.org/officeDocument/2006/relationships/oleObject" Target="../embeddings/oleObject7.bin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wmf"/><Relationship Id="rId3" Type="http://schemas.openxmlformats.org/officeDocument/2006/relationships/oleObject" Target="../embeddings/oleObject8.bin"/><Relationship Id="rId7" Type="http://schemas.openxmlformats.org/officeDocument/2006/relationships/oleObject" Target="../embeddings/oleObject10.bin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wmf"/><Relationship Id="rId11" Type="http://schemas.openxmlformats.org/officeDocument/2006/relationships/image" Target="../media/image55.png"/><Relationship Id="rId5" Type="http://schemas.openxmlformats.org/officeDocument/2006/relationships/oleObject" Target="../embeddings/oleObject9.bin"/><Relationship Id="rId10" Type="http://schemas.openxmlformats.org/officeDocument/2006/relationships/image" Target="../media/image41.emf"/><Relationship Id="rId4" Type="http://schemas.openxmlformats.org/officeDocument/2006/relationships/image" Target="../media/image38.wmf"/><Relationship Id="rId9" Type="http://schemas.openxmlformats.org/officeDocument/2006/relationships/oleObject" Target="../embeddings/oleObject11.bin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slide" Target="slide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slide" Target="slide8.xml"/><Relationship Id="rId4" Type="http://schemas.openxmlformats.org/officeDocument/2006/relationships/image" Target="../media/image15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openxmlformats.org/officeDocument/2006/relationships/slide" Target="slide9.xml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slide" Target="slide10.xml"/><Relationship Id="rId10" Type="http://schemas.openxmlformats.org/officeDocument/2006/relationships/image" Target="../media/image9.png"/><Relationship Id="rId4" Type="http://schemas.openxmlformats.org/officeDocument/2006/relationships/image" Target="../media/image15.png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11" Type="http://schemas.openxmlformats.org/officeDocument/2006/relationships/image" Target="../media/image9.png"/><Relationship Id="rId5" Type="http://schemas.openxmlformats.org/officeDocument/2006/relationships/image" Target="../media/image15.png"/><Relationship Id="rId10" Type="http://schemas.openxmlformats.org/officeDocument/2006/relationships/image" Target="../media/image12.png"/><Relationship Id="rId4" Type="http://schemas.openxmlformats.org/officeDocument/2006/relationships/image" Target="../media/image18.pn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8.png"/><Relationship Id="rId12" Type="http://schemas.openxmlformats.org/officeDocument/2006/relationships/slide" Target="slide4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image" Target="../media/image27.png"/><Relationship Id="rId11" Type="http://schemas.openxmlformats.org/officeDocument/2006/relationships/image" Target="../media/image200.png"/><Relationship Id="rId5" Type="http://schemas.openxmlformats.org/officeDocument/2006/relationships/audio" Target="../media/audio2.wav"/><Relationship Id="rId10" Type="http://schemas.openxmlformats.org/officeDocument/2006/relationships/image" Target="../media/image190.png"/><Relationship Id="rId4" Type="http://schemas.openxmlformats.org/officeDocument/2006/relationships/audio" Target="../media/audio1.wav"/><Relationship Id="rId9" Type="http://schemas.openxmlformats.org/officeDocument/2006/relationships/image" Target="../media/image180.png"/><Relationship Id="rId1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png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image" Target="../media/image35.png"/><Relationship Id="rId5" Type="http://schemas.openxmlformats.org/officeDocument/2006/relationships/audio" Target="../media/audio2.wav"/><Relationship Id="rId10" Type="http://schemas.openxmlformats.org/officeDocument/2006/relationships/image" Target="../media/image22.jpeg"/><Relationship Id="rId4" Type="http://schemas.openxmlformats.org/officeDocument/2006/relationships/audio" Target="../media/audio1.wav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7.png"/><Relationship Id="rId12" Type="http://schemas.openxmlformats.org/officeDocument/2006/relationships/slide" Target="slide6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image" Target="../media/image36.png"/><Relationship Id="rId11" Type="http://schemas.openxmlformats.org/officeDocument/2006/relationships/image" Target="../media/image40.png"/><Relationship Id="rId5" Type="http://schemas.openxmlformats.org/officeDocument/2006/relationships/audio" Target="../media/audio2.wav"/><Relationship Id="rId10" Type="http://schemas.openxmlformats.org/officeDocument/2006/relationships/image" Target="../media/image39.png"/><Relationship Id="rId4" Type="http://schemas.openxmlformats.org/officeDocument/2006/relationships/audio" Target="../media/audio1.wav"/><Relationship Id="rId9" Type="http://schemas.openxmlformats.org/officeDocument/2006/relationships/image" Target="../media/image38.png"/><Relationship Id="rId1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2">
            <a:extLst>
              <a:ext uri="{FF2B5EF4-FFF2-40B4-BE49-F238E27FC236}">
                <a16:creationId xmlns:a16="http://schemas.microsoft.com/office/drawing/2014/main" id="{F4B5F415-7490-4054-85B4-10F7AE6D33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9628" y="2323835"/>
            <a:ext cx="11952372" cy="1417123"/>
          </a:xfrm>
        </p:spPr>
        <p:txBody>
          <a:bodyPr>
            <a:noAutofit/>
          </a:bodyPr>
          <a:lstStyle/>
          <a:p>
            <a:br>
              <a:rPr lang="en-US" sz="5000" b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5000" b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 cộng các số nguyên (Tiết 3)</a:t>
            </a:r>
            <a:endParaRPr lang="en-US" sz="50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A65E432-C1E6-4C36-BF8E-2DA25E65D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3579677" y="4747910"/>
            <a:ext cx="49149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id="{D05F6415-1E7C-453D-B6B7-DBF76BDA69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65127" y="5177912"/>
            <a:ext cx="9144000" cy="1655762"/>
          </a:xfrm>
        </p:spPr>
        <p:txBody>
          <a:bodyPr>
            <a:normAutofit/>
          </a:bodyPr>
          <a:lstStyle/>
          <a:p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Giáo viên:……………………………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1" descr="Clipboard">
            <a:extLst>
              <a:ext uri="{FF2B5EF4-FFF2-40B4-BE49-F238E27FC236}">
                <a16:creationId xmlns:a16="http://schemas.microsoft.com/office/drawing/2014/main" id="{2A123BD8-A09C-49C0-98E8-54B55610A9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631394">
            <a:off x="-634327" y="3883012"/>
            <a:ext cx="3194131" cy="3194131"/>
          </a:xfrm>
          <a:prstGeom prst="rect">
            <a:avLst/>
          </a:prstGeom>
        </p:spPr>
      </p:pic>
      <p:pic>
        <p:nvPicPr>
          <p:cNvPr id="19" name="Graphic 18" descr="Ruler">
            <a:extLst>
              <a:ext uri="{FF2B5EF4-FFF2-40B4-BE49-F238E27FC236}">
                <a16:creationId xmlns:a16="http://schemas.microsoft.com/office/drawing/2014/main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8889495">
            <a:off x="10171718" y="145767"/>
            <a:ext cx="1574403" cy="1574403"/>
          </a:xfrm>
          <a:prstGeom prst="rect">
            <a:avLst/>
          </a:prstGeom>
        </p:spPr>
      </p:pic>
      <p:pic>
        <p:nvPicPr>
          <p:cNvPr id="21" name="Graphic 20" descr="Pencil">
            <a:extLst>
              <a:ext uri="{FF2B5EF4-FFF2-40B4-BE49-F238E27FC236}">
                <a16:creationId xmlns:a16="http://schemas.microsoft.com/office/drawing/2014/main" id="{FFEC1660-205F-490E-800A-0D57D250BA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0520790">
            <a:off x="10917677" y="783939"/>
            <a:ext cx="1488402" cy="1488402"/>
          </a:xfrm>
          <a:prstGeom prst="rect">
            <a:avLst/>
          </a:prstGeom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id="{CF2EB805-B981-47B9-9661-CF05DB551677}"/>
              </a:ext>
            </a:extLst>
          </p:cNvPr>
          <p:cNvSpPr txBox="1">
            <a:spLocks/>
          </p:cNvSpPr>
          <p:nvPr/>
        </p:nvSpPr>
        <p:spPr>
          <a:xfrm>
            <a:off x="262360" y="160893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  PHÒNG GD&amp;ĐT………..</a:t>
            </a:r>
          </a:p>
          <a:p>
            <a:pPr algn="l"/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TRƯỜNG THCS ………….……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!!1">
            <a:extLst>
              <a:ext uri="{FF2B5EF4-FFF2-40B4-BE49-F238E27FC236}">
                <a16:creationId xmlns:a16="http://schemas.microsoft.com/office/drawing/2014/main" id="{0E246211-C9C9-4B3E-9DDF-914AB989AE93}"/>
              </a:ext>
            </a:extLst>
          </p:cNvPr>
          <p:cNvSpPr txBox="1"/>
          <p:nvPr/>
        </p:nvSpPr>
        <p:spPr>
          <a:xfrm>
            <a:off x="4397104" y="2138683"/>
            <a:ext cx="676275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800" b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S6</a:t>
            </a:r>
            <a:r>
              <a:rPr lang="en-US" sz="4800" b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-C2-</a:t>
            </a:r>
            <a:endParaRPr lang="en-US" sz="4800"/>
          </a:p>
        </p:txBody>
      </p:sp>
    </p:spTree>
    <p:extLst>
      <p:ext uri="{BB962C8B-B14F-4D97-AF65-F5344CB8AC3E}">
        <p14:creationId xmlns:p14="http://schemas.microsoft.com/office/powerpoint/2010/main" val="29063970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Plaque 3"/>
              <p:cNvSpPr/>
              <p:nvPr/>
            </p:nvSpPr>
            <p:spPr>
              <a:xfrm>
                <a:off x="863419" y="152400"/>
                <a:ext cx="10657184" cy="1296144"/>
              </a:xfrm>
              <a:prstGeom prst="plaque">
                <a:avLst/>
              </a:prstGeom>
              <a:solidFill>
                <a:srgbClr val="FFC000"/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800">
                    <a:solidFill>
                      <a:schemeClr val="tx1"/>
                    </a:solidFill>
                    <a:latin typeface="+mj-lt"/>
                  </a:rPr>
                  <a:t>Câu </a:t>
                </a:r>
                <a:r>
                  <a:rPr lang="vi-VN" sz="4800">
                    <a:solidFill>
                      <a:schemeClr val="tx1"/>
                    </a:solidFill>
                    <a:latin typeface="+mj-lt"/>
                  </a:rPr>
                  <a:t>4: Kết quả của phép tính </a:t>
                </a:r>
                <a:endParaRPr lang="vi-VN" sz="4800" i="1">
                  <a:solidFill>
                    <a:schemeClr val="tx1"/>
                  </a:solidFill>
                  <a:latin typeface="+mj-lt"/>
                </a:endParaRPr>
              </a:p>
              <a:p>
                <a:pPr algn="ctr"/>
                <a14:m>
                  <m:oMath xmlns:m="http://schemas.openxmlformats.org/officeDocument/2006/math">
                    <m:d>
                      <m:dPr>
                        <m:ctrlPr>
                          <a:rPr lang="vi-VN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vi-VN" sz="4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vi-VN" sz="4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84</m:t>
                        </m:r>
                      </m:e>
                    </m:d>
                    <m:r>
                      <a:rPr lang="vi-VN" sz="4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vi-VN" sz="4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vi-VN" sz="4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−54</m:t>
                        </m:r>
                      </m:e>
                    </m:d>
                    <m:r>
                      <a:rPr lang="vi-VN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+8</m:t>
                    </m:r>
                    <m:r>
                      <a:rPr lang="vi-VN" sz="4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4</m:t>
                    </m:r>
                  </m:oMath>
                </a14:m>
                <a:r>
                  <a:rPr lang="vi-VN" sz="4800">
                    <a:solidFill>
                      <a:schemeClr val="tx1"/>
                    </a:solidFill>
                    <a:latin typeface="+mj-lt"/>
                  </a:rPr>
                  <a:t> là: </a:t>
                </a:r>
                <a:endParaRPr lang="en-US" sz="4800">
                  <a:solidFill>
                    <a:schemeClr val="tx1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4" name="Plaqu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419" y="152400"/>
                <a:ext cx="10657184" cy="1296144"/>
              </a:xfrm>
              <a:prstGeom prst="plaque">
                <a:avLst/>
              </a:prstGeom>
              <a:blipFill>
                <a:blip r:embed="rId6"/>
                <a:stretch>
                  <a:fillRect t="-19535" b="-34419"/>
                </a:stretch>
              </a:blipFill>
              <a:ln>
                <a:solidFill>
                  <a:schemeClr val="bg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Flowchart: Alternate Process 4"/>
              <p:cNvSpPr/>
              <p:nvPr/>
            </p:nvSpPr>
            <p:spPr>
              <a:xfrm>
                <a:off x="6192011" y="2588907"/>
                <a:ext cx="4800533" cy="936104"/>
              </a:xfrm>
              <a:prstGeom prst="flowChartAlternateProcess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vi-VN" sz="4800">
                    <a:latin typeface="+mj-lt"/>
                  </a:rPr>
                  <a:t>B. </a:t>
                </a:r>
                <a14:m>
                  <m:oMath xmlns:m="http://schemas.openxmlformats.org/officeDocument/2006/math">
                    <m:r>
                      <a:rPr lang="vi-VN" sz="4800" b="0" i="1" smtClean="0">
                        <a:latin typeface="Cambria Math" panose="02040503050406030204" pitchFamily="18" charset="0"/>
                      </a:rPr>
                      <m:t>−54</m:t>
                    </m:r>
                  </m:oMath>
                </a14:m>
                <a:endParaRPr lang="en-US" sz="4800">
                  <a:latin typeface="+mj-lt"/>
                </a:endParaRPr>
              </a:p>
            </p:txBody>
          </p:sp>
        </mc:Choice>
        <mc:Fallback xmlns="">
          <p:sp>
            <p:nvSpPr>
              <p:cNvPr id="5" name="Flowchart: Alternate Process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2011" y="2588907"/>
                <a:ext cx="4800533" cy="936104"/>
              </a:xfrm>
              <a:prstGeom prst="flowChartAlternateProcess">
                <a:avLst/>
              </a:prstGeom>
              <a:blipFill>
                <a:blip r:embed="rId7"/>
                <a:stretch>
                  <a:fillRect t="-7742" b="-28387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sai">
            <a:hlinkClick r:id="" action="ppaction://media"/>
            <a:extLst>
              <a:ext uri="{FF2B5EF4-FFF2-40B4-BE49-F238E27FC236}">
                <a16:creationId xmlns:a16="http://schemas.microsoft.com/office/drawing/2014/main" id="{44137F8B-AA31-4012-9898-5DAE9ADBD3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340885" y="-609600"/>
            <a:ext cx="8128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Flowchart: Alternate Process 11"/>
              <p:cNvSpPr/>
              <p:nvPr/>
            </p:nvSpPr>
            <p:spPr>
              <a:xfrm>
                <a:off x="805734" y="3919919"/>
                <a:ext cx="4800533" cy="936104"/>
              </a:xfrm>
              <a:prstGeom prst="flowChartAlternateProcess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vi-VN" sz="4800">
                    <a:latin typeface="+mj-lt"/>
                  </a:rPr>
                  <a:t>C. </a:t>
                </a:r>
                <a14:m>
                  <m:oMath xmlns:m="http://schemas.openxmlformats.org/officeDocument/2006/math">
                    <m:r>
                      <a:rPr lang="vi-VN" sz="4800" b="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endParaRPr lang="en-US" sz="4800">
                  <a:latin typeface="+mj-lt"/>
                </a:endParaRPr>
              </a:p>
            </p:txBody>
          </p:sp>
        </mc:Choice>
        <mc:Fallback xmlns="">
          <p:sp>
            <p:nvSpPr>
              <p:cNvPr id="12" name="Flowchart: Alternate Process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5734" y="3919919"/>
                <a:ext cx="4800533" cy="936104"/>
              </a:xfrm>
              <a:prstGeom prst="flowChartAlternateProcess">
                <a:avLst/>
              </a:prstGeom>
              <a:blipFill>
                <a:blip r:embed="rId9"/>
                <a:stretch>
                  <a:fillRect t="-7692" b="-27564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Flowchart: Alternate Process 12"/>
              <p:cNvSpPr/>
              <p:nvPr/>
            </p:nvSpPr>
            <p:spPr>
              <a:xfrm>
                <a:off x="6271011" y="3919919"/>
                <a:ext cx="4800533" cy="936104"/>
              </a:xfrm>
              <a:prstGeom prst="flowChartAlternateProcess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vi-VN" sz="4800">
                    <a:latin typeface="+mj-lt"/>
                  </a:rPr>
                  <a:t>D. </a:t>
                </a:r>
                <a14:m>
                  <m:oMath xmlns:m="http://schemas.openxmlformats.org/officeDocument/2006/math">
                    <m:r>
                      <a:rPr lang="vi-VN" sz="4800" b="0" i="0" smtClean="0">
                        <a:latin typeface="Cambria Math" panose="02040503050406030204" pitchFamily="18" charset="0"/>
                      </a:rPr>
                      <m:t>−222</m:t>
                    </m:r>
                  </m:oMath>
                </a14:m>
                <a:endParaRPr lang="en-US" sz="4800">
                  <a:latin typeface="+mj-lt"/>
                </a:endParaRPr>
              </a:p>
            </p:txBody>
          </p:sp>
        </mc:Choice>
        <mc:Fallback xmlns="">
          <p:sp>
            <p:nvSpPr>
              <p:cNvPr id="13" name="Flowchart: Alternate Process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1011" y="3919919"/>
                <a:ext cx="4800533" cy="936104"/>
              </a:xfrm>
              <a:prstGeom prst="flowChartAlternateProcess">
                <a:avLst/>
              </a:prstGeom>
              <a:blipFill>
                <a:blip r:embed="rId10"/>
                <a:stretch>
                  <a:fillRect t="-7692" b="-27564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Flowchart: Alternate Process 13"/>
              <p:cNvSpPr/>
              <p:nvPr/>
            </p:nvSpPr>
            <p:spPr>
              <a:xfrm>
                <a:off x="695739" y="2588907"/>
                <a:ext cx="4800533" cy="936104"/>
              </a:xfrm>
              <a:prstGeom prst="flowChartAlternateProcess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vi-VN" sz="4800">
                    <a:latin typeface="+mj-lt"/>
                  </a:rPr>
                  <a:t>A. </a:t>
                </a:r>
                <a14:m>
                  <m:oMath xmlns:m="http://schemas.openxmlformats.org/officeDocument/2006/math">
                    <m:r>
                      <a:rPr lang="vi-VN" sz="4800" i="1">
                        <a:latin typeface="Cambria Math" panose="02040503050406030204" pitchFamily="18" charset="0"/>
                      </a:rPr>
                      <m:t>54</m:t>
                    </m:r>
                  </m:oMath>
                </a14:m>
                <a:endParaRPr lang="en-US" sz="4800">
                  <a:latin typeface="+mj-lt"/>
                </a:endParaRPr>
              </a:p>
            </p:txBody>
          </p:sp>
        </mc:Choice>
        <mc:Fallback xmlns="">
          <p:sp>
            <p:nvSpPr>
              <p:cNvPr id="14" name="Flowchart: Alternate Process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739" y="2588907"/>
                <a:ext cx="4800533" cy="936104"/>
              </a:xfrm>
              <a:prstGeom prst="flowChartAlternateProcess">
                <a:avLst/>
              </a:prstGeom>
              <a:blipFill>
                <a:blip r:embed="rId11"/>
                <a:stretch>
                  <a:fillRect t="-7742" b="-28387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sai">
            <a:hlinkClick r:id="" action="ppaction://media"/>
            <a:extLst>
              <a:ext uri="{FF2B5EF4-FFF2-40B4-BE49-F238E27FC236}">
                <a16:creationId xmlns:a16="http://schemas.microsoft.com/office/drawing/2014/main" id="{44137F8B-AA31-4012-9898-5DAE9ADBD3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508805" y="1612032"/>
            <a:ext cx="812800" cy="609600"/>
          </a:xfrm>
          <a:prstGeom prst="rect">
            <a:avLst/>
          </a:prstGeom>
        </p:spPr>
      </p:pic>
      <p:pic>
        <p:nvPicPr>
          <p:cNvPr id="16" name="sai">
            <a:hlinkClick r:id="" action="ppaction://media"/>
            <a:extLst>
              <a:ext uri="{FF2B5EF4-FFF2-40B4-BE49-F238E27FC236}">
                <a16:creationId xmlns:a16="http://schemas.microsoft.com/office/drawing/2014/main" id="{44137F8B-AA31-4012-9898-5DAE9ADBD3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508805" y="620688"/>
            <a:ext cx="812800" cy="609600"/>
          </a:xfrm>
          <a:prstGeom prst="rect">
            <a:avLst/>
          </a:prstGeom>
        </p:spPr>
      </p:pic>
      <p:pic>
        <p:nvPicPr>
          <p:cNvPr id="10" name="Picture 9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428" y="5406773"/>
            <a:ext cx="2211392" cy="1451227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4797916" y="1709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20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4797916" y="1709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19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4797916" y="1709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18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4797916" y="1709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17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4797916" y="1709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16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4797916" y="1709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15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4797916" y="1709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14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4797916" y="1709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13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4797916" y="1709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12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4797916" y="1709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11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4797916" y="1709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10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4797916" y="1709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09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4797916" y="1709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08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4797916" y="1709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07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4797916" y="1709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06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4797916" y="1709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05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4797916" y="1709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4797916" y="1709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4797916" y="1709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4797916" y="1709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4797916" y="1709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00</a:t>
            </a:r>
          </a:p>
        </p:txBody>
      </p:sp>
      <p:pic>
        <p:nvPicPr>
          <p:cNvPr id="39" name="Picture 2" descr="Káº¿t quáº£ hÃ¬nh áº£nh cho icon Äá»ng há»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2093" y="1495425"/>
            <a:ext cx="789361" cy="7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8599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406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406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406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000"/>
                            </p:stCondLst>
                            <p:childTnLst>
                              <p:par>
                                <p:cTn id="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000"/>
                            </p:stCondLst>
                            <p:childTnLst>
                              <p:par>
                                <p:cTn id="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000"/>
                            </p:stCondLst>
                            <p:childTnLst>
                              <p:par>
                                <p:cTn id="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8000"/>
                            </p:stCondLst>
                            <p:childTnLst>
                              <p:par>
                                <p:cTn id="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9000"/>
                            </p:stCondLst>
                            <p:childTnLst>
                              <p:par>
                                <p:cTn id="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0"/>
                            </p:stCondLst>
                            <p:childTnLst>
                              <p:par>
                                <p:cTn id="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000"/>
                            </p:stCondLst>
                            <p:childTnLst>
                              <p:par>
                                <p:cTn id="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2000"/>
                            </p:stCondLst>
                            <p:childTnLst>
                              <p:par>
                                <p:cTn id="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3000"/>
                            </p:stCondLst>
                            <p:childTnLst>
                              <p:par>
                                <p:cTn id="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4000"/>
                            </p:stCondLst>
                            <p:childTnLst>
                              <p:par>
                                <p:cTn id="1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6000"/>
                            </p:stCondLst>
                            <p:childTnLst>
                              <p:par>
                                <p:cTn id="1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7000"/>
                            </p:stCondLst>
                            <p:childTnLst>
                              <p:par>
                                <p:cTn id="1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8000"/>
                            </p:stCondLst>
                            <p:childTnLst>
                              <p:par>
                                <p:cTn id="1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9000"/>
                            </p:stCondLst>
                            <p:childTnLst>
                              <p:par>
                                <p:cTn id="1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0000"/>
                            </p:stCondLst>
                            <p:childTnLst>
                              <p:par>
                                <p:cTn id="1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2" grpId="0" animBg="1"/>
      <p:bldP spid="13" grpId="0" animBg="1"/>
      <p:bldP spid="14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46027" y="-3867810"/>
            <a:ext cx="35335635" cy="12291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3688" y="1345605"/>
            <a:ext cx="1932153" cy="2022204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431371" y="1964070"/>
            <a:ext cx="7138164" cy="2984383"/>
          </a:xfrm>
          <a:prstGeom prst="cloudCallout">
            <a:avLst>
              <a:gd name="adj1" fmla="val 63712"/>
              <a:gd name="adj2" fmla="val -70417"/>
            </a:avLst>
          </a:prstGeom>
          <a:ln>
            <a:solidFill>
              <a:srgbClr val="FFFF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733" b="1">
                <a:solidFill>
                  <a:srgbClr val="00B050"/>
                </a:solidFill>
                <a:latin typeface="+mj-lt"/>
              </a:rPr>
              <a:t>Mình lấy đủ mật rồi! </a:t>
            </a:r>
          </a:p>
          <a:p>
            <a:pPr algn="ctr"/>
            <a:r>
              <a:rPr lang="en-US" sz="3733" b="1">
                <a:solidFill>
                  <a:srgbClr val="00B050"/>
                </a:solidFill>
                <a:latin typeface="+mj-lt"/>
              </a:rPr>
              <a:t>Cảm ơn các bạn nhé!</a:t>
            </a:r>
          </a:p>
        </p:txBody>
      </p:sp>
      <p:sp>
        <p:nvSpPr>
          <p:cNvPr id="13" name="Cloud Callout 12">
            <a:hlinkClick r:id="rId6" action="ppaction://hlinksldjump"/>
          </p:cNvPr>
          <p:cNvSpPr/>
          <p:nvPr/>
        </p:nvSpPr>
        <p:spPr>
          <a:xfrm>
            <a:off x="762000" y="1898116"/>
            <a:ext cx="7138164" cy="2984383"/>
          </a:xfrm>
          <a:prstGeom prst="cloudCallout">
            <a:avLst>
              <a:gd name="adj1" fmla="val 63712"/>
              <a:gd name="adj2" fmla="val -70417"/>
            </a:avLst>
          </a:prstGeom>
          <a:ln>
            <a:solidFill>
              <a:srgbClr val="FFFF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733" b="1">
                <a:solidFill>
                  <a:srgbClr val="00B050"/>
                </a:solidFill>
                <a:latin typeface="+mj-lt"/>
              </a:rPr>
              <a:t>Chúc các bạn học tốt!</a:t>
            </a:r>
            <a:endParaRPr lang="en-US" sz="3733" b="1">
              <a:solidFill>
                <a:srgbClr val="00B050"/>
              </a:solidFill>
              <a:latin typeface="+mj-lt"/>
            </a:endParaRPr>
          </a:p>
        </p:txBody>
      </p:sp>
      <p:pic>
        <p:nvPicPr>
          <p:cNvPr id="14" name="Happy-Birthday-1981-High-School-Dance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56.432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319452" y="9477672"/>
            <a:ext cx="1317824" cy="131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90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85943E-6 C 0.00209 -0.02713 0.00226 -0.03946 0.01059 -0.06073 C 0.01563 -0.0971 0.02362 -0.12978 0.03681 -0.15906 C 0.03872 -0.16338 0.03976 -0.16923 0.04219 -0.17293 C 0.05 -0.18465 0.0599 -0.19112 0.06841 -0.20099 C 0.07223 -0.2053 0.07726 -0.20376 0.0816 -0.20561 C 0.11823 -0.22071 0.08803 -0.21332 0.13681 -0.21979 C 0.15261 -0.21794 0.17188 -0.2278 0.18421 -0.21023 C 0.18664 -0.20684 0.1875 -0.20068 0.18959 -0.19636 C 0.19358 -0.18804 0.19827 -0.18064 0.20261 -0.17293 C 0.20521 -0.16831 0.21059 -0.15906 0.21059 -0.15906 C 0.21337 -0.14365 0.21563 -0.12762 0.21841 -0.11221 C 0.2165 -0.08076 0.21771 -0.0635 0.20521 -0.04223 C 0.2 -0.04377 0.1941 -0.04223 0.18959 -0.04685 C 0.18716 -0.04932 0.18681 -0.05579 0.18681 -0.06073 C 0.18681 -0.08724 0.18733 -0.11406 0.18959 -0.14026 C 0.19011 -0.14581 0.19341 -0.14951 0.1948 -0.15444 C 0.19601 -0.15875 0.19618 -0.16399 0.1974 -0.16831 C 0.20313 -0.18896 0.20105 -0.17632 0.20799 -0.19174 C 0.21598 -0.20931 0.22483 -0.23551 0.23681 -0.24322 C 0.24775 -0.26202 0.26198 -0.26264 0.27639 -0.26634 C 0.31632 -0.29161 0.3625 -0.28545 0.40261 -0.26171 C 0.4125 -0.24476 0.40591 -0.25493 0.42379 -0.23366 C 0.42639 -0.23058 0.4316 -0.22441 0.4316 -0.22441 C 0.43334 -0.21979 0.43542 -0.21517 0.43681 -0.21023 C 0.43803 -0.20592 0.43959 -0.19636 0.43959 -0.19636 " pathEditMode="relative" ptsTypes="fffffffffffffffffffffffffA"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3774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3091794" y="135847"/>
            <a:ext cx="5735866" cy="6289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b="1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Dạng 1: </a:t>
            </a:r>
            <a:r>
              <a:rPr lang="vi-VN" sz="3200" b="1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 hiện phép tính</a:t>
            </a:r>
            <a:endParaRPr lang="en-US" sz="3200">
              <a:solidFill>
                <a:srgbClr val="00B05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ectangle 302"/>
          <p:cNvSpPr>
            <a:spLocks noChangeArrowheads="1"/>
          </p:cNvSpPr>
          <p:nvPr/>
        </p:nvSpPr>
        <p:spPr bwMode="auto">
          <a:xfrm>
            <a:off x="1066800" y="3980647"/>
            <a:ext cx="284052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kumimoji="0" lang="en-US" alt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ectangle 304"/>
          <p:cNvSpPr>
            <a:spLocks noChangeArrowheads="1"/>
          </p:cNvSpPr>
          <p:nvPr/>
        </p:nvSpPr>
        <p:spPr bwMode="auto">
          <a:xfrm>
            <a:off x="1021114" y="4628347"/>
            <a:ext cx="284052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kumimoji="0" lang="en-US" alt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 305"/>
          <p:cNvSpPr>
            <a:spLocks noChangeArrowheads="1"/>
          </p:cNvSpPr>
          <p:nvPr/>
        </p:nvSpPr>
        <p:spPr bwMode="auto">
          <a:xfrm>
            <a:off x="8022432" y="5149241"/>
            <a:ext cx="28405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kumimoji="0" lang="en-US" alt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9" name="Object 3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6954028"/>
              </p:ext>
            </p:extLst>
          </p:nvPr>
        </p:nvGraphicFramePr>
        <p:xfrm>
          <a:off x="5944625" y="3031473"/>
          <a:ext cx="914400" cy="336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914400" imgH="336960" progId="Equation.DSMT4">
                  <p:embed/>
                </p:oleObj>
              </mc:Choice>
              <mc:Fallback>
                <p:oleObj name="Equation" r:id="rId2" imgW="914400" imgH="336960" progId="Equation.DSMT4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944625" y="3031473"/>
                        <a:ext cx="914400" cy="336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926432" y="641939"/>
                <a:ext cx="6096000" cy="1384995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just"/>
                <a:r>
                  <a:rPr lang="en-US" sz="28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Bài 1: Tính</a:t>
                </a:r>
                <a:endParaRPr lang="en-US" sz="28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/>
                <a:r>
                  <a:rPr lang="en-US" sz="28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(−27) + (−73)</m:t>
                    </m:r>
                  </m:oMath>
                </a14:m>
                <a:endParaRPr lang="en-US" sz="28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/>
                <a:r>
                  <a:rPr lang="en-US" sz="28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18 + (−127)</m:t>
                    </m:r>
                  </m:oMath>
                </a14:m>
                <a:endParaRPr lang="en-US" sz="28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6432" y="641939"/>
                <a:ext cx="6096000" cy="1384995"/>
              </a:xfrm>
              <a:prstGeom prst="rect">
                <a:avLst/>
              </a:prstGeom>
              <a:blipFill>
                <a:blip r:embed="rId5"/>
                <a:stretch>
                  <a:fillRect l="-2000" t="-4386" b="-109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6584705" y="1010085"/>
                <a:ext cx="6096000" cy="954107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just"/>
                <a:r>
                  <a:rPr lang="en-US" sz="28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c)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(−2021) + 2021</m:t>
                    </m:r>
                  </m:oMath>
                </a14:m>
                <a:endParaRPr lang="en-US" sz="28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/>
                <a:r>
                  <a:rPr lang="en-US" sz="28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d)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4 + (−23) + 9</m:t>
                    </m:r>
                  </m:oMath>
                </a14:m>
                <a:endParaRPr lang="en-US" sz="28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4705" y="1010085"/>
                <a:ext cx="6096000" cy="954107"/>
              </a:xfrm>
              <a:prstGeom prst="rect">
                <a:avLst/>
              </a:prstGeom>
              <a:blipFill>
                <a:blip r:embed="rId6"/>
                <a:stretch>
                  <a:fillRect l="-2000" t="-7051" b="-173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0" name="!!3" descr="Chuyên đề về xác định công thức của hợp chất vô cơ và hữu cơ - Tech12h">
            <a:extLst>
              <a:ext uri="{FF2B5EF4-FFF2-40B4-BE49-F238E27FC236}">
                <a16:creationId xmlns:a16="http://schemas.microsoft.com/office/drawing/2014/main" id="{43D80D0E-F9AC-4D0D-9116-29FEC2960A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72619" cy="1213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149448" y="2437802"/>
                <a:ext cx="7257191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Aft>
                    <a:spcPts val="800"/>
                  </a:spcAft>
                </a:pPr>
                <a:r>
                  <a:rPr lang="en-US" sz="28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(−27) + (−73) = − (27+73) = − 100</m:t>
                    </m:r>
                  </m:oMath>
                </a14:m>
                <a:endParaRPr lang="en-US" sz="28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448" y="2437802"/>
                <a:ext cx="7257191" cy="523220"/>
              </a:xfrm>
              <a:prstGeom prst="rect">
                <a:avLst/>
              </a:prstGeom>
              <a:blipFill>
                <a:blip r:embed="rId8"/>
                <a:stretch>
                  <a:fillRect l="-1765" t="-12791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5644746" y="4090503"/>
                <a:ext cx="6096000" cy="2759730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just">
                  <a:spcAft>
                    <a:spcPts val="800"/>
                  </a:spcAft>
                </a:pPr>
                <a:r>
                  <a:rPr lang="en-US" sz="2800" i="1">
                    <a:solidFill>
                      <a:srgbClr val="7030A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Cách 2: </a:t>
                </a:r>
                <a:endParaRPr lang="en-US" sz="2800" i="1">
                  <a:solidFill>
                    <a:srgbClr val="7030A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4 + (−23) + 9</m:t>
                      </m:r>
                    </m:oMath>
                  </m:oMathPara>
                </a14:m>
                <a:endParaRPr lang="en-US" sz="28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 </m:t>
                      </m:r>
                      <m:d>
                        <m:dPr>
                          <m:ctrlPr>
                            <a:rPr lang="en-US" sz="2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2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4 + 9</m:t>
                          </m:r>
                        </m:e>
                      </m:d>
                      <m:r>
                        <a:rPr lang="en-US" sz="28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+ </m:t>
                      </m:r>
                      <m:d>
                        <m:dPr>
                          <m:ctrlPr>
                            <a:rPr lang="en-US" sz="2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2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−23</m:t>
                          </m:r>
                        </m:e>
                      </m:d>
                    </m:oMath>
                  </m:oMathPara>
                </a14:m>
                <a:endParaRPr lang="vi-VN" sz="2800" i="1">
                  <a:solidFill>
                    <a:srgbClr val="000000"/>
                  </a:solidFill>
                  <a:latin typeface="Cambria Math" panose="02040503050406030204" pitchFamily="18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just"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 13 + (−23)</m:t>
                      </m:r>
                    </m:oMath>
                  </m:oMathPara>
                </a14:m>
                <a:endParaRPr lang="en-US" sz="28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 −(23−13) = −10</m:t>
                      </m:r>
                    </m:oMath>
                  </m:oMathPara>
                </a14:m>
                <a:endParaRPr lang="en-US" sz="28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4746" y="4090503"/>
                <a:ext cx="6096000" cy="2759730"/>
              </a:xfrm>
              <a:prstGeom prst="rect">
                <a:avLst/>
              </a:prstGeom>
              <a:blipFill>
                <a:blip r:embed="rId9"/>
                <a:stretch>
                  <a:fillRect l="-2100" t="-2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149448" y="3976818"/>
                <a:ext cx="6096000" cy="2873415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just">
                  <a:spcAft>
                    <a:spcPts val="800"/>
                  </a:spcAft>
                </a:pPr>
                <a:r>
                  <a:rPr lang="en-US" sz="28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d)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4 + (−23) + 9</m:t>
                    </m:r>
                  </m:oMath>
                </a14:m>
                <a:endParaRPr lang="en-US" sz="28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spcAft>
                    <a:spcPts val="800"/>
                  </a:spcAft>
                </a:pPr>
                <a:r>
                  <a:rPr lang="en-US" sz="2800" i="1">
                    <a:solidFill>
                      <a:srgbClr val="7030A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Cách </a:t>
                </a:r>
                <a:r>
                  <a:rPr lang="vi-VN" sz="2800" i="1">
                    <a:solidFill>
                      <a:srgbClr val="7030A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1</a:t>
                </a:r>
                <a:r>
                  <a:rPr lang="en-US" sz="2800" i="1">
                    <a:solidFill>
                      <a:srgbClr val="7030A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 </a:t>
                </a:r>
                <a:endParaRPr lang="en-US" sz="2800" i="1">
                  <a:solidFill>
                    <a:srgbClr val="7030A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 [4 + (−23)] + 9 = − (23−4) + 9</m:t>
                      </m:r>
                    </m:oMath>
                  </m:oMathPara>
                </a14:m>
                <a:endParaRPr lang="en-US" sz="28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 −19 + 9 </m:t>
                      </m:r>
                    </m:oMath>
                  </m:oMathPara>
                </a14:m>
                <a:endParaRPr lang="vi-VN" sz="2800" i="1">
                  <a:solidFill>
                    <a:srgbClr val="000000"/>
                  </a:solidFill>
                  <a:latin typeface="Cambria Math" panose="02040503050406030204" pitchFamily="18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just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 −(19−9) = −10</m:t>
                      </m:r>
                    </m:oMath>
                  </m:oMathPara>
                </a14:m>
                <a:endParaRPr lang="en-US" sz="28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448" y="3976818"/>
                <a:ext cx="6096000" cy="2873415"/>
              </a:xfrm>
              <a:prstGeom prst="rect">
                <a:avLst/>
              </a:prstGeom>
              <a:blipFill>
                <a:blip r:embed="rId10"/>
                <a:stretch>
                  <a:fillRect l="-2100" t="-21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149448" y="3474955"/>
                <a:ext cx="4068743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spcAft>
                    <a:spcPts val="800"/>
                  </a:spcAft>
                </a:pPr>
                <a:r>
                  <a:rPr lang="en-US" sz="28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c)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(−2021) + 2021= 0</m:t>
                    </m:r>
                  </m:oMath>
                </a14:m>
                <a:endParaRPr lang="en-US" sz="28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448" y="3474955"/>
                <a:ext cx="4068743" cy="523220"/>
              </a:xfrm>
              <a:prstGeom prst="rect">
                <a:avLst/>
              </a:prstGeom>
              <a:blipFill>
                <a:blip r:embed="rId11"/>
                <a:stretch>
                  <a:fillRect l="-3148" t="-11628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/>
              <p:cNvSpPr/>
              <p:nvPr/>
            </p:nvSpPr>
            <p:spPr>
              <a:xfrm>
                <a:off x="149448" y="2973091"/>
                <a:ext cx="7162538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spcAft>
                    <a:spcPts val="800"/>
                  </a:spcAft>
                </a:pPr>
                <a:r>
                  <a:rPr lang="en-US" sz="28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18 + (−127) = − (127 − 18) = − 109</m:t>
                    </m:r>
                  </m:oMath>
                </a14:m>
                <a:endParaRPr lang="en-US" sz="28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1" name="Rectangle 4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448" y="2973091"/>
                <a:ext cx="7162538" cy="523220"/>
              </a:xfrm>
              <a:prstGeom prst="rect">
                <a:avLst/>
              </a:prstGeom>
              <a:blipFill>
                <a:blip r:embed="rId12"/>
                <a:stretch>
                  <a:fillRect l="-1789" t="-12791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TextBox 41"/>
          <p:cNvSpPr txBox="1"/>
          <p:nvPr/>
        </p:nvSpPr>
        <p:spPr>
          <a:xfrm>
            <a:off x="4427307" y="1884116"/>
            <a:ext cx="9829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i="1">
                <a:solidFill>
                  <a:srgbClr val="C00000"/>
                </a:solidFill>
              </a:rPr>
              <a:t>Giải:</a:t>
            </a:r>
            <a:endParaRPr lang="en-US" sz="2800" b="1" i="1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4991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7" grpId="0"/>
      <p:bldP spid="10" grpId="0"/>
      <p:bldP spid="12" grpId="0"/>
      <p:bldP spid="13" grpId="0"/>
      <p:bldP spid="14" grpId="0"/>
      <p:bldP spid="15" grpId="0"/>
      <p:bldP spid="41" grpId="0"/>
      <p:bldP spid="4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>
            <a:extLst>
              <a:ext uri="{FF2B5EF4-FFF2-40B4-BE49-F238E27FC236}">
                <a16:creationId xmlns:a16="http://schemas.microsoft.com/office/drawing/2014/main" id="{9512712A-CFC7-4140-8BF0-0E597115E512}"/>
              </a:ext>
            </a:extLst>
          </p:cNvPr>
          <p:cNvSpPr txBox="1"/>
          <p:nvPr/>
        </p:nvSpPr>
        <p:spPr>
          <a:xfrm rot="5400000">
            <a:off x="8531437" y="3497104"/>
            <a:ext cx="652611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HÌNH THÀNH KIẾN THỨC</a:t>
            </a:r>
            <a:endParaRPr lang="en-US" sz="2400">
              <a:solidFill>
                <a:srgbClr val="FFFF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746119" y="99749"/>
            <a:ext cx="8642109" cy="6104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3200" b="1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Dạng 2: Tính nhanh (tính bằng cách hợp lý)</a:t>
            </a:r>
            <a:endParaRPr lang="en-US" sz="3200">
              <a:solidFill>
                <a:srgbClr val="00B05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193929" y="1029736"/>
                <a:ext cx="8884920" cy="159017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Aft>
                    <a:spcPts val="800"/>
                  </a:spcAft>
                </a:pPr>
                <a:r>
                  <a:rPr lang="en-US" sz="2800">
                    <a:solidFill>
                      <a:srgbClr val="7030A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Bài 2: </a:t>
                </a:r>
                <a:r>
                  <a:rPr lang="en-US" sz="28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Tính bằng cách hợp lý( tính nhanh)</a:t>
                </a:r>
                <a:endParaRPr lang="en-US" sz="28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spcAft>
                    <a:spcPts val="800"/>
                  </a:spcAft>
                </a:pPr>
                <a:r>
                  <a:rPr lang="en-US" sz="28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5 + (−2) + (−8)</m:t>
                    </m:r>
                  </m:oMath>
                </a14:m>
                <a:endParaRPr lang="en-US" sz="28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spcAft>
                    <a:spcPts val="800"/>
                  </a:spcAft>
                </a:pPr>
                <a:r>
                  <a:rPr lang="en-US" sz="28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( − 27) + 18 + (−73)</m:t>
                    </m:r>
                  </m:oMath>
                </a14:m>
                <a:endParaRPr lang="en-US" sz="28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929" y="1029736"/>
                <a:ext cx="8884920" cy="1590179"/>
              </a:xfrm>
              <a:prstGeom prst="rect">
                <a:avLst/>
              </a:prstGeom>
              <a:blipFill>
                <a:blip r:embed="rId2"/>
                <a:stretch>
                  <a:fillRect l="-1441" t="-4215" b="-95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6096000" y="1563991"/>
                <a:ext cx="6096000" cy="1056700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just">
                  <a:spcAft>
                    <a:spcPts val="800"/>
                  </a:spcAft>
                </a:pPr>
                <a:r>
                  <a:rPr lang="en-US" sz="28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c)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2021 + (−7) + (−2021)</m:t>
                    </m:r>
                  </m:oMath>
                </a14:m>
                <a:endParaRPr lang="en-US" sz="28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spcAft>
                    <a:spcPts val="800"/>
                  </a:spcAft>
                </a:pPr>
                <a:r>
                  <a:rPr lang="en-US" sz="28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d)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7 + 8 + (−10) + (−5)</m:t>
                    </m:r>
                  </m:oMath>
                </a14:m>
                <a:endParaRPr lang="en-US" sz="28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1563991"/>
                <a:ext cx="6096000" cy="1056700"/>
              </a:xfrm>
              <a:prstGeom prst="rect">
                <a:avLst/>
              </a:prstGeom>
              <a:blipFill>
                <a:blip r:embed="rId3"/>
                <a:stretch>
                  <a:fillRect l="-2000" t="-6358" b="-150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!!3" descr="Chuyên đề về xác định công thức của hợp chất vô cơ và hữu cơ - Tech12h">
            <a:extLst>
              <a:ext uri="{FF2B5EF4-FFF2-40B4-BE49-F238E27FC236}">
                <a16:creationId xmlns:a16="http://schemas.microsoft.com/office/drawing/2014/main" id="{43D80D0E-F9AC-4D0D-9116-29FEC2960A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49680" cy="1029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3866240" y="2492790"/>
            <a:ext cx="9829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i="1">
                <a:solidFill>
                  <a:srgbClr val="C00000"/>
                </a:solidFill>
              </a:rPr>
              <a:t>Giải:</a:t>
            </a:r>
            <a:endParaRPr lang="en-US" sz="2800" b="1" i="1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110384" y="2753577"/>
                <a:ext cx="6096000" cy="2246769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just"/>
                <a:r>
                  <a:rPr lang="en-US" sz="28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5 + (−2) + (−8) </m:t>
                    </m:r>
                  </m:oMath>
                </a14:m>
                <a:endParaRPr lang="en-US" sz="28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 5 + [(−2) + (−8)]</m:t>
                      </m:r>
                    </m:oMath>
                  </m:oMathPara>
                </a14:m>
                <a:endParaRPr lang="en-US" sz="28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 5 + (−10) </m:t>
                      </m:r>
                    </m:oMath>
                  </m:oMathPara>
                </a14:m>
                <a:endParaRPr lang="en-US" sz="28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  − (10 − 5) </m:t>
                      </m:r>
                    </m:oMath>
                  </m:oMathPara>
                </a14:m>
                <a:endParaRPr lang="en-US" sz="28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 − 5</m:t>
                      </m:r>
                    </m:oMath>
                  </m:oMathPara>
                </a14:m>
                <a:endParaRPr lang="en-US" sz="28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384" y="2753577"/>
                <a:ext cx="6096000" cy="2246769"/>
              </a:xfrm>
              <a:prstGeom prst="rect">
                <a:avLst/>
              </a:prstGeom>
              <a:blipFill>
                <a:blip r:embed="rId5"/>
                <a:stretch>
                  <a:fillRect l="-2000" t="-29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-28827" y="4981942"/>
                <a:ext cx="6096000" cy="1815882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just"/>
                <a:r>
                  <a:rPr lang="en-US" sz="28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2021 + (−7) + (−2021)</m:t>
                    </m:r>
                  </m:oMath>
                </a14:m>
                <a:endParaRPr lang="en-US" sz="28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 (−7) + [ 2021+ (−2021)]</m:t>
                      </m:r>
                    </m:oMath>
                  </m:oMathPara>
                </a14:m>
                <a:endParaRPr lang="en-US" sz="28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 (−7) +0</m:t>
                      </m:r>
                    </m:oMath>
                  </m:oMathPara>
                </a14:m>
                <a:endParaRPr lang="en-US" sz="28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 −7</m:t>
                      </m:r>
                    </m:oMath>
                  </m:oMathPara>
                </a14:m>
                <a:endParaRPr lang="en-US" sz="28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8827" y="4981942"/>
                <a:ext cx="6096000" cy="1815882"/>
              </a:xfrm>
              <a:prstGeom prst="rect">
                <a:avLst/>
              </a:prstGeom>
              <a:blipFill>
                <a:blip r:embed="rId6"/>
                <a:stretch>
                  <a:fillRect l="-2000" t="-33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4985055" y="2826581"/>
                <a:ext cx="6096000" cy="1815882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just"/>
                <a:r>
                  <a:rPr lang="en-US" sz="28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c)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7  + (−10) + 8 + (−5)</m:t>
                    </m:r>
                  </m:oMath>
                </a14:m>
                <a:endParaRPr lang="en-US" sz="28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 (7+8) + [(−10) + (−5)]</m:t>
                      </m:r>
                    </m:oMath>
                  </m:oMathPara>
                </a14:m>
                <a:endParaRPr lang="en-US" sz="28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 15 + (−15)</m:t>
                      </m:r>
                    </m:oMath>
                  </m:oMathPara>
                </a14:m>
                <a:endParaRPr lang="en-US" sz="28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 0</m:t>
                      </m:r>
                    </m:oMath>
                  </m:oMathPara>
                </a14:m>
                <a:endParaRPr lang="en-US" sz="28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5055" y="2826581"/>
                <a:ext cx="6096000" cy="1815882"/>
              </a:xfrm>
              <a:prstGeom prst="rect">
                <a:avLst/>
              </a:prstGeom>
              <a:blipFill>
                <a:blip r:embed="rId7"/>
                <a:stretch>
                  <a:fillRect l="-2100" t="-36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4985055" y="4848280"/>
                <a:ext cx="7318696" cy="21403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15000"/>
                  </a:lnSpc>
                  <a:spcAft>
                    <a:spcPts val="800"/>
                  </a:spcAft>
                </a:pPr>
                <a:r>
                  <a:rPr lang="en-US" sz="280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d)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5+ (−7) +9 + (−11) + 13 + (−15)</m:t>
                    </m:r>
                  </m:oMath>
                </a14:m>
                <a:endParaRPr lang="en-US" sz="28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15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=[(5+(−7)] +</m:t>
                      </m:r>
                      <m:r>
                        <a:rPr lang="vi-VN" sz="2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[</m:t>
                      </m:r>
                      <m:r>
                        <a:rPr lang="en-US" sz="28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9 +(−11)] + [13</m:t>
                      </m:r>
                      <m:r>
                        <a:rPr lang="vi-VN" sz="28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28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(−15)]</m:t>
                      </m:r>
                    </m:oMath>
                  </m:oMathPara>
                </a14:m>
                <a:endParaRPr lang="en-US" sz="28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 (−2) + (−2) + (−2) = −(2+2+2) = −6</m:t>
                      </m:r>
                    </m:oMath>
                  </m:oMathPara>
                </a14:m>
                <a:endParaRPr lang="en-US" sz="2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5055" y="4848280"/>
                <a:ext cx="7318696" cy="2140394"/>
              </a:xfrm>
              <a:prstGeom prst="rect">
                <a:avLst/>
              </a:prstGeom>
              <a:blipFill>
                <a:blip r:embed="rId8"/>
                <a:stretch>
                  <a:fillRect l="-1750" t="-19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289912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3" grpId="0"/>
      <p:bldP spid="15" grpId="0"/>
      <p:bldP spid="19" grpId="0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3226130" y="92959"/>
            <a:ext cx="110824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Dạng </a:t>
            </a: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 toán thực tế.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307032" y="1227282"/>
                <a:ext cx="11811000" cy="13849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1" u="none" strike="noStrike" kern="1200" cap="none" spc="0" normalizeH="0" baseline="0" noProof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Bài 7 (SGK – Tr 74)</a:t>
                </a:r>
                <a:r>
                  <a:rPr kumimoji="0" lang="en-US" sz="2800" b="0" i="1" u="none" strike="noStrike" kern="1200" cap="none" spc="0" normalizeH="0" baseline="0" noProof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:r>
                  <a:rPr kumimoji="0" lang="vi-VN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Một cửa hàng kinh doanh có lợi nhuận như sau: Tháng đầu tiên là </a:t>
                </a:r>
                <a14:m>
                  <m:oMath xmlns:m="http://schemas.openxmlformats.org/officeDocument/2006/math">
                    <m:r>
                      <a:rPr kumimoji="0" lang="vi-VN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−10 000 000</m:t>
                    </m:r>
                  </m:oMath>
                </a14:m>
                <a:r>
                  <a:rPr kumimoji="0" lang="vi-VN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đồng; tháng thứ hai là </a:t>
                </a:r>
                <a14:m>
                  <m:oMath xmlns:m="http://schemas.openxmlformats.org/officeDocument/2006/math">
                    <m:r>
                      <a:rPr kumimoji="0" lang="vi-VN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30 000 000</m:t>
                    </m:r>
                  </m:oMath>
                </a14:m>
                <a:r>
                  <a:rPr kumimoji="0" lang="vi-VN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đồng. Tính lợi nhuận của cửa hàng sau hai tháng đó </a:t>
                </a: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032" y="1227282"/>
                <a:ext cx="11811000" cy="1384995"/>
              </a:xfrm>
              <a:prstGeom prst="rect">
                <a:avLst/>
              </a:prstGeom>
              <a:blipFill>
                <a:blip r:embed="rId3"/>
                <a:stretch>
                  <a:fillRect l="-1032" t="-4386" b="-109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5121663" y="2678818"/>
            <a:ext cx="9829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Giải:</a:t>
            </a:r>
          </a:p>
        </p:txBody>
      </p:sp>
      <p:sp>
        <p:nvSpPr>
          <p:cNvPr id="9" name="Rectangle 8"/>
          <p:cNvSpPr/>
          <p:nvPr/>
        </p:nvSpPr>
        <p:spPr>
          <a:xfrm>
            <a:off x="307032" y="3214573"/>
            <a:ext cx="12118032" cy="5457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8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Lợi nhuận của cửa hàng sau hai tháng kinh doanh là:</a:t>
            </a:r>
            <a:endParaRPr lang="en-US" sz="280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4908325"/>
            <a:ext cx="11648748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8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Vậy: Lợi nhuận của cửa hàng sau hai tháng kinh doanh là: 20 000 000 (đồng)</a:t>
            </a:r>
            <a:endParaRPr lang="en-US" sz="280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307032" y="4023193"/>
                <a:ext cx="8321509" cy="54572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15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(−10 000 000) + 30 000 000</m:t>
                    </m:r>
                    <m:r>
                      <a:rPr lang="vi-VN" sz="28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28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 20 000 000 </m:t>
                    </m:r>
                  </m:oMath>
                </a14:m>
                <a:r>
                  <a:rPr lang="en-US" sz="28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(đồng)</a:t>
                </a:r>
                <a:endParaRPr lang="en-US" sz="28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032" y="4023193"/>
                <a:ext cx="8321509" cy="545727"/>
              </a:xfrm>
              <a:prstGeom prst="rect">
                <a:avLst/>
              </a:prstGeom>
              <a:blipFill>
                <a:blip r:embed="rId4"/>
                <a:stretch>
                  <a:fillRect t="-8989" r="-366" b="-303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!!3" descr="Chuyên đề về xác định công thức của hợp chất vô cơ và hữu cơ - Tech12h">
            <a:extLst>
              <a:ext uri="{FF2B5EF4-FFF2-40B4-BE49-F238E27FC236}">
                <a16:creationId xmlns:a16="http://schemas.microsoft.com/office/drawing/2014/main" id="{43D80D0E-F9AC-4D0D-9116-29FEC2960A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49680" cy="1029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4150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9" grpId="0"/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3149930" y="-70001"/>
            <a:ext cx="110824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Dạng </a:t>
            </a: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 toán thực tế.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765" y="669793"/>
            <a:ext cx="11990915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1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Bài 9 (SGK – Tr 75)</a:t>
            </a:r>
            <a:r>
              <a:rPr kumimoji="0" lang="en-US" sz="2600" b="0" i="1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kumimoji="0" lang="en-US" sz="26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người khi ăn sẽ hấp thụ ca – lo và khi hoạt động thì sẽ tiêu hao ca – lo. Bạn Bình dùng phép cộng số nguyên để tính số ca – lo hằng ngày của mình bằng cách xem số ca – lo hấp thụ là số nguyên dương và số ca – lo tiêu hao là số nguyên âm. Em hãy giúp bạn Bình kiểm tra tổng số ca – lo còn lại sau khi ăn sang và thực hiện các hoạt động (theo số liệu trong hình).</a:t>
            </a:r>
            <a:endParaRPr kumimoji="0" lang="en-US" sz="26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8119707" y="2747434"/>
            <a:ext cx="3925973" cy="3217719"/>
          </a:xfrm>
          <a:prstGeom prst="roundRect">
            <a:avLst/>
          </a:prstGeom>
          <a:solidFill>
            <a:srgbClr val="EFD5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 – lo hấp thụ:</a:t>
            </a:r>
          </a:p>
          <a:p>
            <a:r>
              <a:rPr lang="en-US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Thịt nướng: 290</a:t>
            </a:r>
            <a:r>
              <a:rPr lang="vi-VN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kcal</a:t>
            </a:r>
          </a:p>
          <a:p>
            <a:r>
              <a:rPr lang="en-US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Bánh mì:   189 kcal</a:t>
            </a:r>
          </a:p>
          <a:p>
            <a:r>
              <a:rPr lang="en-US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Sữa:           110kcal</a:t>
            </a:r>
          </a:p>
          <a:p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 – lo tiêu hao:</a:t>
            </a:r>
          </a:p>
          <a:p>
            <a:r>
              <a:rPr lang="en-US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 bộ:  -70 kcal</a:t>
            </a:r>
          </a:p>
          <a:p>
            <a:r>
              <a:rPr lang="en-US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Bơi:   -130 kcal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970849" y="2757752"/>
            <a:ext cx="9829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Giải:</a:t>
            </a:r>
          </a:p>
        </p:txBody>
      </p:sp>
      <p:sp>
        <p:nvSpPr>
          <p:cNvPr id="21" name="Rectangle 4"/>
          <p:cNvSpPr>
            <a:spLocks noChangeArrowheads="1"/>
          </p:cNvSpPr>
          <p:nvPr/>
        </p:nvSpPr>
        <p:spPr bwMode="auto">
          <a:xfrm>
            <a:off x="5953974" y="538491"/>
            <a:ext cx="28405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kumimoji="0" lang="en-US" alt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9769" y="3265013"/>
            <a:ext cx="114604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Tổng lượng ca-lo hấp thụ là :</a:t>
            </a:r>
            <a:endParaRPr lang="en-US" sz="280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0" y="5413298"/>
                <a:ext cx="7824315" cy="13849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8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Vậy: Tổng lượng ca-lo còn lại sau khi ăn sáng và thực hiện các hoạt động của bạn Bình là: </a:t>
                </a:r>
                <a:endParaRPr lang="vi-VN" sz="280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589 </m:t>
                    </m:r>
                    <m:r>
                      <a:rPr lang="en-US" sz="28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 (−200) = 389 </m:t>
                    </m:r>
                  </m:oMath>
                </a14:m>
                <a:r>
                  <a:rPr lang="en-US" sz="28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(kcal).</a:t>
                </a:r>
                <a:r>
                  <a:rPr lang="en-US" sz="2800" b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sz="2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5413298"/>
                <a:ext cx="7824315" cy="1384995"/>
              </a:xfrm>
              <a:prstGeom prst="rect">
                <a:avLst/>
              </a:prstGeom>
              <a:blipFill>
                <a:blip r:embed="rId2"/>
                <a:stretch>
                  <a:fillRect l="-1558" t="-4405" b="-114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49769" y="4845711"/>
                <a:ext cx="5420074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/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(−70) + (−130) = − 200 </m:t>
                    </m:r>
                  </m:oMath>
                </a14:m>
                <a:r>
                  <a:rPr lang="en-US" sz="28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(kcal)</a:t>
                </a:r>
                <a:endParaRPr lang="en-US" sz="28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69" y="4845711"/>
                <a:ext cx="5420074" cy="523220"/>
              </a:xfrm>
              <a:prstGeom prst="rect">
                <a:avLst/>
              </a:prstGeom>
              <a:blipFill>
                <a:blip r:embed="rId3"/>
                <a:stretch>
                  <a:fillRect t="-12791" r="-1350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/>
          <p:cNvSpPr/>
          <p:nvPr/>
        </p:nvSpPr>
        <p:spPr>
          <a:xfrm>
            <a:off x="49769" y="4290572"/>
            <a:ext cx="48013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28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Tổng lượng ca-lo tiêu hao là:</a:t>
            </a:r>
            <a:endParaRPr lang="en-US" sz="280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0" y="3712500"/>
                <a:ext cx="7094443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/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290+189+110=479+110 = 589 </m:t>
                    </m:r>
                  </m:oMath>
                </a14:m>
                <a:r>
                  <a:rPr lang="en-US" sz="28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(kcal)</a:t>
                </a:r>
                <a:endParaRPr lang="en-US" sz="28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712500"/>
                <a:ext cx="7094443" cy="523220"/>
              </a:xfrm>
              <a:prstGeom prst="rect">
                <a:avLst/>
              </a:prstGeom>
              <a:blipFill>
                <a:blip r:embed="rId4"/>
                <a:stretch>
                  <a:fillRect t="-11628" r="-687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!!3" descr="Chuyên đề về xác định công thức của hợp chất vô cơ và hữu cơ - Tech12h">
            <a:extLst>
              <a:ext uri="{FF2B5EF4-FFF2-40B4-BE49-F238E27FC236}">
                <a16:creationId xmlns:a16="http://schemas.microsoft.com/office/drawing/2014/main" id="{43D80D0E-F9AC-4D0D-9116-29FEC2960A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69" y="-29375"/>
            <a:ext cx="899159" cy="740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27980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0" grpId="0"/>
      <p:bldP spid="16" grpId="0" animBg="1"/>
      <p:bldP spid="17" grpId="0"/>
      <p:bldP spid="3" grpId="0"/>
      <p:bldP spid="4" grpId="0"/>
      <p:bldP spid="5" grpId="0"/>
      <p:bldP spid="6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524000" y="-168274"/>
            <a:ext cx="9677400" cy="685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solidFill>
                  <a:srgbClr val="780A60"/>
                </a:solidFill>
                <a:cs typeface="Times New Roman" panose="02020603050405020304" pitchFamily="18" charset="0"/>
              </a:rPr>
              <a:t>TIẾT - BÀI 3: PHÉP CỘNG CÁC SỐ NGUYÊN</a:t>
            </a:r>
            <a:r>
              <a:rPr lang="vi-VN" b="1">
                <a:solidFill>
                  <a:srgbClr val="780A60"/>
                </a:solidFill>
                <a:cs typeface="Times New Roman" panose="02020603050405020304" pitchFamily="18" charset="0"/>
              </a:rPr>
              <a:t> (TIẾT</a:t>
            </a:r>
            <a:r>
              <a:rPr lang="en-US" b="1">
                <a:solidFill>
                  <a:srgbClr val="780A60"/>
                </a:solidFill>
                <a:cs typeface="Times New Roman" panose="02020603050405020304" pitchFamily="18" charset="0"/>
              </a:rPr>
              <a:t> </a:t>
            </a:r>
            <a:r>
              <a:rPr lang="vi-VN" b="1">
                <a:solidFill>
                  <a:srgbClr val="780A60"/>
                </a:solidFill>
                <a:cs typeface="Times New Roman" panose="02020603050405020304" pitchFamily="18" charset="0"/>
              </a:rPr>
              <a:t>3)</a:t>
            </a:r>
            <a:endParaRPr lang="en-US" b="1" dirty="0">
              <a:solidFill>
                <a:srgbClr val="780A6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-19050" y="926659"/>
            <a:ext cx="1159764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600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10 (SGK – Tr 75)</a:t>
            </a:r>
            <a:r>
              <a:rPr lang="en-US" sz="2600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 dụng máy tính cầm tay</a:t>
            </a:r>
          </a:p>
        </p:txBody>
      </p:sp>
      <p:sp>
        <p:nvSpPr>
          <p:cNvPr id="21" name="Rectangle 20"/>
          <p:cNvSpPr/>
          <p:nvPr/>
        </p:nvSpPr>
        <p:spPr>
          <a:xfrm>
            <a:off x="-76200" y="366463"/>
            <a:ext cx="11082455" cy="572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Dạng </a:t>
            </a:r>
            <a:r>
              <a:rPr lang="vi-VN" sz="2800" b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en-US" sz="2800" b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Sử dụng máy tính cầm tay để tính kết quả</a:t>
            </a:r>
            <a:endParaRPr lang="en-US" sz="2000">
              <a:solidFill>
                <a:srgbClr val="00B05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220"/>
          <p:cNvSpPr>
            <a:spLocks noChangeArrowheads="1"/>
          </p:cNvSpPr>
          <p:nvPr/>
        </p:nvSpPr>
        <p:spPr bwMode="auto">
          <a:xfrm>
            <a:off x="-249973" y="64008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0" y="10953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7679" y="849345"/>
            <a:ext cx="2457450" cy="47053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23704" y="1014588"/>
            <a:ext cx="2614822" cy="4216571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7086600" y="3355168"/>
            <a:ext cx="473250" cy="37938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9637754" y="3773305"/>
            <a:ext cx="473250" cy="37938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-38100" y="1512438"/>
            <a:ext cx="20473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Nút dấu âm: </a:t>
            </a:r>
            <a:endParaRPr lang="en-US" sz="28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ounded Rectangle 16"/>
              <p:cNvSpPr/>
              <p:nvPr/>
            </p:nvSpPr>
            <p:spPr>
              <a:xfrm>
                <a:off x="2037829" y="1464660"/>
                <a:ext cx="609601" cy="535302"/>
              </a:xfrm>
              <a:prstGeom prst="roundRect">
                <a:avLst/>
              </a:prstGeom>
              <a:noFill/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>
                    <a:solidFill>
                      <a:srgbClr val="002060"/>
                    </a:solidFill>
                  </a:rPr>
                  <a:t>(</a:t>
                </a:r>
                <a14:m>
                  <m:oMath xmlns:m="http://schemas.openxmlformats.org/officeDocument/2006/math">
                    <m:r>
                      <a:rPr lang="vi-VN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vi-VN">
                    <a:solidFill>
                      <a:srgbClr val="002060"/>
                    </a:solidFill>
                  </a:rPr>
                  <a:t>)</a:t>
                </a:r>
                <a:endParaRPr lang="en-US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7" name="Rounded 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7829" y="1464660"/>
                <a:ext cx="609601" cy="535302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tx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ounded Rectangle 21"/>
              <p:cNvSpPr/>
              <p:nvPr/>
            </p:nvSpPr>
            <p:spPr>
              <a:xfrm>
                <a:off x="3983646" y="1461929"/>
                <a:ext cx="755332" cy="554485"/>
              </a:xfrm>
              <a:prstGeom prst="roundRect">
                <a:avLst/>
              </a:prstGeom>
              <a:noFill/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+/−</m:t>
                      </m:r>
                    </m:oMath>
                  </m:oMathPara>
                </a14:m>
                <a:endParaRPr lang="en-US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22" name="Rounded 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3646" y="1461929"/>
                <a:ext cx="755332" cy="554485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tx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/>
          <p:cNvSpPr txBox="1"/>
          <p:nvPr/>
        </p:nvSpPr>
        <p:spPr>
          <a:xfrm>
            <a:off x="2878027" y="1517528"/>
            <a:ext cx="8611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endParaRPr lang="en-US" sz="28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9980488"/>
              </p:ext>
            </p:extLst>
          </p:nvPr>
        </p:nvGraphicFramePr>
        <p:xfrm>
          <a:off x="105080" y="2210485"/>
          <a:ext cx="6981520" cy="1942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4215">
                  <a:extLst>
                    <a:ext uri="{9D8B030D-6E8A-4147-A177-3AD203B41FA5}">
                      <a16:colId xmlns:a16="http://schemas.microsoft.com/office/drawing/2014/main" val="1020516606"/>
                    </a:ext>
                  </a:extLst>
                </a:gridCol>
                <a:gridCol w="3747765">
                  <a:extLst>
                    <a:ext uri="{9D8B030D-6E8A-4147-A177-3AD203B41FA5}">
                      <a16:colId xmlns:a16="http://schemas.microsoft.com/office/drawing/2014/main" val="3820232005"/>
                    </a:ext>
                  </a:extLst>
                </a:gridCol>
                <a:gridCol w="1449540">
                  <a:extLst>
                    <a:ext uri="{9D8B030D-6E8A-4147-A177-3AD203B41FA5}">
                      <a16:colId xmlns:a16="http://schemas.microsoft.com/office/drawing/2014/main" val="210609934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2900">
                          <a:solidFill>
                            <a:srgbClr val="002060"/>
                          </a:solidFill>
                          <a:latin typeface="+mj-lt"/>
                        </a:rPr>
                        <a:t>Phép</a:t>
                      </a:r>
                      <a:r>
                        <a:rPr lang="vi-VN" sz="2900" baseline="0">
                          <a:solidFill>
                            <a:srgbClr val="002060"/>
                          </a:solidFill>
                          <a:latin typeface="+mj-lt"/>
                        </a:rPr>
                        <a:t> tính</a:t>
                      </a:r>
                      <a:endParaRPr lang="en-US" sz="2900">
                        <a:solidFill>
                          <a:srgbClr val="002060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900">
                          <a:solidFill>
                            <a:srgbClr val="002060"/>
                          </a:solidFill>
                          <a:latin typeface="+mj-lt"/>
                        </a:rPr>
                        <a:t>Nút</a:t>
                      </a:r>
                      <a:r>
                        <a:rPr lang="vi-VN" sz="2900" baseline="0">
                          <a:solidFill>
                            <a:srgbClr val="002060"/>
                          </a:solidFill>
                          <a:latin typeface="+mj-lt"/>
                        </a:rPr>
                        <a:t> ấn</a:t>
                      </a:r>
                      <a:endParaRPr lang="en-US" sz="2900">
                        <a:solidFill>
                          <a:srgbClr val="002060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900">
                          <a:solidFill>
                            <a:srgbClr val="002060"/>
                          </a:solidFill>
                          <a:latin typeface="+mj-lt"/>
                        </a:rPr>
                        <a:t>Kết</a:t>
                      </a:r>
                      <a:r>
                        <a:rPr lang="vi-VN" sz="2900" baseline="0">
                          <a:solidFill>
                            <a:srgbClr val="002060"/>
                          </a:solidFill>
                          <a:latin typeface="+mj-lt"/>
                        </a:rPr>
                        <a:t> quả</a:t>
                      </a:r>
                      <a:endParaRPr lang="en-US" sz="2900">
                        <a:solidFill>
                          <a:srgbClr val="002060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7520424"/>
                  </a:ext>
                </a:extLst>
              </a:tr>
              <a:tr h="7044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8183141"/>
                  </a:ext>
                </a:extLst>
              </a:tr>
              <a:tr h="7044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4705647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ounded Rectangle 18"/>
              <p:cNvSpPr/>
              <p:nvPr/>
            </p:nvSpPr>
            <p:spPr>
              <a:xfrm>
                <a:off x="1905001" y="2898509"/>
                <a:ext cx="533400" cy="379380"/>
              </a:xfrm>
              <a:prstGeom prst="roundRect">
                <a:avLst/>
              </a:prstGeom>
              <a:noFill/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1600">
                    <a:solidFill>
                      <a:schemeClr val="tx2"/>
                    </a:solidFill>
                  </a:rPr>
                  <a:t>(</a:t>
                </a:r>
                <a14:m>
                  <m:oMath xmlns:m="http://schemas.openxmlformats.org/officeDocument/2006/math">
                    <m:r>
                      <a:rPr lang="vi-VN" sz="160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vi-VN" sz="1600">
                    <a:solidFill>
                      <a:schemeClr val="tx2"/>
                    </a:solidFill>
                  </a:rPr>
                  <a:t>)</a:t>
                </a:r>
                <a:endParaRPr lang="en-US" sz="160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19" name="Rounded 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5001" y="2898509"/>
                <a:ext cx="533400" cy="379380"/>
              </a:xfrm>
              <a:prstGeom prst="roundRect">
                <a:avLst/>
              </a:prstGeom>
              <a:blipFill>
                <a:blip r:embed="rId8"/>
                <a:stretch>
                  <a:fillRect b="-12308"/>
                </a:stretch>
              </a:blipFill>
              <a:ln>
                <a:solidFill>
                  <a:schemeClr val="tx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ounded Rectangle 19"/>
          <p:cNvSpPr/>
          <p:nvPr/>
        </p:nvSpPr>
        <p:spPr>
          <a:xfrm>
            <a:off x="2487967" y="2916501"/>
            <a:ext cx="331433" cy="361388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tx2"/>
                </a:solidFill>
              </a:rPr>
              <a:t>3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2868967" y="2935204"/>
            <a:ext cx="331433" cy="361388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tx2"/>
                </a:solidFill>
              </a:rPr>
              <a:t>4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3276600" y="2935204"/>
            <a:ext cx="331433" cy="361388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tx2"/>
                </a:solidFill>
              </a:rPr>
              <a:t>+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ounded Rectangle 25"/>
              <p:cNvSpPr/>
              <p:nvPr/>
            </p:nvSpPr>
            <p:spPr>
              <a:xfrm>
                <a:off x="3657600" y="2936824"/>
                <a:ext cx="533400" cy="379380"/>
              </a:xfrm>
              <a:prstGeom prst="roundRect">
                <a:avLst/>
              </a:prstGeom>
              <a:noFill/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1600">
                    <a:solidFill>
                      <a:schemeClr val="tx2"/>
                    </a:solidFill>
                  </a:rPr>
                  <a:t>(</a:t>
                </a:r>
                <a14:m>
                  <m:oMath xmlns:m="http://schemas.openxmlformats.org/officeDocument/2006/math">
                    <m:r>
                      <a:rPr lang="vi-VN" sz="160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vi-VN" sz="1600">
                    <a:solidFill>
                      <a:schemeClr val="tx2"/>
                    </a:solidFill>
                  </a:rPr>
                  <a:t>)</a:t>
                </a:r>
                <a:endParaRPr lang="en-US" sz="160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26" name="Rounded 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7600" y="2936824"/>
                <a:ext cx="533400" cy="379380"/>
              </a:xfrm>
              <a:prstGeom prst="roundRect">
                <a:avLst/>
              </a:prstGeom>
              <a:blipFill>
                <a:blip r:embed="rId9"/>
                <a:stretch>
                  <a:fillRect b="-12500"/>
                </a:stretch>
              </a:blipFill>
              <a:ln>
                <a:solidFill>
                  <a:schemeClr val="tx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Rounded Rectangle 27"/>
          <p:cNvSpPr/>
          <p:nvPr/>
        </p:nvSpPr>
        <p:spPr>
          <a:xfrm>
            <a:off x="4240567" y="2935204"/>
            <a:ext cx="331433" cy="361388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tx2"/>
                </a:solidFill>
              </a:rPr>
              <a:t>4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4621567" y="2935204"/>
            <a:ext cx="331433" cy="361388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tx2"/>
                </a:solidFill>
              </a:rPr>
              <a:t>7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57228" y="2859004"/>
                <a:ext cx="176843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(−34)+(−47)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28" y="2859004"/>
                <a:ext cx="1768433" cy="369332"/>
              </a:xfrm>
              <a:prstGeom prst="rect">
                <a:avLst/>
              </a:prstGeom>
              <a:blipFill>
                <a:blip r:embed="rId10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Rounded Rectangle 29"/>
          <p:cNvSpPr/>
          <p:nvPr/>
        </p:nvSpPr>
        <p:spPr>
          <a:xfrm>
            <a:off x="5029200" y="2935204"/>
            <a:ext cx="331433" cy="361388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tx2"/>
                </a:solidFill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/>
              <p:cNvSpPr/>
              <p:nvPr/>
            </p:nvSpPr>
            <p:spPr>
              <a:xfrm>
                <a:off x="6057994" y="2898509"/>
                <a:ext cx="67839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−81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31" name="Rectangle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7994" y="2898509"/>
                <a:ext cx="678391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TextBox 31"/>
          <p:cNvSpPr txBox="1"/>
          <p:nvPr/>
        </p:nvSpPr>
        <p:spPr>
          <a:xfrm>
            <a:off x="-9526" y="4368112"/>
            <a:ext cx="48157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Dùng máy tính cầm tay để tính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208282" y="5034441"/>
          <a:ext cx="2120900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2120760" imgH="393480" progId="Equation.DSMT4">
                  <p:embed/>
                </p:oleObj>
              </mc:Choice>
              <mc:Fallback>
                <p:oleObj name="Equation" r:id="rId12" imgW="2120760" imgH="393480" progId="Equation.DSMT4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208282" y="5034441"/>
                        <a:ext cx="2120900" cy="393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170929" y="5540073"/>
          <a:ext cx="1866900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1866600" imgH="393480" progId="Equation.DSMT4">
                  <p:embed/>
                </p:oleObj>
              </mc:Choice>
              <mc:Fallback>
                <p:oleObj name="Equation" r:id="rId14" imgW="1866600" imgH="393480" progId="Equation.DSMT4">
                  <p:embed/>
                  <p:pic>
                    <p:nvPicPr>
                      <p:cNvPr id="10" name="Object 9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70929" y="5540073"/>
                        <a:ext cx="1866900" cy="393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/>
        </p:nvGraphicFramePr>
        <p:xfrm>
          <a:off x="203199" y="6083300"/>
          <a:ext cx="2997201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2997000" imgH="393480" progId="Equation.DSMT4">
                  <p:embed/>
                </p:oleObj>
              </mc:Choice>
              <mc:Fallback>
                <p:oleObj name="Equation" r:id="rId16" imgW="2997000" imgH="393480" progId="Equation.DSMT4">
                  <p:embed/>
                  <p:pic>
                    <p:nvPicPr>
                      <p:cNvPr id="12" name="Object 11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203199" y="6083300"/>
                        <a:ext cx="2997201" cy="393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34"/>
          <p:cNvGraphicFramePr>
            <a:graphicFrameLocks noChangeAspect="1"/>
          </p:cNvGraphicFramePr>
          <p:nvPr/>
        </p:nvGraphicFramePr>
        <p:xfrm>
          <a:off x="2438400" y="5027128"/>
          <a:ext cx="10160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1015920" imgH="304560" progId="Equation.DSMT4">
                  <p:embed/>
                </p:oleObj>
              </mc:Choice>
              <mc:Fallback>
                <p:oleObj name="Equation" r:id="rId18" imgW="1015920" imgH="304560" progId="Equation.DSMT4">
                  <p:embed/>
                  <p:pic>
                    <p:nvPicPr>
                      <p:cNvPr id="35" name="Object 34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2438400" y="5027128"/>
                        <a:ext cx="1016000" cy="304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Object 35"/>
          <p:cNvGraphicFramePr>
            <a:graphicFrameLocks noChangeAspect="1"/>
          </p:cNvGraphicFramePr>
          <p:nvPr/>
        </p:nvGraphicFramePr>
        <p:xfrm>
          <a:off x="2127250" y="5557374"/>
          <a:ext cx="10414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0" imgW="1041120" imgH="317160" progId="Equation.DSMT4">
                  <p:embed/>
                </p:oleObj>
              </mc:Choice>
              <mc:Fallback>
                <p:oleObj name="Equation" r:id="rId20" imgW="1041120" imgH="317160" progId="Equation.DSMT4">
                  <p:embed/>
                  <p:pic>
                    <p:nvPicPr>
                      <p:cNvPr id="36" name="Object 35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2127250" y="5557374"/>
                        <a:ext cx="10414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Object 36"/>
          <p:cNvGraphicFramePr>
            <a:graphicFrameLocks noChangeAspect="1"/>
          </p:cNvGraphicFramePr>
          <p:nvPr/>
        </p:nvGraphicFramePr>
        <p:xfrm>
          <a:off x="3262313" y="6068549"/>
          <a:ext cx="10414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2" imgW="1041120" imgH="317160" progId="Equation.DSMT4">
                  <p:embed/>
                </p:oleObj>
              </mc:Choice>
              <mc:Fallback>
                <p:oleObj name="Equation" r:id="rId22" imgW="1041120" imgH="317160" progId="Equation.DSMT4">
                  <p:embed/>
                  <p:pic>
                    <p:nvPicPr>
                      <p:cNvPr id="37" name="Object 36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3262313" y="6068549"/>
                        <a:ext cx="10414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" name="Rounded Rectangle 38"/>
          <p:cNvSpPr/>
          <p:nvPr/>
        </p:nvSpPr>
        <p:spPr>
          <a:xfrm>
            <a:off x="1825661" y="3620905"/>
            <a:ext cx="631712" cy="379380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600">
                <a:solidFill>
                  <a:schemeClr val="tx2"/>
                </a:solidFill>
                <a:latin typeface="Cambria Math" panose="02040503050406030204" pitchFamily="18" charset="0"/>
              </a:rPr>
              <a:t>+/−</a:t>
            </a:r>
            <a:endParaRPr lang="en-US" sz="1600">
              <a:solidFill>
                <a:schemeClr val="tx2"/>
              </a:solidFill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2506939" y="3638897"/>
            <a:ext cx="331433" cy="361388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tx2"/>
                </a:solidFill>
              </a:rPr>
              <a:t>3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2887939" y="3657600"/>
            <a:ext cx="331433" cy="361388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tx2"/>
                </a:solidFill>
              </a:rPr>
              <a:t>4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3295572" y="3657600"/>
            <a:ext cx="331433" cy="361388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tx2"/>
                </a:solidFill>
              </a:rPr>
              <a:t>+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ounded Rectangle 42"/>
              <p:cNvSpPr/>
              <p:nvPr/>
            </p:nvSpPr>
            <p:spPr>
              <a:xfrm>
                <a:off x="3676571" y="3659220"/>
                <a:ext cx="674239" cy="379380"/>
              </a:xfrm>
              <a:prstGeom prst="roundRect">
                <a:avLst/>
              </a:prstGeom>
              <a:noFill/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1600" i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+/−</m:t>
                      </m:r>
                    </m:oMath>
                  </m:oMathPara>
                </a14:m>
                <a:endParaRPr lang="en-US" sz="160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43" name="Rounded Rectangle 4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6571" y="3659220"/>
                <a:ext cx="674239" cy="379380"/>
              </a:xfrm>
              <a:prstGeom prst="roundRect">
                <a:avLst/>
              </a:prstGeom>
              <a:blipFill>
                <a:blip r:embed="rId24"/>
                <a:stretch>
                  <a:fillRect b="-3077"/>
                </a:stretch>
              </a:blipFill>
              <a:ln>
                <a:solidFill>
                  <a:schemeClr val="tx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Rounded Rectangle 43"/>
          <p:cNvSpPr/>
          <p:nvPr/>
        </p:nvSpPr>
        <p:spPr>
          <a:xfrm>
            <a:off x="4413013" y="3657600"/>
            <a:ext cx="331433" cy="361388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tx2"/>
                </a:solidFill>
              </a:rPr>
              <a:t>4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4794013" y="3657600"/>
            <a:ext cx="331433" cy="361388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tx2"/>
                </a:solidFill>
              </a:rPr>
              <a:t>7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/>
              <p:cNvSpPr/>
              <p:nvPr/>
            </p:nvSpPr>
            <p:spPr>
              <a:xfrm>
                <a:off x="76200" y="3581400"/>
                <a:ext cx="176843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(−34)+(−47)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46" name="Rectangle 4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" y="3581400"/>
                <a:ext cx="1768433" cy="369332"/>
              </a:xfrm>
              <a:prstGeom prst="rect">
                <a:avLst/>
              </a:prstGeom>
              <a:blipFill>
                <a:blip r:embed="rId25"/>
                <a:stretch>
                  <a:fillRect b="-1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Rounded Rectangle 46"/>
          <p:cNvSpPr/>
          <p:nvPr/>
        </p:nvSpPr>
        <p:spPr>
          <a:xfrm>
            <a:off x="5201646" y="3657600"/>
            <a:ext cx="331433" cy="361388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tx2"/>
                </a:solidFill>
              </a:rPr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ctangle 47"/>
              <p:cNvSpPr/>
              <p:nvPr/>
            </p:nvSpPr>
            <p:spPr>
              <a:xfrm>
                <a:off x="6076966" y="3620905"/>
                <a:ext cx="67839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−81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48" name="Rectangle 4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6966" y="3620905"/>
                <a:ext cx="678391" cy="369332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41305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15" grpId="0" animBg="1"/>
      <p:bldP spid="18" grpId="0" animBg="1"/>
      <p:bldP spid="16" grpId="0"/>
      <p:bldP spid="17" grpId="0" animBg="1"/>
      <p:bldP spid="22" grpId="0" animBg="1"/>
      <p:bldP spid="23" grpId="0"/>
      <p:bldP spid="19" grpId="0" animBg="1"/>
      <p:bldP spid="20" grpId="0" animBg="1"/>
      <p:bldP spid="24" grpId="0" animBg="1"/>
      <p:bldP spid="25" grpId="0" animBg="1"/>
      <p:bldP spid="26" grpId="0" animBg="1"/>
      <p:bldP spid="28" grpId="0" animBg="1"/>
      <p:bldP spid="29" grpId="0" animBg="1"/>
      <p:bldP spid="6" grpId="0"/>
      <p:bldP spid="30" grpId="0" animBg="1"/>
      <p:bldP spid="31" grpId="0"/>
      <p:bldP spid="32" grpId="0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/>
      <p:bldP spid="47" grpId="0" animBg="1"/>
      <p:bldP spid="4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5D60562-028E-4B92-BB2B-E55173015A53}"/>
              </a:ext>
            </a:extLst>
          </p:cNvPr>
          <p:cNvSpPr/>
          <p:nvPr/>
        </p:nvSpPr>
        <p:spPr>
          <a:xfrm>
            <a:off x="186813" y="99607"/>
            <a:ext cx="11868948" cy="6658786"/>
          </a:xfrm>
          <a:custGeom>
            <a:avLst/>
            <a:gdLst>
              <a:gd name="connsiteX0" fmla="*/ 0 w 11868948"/>
              <a:gd name="connsiteY0" fmla="*/ 0 h 6658786"/>
              <a:gd name="connsiteX1" fmla="*/ 11868948 w 11868948"/>
              <a:gd name="connsiteY1" fmla="*/ 0 h 6658786"/>
              <a:gd name="connsiteX2" fmla="*/ 11868948 w 11868948"/>
              <a:gd name="connsiteY2" fmla="*/ 6658786 h 6658786"/>
              <a:gd name="connsiteX3" fmla="*/ 0 w 11868948"/>
              <a:gd name="connsiteY3" fmla="*/ 6658786 h 6658786"/>
              <a:gd name="connsiteX4" fmla="*/ 0 w 11868948"/>
              <a:gd name="connsiteY4" fmla="*/ 0 h 665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68948" h="6658786" extrusionOk="0">
                <a:moveTo>
                  <a:pt x="0" y="0"/>
                </a:moveTo>
                <a:cubicBezTo>
                  <a:pt x="2526283" y="118645"/>
                  <a:pt x="8306219" y="116012"/>
                  <a:pt x="11868948" y="0"/>
                </a:cubicBezTo>
                <a:cubicBezTo>
                  <a:pt x="11736066" y="1360470"/>
                  <a:pt x="11953899" y="5310941"/>
                  <a:pt x="11868948" y="6658786"/>
                </a:cubicBezTo>
                <a:cubicBezTo>
                  <a:pt x="6722493" y="6793386"/>
                  <a:pt x="5493896" y="6501590"/>
                  <a:pt x="0" y="6658786"/>
                </a:cubicBezTo>
                <a:cubicBezTo>
                  <a:pt x="-20187" y="5944707"/>
                  <a:pt x="-152480" y="740150"/>
                  <a:pt x="0" y="0"/>
                </a:cubicBezTo>
                <a:close/>
              </a:path>
            </a:pathLst>
          </a:custGeom>
          <a:noFill/>
          <a:ln w="69850">
            <a:solidFill>
              <a:srgbClr val="1F4E79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!!4">
            <a:extLst>
              <a:ext uri="{FF2B5EF4-FFF2-40B4-BE49-F238E27FC236}">
                <a16:creationId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3237353" y="99607"/>
            <a:ext cx="5717294" cy="493723"/>
          </a:xfrm>
          <a:prstGeom prst="round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HOẠT ĐỘNG VẬN DỤNG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86813" y="1723430"/>
            <a:ext cx="11582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i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tập: </a:t>
            </a:r>
            <a:r>
              <a:rPr lang="vi-VN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Nhiệt độ ở một ngôi làng vào buổi tối là            . Đến sáng ngày hôm sau, nhiệt độ tăng lên        </a:t>
            </a: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đến trưa nhiệt độ lại giảm xuống</a:t>
            </a:r>
            <a:r>
              <a:rPr lang="vi-VN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.  </a:t>
            </a: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vi-VN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Tìm nhiệt độ vào buổi </a:t>
            </a: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trưa </a:t>
            </a:r>
            <a:r>
              <a:rPr lang="vi-VN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ở ngôi làng đó.  </a:t>
            </a:r>
            <a:endParaRPr lang="en-US" sz="28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97120" y="3384064"/>
            <a:ext cx="9829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661015" y="4015968"/>
            <a:ext cx="62199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Nhiệt độ ở ngôi làng vào buổi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trưa</a:t>
            </a: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 là: 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04058119"/>
              </p:ext>
            </p:extLst>
          </p:nvPr>
        </p:nvGraphicFramePr>
        <p:xfrm>
          <a:off x="2081652" y="4756556"/>
          <a:ext cx="7349216" cy="5225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5537160" imgH="393480" progId="Equation.DSMT4">
                  <p:embed/>
                </p:oleObj>
              </mc:Choice>
              <mc:Fallback>
                <p:oleObj name="Equation" r:id="rId3" imgW="5537160" imgH="393480" progId="Equation.DSMT4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081652" y="4756556"/>
                        <a:ext cx="7349216" cy="5225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14437875"/>
              </p:ext>
            </p:extLst>
          </p:nvPr>
        </p:nvGraphicFramePr>
        <p:xfrm>
          <a:off x="7951880" y="1811464"/>
          <a:ext cx="9652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965160" imgH="317160" progId="Equation.DSMT4">
                  <p:embed/>
                </p:oleObj>
              </mc:Choice>
              <mc:Fallback>
                <p:oleObj name="Equation" r:id="rId5" imgW="965160" imgH="317160" progId="Equation.DSMT4">
                  <p:embed/>
                  <p:pic>
                    <p:nvPicPr>
                      <p:cNvPr id="13" name="Object 12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951880" y="1811464"/>
                        <a:ext cx="9652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11898356"/>
              </p:ext>
            </p:extLst>
          </p:nvPr>
        </p:nvGraphicFramePr>
        <p:xfrm>
          <a:off x="4605020" y="2262873"/>
          <a:ext cx="584200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583920" imgH="317160" progId="Equation.DSMT4">
                  <p:embed/>
                </p:oleObj>
              </mc:Choice>
              <mc:Fallback>
                <p:oleObj name="Equation" r:id="rId7" imgW="583920" imgH="317160" progId="Equation.DSMT4">
                  <p:embed/>
                  <p:pic>
                    <p:nvPicPr>
                      <p:cNvPr id="16" name="Object 15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605020" y="2262873"/>
                        <a:ext cx="584200" cy="317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061234"/>
              </p:ext>
            </p:extLst>
          </p:nvPr>
        </p:nvGraphicFramePr>
        <p:xfrm>
          <a:off x="10650781" y="2247633"/>
          <a:ext cx="718260" cy="3327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714561" imgH="266815" progId="Equation.DSMT4">
                  <p:embed/>
                </p:oleObj>
              </mc:Choice>
              <mc:Fallback>
                <p:oleObj name="Equation" r:id="rId9" imgW="714561" imgH="266815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0650781" y="2247633"/>
                        <a:ext cx="718260" cy="3327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!!3">
            <a:extLst>
              <a:ext uri="{FF2B5EF4-FFF2-40B4-BE49-F238E27FC236}">
                <a16:creationId xmlns:a16="http://schemas.microsoft.com/office/drawing/2014/main" id="{5B19332C-1BE9-4073-BC1C-34C9F014F4D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1662" y="189962"/>
            <a:ext cx="1560937" cy="139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2948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5D60562-028E-4B92-BB2B-E55173015A53}"/>
              </a:ext>
            </a:extLst>
          </p:cNvPr>
          <p:cNvSpPr/>
          <p:nvPr/>
        </p:nvSpPr>
        <p:spPr>
          <a:xfrm>
            <a:off x="112542" y="99607"/>
            <a:ext cx="11943219" cy="6658786"/>
          </a:xfrm>
          <a:custGeom>
            <a:avLst/>
            <a:gdLst>
              <a:gd name="connsiteX0" fmla="*/ 0 w 11943219"/>
              <a:gd name="connsiteY0" fmla="*/ 0 h 6658786"/>
              <a:gd name="connsiteX1" fmla="*/ 11943219 w 11943219"/>
              <a:gd name="connsiteY1" fmla="*/ 0 h 6658786"/>
              <a:gd name="connsiteX2" fmla="*/ 11943219 w 11943219"/>
              <a:gd name="connsiteY2" fmla="*/ 6658786 h 6658786"/>
              <a:gd name="connsiteX3" fmla="*/ 0 w 11943219"/>
              <a:gd name="connsiteY3" fmla="*/ 6658786 h 6658786"/>
              <a:gd name="connsiteX4" fmla="*/ 0 w 11943219"/>
              <a:gd name="connsiteY4" fmla="*/ 0 h 665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43219" h="6658786" extrusionOk="0">
                <a:moveTo>
                  <a:pt x="0" y="0"/>
                </a:moveTo>
                <a:cubicBezTo>
                  <a:pt x="4310450" y="118645"/>
                  <a:pt x="8658619" y="116012"/>
                  <a:pt x="11943219" y="0"/>
                </a:cubicBezTo>
                <a:cubicBezTo>
                  <a:pt x="11810337" y="1360470"/>
                  <a:pt x="12028170" y="5310941"/>
                  <a:pt x="11943219" y="6658786"/>
                </a:cubicBezTo>
                <a:cubicBezTo>
                  <a:pt x="10454998" y="6793386"/>
                  <a:pt x="2886094" y="6501590"/>
                  <a:pt x="0" y="6658786"/>
                </a:cubicBezTo>
                <a:cubicBezTo>
                  <a:pt x="-20187" y="5944707"/>
                  <a:pt x="-152480" y="740150"/>
                  <a:pt x="0" y="0"/>
                </a:cubicBezTo>
                <a:close/>
              </a:path>
            </a:pathLst>
          </a:custGeom>
          <a:noFill/>
          <a:ln w="69850">
            <a:solidFill>
              <a:srgbClr val="1F4E79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!!4">
            <a:extLst>
              <a:ext uri="{FF2B5EF4-FFF2-40B4-BE49-F238E27FC236}">
                <a16:creationId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3225504" y="328207"/>
            <a:ext cx="5717294" cy="956117"/>
          </a:xfrm>
          <a:prstGeom prst="roundRect">
            <a:avLst>
              <a:gd name="adj" fmla="val 50000"/>
            </a:avLst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TỰ HỌC Ở NHÀ</a:t>
            </a:r>
          </a:p>
        </p:txBody>
      </p:sp>
      <p:sp>
        <p:nvSpPr>
          <p:cNvPr id="4" name="Rectangle 3"/>
          <p:cNvSpPr/>
          <p:nvPr/>
        </p:nvSpPr>
        <p:spPr>
          <a:xfrm>
            <a:off x="1950720" y="2521059"/>
            <a:ext cx="801624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 lại kiến thức và xem lại các dạng bài tập.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 các bài tập trong SBT...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 bị giờ sau: Tìm hiểu nội dung bài: Phép trừ số nguyên. Quy tắc dấu ngoặc.</a:t>
            </a:r>
          </a:p>
        </p:txBody>
      </p:sp>
    </p:spTree>
    <p:extLst>
      <p:ext uri="{BB962C8B-B14F-4D97-AF65-F5344CB8AC3E}">
        <p14:creationId xmlns:p14="http://schemas.microsoft.com/office/powerpoint/2010/main" val="32952759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5F415-7490-4054-85B4-10F7AE6D33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52207"/>
            <a:ext cx="9144000" cy="2387600"/>
          </a:xfrm>
        </p:spPr>
        <p:txBody>
          <a:bodyPr>
            <a:normAutofit/>
          </a:bodyPr>
          <a:lstStyle/>
          <a:p>
            <a: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  <a:t>Remember…</a:t>
            </a:r>
            <a:b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</a:br>
            <a: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  <a:t>Safety First!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A65E432-C1E6-4C36-BF8E-2DA25E65D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3579677" y="3278339"/>
            <a:ext cx="49149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id="{D05F6415-1E7C-453D-B6B7-DBF76BDA69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65127" y="3620366"/>
            <a:ext cx="9144000" cy="1655762"/>
          </a:xfrm>
        </p:spPr>
        <p:txBody>
          <a:bodyPr>
            <a:normAutofit/>
          </a:bodyPr>
          <a:lstStyle/>
          <a:p>
            <a:r>
              <a:rPr lang="en-US" sz="20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Thank you!</a:t>
            </a:r>
            <a:endParaRPr lang="en-US" sz="20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" name="Graphic 14" descr="Clipboard">
            <a:extLst>
              <a:ext uri="{FF2B5EF4-FFF2-40B4-BE49-F238E27FC236}">
                <a16:creationId xmlns:a16="http://schemas.microsoft.com/office/drawing/2014/main" id="{2A123BD8-A09C-49C0-98E8-54B55610A9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631394">
            <a:off x="-514584" y="4127150"/>
            <a:ext cx="3194131" cy="3194131"/>
          </a:xfrm>
          <a:prstGeom prst="rect">
            <a:avLst/>
          </a:prstGeom>
        </p:spPr>
      </p:pic>
      <p:pic>
        <p:nvPicPr>
          <p:cNvPr id="19" name="Graphic 18" descr="Ruler">
            <a:extLst>
              <a:ext uri="{FF2B5EF4-FFF2-40B4-BE49-F238E27FC236}">
                <a16:creationId xmlns:a16="http://schemas.microsoft.com/office/drawing/2014/main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8889495">
            <a:off x="10171718" y="145767"/>
            <a:ext cx="1574403" cy="1574403"/>
          </a:xfrm>
          <a:prstGeom prst="rect">
            <a:avLst/>
          </a:prstGeom>
        </p:spPr>
      </p:pic>
      <p:pic>
        <p:nvPicPr>
          <p:cNvPr id="21" name="Graphic 20" descr="Pencil">
            <a:extLst>
              <a:ext uri="{FF2B5EF4-FFF2-40B4-BE49-F238E27FC236}">
                <a16:creationId xmlns:a16="http://schemas.microsoft.com/office/drawing/2014/main" id="{FFEC1660-205F-490E-800A-0D57D250BA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0520790">
            <a:off x="10917677" y="783939"/>
            <a:ext cx="1488402" cy="148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3135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Object"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9669" y="1892830"/>
            <a:ext cx="7049345" cy="46261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/>
          <p:cNvSpPr/>
          <p:nvPr/>
        </p:nvSpPr>
        <p:spPr>
          <a:xfrm>
            <a:off x="2735627" y="2852937"/>
            <a:ext cx="8544949" cy="2198121"/>
          </a:xfrm>
          <a:prstGeom prst="rect">
            <a:avLst/>
          </a:prstGeom>
          <a:noFill/>
        </p:spPr>
        <p:txBody>
          <a:bodyPr wrap="none" lIns="121920" tIns="60960" rIns="121920" bIns="60960" numCol="1">
            <a:prstTxWarp prst="textWave1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9600" b="1">
                <a:ln w="11430"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Hành trình tìm mật</a:t>
            </a:r>
          </a:p>
        </p:txBody>
      </p:sp>
      <p:pic>
        <p:nvPicPr>
          <p:cNvPr id="6" name="Happy-Birthday-1981-High-School-Dance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56.432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74176" y="-3099725"/>
            <a:ext cx="1317824" cy="131782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60363" y="541773"/>
            <a:ext cx="2208245" cy="2311164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2941320" y="988792"/>
            <a:ext cx="4053840" cy="79248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/>
              <a:t>KHỞI ĐỘNG</a:t>
            </a:r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1759668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4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4.09512E-6 C -0.00486 -0.01359 -0.00711 -0.02532 -0.01371 -0.03706 C -0.01614 -0.05374 -0.02222 -0.06269 -0.02916 -0.07381 C -0.03281 -0.07968 -0.03559 -0.08709 -0.03958 -0.09203 C -0.05816 -0.11396 -0.08472 -0.12971 -0.10677 -0.13496 C -0.11736 -0.14237 -0.12257 -0.14453 -0.13437 -0.14731 C -0.16632 -0.16615 -0.21961 -0.16523 -0.24826 -0.16893 C -0.25451 -0.16801 -0.26093 -0.1677 -0.26718 -0.16584 C -0.28073 -0.16152 -0.27378 -0.16152 -0.28264 -0.15349 C -0.29652 -0.14114 -0.30937 -0.126 -0.32239 -0.11056 C -0.32795 -0.09543 -0.33802 -0.08184 -0.34132 -0.06455 C -0.34531 -0.04293 -0.34357 -0.05219 -0.34652 -0.03706 C -0.34722 -0.03366 -0.34913 -0.03119 -0.35 -0.0278 C -0.35086 -0.02502 -0.35121 -0.02162 -0.35173 -0.01853 C -0.35468 0.021 -0.35711 0.08246 -0.3309 0.0979 C -0.32569 0.09697 -0.31996 0.09913 -0.31545 0.09481 C -0.3118 0.09141 -0.3085 0.07659 -0.3085 0.07659 C -0.31024 -0.00988 -0.30347 -0.00031 -0.32586 -0.0491 C -0.33889 -0.07752 -0.3302 -0.07041 -0.34132 -0.0769 C -0.34878 -0.09018 -0.35573 -0.09296 -0.36545 -0.09821 C -0.39166 -0.11211 -0.41805 -0.11643 -0.44479 -0.126 C -0.47187 -0.12508 -0.49878 -0.12477 -0.52586 -0.12292 C -0.54496 -0.12168 -0.56128 -0.09543 -0.57916 -0.08894 C -0.58316 -0.07844 -0.58628 -0.07474 -0.59305 -0.07072 C -0.60034 -0.06084 -0.60833 -0.05312 -0.61718 -0.0491 C -0.62673 -0.03274 -0.63819 -0.01977 -0.65 -0.00927 C -0.66163 0.01143 -0.65625 0.00432 -0.66545 0.01513 C -0.66979 0.02656 -0.67639 0.03181 -0.6809 0.04293 C -0.68229 0.04663 -0.68281 0.05127 -0.68437 0.05497 C -0.68576 0.05837 -0.68802 0.06084 -0.68958 0.06424 C -0.69757 0.08122 -0.68941 0.06578 -0.69479 0.08277 C -0.69687 0.08925 -0.70173 0.10099 -0.70173 0.10099 C -0.70225 0.10408 -0.70243 0.10747 -0.7033 0.11025 C -0.70416 0.11365 -0.70607 0.11612 -0.70677 0.11952 C -0.70902 0.13033 -0.71024 0.14206 -0.71198 0.15318 C -0.71319 0.16152 -0.71545 0.17789 -0.71545 0.17789 C -0.71666 0.20939 -0.71909 0.23811 -0.72066 0.26961 C -0.71961 0.29123 -0.7177 0.31717 -0.71198 0.33724 C -0.70607 0.35825 -0.70677 0.34157 -0.70677 0.35577 " pathEditMode="relative" ptsTypes="ffffffffffffffffffffffffffffffffffffffA">
                                      <p:cBhvr>
                                        <p:cTn id="22" dur="4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  <p:bldP spid="3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9532440"/>
            <a:ext cx="23687617" cy="17028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title="gg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6714" y="356659"/>
            <a:ext cx="1932153" cy="2022204"/>
          </a:xfrm>
          <a:prstGeom prst="rect">
            <a:avLst/>
          </a:prstGeom>
        </p:spPr>
      </p:pic>
      <p:pic>
        <p:nvPicPr>
          <p:cNvPr id="4" name="Picture 3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659" y="4768105"/>
            <a:ext cx="4032448" cy="22768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1099" y="356660"/>
            <a:ext cx="992717" cy="1346057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4191000" y="85395"/>
            <a:ext cx="7458221" cy="3871053"/>
          </a:xfrm>
          <a:prstGeom prst="cloudCallout">
            <a:avLst>
              <a:gd name="adj1" fmla="val -85963"/>
              <a:gd name="adj2" fmla="val -27414"/>
            </a:avLst>
          </a:prstGeom>
          <a:ln>
            <a:solidFill>
              <a:srgbClr val="FFFF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733" b="1">
                <a:solidFill>
                  <a:srgbClr val="00B050"/>
                </a:solidFill>
                <a:latin typeface="+mj-lt"/>
              </a:rPr>
              <a:t>Các bạn ơi! </a:t>
            </a:r>
          </a:p>
          <a:p>
            <a:pPr algn="ctr"/>
            <a:r>
              <a:rPr lang="en-US" sz="3733" b="1">
                <a:solidFill>
                  <a:srgbClr val="00B050"/>
                </a:solidFill>
                <a:latin typeface="+mj-lt"/>
              </a:rPr>
              <a:t>Để có thể lấy được mật hoa mình phải vượt qua các câu hỏi thử thách! </a:t>
            </a:r>
          </a:p>
        </p:txBody>
      </p:sp>
      <p:sp>
        <p:nvSpPr>
          <p:cNvPr id="8" name="Cloud Callout 7"/>
          <p:cNvSpPr/>
          <p:nvPr/>
        </p:nvSpPr>
        <p:spPr>
          <a:xfrm>
            <a:off x="5078751" y="929762"/>
            <a:ext cx="5664629" cy="2357568"/>
          </a:xfrm>
          <a:prstGeom prst="cloudCallout">
            <a:avLst>
              <a:gd name="adj1" fmla="val -85963"/>
              <a:gd name="adj2" fmla="val -27414"/>
            </a:avLst>
          </a:prstGeom>
          <a:ln>
            <a:solidFill>
              <a:srgbClr val="FFFF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733" b="1">
                <a:solidFill>
                  <a:srgbClr val="00B050"/>
                </a:solidFill>
                <a:latin typeface="+mj-lt"/>
              </a:rPr>
              <a:t>Các bạn giúp mình </a:t>
            </a:r>
            <a:r>
              <a:rPr lang="vi-VN" sz="3733" b="1">
                <a:solidFill>
                  <a:srgbClr val="00B050"/>
                </a:solidFill>
                <a:latin typeface="+mj-lt"/>
              </a:rPr>
              <a:t>nhé</a:t>
            </a:r>
            <a:r>
              <a:rPr lang="en-US" sz="3733" b="1">
                <a:solidFill>
                  <a:srgbClr val="00B050"/>
                </a:solidFill>
                <a:latin typeface="+mj-lt"/>
              </a:rPr>
              <a:t>!</a:t>
            </a:r>
          </a:p>
        </p:txBody>
      </p:sp>
      <p:pic>
        <p:nvPicPr>
          <p:cNvPr id="10" name="Happy-Birthday-1981-High-School-Dance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56.4327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078751" y="9381661"/>
            <a:ext cx="1317824" cy="131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283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dissolve/>
      </p:transition>
    </mc:Choice>
    <mc:Fallback xmlns="">
      <p:transition spd="slow" advClick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38889E-6 3.52669E-6 C 0.02692 0.00154 0.05226 0.00555 0.079 0.01049 C 0.08872 0.01481 0.10435 0.01913 0.11181 0.03178 C 0.11615 0.03918 0.12032 0.04196 0.12535 0.04751 C 0.13421 0.05708 0.14237 0.0722 0.15226 0.07683 C 0.15799 0.08361 0.16199 0.09164 0.16858 0.09534 C 0.17883 0.11354 0.17396 0.10737 0.18212 0.11663 C 0.18751 0.13144 0.19601 0.14625 0.20296 0.15921 C 0.20487 0.1697 0.20765 0.17525 0.21181 0.18297 C 0.2139 0.19346 0.21702 0.20055 0.22084 0.2095 C 0.22344 0.22709 0.23039 0.25825 0.23733 0.27059 C 0.23837 0.27862 0.23872 0.28664 0.24028 0.29435 C 0.24115 0.29836 0.24688 0.3104 0.24775 0.31286 C 0.24896 0.31626 0.24966 0.31996 0.2507 0.32366 C 0.25157 0.32644 0.25261 0.32891 0.25365 0.33138 C 0.25834 0.36377 0.26511 0.39494 0.27015 0.42703 C 0.27153 0.43597 0.27466 0.4443 0.27466 0.45356 " pathEditMode="relative" ptsTypes="ffffffffffffffffA">
                                      <p:cBhvr>
                                        <p:cTn id="2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9434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 animBg="1"/>
      <p:bldP spid="7" grpId="1" animBg="1"/>
      <p:bldP spid="8" grpId="0" animBg="1"/>
      <p:bldP spid="8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3893" y="-9505056"/>
            <a:ext cx="23679845" cy="16582461"/>
            <a:chOff x="-10420" y="-7128792"/>
            <a:chExt cx="17759884" cy="12436846"/>
          </a:xfrm>
        </p:grpSpPr>
        <p:grpSp>
          <p:nvGrpSpPr>
            <p:cNvPr id="5" name="Group 4"/>
            <p:cNvGrpSpPr/>
            <p:nvPr/>
          </p:nvGrpSpPr>
          <p:grpSpPr>
            <a:xfrm>
              <a:off x="-10420" y="-7128792"/>
              <a:ext cx="17759884" cy="12436846"/>
              <a:chOff x="-10420" y="-7128792"/>
              <a:chExt cx="17759884" cy="12436846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0420" y="-7128792"/>
                <a:ext cx="17759884" cy="12436846"/>
              </a:xfrm>
              <a:prstGeom prst="rect">
                <a:avLst/>
              </a:prstGeom>
            </p:spPr>
          </p:pic>
          <p:pic>
            <p:nvPicPr>
              <p:cNvPr id="4" name="Picture 3">
                <a:hlinkClick r:id="rId5" action="ppaction://hlinksldjump"/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67744" y="3576079"/>
                <a:ext cx="3024336" cy="1707654"/>
              </a:xfrm>
              <a:prstGeom prst="rect">
                <a:avLst/>
              </a:prstGeom>
            </p:spPr>
          </p:pic>
        </p:grpSp>
        <p:pic>
          <p:nvPicPr>
            <p:cNvPr id="6" name="Picture 5">
              <a:hlinkClick r:id="rId5" action="ppaction://hlinksldjump"/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27862" y="123478"/>
              <a:ext cx="744538" cy="1009543"/>
            </a:xfrm>
            <a:prstGeom prst="rect">
              <a:avLst/>
            </a:prstGeom>
          </p:spPr>
        </p:pic>
      </p:grpSp>
      <p:pic>
        <p:nvPicPr>
          <p:cNvPr id="12" name="Happy-Birthday-1981-High-School-Dance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56.4327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056107" y="7762643"/>
            <a:ext cx="1317824" cy="1317824"/>
          </a:xfrm>
          <a:prstGeom prst="rect">
            <a:avLst/>
          </a:prstGeom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628" y="3621022"/>
            <a:ext cx="1934633" cy="2023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4340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honeycomb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774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0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34713E-7 L -0.42535 0.61458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67" y="307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-5115949"/>
            <a:ext cx="18254565" cy="11973949"/>
            <a:chOff x="0" y="-3836962"/>
            <a:chExt cx="13690924" cy="8980462"/>
          </a:xfrm>
        </p:grpSpPr>
        <p:grpSp>
          <p:nvGrpSpPr>
            <p:cNvPr id="7" name="Group 6"/>
            <p:cNvGrpSpPr/>
            <p:nvPr/>
          </p:nvGrpSpPr>
          <p:grpSpPr>
            <a:xfrm>
              <a:off x="0" y="-3836962"/>
              <a:ext cx="13690924" cy="8980462"/>
              <a:chOff x="4058540" y="-7128792"/>
              <a:chExt cx="13690924" cy="8980462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911" b="27792"/>
              <a:stretch/>
            </p:blipFill>
            <p:spPr>
              <a:xfrm>
                <a:off x="4058540" y="-7128792"/>
                <a:ext cx="13690924" cy="8980462"/>
              </a:xfrm>
              <a:prstGeom prst="rect">
                <a:avLst/>
              </a:prstGeom>
            </p:spPr>
          </p:pic>
          <p:pic>
            <p:nvPicPr>
              <p:cNvPr id="6" name="Picture 5">
                <a:hlinkClick r:id="rId5" action="ppaction://hlinksldjump"/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27862" y="123478"/>
                <a:ext cx="744538" cy="1009543"/>
              </a:xfrm>
              <a:prstGeom prst="rect">
                <a:avLst/>
              </a:prstGeom>
            </p:spPr>
          </p:pic>
        </p:grpSp>
        <p:pic>
          <p:nvPicPr>
            <p:cNvPr id="8" name="Picture 7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8264" y="501762"/>
              <a:ext cx="1616542" cy="1310247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4234" y="3757003"/>
            <a:ext cx="1932153" cy="2022204"/>
          </a:xfrm>
          <a:prstGeom prst="rect">
            <a:avLst/>
          </a:prstGeom>
        </p:spPr>
      </p:pic>
      <p:pic>
        <p:nvPicPr>
          <p:cNvPr id="14" name="Happy-Birthday-1981-High-School-Dance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56.4327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056107" y="7762643"/>
            <a:ext cx="1317824" cy="131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824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honeycomb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2.0383E-7 L -0.42187 0.61149 " pathEditMode="relative" rAng="0" ptsTypes="AA">
                                      <p:cBhvr>
                                        <p:cTn id="1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94" y="30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3774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-6001344" y="-2801699"/>
            <a:ext cx="35331925" cy="12289752"/>
            <a:chOff x="-3996952" y="-1990489"/>
            <a:chExt cx="26498944" cy="921731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6416" y="-1028649"/>
              <a:ext cx="14185576" cy="8255474"/>
            </a:xfrm>
            <a:prstGeom prst="rect">
              <a:avLst/>
            </a:prstGeom>
          </p:spPr>
        </p:pic>
        <p:grpSp>
          <p:nvGrpSpPr>
            <p:cNvPr id="5" name="Group 4"/>
            <p:cNvGrpSpPr/>
            <p:nvPr/>
          </p:nvGrpSpPr>
          <p:grpSpPr>
            <a:xfrm>
              <a:off x="-3996952" y="-1990489"/>
              <a:ext cx="13690924" cy="8980462"/>
              <a:chOff x="-3996952" y="-1990489"/>
              <a:chExt cx="13690924" cy="8980462"/>
            </a:xfrm>
          </p:grpSpPr>
          <p:grpSp>
            <p:nvGrpSpPr>
              <p:cNvPr id="9" name="Group 8"/>
              <p:cNvGrpSpPr/>
              <p:nvPr/>
            </p:nvGrpSpPr>
            <p:grpSpPr>
              <a:xfrm>
                <a:off x="-3996952" y="-1990489"/>
                <a:ext cx="13690924" cy="8980462"/>
                <a:chOff x="0" y="-3836962"/>
                <a:chExt cx="13690924" cy="8980462"/>
              </a:xfrm>
            </p:grpSpPr>
            <p:grpSp>
              <p:nvGrpSpPr>
                <p:cNvPr id="7" name="Group 6"/>
                <p:cNvGrpSpPr/>
                <p:nvPr/>
              </p:nvGrpSpPr>
              <p:grpSpPr>
                <a:xfrm>
                  <a:off x="0" y="-3836962"/>
                  <a:ext cx="13690924" cy="8980462"/>
                  <a:chOff x="4058540" y="-7128792"/>
                  <a:chExt cx="13690924" cy="8980462"/>
                </a:xfrm>
              </p:grpSpPr>
              <p:pic>
                <p:nvPicPr>
                  <p:cNvPr id="2" name="Picture 1"/>
                  <p:cNvPicPr>
                    <a:picLocks noChangeAspect="1"/>
                  </p:cNvPicPr>
                  <p:nvPr/>
                </p:nvPicPr>
                <p:blipFill rotWithShape="1"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2911" b="27792"/>
                  <a:stretch/>
                </p:blipFill>
                <p:spPr>
                  <a:xfrm>
                    <a:off x="4058540" y="-7128792"/>
                    <a:ext cx="13690924" cy="8980462"/>
                  </a:xfrm>
                  <a:prstGeom prst="rect">
                    <a:avLst/>
                  </a:prstGeom>
                </p:spPr>
              </p:pic>
              <p:pic>
                <p:nvPicPr>
                  <p:cNvPr id="6" name="Picture 5"/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7427862" y="123478"/>
                    <a:ext cx="744538" cy="1009543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8" name="Picture 7"/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948264" y="501762"/>
                  <a:ext cx="1616542" cy="1310247"/>
                </a:xfrm>
                <a:prstGeom prst="rect">
                  <a:avLst/>
                </a:prstGeom>
              </p:spPr>
            </p:pic>
          </p:grpSp>
          <p:pic>
            <p:nvPicPr>
              <p:cNvPr id="4" name="Picture 3">
                <a:hlinkClick r:id="rId8" action="ppaction://hlinksldjump"/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76930" y="2954745"/>
                <a:ext cx="1394327" cy="1342857"/>
              </a:xfrm>
              <a:prstGeom prst="rect">
                <a:avLst/>
              </a:prstGeom>
            </p:spPr>
          </p:pic>
        </p:grp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113" y="1895273"/>
            <a:ext cx="1932153" cy="2022204"/>
          </a:xfrm>
          <a:prstGeom prst="rect">
            <a:avLst/>
          </a:prstGeom>
        </p:spPr>
      </p:pic>
      <p:pic>
        <p:nvPicPr>
          <p:cNvPr id="12" name="Happy-Birthday-1981-High-School-Dance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56.4327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155151" y="10149747"/>
            <a:ext cx="1317824" cy="131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699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honeycomb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604 0.10512 L -0.60642 -0.02928 " pathEditMode="relative" rAng="0" ptsTypes="AA">
                                      <p:cBhvr>
                                        <p:cTn id="11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28" y="-67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3774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Plaque 3"/>
              <p:cNvSpPr/>
              <p:nvPr/>
            </p:nvSpPr>
            <p:spPr>
              <a:xfrm>
                <a:off x="815414" y="271033"/>
                <a:ext cx="10657184" cy="1296144"/>
              </a:xfrm>
              <a:prstGeom prst="plaque">
                <a:avLst/>
              </a:prstGeom>
              <a:solidFill>
                <a:srgbClr val="FFC000"/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>
                    <a:solidFill>
                      <a:schemeClr val="tx1"/>
                    </a:solidFill>
                    <a:latin typeface="+mj-lt"/>
                  </a:rPr>
                  <a:t>Câu </a:t>
                </a:r>
                <a:r>
                  <a:rPr lang="vi-VN" sz="4000">
                    <a:solidFill>
                      <a:schemeClr val="tx1"/>
                    </a:solidFill>
                    <a:latin typeface="+mj-lt"/>
                  </a:rPr>
                  <a:t>1: Kết quả của phép tính </a:t>
                </a:r>
                <a14:m>
                  <m:oMath xmlns:m="http://schemas.openxmlformats.org/officeDocument/2006/math">
                    <m:r>
                      <a:rPr lang="vi-VN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(−37)+(−52)</m:t>
                    </m:r>
                  </m:oMath>
                </a14:m>
                <a:r>
                  <a:rPr lang="vi-VN" sz="4000">
                    <a:solidFill>
                      <a:schemeClr val="tx1"/>
                    </a:solidFill>
                    <a:latin typeface="+mj-lt"/>
                  </a:rPr>
                  <a:t> là: </a:t>
                </a:r>
                <a:endParaRPr lang="en-US" sz="4000">
                  <a:solidFill>
                    <a:schemeClr val="tx1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4" name="Plaqu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414" y="271033"/>
                <a:ext cx="10657184" cy="1296144"/>
              </a:xfrm>
              <a:prstGeom prst="plaque">
                <a:avLst/>
              </a:prstGeom>
              <a:blipFill>
                <a:blip r:embed="rId6"/>
                <a:stretch>
                  <a:fillRect r="-1029"/>
                </a:stretch>
              </a:blipFill>
              <a:ln>
                <a:solidFill>
                  <a:schemeClr val="bg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Flowchart: Alternate Process 4"/>
              <p:cNvSpPr/>
              <p:nvPr/>
            </p:nvSpPr>
            <p:spPr>
              <a:xfrm>
                <a:off x="815414" y="2492896"/>
                <a:ext cx="4800533" cy="936104"/>
              </a:xfrm>
              <a:prstGeom prst="flowChartAlternateProcess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vi-VN" sz="4800">
                    <a:latin typeface="+mj-lt"/>
                  </a:rPr>
                  <a:t>A. </a:t>
                </a:r>
                <a14:m>
                  <m:oMath xmlns:m="http://schemas.openxmlformats.org/officeDocument/2006/math">
                    <m:r>
                      <a:rPr lang="vi-VN" sz="4800" i="1" smtClean="0">
                        <a:latin typeface="Cambria Math" panose="02040503050406030204" pitchFamily="18" charset="0"/>
                      </a:rPr>
                      <m:t>−89</m:t>
                    </m:r>
                  </m:oMath>
                </a14:m>
                <a:endParaRPr lang="en-US" sz="4800">
                  <a:latin typeface="+mj-lt"/>
                </a:endParaRPr>
              </a:p>
            </p:txBody>
          </p:sp>
        </mc:Choice>
        <mc:Fallback xmlns="">
          <p:sp>
            <p:nvSpPr>
              <p:cNvPr id="5" name="Flowchart: Alternate Process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414" y="2492896"/>
                <a:ext cx="4800533" cy="936104"/>
              </a:xfrm>
              <a:prstGeom prst="flowChartAlternateProcess">
                <a:avLst/>
              </a:prstGeom>
              <a:blipFill>
                <a:blip r:embed="rId7"/>
                <a:stretch>
                  <a:fillRect t="-7692" b="-27564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sai">
            <a:hlinkClick r:id="" action="ppaction://media"/>
            <a:extLst>
              <a:ext uri="{FF2B5EF4-FFF2-40B4-BE49-F238E27FC236}">
                <a16:creationId xmlns:a16="http://schemas.microsoft.com/office/drawing/2014/main" id="{44137F8B-AA31-4012-9898-5DAE9ADBD3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340885" y="-609600"/>
            <a:ext cx="8128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Flowchart: Alternate Process 11"/>
              <p:cNvSpPr/>
              <p:nvPr/>
            </p:nvSpPr>
            <p:spPr>
              <a:xfrm>
                <a:off x="805734" y="3919919"/>
                <a:ext cx="4800533" cy="936104"/>
              </a:xfrm>
              <a:prstGeom prst="flowChartAlternateProcess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vi-VN" sz="4800">
                    <a:latin typeface="+mj-lt"/>
                  </a:rPr>
                  <a:t>C. </a:t>
                </a:r>
                <a14:m>
                  <m:oMath xmlns:m="http://schemas.openxmlformats.org/officeDocument/2006/math">
                    <m:r>
                      <a:rPr lang="vi-VN" sz="4800" i="1"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vi-VN" sz="4800">
                    <a:latin typeface="+mj-lt"/>
                  </a:rPr>
                  <a:t>15</a:t>
                </a:r>
                <a:endParaRPr lang="en-US" sz="4800">
                  <a:latin typeface="+mj-lt"/>
                </a:endParaRPr>
              </a:p>
            </p:txBody>
          </p:sp>
        </mc:Choice>
        <mc:Fallback xmlns="">
          <p:sp>
            <p:nvSpPr>
              <p:cNvPr id="12" name="Flowchart: Alternate Process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5734" y="3919919"/>
                <a:ext cx="4800533" cy="936104"/>
              </a:xfrm>
              <a:prstGeom prst="flowChartAlternateProcess">
                <a:avLst/>
              </a:prstGeom>
              <a:blipFill>
                <a:blip r:embed="rId9"/>
                <a:stretch>
                  <a:fillRect t="-9615" b="-25641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Flowchart: Alternate Process 12"/>
              <p:cNvSpPr/>
              <p:nvPr/>
            </p:nvSpPr>
            <p:spPr>
              <a:xfrm>
                <a:off x="6330488" y="3933056"/>
                <a:ext cx="4800533" cy="936104"/>
              </a:xfrm>
              <a:prstGeom prst="flowChartAlternateProcess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vi-VN" sz="4800">
                    <a:latin typeface="+mj-lt"/>
                  </a:rPr>
                  <a:t>D. </a:t>
                </a:r>
                <a14:m>
                  <m:oMath xmlns:m="http://schemas.openxmlformats.org/officeDocument/2006/math">
                    <m:r>
                      <a:rPr lang="vi-VN" sz="4800" b="0" i="1" smtClean="0">
                        <a:latin typeface="Cambria Math" panose="02040503050406030204" pitchFamily="18" charset="0"/>
                      </a:rPr>
                      <m:t>15</m:t>
                    </m:r>
                  </m:oMath>
                </a14:m>
                <a:endParaRPr lang="en-US" sz="4800">
                  <a:latin typeface="+mj-lt"/>
                </a:endParaRPr>
              </a:p>
            </p:txBody>
          </p:sp>
        </mc:Choice>
        <mc:Fallback xmlns="">
          <p:sp>
            <p:nvSpPr>
              <p:cNvPr id="13" name="Flowchart: Alternate Process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0488" y="3933056"/>
                <a:ext cx="4800533" cy="936104"/>
              </a:xfrm>
              <a:prstGeom prst="flowChartAlternateProcess">
                <a:avLst/>
              </a:prstGeom>
              <a:blipFill>
                <a:blip r:embed="rId10"/>
                <a:stretch>
                  <a:fillRect t="-9615" b="-25641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Flowchart: Alternate Process 13"/>
              <p:cNvSpPr/>
              <p:nvPr/>
            </p:nvSpPr>
            <p:spPr>
              <a:xfrm>
                <a:off x="6271011" y="2558244"/>
                <a:ext cx="4800533" cy="936104"/>
              </a:xfrm>
              <a:prstGeom prst="flowChartAlternateProcess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vi-VN" sz="4800">
                    <a:latin typeface="+mj-lt"/>
                  </a:rPr>
                  <a:t>B. </a:t>
                </a:r>
                <a14:m>
                  <m:oMath xmlns:m="http://schemas.openxmlformats.org/officeDocument/2006/math">
                    <m:r>
                      <a:rPr lang="vi-VN" sz="4800" i="1">
                        <a:latin typeface="Cambria Math" panose="02040503050406030204" pitchFamily="18" charset="0"/>
                      </a:rPr>
                      <m:t>89</m:t>
                    </m:r>
                  </m:oMath>
                </a14:m>
                <a:endParaRPr lang="en-US" sz="4800">
                  <a:latin typeface="+mj-lt"/>
                </a:endParaRPr>
              </a:p>
            </p:txBody>
          </p:sp>
        </mc:Choice>
        <mc:Fallback xmlns="">
          <p:sp>
            <p:nvSpPr>
              <p:cNvPr id="14" name="Flowchart: Alternate Process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1011" y="2558244"/>
                <a:ext cx="4800533" cy="936104"/>
              </a:xfrm>
              <a:prstGeom prst="flowChartAlternateProcess">
                <a:avLst/>
              </a:prstGeom>
              <a:blipFill>
                <a:blip r:embed="rId11"/>
                <a:stretch>
                  <a:fillRect t="-9677" b="-26452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sai">
            <a:hlinkClick r:id="" action="ppaction://media"/>
            <a:extLst>
              <a:ext uri="{FF2B5EF4-FFF2-40B4-BE49-F238E27FC236}">
                <a16:creationId xmlns:a16="http://schemas.microsoft.com/office/drawing/2014/main" id="{44137F8B-AA31-4012-9898-5DAE9ADBD3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508805" y="1612032"/>
            <a:ext cx="812800" cy="609600"/>
          </a:xfrm>
          <a:prstGeom prst="rect">
            <a:avLst/>
          </a:prstGeom>
        </p:spPr>
      </p:pic>
      <p:pic>
        <p:nvPicPr>
          <p:cNvPr id="16" name="sai">
            <a:hlinkClick r:id="" action="ppaction://media"/>
            <a:extLst>
              <a:ext uri="{FF2B5EF4-FFF2-40B4-BE49-F238E27FC236}">
                <a16:creationId xmlns:a16="http://schemas.microsoft.com/office/drawing/2014/main" id="{44137F8B-AA31-4012-9898-5DAE9ADBD3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508805" y="620688"/>
            <a:ext cx="812800" cy="609600"/>
          </a:xfrm>
          <a:prstGeom prst="rect">
            <a:avLst/>
          </a:prstGeom>
        </p:spPr>
      </p:pic>
      <p:pic>
        <p:nvPicPr>
          <p:cNvPr id="17" name="Picture 16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428" y="5406773"/>
            <a:ext cx="2211392" cy="1451227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4797916" y="1890531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20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4797916" y="1890531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19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4797916" y="1890531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18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4797916" y="1890531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17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4797916" y="1890531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16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4797916" y="1890531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15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4797916" y="1890531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14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4797916" y="1890531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13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4797916" y="1890531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12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4797916" y="1890531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11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4797916" y="1890531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10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4797916" y="1890531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09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4797916" y="1890531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08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4797916" y="1890531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07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4797916" y="1890531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06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4797916" y="1890531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05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4797916" y="1890531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4797916" y="1890531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4797916" y="1890531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4797916" y="1890531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4797916" y="1890531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00</a:t>
            </a:r>
          </a:p>
        </p:txBody>
      </p:sp>
      <p:pic>
        <p:nvPicPr>
          <p:cNvPr id="42" name="Picture 2" descr="Káº¿t quáº£ hÃ¬nh áº£nh cho icon Äá»ng há»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2093" y="1676400"/>
            <a:ext cx="789361" cy="7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556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406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406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406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000"/>
                            </p:stCondLst>
                            <p:childTnLst>
                              <p:par>
                                <p:cTn id="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000"/>
                            </p:stCondLst>
                            <p:childTnLst>
                              <p:par>
                                <p:cTn id="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000"/>
                            </p:stCondLst>
                            <p:childTnLst>
                              <p:par>
                                <p:cTn id="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8000"/>
                            </p:stCondLst>
                            <p:childTnLst>
                              <p:par>
                                <p:cTn id="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9000"/>
                            </p:stCondLst>
                            <p:childTnLst>
                              <p:par>
                                <p:cTn id="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0"/>
                            </p:stCondLst>
                            <p:childTnLst>
                              <p:par>
                                <p:cTn id="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000"/>
                            </p:stCondLst>
                            <p:childTnLst>
                              <p:par>
                                <p:cTn id="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2000"/>
                            </p:stCondLst>
                            <p:childTnLst>
                              <p:par>
                                <p:cTn id="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3000"/>
                            </p:stCondLst>
                            <p:childTnLst>
                              <p:par>
                                <p:cTn id="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4000"/>
                            </p:stCondLst>
                            <p:childTnLst>
                              <p:par>
                                <p:cTn id="1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6000"/>
                            </p:stCondLst>
                            <p:childTnLst>
                              <p:par>
                                <p:cTn id="1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7000"/>
                            </p:stCondLst>
                            <p:childTnLst>
                              <p:par>
                                <p:cTn id="1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8000"/>
                            </p:stCondLst>
                            <p:childTnLst>
                              <p:par>
                                <p:cTn id="1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9000"/>
                            </p:stCondLst>
                            <p:childTnLst>
                              <p:par>
                                <p:cTn id="1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0000"/>
                            </p:stCondLst>
                            <p:childTnLst>
                              <p:par>
                                <p:cTn id="1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2" grpId="0" animBg="1"/>
      <p:bldP spid="13" grpId="0" animBg="1"/>
      <p:bldP spid="14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Plaque 3"/>
              <p:cNvSpPr/>
              <p:nvPr/>
            </p:nvSpPr>
            <p:spPr>
              <a:xfrm>
                <a:off x="609600" y="75456"/>
                <a:ext cx="10981334" cy="1296144"/>
              </a:xfrm>
              <a:prstGeom prst="plaque">
                <a:avLst/>
              </a:prstGeom>
              <a:solidFill>
                <a:srgbClr val="FFC000"/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>
                    <a:solidFill>
                      <a:schemeClr val="tx1"/>
                    </a:solidFill>
                    <a:latin typeface="+mj-lt"/>
                  </a:rPr>
                  <a:t>Câu </a:t>
                </a:r>
                <a:r>
                  <a:rPr lang="vi-VN" sz="4000">
                    <a:solidFill>
                      <a:schemeClr val="tx1"/>
                    </a:solidFill>
                    <a:latin typeface="+mj-lt"/>
                  </a:rPr>
                  <a:t>2: Ta dùng tính chất nào để tính tổng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vi-VN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vi-VN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−178</m:t>
                        </m:r>
                      </m:e>
                    </m:d>
                    <m:r>
                      <a:rPr lang="vi-VN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+178</m:t>
                    </m:r>
                  </m:oMath>
                </a14:m>
                <a:r>
                  <a:rPr lang="vi-VN" sz="4000">
                    <a:solidFill>
                      <a:schemeClr val="tx1"/>
                    </a:solidFill>
                    <a:latin typeface="+mj-lt"/>
                  </a:rPr>
                  <a:t>  </a:t>
                </a:r>
                <a:endParaRPr lang="en-US" sz="4000">
                  <a:solidFill>
                    <a:schemeClr val="tx1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4" name="Plaqu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75456"/>
                <a:ext cx="10981334" cy="1296144"/>
              </a:xfrm>
              <a:prstGeom prst="plaque">
                <a:avLst/>
              </a:prstGeom>
              <a:blipFill>
                <a:blip r:embed="rId6"/>
                <a:stretch>
                  <a:fillRect t="-8372"/>
                </a:stretch>
              </a:blipFill>
              <a:ln>
                <a:solidFill>
                  <a:schemeClr val="bg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Flowchart: Alternate Process 4"/>
          <p:cNvSpPr/>
          <p:nvPr/>
        </p:nvSpPr>
        <p:spPr>
          <a:xfrm>
            <a:off x="6252723" y="4267392"/>
            <a:ext cx="4800533" cy="1337881"/>
          </a:xfrm>
          <a:prstGeom prst="flowChartAlternateProcess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>
                <a:solidFill>
                  <a:schemeClr val="tx1"/>
                </a:solidFill>
                <a:latin typeface="+mj-lt"/>
              </a:rPr>
              <a:t>D. Tính chất cộng với số đối</a:t>
            </a:r>
            <a:endParaRPr lang="en-US" sz="440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1" name="sai">
            <a:hlinkClick r:id="" action="ppaction://media"/>
            <a:extLst>
              <a:ext uri="{FF2B5EF4-FFF2-40B4-BE49-F238E27FC236}">
                <a16:creationId xmlns:a16="http://schemas.microsoft.com/office/drawing/2014/main" id="{44137F8B-AA31-4012-9898-5DAE9ADBD3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340885" y="-609600"/>
            <a:ext cx="812800" cy="609600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817464" y="4300920"/>
            <a:ext cx="4800533" cy="1337880"/>
          </a:xfrm>
          <a:prstGeom prst="flowChartAlternateProcess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>
                <a:latin typeface="+mj-lt"/>
              </a:rPr>
              <a:t>C. Tính chất giao hoán</a:t>
            </a:r>
            <a:endParaRPr lang="en-US" sz="4400">
              <a:latin typeface="+mj-lt"/>
            </a:endParaRPr>
          </a:p>
        </p:txBody>
      </p:sp>
      <p:sp>
        <p:nvSpPr>
          <p:cNvPr id="13" name="Flowchart: Alternate Process 12"/>
          <p:cNvSpPr/>
          <p:nvPr/>
        </p:nvSpPr>
        <p:spPr>
          <a:xfrm>
            <a:off x="805272" y="2582377"/>
            <a:ext cx="4800533" cy="1294689"/>
          </a:xfrm>
          <a:prstGeom prst="flowChartAlternateProcess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>
                <a:solidFill>
                  <a:schemeClr val="tx1"/>
                </a:solidFill>
                <a:latin typeface="+mj-lt"/>
              </a:rPr>
              <a:t>A.Tính chất kết hợp</a:t>
            </a:r>
            <a:endParaRPr lang="en-US" sz="44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4" name="Flowchart: Alternate Process 13"/>
          <p:cNvSpPr/>
          <p:nvPr/>
        </p:nvSpPr>
        <p:spPr>
          <a:xfrm>
            <a:off x="6252723" y="2642266"/>
            <a:ext cx="4800533" cy="1272716"/>
          </a:xfrm>
          <a:prstGeom prst="flowChartAlternateProcess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>
                <a:solidFill>
                  <a:schemeClr val="tx1"/>
                </a:solidFill>
                <a:latin typeface="+mj-lt"/>
              </a:rPr>
              <a:t>B. Tính chất cộng với số 0</a:t>
            </a:r>
            <a:endParaRPr lang="en-US" sz="440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5" name="sai">
            <a:hlinkClick r:id="" action="ppaction://media"/>
            <a:extLst>
              <a:ext uri="{FF2B5EF4-FFF2-40B4-BE49-F238E27FC236}">
                <a16:creationId xmlns:a16="http://schemas.microsoft.com/office/drawing/2014/main" id="{44137F8B-AA31-4012-9898-5DAE9ADBD3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508805" y="1612032"/>
            <a:ext cx="812800" cy="609600"/>
          </a:xfrm>
          <a:prstGeom prst="rect">
            <a:avLst/>
          </a:prstGeom>
        </p:spPr>
      </p:pic>
      <p:pic>
        <p:nvPicPr>
          <p:cNvPr id="16" name="sai">
            <a:hlinkClick r:id="" action="ppaction://media"/>
            <a:extLst>
              <a:ext uri="{FF2B5EF4-FFF2-40B4-BE49-F238E27FC236}">
                <a16:creationId xmlns:a16="http://schemas.microsoft.com/office/drawing/2014/main" id="{44137F8B-AA31-4012-9898-5DAE9ADBD3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508805" y="620688"/>
            <a:ext cx="812800" cy="609600"/>
          </a:xfrm>
          <a:prstGeom prst="rect">
            <a:avLst/>
          </a:prstGeom>
        </p:spPr>
      </p:pic>
      <p:pic>
        <p:nvPicPr>
          <p:cNvPr id="10" name="Picture 9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428" y="5406773"/>
            <a:ext cx="2211392" cy="1451227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4797916" y="1709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20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4797916" y="1709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19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4797916" y="1709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18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4797916" y="1709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17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4797916" y="1709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16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4797916" y="1709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15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4797916" y="1709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14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4797916" y="1709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13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4797916" y="1709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12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4797916" y="1709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11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4797916" y="1709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10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4797916" y="1709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09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4797916" y="1709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08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4797916" y="1709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07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4797916" y="1709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06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4797916" y="1709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05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4797916" y="1709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4797916" y="1709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4797916" y="1709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4797916" y="1709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4797916" y="1709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00</a:t>
            </a:r>
          </a:p>
        </p:txBody>
      </p:sp>
      <p:pic>
        <p:nvPicPr>
          <p:cNvPr id="39" name="Picture 2" descr="Káº¿t quáº£ hÃ¬nh áº£nh cho icon Äá»ng há»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2093" y="1495425"/>
            <a:ext cx="789361" cy="7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6280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406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406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406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000"/>
                            </p:stCondLst>
                            <p:childTnLst>
                              <p:par>
                                <p:cTn id="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000"/>
                            </p:stCondLst>
                            <p:childTnLst>
                              <p:par>
                                <p:cTn id="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000"/>
                            </p:stCondLst>
                            <p:childTnLst>
                              <p:par>
                                <p:cTn id="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8000"/>
                            </p:stCondLst>
                            <p:childTnLst>
                              <p:par>
                                <p:cTn id="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9000"/>
                            </p:stCondLst>
                            <p:childTnLst>
                              <p:par>
                                <p:cTn id="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0"/>
                            </p:stCondLst>
                            <p:childTnLst>
                              <p:par>
                                <p:cTn id="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000"/>
                            </p:stCondLst>
                            <p:childTnLst>
                              <p:par>
                                <p:cTn id="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2000"/>
                            </p:stCondLst>
                            <p:childTnLst>
                              <p:par>
                                <p:cTn id="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3000"/>
                            </p:stCondLst>
                            <p:childTnLst>
                              <p:par>
                                <p:cTn id="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4000"/>
                            </p:stCondLst>
                            <p:childTnLst>
                              <p:par>
                                <p:cTn id="1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6000"/>
                            </p:stCondLst>
                            <p:childTnLst>
                              <p:par>
                                <p:cTn id="1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7000"/>
                            </p:stCondLst>
                            <p:childTnLst>
                              <p:par>
                                <p:cTn id="1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8000"/>
                            </p:stCondLst>
                            <p:childTnLst>
                              <p:par>
                                <p:cTn id="1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9000"/>
                            </p:stCondLst>
                            <p:childTnLst>
                              <p:par>
                                <p:cTn id="1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0000"/>
                            </p:stCondLst>
                            <p:childTnLst>
                              <p:par>
                                <p:cTn id="1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2" grpId="0" animBg="1"/>
      <p:bldP spid="13" grpId="0" animBg="1"/>
      <p:bldP spid="14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Plaque 3"/>
              <p:cNvSpPr/>
              <p:nvPr/>
            </p:nvSpPr>
            <p:spPr>
              <a:xfrm>
                <a:off x="818462" y="149442"/>
                <a:ext cx="10657184" cy="1459632"/>
              </a:xfrm>
              <a:prstGeom prst="plaque">
                <a:avLst/>
              </a:prstGeom>
              <a:solidFill>
                <a:srgbClr val="FFC000"/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800">
                    <a:solidFill>
                      <a:schemeClr val="tx1"/>
                    </a:solidFill>
                    <a:latin typeface="+mj-lt"/>
                  </a:rPr>
                  <a:t>Câu </a:t>
                </a:r>
                <a:r>
                  <a:rPr lang="vi-VN" sz="4800">
                    <a:solidFill>
                      <a:schemeClr val="tx1"/>
                    </a:solidFill>
                    <a:latin typeface="+mj-lt"/>
                  </a:rPr>
                  <a:t>3: Kết quả của phép tính </a:t>
                </a:r>
                <a:endParaRPr lang="vi-VN" sz="4800" i="1">
                  <a:solidFill>
                    <a:schemeClr val="tx1"/>
                  </a:solidFill>
                  <a:latin typeface="+mj-lt"/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vi-VN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(−</m:t>
                    </m:r>
                    <m:r>
                      <a:rPr lang="vi-VN" sz="4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134</m:t>
                    </m:r>
                    <m:r>
                      <a:rPr lang="vi-VN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)+</m:t>
                    </m:r>
                    <m:r>
                      <a:rPr lang="vi-VN" sz="4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34</m:t>
                    </m:r>
                  </m:oMath>
                </a14:m>
                <a:r>
                  <a:rPr lang="vi-VN" sz="4800">
                    <a:solidFill>
                      <a:schemeClr val="tx1"/>
                    </a:solidFill>
                    <a:latin typeface="+mj-lt"/>
                  </a:rPr>
                  <a:t> là: </a:t>
                </a:r>
                <a:endParaRPr lang="en-US" sz="4800">
                  <a:solidFill>
                    <a:schemeClr val="tx1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4" name="Plaqu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8462" y="149442"/>
                <a:ext cx="10657184" cy="1459632"/>
              </a:xfrm>
              <a:prstGeom prst="plaque">
                <a:avLst/>
              </a:prstGeom>
              <a:blipFill>
                <a:blip r:embed="rId6"/>
                <a:stretch>
                  <a:fillRect t="-12033" b="-25311"/>
                </a:stretch>
              </a:blipFill>
              <a:ln>
                <a:solidFill>
                  <a:schemeClr val="bg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Flowchart: Alternate Process 4"/>
              <p:cNvSpPr/>
              <p:nvPr/>
            </p:nvSpPr>
            <p:spPr>
              <a:xfrm>
                <a:off x="815414" y="4474096"/>
                <a:ext cx="4800533" cy="936104"/>
              </a:xfrm>
              <a:prstGeom prst="flowChartAlternateProcess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vi-VN" sz="4800">
                    <a:latin typeface="+mj-lt"/>
                  </a:rPr>
                  <a:t>C. </a:t>
                </a:r>
                <a14:m>
                  <m:oMath xmlns:m="http://schemas.openxmlformats.org/officeDocument/2006/math">
                    <m:r>
                      <a:rPr lang="vi-VN" sz="48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vi-VN" sz="4800" b="0" i="1" smtClean="0">
                        <a:latin typeface="Cambria Math" panose="02040503050406030204" pitchFamily="18" charset="0"/>
                      </a:rPr>
                      <m:t>100</m:t>
                    </m:r>
                  </m:oMath>
                </a14:m>
                <a:endParaRPr lang="en-US" sz="4800">
                  <a:latin typeface="+mj-lt"/>
                </a:endParaRPr>
              </a:p>
            </p:txBody>
          </p:sp>
        </mc:Choice>
        <mc:Fallback xmlns="">
          <p:sp>
            <p:nvSpPr>
              <p:cNvPr id="5" name="Flowchart: Alternate Process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414" y="4474096"/>
                <a:ext cx="4800533" cy="936104"/>
              </a:xfrm>
              <a:prstGeom prst="flowChartAlternateProcess">
                <a:avLst/>
              </a:prstGeom>
              <a:blipFill>
                <a:blip r:embed="rId7"/>
                <a:stretch>
                  <a:fillRect t="-7692" b="-27564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sai">
            <a:hlinkClick r:id="" action="ppaction://media"/>
            <a:extLst>
              <a:ext uri="{FF2B5EF4-FFF2-40B4-BE49-F238E27FC236}">
                <a16:creationId xmlns:a16="http://schemas.microsoft.com/office/drawing/2014/main" id="{44137F8B-AA31-4012-9898-5DAE9ADBD3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340885" y="-609600"/>
            <a:ext cx="8128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Flowchart: Alternate Process 11"/>
              <p:cNvSpPr/>
              <p:nvPr/>
            </p:nvSpPr>
            <p:spPr>
              <a:xfrm>
                <a:off x="815414" y="3099284"/>
                <a:ext cx="4800533" cy="936104"/>
              </a:xfrm>
              <a:prstGeom prst="flowChartAlternateProcess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vi-VN" sz="4800">
                    <a:latin typeface="+mj-lt"/>
                  </a:rPr>
                  <a:t>A. </a:t>
                </a:r>
                <a14:m>
                  <m:oMath xmlns:m="http://schemas.openxmlformats.org/officeDocument/2006/math">
                    <m:r>
                      <a:rPr lang="vi-VN" sz="48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vi-VN" sz="4800" b="0" i="1" smtClean="0">
                        <a:latin typeface="Cambria Math" panose="02040503050406030204" pitchFamily="18" charset="0"/>
                      </a:rPr>
                      <m:t>168</m:t>
                    </m:r>
                  </m:oMath>
                </a14:m>
                <a:endParaRPr lang="en-US" sz="4800">
                  <a:latin typeface="+mj-lt"/>
                </a:endParaRPr>
              </a:p>
            </p:txBody>
          </p:sp>
        </mc:Choice>
        <mc:Fallback xmlns="">
          <p:sp>
            <p:nvSpPr>
              <p:cNvPr id="12" name="Flowchart: Alternate Process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414" y="3099284"/>
                <a:ext cx="4800533" cy="936104"/>
              </a:xfrm>
              <a:prstGeom prst="flowChartAlternateProcess">
                <a:avLst/>
              </a:prstGeom>
              <a:blipFill>
                <a:blip r:embed="rId9"/>
                <a:stretch>
                  <a:fillRect t="-7051" b="-28205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Flowchart: Alternate Process 12"/>
              <p:cNvSpPr/>
              <p:nvPr/>
            </p:nvSpPr>
            <p:spPr>
              <a:xfrm>
                <a:off x="6330488" y="4474096"/>
                <a:ext cx="4800533" cy="936104"/>
              </a:xfrm>
              <a:prstGeom prst="flowChartAlternateProcess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vi-VN" sz="4800">
                    <a:latin typeface="+mj-lt"/>
                  </a:rPr>
                  <a:t>D. </a:t>
                </a:r>
                <a14:m>
                  <m:oMath xmlns:m="http://schemas.openxmlformats.org/officeDocument/2006/math">
                    <m:r>
                      <a:rPr lang="vi-VN" sz="4800" b="0" i="1" smtClean="0">
                        <a:latin typeface="Cambria Math" panose="02040503050406030204" pitchFamily="18" charset="0"/>
                      </a:rPr>
                      <m:t>100</m:t>
                    </m:r>
                  </m:oMath>
                </a14:m>
                <a:endParaRPr lang="en-US" sz="4800">
                  <a:latin typeface="+mj-lt"/>
                </a:endParaRPr>
              </a:p>
            </p:txBody>
          </p:sp>
        </mc:Choice>
        <mc:Fallback xmlns="">
          <p:sp>
            <p:nvSpPr>
              <p:cNvPr id="13" name="Flowchart: Alternate Process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0488" y="4474096"/>
                <a:ext cx="4800533" cy="936104"/>
              </a:xfrm>
              <a:prstGeom prst="flowChartAlternateProcess">
                <a:avLst/>
              </a:prstGeom>
              <a:blipFill>
                <a:blip r:embed="rId10"/>
                <a:stretch>
                  <a:fillRect t="-7692" b="-27564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Flowchart: Alternate Process 13"/>
              <p:cNvSpPr/>
              <p:nvPr/>
            </p:nvSpPr>
            <p:spPr>
              <a:xfrm>
                <a:off x="6271011" y="3099284"/>
                <a:ext cx="4800533" cy="936104"/>
              </a:xfrm>
              <a:prstGeom prst="flowChartAlternateProcess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vi-VN" sz="4800">
                    <a:latin typeface="+mj-lt"/>
                  </a:rPr>
                  <a:t>B. </a:t>
                </a:r>
                <a14:m>
                  <m:oMath xmlns:m="http://schemas.openxmlformats.org/officeDocument/2006/math">
                    <m:r>
                      <a:rPr lang="vi-VN" sz="4800" b="0" i="1" smtClean="0">
                        <a:latin typeface="Cambria Math" panose="02040503050406030204" pitchFamily="18" charset="0"/>
                      </a:rPr>
                      <m:t>168</m:t>
                    </m:r>
                  </m:oMath>
                </a14:m>
                <a:endParaRPr lang="en-US" sz="4800">
                  <a:latin typeface="+mj-lt"/>
                </a:endParaRPr>
              </a:p>
            </p:txBody>
          </p:sp>
        </mc:Choice>
        <mc:Fallback xmlns="">
          <p:sp>
            <p:nvSpPr>
              <p:cNvPr id="14" name="Flowchart: Alternate Process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1011" y="3099284"/>
                <a:ext cx="4800533" cy="936104"/>
              </a:xfrm>
              <a:prstGeom prst="flowChartAlternateProcess">
                <a:avLst/>
              </a:prstGeom>
              <a:blipFill>
                <a:blip r:embed="rId11"/>
                <a:stretch>
                  <a:fillRect t="-7051" b="-28205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sai">
            <a:hlinkClick r:id="" action="ppaction://media"/>
            <a:extLst>
              <a:ext uri="{FF2B5EF4-FFF2-40B4-BE49-F238E27FC236}">
                <a16:creationId xmlns:a16="http://schemas.microsoft.com/office/drawing/2014/main" id="{44137F8B-AA31-4012-9898-5DAE9ADBD3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508805" y="1612032"/>
            <a:ext cx="812800" cy="609600"/>
          </a:xfrm>
          <a:prstGeom prst="rect">
            <a:avLst/>
          </a:prstGeom>
        </p:spPr>
      </p:pic>
      <p:pic>
        <p:nvPicPr>
          <p:cNvPr id="16" name="sai">
            <a:hlinkClick r:id="" action="ppaction://media"/>
            <a:extLst>
              <a:ext uri="{FF2B5EF4-FFF2-40B4-BE49-F238E27FC236}">
                <a16:creationId xmlns:a16="http://schemas.microsoft.com/office/drawing/2014/main" id="{44137F8B-AA31-4012-9898-5DAE9ADBD3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508805" y="620688"/>
            <a:ext cx="812800" cy="609600"/>
          </a:xfrm>
          <a:prstGeom prst="rect">
            <a:avLst/>
          </a:prstGeom>
        </p:spPr>
      </p:pic>
      <p:pic>
        <p:nvPicPr>
          <p:cNvPr id="10" name="Picture 9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428" y="5406773"/>
            <a:ext cx="2211392" cy="1451227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4797916" y="2090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20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4797916" y="2090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19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4797916" y="2090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18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4797916" y="2090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17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4797916" y="2090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16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4797916" y="2090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15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4797916" y="2090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14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4797916" y="2090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13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4797916" y="2090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12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4797916" y="2090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11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4797916" y="2090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10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4797916" y="2090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09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4797916" y="2090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08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4797916" y="2090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07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4797916" y="2090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06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4797916" y="2090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05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4797916" y="2090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04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4797916" y="2090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03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4797916" y="2090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02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4797916" y="2090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01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4797916" y="2090556"/>
            <a:ext cx="1066800" cy="533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00</a:t>
            </a:r>
          </a:p>
        </p:txBody>
      </p:sp>
      <p:pic>
        <p:nvPicPr>
          <p:cNvPr id="39" name="Picture 2" descr="Káº¿t quáº£ hÃ¬nh áº£nh cho icon Äá»ng há»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2093" y="1876425"/>
            <a:ext cx="789361" cy="7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8654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406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406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406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000"/>
                            </p:stCondLst>
                            <p:childTnLst>
                              <p:par>
                                <p:cTn id="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000"/>
                            </p:stCondLst>
                            <p:childTnLst>
                              <p:par>
                                <p:cTn id="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000"/>
                            </p:stCondLst>
                            <p:childTnLst>
                              <p:par>
                                <p:cTn id="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8000"/>
                            </p:stCondLst>
                            <p:childTnLst>
                              <p:par>
                                <p:cTn id="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9000"/>
                            </p:stCondLst>
                            <p:childTnLst>
                              <p:par>
                                <p:cTn id="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0"/>
                            </p:stCondLst>
                            <p:childTnLst>
                              <p:par>
                                <p:cTn id="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000"/>
                            </p:stCondLst>
                            <p:childTnLst>
                              <p:par>
                                <p:cTn id="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2000"/>
                            </p:stCondLst>
                            <p:childTnLst>
                              <p:par>
                                <p:cTn id="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3000"/>
                            </p:stCondLst>
                            <p:childTnLst>
                              <p:par>
                                <p:cTn id="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4000"/>
                            </p:stCondLst>
                            <p:childTnLst>
                              <p:par>
                                <p:cTn id="1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6000"/>
                            </p:stCondLst>
                            <p:childTnLst>
                              <p:par>
                                <p:cTn id="1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7000"/>
                            </p:stCondLst>
                            <p:childTnLst>
                              <p:par>
                                <p:cTn id="1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8000"/>
                            </p:stCondLst>
                            <p:childTnLst>
                              <p:par>
                                <p:cTn id="1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9000"/>
                            </p:stCondLst>
                            <p:childTnLst>
                              <p:par>
                                <p:cTn id="1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0000"/>
                            </p:stCondLst>
                            <p:childTnLst>
                              <p:par>
                                <p:cTn id="1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2" grpId="0" animBg="1"/>
      <p:bldP spid="13" grpId="0" animBg="1"/>
      <p:bldP spid="14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33787325_Lab safety_AAS_v3" id="{898BC5E2-691B-4B41-A97D-F35AD4FFF20D}" vid="{295F60D3-032D-43CA-A300-E4752067AD5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19E59094-1E6F-42D5-A62B-D0344AFFFAC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04BA817-A03C-4EA3-86C4-6E42BD37F52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0096A91-93C8-4C7A-BF68-944591874A6D}">
  <ds:schemaRefs>
    <ds:schemaRef ds:uri="71af3243-3dd4-4a8d-8c0d-dd76da1f02a5"/>
    <ds:schemaRef ds:uri="http://purl.org/dc/dcmitype/"/>
    <ds:schemaRef ds:uri="http://purl.org/dc/elements/1.1/"/>
    <ds:schemaRef ds:uri="http://www.w3.org/XML/1998/namespace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16c05727-aa75-4e4a-9b5f-8a80a1165891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Lab safety</Template>
  <TotalTime>789</TotalTime>
  <Words>1291</Words>
  <Application>Microsoft Office PowerPoint</Application>
  <PresentationFormat>Widescreen</PresentationFormat>
  <Paragraphs>236</Paragraphs>
  <Slides>19</Slides>
  <Notes>4</Notes>
  <HiddenSlides>0</HiddenSlides>
  <MMClips>18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Arial</vt:lpstr>
      <vt:lpstr>Calibri</vt:lpstr>
      <vt:lpstr>Calibri Light</vt:lpstr>
      <vt:lpstr>Cambria Math</vt:lpstr>
      <vt:lpstr>Rockwell</vt:lpstr>
      <vt:lpstr>Tahoma</vt:lpstr>
      <vt:lpstr>Times New Roman</vt:lpstr>
      <vt:lpstr>Office Theme</vt:lpstr>
      <vt:lpstr>Equation</vt:lpstr>
      <vt:lpstr> Phép cộng các số nguyên (Tiết 3)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Remember… Safety First!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Lab Safety</dc:title>
  <dc:creator>Lê Hải</dc:creator>
  <cp:lastModifiedBy>lantrang2412@gmail.com</cp:lastModifiedBy>
  <cp:revision>22</cp:revision>
  <dcterms:created xsi:type="dcterms:W3CDTF">2021-06-07T13:44:30Z</dcterms:created>
  <dcterms:modified xsi:type="dcterms:W3CDTF">2023-12-03T11:03:46Z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