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84" r:id="rId6"/>
    <p:sldId id="330" r:id="rId7"/>
    <p:sldId id="331" r:id="rId8"/>
    <p:sldId id="332" r:id="rId9"/>
    <p:sldId id="333" r:id="rId10"/>
    <p:sldId id="339" r:id="rId11"/>
    <p:sldId id="340" r:id="rId12"/>
    <p:sldId id="341" r:id="rId13"/>
    <p:sldId id="342" r:id="rId14"/>
    <p:sldId id="351" r:id="rId15"/>
    <p:sldId id="352" r:id="rId16"/>
    <p:sldId id="279" r:id="rId17"/>
    <p:sldId id="350"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A7FDFF"/>
    <a:srgbClr val="F82610"/>
    <a:srgbClr val="2404AA"/>
    <a:srgbClr val="15142A"/>
    <a:srgbClr val="FAED3B"/>
    <a:srgbClr val="70AD47"/>
    <a:srgbClr val="3CDFE6"/>
    <a:srgbClr val="0C0D0E"/>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9" autoAdjust="0"/>
    <p:restoredTop sz="84954" autoAdjust="0"/>
  </p:normalViewPr>
  <p:slideViewPr>
    <p:cSldViewPr snapToGrid="0">
      <p:cViewPr varScale="1">
        <p:scale>
          <a:sx n="57" d="100"/>
          <a:sy n="57" d="100"/>
        </p:scale>
        <p:origin x="352" y="2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1</a:t>
            </a:fld>
            <a:endParaRPr lang="en-US"/>
          </a:p>
        </p:txBody>
      </p:sp>
    </p:spTree>
    <p:extLst>
      <p:ext uri="{BB962C8B-B14F-4D97-AF65-F5344CB8AC3E}">
        <p14:creationId xmlns:p14="http://schemas.microsoft.com/office/powerpoint/2010/main" val="194829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7ACE4-CB81-4507-A1A9-74750DE006DC}" type="slidenum">
              <a:rPr lang="en-US" smtClean="0"/>
              <a:t>5</a:t>
            </a:fld>
            <a:endParaRPr lang="en-US"/>
          </a:p>
        </p:txBody>
      </p:sp>
    </p:spTree>
    <p:extLst>
      <p:ext uri="{BB962C8B-B14F-4D97-AF65-F5344CB8AC3E}">
        <p14:creationId xmlns:p14="http://schemas.microsoft.com/office/powerpoint/2010/main" val="25554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7ACE4-CB81-4507-A1A9-74750DE006DC}" type="slidenum">
              <a:rPr lang="en-US" smtClean="0"/>
              <a:t>6</a:t>
            </a:fld>
            <a:endParaRPr lang="en-US"/>
          </a:p>
        </p:txBody>
      </p:sp>
    </p:spTree>
    <p:extLst>
      <p:ext uri="{BB962C8B-B14F-4D97-AF65-F5344CB8AC3E}">
        <p14:creationId xmlns:p14="http://schemas.microsoft.com/office/powerpoint/2010/main" val="247574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2408559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2408559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240855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2408559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140382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10/8/2023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10/8/2023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10/8/2023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10/8/2023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10/8/2023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10/8/2023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10/8/2023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10/8/2023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10/8/2023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10/8/2023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Downloads\5%20Minutes%20timer%20(&#272;&#7891;ng%20h&#7891;%20&#273;&#7871;m%20ng&#432;&#7907;c%205%20ph&#250;t).mp4" TargetMode="External"/><Relationship Id="rId1" Type="http://schemas.microsoft.com/office/2007/relationships/media" Target="file:///C:\Users\ADMIN\Downloads\5%20Minutes%20timer%20(&#272;&#7891;ng%20h&#7891;%20&#273;&#7871;m%20ng&#432;&#7907;c%205%20ph&#250;t).mp4" TargetMode="External"/><Relationship Id="rId6" Type="http://schemas.openxmlformats.org/officeDocument/2006/relationships/image" Target="../media/image73.pn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5.xml"/><Relationship Id="rId16"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39628" y="2323835"/>
            <a:ext cx="11952372" cy="1417123"/>
          </a:xfrm>
        </p:spPr>
        <p:txBody>
          <a:bodyPr>
            <a:noAutofit/>
          </a:bodyPr>
          <a:lstStyle/>
          <a:p>
            <a:br>
              <a:rPr lang="en-US" sz="5000" b="1" dirty="0">
                <a:solidFill>
                  <a:schemeClr val="accent2">
                    <a:lumMod val="75000"/>
                  </a:schemeClr>
                </a:solidFill>
                <a:latin typeface="+mn-lt"/>
                <a:cs typeface="Times New Roman" panose="02020603050405020304" pitchFamily="18" charset="0"/>
              </a:rPr>
            </a:br>
            <a:r>
              <a:rPr lang="en-US" sz="5000" b="1" dirty="0" err="1">
                <a:solidFill>
                  <a:schemeClr val="accent2">
                    <a:lumMod val="75000"/>
                  </a:schemeClr>
                </a:solidFill>
                <a:latin typeface="+mn-lt"/>
                <a:cs typeface="Times New Roman" panose="02020603050405020304" pitchFamily="18" charset="0"/>
              </a:rPr>
              <a:t>Thứ</a:t>
            </a:r>
            <a:r>
              <a:rPr lang="en-US" sz="5000" b="1" dirty="0">
                <a:solidFill>
                  <a:schemeClr val="accent2">
                    <a:lumMod val="75000"/>
                  </a:schemeClr>
                </a:solidFill>
                <a:latin typeface="+mn-lt"/>
                <a:cs typeface="Times New Roman" panose="02020603050405020304" pitchFamily="18" charset="0"/>
              </a:rPr>
              <a:t> </a:t>
            </a:r>
            <a:r>
              <a:rPr lang="en-US" sz="5000" b="1" dirty="0" err="1">
                <a:solidFill>
                  <a:schemeClr val="accent2">
                    <a:lumMod val="75000"/>
                  </a:schemeClr>
                </a:solidFill>
                <a:latin typeface="+mn-lt"/>
                <a:cs typeface="Times New Roman" panose="02020603050405020304" pitchFamily="18" charset="0"/>
              </a:rPr>
              <a:t>tự</a:t>
            </a:r>
            <a:r>
              <a:rPr lang="en-US" sz="5000" b="1" dirty="0">
                <a:solidFill>
                  <a:schemeClr val="accent2">
                    <a:lumMod val="75000"/>
                  </a:schemeClr>
                </a:solidFill>
                <a:latin typeface="+mn-lt"/>
                <a:cs typeface="Times New Roman" panose="02020603050405020304" pitchFamily="18" charset="0"/>
              </a:rPr>
              <a:t> </a:t>
            </a:r>
            <a:r>
              <a:rPr lang="en-US" sz="5000" b="1" dirty="0" err="1">
                <a:solidFill>
                  <a:schemeClr val="accent2">
                    <a:lumMod val="75000"/>
                  </a:schemeClr>
                </a:solidFill>
                <a:latin typeface="+mn-lt"/>
                <a:cs typeface="Times New Roman" panose="02020603050405020304" pitchFamily="18" charset="0"/>
              </a:rPr>
              <a:t>thực</a:t>
            </a:r>
            <a:r>
              <a:rPr lang="en-US" sz="5000" b="1" dirty="0">
                <a:solidFill>
                  <a:schemeClr val="accent2">
                    <a:lumMod val="75000"/>
                  </a:schemeClr>
                </a:solidFill>
                <a:latin typeface="+mn-lt"/>
                <a:cs typeface="Times New Roman" panose="02020603050405020304" pitchFamily="18" charset="0"/>
              </a:rPr>
              <a:t> </a:t>
            </a:r>
            <a:r>
              <a:rPr lang="en-US" sz="5000" b="1" dirty="0" err="1">
                <a:solidFill>
                  <a:schemeClr val="accent2">
                    <a:lumMod val="75000"/>
                  </a:schemeClr>
                </a:solidFill>
                <a:latin typeface="+mn-lt"/>
                <a:cs typeface="Times New Roman" panose="02020603050405020304" pitchFamily="18" charset="0"/>
              </a:rPr>
              <a:t>hiện</a:t>
            </a:r>
            <a:r>
              <a:rPr lang="en-US" sz="5000" b="1" dirty="0">
                <a:solidFill>
                  <a:schemeClr val="accent2">
                    <a:lumMod val="75000"/>
                  </a:schemeClr>
                </a:solidFill>
                <a:latin typeface="+mn-lt"/>
                <a:cs typeface="Times New Roman" panose="02020603050405020304" pitchFamily="18" charset="0"/>
              </a:rPr>
              <a:t> </a:t>
            </a:r>
            <a:r>
              <a:rPr lang="en-US" sz="5000" b="1" dirty="0" err="1">
                <a:solidFill>
                  <a:schemeClr val="accent2">
                    <a:lumMod val="75000"/>
                  </a:schemeClr>
                </a:solidFill>
                <a:latin typeface="+mn-lt"/>
                <a:cs typeface="Times New Roman" panose="02020603050405020304" pitchFamily="18" charset="0"/>
              </a:rPr>
              <a:t>các</a:t>
            </a:r>
            <a:r>
              <a:rPr lang="en-US" sz="5000" b="1" dirty="0">
                <a:solidFill>
                  <a:schemeClr val="accent2">
                    <a:lumMod val="75000"/>
                  </a:schemeClr>
                </a:solidFill>
                <a:latin typeface="+mn-lt"/>
                <a:cs typeface="Times New Roman" panose="02020603050405020304" pitchFamily="18" charset="0"/>
              </a:rPr>
              <a:t> </a:t>
            </a:r>
            <a:r>
              <a:rPr lang="en-US" sz="5000" b="1" dirty="0" err="1">
                <a:solidFill>
                  <a:schemeClr val="accent2">
                    <a:lumMod val="75000"/>
                  </a:schemeClr>
                </a:solidFill>
                <a:latin typeface="+mn-lt"/>
                <a:cs typeface="Times New Roman" panose="02020603050405020304" pitchFamily="18" charset="0"/>
              </a:rPr>
              <a:t>phép</a:t>
            </a:r>
            <a:r>
              <a:rPr lang="en-US" sz="5000" b="1" dirty="0">
                <a:solidFill>
                  <a:schemeClr val="accent2">
                    <a:lumMod val="75000"/>
                  </a:schemeClr>
                </a:solidFill>
                <a:latin typeface="+mn-lt"/>
                <a:cs typeface="Times New Roman" panose="02020603050405020304" pitchFamily="18" charset="0"/>
              </a:rPr>
              <a:t> </a:t>
            </a:r>
            <a:r>
              <a:rPr lang="en-US" sz="5000" b="1" dirty="0" err="1">
                <a:solidFill>
                  <a:schemeClr val="accent2">
                    <a:lumMod val="75000"/>
                  </a:schemeClr>
                </a:solidFill>
                <a:latin typeface="+mn-lt"/>
                <a:cs typeface="Times New Roman" panose="02020603050405020304" pitchFamily="18" charset="0"/>
              </a:rPr>
              <a:t>tính</a:t>
            </a:r>
            <a:endParaRPr lang="en-US" sz="5000" b="1" dirty="0">
              <a:solidFill>
                <a:schemeClr val="accent2">
                  <a:lumMod val="75000"/>
                </a:schemeClr>
              </a:solidFill>
              <a:latin typeface="+mn-lt"/>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Arial" panose="020B0604020202020204" pitchFamily="34" charset="0"/>
                <a:ea typeface="Tahoma" panose="020B0604030504040204" pitchFamily="34" charset="0"/>
                <a:cs typeface="Arial" panose="020B0604020202020204" pitchFamily="34" charset="0"/>
              </a:rPr>
              <a:t>Giáo</a:t>
            </a:r>
            <a:r>
              <a:rPr lang="en-US" sz="2800" dirty="0">
                <a:solidFill>
                  <a:schemeClr val="bg1"/>
                </a:solidFill>
                <a:ea typeface="Tahoma" panose="020B0604030504040204" pitchFamily="34" charset="0"/>
                <a:cs typeface="Times New Roman" panose="02020603050405020304" pitchFamily="18" charset="0"/>
              </a:rPr>
              <a:t> </a:t>
            </a:r>
            <a:r>
              <a:rPr lang="vi-VN" sz="2800" dirty="0">
                <a:solidFill>
                  <a:schemeClr val="bg1"/>
                </a:solidFill>
                <a:ea typeface="Tahoma" panose="020B0604030504040204" pitchFamily="34" charset="0"/>
                <a:cs typeface="Times New Roman" panose="02020603050405020304" pitchFamily="18" charset="0"/>
              </a:rPr>
              <a:t>viên: Phạm Vũ Lan Trang</a:t>
            </a:r>
            <a:endParaRPr lang="en-US" sz="2800" dirty="0">
              <a:solidFill>
                <a:schemeClr val="bg1"/>
              </a:solidFill>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ea typeface="Tahoma" panose="020B0604030504040204" pitchFamily="34" charset="0"/>
                <a:cs typeface="Times New Roman" panose="02020603050405020304" pitchFamily="18" charset="0"/>
              </a:rPr>
              <a:t>    </a:t>
            </a:r>
            <a:r>
              <a:rPr lang="vi-VN" sz="2800" dirty="0">
                <a:solidFill>
                  <a:schemeClr val="bg1"/>
                </a:solidFill>
                <a:ea typeface="Tahoma" panose="020B0604030504040204" pitchFamily="34" charset="0"/>
                <a:cs typeface="Times New Roman" panose="02020603050405020304" pitchFamily="18" charset="0"/>
              </a:rPr>
              <a:t>UBND QUẬN LONG BIÊN</a:t>
            </a:r>
            <a:endParaRPr lang="en-US" sz="2800" dirty="0">
              <a:solidFill>
                <a:schemeClr val="bg1"/>
              </a:solidFill>
              <a:ea typeface="Tahoma" panose="020B0604030504040204" pitchFamily="34" charset="0"/>
              <a:cs typeface="Times New Roman" panose="02020603050405020304" pitchFamily="18" charset="0"/>
            </a:endParaRPr>
          </a:p>
          <a:p>
            <a:pPr algn="l"/>
            <a:r>
              <a:rPr lang="en-US" sz="2800" dirty="0">
                <a:solidFill>
                  <a:schemeClr val="bg1"/>
                </a:solidFill>
                <a:latin typeface="Arial" panose="020B0604020202020204" pitchFamily="34" charset="0"/>
                <a:ea typeface="Tahoma" panose="020B0604030504040204" pitchFamily="34" charset="0"/>
                <a:cs typeface="Arial" panose="020B0604020202020204" pitchFamily="34" charset="0"/>
              </a:rPr>
              <a:t>TRƯỜNG THCS </a:t>
            </a:r>
            <a:r>
              <a:rPr lang="vi-VN" sz="2800" dirty="0">
                <a:solidFill>
                  <a:schemeClr val="bg1"/>
                </a:solidFill>
                <a:ea typeface="Tahoma" panose="020B0604030504040204" pitchFamily="34" charset="0"/>
                <a:cs typeface="Times New Roman" panose="02020603050405020304" pitchFamily="18" charset="0"/>
              </a:rPr>
              <a:t>NGUYỄN GIA THIỀU</a:t>
            </a:r>
            <a:endParaRPr lang="en-US" sz="2800" dirty="0">
              <a:solidFill>
                <a:schemeClr val="bg1"/>
              </a:solidFill>
              <a:ea typeface="Tahoma" panose="020B0604030504040204" pitchFamily="34" charset="0"/>
              <a:cs typeface="Times New Roman" panose="02020603050405020304" pitchFamily="18"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2501397" y="2186733"/>
            <a:ext cx="6762750" cy="861774"/>
          </a:xfrm>
          <a:prstGeom prst="rect">
            <a:avLst/>
          </a:prstGeom>
          <a:noFill/>
        </p:spPr>
        <p:txBody>
          <a:bodyPr wrap="square">
            <a:spAutoFit/>
          </a:bodyPr>
          <a:lstStyle/>
          <a:p>
            <a:pPr algn="ctr"/>
            <a:r>
              <a:rPr lang="vi-VN" sz="4800" b="1" dirty="0">
                <a:solidFill>
                  <a:schemeClr val="accent2">
                    <a:lumMod val="75000"/>
                  </a:schemeClr>
                </a:solidFill>
                <a:latin typeface="Calibri" panose="020F0502020204030204" pitchFamily="34" charset="0"/>
                <a:cs typeface="Calibri" panose="020F0502020204030204" pitchFamily="34" charset="0"/>
              </a:rPr>
              <a:t>Tiết 14 </a:t>
            </a:r>
            <a:r>
              <a:rPr lang="en-US" sz="4800" b="1" dirty="0">
                <a:solidFill>
                  <a:schemeClr val="accent2">
                    <a:lumMod val="75000"/>
                  </a:schemeClr>
                </a:solidFill>
                <a:latin typeface="Calibri" panose="020F0502020204030204" pitchFamily="34" charset="0"/>
                <a:cs typeface="Calibri" panose="020F0502020204030204" pitchFamily="34" charset="0"/>
              </a:rPr>
              <a:t> </a:t>
            </a:r>
            <a:r>
              <a:rPr lang="en-US" sz="4800" b="1" dirty="0">
                <a:solidFill>
                  <a:schemeClr val="accent2">
                    <a:lumMod val="75000"/>
                  </a:schemeClr>
                </a:solidFill>
                <a:cs typeface="Times New Roman" panose="02020603050405020304" pitchFamily="18" charset="0"/>
              </a:rPr>
              <a:t>- </a:t>
            </a:r>
            <a:r>
              <a:rPr lang="en-US" sz="4800" b="1" dirty="0" err="1">
                <a:solidFill>
                  <a:schemeClr val="accent2">
                    <a:lumMod val="75000"/>
                  </a:schemeClr>
                </a:solidFill>
                <a:cs typeface="Times New Roman" panose="02020603050405020304" pitchFamily="18" charset="0"/>
              </a:rPr>
              <a:t>Bài</a:t>
            </a:r>
            <a:r>
              <a:rPr lang="en-US" sz="4800" b="1" dirty="0">
                <a:solidFill>
                  <a:schemeClr val="accent2">
                    <a:lumMod val="75000"/>
                  </a:schemeClr>
                </a:solidFill>
                <a:cs typeface="Times New Roman" panose="02020603050405020304" pitchFamily="18" charset="0"/>
              </a:rPr>
              <a:t> 6</a:t>
            </a:r>
            <a:endParaRPr lang="en-US" sz="4800" dirty="0"/>
          </a:p>
        </p:txBody>
      </p:sp>
      <p:sp>
        <p:nvSpPr>
          <p:cNvPr id="4" name="Rectangle 3">
            <a:extLst>
              <a:ext uri="{FF2B5EF4-FFF2-40B4-BE49-F238E27FC236}">
                <a16:creationId xmlns:a16="http://schemas.microsoft.com/office/drawing/2014/main" id="{F570EAAB-F0EE-E166-1DF0-66C36EBE5438}"/>
              </a:ext>
            </a:extLst>
          </p:cNvPr>
          <p:cNvSpPr/>
          <p:nvPr/>
        </p:nvSpPr>
        <p:spPr>
          <a:xfrm>
            <a:off x="9264147" y="5018049"/>
            <a:ext cx="2188155" cy="181562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80" y="2103271"/>
            <a:ext cx="3102270" cy="3102270"/>
          </a:xfrm>
          <a:prstGeom prst="rect">
            <a:avLst/>
          </a:prstGeom>
        </p:spPr>
      </p:pic>
      <p:sp>
        <p:nvSpPr>
          <p:cNvPr id="2" name="Title 1"/>
          <p:cNvSpPr>
            <a:spLocks noGrp="1"/>
          </p:cNvSpPr>
          <p:nvPr>
            <p:ph type="title"/>
          </p:nvPr>
        </p:nvSpPr>
        <p:spPr>
          <a:xfrm>
            <a:off x="225911" y="106933"/>
            <a:ext cx="11661289" cy="1645191"/>
          </a:xfrm>
        </p:spPr>
        <p:txBody>
          <a:bodyPr>
            <a:normAutofit fontScale="90000"/>
          </a:bodyPr>
          <a:lstStyle/>
          <a:p>
            <a:pPr algn="just"/>
            <a:r>
              <a:rPr lang="en-US" sz="3200" b="1" dirty="0" err="1">
                <a:solidFill>
                  <a:srgbClr val="2404AA"/>
                </a:solidFill>
                <a:latin typeface="Arial" pitchFamily="34" charset="0"/>
                <a:cs typeface="Arial" pitchFamily="34" charset="0"/>
              </a:rPr>
              <a:t>Bài</a:t>
            </a:r>
            <a:r>
              <a:rPr lang="en-US" sz="3200" b="1" dirty="0">
                <a:solidFill>
                  <a:srgbClr val="2404AA"/>
                </a:solidFill>
                <a:latin typeface="Arial" pitchFamily="34" charset="0"/>
                <a:cs typeface="Arial" pitchFamily="34" charset="0"/>
              </a:rPr>
              <a:t> 7: </a:t>
            </a:r>
            <a:r>
              <a:rPr lang="en-US" sz="3200" dirty="0" err="1">
                <a:solidFill>
                  <a:srgbClr val="2404AA"/>
                </a:solidFill>
                <a:latin typeface="Arial" pitchFamily="34" charset="0"/>
                <a:cs typeface="Arial" pitchFamily="34" charset="0"/>
              </a:rPr>
              <a:t>Anh</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Sơn</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vào</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siêu</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thị</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mua</a:t>
            </a:r>
            <a:r>
              <a:rPr lang="en-US" sz="3200" dirty="0">
                <a:solidFill>
                  <a:srgbClr val="2404AA"/>
                </a:solidFill>
                <a:latin typeface="Arial" pitchFamily="34" charset="0"/>
                <a:cs typeface="Arial" pitchFamily="34" charset="0"/>
              </a:rPr>
              <a:t> 2 </a:t>
            </a:r>
            <a:r>
              <a:rPr lang="en-US" sz="3200" dirty="0" err="1">
                <a:solidFill>
                  <a:srgbClr val="2404AA"/>
                </a:solidFill>
                <a:latin typeface="Arial" pitchFamily="34" charset="0"/>
                <a:cs typeface="Arial" pitchFamily="34" charset="0"/>
              </a:rPr>
              <a:t>chiếc</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áo</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phông</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giá</a:t>
            </a:r>
            <a:r>
              <a:rPr lang="en-US" sz="3200" dirty="0">
                <a:solidFill>
                  <a:srgbClr val="2404AA"/>
                </a:solidFill>
                <a:latin typeface="Arial" pitchFamily="34" charset="0"/>
                <a:cs typeface="Arial" pitchFamily="34" charset="0"/>
              </a:rPr>
              <a:t> 125 000 </a:t>
            </a:r>
            <a:r>
              <a:rPr lang="en-US" sz="3200" dirty="0" err="1">
                <a:solidFill>
                  <a:srgbClr val="2404AA"/>
                </a:solidFill>
                <a:latin typeface="Arial" pitchFamily="34" charset="0"/>
                <a:cs typeface="Arial" pitchFamily="34" charset="0"/>
              </a:rPr>
              <a:t>đồng</a:t>
            </a:r>
            <a:r>
              <a:rPr lang="en-US" sz="3200" dirty="0">
                <a:solidFill>
                  <a:srgbClr val="2404AA"/>
                </a:solidFill>
                <a:latin typeface="Arial" pitchFamily="34" charset="0"/>
                <a:cs typeface="Arial" pitchFamily="34" charset="0"/>
              </a:rPr>
              <a:t>/</a:t>
            </a:r>
            <a:r>
              <a:rPr lang="en-US" sz="3200" dirty="0" err="1">
                <a:solidFill>
                  <a:srgbClr val="2404AA"/>
                </a:solidFill>
                <a:latin typeface="Arial" pitchFamily="34" charset="0"/>
                <a:cs typeface="Arial" pitchFamily="34" charset="0"/>
              </a:rPr>
              <a:t>chiếc</a:t>
            </a:r>
            <a:r>
              <a:rPr lang="en-US" sz="3200" dirty="0">
                <a:solidFill>
                  <a:srgbClr val="2404AA"/>
                </a:solidFill>
                <a:latin typeface="Arial" pitchFamily="34" charset="0"/>
                <a:cs typeface="Arial" pitchFamily="34" charset="0"/>
              </a:rPr>
              <a:t>; 3 </a:t>
            </a:r>
            <a:r>
              <a:rPr lang="en-US" sz="3200" dirty="0" err="1">
                <a:solidFill>
                  <a:srgbClr val="2404AA"/>
                </a:solidFill>
                <a:latin typeface="Arial" pitchFamily="34" charset="0"/>
                <a:cs typeface="Arial" pitchFamily="34" charset="0"/>
              </a:rPr>
              <a:t>chiếc</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quần</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soóc</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giá</a:t>
            </a:r>
            <a:r>
              <a:rPr lang="en-US" sz="3200" dirty="0">
                <a:solidFill>
                  <a:srgbClr val="2404AA"/>
                </a:solidFill>
                <a:latin typeface="Arial" pitchFamily="34" charset="0"/>
                <a:cs typeface="Arial" pitchFamily="34" charset="0"/>
              </a:rPr>
              <a:t> 95 000 </a:t>
            </a:r>
            <a:r>
              <a:rPr lang="en-US" sz="3200" dirty="0" err="1">
                <a:solidFill>
                  <a:srgbClr val="2404AA"/>
                </a:solidFill>
                <a:latin typeface="Arial" pitchFamily="34" charset="0"/>
                <a:cs typeface="Arial" pitchFamily="34" charset="0"/>
              </a:rPr>
              <a:t>đồng</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chiếc</a:t>
            </a:r>
            <a:r>
              <a:rPr lang="en-US" sz="3200" dirty="0">
                <a:solidFill>
                  <a:srgbClr val="2404AA"/>
                </a:solidFill>
                <a:latin typeface="Arial" pitchFamily="34" charset="0"/>
                <a:cs typeface="Arial" pitchFamily="34" charset="0"/>
              </a:rPr>
              <a:t>; 5 </a:t>
            </a:r>
            <a:r>
              <a:rPr lang="en-US" sz="3200" dirty="0" err="1">
                <a:solidFill>
                  <a:srgbClr val="2404AA"/>
                </a:solidFill>
                <a:latin typeface="Arial" pitchFamily="34" charset="0"/>
                <a:cs typeface="Arial" pitchFamily="34" charset="0"/>
              </a:rPr>
              <a:t>chiếc</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khăn</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mặt</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giá</a:t>
            </a:r>
            <a:r>
              <a:rPr lang="en-US" sz="3200" dirty="0">
                <a:solidFill>
                  <a:srgbClr val="2404AA"/>
                </a:solidFill>
                <a:latin typeface="Arial" pitchFamily="34" charset="0"/>
                <a:cs typeface="Arial" pitchFamily="34" charset="0"/>
              </a:rPr>
              <a:t> 17 000 </a:t>
            </a:r>
            <a:r>
              <a:rPr lang="en-US" sz="3200" dirty="0" err="1">
                <a:solidFill>
                  <a:srgbClr val="2404AA"/>
                </a:solidFill>
                <a:latin typeface="Arial" pitchFamily="34" charset="0"/>
                <a:cs typeface="Arial" pitchFamily="34" charset="0"/>
              </a:rPr>
              <a:t>đồng</a:t>
            </a:r>
            <a:r>
              <a:rPr lang="en-US" sz="3200" dirty="0">
                <a:solidFill>
                  <a:srgbClr val="2404AA"/>
                </a:solidFill>
                <a:latin typeface="Arial" pitchFamily="34" charset="0"/>
                <a:cs typeface="Arial" pitchFamily="34" charset="0"/>
              </a:rPr>
              <a:t>/</a:t>
            </a:r>
            <a:r>
              <a:rPr lang="en-US" sz="3200" dirty="0" err="1">
                <a:solidFill>
                  <a:srgbClr val="2404AA"/>
                </a:solidFill>
                <a:latin typeface="Arial" pitchFamily="34" charset="0"/>
                <a:cs typeface="Arial" pitchFamily="34" charset="0"/>
              </a:rPr>
              <a:t>chiếc</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Anh</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đã</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trả</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bằng</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hai</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phiếu</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mua</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hàng</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mỗi</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phiếu</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trị</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giá</a:t>
            </a:r>
            <a:r>
              <a:rPr lang="en-US" sz="3200" dirty="0">
                <a:solidFill>
                  <a:srgbClr val="2404AA"/>
                </a:solidFill>
                <a:latin typeface="Arial" pitchFamily="34" charset="0"/>
                <a:cs typeface="Arial" pitchFamily="34" charset="0"/>
              </a:rPr>
              <a:t> 100 000 </a:t>
            </a:r>
            <a:r>
              <a:rPr lang="en-US" sz="3200" dirty="0" err="1">
                <a:solidFill>
                  <a:srgbClr val="2404AA"/>
                </a:solidFill>
                <a:latin typeface="Arial" pitchFamily="34" charset="0"/>
                <a:cs typeface="Arial" pitchFamily="34" charset="0"/>
              </a:rPr>
              <a:t>đồng</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Anh</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Sơn</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còn</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phải</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trả</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thêm</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bao</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nhiêu</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tiền</a:t>
            </a:r>
            <a:r>
              <a:rPr lang="en-US" sz="3200" dirty="0">
                <a:solidFill>
                  <a:srgbClr val="2404AA"/>
                </a:solidFill>
                <a:latin typeface="Arial" pitchFamily="34" charset="0"/>
                <a:cs typeface="Arial" pitchFamily="34" charset="0"/>
              </a:rPr>
              <a:t>?</a:t>
            </a:r>
          </a:p>
        </p:txBody>
      </p:sp>
      <p:sp>
        <p:nvSpPr>
          <p:cNvPr id="22" name="Google Shape;1149;p41"/>
          <p:cNvSpPr/>
          <p:nvPr/>
        </p:nvSpPr>
        <p:spPr>
          <a:xfrm>
            <a:off x="957430" y="5243748"/>
            <a:ext cx="699247" cy="707302"/>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50;p41"/>
          <p:cNvSpPr/>
          <p:nvPr/>
        </p:nvSpPr>
        <p:spPr>
          <a:xfrm>
            <a:off x="1635870" y="5934836"/>
            <a:ext cx="359493" cy="36427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51;p41"/>
          <p:cNvSpPr/>
          <p:nvPr/>
        </p:nvSpPr>
        <p:spPr>
          <a:xfrm>
            <a:off x="415480" y="5951050"/>
            <a:ext cx="398892" cy="54882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59;p41"/>
          <p:cNvSpPr/>
          <p:nvPr/>
        </p:nvSpPr>
        <p:spPr>
          <a:xfrm rot="4504159">
            <a:off x="456210" y="4819220"/>
            <a:ext cx="384495" cy="37970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07;p41"/>
          <p:cNvSpPr/>
          <p:nvPr/>
        </p:nvSpPr>
        <p:spPr>
          <a:xfrm>
            <a:off x="2090415" y="5123241"/>
            <a:ext cx="169387" cy="164601"/>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07;p41"/>
          <p:cNvSpPr/>
          <p:nvPr/>
        </p:nvSpPr>
        <p:spPr>
          <a:xfrm>
            <a:off x="1672874" y="5083427"/>
            <a:ext cx="322489" cy="320641"/>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3" name="TextBox 2"/>
              <p:cNvSpPr txBox="1"/>
              <p:nvPr/>
            </p:nvSpPr>
            <p:spPr>
              <a:xfrm>
                <a:off x="3517750" y="2108499"/>
                <a:ext cx="8530815" cy="3323987"/>
              </a:xfrm>
              <a:prstGeom prst="rect">
                <a:avLst/>
              </a:prstGeom>
              <a:noFill/>
            </p:spPr>
            <p:txBody>
              <a:bodyPr wrap="square" rtlCol="0">
                <a:spAutoFit/>
              </a:bodyPr>
              <a:lstStyle/>
              <a:p>
                <a:pPr algn="ctr">
                  <a:lnSpc>
                    <a:spcPct val="150000"/>
                  </a:lnSpc>
                </a:pPr>
                <a:r>
                  <a:rPr lang="en-US" sz="2800" dirty="0">
                    <a:latin typeface="Arial" pitchFamily="34" charset="0"/>
                    <a:cs typeface="Arial" pitchFamily="34" charset="0"/>
                  </a:rPr>
                  <a:t>Bài </a:t>
                </a:r>
                <a:r>
                  <a:rPr lang="en-US" sz="2800" dirty="0" err="1">
                    <a:latin typeface="Arial" pitchFamily="34" charset="0"/>
                    <a:cs typeface="Arial" pitchFamily="34" charset="0"/>
                  </a:rPr>
                  <a:t>giải</a:t>
                </a:r>
                <a:endParaRPr lang="en-US" sz="2800" dirty="0">
                  <a:latin typeface="Arial" pitchFamily="34" charset="0"/>
                  <a:cs typeface="Arial" pitchFamily="34" charset="0"/>
                </a:endParaRPr>
              </a:p>
              <a:p>
                <a:pPr algn="ctr">
                  <a:lnSpc>
                    <a:spcPct val="150000"/>
                  </a:lnSpc>
                </a:pP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tiền</a:t>
                </a:r>
                <a:r>
                  <a:rPr lang="en-US" sz="2800" dirty="0">
                    <a:latin typeface="Arial" pitchFamily="34" charset="0"/>
                    <a:cs typeface="Arial" pitchFamily="34" charset="0"/>
                  </a:rPr>
                  <a:t> </a:t>
                </a:r>
                <a:r>
                  <a:rPr lang="en-US" sz="2800" dirty="0" err="1">
                    <a:latin typeface="Arial" pitchFamily="34" charset="0"/>
                    <a:cs typeface="Arial" pitchFamily="34" charset="0"/>
                  </a:rPr>
                  <a:t>anh</a:t>
                </a:r>
                <a:r>
                  <a:rPr lang="en-US" sz="2800" dirty="0">
                    <a:latin typeface="Arial" pitchFamily="34" charset="0"/>
                    <a:cs typeface="Arial" pitchFamily="34" charset="0"/>
                  </a:rPr>
                  <a:t> </a:t>
                </a:r>
                <a:r>
                  <a:rPr lang="en-US" sz="2800" dirty="0" err="1">
                    <a:latin typeface="Arial" pitchFamily="34" charset="0"/>
                    <a:cs typeface="Arial" pitchFamily="34" charset="0"/>
                  </a:rPr>
                  <a:t>Sơn</a:t>
                </a:r>
                <a:r>
                  <a:rPr lang="en-US" sz="2800" dirty="0">
                    <a:latin typeface="Arial" pitchFamily="34" charset="0"/>
                    <a:cs typeface="Arial" pitchFamily="34" charset="0"/>
                  </a:rPr>
                  <a:t> </a:t>
                </a:r>
                <a:r>
                  <a:rPr lang="en-US" sz="2800" dirty="0" err="1">
                    <a:latin typeface="Arial" pitchFamily="34" charset="0"/>
                    <a:cs typeface="Arial" pitchFamily="34" charset="0"/>
                  </a:rPr>
                  <a:t>mua</a:t>
                </a:r>
                <a:r>
                  <a:rPr lang="en-US" sz="2800" dirty="0">
                    <a:latin typeface="Arial" pitchFamily="34" charset="0"/>
                    <a:cs typeface="Arial" pitchFamily="34" charset="0"/>
                  </a:rPr>
                  <a:t> </a:t>
                </a:r>
                <a:r>
                  <a:rPr lang="en-US" sz="2800" dirty="0" err="1">
                    <a:latin typeface="Arial" pitchFamily="34" charset="0"/>
                    <a:cs typeface="Arial" pitchFamily="34" charset="0"/>
                  </a:rPr>
                  <a:t>hàng</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a:t>
                </a:r>
              </a:p>
              <a:p>
                <a:pPr algn="ctr">
                  <a:lnSpc>
                    <a:spcPct val="150000"/>
                  </a:lnSpc>
                </a:pPr>
                <a14:m>
                  <m:oMath xmlns:m="http://schemas.openxmlformats.org/officeDocument/2006/math">
                    <m:r>
                      <a:rPr lang="en-US" sz="2800" b="0" i="1" smtClean="0">
                        <a:latin typeface="Cambria Math"/>
                        <a:cs typeface="Arial" pitchFamily="34" charset="0"/>
                      </a:rPr>
                      <m:t>2.125 000+3.95 000+5.17 000=620 000</m:t>
                    </m:r>
                  </m:oMath>
                </a14:m>
                <a:r>
                  <a:rPr lang="en-US" sz="2800" dirty="0">
                    <a:latin typeface="Arial" pitchFamily="34" charset="0"/>
                    <a:cs typeface="Arial" pitchFamily="34" charset="0"/>
                  </a:rPr>
                  <a:t> (</a:t>
                </a:r>
                <a:r>
                  <a:rPr lang="en-US" sz="2800" dirty="0" err="1">
                    <a:latin typeface="Arial" pitchFamily="34" charset="0"/>
                    <a:cs typeface="Arial" pitchFamily="34" charset="0"/>
                  </a:rPr>
                  <a:t>đồng</a:t>
                </a:r>
                <a:r>
                  <a:rPr lang="en-US" sz="2800" dirty="0">
                    <a:latin typeface="Arial" pitchFamily="34" charset="0"/>
                    <a:cs typeface="Arial" pitchFamily="34" charset="0"/>
                  </a:rPr>
                  <a:t>)</a:t>
                </a:r>
              </a:p>
              <a:p>
                <a:pPr algn="ctr">
                  <a:lnSpc>
                    <a:spcPct val="150000"/>
                  </a:lnSpc>
                </a:pP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tiền</a:t>
                </a:r>
                <a:r>
                  <a:rPr lang="en-US" sz="2800" dirty="0">
                    <a:latin typeface="Arial" pitchFamily="34" charset="0"/>
                    <a:cs typeface="Arial" pitchFamily="34" charset="0"/>
                  </a:rPr>
                  <a:t> </a:t>
                </a:r>
                <a:r>
                  <a:rPr lang="en-US" sz="2800" dirty="0" err="1">
                    <a:latin typeface="Arial" pitchFamily="34" charset="0"/>
                    <a:cs typeface="Arial" pitchFamily="34" charset="0"/>
                  </a:rPr>
                  <a:t>anh</a:t>
                </a:r>
                <a:r>
                  <a:rPr lang="en-US" sz="2800" dirty="0">
                    <a:latin typeface="Arial" pitchFamily="34" charset="0"/>
                    <a:cs typeface="Arial" pitchFamily="34" charset="0"/>
                  </a:rPr>
                  <a:t> </a:t>
                </a:r>
                <a:r>
                  <a:rPr lang="en-US" sz="2800" dirty="0" err="1">
                    <a:latin typeface="Arial" pitchFamily="34" charset="0"/>
                    <a:cs typeface="Arial" pitchFamily="34" charset="0"/>
                  </a:rPr>
                  <a:t>Sơn</a:t>
                </a:r>
                <a:r>
                  <a:rPr lang="en-US" sz="2800" dirty="0">
                    <a:latin typeface="Arial" pitchFamily="34" charset="0"/>
                    <a:cs typeface="Arial" pitchFamily="34" charset="0"/>
                  </a:rPr>
                  <a:t> </a:t>
                </a:r>
                <a:r>
                  <a:rPr lang="en-US" sz="2800" dirty="0" err="1">
                    <a:latin typeface="Arial" pitchFamily="34" charset="0"/>
                    <a:cs typeface="Arial" pitchFamily="34" charset="0"/>
                  </a:rPr>
                  <a:t>phải</a:t>
                </a:r>
                <a:r>
                  <a:rPr lang="en-US" sz="2800" dirty="0">
                    <a:latin typeface="Arial" pitchFamily="34" charset="0"/>
                    <a:cs typeface="Arial" pitchFamily="34" charset="0"/>
                  </a:rPr>
                  <a:t> </a:t>
                </a:r>
                <a:r>
                  <a:rPr lang="en-US" sz="2800" dirty="0" err="1">
                    <a:latin typeface="Arial" pitchFamily="34" charset="0"/>
                    <a:cs typeface="Arial" pitchFamily="34" charset="0"/>
                  </a:rPr>
                  <a:t>trả</a:t>
                </a:r>
                <a:r>
                  <a:rPr lang="en-US" sz="2800" dirty="0">
                    <a:latin typeface="Arial" pitchFamily="34" charset="0"/>
                    <a:cs typeface="Arial" pitchFamily="34" charset="0"/>
                  </a:rPr>
                  <a:t> </a:t>
                </a:r>
                <a:r>
                  <a:rPr lang="en-US" sz="2800" dirty="0" err="1">
                    <a:latin typeface="Arial" pitchFamily="34" charset="0"/>
                    <a:cs typeface="Arial" pitchFamily="34" charset="0"/>
                  </a:rPr>
                  <a:t>thêm</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a:t>
                </a:r>
              </a:p>
              <a:p>
                <a:pPr algn="ctr">
                  <a:lnSpc>
                    <a:spcPct val="150000"/>
                  </a:lnSpc>
                </a:pPr>
                <a14:m>
                  <m:oMath xmlns:m="http://schemas.openxmlformats.org/officeDocument/2006/math">
                    <m:r>
                      <a:rPr lang="en-US" sz="2800" b="0" i="1" smtClean="0">
                        <a:latin typeface="Cambria Math"/>
                        <a:cs typeface="Arial" pitchFamily="34" charset="0"/>
                      </a:rPr>
                      <m:t>620 000−200 000=420 000</m:t>
                    </m:r>
                  </m:oMath>
                </a14:m>
                <a:r>
                  <a:rPr lang="en-US" sz="2800" dirty="0">
                    <a:latin typeface="Arial" pitchFamily="34" charset="0"/>
                    <a:cs typeface="Arial" pitchFamily="34" charset="0"/>
                  </a:rPr>
                  <a:t> (</a:t>
                </a:r>
                <a:r>
                  <a:rPr lang="en-US" sz="2800" dirty="0" err="1">
                    <a:latin typeface="Arial" pitchFamily="34" charset="0"/>
                    <a:cs typeface="Arial" pitchFamily="34" charset="0"/>
                  </a:rPr>
                  <a:t>đồng</a:t>
                </a:r>
                <a:r>
                  <a:rPr lang="en-US" sz="2800" dirty="0">
                    <a:latin typeface="Arial" pitchFamily="34" charset="0"/>
                    <a:cs typeface="Arial"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3517750" y="2108499"/>
                <a:ext cx="8530815" cy="3323987"/>
              </a:xfrm>
              <a:prstGeom prst="rect">
                <a:avLst/>
              </a:prstGeom>
              <a:blipFill rotWithShape="1">
                <a:blip r:embed="rId4"/>
                <a:stretch>
                  <a:fillRect b="-1835"/>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16868C53-A736-454C-7567-6CEFE0A5E3A7}"/>
              </a:ext>
            </a:extLst>
          </p:cNvPr>
          <p:cNvSpPr/>
          <p:nvPr/>
        </p:nvSpPr>
        <p:spPr>
          <a:xfrm>
            <a:off x="9350612" y="5687123"/>
            <a:ext cx="2090539" cy="802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92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4BA6-55F2-F81B-8644-4B377497B6E7}"/>
              </a:ext>
            </a:extLst>
          </p:cNvPr>
          <p:cNvSpPr>
            <a:spLocks noGrp="1"/>
          </p:cNvSpPr>
          <p:nvPr>
            <p:ph type="ctrTitle"/>
          </p:nvPr>
        </p:nvSpPr>
        <p:spPr>
          <a:xfrm>
            <a:off x="808463" y="1214438"/>
            <a:ext cx="10575073" cy="2387600"/>
          </a:xfrm>
        </p:spPr>
        <p:txBody>
          <a:bodyPr/>
          <a:lstStyle/>
          <a:p>
            <a:r>
              <a:rPr lang="vi-VN" dirty="0">
                <a:latin typeface="+mn-lt"/>
              </a:rPr>
              <a:t>KIỂM TRA THƯỜNG XUYÊN</a:t>
            </a:r>
            <a:endParaRPr lang="en-US" dirty="0">
              <a:latin typeface="+mn-lt"/>
            </a:endParaRPr>
          </a:p>
        </p:txBody>
      </p:sp>
      <p:sp>
        <p:nvSpPr>
          <p:cNvPr id="3" name="Subtitle 2">
            <a:extLst>
              <a:ext uri="{FF2B5EF4-FFF2-40B4-BE49-F238E27FC236}">
                <a16:creationId xmlns:a16="http://schemas.microsoft.com/office/drawing/2014/main" id="{32291E1B-4A2B-4EF9-AB29-561E0491F2FD}"/>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9515BA05-16C0-1222-F303-4D22B9152DB6}"/>
              </a:ext>
            </a:extLst>
          </p:cNvPr>
          <p:cNvSpPr/>
          <p:nvPr/>
        </p:nvSpPr>
        <p:spPr>
          <a:xfrm>
            <a:off x="9350612" y="5687123"/>
            <a:ext cx="2090539" cy="802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53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2C4B-CBFD-F1A2-7DBD-9C603848DC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46F275-4011-C60C-AD5A-E80643771EB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F5E9B43-490F-448B-4D6C-0B469DEE8C5B}"/>
              </a:ext>
            </a:extLst>
          </p:cNvPr>
          <p:cNvPicPr>
            <a:picLocks noChangeAspect="1"/>
          </p:cNvPicPr>
          <p:nvPr/>
        </p:nvPicPr>
        <p:blipFill>
          <a:blip r:embed="rId2"/>
          <a:stretch>
            <a:fillRect/>
          </a:stretch>
        </p:blipFill>
        <p:spPr>
          <a:xfrm>
            <a:off x="98168" y="365125"/>
            <a:ext cx="11995666" cy="6127750"/>
          </a:xfrm>
          <a:prstGeom prst="rect">
            <a:avLst/>
          </a:prstGeom>
        </p:spPr>
      </p:pic>
    </p:spTree>
    <p:extLst>
      <p:ext uri="{BB962C8B-B14F-4D97-AF65-F5344CB8AC3E}">
        <p14:creationId xmlns:p14="http://schemas.microsoft.com/office/powerpoint/2010/main" val="2926420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4" name="Title 1">
            <a:extLst>
              <a:ext uri="{FF2B5EF4-FFF2-40B4-BE49-F238E27FC236}">
                <a16:creationId xmlns:a16="http://schemas.microsoft.com/office/drawing/2014/main" id="{38B0C389-97CB-4DAC-1A59-BD02E2E39921}"/>
              </a:ext>
            </a:extLst>
          </p:cNvPr>
          <p:cNvSpPr>
            <a:spLocks noGrp="1"/>
          </p:cNvSpPr>
          <p:nvPr>
            <p:ph type="title"/>
          </p:nvPr>
        </p:nvSpPr>
        <p:spPr>
          <a:xfrm>
            <a:off x="265355" y="1991489"/>
            <a:ext cx="11661289" cy="3740238"/>
          </a:xfrm>
        </p:spPr>
        <p:txBody>
          <a:bodyPr>
            <a:normAutofit fontScale="90000"/>
          </a:bodyPr>
          <a:lstStyle/>
          <a:p>
            <a:pPr>
              <a:lnSpc>
                <a:spcPct val="150000"/>
              </a:lnSpc>
            </a:pPr>
            <a:r>
              <a:rPr lang="vi-VN" sz="3200" b="1" dirty="0">
                <a:solidFill>
                  <a:srgbClr val="2404AA"/>
                </a:solidFill>
                <a:latin typeface="Arial" pitchFamily="34" charset="0"/>
                <a:cs typeface="Arial" pitchFamily="34" charset="0"/>
              </a:rPr>
              <a:t>- Làm bài tập 8, 9 SGK trang 29</a:t>
            </a:r>
            <a:br>
              <a:rPr lang="vi-VN" sz="3200" b="1" u="sng" dirty="0">
                <a:solidFill>
                  <a:srgbClr val="2404AA"/>
                </a:solidFill>
                <a:latin typeface="Arial" pitchFamily="34" charset="0"/>
                <a:cs typeface="Arial" pitchFamily="34" charset="0"/>
              </a:rPr>
            </a:br>
            <a:r>
              <a:rPr lang="vi-VN" sz="3200" b="1" u="sng" dirty="0">
                <a:solidFill>
                  <a:srgbClr val="2404AA"/>
                </a:solidFill>
                <a:latin typeface="Arial" pitchFamily="34" charset="0"/>
                <a:cs typeface="Arial" pitchFamily="34" charset="0"/>
              </a:rPr>
              <a:t>Chuẩn bị bài mới:</a:t>
            </a:r>
            <a:br>
              <a:rPr lang="vi-VN" sz="3200" b="1" dirty="0">
                <a:solidFill>
                  <a:srgbClr val="2404AA"/>
                </a:solidFill>
                <a:latin typeface="Arial" pitchFamily="34" charset="0"/>
                <a:cs typeface="Arial" pitchFamily="34" charset="0"/>
              </a:rPr>
            </a:br>
            <a:r>
              <a:rPr lang="vi-VN" sz="3200" b="1" dirty="0">
                <a:solidFill>
                  <a:srgbClr val="2404AA"/>
                </a:solidFill>
                <a:latin typeface="Arial" pitchFamily="34" charset="0"/>
                <a:cs typeface="Arial" pitchFamily="34" charset="0"/>
              </a:rPr>
              <a:t>- Đọc Bài 7: Quan hệ chia hết. Tính chất chia hết.</a:t>
            </a:r>
            <a:br>
              <a:rPr lang="vi-VN" sz="3200" b="1" dirty="0">
                <a:solidFill>
                  <a:srgbClr val="2404AA"/>
                </a:solidFill>
                <a:latin typeface="Arial" pitchFamily="34" charset="0"/>
                <a:cs typeface="Arial" pitchFamily="34" charset="0"/>
              </a:rPr>
            </a:br>
            <a:r>
              <a:rPr lang="vi-VN" sz="3200" b="1" dirty="0">
                <a:solidFill>
                  <a:srgbClr val="2404AA"/>
                </a:solidFill>
                <a:latin typeface="Arial" pitchFamily="34" charset="0"/>
                <a:cs typeface="Arial" pitchFamily="34" charset="0"/>
              </a:rPr>
              <a:t>- Trả lời câu hỏi: Ước là gì? Bội là gì?</a:t>
            </a:r>
            <a:br>
              <a:rPr lang="vi-VN" sz="3200" b="1" dirty="0">
                <a:solidFill>
                  <a:srgbClr val="2404AA"/>
                </a:solidFill>
                <a:latin typeface="Arial" pitchFamily="34" charset="0"/>
                <a:cs typeface="Arial" pitchFamily="34" charset="0"/>
              </a:rPr>
            </a:br>
            <a:r>
              <a:rPr lang="vi-VN" sz="3200" b="1" dirty="0">
                <a:solidFill>
                  <a:srgbClr val="2404AA"/>
                </a:solidFill>
                <a:latin typeface="Arial" pitchFamily="34" charset="0"/>
                <a:cs typeface="Arial" pitchFamily="34" charset="0"/>
              </a:rPr>
              <a:t>Số nào luôn luôn là bội của các số tự nhiên?</a:t>
            </a:r>
            <a:br>
              <a:rPr lang="vi-VN" sz="3200" b="1" dirty="0">
                <a:solidFill>
                  <a:srgbClr val="2404AA"/>
                </a:solidFill>
                <a:latin typeface="Arial" pitchFamily="34" charset="0"/>
                <a:cs typeface="Arial" pitchFamily="34" charset="0"/>
              </a:rPr>
            </a:br>
            <a:r>
              <a:rPr lang="vi-VN" sz="3200" b="1" dirty="0">
                <a:solidFill>
                  <a:srgbClr val="2404AA"/>
                </a:solidFill>
                <a:latin typeface="Arial" pitchFamily="34" charset="0"/>
                <a:cs typeface="Arial" pitchFamily="34" charset="0"/>
              </a:rPr>
              <a:t>Số nào luôn luôn là ước của các số tự nhiên?</a:t>
            </a:r>
            <a:br>
              <a:rPr lang="vi-VN" sz="3200" b="1" dirty="0">
                <a:solidFill>
                  <a:srgbClr val="2404AA"/>
                </a:solidFill>
                <a:latin typeface="Arial" pitchFamily="34" charset="0"/>
                <a:cs typeface="Arial" pitchFamily="34" charset="0"/>
              </a:rPr>
            </a:br>
            <a:r>
              <a:rPr lang="vi-VN" sz="3200" b="1" dirty="0">
                <a:solidFill>
                  <a:srgbClr val="2404AA"/>
                </a:solidFill>
                <a:latin typeface="Arial" pitchFamily="34" charset="0"/>
                <a:cs typeface="Arial" pitchFamily="34" charset="0"/>
              </a:rPr>
              <a:t>Cách tìm bội và ước của một số tự nhiên.</a:t>
            </a:r>
            <a:endParaRPr lang="en-US" sz="3200" dirty="0">
              <a:solidFill>
                <a:srgbClr val="2404AA"/>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9552A014-A41E-DC9B-C632-EC7C498AE3CB}"/>
              </a:ext>
            </a:extLst>
          </p:cNvPr>
          <p:cNvSpPr/>
          <p:nvPr/>
        </p:nvSpPr>
        <p:spPr>
          <a:xfrm>
            <a:off x="9350612" y="5731727"/>
            <a:ext cx="2090539" cy="802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58520"/>
            <a:ext cx="12428498" cy="9211581"/>
          </a:xfrm>
        </p:spPr>
      </p:pic>
      <p:sp>
        <p:nvSpPr>
          <p:cNvPr id="5" name="Title 1"/>
          <p:cNvSpPr>
            <a:spLocks noGrp="1"/>
          </p:cNvSpPr>
          <p:nvPr>
            <p:ph type="title"/>
          </p:nvPr>
        </p:nvSpPr>
        <p:spPr>
          <a:xfrm>
            <a:off x="1131687" y="498070"/>
            <a:ext cx="6965245" cy="1202485"/>
          </a:xfrm>
        </p:spPr>
        <p:txBody>
          <a:bodyPr/>
          <a:lstStyle/>
          <a:p>
            <a:r>
              <a:rPr lang="en-US" b="1" dirty="0">
                <a:solidFill>
                  <a:srgbClr val="FF0000"/>
                </a:solidFill>
              </a:rPr>
              <a:t>ĐI CHỢ</a:t>
            </a:r>
          </a:p>
        </p:txBody>
      </p:sp>
      <p:sp>
        <p:nvSpPr>
          <p:cNvPr id="6" name="Content Placeholder 2"/>
          <p:cNvSpPr txBox="1">
            <a:spLocks/>
          </p:cNvSpPr>
          <p:nvPr/>
        </p:nvSpPr>
        <p:spPr>
          <a:xfrm>
            <a:off x="2177162" y="2039489"/>
            <a:ext cx="8064117" cy="359751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60000"/>
              </a:lnSpc>
              <a:spcBef>
                <a:spcPts val="0"/>
              </a:spcBef>
              <a:buFont typeface="Arial" panose="020B0604020202020204" pitchFamily="34" charset="0"/>
              <a:buNone/>
            </a:pPr>
            <a:r>
              <a:rPr lang="nl-NL" dirty="0">
                <a:latin typeface="Arial" pitchFamily="34" charset="0"/>
                <a:cs typeface="Arial" pitchFamily="34" charset="0"/>
              </a:rPr>
              <a:t>    Con đi chợ mua đồ để nấu một bữa ăn, số tiền con có là 180 nghìn đồng. Biết các con mua: 1 miếng thịt giá 35 nghìn đồng, 1 con cá giá 50 nghìn đồng và 2 bó rau cải, mỗi bó giá 5 nghìn đồng. Con hãy viết phép tính để tính số tiền còn thừa, con còn lại bao nhiêu tiền sau khi mua các thực phẩm trên?</a:t>
            </a:r>
          </a:p>
          <a:p>
            <a:pPr marL="0" indent="0" algn="just">
              <a:lnSpc>
                <a:spcPct val="160000"/>
              </a:lnSpc>
              <a:spcBef>
                <a:spcPts val="0"/>
              </a:spcBef>
              <a:buFont typeface="Arial" panose="020B0604020202020204" pitchFamily="34" charset="0"/>
              <a:buNone/>
            </a:pPr>
            <a:endParaRPr lang="nl-NL" i="1" u="sng" dirty="0">
              <a:latin typeface="Arial" pitchFamily="34" charset="0"/>
              <a:cs typeface="Arial" pitchFamily="34" charset="0"/>
            </a:endParaRPr>
          </a:p>
        </p:txBody>
      </p:sp>
      <p:pic>
        <p:nvPicPr>
          <p:cNvPr id="7" name="Picture 4" descr="Thịt Nạc Vai Giá Sỉ"/>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39038">
            <a:off x="523308" y="3653957"/>
            <a:ext cx="1241165" cy="920955"/>
          </a:xfrm>
          <a:prstGeom prst="rect">
            <a:avLst/>
          </a:prstGeom>
          <a:noFill/>
          <a:extLst>
            <a:ext uri="{909E8E84-426E-40DD-AFC4-6F175D3DCCD1}">
              <a14:hiddenFill xmlns:a14="http://schemas.microsoft.com/office/drawing/2010/main">
                <a:solidFill>
                  <a:srgbClr val="FFFFFF"/>
                </a:solidFill>
              </a14:hiddenFill>
            </a:ext>
          </a:extLst>
        </p:spPr>
      </p:pic>
      <p:sp>
        <p:nvSpPr>
          <p:cNvPr id="8" name="Up Arrow Callout 7"/>
          <p:cNvSpPr/>
          <p:nvPr/>
        </p:nvSpPr>
        <p:spPr>
          <a:xfrm>
            <a:off x="835120" y="6230362"/>
            <a:ext cx="1057416" cy="105987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35 k</a:t>
            </a:r>
          </a:p>
        </p:txBody>
      </p:sp>
      <p:pic>
        <p:nvPicPr>
          <p:cNvPr id="9" name="Picture 8" descr="Cá Chép Giòn - 100% tươi sống, giá tốt tại Hà Nội | BHFood.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03394">
            <a:off x="345146" y="4906298"/>
            <a:ext cx="1550969" cy="934010"/>
          </a:xfrm>
          <a:prstGeom prst="rect">
            <a:avLst/>
          </a:prstGeom>
          <a:noFill/>
          <a:extLst>
            <a:ext uri="{909E8E84-426E-40DD-AFC4-6F175D3DCCD1}">
              <a14:hiddenFill xmlns:a14="http://schemas.microsoft.com/office/drawing/2010/main">
                <a:solidFill>
                  <a:srgbClr val="FFFFFF"/>
                </a:solidFill>
              </a14:hiddenFill>
            </a:ext>
          </a:extLst>
        </p:spPr>
      </p:pic>
      <p:sp>
        <p:nvSpPr>
          <p:cNvPr id="10" name="Up Arrow Callout 9"/>
          <p:cNvSpPr/>
          <p:nvPr/>
        </p:nvSpPr>
        <p:spPr>
          <a:xfrm>
            <a:off x="4219776" y="6063253"/>
            <a:ext cx="990600" cy="105987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50 k</a:t>
            </a:r>
          </a:p>
        </p:txBody>
      </p:sp>
      <p:pic>
        <p:nvPicPr>
          <p:cNvPr id="11" name="Picture 10" descr="Cải bó xôi - gói 250gr | 3sachfood_o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417" y="1846377"/>
            <a:ext cx="2048935" cy="1343882"/>
          </a:xfrm>
          <a:prstGeom prst="rect">
            <a:avLst/>
          </a:prstGeom>
          <a:noFill/>
          <a:extLst>
            <a:ext uri="{909E8E84-426E-40DD-AFC4-6F175D3DCCD1}">
              <a14:hiddenFill xmlns:a14="http://schemas.microsoft.com/office/drawing/2010/main">
                <a:solidFill>
                  <a:srgbClr val="FFFFFF"/>
                </a:solidFill>
              </a14:hiddenFill>
            </a:ext>
          </a:extLst>
        </p:spPr>
      </p:pic>
      <p:sp>
        <p:nvSpPr>
          <p:cNvPr id="12" name="Up Arrow Callout 11"/>
          <p:cNvSpPr/>
          <p:nvPr/>
        </p:nvSpPr>
        <p:spPr>
          <a:xfrm>
            <a:off x="9444624" y="6230361"/>
            <a:ext cx="990600" cy="105987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 k</a:t>
            </a:r>
          </a:p>
        </p:txBody>
      </p:sp>
    </p:spTree>
    <p:extLst>
      <p:ext uri="{BB962C8B-B14F-4D97-AF65-F5344CB8AC3E}">
        <p14:creationId xmlns:p14="http://schemas.microsoft.com/office/powerpoint/2010/main" val="8303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
        <p:nvSpPr>
          <p:cNvPr id="4" name="Rounded Rectangle 3"/>
          <p:cNvSpPr/>
          <p:nvPr/>
        </p:nvSpPr>
        <p:spPr>
          <a:xfrm>
            <a:off x="2235200" y="1701800"/>
            <a:ext cx="8229600" cy="3454400"/>
          </a:xfrm>
          <a:prstGeom prst="roundRect">
            <a:avLst/>
          </a:prstGeom>
          <a:solidFill>
            <a:srgbClr val="CFDDA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7" name="Rounded Rectangle 6"/>
          <p:cNvSpPr/>
          <p:nvPr/>
        </p:nvSpPr>
        <p:spPr>
          <a:xfrm>
            <a:off x="2743200" y="2021181"/>
            <a:ext cx="7264400" cy="2830219"/>
          </a:xfrm>
          <a:prstGeom prst="roundRect">
            <a:avLst/>
          </a:prstGeom>
          <a:solidFill>
            <a:srgbClr val="CFDDAD">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 name="TextBox 1"/>
          <p:cNvSpPr txBox="1"/>
          <p:nvPr/>
        </p:nvSpPr>
        <p:spPr>
          <a:xfrm>
            <a:off x="3571539" y="2635624"/>
            <a:ext cx="5798372" cy="707886"/>
          </a:xfrm>
          <a:prstGeom prst="rect">
            <a:avLst/>
          </a:prstGeom>
          <a:noFill/>
        </p:spPr>
        <p:txBody>
          <a:bodyPr wrap="square" rtlCol="0">
            <a:spAutoFit/>
          </a:bodyPr>
          <a:lstStyle/>
          <a:p>
            <a:pPr algn="ctr"/>
            <a:r>
              <a:rPr lang="en-US" sz="4000" dirty="0">
                <a:latin typeface="Arial" pitchFamily="34" charset="0"/>
                <a:cs typeface="Arial" pitchFamily="34" charset="0"/>
              </a:rPr>
              <a:t>KHỞI ĐỘNG</a:t>
            </a:r>
          </a:p>
        </p:txBody>
      </p:sp>
    </p:spTree>
    <p:extLst>
      <p:ext uri="{BB962C8B-B14F-4D97-AF65-F5344CB8AC3E}">
        <p14:creationId xmlns:p14="http://schemas.microsoft.com/office/powerpoint/2010/main" val="43415325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38435" y="67094"/>
            <a:ext cx="7296747" cy="1143000"/>
          </a:xfrm>
        </p:spPr>
        <p:txBody>
          <a:bodyPr>
            <a:normAutofit/>
          </a:bodyPr>
          <a:lstStyle/>
          <a:p>
            <a:pPr algn="ctr" eaLnBrk="1" hangingPunct="1"/>
            <a:r>
              <a:rPr lang="en-US" altLang="en-US" sz="2800" b="1" dirty="0">
                <a:solidFill>
                  <a:srgbClr val="FF0000"/>
                </a:solidFill>
                <a:latin typeface="Arial" pitchFamily="34" charset="0"/>
                <a:cs typeface="Arial" pitchFamily="34" charset="0"/>
              </a:rPr>
              <a:t>TRÒ CHƠI GHÉP HÌNH</a:t>
            </a:r>
          </a:p>
        </p:txBody>
      </p:sp>
      <p:grpSp>
        <p:nvGrpSpPr>
          <p:cNvPr id="31" name="Group 30"/>
          <p:cNvGrpSpPr>
            <a:grpSpLocks/>
          </p:cNvGrpSpPr>
          <p:nvPr/>
        </p:nvGrpSpPr>
        <p:grpSpPr bwMode="auto">
          <a:xfrm>
            <a:off x="6605871" y="3598431"/>
            <a:ext cx="3200400" cy="1901825"/>
            <a:chOff x="4419601" y="3623336"/>
            <a:chExt cx="2400300" cy="1900779"/>
          </a:xfrm>
          <a:solidFill>
            <a:srgbClr val="F82610"/>
          </a:solidFill>
        </p:grpSpPr>
        <p:sp>
          <p:nvSpPr>
            <p:cNvPr id="13" name="Isosceles Triangle 12"/>
            <p:cNvSpPr/>
            <p:nvPr/>
          </p:nvSpPr>
          <p:spPr>
            <a:xfrm>
              <a:off x="4419601" y="3623336"/>
              <a:ext cx="2400300" cy="19007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44" name="TextBox 19"/>
            <p:cNvSpPr txBox="1">
              <a:spLocks noChangeArrowheads="1"/>
            </p:cNvSpPr>
            <p:nvPr/>
          </p:nvSpPr>
          <p:spPr bwMode="auto">
            <a:xfrm rot="3131099">
              <a:off x="5432582" y="4466397"/>
              <a:ext cx="1054458" cy="392415"/>
            </a:xfrm>
            <a:prstGeom prst="rect">
              <a:avLst/>
            </a:prstGeom>
            <a:grp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cs typeface="Arial" pitchFamily="34" charset="0"/>
                </a:rPr>
                <a:t>12</a:t>
              </a:r>
            </a:p>
          </p:txBody>
        </p:sp>
        <p:sp>
          <p:nvSpPr>
            <p:cNvPr id="5145" name="TextBox 21"/>
            <p:cNvSpPr txBox="1">
              <a:spLocks noChangeArrowheads="1"/>
            </p:cNvSpPr>
            <p:nvPr/>
          </p:nvSpPr>
          <p:spPr bwMode="auto">
            <a:xfrm rot="18418433">
              <a:off x="4758783" y="4449479"/>
              <a:ext cx="1054458" cy="392415"/>
            </a:xfrm>
            <a:prstGeom prst="rect">
              <a:avLst/>
            </a:prstGeom>
            <a:grp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cs typeface="Arial" pitchFamily="34" charset="0"/>
                </a:rPr>
                <a:t>3</a:t>
              </a:r>
            </a:p>
          </p:txBody>
        </p:sp>
      </p:grpSp>
      <p:grpSp>
        <p:nvGrpSpPr>
          <p:cNvPr id="30" name="Group 29"/>
          <p:cNvGrpSpPr>
            <a:grpSpLocks/>
          </p:cNvGrpSpPr>
          <p:nvPr/>
        </p:nvGrpSpPr>
        <p:grpSpPr bwMode="auto">
          <a:xfrm>
            <a:off x="4836724" y="3588185"/>
            <a:ext cx="3200400" cy="1901826"/>
            <a:chOff x="3050791" y="3602347"/>
            <a:chExt cx="2400300" cy="1900779"/>
          </a:xfrm>
          <a:solidFill>
            <a:schemeClr val="accent5">
              <a:lumMod val="40000"/>
              <a:lumOff val="60000"/>
            </a:schemeClr>
          </a:solidFill>
        </p:grpSpPr>
        <p:sp>
          <p:nvSpPr>
            <p:cNvPr id="15" name="Isosceles Triangle 14"/>
            <p:cNvSpPr/>
            <p:nvPr/>
          </p:nvSpPr>
          <p:spPr>
            <a:xfrm rot="10800000">
              <a:off x="3050791" y="3602347"/>
              <a:ext cx="2400300" cy="1900779"/>
            </a:xfrm>
            <a:prstGeom prst="triangle">
              <a:avLst>
                <a:gd name="adj" fmla="val 49535"/>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41" name="TextBox 18"/>
            <p:cNvSpPr txBox="1">
              <a:spLocks noChangeArrowheads="1"/>
            </p:cNvSpPr>
            <p:nvPr/>
          </p:nvSpPr>
          <p:spPr bwMode="auto">
            <a:xfrm>
              <a:off x="3888654" y="3644612"/>
              <a:ext cx="1054458" cy="5229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cs typeface="Arial" pitchFamily="34" charset="0"/>
                </a:rPr>
                <a:t>49</a:t>
              </a:r>
            </a:p>
          </p:txBody>
        </p:sp>
        <p:sp>
          <p:nvSpPr>
            <p:cNvPr id="5142" name="TextBox 22"/>
            <p:cNvSpPr txBox="1">
              <a:spLocks noChangeArrowheads="1"/>
            </p:cNvSpPr>
            <p:nvPr/>
          </p:nvSpPr>
          <p:spPr bwMode="auto">
            <a:xfrm rot="18671874">
              <a:off x="4089493" y="4136774"/>
              <a:ext cx="1270147" cy="3924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cs typeface="Arial" pitchFamily="34" charset="0"/>
                </a:rPr>
                <a:t>2+1=</a:t>
              </a:r>
            </a:p>
          </p:txBody>
        </p:sp>
      </p:grpSp>
      <p:grpSp>
        <p:nvGrpSpPr>
          <p:cNvPr id="28" name="Group 27"/>
          <p:cNvGrpSpPr>
            <a:grpSpLocks/>
          </p:cNvGrpSpPr>
          <p:nvPr/>
        </p:nvGrpSpPr>
        <p:grpSpPr bwMode="auto">
          <a:xfrm>
            <a:off x="6587397" y="1511306"/>
            <a:ext cx="3200400" cy="1981204"/>
            <a:chOff x="4419601" y="1510741"/>
            <a:chExt cx="2400300" cy="1981486"/>
          </a:xfrm>
          <a:solidFill>
            <a:schemeClr val="accent6"/>
          </a:solidFill>
        </p:grpSpPr>
        <p:sp>
          <p:nvSpPr>
            <p:cNvPr id="10" name="Isosceles Triangle 9"/>
            <p:cNvSpPr/>
            <p:nvPr/>
          </p:nvSpPr>
          <p:spPr>
            <a:xfrm rot="10800000">
              <a:off x="4419601" y="1510741"/>
              <a:ext cx="2400300" cy="1981486"/>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38" name="TextBox 15"/>
            <p:cNvSpPr txBox="1">
              <a:spLocks noChangeArrowheads="1"/>
            </p:cNvSpPr>
            <p:nvPr/>
          </p:nvSpPr>
          <p:spPr bwMode="auto">
            <a:xfrm rot="3013535">
              <a:off x="4588367" y="2341420"/>
              <a:ext cx="1434831" cy="3924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cs typeface="Arial" pitchFamily="34" charset="0"/>
                </a:rPr>
                <a:t>0 + 2 =</a:t>
              </a:r>
            </a:p>
          </p:txBody>
        </p:sp>
        <p:sp>
          <p:nvSpPr>
            <p:cNvPr id="5139" name="TextBox 23"/>
            <p:cNvSpPr txBox="1">
              <a:spLocks noChangeArrowheads="1"/>
            </p:cNvSpPr>
            <p:nvPr/>
          </p:nvSpPr>
          <p:spPr bwMode="auto">
            <a:xfrm rot="18470216">
              <a:off x="5446498" y="2035069"/>
              <a:ext cx="1324273" cy="3924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cs typeface="Arial" pitchFamily="34" charset="0"/>
                </a:rPr>
                <a:t>9.1+1=</a:t>
              </a:r>
            </a:p>
          </p:txBody>
        </p:sp>
      </p:grpSp>
      <p:grpSp>
        <p:nvGrpSpPr>
          <p:cNvPr id="32" name="Group 31"/>
          <p:cNvGrpSpPr>
            <a:grpSpLocks/>
          </p:cNvGrpSpPr>
          <p:nvPr/>
        </p:nvGrpSpPr>
        <p:grpSpPr bwMode="auto">
          <a:xfrm>
            <a:off x="8418315" y="3594099"/>
            <a:ext cx="3200400" cy="1900237"/>
            <a:chOff x="5792594" y="3593798"/>
            <a:chExt cx="2400300" cy="1900622"/>
          </a:xfrm>
          <a:solidFill>
            <a:srgbClr val="A7FDFF"/>
          </a:solidFill>
        </p:grpSpPr>
        <p:sp>
          <p:nvSpPr>
            <p:cNvPr id="14" name="Isosceles Triangle 13"/>
            <p:cNvSpPr/>
            <p:nvPr/>
          </p:nvSpPr>
          <p:spPr>
            <a:xfrm rot="10800000">
              <a:off x="5792594" y="3593798"/>
              <a:ext cx="2400300" cy="1900622"/>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35" name="TextBox 20"/>
            <p:cNvSpPr txBox="1">
              <a:spLocks noChangeArrowheads="1"/>
            </p:cNvSpPr>
            <p:nvPr/>
          </p:nvSpPr>
          <p:spPr bwMode="auto">
            <a:xfrm rot="3012450">
              <a:off x="5928980" y="4325022"/>
              <a:ext cx="1495986" cy="3924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cs typeface="Arial" pitchFamily="34" charset="0"/>
                </a:rPr>
                <a:t>5.2+2=</a:t>
              </a:r>
            </a:p>
          </p:txBody>
        </p:sp>
        <p:sp>
          <p:nvSpPr>
            <p:cNvPr id="5136" name="TextBox 25"/>
            <p:cNvSpPr txBox="1">
              <a:spLocks noChangeArrowheads="1"/>
            </p:cNvSpPr>
            <p:nvPr/>
          </p:nvSpPr>
          <p:spPr bwMode="auto">
            <a:xfrm>
              <a:off x="6553006" y="3610723"/>
              <a:ext cx="1054458" cy="5233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cs typeface="Arial" pitchFamily="34" charset="0"/>
                </a:rPr>
                <a:t>16</a:t>
              </a:r>
            </a:p>
          </p:txBody>
        </p:sp>
      </p:grpSp>
      <p:grpSp>
        <p:nvGrpSpPr>
          <p:cNvPr id="2" name="Group 1"/>
          <p:cNvGrpSpPr>
            <a:grpSpLocks/>
          </p:cNvGrpSpPr>
          <p:nvPr/>
        </p:nvGrpSpPr>
        <p:grpSpPr bwMode="auto">
          <a:xfrm>
            <a:off x="8351545" y="1590676"/>
            <a:ext cx="3204633" cy="1901825"/>
            <a:chOff x="5792788" y="1590675"/>
            <a:chExt cx="2403475" cy="1901825"/>
          </a:xfrm>
          <a:solidFill>
            <a:srgbClr val="ED7D31"/>
          </a:solidFill>
        </p:grpSpPr>
        <p:sp>
          <p:nvSpPr>
            <p:cNvPr id="11" name="Isosceles Triangle 10"/>
            <p:cNvSpPr/>
            <p:nvPr/>
          </p:nvSpPr>
          <p:spPr>
            <a:xfrm>
              <a:off x="5792788" y="1590675"/>
              <a:ext cx="2403475" cy="1901825"/>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32" name="TextBox 24"/>
            <p:cNvSpPr txBox="1">
              <a:spLocks noChangeArrowheads="1"/>
            </p:cNvSpPr>
            <p:nvPr/>
          </p:nvSpPr>
          <p:spPr bwMode="auto">
            <a:xfrm rot="18604892">
              <a:off x="6078538" y="2482699"/>
              <a:ext cx="1055687" cy="3924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cs typeface="Arial" pitchFamily="34" charset="0"/>
                </a:rPr>
                <a:t>10</a:t>
              </a:r>
            </a:p>
          </p:txBody>
        </p:sp>
        <p:sp>
          <p:nvSpPr>
            <p:cNvPr id="5133" name="TextBox 26"/>
            <p:cNvSpPr txBox="1">
              <a:spLocks noChangeArrowheads="1"/>
            </p:cNvSpPr>
            <p:nvPr/>
          </p:nvSpPr>
          <p:spPr bwMode="auto">
            <a:xfrm>
              <a:off x="6542088" y="2930726"/>
              <a:ext cx="1055687" cy="523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cs typeface="Arial" pitchFamily="34" charset="0"/>
                </a:rPr>
                <a:t>8.2 =</a:t>
              </a:r>
            </a:p>
          </p:txBody>
        </p:sp>
      </p:grpSp>
      <p:sp>
        <p:nvSpPr>
          <p:cNvPr id="5129" name="TextBox 32"/>
          <p:cNvSpPr txBox="1">
            <a:spLocks noChangeArrowheads="1"/>
          </p:cNvSpPr>
          <p:nvPr/>
        </p:nvSpPr>
        <p:spPr bwMode="auto">
          <a:xfrm>
            <a:off x="126272" y="1193642"/>
            <a:ext cx="391727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cs typeface="Arial" pitchFamily="34" charset="0"/>
              </a:rPr>
              <a:t>LUẬT CHƠI:</a:t>
            </a:r>
          </a:p>
          <a:p>
            <a:pPr algn="just" eaLnBrk="1" hangingPunct="1">
              <a:spcBef>
                <a:spcPct val="0"/>
              </a:spcBef>
              <a:buFontTx/>
              <a:buNone/>
            </a:pPr>
            <a:r>
              <a:rPr lang="en-US" altLang="en-US" sz="2800" dirty="0" err="1">
                <a:cs typeface="Arial" pitchFamily="34" charset="0"/>
              </a:rPr>
              <a:t>Có</a:t>
            </a:r>
            <a:r>
              <a:rPr lang="en-US" altLang="en-US" sz="2800" dirty="0">
                <a:cs typeface="Arial" pitchFamily="34" charset="0"/>
              </a:rPr>
              <a:t> 6 </a:t>
            </a:r>
            <a:r>
              <a:rPr lang="en-US" altLang="en-US" sz="2800" dirty="0" err="1">
                <a:cs typeface="Arial" pitchFamily="34" charset="0"/>
              </a:rPr>
              <a:t>miếng</a:t>
            </a:r>
            <a:r>
              <a:rPr lang="en-US" altLang="en-US" sz="2800" dirty="0">
                <a:cs typeface="Arial" pitchFamily="34" charset="0"/>
              </a:rPr>
              <a:t> </a:t>
            </a:r>
            <a:r>
              <a:rPr lang="en-US" altLang="en-US" sz="2800" dirty="0" err="1">
                <a:cs typeface="Arial" pitchFamily="34" charset="0"/>
              </a:rPr>
              <a:t>ghép</a:t>
            </a:r>
            <a:r>
              <a:rPr lang="en-US" altLang="en-US" sz="2800" dirty="0">
                <a:cs typeface="Arial" pitchFamily="34" charset="0"/>
              </a:rPr>
              <a:t> </a:t>
            </a:r>
            <a:r>
              <a:rPr lang="en-US" altLang="en-US" sz="2800" dirty="0" err="1">
                <a:cs typeface="Arial" pitchFamily="34" charset="0"/>
              </a:rPr>
              <a:t>hình</a:t>
            </a:r>
            <a:r>
              <a:rPr lang="en-US" altLang="en-US" sz="2800" dirty="0">
                <a:cs typeface="Arial" pitchFamily="34" charset="0"/>
              </a:rPr>
              <a:t> tam </a:t>
            </a:r>
            <a:r>
              <a:rPr lang="en-US" altLang="en-US" sz="2800" dirty="0" err="1">
                <a:cs typeface="Arial" pitchFamily="34" charset="0"/>
              </a:rPr>
              <a:t>giác</a:t>
            </a:r>
            <a:r>
              <a:rPr lang="en-US" altLang="en-US" sz="2800" dirty="0">
                <a:cs typeface="Arial" pitchFamily="34" charset="0"/>
              </a:rPr>
              <a:t>, </a:t>
            </a:r>
            <a:r>
              <a:rPr lang="en-US" altLang="en-US" sz="2800" dirty="0" err="1">
                <a:cs typeface="Arial" pitchFamily="34" charset="0"/>
              </a:rPr>
              <a:t>trên</a:t>
            </a:r>
            <a:r>
              <a:rPr lang="en-US" altLang="en-US" sz="2800" dirty="0">
                <a:cs typeface="Arial" pitchFamily="34" charset="0"/>
              </a:rPr>
              <a:t> 2 </a:t>
            </a:r>
            <a:r>
              <a:rPr lang="en-US" altLang="en-US" sz="2800" dirty="0" err="1">
                <a:cs typeface="Arial" pitchFamily="34" charset="0"/>
              </a:rPr>
              <a:t>cạnh</a:t>
            </a:r>
            <a:r>
              <a:rPr lang="en-US" altLang="en-US" sz="2800" dirty="0">
                <a:cs typeface="Arial" pitchFamily="34" charset="0"/>
              </a:rPr>
              <a:t> </a:t>
            </a:r>
            <a:r>
              <a:rPr lang="en-US" altLang="en-US" sz="2800" dirty="0" err="1">
                <a:cs typeface="Arial" pitchFamily="34" charset="0"/>
              </a:rPr>
              <a:t>của</a:t>
            </a:r>
            <a:r>
              <a:rPr lang="en-US" altLang="en-US" sz="2800" dirty="0">
                <a:cs typeface="Arial" pitchFamily="34" charset="0"/>
              </a:rPr>
              <a:t> tam </a:t>
            </a:r>
            <a:r>
              <a:rPr lang="en-US" altLang="en-US" sz="2800" dirty="0" err="1">
                <a:cs typeface="Arial" pitchFamily="34" charset="0"/>
              </a:rPr>
              <a:t>giác</a:t>
            </a:r>
            <a:r>
              <a:rPr lang="en-US" altLang="en-US" sz="2800" dirty="0">
                <a:cs typeface="Arial" pitchFamily="34" charset="0"/>
              </a:rPr>
              <a:t> </a:t>
            </a:r>
            <a:r>
              <a:rPr lang="en-US" altLang="en-US" sz="2800" dirty="0" err="1">
                <a:cs typeface="Arial" pitchFamily="34" charset="0"/>
              </a:rPr>
              <a:t>có</a:t>
            </a:r>
            <a:r>
              <a:rPr lang="en-US" altLang="en-US" sz="2800" dirty="0">
                <a:cs typeface="Arial" pitchFamily="34" charset="0"/>
              </a:rPr>
              <a:t> </a:t>
            </a:r>
            <a:r>
              <a:rPr lang="en-US" altLang="en-US" sz="2800" dirty="0" err="1">
                <a:cs typeface="Arial" pitchFamily="34" charset="0"/>
              </a:rPr>
              <a:t>các</a:t>
            </a:r>
            <a:r>
              <a:rPr lang="en-US" altLang="en-US" sz="2800" dirty="0">
                <a:cs typeface="Arial" pitchFamily="34" charset="0"/>
              </a:rPr>
              <a:t> con </a:t>
            </a:r>
            <a:r>
              <a:rPr lang="en-US" altLang="en-US" sz="2800" dirty="0" err="1">
                <a:cs typeface="Arial" pitchFamily="34" charset="0"/>
              </a:rPr>
              <a:t>số</a:t>
            </a:r>
            <a:r>
              <a:rPr lang="en-US" altLang="en-US" sz="2800" dirty="0">
                <a:cs typeface="Arial" pitchFamily="34" charset="0"/>
              </a:rPr>
              <a:t> </a:t>
            </a:r>
            <a:r>
              <a:rPr lang="en-US" altLang="en-US" sz="2800" dirty="0" err="1">
                <a:cs typeface="Arial" pitchFamily="34" charset="0"/>
              </a:rPr>
              <a:t>và</a:t>
            </a:r>
            <a:r>
              <a:rPr lang="en-US" altLang="en-US" sz="2800" dirty="0">
                <a:cs typeface="Arial" pitchFamily="34" charset="0"/>
              </a:rPr>
              <a:t> </a:t>
            </a:r>
            <a:r>
              <a:rPr lang="en-US" altLang="en-US" sz="2800" dirty="0" err="1">
                <a:cs typeface="Arial" pitchFamily="34" charset="0"/>
              </a:rPr>
              <a:t>phép</a:t>
            </a:r>
            <a:r>
              <a:rPr lang="en-US" altLang="en-US" sz="2800" dirty="0">
                <a:cs typeface="Arial" pitchFamily="34" charset="0"/>
              </a:rPr>
              <a:t> </a:t>
            </a:r>
            <a:r>
              <a:rPr lang="en-US" altLang="en-US" sz="2800" dirty="0" err="1">
                <a:cs typeface="Arial" pitchFamily="34" charset="0"/>
              </a:rPr>
              <a:t>tính</a:t>
            </a:r>
            <a:r>
              <a:rPr lang="en-US" altLang="en-US" sz="2800" dirty="0">
                <a:cs typeface="Arial" pitchFamily="34" charset="0"/>
              </a:rPr>
              <a:t>.</a:t>
            </a:r>
          </a:p>
          <a:p>
            <a:pPr algn="just" eaLnBrk="1" hangingPunct="1">
              <a:spcBef>
                <a:spcPct val="0"/>
              </a:spcBef>
              <a:buFontTx/>
              <a:buNone/>
            </a:pPr>
            <a:r>
              <a:rPr lang="en-US" altLang="en-US" sz="2800" dirty="0" err="1">
                <a:cs typeface="Arial" pitchFamily="34" charset="0"/>
              </a:rPr>
              <a:t>Hãy</a:t>
            </a:r>
            <a:r>
              <a:rPr lang="en-US" altLang="en-US" sz="2800" dirty="0">
                <a:cs typeface="Arial" pitchFamily="34" charset="0"/>
              </a:rPr>
              <a:t> </a:t>
            </a:r>
            <a:r>
              <a:rPr lang="en-US" altLang="en-US" sz="2800" dirty="0" err="1">
                <a:cs typeface="Arial" pitchFamily="34" charset="0"/>
              </a:rPr>
              <a:t>ghép</a:t>
            </a:r>
            <a:r>
              <a:rPr lang="en-US" altLang="en-US" sz="2800" dirty="0">
                <a:cs typeface="Arial" pitchFamily="34" charset="0"/>
              </a:rPr>
              <a:t> </a:t>
            </a:r>
            <a:r>
              <a:rPr lang="en-US" altLang="en-US" sz="2800" dirty="0" err="1">
                <a:cs typeface="Arial" pitchFamily="34" charset="0"/>
              </a:rPr>
              <a:t>các</a:t>
            </a:r>
            <a:r>
              <a:rPr lang="en-US" altLang="en-US" sz="2800" dirty="0">
                <a:cs typeface="Arial" pitchFamily="34" charset="0"/>
              </a:rPr>
              <a:t> tam </a:t>
            </a:r>
            <a:r>
              <a:rPr lang="en-US" altLang="en-US" sz="2800" dirty="0" err="1">
                <a:cs typeface="Arial" pitchFamily="34" charset="0"/>
              </a:rPr>
              <a:t>giác</a:t>
            </a:r>
            <a:r>
              <a:rPr lang="en-US" altLang="en-US" sz="2800" dirty="0">
                <a:cs typeface="Arial" pitchFamily="34" charset="0"/>
              </a:rPr>
              <a:t> </a:t>
            </a:r>
            <a:r>
              <a:rPr lang="en-US" altLang="en-US" sz="2800" dirty="0" err="1">
                <a:cs typeface="Arial" pitchFamily="34" charset="0"/>
              </a:rPr>
              <a:t>lại</a:t>
            </a:r>
            <a:r>
              <a:rPr lang="en-US" altLang="en-US" sz="2800" dirty="0">
                <a:cs typeface="Arial" pitchFamily="34" charset="0"/>
              </a:rPr>
              <a:t> </a:t>
            </a:r>
            <a:r>
              <a:rPr lang="en-US" altLang="en-US" sz="2800" dirty="0" err="1">
                <a:cs typeface="Arial" pitchFamily="34" charset="0"/>
              </a:rPr>
              <a:t>thành</a:t>
            </a:r>
            <a:r>
              <a:rPr lang="en-US" altLang="en-US" sz="2800" dirty="0">
                <a:cs typeface="Arial" pitchFamily="34" charset="0"/>
              </a:rPr>
              <a:t> </a:t>
            </a:r>
            <a:r>
              <a:rPr lang="en-US" altLang="en-US" sz="2800" dirty="0" err="1">
                <a:cs typeface="Arial" pitchFamily="34" charset="0"/>
              </a:rPr>
              <a:t>hình</a:t>
            </a:r>
            <a:r>
              <a:rPr lang="en-US" altLang="en-US" sz="2800" dirty="0">
                <a:cs typeface="Arial" pitchFamily="34" charset="0"/>
              </a:rPr>
              <a:t> </a:t>
            </a:r>
            <a:r>
              <a:rPr lang="en-US" altLang="en-US" sz="2800" dirty="0" err="1">
                <a:cs typeface="Arial" pitchFamily="34" charset="0"/>
              </a:rPr>
              <a:t>lục</a:t>
            </a:r>
            <a:r>
              <a:rPr lang="en-US" altLang="en-US" sz="2800" dirty="0">
                <a:cs typeface="Arial" pitchFamily="34" charset="0"/>
              </a:rPr>
              <a:t> </a:t>
            </a:r>
            <a:r>
              <a:rPr lang="en-US" altLang="en-US" sz="2800" dirty="0" err="1">
                <a:cs typeface="Arial" pitchFamily="34" charset="0"/>
              </a:rPr>
              <a:t>giác</a:t>
            </a:r>
            <a:r>
              <a:rPr lang="en-US" altLang="en-US" sz="2800" dirty="0">
                <a:cs typeface="Arial" pitchFamily="34" charset="0"/>
              </a:rPr>
              <a:t> </a:t>
            </a:r>
            <a:r>
              <a:rPr lang="en-US" altLang="en-US" sz="2800" dirty="0" err="1">
                <a:cs typeface="Arial" pitchFamily="34" charset="0"/>
              </a:rPr>
              <a:t>sao</a:t>
            </a:r>
            <a:r>
              <a:rPr lang="en-US" altLang="en-US" sz="2800" dirty="0">
                <a:cs typeface="Arial" pitchFamily="34" charset="0"/>
              </a:rPr>
              <a:t> </a:t>
            </a:r>
            <a:r>
              <a:rPr lang="en-US" altLang="en-US" sz="2800" dirty="0" err="1">
                <a:cs typeface="Arial" pitchFamily="34" charset="0"/>
              </a:rPr>
              <a:t>cho</a:t>
            </a:r>
            <a:r>
              <a:rPr lang="en-US" altLang="en-US" sz="2800" dirty="0">
                <a:cs typeface="Arial" pitchFamily="34" charset="0"/>
              </a:rPr>
              <a:t> </a:t>
            </a:r>
            <a:r>
              <a:rPr lang="en-US" altLang="en-US" sz="2800" dirty="0" err="1">
                <a:cs typeface="Arial" pitchFamily="34" charset="0"/>
              </a:rPr>
              <a:t>hai</a:t>
            </a:r>
            <a:r>
              <a:rPr lang="en-US" altLang="en-US" sz="2800" dirty="0">
                <a:cs typeface="Arial" pitchFamily="34" charset="0"/>
              </a:rPr>
              <a:t> </a:t>
            </a:r>
            <a:r>
              <a:rPr lang="en-US" altLang="en-US" sz="2800" dirty="0" err="1">
                <a:cs typeface="Arial" pitchFamily="34" charset="0"/>
              </a:rPr>
              <a:t>cạnh</a:t>
            </a:r>
            <a:r>
              <a:rPr lang="en-US" altLang="en-US" sz="2800" dirty="0">
                <a:cs typeface="Arial" pitchFamily="34" charset="0"/>
              </a:rPr>
              <a:t> </a:t>
            </a:r>
            <a:r>
              <a:rPr lang="en-US" altLang="en-US" sz="2800" dirty="0" err="1">
                <a:cs typeface="Arial" pitchFamily="34" charset="0"/>
              </a:rPr>
              <a:t>gần</a:t>
            </a:r>
            <a:r>
              <a:rPr lang="en-US" altLang="en-US" sz="2800" dirty="0">
                <a:cs typeface="Arial" pitchFamily="34" charset="0"/>
              </a:rPr>
              <a:t> </a:t>
            </a:r>
            <a:r>
              <a:rPr lang="en-US" altLang="en-US" sz="2800" dirty="0" err="1">
                <a:cs typeface="Arial" pitchFamily="34" charset="0"/>
              </a:rPr>
              <a:t>nhau</a:t>
            </a:r>
            <a:r>
              <a:rPr lang="en-US" altLang="en-US" sz="2800" dirty="0">
                <a:cs typeface="Arial" pitchFamily="34" charset="0"/>
              </a:rPr>
              <a:t> </a:t>
            </a:r>
            <a:r>
              <a:rPr lang="en-US" altLang="en-US" sz="2800" dirty="0" err="1">
                <a:cs typeface="Arial" pitchFamily="34" charset="0"/>
              </a:rPr>
              <a:t>tạo</a:t>
            </a:r>
            <a:r>
              <a:rPr lang="en-US" altLang="en-US" sz="2800" dirty="0">
                <a:cs typeface="Arial" pitchFamily="34" charset="0"/>
              </a:rPr>
              <a:t> </a:t>
            </a:r>
            <a:r>
              <a:rPr lang="en-US" altLang="en-US" sz="2800" dirty="0" err="1">
                <a:cs typeface="Arial" pitchFamily="34" charset="0"/>
              </a:rPr>
              <a:t>thành</a:t>
            </a:r>
            <a:r>
              <a:rPr lang="en-US" altLang="en-US" sz="2800" dirty="0">
                <a:cs typeface="Arial" pitchFamily="34" charset="0"/>
              </a:rPr>
              <a:t> </a:t>
            </a:r>
            <a:r>
              <a:rPr lang="en-US" altLang="en-US" sz="2800" dirty="0" err="1">
                <a:cs typeface="Arial" pitchFamily="34" charset="0"/>
              </a:rPr>
              <a:t>phép</a:t>
            </a:r>
            <a:r>
              <a:rPr lang="en-US" altLang="en-US" sz="2800" dirty="0">
                <a:cs typeface="Arial" pitchFamily="34" charset="0"/>
              </a:rPr>
              <a:t> </a:t>
            </a:r>
            <a:r>
              <a:rPr lang="en-US" altLang="en-US" sz="2800" dirty="0" err="1">
                <a:cs typeface="Arial" pitchFamily="34" charset="0"/>
              </a:rPr>
              <a:t>tính</a:t>
            </a:r>
            <a:r>
              <a:rPr lang="en-US" altLang="en-US" sz="2800" dirty="0">
                <a:cs typeface="Arial" pitchFamily="34" charset="0"/>
              </a:rPr>
              <a:t> </a:t>
            </a:r>
            <a:r>
              <a:rPr lang="en-US" altLang="en-US" sz="2800" dirty="0" err="1">
                <a:cs typeface="Arial" pitchFamily="34" charset="0"/>
              </a:rPr>
              <a:t>có</a:t>
            </a:r>
            <a:r>
              <a:rPr lang="en-US" altLang="en-US" sz="2800" dirty="0">
                <a:cs typeface="Arial" pitchFamily="34" charset="0"/>
              </a:rPr>
              <a:t> </a:t>
            </a:r>
            <a:r>
              <a:rPr lang="en-US" altLang="en-US" sz="2800" dirty="0" err="1">
                <a:cs typeface="Arial" pitchFamily="34" charset="0"/>
              </a:rPr>
              <a:t>kết</a:t>
            </a:r>
            <a:r>
              <a:rPr lang="en-US" altLang="en-US" sz="2800" dirty="0">
                <a:cs typeface="Arial" pitchFamily="34" charset="0"/>
              </a:rPr>
              <a:t> </a:t>
            </a:r>
            <a:r>
              <a:rPr lang="en-US" altLang="en-US" sz="2800" dirty="0" err="1">
                <a:cs typeface="Arial" pitchFamily="34" charset="0"/>
              </a:rPr>
              <a:t>quả</a:t>
            </a:r>
            <a:r>
              <a:rPr lang="en-US" altLang="en-US" sz="2800" dirty="0">
                <a:cs typeface="Arial" pitchFamily="34" charset="0"/>
              </a:rPr>
              <a:t> </a:t>
            </a:r>
            <a:r>
              <a:rPr lang="en-US" altLang="en-US" sz="2800" dirty="0" err="1">
                <a:cs typeface="Arial" pitchFamily="34" charset="0"/>
              </a:rPr>
              <a:t>đúng</a:t>
            </a:r>
            <a:r>
              <a:rPr lang="en-US" altLang="en-US" sz="2800" dirty="0">
                <a:cs typeface="Arial" pitchFamily="34" charset="0"/>
              </a:rPr>
              <a:t>.</a:t>
            </a:r>
          </a:p>
        </p:txBody>
      </p:sp>
      <p:grpSp>
        <p:nvGrpSpPr>
          <p:cNvPr id="29" name="Group 28"/>
          <p:cNvGrpSpPr>
            <a:grpSpLocks/>
          </p:cNvGrpSpPr>
          <p:nvPr/>
        </p:nvGrpSpPr>
        <p:grpSpPr bwMode="auto">
          <a:xfrm>
            <a:off x="4837877" y="1600200"/>
            <a:ext cx="3200400" cy="1901824"/>
            <a:chOff x="3080527" y="1574724"/>
            <a:chExt cx="2400300" cy="1901478"/>
          </a:xfrm>
          <a:solidFill>
            <a:schemeClr val="accent4"/>
          </a:solidFill>
        </p:grpSpPr>
        <p:sp>
          <p:nvSpPr>
            <p:cNvPr id="4" name="Isosceles Triangle 3"/>
            <p:cNvSpPr/>
            <p:nvPr/>
          </p:nvSpPr>
          <p:spPr>
            <a:xfrm>
              <a:off x="3080527" y="1574724"/>
              <a:ext cx="2400300" cy="190147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47" name="TextBox 16"/>
            <p:cNvSpPr txBox="1">
              <a:spLocks noChangeArrowheads="1"/>
            </p:cNvSpPr>
            <p:nvPr/>
          </p:nvSpPr>
          <p:spPr bwMode="auto">
            <a:xfrm rot="3101434">
              <a:off x="4197133" y="2534695"/>
              <a:ext cx="1054458" cy="3924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0000"/>
                  </a:solidFill>
                  <a:cs typeface="Arial" pitchFamily="34" charset="0"/>
                </a:rPr>
                <a:t>2</a:t>
              </a:r>
            </a:p>
          </p:txBody>
        </p:sp>
        <mc:AlternateContent xmlns:mc="http://schemas.openxmlformats.org/markup-compatibility/2006" xmlns:a14="http://schemas.microsoft.com/office/drawing/2010/main">
          <mc:Choice Requires="a14">
            <p:sp>
              <p:nvSpPr>
                <p:cNvPr id="5148" name="TextBox 17"/>
                <p:cNvSpPr txBox="1">
                  <a:spLocks noChangeArrowheads="1"/>
                </p:cNvSpPr>
                <p:nvPr/>
              </p:nvSpPr>
              <p:spPr bwMode="auto">
                <a:xfrm>
                  <a:off x="3888654" y="2898518"/>
                  <a:ext cx="1054458" cy="523125"/>
                </a:xfrm>
                <a:prstGeom prst="rect">
                  <a:avLst/>
                </a:prstGeom>
                <a:grp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p>
                          <m:sSupPr>
                            <m:ctrlPr>
                              <a:rPr lang="en-US" altLang="en-US" sz="2800" i="1" smtClean="0">
                                <a:latin typeface="Cambria Math" panose="02040503050406030204" pitchFamily="18" charset="0"/>
                                <a:cs typeface="Arial" pitchFamily="34" charset="0"/>
                              </a:rPr>
                            </m:ctrlPr>
                          </m:sSupPr>
                          <m:e>
                            <m:r>
                              <a:rPr lang="en-US" altLang="en-US" sz="2800" b="0" i="1" smtClean="0">
                                <a:latin typeface="Cambria Math"/>
                                <a:cs typeface="Arial" pitchFamily="34" charset="0"/>
                              </a:rPr>
                              <m:t>7</m:t>
                            </m:r>
                          </m:e>
                          <m:sup>
                            <m:r>
                              <a:rPr lang="en-US" altLang="en-US" sz="2800" b="0" i="1" smtClean="0">
                                <a:latin typeface="Cambria Math"/>
                                <a:cs typeface="Arial" pitchFamily="34" charset="0"/>
                              </a:rPr>
                              <m:t>2</m:t>
                            </m:r>
                          </m:sup>
                        </m:sSup>
                        <m:r>
                          <a:rPr lang="en-US" altLang="en-US" sz="2800" b="0" i="1" smtClean="0">
                            <a:latin typeface="Cambria Math"/>
                            <a:cs typeface="Arial" pitchFamily="34" charset="0"/>
                          </a:rPr>
                          <m:t>=</m:t>
                        </m:r>
                      </m:oMath>
                    </m:oMathPara>
                  </a14:m>
                  <a:endParaRPr lang="en-US" altLang="en-US" sz="2800" dirty="0">
                    <a:cs typeface="Arial" pitchFamily="34" charset="0"/>
                  </a:endParaRPr>
                </a:p>
              </p:txBody>
            </p:sp>
          </mc:Choice>
          <mc:Fallback xmlns="">
            <p:sp>
              <p:nvSpPr>
                <p:cNvPr id="5148" name="TextBox 17"/>
                <p:cNvSpPr txBox="1">
                  <a:spLocks noRot="1" noChangeAspect="1" noMove="1" noResize="1" noEditPoints="1" noAdjustHandles="1" noChangeArrowheads="1" noChangeShapeType="1" noTextEdit="1"/>
                </p:cNvSpPr>
                <p:nvPr/>
              </p:nvSpPr>
              <p:spPr bwMode="auto">
                <a:xfrm>
                  <a:off x="3888654" y="2898518"/>
                  <a:ext cx="1054458" cy="523125"/>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3" name="Rectangle 2">
            <a:extLst>
              <a:ext uri="{FF2B5EF4-FFF2-40B4-BE49-F238E27FC236}">
                <a16:creationId xmlns:a16="http://schemas.microsoft.com/office/drawing/2014/main" id="{531285C3-B56A-0DD2-876F-04FFED6D0FEF}"/>
              </a:ext>
            </a:extLst>
          </p:cNvPr>
          <p:cNvSpPr/>
          <p:nvPr/>
        </p:nvSpPr>
        <p:spPr>
          <a:xfrm>
            <a:off x="9350612" y="5765180"/>
            <a:ext cx="2090539" cy="802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192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HOẠT ĐỘNG NHÓM</a:t>
            </a:r>
          </a:p>
        </p:txBody>
      </p:sp>
      <p:sp>
        <p:nvSpPr>
          <p:cNvPr id="3" name="Content Placeholder 2"/>
          <p:cNvSpPr>
            <a:spLocks noGrp="1"/>
          </p:cNvSpPr>
          <p:nvPr>
            <p:ph idx="1"/>
          </p:nvPr>
        </p:nvSpPr>
        <p:spPr>
          <a:xfrm>
            <a:off x="838200" y="1447800"/>
            <a:ext cx="10515600" cy="4351338"/>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4 – 5 học sinh</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5’</a:t>
            </a:r>
          </a:p>
          <a:p>
            <a:pPr marL="0" indent="0">
              <a:buNone/>
            </a:pP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endParaRPr lang="en-US" sz="2800" dirty="0">
              <a:latin typeface="Times New Roman" panose="02020603050405020304" pitchFamily="18" charset="0"/>
              <a:cs typeface="Times New Roman" panose="02020603050405020304" pitchFamily="18" charset="0"/>
            </a:endParaRPr>
          </a:p>
        </p:txBody>
      </p:sp>
      <p:pic>
        <p:nvPicPr>
          <p:cNvPr id="4"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889495">
            <a:off x="6385662" y="4995180"/>
            <a:ext cx="1356856" cy="1356856"/>
          </a:xfrm>
          <a:prstGeom prst="rect">
            <a:avLst/>
          </a:prstGeom>
        </p:spPr>
      </p:pic>
      <p:pic>
        <p:nvPicPr>
          <p:cNvPr id="5"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520790">
            <a:off x="6866108" y="5495571"/>
            <a:ext cx="1282738" cy="1282738"/>
          </a:xfrm>
          <a:prstGeom prst="rect">
            <a:avLst/>
          </a:prstGeom>
        </p:spPr>
      </p:pic>
      <p:grpSp>
        <p:nvGrpSpPr>
          <p:cNvPr id="6" name="Google Shape;8350;p56"/>
          <p:cNvGrpSpPr/>
          <p:nvPr/>
        </p:nvGrpSpPr>
        <p:grpSpPr>
          <a:xfrm>
            <a:off x="9064728" y="1713863"/>
            <a:ext cx="1520797" cy="1147671"/>
            <a:chOff x="685475" y="2318350"/>
            <a:chExt cx="297750" cy="296200"/>
          </a:xfrm>
        </p:grpSpPr>
        <p:sp>
          <p:nvSpPr>
            <p:cNvPr id="7" name="Google Shape;8351;p56"/>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52;p56"/>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353;p56"/>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a:extLst>
              <a:ext uri="{FF2B5EF4-FFF2-40B4-BE49-F238E27FC236}">
                <a16:creationId xmlns:a16="http://schemas.microsoft.com/office/drawing/2014/main" id="{2B361205-FEDA-F93F-E705-055938575067}"/>
              </a:ext>
            </a:extLst>
          </p:cNvPr>
          <p:cNvSpPr/>
          <p:nvPr/>
        </p:nvSpPr>
        <p:spPr>
          <a:xfrm>
            <a:off x="9350612" y="5731727"/>
            <a:ext cx="2090539" cy="802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6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a:grpSpLocks/>
          </p:cNvGrpSpPr>
          <p:nvPr/>
        </p:nvGrpSpPr>
        <p:grpSpPr bwMode="auto">
          <a:xfrm>
            <a:off x="3388580" y="3624083"/>
            <a:ext cx="4304327" cy="2956808"/>
            <a:chOff x="3222488" y="1540067"/>
            <a:chExt cx="2400300" cy="1901478"/>
          </a:xfrm>
        </p:grpSpPr>
        <p:sp>
          <p:nvSpPr>
            <p:cNvPr id="4" name="Isosceles Triangle 3"/>
            <p:cNvSpPr/>
            <p:nvPr/>
          </p:nvSpPr>
          <p:spPr>
            <a:xfrm>
              <a:off x="3222488" y="1540067"/>
              <a:ext cx="2400300" cy="1901478"/>
            </a:xfrm>
            <a:prstGeom prst="triangle">
              <a:avLst/>
            </a:prstGeom>
            <a:solidFill>
              <a:srgbClr val="F8261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47" name="TextBox 16"/>
            <p:cNvSpPr txBox="1">
              <a:spLocks noChangeArrowheads="1"/>
            </p:cNvSpPr>
            <p:nvPr/>
          </p:nvSpPr>
          <p:spPr bwMode="auto">
            <a:xfrm rot="3043635">
              <a:off x="4261635" y="2412613"/>
              <a:ext cx="1054458" cy="29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65</a:t>
              </a:r>
            </a:p>
          </p:txBody>
        </p:sp>
        <p:sp>
          <p:nvSpPr>
            <p:cNvPr id="5148" name="TextBox 17"/>
            <p:cNvSpPr txBox="1">
              <a:spLocks noChangeArrowheads="1"/>
            </p:cNvSpPr>
            <p:nvPr/>
          </p:nvSpPr>
          <p:spPr bwMode="auto">
            <a:xfrm>
              <a:off x="4198852" y="3063766"/>
              <a:ext cx="691398" cy="33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FF00"/>
                  </a:solidFill>
                  <a:cs typeface="Arial" pitchFamily="34" charset="0"/>
                </a:rPr>
                <a:t>112</a:t>
              </a:r>
            </a:p>
          </p:txBody>
        </p:sp>
      </p:grpSp>
      <p:grpSp>
        <p:nvGrpSpPr>
          <p:cNvPr id="31" name="Group 30"/>
          <p:cNvGrpSpPr>
            <a:grpSpLocks/>
          </p:cNvGrpSpPr>
          <p:nvPr/>
        </p:nvGrpSpPr>
        <p:grpSpPr bwMode="auto">
          <a:xfrm>
            <a:off x="6033023" y="326573"/>
            <a:ext cx="4699080" cy="2940104"/>
            <a:chOff x="4419601" y="3623336"/>
            <a:chExt cx="2400300" cy="1900779"/>
          </a:xfrm>
          <a:solidFill>
            <a:srgbClr val="15142A"/>
          </a:solidFill>
        </p:grpSpPr>
        <p:sp>
          <p:nvSpPr>
            <p:cNvPr id="13" name="Isosceles Triangle 12"/>
            <p:cNvSpPr/>
            <p:nvPr/>
          </p:nvSpPr>
          <p:spPr>
            <a:xfrm>
              <a:off x="4419601" y="3623336"/>
              <a:ext cx="2400300" cy="1900779"/>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44" name="TextBox 19"/>
            <p:cNvSpPr txBox="1">
              <a:spLocks noChangeArrowheads="1"/>
            </p:cNvSpPr>
            <p:nvPr/>
          </p:nvSpPr>
          <p:spPr bwMode="auto">
            <a:xfrm rot="2989545">
              <a:off x="5371655" y="4606739"/>
              <a:ext cx="1400258" cy="2634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202100</a:t>
              </a:r>
            </a:p>
          </p:txBody>
        </p:sp>
        <p:sp>
          <p:nvSpPr>
            <p:cNvPr id="5145" name="TextBox 21"/>
            <p:cNvSpPr txBox="1">
              <a:spLocks noChangeArrowheads="1"/>
            </p:cNvSpPr>
            <p:nvPr/>
          </p:nvSpPr>
          <p:spPr bwMode="auto">
            <a:xfrm rot="18513160">
              <a:off x="4337242" y="4477516"/>
              <a:ext cx="1792578" cy="2672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12.4.2.5.25=</a:t>
              </a:r>
            </a:p>
          </p:txBody>
        </p:sp>
      </p:grpSp>
      <p:grpSp>
        <p:nvGrpSpPr>
          <p:cNvPr id="30" name="Group 29"/>
          <p:cNvGrpSpPr>
            <a:grpSpLocks/>
          </p:cNvGrpSpPr>
          <p:nvPr/>
        </p:nvGrpSpPr>
        <p:grpSpPr bwMode="auto">
          <a:xfrm>
            <a:off x="505608" y="3594721"/>
            <a:ext cx="4675991" cy="2939486"/>
            <a:chOff x="3050791" y="3602347"/>
            <a:chExt cx="2400300" cy="1900779"/>
          </a:xfrm>
          <a:solidFill>
            <a:schemeClr val="bg2">
              <a:lumMod val="50000"/>
            </a:schemeClr>
          </a:solidFill>
        </p:grpSpPr>
        <p:sp>
          <p:nvSpPr>
            <p:cNvPr id="15" name="Isosceles Triangle 14"/>
            <p:cNvSpPr/>
            <p:nvPr/>
          </p:nvSpPr>
          <p:spPr>
            <a:xfrm rot="10800000">
              <a:off x="3050791" y="3602347"/>
              <a:ext cx="2400300" cy="1900779"/>
            </a:xfrm>
            <a:prstGeom prst="triangle">
              <a:avLst>
                <a:gd name="adj" fmla="val 49535"/>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41" name="TextBox 18"/>
            <p:cNvSpPr txBox="1">
              <a:spLocks noChangeArrowheads="1"/>
            </p:cNvSpPr>
            <p:nvPr/>
          </p:nvSpPr>
          <p:spPr bwMode="auto">
            <a:xfrm>
              <a:off x="3291000" y="3616235"/>
              <a:ext cx="1742247" cy="3383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45+12+55=</a:t>
              </a:r>
            </a:p>
          </p:txBody>
        </p:sp>
        <p:sp>
          <p:nvSpPr>
            <p:cNvPr id="5142" name="TextBox 22"/>
            <p:cNvSpPr txBox="1">
              <a:spLocks noChangeArrowheads="1"/>
            </p:cNvSpPr>
            <p:nvPr/>
          </p:nvSpPr>
          <p:spPr bwMode="auto">
            <a:xfrm rot="18685165">
              <a:off x="4129835" y="4220572"/>
              <a:ext cx="1270147" cy="246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12000</a:t>
              </a:r>
            </a:p>
          </p:txBody>
        </p:sp>
      </p:grpSp>
      <p:grpSp>
        <p:nvGrpSpPr>
          <p:cNvPr id="2" name="Group 1"/>
          <p:cNvGrpSpPr>
            <a:grpSpLocks/>
          </p:cNvGrpSpPr>
          <p:nvPr/>
        </p:nvGrpSpPr>
        <p:grpSpPr bwMode="auto">
          <a:xfrm>
            <a:off x="518920" y="295403"/>
            <a:ext cx="4662679" cy="3015588"/>
            <a:chOff x="5792788" y="1590675"/>
            <a:chExt cx="2403475" cy="1901825"/>
          </a:xfrm>
        </p:grpSpPr>
        <p:sp>
          <p:nvSpPr>
            <p:cNvPr id="11" name="Isosceles Triangle 10"/>
            <p:cNvSpPr/>
            <p:nvPr/>
          </p:nvSpPr>
          <p:spPr>
            <a:xfrm>
              <a:off x="5792788" y="1590675"/>
              <a:ext cx="2403475" cy="1901825"/>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32" name="TextBox 24"/>
            <p:cNvSpPr txBox="1">
              <a:spLocks noChangeArrowheads="1"/>
            </p:cNvSpPr>
            <p:nvPr/>
          </p:nvSpPr>
          <p:spPr bwMode="auto">
            <a:xfrm rot="18358807">
              <a:off x="6044012" y="2423819"/>
              <a:ext cx="1055687" cy="25470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4</a:t>
              </a:r>
            </a:p>
          </p:txBody>
        </p:sp>
        <p:sp>
          <p:nvSpPr>
            <p:cNvPr id="5133" name="TextBox 26"/>
            <p:cNvSpPr txBox="1">
              <a:spLocks noChangeArrowheads="1"/>
            </p:cNvSpPr>
            <p:nvPr/>
          </p:nvSpPr>
          <p:spPr bwMode="auto">
            <a:xfrm>
              <a:off x="6369256" y="3147660"/>
              <a:ext cx="1055687" cy="32997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8</a:t>
              </a:r>
            </a:p>
          </p:txBody>
        </p:sp>
      </p:grpSp>
      <p:pic>
        <p:nvPicPr>
          <p:cNvPr id="33" name="5 Minutes timer (Đồng hồ đếm ngược 5 phút).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9886304" y="0"/>
            <a:ext cx="230569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a:grpSpLocks/>
          </p:cNvGrpSpPr>
          <p:nvPr/>
        </p:nvGrpSpPr>
        <p:grpSpPr bwMode="auto">
          <a:xfrm>
            <a:off x="5911579" y="3466148"/>
            <a:ext cx="4666998" cy="4080274"/>
            <a:chOff x="5792594" y="3517308"/>
            <a:chExt cx="2400300" cy="2624456"/>
          </a:xfrm>
        </p:grpSpPr>
        <p:sp>
          <p:nvSpPr>
            <p:cNvPr id="14" name="Isosceles Triangle 13"/>
            <p:cNvSpPr/>
            <p:nvPr/>
          </p:nvSpPr>
          <p:spPr>
            <a:xfrm rot="10800000">
              <a:off x="5792594" y="3593798"/>
              <a:ext cx="2400300" cy="19006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35" name="TextBox 20"/>
            <p:cNvSpPr txBox="1">
              <a:spLocks noChangeArrowheads="1"/>
            </p:cNvSpPr>
            <p:nvPr/>
          </p:nvSpPr>
          <p:spPr bwMode="auto">
            <a:xfrm rot="3193592">
              <a:off x="5454877" y="4694986"/>
              <a:ext cx="2624456" cy="26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FF00"/>
                  </a:solidFill>
                  <a:cs typeface="Arial" pitchFamily="34" charset="0"/>
                </a:rPr>
                <a:t>25.2021+75.2021=</a:t>
              </a:r>
            </a:p>
          </p:txBody>
        </p:sp>
      </p:grpSp>
      <p:grpSp>
        <p:nvGrpSpPr>
          <p:cNvPr id="6" name="Group 5"/>
          <p:cNvGrpSpPr/>
          <p:nvPr/>
        </p:nvGrpSpPr>
        <p:grpSpPr>
          <a:xfrm>
            <a:off x="3195856" y="-800088"/>
            <a:ext cx="4689777" cy="4313327"/>
            <a:chOff x="2359191" y="-1032918"/>
            <a:chExt cx="3897798" cy="4662955"/>
          </a:xfrm>
        </p:grpSpPr>
        <p:grpSp>
          <p:nvGrpSpPr>
            <p:cNvPr id="28" name="Group 27"/>
            <p:cNvGrpSpPr>
              <a:grpSpLocks/>
            </p:cNvGrpSpPr>
            <p:nvPr/>
          </p:nvGrpSpPr>
          <p:grpSpPr bwMode="auto">
            <a:xfrm>
              <a:off x="2359191" y="12571"/>
              <a:ext cx="3897798" cy="3258327"/>
              <a:chOff x="4419601" y="1430244"/>
              <a:chExt cx="2400300" cy="2061983"/>
            </a:xfrm>
          </p:grpSpPr>
          <p:sp>
            <p:nvSpPr>
              <p:cNvPr id="10" name="Isosceles Triangle 9"/>
              <p:cNvSpPr/>
              <p:nvPr/>
            </p:nvSpPr>
            <p:spPr>
              <a:xfrm rot="10800000">
                <a:off x="4419601" y="1510741"/>
                <a:ext cx="2400300" cy="1981486"/>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38" name="TextBox 15"/>
              <p:cNvSpPr txBox="1">
                <a:spLocks noChangeArrowheads="1"/>
              </p:cNvSpPr>
              <p:nvPr/>
            </p:nvSpPr>
            <p:spPr bwMode="auto">
              <a:xfrm rot="3121867">
                <a:off x="4274836" y="2107618"/>
                <a:ext cx="1622540" cy="26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91 - 35+9=</a:t>
                </a:r>
              </a:p>
            </p:txBody>
          </p:sp>
          <p:sp>
            <p:nvSpPr>
              <p:cNvPr id="5139" name="TextBox 23"/>
              <p:cNvSpPr txBox="1">
                <a:spLocks noChangeArrowheads="1"/>
              </p:cNvSpPr>
              <p:nvPr/>
            </p:nvSpPr>
            <p:spPr bwMode="auto">
              <a:xfrm rot="18137116">
                <a:off x="5564206" y="2010845"/>
                <a:ext cx="1276791" cy="2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b="1" dirty="0">
                  <a:solidFill>
                    <a:srgbClr val="FF0000"/>
                  </a:solidFill>
                  <a:cs typeface="Arial" pitchFamily="34" charset="0"/>
                </a:endParaRPr>
              </a:p>
            </p:txBody>
          </p:sp>
        </p:grpSp>
        <p:sp>
          <p:nvSpPr>
            <p:cNvPr id="35" name="TextBox 15"/>
            <p:cNvSpPr txBox="1">
              <a:spLocks noChangeArrowheads="1"/>
            </p:cNvSpPr>
            <p:nvPr/>
          </p:nvSpPr>
          <p:spPr bwMode="auto">
            <a:xfrm rot="18548659">
              <a:off x="2946958" y="1081129"/>
              <a:ext cx="4662955" cy="4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FF00"/>
                  </a:solidFill>
                  <a:cs typeface="Arial" pitchFamily="34" charset="0"/>
                </a:rPr>
                <a:t>12:{81:[23+2(8-2.3)]}=</a:t>
              </a:r>
            </a:p>
          </p:txBody>
        </p:sp>
      </p:grpSp>
      <mc:AlternateContent xmlns:mc="http://schemas.openxmlformats.org/markup-compatibility/2006" xmlns:a14="http://schemas.microsoft.com/office/drawing/2010/main">
        <mc:Choice Requires="a14">
          <p:sp>
            <p:nvSpPr>
              <p:cNvPr id="36" name="TextBox 25"/>
              <p:cNvSpPr txBox="1">
                <a:spLocks noChangeArrowheads="1"/>
              </p:cNvSpPr>
              <p:nvPr/>
            </p:nvSpPr>
            <p:spPr bwMode="auto">
              <a:xfrm>
                <a:off x="7592700" y="3624213"/>
                <a:ext cx="2347355" cy="532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14:m>
                  <m:oMathPara xmlns:m="http://schemas.openxmlformats.org/officeDocument/2006/math">
                    <m:oMathParaPr>
                      <m:jc m:val="centerGroup"/>
                    </m:oMathParaPr>
                    <m:oMath xmlns:m="http://schemas.openxmlformats.org/officeDocument/2006/math">
                      <m:sSup>
                        <m:sSupPr>
                          <m:ctrlPr>
                            <a:rPr lang="en-US" altLang="en-US" sz="2800" b="1" i="1" smtClean="0">
                              <a:solidFill>
                                <a:srgbClr val="FFFF00"/>
                              </a:solidFill>
                              <a:latin typeface="Cambria Math" panose="02040503050406030204" pitchFamily="18" charset="0"/>
                              <a:cs typeface="Arial" pitchFamily="34" charset="0"/>
                            </a:rPr>
                          </m:ctrlPr>
                        </m:sSupPr>
                        <m:e>
                          <m:r>
                            <a:rPr lang="en-US" altLang="en-US" sz="2800" b="1" i="1" smtClean="0">
                              <a:solidFill>
                                <a:srgbClr val="FFFF00"/>
                              </a:solidFill>
                              <a:latin typeface="Cambria Math"/>
                              <a:cs typeface="Arial" pitchFamily="34" charset="0"/>
                            </a:rPr>
                            <m:t>𝟐</m:t>
                          </m:r>
                        </m:e>
                        <m:sup>
                          <m:r>
                            <a:rPr lang="en-US" altLang="en-US" sz="2800" b="1" i="1" smtClean="0">
                              <a:solidFill>
                                <a:srgbClr val="FFFF00"/>
                              </a:solidFill>
                              <a:latin typeface="Cambria Math"/>
                              <a:cs typeface="Arial" pitchFamily="34" charset="0"/>
                            </a:rPr>
                            <m:t>𝟐</m:t>
                          </m:r>
                        </m:sup>
                      </m:sSup>
                      <m:r>
                        <a:rPr lang="en-US" altLang="en-US" sz="2800" b="1" i="1" smtClean="0">
                          <a:solidFill>
                            <a:srgbClr val="FFFF00"/>
                          </a:solidFill>
                          <a:latin typeface="Cambria Math"/>
                          <a:cs typeface="Arial" pitchFamily="34" charset="0"/>
                        </a:rPr>
                        <m:t>.</m:t>
                      </m:r>
                      <m:r>
                        <a:rPr lang="en-US" altLang="en-US" sz="2800" b="1" i="1" smtClean="0">
                          <a:solidFill>
                            <a:srgbClr val="FFFF00"/>
                          </a:solidFill>
                          <a:latin typeface="Cambria Math"/>
                          <a:cs typeface="Arial" pitchFamily="34" charset="0"/>
                        </a:rPr>
                        <m:t>𝟑</m:t>
                      </m:r>
                      <m:r>
                        <a:rPr lang="en-US" altLang="en-US" sz="2800" b="1" i="1" smtClean="0">
                          <a:solidFill>
                            <a:srgbClr val="FFFF00"/>
                          </a:solidFill>
                          <a:latin typeface="Cambria Math"/>
                          <a:cs typeface="Arial" pitchFamily="34" charset="0"/>
                        </a:rPr>
                        <m:t>−</m:t>
                      </m:r>
                      <m:r>
                        <a:rPr lang="en-US" altLang="en-US" sz="2800" b="1" i="1" smtClean="0">
                          <a:solidFill>
                            <a:srgbClr val="FFFF00"/>
                          </a:solidFill>
                          <a:latin typeface="Cambria Math"/>
                          <a:cs typeface="Arial" pitchFamily="34" charset="0"/>
                        </a:rPr>
                        <m:t>𝟒</m:t>
                      </m:r>
                    </m:oMath>
                  </m:oMathPara>
                </a14:m>
                <a:endParaRPr lang="en-US" altLang="en-US" sz="2800" b="1" dirty="0">
                  <a:solidFill>
                    <a:srgbClr val="FFFF00"/>
                  </a:solidFill>
                  <a:cs typeface="Arial" pitchFamily="34" charset="0"/>
                </a:endParaRPr>
              </a:p>
            </p:txBody>
          </p:sp>
        </mc:Choice>
        <mc:Fallback xmlns="">
          <p:sp>
            <p:nvSpPr>
              <p:cNvPr id="36" name="TextBox 25"/>
              <p:cNvSpPr txBox="1">
                <a:spLocks noRot="1" noChangeAspect="1" noMove="1" noResize="1" noEditPoints="1" noAdjustHandles="1" noChangeArrowheads="1" noChangeShapeType="1" noTextEdit="1"/>
              </p:cNvSpPr>
              <p:nvPr/>
            </p:nvSpPr>
            <p:spPr bwMode="auto">
              <a:xfrm>
                <a:off x="7592700" y="3624213"/>
                <a:ext cx="2347355" cy="532966"/>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 name="Rectangle 2">
            <a:extLst>
              <a:ext uri="{FF2B5EF4-FFF2-40B4-BE49-F238E27FC236}">
                <a16:creationId xmlns:a16="http://schemas.microsoft.com/office/drawing/2014/main" id="{E44A65E9-AAD7-9EFB-3C3C-9C694BF9DAA9}"/>
              </a:ext>
            </a:extLst>
          </p:cNvPr>
          <p:cNvSpPr/>
          <p:nvPr/>
        </p:nvSpPr>
        <p:spPr>
          <a:xfrm>
            <a:off x="9350612" y="5731727"/>
            <a:ext cx="2090539" cy="802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4602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3"/>
                                        </p:tgtEl>
                                      </p:cBhvr>
                                    </p:cmd>
                                  </p:childTnLst>
                                </p:cTn>
                              </p:par>
                            </p:childTnLst>
                          </p:cTn>
                        </p:par>
                      </p:childTnLst>
                    </p:cTn>
                  </p:par>
                </p:childTnLst>
              </p:cTn>
              <p:nextCondLst>
                <p:cond evt="onClick" delay="0">
                  <p:tgtEl>
                    <p:spTgt spid="33"/>
                  </p:tgtEl>
                </p:cond>
              </p:nextCondLst>
            </p:seq>
            <p:video>
              <p:cMediaNode vol="80000">
                <p:cTn id="7" fill="hold" display="0">
                  <p:stCondLst>
                    <p:cond delay="indefinite"/>
                  </p:stCondLst>
                </p:cTn>
                <p:tgtEl>
                  <p:spTgt spid="3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a:grpSpLocks/>
          </p:cNvGrpSpPr>
          <p:nvPr/>
        </p:nvGrpSpPr>
        <p:grpSpPr bwMode="auto">
          <a:xfrm>
            <a:off x="1194097" y="343517"/>
            <a:ext cx="4445762" cy="2820101"/>
            <a:chOff x="3141583" y="1587133"/>
            <a:chExt cx="2400300" cy="1901478"/>
          </a:xfrm>
          <a:solidFill>
            <a:srgbClr val="F82610"/>
          </a:solidFill>
        </p:grpSpPr>
        <p:sp>
          <p:nvSpPr>
            <p:cNvPr id="4" name="Isosceles Triangle 3"/>
            <p:cNvSpPr/>
            <p:nvPr/>
          </p:nvSpPr>
          <p:spPr>
            <a:xfrm>
              <a:off x="3141583" y="1587133"/>
              <a:ext cx="2400300" cy="190147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47" name="TextBox 16"/>
            <p:cNvSpPr txBox="1">
              <a:spLocks noChangeArrowheads="1"/>
            </p:cNvSpPr>
            <p:nvPr/>
          </p:nvSpPr>
          <p:spPr bwMode="auto">
            <a:xfrm rot="3100719">
              <a:off x="4261635" y="2490018"/>
              <a:ext cx="1054458" cy="2700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65</a:t>
              </a:r>
            </a:p>
          </p:txBody>
        </p:sp>
        <p:sp>
          <p:nvSpPr>
            <p:cNvPr id="5148" name="TextBox 17"/>
            <p:cNvSpPr txBox="1">
              <a:spLocks noChangeArrowheads="1"/>
            </p:cNvSpPr>
            <p:nvPr/>
          </p:nvSpPr>
          <p:spPr bwMode="auto">
            <a:xfrm>
              <a:off x="3814916" y="3142022"/>
              <a:ext cx="1054458" cy="323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112</a:t>
              </a:r>
            </a:p>
          </p:txBody>
        </p:sp>
      </p:grpSp>
      <p:grpSp>
        <p:nvGrpSpPr>
          <p:cNvPr id="31" name="Group 30"/>
          <p:cNvGrpSpPr>
            <a:grpSpLocks/>
          </p:cNvGrpSpPr>
          <p:nvPr/>
        </p:nvGrpSpPr>
        <p:grpSpPr bwMode="auto">
          <a:xfrm>
            <a:off x="3685948" y="3581400"/>
            <a:ext cx="4766461" cy="2940104"/>
            <a:chOff x="4432478" y="3633292"/>
            <a:chExt cx="2400300" cy="1900779"/>
          </a:xfrm>
          <a:solidFill>
            <a:schemeClr val="bg1"/>
          </a:solidFill>
        </p:grpSpPr>
        <p:sp>
          <p:nvSpPr>
            <p:cNvPr id="13" name="Isosceles Triangle 12"/>
            <p:cNvSpPr/>
            <p:nvPr/>
          </p:nvSpPr>
          <p:spPr>
            <a:xfrm>
              <a:off x="4432478" y="3633292"/>
              <a:ext cx="2400300" cy="1900779"/>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44" name="TextBox 19"/>
            <p:cNvSpPr txBox="1">
              <a:spLocks noChangeArrowheads="1"/>
            </p:cNvSpPr>
            <p:nvPr/>
          </p:nvSpPr>
          <p:spPr bwMode="auto">
            <a:xfrm rot="3012841">
              <a:off x="5384532" y="4616694"/>
              <a:ext cx="1400258" cy="2634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cs typeface="Arial" pitchFamily="34" charset="0"/>
                </a:rPr>
                <a:t>202100</a:t>
              </a:r>
            </a:p>
          </p:txBody>
        </p:sp>
        <p:sp>
          <p:nvSpPr>
            <p:cNvPr id="5145" name="TextBox 21"/>
            <p:cNvSpPr txBox="1">
              <a:spLocks noChangeArrowheads="1"/>
            </p:cNvSpPr>
            <p:nvPr/>
          </p:nvSpPr>
          <p:spPr bwMode="auto">
            <a:xfrm rot="18573505">
              <a:off x="4422927" y="4434375"/>
              <a:ext cx="1719539" cy="2634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cs typeface="Arial" pitchFamily="34" charset="0"/>
                </a:rPr>
                <a:t>12.4.2.5.25=</a:t>
              </a:r>
            </a:p>
          </p:txBody>
        </p:sp>
      </p:grpSp>
      <p:grpSp>
        <p:nvGrpSpPr>
          <p:cNvPr id="30" name="Group 29"/>
          <p:cNvGrpSpPr>
            <a:grpSpLocks/>
          </p:cNvGrpSpPr>
          <p:nvPr/>
        </p:nvGrpSpPr>
        <p:grpSpPr bwMode="auto">
          <a:xfrm>
            <a:off x="1172581" y="3522841"/>
            <a:ext cx="4528971" cy="2852597"/>
            <a:chOff x="3050791" y="3602347"/>
            <a:chExt cx="2400300" cy="1900779"/>
          </a:xfrm>
          <a:solidFill>
            <a:schemeClr val="bg2">
              <a:lumMod val="50000"/>
            </a:schemeClr>
          </a:solidFill>
        </p:grpSpPr>
        <p:sp>
          <p:nvSpPr>
            <p:cNvPr id="15" name="Isosceles Triangle 14"/>
            <p:cNvSpPr/>
            <p:nvPr/>
          </p:nvSpPr>
          <p:spPr>
            <a:xfrm rot="10800000">
              <a:off x="3050791" y="3602347"/>
              <a:ext cx="2400300" cy="1900779"/>
            </a:xfrm>
            <a:prstGeom prst="triangle">
              <a:avLst>
                <a:gd name="adj" fmla="val 49535"/>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41" name="TextBox 18"/>
            <p:cNvSpPr txBox="1">
              <a:spLocks noChangeArrowheads="1"/>
            </p:cNvSpPr>
            <p:nvPr/>
          </p:nvSpPr>
          <p:spPr bwMode="auto">
            <a:xfrm>
              <a:off x="3518309" y="3617292"/>
              <a:ext cx="1679177" cy="3486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45+12+55=</a:t>
              </a:r>
            </a:p>
          </p:txBody>
        </p:sp>
        <p:sp>
          <p:nvSpPr>
            <p:cNvPr id="5142" name="TextBox 22"/>
            <p:cNvSpPr txBox="1">
              <a:spLocks noChangeArrowheads="1"/>
            </p:cNvSpPr>
            <p:nvPr/>
          </p:nvSpPr>
          <p:spPr bwMode="auto">
            <a:xfrm rot="18531297">
              <a:off x="4095625" y="4292258"/>
              <a:ext cx="1270147" cy="246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12000</a:t>
              </a:r>
            </a:p>
          </p:txBody>
        </p:sp>
      </p:grpSp>
      <p:grpSp>
        <p:nvGrpSpPr>
          <p:cNvPr id="2" name="Group 1"/>
          <p:cNvGrpSpPr>
            <a:grpSpLocks/>
          </p:cNvGrpSpPr>
          <p:nvPr/>
        </p:nvGrpSpPr>
        <p:grpSpPr bwMode="auto">
          <a:xfrm>
            <a:off x="6493569" y="343518"/>
            <a:ext cx="4547493" cy="2888939"/>
            <a:chOff x="5792788" y="1590675"/>
            <a:chExt cx="2403475" cy="1901825"/>
          </a:xfrm>
          <a:solidFill>
            <a:schemeClr val="accent2"/>
          </a:solidFill>
        </p:grpSpPr>
        <p:sp>
          <p:nvSpPr>
            <p:cNvPr id="11" name="Isosceles Triangle 10"/>
            <p:cNvSpPr/>
            <p:nvPr/>
          </p:nvSpPr>
          <p:spPr>
            <a:xfrm>
              <a:off x="5792788" y="1590675"/>
              <a:ext cx="2403475" cy="1901825"/>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32" name="TextBox 24"/>
            <p:cNvSpPr txBox="1">
              <a:spLocks noChangeArrowheads="1"/>
            </p:cNvSpPr>
            <p:nvPr/>
          </p:nvSpPr>
          <p:spPr bwMode="auto">
            <a:xfrm rot="18591548">
              <a:off x="6061070" y="2423818"/>
              <a:ext cx="1055687" cy="2547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4</a:t>
              </a:r>
            </a:p>
          </p:txBody>
        </p:sp>
        <p:sp>
          <p:nvSpPr>
            <p:cNvPr id="5133" name="TextBox 26"/>
            <p:cNvSpPr txBox="1">
              <a:spLocks noChangeArrowheads="1"/>
            </p:cNvSpPr>
            <p:nvPr/>
          </p:nvSpPr>
          <p:spPr bwMode="auto">
            <a:xfrm>
              <a:off x="6599944" y="3159055"/>
              <a:ext cx="1055687" cy="3299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8</a:t>
              </a:r>
            </a:p>
          </p:txBody>
        </p:sp>
      </p:grpSp>
      <p:grpSp>
        <p:nvGrpSpPr>
          <p:cNvPr id="32" name="Group 31"/>
          <p:cNvGrpSpPr>
            <a:grpSpLocks/>
          </p:cNvGrpSpPr>
          <p:nvPr/>
        </p:nvGrpSpPr>
        <p:grpSpPr bwMode="auto">
          <a:xfrm>
            <a:off x="6459994" y="3346422"/>
            <a:ext cx="4581068" cy="3288181"/>
            <a:chOff x="5792594" y="3479830"/>
            <a:chExt cx="2400300" cy="2114977"/>
          </a:xfrm>
        </p:grpSpPr>
        <p:sp>
          <p:nvSpPr>
            <p:cNvPr id="14" name="Isosceles Triangle 13"/>
            <p:cNvSpPr/>
            <p:nvPr/>
          </p:nvSpPr>
          <p:spPr>
            <a:xfrm rot="10800000">
              <a:off x="5792594" y="3593798"/>
              <a:ext cx="2400300" cy="19006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5135" name="TextBox 20"/>
            <p:cNvSpPr txBox="1">
              <a:spLocks noChangeArrowheads="1"/>
            </p:cNvSpPr>
            <p:nvPr/>
          </p:nvSpPr>
          <p:spPr bwMode="auto">
            <a:xfrm rot="3172562">
              <a:off x="5517515" y="4400245"/>
              <a:ext cx="2114977" cy="27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FF00"/>
                  </a:solidFill>
                  <a:cs typeface="Arial" pitchFamily="34" charset="0"/>
                </a:rPr>
                <a:t>25.2021+75.2021=</a:t>
              </a:r>
            </a:p>
          </p:txBody>
        </p:sp>
        <mc:AlternateContent xmlns:mc="http://schemas.openxmlformats.org/markup-compatibility/2006" xmlns:a14="http://schemas.microsoft.com/office/drawing/2010/main">
          <mc:Choice Requires="a14">
            <p:sp>
              <p:nvSpPr>
                <p:cNvPr id="5136" name="TextBox 25"/>
                <p:cNvSpPr txBox="1">
                  <a:spLocks noChangeArrowheads="1"/>
                </p:cNvSpPr>
                <p:nvPr/>
              </p:nvSpPr>
              <p:spPr bwMode="auto">
                <a:xfrm>
                  <a:off x="6543917" y="3603150"/>
                  <a:ext cx="1229922" cy="3428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14:m>
                    <m:oMathPara xmlns:m="http://schemas.openxmlformats.org/officeDocument/2006/math">
                      <m:oMathParaPr>
                        <m:jc m:val="centerGroup"/>
                      </m:oMathParaPr>
                      <m:oMath xmlns:m="http://schemas.openxmlformats.org/officeDocument/2006/math">
                        <m:sSup>
                          <m:sSupPr>
                            <m:ctrlPr>
                              <a:rPr lang="en-US" altLang="en-US" sz="2800" b="1" i="1" smtClean="0">
                                <a:solidFill>
                                  <a:srgbClr val="FFFF00"/>
                                </a:solidFill>
                                <a:latin typeface="Cambria Math" panose="02040503050406030204" pitchFamily="18" charset="0"/>
                                <a:cs typeface="Arial" pitchFamily="34" charset="0"/>
                              </a:rPr>
                            </m:ctrlPr>
                          </m:sSupPr>
                          <m:e>
                            <m:r>
                              <a:rPr lang="en-US" altLang="en-US" sz="2800" b="1" i="1" smtClean="0">
                                <a:solidFill>
                                  <a:srgbClr val="FFFF00"/>
                                </a:solidFill>
                                <a:latin typeface="Cambria Math"/>
                                <a:cs typeface="Arial" pitchFamily="34" charset="0"/>
                              </a:rPr>
                              <m:t>𝟐</m:t>
                            </m:r>
                          </m:e>
                          <m:sup>
                            <m:r>
                              <a:rPr lang="en-US" altLang="en-US" sz="2800" b="1" i="1" smtClean="0">
                                <a:solidFill>
                                  <a:srgbClr val="FFFF00"/>
                                </a:solidFill>
                                <a:latin typeface="Cambria Math"/>
                                <a:cs typeface="Arial" pitchFamily="34" charset="0"/>
                              </a:rPr>
                              <m:t>𝟐</m:t>
                            </m:r>
                          </m:sup>
                        </m:sSup>
                        <m:r>
                          <a:rPr lang="en-US" altLang="en-US" sz="2800" b="1" i="1" smtClean="0">
                            <a:solidFill>
                              <a:srgbClr val="FFFF00"/>
                            </a:solidFill>
                            <a:latin typeface="Cambria Math"/>
                            <a:cs typeface="Arial" pitchFamily="34" charset="0"/>
                          </a:rPr>
                          <m:t>.</m:t>
                        </m:r>
                        <m:r>
                          <a:rPr lang="en-US" altLang="en-US" sz="2800" b="1" i="1" smtClean="0">
                            <a:solidFill>
                              <a:srgbClr val="FFFF00"/>
                            </a:solidFill>
                            <a:latin typeface="Cambria Math"/>
                            <a:cs typeface="Arial" pitchFamily="34" charset="0"/>
                          </a:rPr>
                          <m:t>𝟑</m:t>
                        </m:r>
                        <m:r>
                          <a:rPr lang="en-US" altLang="en-US" sz="2800" b="1" i="1" smtClean="0">
                            <a:solidFill>
                              <a:srgbClr val="FFFF00"/>
                            </a:solidFill>
                            <a:latin typeface="Cambria Math"/>
                            <a:cs typeface="Arial" pitchFamily="34" charset="0"/>
                          </a:rPr>
                          <m:t>−</m:t>
                        </m:r>
                        <m:r>
                          <a:rPr lang="en-US" altLang="en-US" sz="2800" b="1" i="1" smtClean="0">
                            <a:solidFill>
                              <a:srgbClr val="FFFF00"/>
                            </a:solidFill>
                            <a:latin typeface="Cambria Math"/>
                            <a:cs typeface="Arial" pitchFamily="34" charset="0"/>
                          </a:rPr>
                          <m:t>𝟒</m:t>
                        </m:r>
                      </m:oMath>
                    </m:oMathPara>
                  </a14:m>
                  <a:endParaRPr lang="en-US" altLang="en-US" sz="2800" b="1" dirty="0">
                    <a:solidFill>
                      <a:srgbClr val="FFFF00"/>
                    </a:solidFill>
                    <a:cs typeface="Arial" pitchFamily="34" charset="0"/>
                  </a:endParaRPr>
                </a:p>
              </p:txBody>
            </p:sp>
          </mc:Choice>
          <mc:Fallback xmlns="">
            <p:sp>
              <p:nvSpPr>
                <p:cNvPr id="5136" name="TextBox 25"/>
                <p:cNvSpPr txBox="1">
                  <a:spLocks noRot="1" noChangeAspect="1" noMove="1" noResize="1" noEditPoints="1" noAdjustHandles="1" noChangeArrowheads="1" noChangeShapeType="1" noTextEdit="1"/>
                </p:cNvSpPr>
                <p:nvPr/>
              </p:nvSpPr>
              <p:spPr bwMode="auto">
                <a:xfrm>
                  <a:off x="6543917" y="3603150"/>
                  <a:ext cx="1229922" cy="342807"/>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42" name="Group 41"/>
          <p:cNvGrpSpPr/>
          <p:nvPr/>
        </p:nvGrpSpPr>
        <p:grpSpPr>
          <a:xfrm>
            <a:off x="3712240" y="-829031"/>
            <a:ext cx="4689777" cy="4379512"/>
            <a:chOff x="2359191" y="-1040947"/>
            <a:chExt cx="3897798" cy="4734505"/>
          </a:xfrm>
        </p:grpSpPr>
        <p:grpSp>
          <p:nvGrpSpPr>
            <p:cNvPr id="43" name="Group 42"/>
            <p:cNvGrpSpPr>
              <a:grpSpLocks/>
            </p:cNvGrpSpPr>
            <p:nvPr/>
          </p:nvGrpSpPr>
          <p:grpSpPr bwMode="auto">
            <a:xfrm>
              <a:off x="2359191" y="12571"/>
              <a:ext cx="3897798" cy="3258327"/>
              <a:chOff x="4419601" y="1430244"/>
              <a:chExt cx="2400300" cy="2061983"/>
            </a:xfrm>
          </p:grpSpPr>
          <p:sp>
            <p:nvSpPr>
              <p:cNvPr id="45" name="Isosceles Triangle 44"/>
              <p:cNvSpPr/>
              <p:nvPr/>
            </p:nvSpPr>
            <p:spPr>
              <a:xfrm rot="10800000">
                <a:off x="4419601" y="1510741"/>
                <a:ext cx="2400300" cy="1981486"/>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2800">
                  <a:latin typeface="Arial" pitchFamily="34" charset="0"/>
                  <a:cs typeface="Arial" pitchFamily="34" charset="0"/>
                </a:endParaRPr>
              </a:p>
            </p:txBody>
          </p:sp>
          <p:sp>
            <p:nvSpPr>
              <p:cNvPr id="46" name="TextBox 15"/>
              <p:cNvSpPr txBox="1">
                <a:spLocks noChangeArrowheads="1"/>
              </p:cNvSpPr>
              <p:nvPr/>
            </p:nvSpPr>
            <p:spPr bwMode="auto">
              <a:xfrm rot="3121867">
                <a:off x="4274836" y="2107618"/>
                <a:ext cx="1622540" cy="26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00"/>
                    </a:solidFill>
                    <a:cs typeface="Arial" pitchFamily="34" charset="0"/>
                  </a:rPr>
                  <a:t>91 - 35+9=</a:t>
                </a:r>
              </a:p>
            </p:txBody>
          </p:sp>
          <p:sp>
            <p:nvSpPr>
              <p:cNvPr id="47" name="TextBox 23"/>
              <p:cNvSpPr txBox="1">
                <a:spLocks noChangeArrowheads="1"/>
              </p:cNvSpPr>
              <p:nvPr/>
            </p:nvSpPr>
            <p:spPr bwMode="auto">
              <a:xfrm rot="18137116">
                <a:off x="5564206" y="2010845"/>
                <a:ext cx="1276791" cy="2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b="1" dirty="0">
                  <a:solidFill>
                    <a:srgbClr val="FF0000"/>
                  </a:solidFill>
                  <a:cs typeface="Arial" pitchFamily="34" charset="0"/>
                </a:endParaRPr>
              </a:p>
            </p:txBody>
          </p:sp>
        </p:grpSp>
        <p:sp>
          <p:nvSpPr>
            <p:cNvPr id="44" name="TextBox 15"/>
            <p:cNvSpPr txBox="1">
              <a:spLocks noChangeArrowheads="1"/>
            </p:cNvSpPr>
            <p:nvPr/>
          </p:nvSpPr>
          <p:spPr bwMode="auto">
            <a:xfrm rot="18548659">
              <a:off x="2893821" y="1108875"/>
              <a:ext cx="4734505" cy="4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FF00"/>
                  </a:solidFill>
                  <a:cs typeface="Arial" pitchFamily="34" charset="0"/>
                </a:rPr>
                <a:t>12:{81:[23+2(8-2.3)]}=</a:t>
              </a:r>
            </a:p>
          </p:txBody>
        </p:sp>
      </p:grpSp>
      <p:sp>
        <p:nvSpPr>
          <p:cNvPr id="3" name="Rectangle 2">
            <a:extLst>
              <a:ext uri="{FF2B5EF4-FFF2-40B4-BE49-F238E27FC236}">
                <a16:creationId xmlns:a16="http://schemas.microsoft.com/office/drawing/2014/main" id="{F1E31AE8-8CCC-152F-9FE3-BB0C56E3BC6E}"/>
              </a:ext>
            </a:extLst>
          </p:cNvPr>
          <p:cNvSpPr/>
          <p:nvPr/>
        </p:nvSpPr>
        <p:spPr>
          <a:xfrm>
            <a:off x="9350612" y="5754029"/>
            <a:ext cx="2090539" cy="802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308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ppt_x"/>
                                          </p:val>
                                        </p:tav>
                                        <p:tav tm="100000">
                                          <p:val>
                                            <p:strVal val="#ppt_x"/>
                                          </p:val>
                                        </p:tav>
                                      </p:tavLst>
                                    </p:anim>
                                    <p:anim calcmode="lin" valueType="num">
                                      <p:cBhvr additive="base">
                                        <p:cTn id="3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933"/>
            <a:ext cx="6530797" cy="1044135"/>
          </a:xfrm>
        </p:spPr>
        <p:txBody>
          <a:bodyPr/>
          <a:lstStyle/>
          <a:p>
            <a:r>
              <a:rPr lang="en-US" sz="3200" b="1" dirty="0" err="1">
                <a:solidFill>
                  <a:srgbClr val="2404AA"/>
                </a:solidFill>
                <a:latin typeface="Arial" pitchFamily="34" charset="0"/>
                <a:cs typeface="Arial" pitchFamily="34" charset="0"/>
              </a:rPr>
              <a:t>Bài</a:t>
            </a:r>
            <a:r>
              <a:rPr lang="en-US" sz="3200" b="1" dirty="0">
                <a:solidFill>
                  <a:srgbClr val="2404AA"/>
                </a:solidFill>
                <a:latin typeface="Arial" pitchFamily="34" charset="0"/>
                <a:cs typeface="Arial" pitchFamily="34" charset="0"/>
              </a:rPr>
              <a:t> 4: </a:t>
            </a:r>
            <a:r>
              <a:rPr lang="en-US" sz="3200" dirty="0" err="1">
                <a:solidFill>
                  <a:srgbClr val="2404AA"/>
                </a:solidFill>
                <a:latin typeface="Arial" pitchFamily="34" charset="0"/>
                <a:cs typeface="Arial" pitchFamily="34" charset="0"/>
              </a:rPr>
              <a:t>Tính</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giá</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trị</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của</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biểu</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thức</a:t>
            </a:r>
            <a:endParaRPr lang="en-US" sz="3200" dirty="0">
              <a:solidFill>
                <a:srgbClr val="2404AA"/>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980523" y="1311046"/>
                <a:ext cx="4689770" cy="502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0070C0"/>
                    </a:solidFill>
                    <a:latin typeface="Arial" pitchFamily="34" charset="0"/>
                    <a:cs typeface="Arial" pitchFamily="34" charset="0"/>
                  </a:rPr>
                  <a:t>a) </a:t>
                </a:r>
                <a14:m>
                  <m:oMath xmlns:m="http://schemas.openxmlformats.org/officeDocument/2006/math">
                    <m:r>
                      <a:rPr lang="en-US" sz="3200" b="0" i="0" smtClean="0">
                        <a:solidFill>
                          <a:srgbClr val="0070C0"/>
                        </a:solidFill>
                        <a:latin typeface="Cambria Math"/>
                      </a:rPr>
                      <m:t>3</m:t>
                    </m:r>
                    <m:r>
                      <a:rPr lang="en-US" sz="3200" b="0" i="1" smtClean="0">
                        <a:solidFill>
                          <a:srgbClr val="0070C0"/>
                        </a:solidFill>
                        <a:latin typeface="Cambria Math"/>
                      </a:rPr>
                      <m:t>2−6.</m:t>
                    </m:r>
                    <m:d>
                      <m:dPr>
                        <m:ctrlPr>
                          <a:rPr lang="en-US" sz="3200" b="0" i="1" smtClean="0">
                            <a:solidFill>
                              <a:srgbClr val="0070C0"/>
                            </a:solidFill>
                            <a:latin typeface="Cambria Math" panose="02040503050406030204" pitchFamily="18" charset="0"/>
                          </a:rPr>
                        </m:ctrlPr>
                      </m:dPr>
                      <m:e>
                        <m:r>
                          <a:rPr lang="en-US" sz="3200" b="0" i="1" smtClean="0">
                            <a:solidFill>
                              <a:srgbClr val="0070C0"/>
                            </a:solidFill>
                            <a:latin typeface="Cambria Math"/>
                          </a:rPr>
                          <m:t>8−</m:t>
                        </m:r>
                        <m:sSup>
                          <m:sSupPr>
                            <m:ctrlPr>
                              <a:rPr lang="en-US" sz="3200" b="0" i="1" smtClean="0">
                                <a:solidFill>
                                  <a:srgbClr val="0070C0"/>
                                </a:solidFill>
                                <a:latin typeface="Cambria Math" panose="02040503050406030204" pitchFamily="18" charset="0"/>
                              </a:rPr>
                            </m:ctrlPr>
                          </m:sSupPr>
                          <m:e>
                            <m:r>
                              <a:rPr lang="en-US" sz="3200" b="0" i="1" smtClean="0">
                                <a:solidFill>
                                  <a:srgbClr val="0070C0"/>
                                </a:solidFill>
                                <a:latin typeface="Cambria Math"/>
                              </a:rPr>
                              <m:t>2</m:t>
                            </m:r>
                          </m:e>
                          <m:sup>
                            <m:r>
                              <a:rPr lang="en-US" sz="3200" b="0" i="1" smtClean="0">
                                <a:solidFill>
                                  <a:srgbClr val="0070C0"/>
                                </a:solidFill>
                                <a:latin typeface="Cambria Math"/>
                              </a:rPr>
                              <m:t>3</m:t>
                            </m:r>
                          </m:sup>
                        </m:sSup>
                      </m:e>
                    </m:d>
                    <m:r>
                      <a:rPr lang="en-US" sz="3200" b="0" i="1" smtClean="0">
                        <a:solidFill>
                          <a:srgbClr val="0070C0"/>
                        </a:solidFill>
                        <a:latin typeface="Cambria Math"/>
                      </a:rPr>
                      <m:t>+18</m:t>
                    </m:r>
                  </m:oMath>
                </a14:m>
                <a:endParaRPr lang="en-US" sz="3200" dirty="0">
                  <a:solidFill>
                    <a:srgbClr val="0070C0"/>
                  </a:solidFill>
                  <a:latin typeface="Arial" pitchFamily="34" charset="0"/>
                  <a:cs typeface="Arial"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980523" y="1311046"/>
                <a:ext cx="4689770" cy="502517"/>
              </a:xfrm>
              <a:prstGeom prst="rect">
                <a:avLst/>
              </a:prstGeom>
              <a:blipFill rotWithShape="1">
                <a:blip r:embed="rId3"/>
                <a:stretch>
                  <a:fillRect l="-3381" t="-25301" b="-44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57602" y="1867341"/>
                <a:ext cx="4271619"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r>
                        <a:rPr lang="en-US" sz="3200" b="0" i="1" smtClean="0">
                          <a:latin typeface="Cambria Math"/>
                        </a:rPr>
                        <m:t>32−6.</m:t>
                      </m:r>
                      <m:d>
                        <m:dPr>
                          <m:ctrlPr>
                            <a:rPr lang="en-US" sz="3200" b="0" i="1" smtClean="0">
                              <a:latin typeface="Cambria Math" panose="02040503050406030204" pitchFamily="18" charset="0"/>
                            </a:rPr>
                          </m:ctrlPr>
                        </m:dPr>
                        <m:e>
                          <m:r>
                            <a:rPr lang="en-US" sz="3200" b="0" i="1" smtClean="0">
                              <a:latin typeface="Cambria Math"/>
                            </a:rPr>
                            <m:t>8−8</m:t>
                          </m:r>
                        </m:e>
                      </m:d>
                      <m:r>
                        <a:rPr lang="en-US" sz="3200" b="0" i="1" smtClean="0">
                          <a:latin typeface="Cambria Math"/>
                        </a:rPr>
                        <m:t>+18</m:t>
                      </m:r>
                    </m:oMath>
                  </m:oMathPara>
                </a14:m>
                <a:endParaRPr lang="en-US" sz="3200" dirty="0">
                  <a:latin typeface="Arial" pitchFamily="34" charset="0"/>
                  <a:cs typeface="Arial"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57602" y="1867341"/>
                <a:ext cx="4271619"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88705" y="3637136"/>
                <a:ext cx="2117696"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r>
                        <a:rPr lang="en-US" sz="3200" b="0" i="1" smtClean="0">
                          <a:latin typeface="Cambria Math"/>
                        </a:rPr>
                        <m:t>32+18</m:t>
                      </m:r>
                    </m:oMath>
                  </m:oMathPara>
                </a14:m>
                <a:endParaRPr lang="en-US" sz="3200" dirty="0">
                  <a:latin typeface="Arial" pitchFamily="34" charset="0"/>
                  <a:cs typeface="Arial"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988705" y="3637136"/>
                <a:ext cx="2117696"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988705" y="4221911"/>
                <a:ext cx="1173911"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r>
                        <a:rPr lang="en-US" sz="3200" b="0" i="1" smtClean="0">
                          <a:latin typeface="Cambria Math"/>
                        </a:rPr>
                        <m:t>50</m:t>
                      </m:r>
                    </m:oMath>
                  </m:oMathPara>
                </a14:m>
                <a:endParaRPr lang="en-US" sz="3200" dirty="0">
                  <a:latin typeface="Arial" pitchFamily="34" charset="0"/>
                  <a:cs typeface="Arial"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988705" y="4221911"/>
                <a:ext cx="1173911" cy="58477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p:cNvSpPr txBox="1">
                <a:spLocks/>
              </p:cNvSpPr>
              <p:nvPr/>
            </p:nvSpPr>
            <p:spPr>
              <a:xfrm>
                <a:off x="6736248" y="1310924"/>
                <a:ext cx="5455752" cy="502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0070C0"/>
                    </a:solidFill>
                    <a:latin typeface="Arial" pitchFamily="34" charset="0"/>
                    <a:cs typeface="Arial" pitchFamily="34" charset="0"/>
                  </a:rPr>
                  <a:t>b) </a:t>
                </a:r>
                <a14:m>
                  <m:oMath xmlns:m="http://schemas.openxmlformats.org/officeDocument/2006/math">
                    <m:sSup>
                      <m:sSupPr>
                        <m:ctrlPr>
                          <a:rPr lang="en-US" sz="3200" i="1" smtClean="0">
                            <a:solidFill>
                              <a:srgbClr val="0070C0"/>
                            </a:solidFill>
                            <a:latin typeface="Cambria Math" panose="02040503050406030204" pitchFamily="18" charset="0"/>
                            <a:cs typeface="Arial" pitchFamily="34" charset="0"/>
                          </a:rPr>
                        </m:ctrlPr>
                      </m:sSupPr>
                      <m:e>
                        <m:r>
                          <a:rPr lang="en-US" sz="3200" b="0" i="1" smtClean="0">
                            <a:solidFill>
                              <a:srgbClr val="0070C0"/>
                            </a:solidFill>
                            <a:latin typeface="Cambria Math"/>
                            <a:cs typeface="Arial" pitchFamily="34" charset="0"/>
                          </a:rPr>
                          <m:t>(3.5−9)</m:t>
                        </m:r>
                      </m:e>
                      <m:sup>
                        <m:r>
                          <a:rPr lang="en-US" sz="3200" b="0" i="1" smtClean="0">
                            <a:solidFill>
                              <a:srgbClr val="0070C0"/>
                            </a:solidFill>
                            <a:latin typeface="Cambria Math"/>
                            <a:cs typeface="Arial" pitchFamily="34" charset="0"/>
                          </a:rPr>
                          <m:t>3</m:t>
                        </m:r>
                      </m:sup>
                    </m:sSup>
                    <m:r>
                      <a:rPr lang="en-US" sz="3200" b="0" i="1" smtClean="0">
                        <a:solidFill>
                          <a:srgbClr val="0070C0"/>
                        </a:solidFill>
                        <a:latin typeface="Cambria Math"/>
                        <a:cs typeface="Arial" pitchFamily="34" charset="0"/>
                      </a:rPr>
                      <m:t>.</m:t>
                    </m:r>
                    <m:sSup>
                      <m:sSupPr>
                        <m:ctrlPr>
                          <a:rPr lang="en-US" sz="3200" b="0" i="1" smtClean="0">
                            <a:solidFill>
                              <a:srgbClr val="0070C0"/>
                            </a:solidFill>
                            <a:latin typeface="Cambria Math" panose="02040503050406030204" pitchFamily="18" charset="0"/>
                            <a:cs typeface="Arial" pitchFamily="34" charset="0"/>
                          </a:rPr>
                        </m:ctrlPr>
                      </m:sSupPr>
                      <m:e>
                        <m:r>
                          <a:rPr lang="en-US" sz="3200" b="0" i="1" smtClean="0">
                            <a:solidFill>
                              <a:srgbClr val="0070C0"/>
                            </a:solidFill>
                            <a:latin typeface="Cambria Math"/>
                            <a:cs typeface="Arial" pitchFamily="34" charset="0"/>
                          </a:rPr>
                          <m:t>(1+2.3)</m:t>
                        </m:r>
                      </m:e>
                      <m:sup>
                        <m:r>
                          <a:rPr lang="en-US" sz="3200" b="0" i="1" smtClean="0">
                            <a:solidFill>
                              <a:srgbClr val="0070C0"/>
                            </a:solidFill>
                            <a:latin typeface="Cambria Math"/>
                            <a:cs typeface="Arial" pitchFamily="34" charset="0"/>
                          </a:rPr>
                          <m:t>2</m:t>
                        </m:r>
                      </m:sup>
                    </m:sSup>
                    <m:r>
                      <a:rPr lang="en-US" sz="3200" b="0" i="1" smtClean="0">
                        <a:solidFill>
                          <a:srgbClr val="0070C0"/>
                        </a:solidFill>
                        <a:latin typeface="Cambria Math"/>
                        <a:cs typeface="Arial" pitchFamily="34" charset="0"/>
                      </a:rPr>
                      <m:t>+</m:t>
                    </m:r>
                    <m:sSup>
                      <m:sSupPr>
                        <m:ctrlPr>
                          <a:rPr lang="en-US" sz="3200" b="0" i="1" smtClean="0">
                            <a:solidFill>
                              <a:srgbClr val="0070C0"/>
                            </a:solidFill>
                            <a:latin typeface="Cambria Math" panose="02040503050406030204" pitchFamily="18" charset="0"/>
                            <a:cs typeface="Arial" pitchFamily="34" charset="0"/>
                          </a:rPr>
                        </m:ctrlPr>
                      </m:sSupPr>
                      <m:e>
                        <m:r>
                          <a:rPr lang="en-US" sz="3200" b="0" i="1" smtClean="0">
                            <a:solidFill>
                              <a:srgbClr val="0070C0"/>
                            </a:solidFill>
                            <a:latin typeface="Cambria Math"/>
                            <a:cs typeface="Arial" pitchFamily="34" charset="0"/>
                          </a:rPr>
                          <m:t>4</m:t>
                        </m:r>
                      </m:e>
                      <m:sup>
                        <m:r>
                          <a:rPr lang="en-US" sz="3200" b="0" i="1" smtClean="0">
                            <a:solidFill>
                              <a:srgbClr val="0070C0"/>
                            </a:solidFill>
                            <a:latin typeface="Cambria Math"/>
                            <a:cs typeface="Arial" pitchFamily="34" charset="0"/>
                          </a:rPr>
                          <m:t>2</m:t>
                        </m:r>
                      </m:sup>
                    </m:sSup>
                  </m:oMath>
                </a14:m>
                <a:endParaRPr lang="en-US" sz="3200" dirty="0">
                  <a:solidFill>
                    <a:srgbClr val="0070C0"/>
                  </a:solidFill>
                  <a:latin typeface="Arial" pitchFamily="34" charset="0"/>
                  <a:cs typeface="Arial" pitchFamily="34" charset="0"/>
                </a:endParaRPr>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6736248" y="1310924"/>
                <a:ext cx="5455752" cy="502517"/>
              </a:xfrm>
              <a:prstGeom prst="rect">
                <a:avLst/>
              </a:prstGeom>
              <a:blipFill rotWithShape="1">
                <a:blip r:embed="rId7"/>
                <a:stretch>
                  <a:fillRect l="-2793" t="-25610" b="-46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814263" y="1964041"/>
                <a:ext cx="4771243"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sSup>
                        <m:sSupPr>
                          <m:ctrlPr>
                            <a:rPr lang="en-US" sz="3200" i="1" smtClean="0">
                              <a:latin typeface="Cambria Math" panose="02040503050406030204" pitchFamily="18" charset="0"/>
                            </a:rPr>
                          </m:ctrlPr>
                        </m:sSupPr>
                        <m:e>
                          <m:r>
                            <a:rPr lang="en-US" sz="3200" b="0" i="1" smtClean="0">
                              <a:latin typeface="Cambria Math"/>
                            </a:rPr>
                            <m:t>(15−9)</m:t>
                          </m:r>
                        </m:e>
                        <m:sup>
                          <m:r>
                            <a:rPr lang="en-US" sz="3200" b="0" i="1" smtClean="0">
                              <a:latin typeface="Cambria Math"/>
                            </a:rPr>
                            <m:t>3</m:t>
                          </m:r>
                        </m:sup>
                      </m:sSup>
                      <m:r>
                        <a:rPr lang="en-US" sz="3200" b="0" i="1" smtClean="0">
                          <a:latin typeface="Cambria Math"/>
                        </a:rPr>
                        <m:t>.</m:t>
                      </m:r>
                      <m:sSup>
                        <m:sSupPr>
                          <m:ctrlPr>
                            <a:rPr lang="en-US" sz="3200" b="0" i="1" smtClean="0">
                              <a:latin typeface="Cambria Math" panose="02040503050406030204" pitchFamily="18" charset="0"/>
                            </a:rPr>
                          </m:ctrlPr>
                        </m:sSupPr>
                        <m:e>
                          <m:r>
                            <a:rPr lang="en-US" sz="3200" b="0" i="1" smtClean="0">
                              <a:latin typeface="Cambria Math"/>
                            </a:rPr>
                            <m:t>(1+6)</m:t>
                          </m:r>
                        </m:e>
                        <m:sup>
                          <m:r>
                            <a:rPr lang="en-US" sz="3200" b="0" i="1" smtClean="0">
                              <a:latin typeface="Cambria Math"/>
                            </a:rPr>
                            <m:t>2</m:t>
                          </m:r>
                        </m:sup>
                      </m:sSup>
                      <m:r>
                        <a:rPr lang="en-US" sz="3200" b="0" i="1" smtClean="0">
                          <a:latin typeface="Cambria Math"/>
                        </a:rPr>
                        <m:t>+</m:t>
                      </m:r>
                      <m:sSup>
                        <m:sSupPr>
                          <m:ctrlPr>
                            <a:rPr lang="en-US" sz="3200" b="0" i="1" smtClean="0">
                              <a:latin typeface="Cambria Math" panose="02040503050406030204" pitchFamily="18" charset="0"/>
                            </a:rPr>
                          </m:ctrlPr>
                        </m:sSupPr>
                        <m:e>
                          <m:r>
                            <a:rPr lang="en-US" sz="3200" b="0" i="1" smtClean="0">
                              <a:latin typeface="Cambria Math"/>
                            </a:rPr>
                            <m:t>4</m:t>
                          </m:r>
                        </m:e>
                        <m:sup>
                          <m:r>
                            <a:rPr lang="en-US" sz="3200" b="0" i="1" smtClean="0">
                              <a:latin typeface="Cambria Math"/>
                            </a:rPr>
                            <m:t>2</m:t>
                          </m:r>
                        </m:sup>
                      </m:sSup>
                    </m:oMath>
                  </m:oMathPara>
                </a14:m>
                <a:endParaRPr lang="en-US" sz="3200" dirty="0">
                  <a:latin typeface="Arial" pitchFamily="34" charset="0"/>
                  <a:cs typeface="Arial"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6814263" y="1964041"/>
                <a:ext cx="4771243" cy="5847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799099" y="2706329"/>
                <a:ext cx="2613985"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sSup>
                        <m:sSupPr>
                          <m:ctrlPr>
                            <a:rPr lang="en-US" sz="3200" i="1" smtClean="0">
                              <a:latin typeface="Cambria Math" panose="02040503050406030204" pitchFamily="18" charset="0"/>
                            </a:rPr>
                          </m:ctrlPr>
                        </m:sSupPr>
                        <m:e>
                          <m:r>
                            <a:rPr lang="en-US" sz="3200" b="0" i="1" smtClean="0">
                              <a:latin typeface="Cambria Math"/>
                            </a:rPr>
                            <m:t>6</m:t>
                          </m:r>
                        </m:e>
                        <m:sup>
                          <m:r>
                            <a:rPr lang="en-US" sz="3200" b="0" i="1" smtClean="0">
                              <a:latin typeface="Cambria Math"/>
                            </a:rPr>
                            <m:t>3</m:t>
                          </m:r>
                        </m:sup>
                      </m:sSup>
                      <m:r>
                        <a:rPr lang="en-US" sz="3200" b="0" i="1" smtClean="0">
                          <a:latin typeface="Cambria Math"/>
                        </a:rPr>
                        <m:t>.</m:t>
                      </m:r>
                      <m:sSup>
                        <m:sSupPr>
                          <m:ctrlPr>
                            <a:rPr lang="en-US" sz="3200" b="0" i="1" smtClean="0">
                              <a:latin typeface="Cambria Math" panose="02040503050406030204" pitchFamily="18" charset="0"/>
                            </a:rPr>
                          </m:ctrlPr>
                        </m:sSupPr>
                        <m:e>
                          <m:r>
                            <a:rPr lang="en-US" sz="3200" b="0" i="1" smtClean="0">
                              <a:latin typeface="Cambria Math"/>
                            </a:rPr>
                            <m:t>7</m:t>
                          </m:r>
                        </m:e>
                        <m:sup>
                          <m:r>
                            <a:rPr lang="en-US" sz="3200" b="0" i="1" smtClean="0">
                              <a:latin typeface="Cambria Math"/>
                            </a:rPr>
                            <m:t>2</m:t>
                          </m:r>
                        </m:sup>
                      </m:sSup>
                      <m:r>
                        <a:rPr lang="en-US" sz="3200" b="0" i="1" smtClean="0">
                          <a:latin typeface="Cambria Math"/>
                        </a:rPr>
                        <m:t>+</m:t>
                      </m:r>
                      <m:sSup>
                        <m:sSupPr>
                          <m:ctrlPr>
                            <a:rPr lang="en-US" sz="3200" b="0" i="1" smtClean="0">
                              <a:latin typeface="Cambria Math" panose="02040503050406030204" pitchFamily="18" charset="0"/>
                            </a:rPr>
                          </m:ctrlPr>
                        </m:sSupPr>
                        <m:e>
                          <m:r>
                            <a:rPr lang="en-US" sz="3200" b="0" i="1" smtClean="0">
                              <a:latin typeface="Cambria Math"/>
                            </a:rPr>
                            <m:t>4</m:t>
                          </m:r>
                        </m:e>
                        <m:sup>
                          <m:r>
                            <a:rPr lang="en-US" sz="3200" b="0" i="1" smtClean="0">
                              <a:latin typeface="Cambria Math"/>
                            </a:rPr>
                            <m:t>2</m:t>
                          </m:r>
                        </m:sup>
                      </m:sSup>
                    </m:oMath>
                  </m:oMathPara>
                </a14:m>
                <a:endParaRPr lang="en-US" sz="3200" dirty="0">
                  <a:latin typeface="Arial" pitchFamily="34" charset="0"/>
                  <a:cs typeface="Arial"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799099" y="2706329"/>
                <a:ext cx="2613985" cy="584775"/>
              </a:xfrm>
              <a:prstGeom prst="rect">
                <a:avLst/>
              </a:prstGeom>
              <a:blipFill rotWithShape="1">
                <a:blip r:embed="rId9"/>
                <a:stretch>
                  <a:fillRect/>
                </a:stretch>
              </a:blipFill>
            </p:spPr>
            <p:txBody>
              <a:bodyPr/>
              <a:lstStyle/>
              <a:p>
                <a:r>
                  <a:rPr lang="en-US">
                    <a:noFill/>
                  </a:rPr>
                  <a:t> </a:t>
                </a:r>
              </a:p>
            </p:txBody>
          </p:sp>
        </mc:Fallback>
      </mc:AlternateContent>
      <p:sp>
        <p:nvSpPr>
          <p:cNvPr id="16" name="Google Shape;1113;p41"/>
          <p:cNvSpPr/>
          <p:nvPr/>
        </p:nvSpPr>
        <p:spPr>
          <a:xfrm>
            <a:off x="302775" y="182881"/>
            <a:ext cx="654655" cy="55685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91;p41"/>
          <p:cNvSpPr/>
          <p:nvPr/>
        </p:nvSpPr>
        <p:spPr>
          <a:xfrm>
            <a:off x="10880549" y="79887"/>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99;p41"/>
          <p:cNvSpPr/>
          <p:nvPr/>
        </p:nvSpPr>
        <p:spPr>
          <a:xfrm>
            <a:off x="10048797" y="605805"/>
            <a:ext cx="714120" cy="494051"/>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00;p41"/>
          <p:cNvSpPr/>
          <p:nvPr/>
        </p:nvSpPr>
        <p:spPr>
          <a:xfrm>
            <a:off x="10407139" y="159425"/>
            <a:ext cx="355778" cy="36323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49;p41"/>
          <p:cNvSpPr/>
          <p:nvPr/>
        </p:nvSpPr>
        <p:spPr>
          <a:xfrm>
            <a:off x="709996" y="5523456"/>
            <a:ext cx="699247" cy="707302"/>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50;p41"/>
          <p:cNvSpPr/>
          <p:nvPr/>
        </p:nvSpPr>
        <p:spPr>
          <a:xfrm>
            <a:off x="1483488" y="6054017"/>
            <a:ext cx="359493" cy="36427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51;p41"/>
          <p:cNvSpPr/>
          <p:nvPr/>
        </p:nvSpPr>
        <p:spPr>
          <a:xfrm>
            <a:off x="168046" y="6230758"/>
            <a:ext cx="398892" cy="54882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59;p41"/>
          <p:cNvSpPr/>
          <p:nvPr/>
        </p:nvSpPr>
        <p:spPr>
          <a:xfrm rot="4504159">
            <a:off x="208776" y="5098928"/>
            <a:ext cx="384495" cy="37970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07;p41"/>
          <p:cNvSpPr/>
          <p:nvPr/>
        </p:nvSpPr>
        <p:spPr>
          <a:xfrm>
            <a:off x="1425440" y="5363135"/>
            <a:ext cx="322489" cy="320641"/>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6;p41"/>
          <p:cNvSpPr/>
          <p:nvPr/>
        </p:nvSpPr>
        <p:spPr>
          <a:xfrm>
            <a:off x="10880549" y="667407"/>
            <a:ext cx="662405" cy="449906"/>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30" name="Rectangle 29"/>
              <p:cNvSpPr/>
              <p:nvPr/>
            </p:nvSpPr>
            <p:spPr>
              <a:xfrm>
                <a:off x="6822403" y="3321323"/>
                <a:ext cx="2885534"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r>
                        <a:rPr lang="en-US" sz="3200" b="0" i="1" smtClean="0">
                          <a:latin typeface="Cambria Math"/>
                        </a:rPr>
                        <m:t>216.49+16</m:t>
                      </m:r>
                    </m:oMath>
                  </m:oMathPara>
                </a14:m>
                <a:endParaRPr lang="en-US" sz="3200" dirty="0">
                  <a:latin typeface="Arial" pitchFamily="34" charset="0"/>
                  <a:cs typeface="Arial"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6822403" y="3321323"/>
                <a:ext cx="2885534"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844930" y="3979867"/>
                <a:ext cx="2572948"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r>
                        <a:rPr lang="en-US" sz="3200" b="0" i="1" smtClean="0">
                          <a:latin typeface="Cambria Math"/>
                        </a:rPr>
                        <m:t>1084+16</m:t>
                      </m:r>
                    </m:oMath>
                  </m:oMathPara>
                </a14:m>
                <a:endParaRPr lang="en-US" sz="3200" dirty="0">
                  <a:latin typeface="Arial" pitchFamily="34" charset="0"/>
                  <a:cs typeface="Arial"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6844930" y="3979867"/>
                <a:ext cx="2572948" cy="58477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67296" y="3063253"/>
                <a:ext cx="2833853"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r>
                        <a:rPr lang="en-US" sz="3200" b="0" i="1" smtClean="0">
                          <a:latin typeface="Cambria Math"/>
                        </a:rPr>
                        <m:t>32−0+18</m:t>
                      </m:r>
                    </m:oMath>
                  </m:oMathPara>
                </a14:m>
                <a:endParaRPr lang="en-US" sz="3200" dirty="0">
                  <a:latin typeface="Arial" pitchFamily="34" charset="0"/>
                  <a:cs typeface="Arial"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967296" y="3063253"/>
                <a:ext cx="2833853" cy="58477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6877981" y="4690224"/>
                <a:ext cx="1856790"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r>
                        <a:rPr lang="en-US" sz="3200" b="0" i="1" smtClean="0">
                          <a:latin typeface="Cambria Math"/>
                        </a:rPr>
                        <m:t>10600</m:t>
                      </m:r>
                    </m:oMath>
                  </m:oMathPara>
                </a14:m>
                <a:endParaRPr lang="en-US" sz="3200" dirty="0">
                  <a:latin typeface="Arial" pitchFamily="34" charset="0"/>
                  <a:cs typeface="Arial" pitchFamily="34"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6877981" y="4690224"/>
                <a:ext cx="1856790" cy="58477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959007" y="2453904"/>
                <a:ext cx="3214854"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r>
                        <a:rPr lang="en-US" sz="3200" b="0" i="1" smtClean="0">
                          <a:latin typeface="Cambria Math"/>
                        </a:rPr>
                        <m:t>32−6. 0+18</m:t>
                      </m:r>
                    </m:oMath>
                  </m:oMathPara>
                </a14:m>
                <a:endParaRPr lang="en-US" sz="3200" dirty="0">
                  <a:latin typeface="Arial" pitchFamily="34" charset="0"/>
                  <a:cs typeface="Arial" pitchFamily="34"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959007" y="2453904"/>
                <a:ext cx="3214854" cy="584775"/>
              </a:xfrm>
              <a:prstGeom prst="rect">
                <a:avLst/>
              </a:prstGeom>
              <a:blipFill rotWithShape="1">
                <a:blip r:embed="rId14"/>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1F908660-A24C-F984-828C-5C93813BF1AC}"/>
              </a:ext>
            </a:extLst>
          </p:cNvPr>
          <p:cNvSpPr/>
          <p:nvPr/>
        </p:nvSpPr>
        <p:spPr>
          <a:xfrm>
            <a:off x="9350612" y="5720576"/>
            <a:ext cx="2090539" cy="802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53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1" grpId="0"/>
      <p:bldP spid="12" grpId="0"/>
      <p:bldP spid="13" grpId="0"/>
      <p:bldP spid="14" grpId="0"/>
      <p:bldP spid="15" grpId="0"/>
      <p:bldP spid="30" grpId="0"/>
      <p:bldP spid="31" grpId="0"/>
      <p:bldP spid="28"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933"/>
            <a:ext cx="6006729" cy="861255"/>
          </a:xfrm>
        </p:spPr>
        <p:txBody>
          <a:bodyPr>
            <a:noAutofit/>
          </a:bodyPr>
          <a:lstStyle/>
          <a:p>
            <a:r>
              <a:rPr lang="en-US" sz="3200" b="1" dirty="0" err="1">
                <a:solidFill>
                  <a:srgbClr val="2404AA"/>
                </a:solidFill>
                <a:latin typeface="Arial" pitchFamily="34" charset="0"/>
                <a:cs typeface="Arial" pitchFamily="34" charset="0"/>
              </a:rPr>
              <a:t>Bài</a:t>
            </a:r>
            <a:r>
              <a:rPr lang="en-US" sz="3200" b="1" dirty="0">
                <a:solidFill>
                  <a:srgbClr val="2404AA"/>
                </a:solidFill>
                <a:latin typeface="Arial" pitchFamily="34" charset="0"/>
                <a:cs typeface="Arial" pitchFamily="34" charset="0"/>
              </a:rPr>
              <a:t> 5: </a:t>
            </a:r>
            <a:r>
              <a:rPr lang="en-US" sz="3200" dirty="0" err="1">
                <a:solidFill>
                  <a:srgbClr val="2404AA"/>
                </a:solidFill>
                <a:latin typeface="Arial" pitchFamily="34" charset="0"/>
                <a:cs typeface="Arial" pitchFamily="34" charset="0"/>
              </a:rPr>
              <a:t>Tính</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giá</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trị</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của</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biểu</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thức</a:t>
            </a:r>
            <a:endParaRPr lang="en-US" sz="3200" dirty="0">
              <a:solidFill>
                <a:srgbClr val="2404AA"/>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550203" y="1311046"/>
                <a:ext cx="4689770" cy="502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0070C0"/>
                    </a:solidFill>
                    <a:latin typeface="Arial" pitchFamily="34" charset="0"/>
                    <a:cs typeface="Arial" pitchFamily="34" charset="0"/>
                  </a:rPr>
                  <a:t>a) </a:t>
                </a:r>
                <a14:m>
                  <m:oMath xmlns:m="http://schemas.openxmlformats.org/officeDocument/2006/math">
                    <m:r>
                      <a:rPr lang="en-US" sz="3200" b="0" i="0" smtClean="0">
                        <a:solidFill>
                          <a:srgbClr val="0070C0"/>
                        </a:solidFill>
                        <a:latin typeface="Cambria Math"/>
                      </a:rPr>
                      <m:t>9 234:[3.3.</m:t>
                    </m:r>
                    <m:d>
                      <m:dPr>
                        <m:ctrlPr>
                          <a:rPr lang="en-US" sz="3200" b="0" i="1" smtClean="0">
                            <a:solidFill>
                              <a:srgbClr val="0070C0"/>
                            </a:solidFill>
                            <a:latin typeface="Cambria Math" panose="02040503050406030204" pitchFamily="18" charset="0"/>
                          </a:rPr>
                        </m:ctrlPr>
                      </m:dPr>
                      <m:e>
                        <m:r>
                          <a:rPr lang="en-US" sz="3200" b="0" i="0" smtClean="0">
                            <a:solidFill>
                              <a:srgbClr val="0070C0"/>
                            </a:solidFill>
                            <a:latin typeface="Cambria Math"/>
                          </a:rPr>
                          <m:t>1+</m:t>
                        </m:r>
                        <m:sSup>
                          <m:sSupPr>
                            <m:ctrlPr>
                              <a:rPr lang="en-US" sz="3200" b="0" i="1" smtClean="0">
                                <a:solidFill>
                                  <a:srgbClr val="0070C0"/>
                                </a:solidFill>
                                <a:latin typeface="Cambria Math" panose="02040503050406030204" pitchFamily="18" charset="0"/>
                              </a:rPr>
                            </m:ctrlPr>
                          </m:sSupPr>
                          <m:e>
                            <m:r>
                              <a:rPr lang="en-US" sz="3200" b="0" i="1" smtClean="0">
                                <a:solidFill>
                                  <a:srgbClr val="0070C0"/>
                                </a:solidFill>
                                <a:latin typeface="Cambria Math"/>
                              </a:rPr>
                              <m:t>8</m:t>
                            </m:r>
                          </m:e>
                          <m:sup>
                            <m:r>
                              <a:rPr lang="en-US" sz="3200" b="0" i="1" smtClean="0">
                                <a:solidFill>
                                  <a:srgbClr val="0070C0"/>
                                </a:solidFill>
                                <a:latin typeface="Cambria Math"/>
                              </a:rPr>
                              <m:t>3</m:t>
                            </m:r>
                          </m:sup>
                        </m:sSup>
                      </m:e>
                    </m:d>
                    <m:r>
                      <a:rPr lang="en-US" sz="3200" b="0" i="1" smtClean="0">
                        <a:solidFill>
                          <a:srgbClr val="0070C0"/>
                        </a:solidFill>
                        <a:latin typeface="Cambria Math"/>
                      </a:rPr>
                      <m:t>]</m:t>
                    </m:r>
                  </m:oMath>
                </a14:m>
                <a:endParaRPr lang="en-US" sz="3200" dirty="0">
                  <a:solidFill>
                    <a:srgbClr val="0070C0"/>
                  </a:solidFill>
                  <a:latin typeface="Arial" pitchFamily="34" charset="0"/>
                  <a:cs typeface="Arial"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550203" y="1311046"/>
                <a:ext cx="4689770" cy="502517"/>
              </a:xfrm>
              <a:prstGeom prst="rect">
                <a:avLst/>
              </a:prstGeom>
              <a:blipFill rotWithShape="1">
                <a:blip r:embed="rId3"/>
                <a:stretch>
                  <a:fillRect l="-3247" t="-25301" b="-44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27282" y="1867341"/>
                <a:ext cx="4618124"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r>
                        <a:rPr lang="en-US" sz="3200" b="0" i="1" smtClean="0">
                          <a:latin typeface="Cambria Math"/>
                        </a:rPr>
                        <m:t>9 234:[3.3.</m:t>
                      </m:r>
                      <m:d>
                        <m:dPr>
                          <m:ctrlPr>
                            <a:rPr lang="en-US" sz="3200" b="0" i="1" smtClean="0">
                              <a:latin typeface="Cambria Math" panose="02040503050406030204" pitchFamily="18" charset="0"/>
                            </a:rPr>
                          </m:ctrlPr>
                        </m:dPr>
                        <m:e>
                          <m:r>
                            <a:rPr lang="en-US" sz="3200" b="0" i="1" smtClean="0">
                              <a:latin typeface="Cambria Math"/>
                            </a:rPr>
                            <m:t>1+512</m:t>
                          </m:r>
                        </m:e>
                      </m:d>
                      <m:r>
                        <a:rPr lang="en-US" sz="3200" b="0" i="1" smtClean="0">
                          <a:latin typeface="Cambria Math"/>
                        </a:rPr>
                        <m:t>]</m:t>
                      </m:r>
                    </m:oMath>
                  </m:oMathPara>
                </a14:m>
                <a:endParaRPr lang="en-US" sz="3200" dirty="0">
                  <a:latin typeface="Arial" pitchFamily="34" charset="0"/>
                  <a:cs typeface="Arial"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27282" y="1867341"/>
                <a:ext cx="4618124"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8385" y="3637136"/>
                <a:ext cx="2806859"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r>
                        <a:rPr lang="en-US" sz="3200" b="0" i="1" smtClean="0">
                          <a:latin typeface="Cambria Math"/>
                        </a:rPr>
                        <m:t>9 224:4617</m:t>
                      </m:r>
                    </m:oMath>
                  </m:oMathPara>
                </a14:m>
                <a:endParaRPr lang="en-US" sz="3200" dirty="0">
                  <a:latin typeface="Arial" pitchFamily="34" charset="0"/>
                  <a:cs typeface="Arial"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8385" y="3637136"/>
                <a:ext cx="2806859"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58385" y="4221911"/>
                <a:ext cx="946285"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r>
                        <a:rPr lang="en-US" sz="3200" b="0" i="1" smtClean="0">
                          <a:latin typeface="Cambria Math"/>
                        </a:rPr>
                        <m:t>2</m:t>
                      </m:r>
                    </m:oMath>
                  </m:oMathPara>
                </a14:m>
                <a:endParaRPr lang="en-US" sz="3200" dirty="0">
                  <a:latin typeface="Arial" pitchFamily="34" charset="0"/>
                  <a:cs typeface="Arial"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58385" y="4221911"/>
                <a:ext cx="946285" cy="58477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p:cNvSpPr txBox="1">
                <a:spLocks/>
              </p:cNvSpPr>
              <p:nvPr/>
            </p:nvSpPr>
            <p:spPr>
              <a:xfrm>
                <a:off x="5357300" y="1310924"/>
                <a:ext cx="6895652" cy="502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0070C0"/>
                    </a:solidFill>
                    <a:latin typeface="Arial" pitchFamily="34" charset="0"/>
                    <a:cs typeface="Arial" pitchFamily="34" charset="0"/>
                  </a:rPr>
                  <a:t>b)</a:t>
                </a:r>
                <a14:m>
                  <m:oMath xmlns:m="http://schemas.openxmlformats.org/officeDocument/2006/math">
                    <m:r>
                      <a:rPr lang="en-US" sz="3200" b="0" i="1" smtClean="0">
                        <a:solidFill>
                          <a:srgbClr val="0070C0"/>
                        </a:solidFill>
                        <a:latin typeface="Cambria Math"/>
                        <a:cs typeface="Arial" pitchFamily="34" charset="0"/>
                      </a:rPr>
                      <m:t>76−</m:t>
                    </m:r>
                    <m:d>
                      <m:dPr>
                        <m:begChr m:val="{"/>
                        <m:endChr m:val="}"/>
                        <m:ctrlPr>
                          <a:rPr lang="en-US" sz="3200" b="0" i="1" smtClean="0">
                            <a:solidFill>
                              <a:srgbClr val="0070C0"/>
                            </a:solidFill>
                            <a:latin typeface="Cambria Math" panose="02040503050406030204" pitchFamily="18" charset="0"/>
                            <a:cs typeface="Arial" pitchFamily="34" charset="0"/>
                          </a:rPr>
                        </m:ctrlPr>
                      </m:dPr>
                      <m:e>
                        <m:r>
                          <a:rPr lang="en-US" sz="3200" b="0" i="1" smtClean="0">
                            <a:solidFill>
                              <a:srgbClr val="0070C0"/>
                            </a:solidFill>
                            <a:latin typeface="Cambria Math"/>
                            <a:cs typeface="Arial" pitchFamily="34" charset="0"/>
                          </a:rPr>
                          <m:t>2.</m:t>
                        </m:r>
                        <m:d>
                          <m:dPr>
                            <m:begChr m:val="["/>
                            <m:endChr m:val="]"/>
                            <m:ctrlPr>
                              <a:rPr lang="en-US" sz="3200" b="0" i="1" smtClean="0">
                                <a:solidFill>
                                  <a:srgbClr val="0070C0"/>
                                </a:solidFill>
                                <a:latin typeface="Cambria Math" panose="02040503050406030204" pitchFamily="18" charset="0"/>
                                <a:cs typeface="Arial" pitchFamily="34" charset="0"/>
                              </a:rPr>
                            </m:ctrlPr>
                          </m:dPr>
                          <m:e>
                            <m:r>
                              <a:rPr lang="en-US" sz="3200" b="0" i="1" smtClean="0">
                                <a:solidFill>
                                  <a:srgbClr val="0070C0"/>
                                </a:solidFill>
                                <a:latin typeface="Cambria Math"/>
                                <a:cs typeface="Arial" pitchFamily="34" charset="0"/>
                              </a:rPr>
                              <m:t>2.</m:t>
                            </m:r>
                            <m:sSup>
                              <m:sSupPr>
                                <m:ctrlPr>
                                  <a:rPr lang="en-US" sz="3200" b="0" i="1" smtClean="0">
                                    <a:solidFill>
                                      <a:srgbClr val="0070C0"/>
                                    </a:solidFill>
                                    <a:latin typeface="Cambria Math" panose="02040503050406030204" pitchFamily="18" charset="0"/>
                                    <a:cs typeface="Arial" pitchFamily="34" charset="0"/>
                                  </a:rPr>
                                </m:ctrlPr>
                              </m:sSupPr>
                              <m:e>
                                <m:r>
                                  <a:rPr lang="en-US" sz="3200" b="0" i="1" smtClean="0">
                                    <a:solidFill>
                                      <a:srgbClr val="0070C0"/>
                                    </a:solidFill>
                                    <a:latin typeface="Cambria Math"/>
                                    <a:cs typeface="Arial" pitchFamily="34" charset="0"/>
                                  </a:rPr>
                                  <m:t>5</m:t>
                                </m:r>
                              </m:e>
                              <m:sup>
                                <m:r>
                                  <a:rPr lang="en-US" sz="3200" b="0" i="1" smtClean="0">
                                    <a:solidFill>
                                      <a:srgbClr val="0070C0"/>
                                    </a:solidFill>
                                    <a:latin typeface="Cambria Math"/>
                                    <a:cs typeface="Arial" pitchFamily="34" charset="0"/>
                                  </a:rPr>
                                  <m:t>2</m:t>
                                </m:r>
                              </m:sup>
                            </m:sSup>
                            <m:r>
                              <a:rPr lang="en-US" sz="3200" b="0" i="1" smtClean="0">
                                <a:solidFill>
                                  <a:srgbClr val="0070C0"/>
                                </a:solidFill>
                                <a:latin typeface="Cambria Math"/>
                                <a:cs typeface="Arial" pitchFamily="34" charset="0"/>
                              </a:rPr>
                              <m:t>−</m:t>
                            </m:r>
                            <m:d>
                              <m:dPr>
                                <m:ctrlPr>
                                  <a:rPr lang="en-US" sz="3200" b="0" i="1" smtClean="0">
                                    <a:solidFill>
                                      <a:srgbClr val="0070C0"/>
                                    </a:solidFill>
                                    <a:latin typeface="Cambria Math" panose="02040503050406030204" pitchFamily="18" charset="0"/>
                                    <a:cs typeface="Arial" pitchFamily="34" charset="0"/>
                                  </a:rPr>
                                </m:ctrlPr>
                              </m:dPr>
                              <m:e>
                                <m:r>
                                  <a:rPr lang="en-US" sz="3200" b="0" i="1" smtClean="0">
                                    <a:solidFill>
                                      <a:srgbClr val="0070C0"/>
                                    </a:solidFill>
                                    <a:latin typeface="Cambria Math"/>
                                    <a:cs typeface="Arial" pitchFamily="34" charset="0"/>
                                  </a:rPr>
                                  <m:t>31−2.3</m:t>
                                </m:r>
                              </m:e>
                            </m:d>
                          </m:e>
                        </m:d>
                      </m:e>
                    </m:d>
                    <m:r>
                      <a:rPr lang="en-US" sz="3200" b="0" i="1" smtClean="0">
                        <a:solidFill>
                          <a:srgbClr val="0070C0"/>
                        </a:solidFill>
                        <a:latin typeface="Cambria Math"/>
                        <a:cs typeface="Arial" pitchFamily="34" charset="0"/>
                      </a:rPr>
                      <m:t>+3.25</m:t>
                    </m:r>
                  </m:oMath>
                </a14:m>
                <a:endParaRPr lang="en-US" sz="3200" dirty="0">
                  <a:solidFill>
                    <a:srgbClr val="0070C0"/>
                  </a:solidFill>
                  <a:latin typeface="Arial" pitchFamily="34" charset="0"/>
                  <a:cs typeface="Arial" pitchFamily="34" charset="0"/>
                </a:endParaRPr>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5357300" y="1310924"/>
                <a:ext cx="6895652" cy="502517"/>
              </a:xfrm>
              <a:prstGeom prst="rect">
                <a:avLst/>
              </a:prstGeom>
              <a:blipFill rotWithShape="1">
                <a:blip r:embed="rId7"/>
                <a:stretch>
                  <a:fillRect l="-2299" t="-25610" b="-46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469513" y="1824187"/>
                <a:ext cx="6590330"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en-US" sz="3200" dirty="0" smtClean="0">
                          <a:solidFill>
                            <a:schemeClr val="tx1"/>
                          </a:solidFill>
                          <a:latin typeface="Cambria Math"/>
                          <a:cs typeface="Arial" pitchFamily="34" charset="0"/>
                        </a:rPr>
                        <m:t>=</m:t>
                      </m:r>
                      <m:r>
                        <a:rPr lang="en-US" sz="3200" i="1">
                          <a:solidFill>
                            <a:schemeClr val="tx1"/>
                          </a:solidFill>
                          <a:latin typeface="Cambria Math"/>
                          <a:cs typeface="Arial" pitchFamily="34" charset="0"/>
                        </a:rPr>
                        <m:t>76−</m:t>
                      </m:r>
                      <m:d>
                        <m:dPr>
                          <m:begChr m:val="{"/>
                          <m:endChr m:val="}"/>
                          <m:ctrlPr>
                            <a:rPr lang="en-US" sz="3200" i="1">
                              <a:solidFill>
                                <a:schemeClr val="tx1"/>
                              </a:solidFill>
                              <a:latin typeface="Cambria Math" panose="02040503050406030204" pitchFamily="18" charset="0"/>
                              <a:cs typeface="Arial" pitchFamily="34" charset="0"/>
                            </a:rPr>
                          </m:ctrlPr>
                        </m:dPr>
                        <m:e>
                          <m:r>
                            <a:rPr lang="en-US" sz="3200" i="1">
                              <a:solidFill>
                                <a:schemeClr val="tx1"/>
                              </a:solidFill>
                              <a:latin typeface="Cambria Math"/>
                              <a:cs typeface="Arial" pitchFamily="34" charset="0"/>
                            </a:rPr>
                            <m:t>2.</m:t>
                          </m:r>
                          <m:d>
                            <m:dPr>
                              <m:begChr m:val="["/>
                              <m:endChr m:val="]"/>
                              <m:ctrlPr>
                                <a:rPr lang="en-US" sz="3200" i="1">
                                  <a:solidFill>
                                    <a:schemeClr val="tx1"/>
                                  </a:solidFill>
                                  <a:latin typeface="Cambria Math" panose="02040503050406030204" pitchFamily="18" charset="0"/>
                                  <a:cs typeface="Arial" pitchFamily="34" charset="0"/>
                                </a:rPr>
                              </m:ctrlPr>
                            </m:dPr>
                            <m:e>
                              <m:r>
                                <a:rPr lang="en-US" sz="3200" i="1">
                                  <a:solidFill>
                                    <a:schemeClr val="tx1"/>
                                  </a:solidFill>
                                  <a:latin typeface="Cambria Math"/>
                                  <a:cs typeface="Arial" pitchFamily="34" charset="0"/>
                                </a:rPr>
                                <m:t>2.</m:t>
                              </m:r>
                              <m:sSup>
                                <m:sSupPr>
                                  <m:ctrlPr>
                                    <a:rPr lang="en-US" sz="3200" i="1">
                                      <a:solidFill>
                                        <a:schemeClr val="tx1"/>
                                      </a:solidFill>
                                      <a:latin typeface="Cambria Math" panose="02040503050406030204" pitchFamily="18" charset="0"/>
                                      <a:cs typeface="Arial" pitchFamily="34" charset="0"/>
                                    </a:rPr>
                                  </m:ctrlPr>
                                </m:sSupPr>
                                <m:e>
                                  <m:r>
                                    <a:rPr lang="en-US" sz="3200" i="1">
                                      <a:solidFill>
                                        <a:schemeClr val="tx1"/>
                                      </a:solidFill>
                                      <a:latin typeface="Cambria Math"/>
                                      <a:cs typeface="Arial" pitchFamily="34" charset="0"/>
                                    </a:rPr>
                                    <m:t>5</m:t>
                                  </m:r>
                                </m:e>
                                <m:sup>
                                  <m:r>
                                    <a:rPr lang="en-US" sz="3200" i="1">
                                      <a:solidFill>
                                        <a:schemeClr val="tx1"/>
                                      </a:solidFill>
                                      <a:latin typeface="Cambria Math"/>
                                      <a:cs typeface="Arial" pitchFamily="34" charset="0"/>
                                    </a:rPr>
                                    <m:t>2</m:t>
                                  </m:r>
                                </m:sup>
                              </m:sSup>
                              <m:r>
                                <a:rPr lang="en-US" sz="3200" i="1">
                                  <a:solidFill>
                                    <a:schemeClr val="tx1"/>
                                  </a:solidFill>
                                  <a:latin typeface="Cambria Math"/>
                                  <a:cs typeface="Arial" pitchFamily="34" charset="0"/>
                                </a:rPr>
                                <m:t>−</m:t>
                              </m:r>
                              <m:d>
                                <m:dPr>
                                  <m:ctrlPr>
                                    <a:rPr lang="en-US" sz="3200" i="1">
                                      <a:solidFill>
                                        <a:schemeClr val="tx1"/>
                                      </a:solidFill>
                                      <a:latin typeface="Cambria Math" panose="02040503050406030204" pitchFamily="18" charset="0"/>
                                      <a:cs typeface="Arial" pitchFamily="34" charset="0"/>
                                    </a:rPr>
                                  </m:ctrlPr>
                                </m:dPr>
                                <m:e>
                                  <m:r>
                                    <a:rPr lang="en-US" sz="3200" i="1">
                                      <a:solidFill>
                                        <a:schemeClr val="tx1"/>
                                      </a:solidFill>
                                      <a:latin typeface="Cambria Math"/>
                                      <a:cs typeface="Arial" pitchFamily="34" charset="0"/>
                                    </a:rPr>
                                    <m:t>31−</m:t>
                                  </m:r>
                                  <m:r>
                                    <a:rPr lang="en-US" sz="3200" b="0" i="1" smtClean="0">
                                      <a:solidFill>
                                        <a:schemeClr val="tx1"/>
                                      </a:solidFill>
                                      <a:latin typeface="Cambria Math"/>
                                      <a:cs typeface="Arial" pitchFamily="34" charset="0"/>
                                    </a:rPr>
                                    <m:t>6</m:t>
                                  </m:r>
                                </m:e>
                              </m:d>
                            </m:e>
                          </m:d>
                        </m:e>
                      </m:d>
                      <m:r>
                        <a:rPr lang="en-US" sz="3200" i="1">
                          <a:solidFill>
                            <a:schemeClr val="tx1"/>
                          </a:solidFill>
                          <a:latin typeface="Cambria Math"/>
                          <a:cs typeface="Arial" pitchFamily="34" charset="0"/>
                        </a:rPr>
                        <m:t>+3.25</m:t>
                      </m:r>
                    </m:oMath>
                  </m:oMathPara>
                </a14:m>
                <a:endParaRPr lang="en-US" sz="3200" dirty="0">
                  <a:solidFill>
                    <a:schemeClr val="tx1"/>
                  </a:solidFill>
                  <a:latin typeface="Arial" pitchFamily="34" charset="0"/>
                  <a:cs typeface="Arial"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469513" y="1824187"/>
                <a:ext cx="6590330" cy="5847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454349" y="2448137"/>
                <a:ext cx="5533566"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en-US" sz="3200" dirty="0" smtClean="0">
                          <a:latin typeface="Cambria Math"/>
                          <a:cs typeface="Arial" pitchFamily="34" charset="0"/>
                        </a:rPr>
                        <m:t>=</m:t>
                      </m:r>
                      <m:r>
                        <a:rPr lang="en-US" sz="3200" i="1">
                          <a:latin typeface="Cambria Math"/>
                          <a:cs typeface="Arial" pitchFamily="34" charset="0"/>
                        </a:rPr>
                        <m:t>76−</m:t>
                      </m:r>
                      <m:d>
                        <m:dPr>
                          <m:begChr m:val="{"/>
                          <m:endChr m:val="}"/>
                          <m:ctrlPr>
                            <a:rPr lang="en-US" sz="3200" i="1">
                              <a:latin typeface="Cambria Math" panose="02040503050406030204" pitchFamily="18" charset="0"/>
                              <a:cs typeface="Arial" pitchFamily="34" charset="0"/>
                            </a:rPr>
                          </m:ctrlPr>
                        </m:dPr>
                        <m:e>
                          <m:r>
                            <a:rPr lang="en-US" sz="3200" i="1">
                              <a:latin typeface="Cambria Math"/>
                              <a:cs typeface="Arial" pitchFamily="34" charset="0"/>
                            </a:rPr>
                            <m:t>2.</m:t>
                          </m:r>
                          <m:d>
                            <m:dPr>
                              <m:begChr m:val="["/>
                              <m:endChr m:val="]"/>
                              <m:ctrlPr>
                                <a:rPr lang="en-US" sz="3200" i="1">
                                  <a:latin typeface="Cambria Math" panose="02040503050406030204" pitchFamily="18" charset="0"/>
                                  <a:cs typeface="Arial" pitchFamily="34" charset="0"/>
                                </a:rPr>
                              </m:ctrlPr>
                            </m:dPr>
                            <m:e>
                              <m:r>
                                <a:rPr lang="en-US" sz="3200" i="1">
                                  <a:latin typeface="Cambria Math"/>
                                  <a:cs typeface="Arial" pitchFamily="34" charset="0"/>
                                </a:rPr>
                                <m:t>2.</m:t>
                              </m:r>
                              <m:sSup>
                                <m:sSupPr>
                                  <m:ctrlPr>
                                    <a:rPr lang="en-US" sz="3200" i="1">
                                      <a:latin typeface="Cambria Math" panose="02040503050406030204" pitchFamily="18" charset="0"/>
                                      <a:cs typeface="Arial" pitchFamily="34" charset="0"/>
                                    </a:rPr>
                                  </m:ctrlPr>
                                </m:sSupPr>
                                <m:e>
                                  <m:r>
                                    <a:rPr lang="en-US" sz="3200" i="1">
                                      <a:latin typeface="Cambria Math"/>
                                      <a:cs typeface="Arial" pitchFamily="34" charset="0"/>
                                    </a:rPr>
                                    <m:t>5</m:t>
                                  </m:r>
                                </m:e>
                                <m:sup>
                                  <m:r>
                                    <a:rPr lang="en-US" sz="3200" i="1">
                                      <a:latin typeface="Cambria Math"/>
                                      <a:cs typeface="Arial" pitchFamily="34" charset="0"/>
                                    </a:rPr>
                                    <m:t>2</m:t>
                                  </m:r>
                                </m:sup>
                              </m:sSup>
                              <m:r>
                                <a:rPr lang="en-US" sz="3200" i="1">
                                  <a:latin typeface="Cambria Math"/>
                                  <a:cs typeface="Arial" pitchFamily="34" charset="0"/>
                                </a:rPr>
                                <m:t>−</m:t>
                              </m:r>
                              <m:r>
                                <a:rPr lang="en-US" sz="3200" b="0" i="1" smtClean="0">
                                  <a:latin typeface="Cambria Math"/>
                                  <a:cs typeface="Arial" pitchFamily="34" charset="0"/>
                                </a:rPr>
                                <m:t>25</m:t>
                              </m:r>
                            </m:e>
                          </m:d>
                        </m:e>
                      </m:d>
                      <m:r>
                        <a:rPr lang="en-US" sz="3200" i="1">
                          <a:latin typeface="Cambria Math"/>
                          <a:cs typeface="Arial" pitchFamily="34" charset="0"/>
                        </a:rPr>
                        <m:t>+3.25</m:t>
                      </m:r>
                    </m:oMath>
                  </m:oMathPara>
                </a14:m>
                <a:endParaRPr lang="en-US" sz="3200" dirty="0">
                  <a:latin typeface="Arial" pitchFamily="34" charset="0"/>
                  <a:cs typeface="Arial"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454349" y="2448137"/>
                <a:ext cx="5533566" cy="584775"/>
              </a:xfrm>
              <a:prstGeom prst="rect">
                <a:avLst/>
              </a:prstGeom>
              <a:blipFill rotWithShape="1">
                <a:blip r:embed="rId9"/>
                <a:stretch>
                  <a:fillRect/>
                </a:stretch>
              </a:blipFill>
            </p:spPr>
            <p:txBody>
              <a:bodyPr/>
              <a:lstStyle/>
              <a:p>
                <a:r>
                  <a:rPr lang="en-US">
                    <a:noFill/>
                  </a:rPr>
                  <a:t> </a:t>
                </a:r>
              </a:p>
            </p:txBody>
          </p:sp>
        </mc:Fallback>
      </mc:AlternateContent>
      <p:sp>
        <p:nvSpPr>
          <p:cNvPr id="16" name="Google Shape;1113;p41"/>
          <p:cNvSpPr/>
          <p:nvPr/>
        </p:nvSpPr>
        <p:spPr>
          <a:xfrm>
            <a:off x="302775" y="182881"/>
            <a:ext cx="654655" cy="55685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91;p41"/>
          <p:cNvSpPr/>
          <p:nvPr/>
        </p:nvSpPr>
        <p:spPr>
          <a:xfrm>
            <a:off x="10880549" y="79887"/>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99;p41"/>
          <p:cNvSpPr/>
          <p:nvPr/>
        </p:nvSpPr>
        <p:spPr>
          <a:xfrm>
            <a:off x="10048797" y="605805"/>
            <a:ext cx="714120" cy="494051"/>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00;p41"/>
          <p:cNvSpPr/>
          <p:nvPr/>
        </p:nvSpPr>
        <p:spPr>
          <a:xfrm>
            <a:off x="10407139" y="159425"/>
            <a:ext cx="355778" cy="36323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49;p41"/>
          <p:cNvSpPr/>
          <p:nvPr/>
        </p:nvSpPr>
        <p:spPr>
          <a:xfrm>
            <a:off x="709996" y="5523456"/>
            <a:ext cx="699247" cy="707302"/>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50;p41"/>
          <p:cNvSpPr/>
          <p:nvPr/>
        </p:nvSpPr>
        <p:spPr>
          <a:xfrm>
            <a:off x="1483488" y="6054017"/>
            <a:ext cx="359493" cy="36427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51;p41"/>
          <p:cNvSpPr/>
          <p:nvPr/>
        </p:nvSpPr>
        <p:spPr>
          <a:xfrm>
            <a:off x="168046" y="6230758"/>
            <a:ext cx="398892" cy="54882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59;p41"/>
          <p:cNvSpPr/>
          <p:nvPr/>
        </p:nvSpPr>
        <p:spPr>
          <a:xfrm rot="4504159">
            <a:off x="208776" y="5098928"/>
            <a:ext cx="384495" cy="37970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07;p41"/>
          <p:cNvSpPr/>
          <p:nvPr/>
        </p:nvSpPr>
        <p:spPr>
          <a:xfrm>
            <a:off x="1425440" y="5363135"/>
            <a:ext cx="322489" cy="320641"/>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6;p41"/>
          <p:cNvSpPr/>
          <p:nvPr/>
        </p:nvSpPr>
        <p:spPr>
          <a:xfrm>
            <a:off x="10880549" y="667407"/>
            <a:ext cx="662405" cy="449906"/>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30" name="Rectangle 29"/>
              <p:cNvSpPr/>
              <p:nvPr/>
            </p:nvSpPr>
            <p:spPr>
              <a:xfrm>
                <a:off x="5466895" y="3084647"/>
                <a:ext cx="5571012"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en-US" sz="3200" dirty="0" smtClean="0">
                          <a:latin typeface="Cambria Math"/>
                          <a:cs typeface="Arial" pitchFamily="34" charset="0"/>
                        </a:rPr>
                        <m:t>=</m:t>
                      </m:r>
                      <m:r>
                        <a:rPr lang="en-US" sz="3200" i="1">
                          <a:latin typeface="Cambria Math"/>
                          <a:cs typeface="Arial" pitchFamily="34" charset="0"/>
                        </a:rPr>
                        <m:t>76−</m:t>
                      </m:r>
                      <m:d>
                        <m:dPr>
                          <m:begChr m:val="{"/>
                          <m:endChr m:val="}"/>
                          <m:ctrlPr>
                            <a:rPr lang="en-US" sz="3200" i="1">
                              <a:latin typeface="Cambria Math" panose="02040503050406030204" pitchFamily="18" charset="0"/>
                              <a:cs typeface="Arial" pitchFamily="34" charset="0"/>
                            </a:rPr>
                          </m:ctrlPr>
                        </m:dPr>
                        <m:e>
                          <m:r>
                            <a:rPr lang="en-US" sz="3200" i="1">
                              <a:latin typeface="Cambria Math"/>
                              <a:cs typeface="Arial" pitchFamily="34" charset="0"/>
                            </a:rPr>
                            <m:t>2.</m:t>
                          </m:r>
                          <m:d>
                            <m:dPr>
                              <m:begChr m:val="["/>
                              <m:endChr m:val="]"/>
                              <m:ctrlPr>
                                <a:rPr lang="en-US" sz="3200" i="1">
                                  <a:latin typeface="Cambria Math" panose="02040503050406030204" pitchFamily="18" charset="0"/>
                                  <a:cs typeface="Arial" pitchFamily="34" charset="0"/>
                                </a:rPr>
                              </m:ctrlPr>
                            </m:dPr>
                            <m:e>
                              <m:r>
                                <a:rPr lang="en-US" sz="3200" i="1">
                                  <a:latin typeface="Cambria Math"/>
                                  <a:cs typeface="Arial" pitchFamily="34" charset="0"/>
                                </a:rPr>
                                <m:t>2.</m:t>
                              </m:r>
                              <m:r>
                                <a:rPr lang="en-US" sz="3200" i="1" smtClean="0">
                                  <a:latin typeface="Cambria Math"/>
                                  <a:cs typeface="Arial" pitchFamily="34" charset="0"/>
                                </a:rPr>
                                <m:t> </m:t>
                              </m:r>
                              <m:r>
                                <a:rPr lang="en-US" sz="3200" b="0" i="1" smtClean="0">
                                  <a:latin typeface="Cambria Math"/>
                                  <a:cs typeface="Arial" pitchFamily="34" charset="0"/>
                                </a:rPr>
                                <m:t>25</m:t>
                              </m:r>
                              <m:r>
                                <a:rPr lang="en-US" sz="3200" i="1">
                                  <a:latin typeface="Cambria Math"/>
                                  <a:cs typeface="Arial" pitchFamily="34" charset="0"/>
                                </a:rPr>
                                <m:t>−25</m:t>
                              </m:r>
                            </m:e>
                          </m:d>
                        </m:e>
                      </m:d>
                      <m:r>
                        <a:rPr lang="en-US" sz="3200" i="1">
                          <a:latin typeface="Cambria Math"/>
                          <a:cs typeface="Arial" pitchFamily="34" charset="0"/>
                        </a:rPr>
                        <m:t>+3.25</m:t>
                      </m:r>
                    </m:oMath>
                  </m:oMathPara>
                </a14:m>
                <a:endParaRPr lang="en-US" sz="3200" dirty="0">
                  <a:latin typeface="Arial" pitchFamily="34" charset="0"/>
                  <a:cs typeface="Arial"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5466895" y="3084647"/>
                <a:ext cx="5571012"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5489422" y="3732433"/>
                <a:ext cx="5190011"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en-US" sz="3200" dirty="0" smtClean="0">
                          <a:latin typeface="Cambria Math"/>
                          <a:cs typeface="Arial" pitchFamily="34" charset="0"/>
                        </a:rPr>
                        <m:t>=</m:t>
                      </m:r>
                      <m:r>
                        <a:rPr lang="en-US" sz="3200" i="1">
                          <a:latin typeface="Cambria Math"/>
                          <a:cs typeface="Arial" pitchFamily="34" charset="0"/>
                        </a:rPr>
                        <m:t>76−</m:t>
                      </m:r>
                      <m:d>
                        <m:dPr>
                          <m:begChr m:val="{"/>
                          <m:endChr m:val="}"/>
                          <m:ctrlPr>
                            <a:rPr lang="en-US" sz="3200" i="1">
                              <a:latin typeface="Cambria Math" panose="02040503050406030204" pitchFamily="18" charset="0"/>
                              <a:cs typeface="Arial" pitchFamily="34" charset="0"/>
                            </a:rPr>
                          </m:ctrlPr>
                        </m:dPr>
                        <m:e>
                          <m:r>
                            <a:rPr lang="en-US" sz="3200" i="1">
                              <a:latin typeface="Cambria Math"/>
                              <a:cs typeface="Arial" pitchFamily="34" charset="0"/>
                            </a:rPr>
                            <m:t>2.</m:t>
                          </m:r>
                          <m:d>
                            <m:dPr>
                              <m:begChr m:val="["/>
                              <m:endChr m:val="]"/>
                              <m:ctrlPr>
                                <a:rPr lang="en-US" sz="3200" i="1">
                                  <a:latin typeface="Cambria Math" panose="02040503050406030204" pitchFamily="18" charset="0"/>
                                  <a:cs typeface="Arial" pitchFamily="34" charset="0"/>
                                </a:rPr>
                              </m:ctrlPr>
                            </m:dPr>
                            <m:e>
                              <m:r>
                                <a:rPr lang="en-US" sz="3200" i="1">
                                  <a:latin typeface="Cambria Math"/>
                                  <a:cs typeface="Arial" pitchFamily="34" charset="0"/>
                                </a:rPr>
                                <m:t>5</m:t>
                              </m:r>
                              <m:r>
                                <a:rPr lang="en-US" sz="3200" b="0" i="1" smtClean="0">
                                  <a:latin typeface="Cambria Math"/>
                                  <a:cs typeface="Arial" pitchFamily="34" charset="0"/>
                                </a:rPr>
                                <m:t>0</m:t>
                              </m:r>
                              <m:r>
                                <a:rPr lang="en-US" sz="3200" i="1">
                                  <a:latin typeface="Cambria Math"/>
                                  <a:cs typeface="Arial" pitchFamily="34" charset="0"/>
                                </a:rPr>
                                <m:t>−25</m:t>
                              </m:r>
                            </m:e>
                          </m:d>
                        </m:e>
                      </m:d>
                      <m:r>
                        <a:rPr lang="en-US" sz="3200" i="1">
                          <a:latin typeface="Cambria Math"/>
                          <a:cs typeface="Arial" pitchFamily="34" charset="0"/>
                        </a:rPr>
                        <m:t>+3.25</m:t>
                      </m:r>
                    </m:oMath>
                  </m:oMathPara>
                </a14:m>
                <a:endParaRPr lang="en-US" sz="3200" dirty="0">
                  <a:latin typeface="Arial" pitchFamily="34" charset="0"/>
                  <a:cs typeface="Arial"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5489422" y="3732433"/>
                <a:ext cx="5190011" cy="58477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36976" y="3063253"/>
                <a:ext cx="3179204"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r>
                        <a:rPr lang="en-US" sz="3200" b="0" i="1" smtClean="0">
                          <a:latin typeface="Cambria Math"/>
                        </a:rPr>
                        <m:t>9 224:</m:t>
                      </m:r>
                      <m:d>
                        <m:dPr>
                          <m:begChr m:val="["/>
                          <m:endChr m:val="]"/>
                          <m:ctrlPr>
                            <a:rPr lang="en-US" sz="3200" b="0" i="1" smtClean="0">
                              <a:latin typeface="Cambria Math" panose="02040503050406030204" pitchFamily="18" charset="0"/>
                            </a:rPr>
                          </m:ctrlPr>
                        </m:dPr>
                        <m:e>
                          <m:r>
                            <a:rPr lang="en-US" sz="3200" b="0" i="1" smtClean="0">
                              <a:latin typeface="Cambria Math"/>
                            </a:rPr>
                            <m:t>9.513</m:t>
                          </m:r>
                        </m:e>
                      </m:d>
                    </m:oMath>
                  </m:oMathPara>
                </a14:m>
                <a:endParaRPr lang="en-US" sz="3200" dirty="0">
                  <a:latin typeface="Arial" pitchFamily="34" charset="0"/>
                  <a:cs typeface="Arial"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536976" y="3063253"/>
                <a:ext cx="3179204" cy="58477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511715" y="4324452"/>
                <a:ext cx="3980192"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en-US" sz="3200" dirty="0" smtClean="0">
                          <a:latin typeface="Cambria Math"/>
                          <a:cs typeface="Arial" pitchFamily="34" charset="0"/>
                        </a:rPr>
                        <m:t>=</m:t>
                      </m:r>
                      <m:r>
                        <a:rPr lang="en-US" sz="3200" i="1">
                          <a:latin typeface="Cambria Math"/>
                          <a:cs typeface="Arial" pitchFamily="34" charset="0"/>
                        </a:rPr>
                        <m:t>76−</m:t>
                      </m:r>
                      <m:d>
                        <m:dPr>
                          <m:begChr m:val="{"/>
                          <m:endChr m:val="}"/>
                          <m:ctrlPr>
                            <a:rPr lang="en-US" sz="3200" i="1">
                              <a:latin typeface="Cambria Math" panose="02040503050406030204" pitchFamily="18" charset="0"/>
                              <a:cs typeface="Arial" pitchFamily="34" charset="0"/>
                            </a:rPr>
                          </m:ctrlPr>
                        </m:dPr>
                        <m:e>
                          <m:r>
                            <a:rPr lang="en-US" sz="3200" i="1">
                              <a:latin typeface="Cambria Math"/>
                              <a:cs typeface="Arial" pitchFamily="34" charset="0"/>
                            </a:rPr>
                            <m:t>2.</m:t>
                          </m:r>
                          <m:r>
                            <a:rPr lang="en-US" sz="3200" b="0" i="1" smtClean="0">
                              <a:latin typeface="Cambria Math"/>
                              <a:cs typeface="Arial" pitchFamily="34" charset="0"/>
                            </a:rPr>
                            <m:t>25</m:t>
                          </m:r>
                          <m:r>
                            <a:rPr lang="en-US" sz="3200" i="1" smtClean="0">
                              <a:latin typeface="Cambria Math"/>
                              <a:cs typeface="Arial" pitchFamily="34" charset="0"/>
                            </a:rPr>
                            <m:t> </m:t>
                          </m:r>
                        </m:e>
                      </m:d>
                      <m:r>
                        <a:rPr lang="en-US" sz="3200" i="1">
                          <a:latin typeface="Cambria Math"/>
                          <a:cs typeface="Arial" pitchFamily="34" charset="0"/>
                        </a:rPr>
                        <m:t>+3.25</m:t>
                      </m:r>
                    </m:oMath>
                  </m:oMathPara>
                </a14:m>
                <a:endParaRPr lang="en-US" sz="3200" dirty="0">
                  <a:latin typeface="Arial" pitchFamily="34" charset="0"/>
                  <a:cs typeface="Arial" pitchFamily="34"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511715" y="4324452"/>
                <a:ext cx="3980192" cy="58477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28687" y="2453904"/>
                <a:ext cx="3491790"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200" i="1" smtClean="0">
                          <a:latin typeface="Cambria Math"/>
                        </a:rPr>
                        <m:t>=</m:t>
                      </m:r>
                      <m:r>
                        <a:rPr lang="en-US" sz="3200" b="0" i="1" smtClean="0">
                          <a:latin typeface="Cambria Math"/>
                        </a:rPr>
                        <m:t>9 224:</m:t>
                      </m:r>
                      <m:d>
                        <m:dPr>
                          <m:begChr m:val="["/>
                          <m:endChr m:val="]"/>
                          <m:ctrlPr>
                            <a:rPr lang="en-US" sz="3200" b="0" i="1" smtClean="0">
                              <a:latin typeface="Cambria Math" panose="02040503050406030204" pitchFamily="18" charset="0"/>
                            </a:rPr>
                          </m:ctrlPr>
                        </m:dPr>
                        <m:e>
                          <m:r>
                            <a:rPr lang="en-US" sz="3200" b="0" i="1" smtClean="0">
                              <a:latin typeface="Cambria Math"/>
                            </a:rPr>
                            <m:t>3.3.513</m:t>
                          </m:r>
                        </m:e>
                      </m:d>
                    </m:oMath>
                  </m:oMathPara>
                </a14:m>
                <a:endParaRPr lang="en-US" sz="3200" dirty="0">
                  <a:latin typeface="Arial" pitchFamily="34" charset="0"/>
                  <a:cs typeface="Arial" pitchFamily="34"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528687" y="2453904"/>
                <a:ext cx="3491790" cy="584775"/>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513503" y="4874898"/>
                <a:ext cx="3260060"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en-US" sz="3200" dirty="0" smtClean="0">
                          <a:latin typeface="Cambria Math"/>
                          <a:cs typeface="Arial" pitchFamily="34" charset="0"/>
                        </a:rPr>
                        <m:t>=</m:t>
                      </m:r>
                      <m:r>
                        <a:rPr lang="en-US" sz="3200" i="1">
                          <a:latin typeface="Cambria Math"/>
                          <a:cs typeface="Arial" pitchFamily="34" charset="0"/>
                        </a:rPr>
                        <m:t>76−</m:t>
                      </m:r>
                      <m:r>
                        <a:rPr lang="en-US" sz="3200" b="0" i="1" smtClean="0">
                          <a:latin typeface="Cambria Math"/>
                          <a:cs typeface="Arial" pitchFamily="34" charset="0"/>
                        </a:rPr>
                        <m:t>50</m:t>
                      </m:r>
                      <m:r>
                        <a:rPr lang="en-US" sz="3200" i="1">
                          <a:latin typeface="Cambria Math"/>
                          <a:cs typeface="Arial" pitchFamily="34" charset="0"/>
                        </a:rPr>
                        <m:t>+3.25</m:t>
                      </m:r>
                    </m:oMath>
                  </m:oMathPara>
                </a14:m>
                <a:endParaRPr lang="en-US" sz="3200" dirty="0">
                  <a:latin typeface="Arial" pitchFamily="34" charset="0"/>
                  <a:cs typeface="Arial"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5513503" y="4874898"/>
                <a:ext cx="326006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5536807" y="5350038"/>
                <a:ext cx="2947474"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en-US" sz="3200" dirty="0" smtClean="0">
                          <a:latin typeface="Cambria Math"/>
                          <a:cs typeface="Arial" pitchFamily="34" charset="0"/>
                        </a:rPr>
                        <m:t>=</m:t>
                      </m:r>
                      <m:r>
                        <a:rPr lang="en-US" sz="3200" i="1">
                          <a:latin typeface="Cambria Math"/>
                          <a:cs typeface="Arial" pitchFamily="34" charset="0"/>
                        </a:rPr>
                        <m:t>76−</m:t>
                      </m:r>
                      <m:r>
                        <a:rPr lang="en-US" sz="3200" b="0" i="1" smtClean="0">
                          <a:latin typeface="Cambria Math"/>
                          <a:cs typeface="Arial" pitchFamily="34" charset="0"/>
                        </a:rPr>
                        <m:t>50</m:t>
                      </m:r>
                      <m:r>
                        <a:rPr lang="en-US" sz="3200" i="1">
                          <a:latin typeface="Cambria Math"/>
                          <a:cs typeface="Arial" pitchFamily="34" charset="0"/>
                        </a:rPr>
                        <m:t>+</m:t>
                      </m:r>
                      <m:r>
                        <a:rPr lang="en-US" sz="3200" b="0" i="0" smtClean="0">
                          <a:latin typeface="Cambria Math"/>
                          <a:cs typeface="Arial" pitchFamily="34" charset="0"/>
                        </a:rPr>
                        <m:t>75</m:t>
                      </m:r>
                    </m:oMath>
                  </m:oMathPara>
                </a14:m>
                <a:endParaRPr lang="en-US" sz="3200" dirty="0">
                  <a:latin typeface="Arial" pitchFamily="34" charset="0"/>
                  <a:cs typeface="Arial"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5536807" y="5350038"/>
                <a:ext cx="2947474" cy="584775"/>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5517079" y="5782146"/>
                <a:ext cx="2003690"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en-US" sz="3200" dirty="0" smtClean="0">
                          <a:latin typeface="Cambria Math"/>
                          <a:cs typeface="Arial" pitchFamily="34" charset="0"/>
                        </a:rPr>
                        <m:t>=</m:t>
                      </m:r>
                      <m:r>
                        <a:rPr lang="en-US" sz="3200" b="0" i="1" dirty="0" smtClean="0">
                          <a:latin typeface="Cambria Math"/>
                          <a:cs typeface="Arial" pitchFamily="34" charset="0"/>
                        </a:rPr>
                        <m:t>2</m:t>
                      </m:r>
                      <m:r>
                        <a:rPr lang="en-US" sz="3200" i="1">
                          <a:latin typeface="Cambria Math"/>
                          <a:cs typeface="Arial" pitchFamily="34" charset="0"/>
                        </a:rPr>
                        <m:t>6+</m:t>
                      </m:r>
                      <m:r>
                        <a:rPr lang="en-US" sz="3200" b="0" i="0" smtClean="0">
                          <a:latin typeface="Cambria Math"/>
                          <a:cs typeface="Arial" pitchFamily="34" charset="0"/>
                        </a:rPr>
                        <m:t>75</m:t>
                      </m:r>
                    </m:oMath>
                  </m:oMathPara>
                </a14:m>
                <a:endParaRPr lang="en-US" sz="3200" dirty="0">
                  <a:latin typeface="Arial" pitchFamily="34" charset="0"/>
                  <a:cs typeface="Arial"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5517079" y="5782146"/>
                <a:ext cx="2003690" cy="584775"/>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5506321" y="6180192"/>
                <a:ext cx="1287532"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en-US" sz="3200" dirty="0" smtClean="0">
                          <a:latin typeface="Cambria Math"/>
                          <a:cs typeface="Arial" pitchFamily="34" charset="0"/>
                        </a:rPr>
                        <m:t>=</m:t>
                      </m:r>
                      <m:r>
                        <m:rPr>
                          <m:nor/>
                        </m:rPr>
                        <a:rPr lang="en-US" sz="3200" b="0" i="0" dirty="0" smtClean="0">
                          <a:latin typeface="Cambria Math"/>
                          <a:cs typeface="Arial" pitchFamily="34" charset="0"/>
                        </a:rPr>
                        <m:t>101</m:t>
                      </m:r>
                    </m:oMath>
                  </m:oMathPara>
                </a14:m>
                <a:endParaRPr lang="en-US" sz="3200" dirty="0">
                  <a:latin typeface="Arial" pitchFamily="34" charset="0"/>
                  <a:cs typeface="Arial" pitchFamily="34"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5506321" y="6180192"/>
                <a:ext cx="1287532" cy="584775"/>
              </a:xfrm>
              <a:prstGeom prst="rect">
                <a:avLst/>
              </a:prstGeom>
              <a:blipFill rotWithShape="1">
                <a:blip r:embed="rId18"/>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9A652CB6-351D-57DE-DCB9-F7AFC65323AB}"/>
              </a:ext>
            </a:extLst>
          </p:cNvPr>
          <p:cNvSpPr/>
          <p:nvPr/>
        </p:nvSpPr>
        <p:spPr>
          <a:xfrm>
            <a:off x="9350612" y="5720576"/>
            <a:ext cx="2090539" cy="802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6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down)">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down)">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1" grpId="0"/>
      <p:bldP spid="12" grpId="0"/>
      <p:bldP spid="13" grpId="0"/>
      <p:bldP spid="14" grpId="0"/>
      <p:bldP spid="15" grpId="0"/>
      <p:bldP spid="30" grpId="0"/>
      <p:bldP spid="31" grpId="0"/>
      <p:bldP spid="28" grpId="0"/>
      <p:bldP spid="33" grpId="0"/>
      <p:bldP spid="34" grpId="0"/>
      <p:bldP spid="26" grpId="0"/>
      <p:bldP spid="32"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25911" y="106933"/>
                <a:ext cx="11661289" cy="1645191"/>
              </a:xfrm>
            </p:spPr>
            <p:txBody>
              <a:bodyPr>
                <a:normAutofit/>
              </a:bodyPr>
              <a:lstStyle/>
              <a:p>
                <a:r>
                  <a:rPr lang="en-US" sz="3200" b="1" dirty="0">
                    <a:solidFill>
                      <a:srgbClr val="2404AA"/>
                    </a:solidFill>
                    <a:latin typeface="Arial" pitchFamily="34" charset="0"/>
                    <a:cs typeface="Arial" pitchFamily="34" charset="0"/>
                  </a:rPr>
                  <a:t>Bài 6: </a:t>
                </a:r>
                <a:r>
                  <a:rPr lang="en-US" sz="3200" dirty="0" err="1">
                    <a:solidFill>
                      <a:srgbClr val="2404AA"/>
                    </a:solidFill>
                    <a:latin typeface="Arial" pitchFamily="34" charset="0"/>
                    <a:cs typeface="Arial" pitchFamily="34" charset="0"/>
                  </a:rPr>
                  <a:t>Trên</a:t>
                </a:r>
                <a:r>
                  <a:rPr lang="en-US" sz="3200" dirty="0">
                    <a:solidFill>
                      <a:srgbClr val="2404AA"/>
                    </a:solidFill>
                    <a:latin typeface="Arial" pitchFamily="34" charset="0"/>
                    <a:cs typeface="Arial" pitchFamily="34" charset="0"/>
                  </a:rPr>
                  <a:t> 1 </a:t>
                </a:r>
                <a14:m>
                  <m:oMath xmlns:m="http://schemas.openxmlformats.org/officeDocument/2006/math">
                    <m:sSup>
                      <m:sSupPr>
                        <m:ctrlPr>
                          <a:rPr lang="en-US" sz="3200" i="1" smtClean="0">
                            <a:solidFill>
                              <a:srgbClr val="2404AA"/>
                            </a:solidFill>
                            <a:latin typeface="Cambria Math" panose="02040503050406030204" pitchFamily="18" charset="0"/>
                            <a:cs typeface="Arial" pitchFamily="34" charset="0"/>
                          </a:rPr>
                        </m:ctrlPr>
                      </m:sSupPr>
                      <m:e>
                        <m:r>
                          <m:rPr>
                            <m:sty m:val="p"/>
                          </m:rPr>
                          <a:rPr lang="en-US" sz="3200" b="0" i="0" smtClean="0">
                            <a:solidFill>
                              <a:srgbClr val="2404AA"/>
                            </a:solidFill>
                            <a:latin typeface="Cambria Math"/>
                            <a:cs typeface="Arial" pitchFamily="34" charset="0"/>
                          </a:rPr>
                          <m:t>cm</m:t>
                        </m:r>
                      </m:e>
                      <m:sup>
                        <m:r>
                          <a:rPr lang="en-US" sz="3200" b="0" i="0" smtClean="0">
                            <a:solidFill>
                              <a:srgbClr val="2404AA"/>
                            </a:solidFill>
                            <a:latin typeface="Cambria Math"/>
                            <a:cs typeface="Arial" pitchFamily="34" charset="0"/>
                          </a:rPr>
                          <m:t>2</m:t>
                        </m:r>
                      </m:sup>
                    </m:sSup>
                  </m:oMath>
                </a14:m>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mặt</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lá</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có</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khoảng</a:t>
                </a:r>
                <a:r>
                  <a:rPr lang="en-US" sz="3200" dirty="0">
                    <a:solidFill>
                      <a:srgbClr val="2404AA"/>
                    </a:solidFill>
                    <a:latin typeface="Arial" pitchFamily="34" charset="0"/>
                    <a:cs typeface="Arial" pitchFamily="34" charset="0"/>
                  </a:rPr>
                  <a:t> 30 000 </a:t>
                </a:r>
                <a:r>
                  <a:rPr lang="en-US" sz="3200" dirty="0" err="1">
                    <a:solidFill>
                      <a:srgbClr val="2404AA"/>
                    </a:solidFill>
                    <a:latin typeface="Arial" pitchFamily="34" charset="0"/>
                    <a:cs typeface="Arial" pitchFamily="34" charset="0"/>
                  </a:rPr>
                  <a:t>lỗ</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khí</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Tính</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tổng</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số</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lỗ</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khí</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trên</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hai</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chiếc</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lá</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có</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diện</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tích</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lần</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lượt</a:t>
                </a:r>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là</a:t>
                </a:r>
                <a:r>
                  <a:rPr lang="en-US" sz="3200" dirty="0">
                    <a:solidFill>
                      <a:srgbClr val="2404AA"/>
                    </a:solidFill>
                    <a:latin typeface="Arial" pitchFamily="34" charset="0"/>
                    <a:cs typeface="Arial" pitchFamily="34" charset="0"/>
                  </a:rPr>
                  <a:t> 7 </a:t>
                </a:r>
                <a14:m>
                  <m:oMath xmlns:m="http://schemas.openxmlformats.org/officeDocument/2006/math">
                    <m:sSup>
                      <m:sSupPr>
                        <m:ctrlPr>
                          <a:rPr lang="en-US" sz="3200" i="1">
                            <a:solidFill>
                              <a:srgbClr val="2404AA"/>
                            </a:solidFill>
                            <a:latin typeface="Cambria Math" panose="02040503050406030204" pitchFamily="18" charset="0"/>
                            <a:cs typeface="Arial" pitchFamily="34" charset="0"/>
                          </a:rPr>
                        </m:ctrlPr>
                      </m:sSupPr>
                      <m:e>
                        <m:r>
                          <m:rPr>
                            <m:sty m:val="p"/>
                          </m:rPr>
                          <a:rPr lang="en-US" sz="3200" b="0" i="0">
                            <a:solidFill>
                              <a:srgbClr val="2404AA"/>
                            </a:solidFill>
                            <a:latin typeface="Cambria Math"/>
                            <a:cs typeface="Arial" pitchFamily="34" charset="0"/>
                          </a:rPr>
                          <m:t>cm</m:t>
                        </m:r>
                      </m:e>
                      <m:sup>
                        <m:r>
                          <a:rPr lang="en-US" sz="3200" b="0" i="0">
                            <a:solidFill>
                              <a:srgbClr val="2404AA"/>
                            </a:solidFill>
                            <a:latin typeface="Cambria Math"/>
                            <a:cs typeface="Arial" pitchFamily="34" charset="0"/>
                          </a:rPr>
                          <m:t>2</m:t>
                        </m:r>
                      </m:sup>
                    </m:sSup>
                  </m:oMath>
                </a14:m>
                <a:r>
                  <a:rPr lang="en-US" sz="3200" dirty="0">
                    <a:solidFill>
                      <a:srgbClr val="2404AA"/>
                    </a:solidFill>
                    <a:latin typeface="Arial" pitchFamily="34" charset="0"/>
                    <a:cs typeface="Arial" pitchFamily="34" charset="0"/>
                  </a:rPr>
                  <a:t> </a:t>
                </a:r>
                <a:r>
                  <a:rPr lang="en-US" sz="3200" dirty="0" err="1">
                    <a:solidFill>
                      <a:srgbClr val="2404AA"/>
                    </a:solidFill>
                    <a:latin typeface="Arial" pitchFamily="34" charset="0"/>
                    <a:cs typeface="Arial" pitchFamily="34" charset="0"/>
                  </a:rPr>
                  <a:t>và</a:t>
                </a:r>
                <a:r>
                  <a:rPr lang="en-US" sz="3200" dirty="0">
                    <a:solidFill>
                      <a:srgbClr val="2404AA"/>
                    </a:solidFill>
                    <a:latin typeface="Arial" pitchFamily="34" charset="0"/>
                    <a:cs typeface="Arial" pitchFamily="34" charset="0"/>
                  </a:rPr>
                  <a:t> 15 </a:t>
                </a:r>
                <a14:m>
                  <m:oMath xmlns:m="http://schemas.openxmlformats.org/officeDocument/2006/math">
                    <m:sSup>
                      <m:sSupPr>
                        <m:ctrlPr>
                          <a:rPr lang="en-US" sz="3200" i="1">
                            <a:solidFill>
                              <a:srgbClr val="2404AA"/>
                            </a:solidFill>
                            <a:latin typeface="Cambria Math" panose="02040503050406030204" pitchFamily="18" charset="0"/>
                            <a:cs typeface="Arial" pitchFamily="34" charset="0"/>
                          </a:rPr>
                        </m:ctrlPr>
                      </m:sSupPr>
                      <m:e>
                        <m:r>
                          <m:rPr>
                            <m:sty m:val="p"/>
                          </m:rPr>
                          <a:rPr lang="en-US" sz="3200" b="0" i="0">
                            <a:solidFill>
                              <a:srgbClr val="2404AA"/>
                            </a:solidFill>
                            <a:latin typeface="Cambria Math"/>
                            <a:cs typeface="Arial" pitchFamily="34" charset="0"/>
                          </a:rPr>
                          <m:t>cm</m:t>
                        </m:r>
                      </m:e>
                      <m:sup>
                        <m:r>
                          <a:rPr lang="en-US" sz="3200" b="0" i="0">
                            <a:solidFill>
                              <a:srgbClr val="2404AA"/>
                            </a:solidFill>
                            <a:latin typeface="Cambria Math"/>
                            <a:cs typeface="Arial" pitchFamily="34" charset="0"/>
                          </a:rPr>
                          <m:t>2</m:t>
                        </m:r>
                      </m:sup>
                    </m:sSup>
                    <m:r>
                      <a:rPr lang="en-US" sz="3200" b="0" i="0" smtClean="0">
                        <a:solidFill>
                          <a:srgbClr val="2404AA"/>
                        </a:solidFill>
                        <a:latin typeface="Cambria Math"/>
                        <a:cs typeface="Arial" pitchFamily="34" charset="0"/>
                      </a:rPr>
                      <m:t>.</m:t>
                    </m:r>
                  </m:oMath>
                </a14:m>
                <a:endParaRPr lang="en-US" sz="3200" dirty="0">
                  <a:solidFill>
                    <a:srgbClr val="2404AA"/>
                  </a:solidFill>
                  <a:latin typeface="Arial" pitchFamily="34" charset="0"/>
                  <a:cs typeface="Arial"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25911" y="106933"/>
                <a:ext cx="11661289" cy="1645191"/>
              </a:xfrm>
              <a:blipFill rotWithShape="1">
                <a:blip r:embed="rId3"/>
                <a:stretch>
                  <a:fillRect l="-1307"/>
                </a:stretch>
              </a:blipFill>
            </p:spPr>
            <p:txBody>
              <a:bodyPr/>
              <a:lstStyle/>
              <a:p>
                <a:r>
                  <a:rPr lang="en-US">
                    <a:noFill/>
                  </a:rPr>
                  <a:t> </a:t>
                </a:r>
              </a:p>
            </p:txBody>
          </p:sp>
        </mc:Fallback>
      </mc:AlternateContent>
      <p:sp>
        <p:nvSpPr>
          <p:cNvPr id="22" name="Google Shape;1149;p41"/>
          <p:cNvSpPr/>
          <p:nvPr/>
        </p:nvSpPr>
        <p:spPr>
          <a:xfrm>
            <a:off x="957430" y="5243748"/>
            <a:ext cx="699247" cy="707302"/>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50;p41"/>
          <p:cNvSpPr/>
          <p:nvPr/>
        </p:nvSpPr>
        <p:spPr>
          <a:xfrm>
            <a:off x="1635870" y="5934836"/>
            <a:ext cx="359493" cy="36427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51;p41"/>
          <p:cNvSpPr/>
          <p:nvPr/>
        </p:nvSpPr>
        <p:spPr>
          <a:xfrm>
            <a:off x="415480" y="5951050"/>
            <a:ext cx="398892" cy="54882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59;p41"/>
          <p:cNvSpPr/>
          <p:nvPr/>
        </p:nvSpPr>
        <p:spPr>
          <a:xfrm rot="4504159">
            <a:off x="456210" y="4819220"/>
            <a:ext cx="384495" cy="37970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07;p41"/>
          <p:cNvSpPr/>
          <p:nvPr/>
        </p:nvSpPr>
        <p:spPr>
          <a:xfrm>
            <a:off x="2090415" y="5123241"/>
            <a:ext cx="169387" cy="164601"/>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07;p41"/>
          <p:cNvSpPr/>
          <p:nvPr/>
        </p:nvSpPr>
        <p:spPr>
          <a:xfrm>
            <a:off x="1672874" y="5083427"/>
            <a:ext cx="322489" cy="320641"/>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4510207" y="2108499"/>
            <a:ext cx="6960905" cy="2031325"/>
          </a:xfrm>
          <a:prstGeom prst="rect">
            <a:avLst/>
          </a:prstGeom>
          <a:noFill/>
        </p:spPr>
        <p:txBody>
          <a:bodyPr wrap="square" rtlCol="0">
            <a:spAutoFit/>
          </a:bodyPr>
          <a:lstStyle/>
          <a:p>
            <a:pPr algn="ctr">
              <a:lnSpc>
                <a:spcPct val="150000"/>
              </a:lnSpc>
            </a:pPr>
            <a:r>
              <a:rPr lang="en-US" sz="2800" dirty="0" err="1">
                <a:latin typeface="Arial" pitchFamily="34" charset="0"/>
                <a:cs typeface="Arial" pitchFamily="34" charset="0"/>
              </a:rPr>
              <a:t>Bài</a:t>
            </a:r>
            <a:r>
              <a:rPr lang="en-US" sz="2800" dirty="0">
                <a:latin typeface="Arial" pitchFamily="34" charset="0"/>
                <a:cs typeface="Arial" pitchFamily="34" charset="0"/>
              </a:rPr>
              <a:t> </a:t>
            </a:r>
            <a:r>
              <a:rPr lang="en-US" sz="2800" dirty="0" err="1">
                <a:latin typeface="Arial" pitchFamily="34" charset="0"/>
                <a:cs typeface="Arial" pitchFamily="34" charset="0"/>
              </a:rPr>
              <a:t>giải</a:t>
            </a:r>
            <a:endParaRPr lang="en-US" sz="2800" dirty="0">
              <a:latin typeface="Arial" pitchFamily="34" charset="0"/>
              <a:cs typeface="Arial" pitchFamily="34" charset="0"/>
            </a:endParaRPr>
          </a:p>
          <a:p>
            <a:pPr algn="ctr">
              <a:lnSpc>
                <a:spcPct val="150000"/>
              </a:lnSpc>
            </a:pPr>
            <a:r>
              <a:rPr lang="en-US" sz="2800" dirty="0" err="1">
                <a:latin typeface="Arial" pitchFamily="34" charset="0"/>
                <a:cs typeface="Arial" pitchFamily="34" charset="0"/>
              </a:rPr>
              <a:t>Tổng</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lỗ</a:t>
            </a:r>
            <a:r>
              <a:rPr lang="en-US" sz="2800" dirty="0">
                <a:latin typeface="Arial" pitchFamily="34" charset="0"/>
                <a:cs typeface="Arial" pitchFamily="34" charset="0"/>
              </a:rPr>
              <a:t> </a:t>
            </a:r>
            <a:r>
              <a:rPr lang="en-US" sz="2800" dirty="0" err="1">
                <a:latin typeface="Arial" pitchFamily="34" charset="0"/>
                <a:cs typeface="Arial" pitchFamily="34" charset="0"/>
              </a:rPr>
              <a:t>khí</a:t>
            </a:r>
            <a:r>
              <a:rPr lang="en-US" sz="2800" dirty="0">
                <a:latin typeface="Arial" pitchFamily="34" charset="0"/>
                <a:cs typeface="Arial" pitchFamily="34" charset="0"/>
              </a:rPr>
              <a:t> </a:t>
            </a:r>
            <a:r>
              <a:rPr lang="en-US" sz="2800" dirty="0" err="1">
                <a:latin typeface="Arial" pitchFamily="34" charset="0"/>
                <a:cs typeface="Arial" pitchFamily="34" charset="0"/>
              </a:rPr>
              <a:t>trên</a:t>
            </a: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chiếc</a:t>
            </a:r>
            <a:r>
              <a:rPr lang="en-US" sz="2800" dirty="0">
                <a:latin typeface="Arial" pitchFamily="34" charset="0"/>
                <a:cs typeface="Arial" pitchFamily="34" charset="0"/>
              </a:rPr>
              <a:t> </a:t>
            </a:r>
            <a:r>
              <a:rPr lang="en-US" sz="2800" dirty="0" err="1">
                <a:latin typeface="Arial" pitchFamily="34" charset="0"/>
                <a:cs typeface="Arial" pitchFamily="34" charset="0"/>
              </a:rPr>
              <a:t>lá</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a:t>
            </a:r>
          </a:p>
          <a:p>
            <a:pPr algn="ctr">
              <a:lnSpc>
                <a:spcPct val="150000"/>
              </a:lnSpc>
            </a:pPr>
            <a:r>
              <a:rPr lang="en-US" sz="2800" dirty="0">
                <a:latin typeface="Arial" pitchFamily="34" charset="0"/>
                <a:cs typeface="Arial" pitchFamily="34" charset="0"/>
              </a:rPr>
              <a:t>(7+15).30 000 = 660 000 (</a:t>
            </a:r>
            <a:r>
              <a:rPr lang="en-US" sz="2800" dirty="0" err="1">
                <a:latin typeface="Arial" pitchFamily="34" charset="0"/>
                <a:cs typeface="Arial" pitchFamily="34" charset="0"/>
              </a:rPr>
              <a:t>lỗ</a:t>
            </a:r>
            <a:r>
              <a:rPr lang="en-US" sz="2800" dirty="0">
                <a:latin typeface="Arial" pitchFamily="34" charset="0"/>
                <a:cs typeface="Arial" pitchFamily="34" charset="0"/>
              </a:rPr>
              <a:t> </a:t>
            </a:r>
            <a:r>
              <a:rPr lang="en-US" sz="2800" dirty="0" err="1">
                <a:latin typeface="Arial" pitchFamily="34" charset="0"/>
                <a:cs typeface="Arial" pitchFamily="34" charset="0"/>
              </a:rPr>
              <a:t>khí</a:t>
            </a:r>
            <a:r>
              <a:rPr lang="en-US" sz="2800" dirty="0">
                <a:latin typeface="Arial" pitchFamily="34" charset="0"/>
                <a:cs typeface="Arial" pitchFamily="34" charset="0"/>
              </a:rPr>
              <a:t>)</a:t>
            </a:r>
          </a:p>
        </p:txBody>
      </p:sp>
      <p:sp>
        <p:nvSpPr>
          <p:cNvPr id="28" name="Google Shape;7063;p53"/>
          <p:cNvSpPr/>
          <p:nvPr/>
        </p:nvSpPr>
        <p:spPr>
          <a:xfrm>
            <a:off x="438834" y="1625277"/>
            <a:ext cx="1820968" cy="2464012"/>
          </a:xfrm>
          <a:custGeom>
            <a:avLst/>
            <a:gdLst/>
            <a:ahLst/>
            <a:cxnLst/>
            <a:rect l="l" t="t" r="r" b="b"/>
            <a:pathLst>
              <a:path w="12287" h="12241" extrusionOk="0">
                <a:moveTo>
                  <a:pt x="6207" y="1056"/>
                </a:moveTo>
                <a:lnTo>
                  <a:pt x="6553" y="1560"/>
                </a:lnTo>
                <a:cubicBezTo>
                  <a:pt x="6994" y="2253"/>
                  <a:pt x="7656" y="2663"/>
                  <a:pt x="8443" y="2820"/>
                </a:cubicBezTo>
                <a:cubicBezTo>
                  <a:pt x="8191" y="3261"/>
                  <a:pt x="8097" y="3765"/>
                  <a:pt x="8002" y="4332"/>
                </a:cubicBezTo>
                <a:cubicBezTo>
                  <a:pt x="7939" y="5152"/>
                  <a:pt x="8097" y="5939"/>
                  <a:pt x="8443" y="6506"/>
                </a:cubicBezTo>
                <a:cubicBezTo>
                  <a:pt x="8498" y="6588"/>
                  <a:pt x="8623" y="6670"/>
                  <a:pt x="8758" y="6670"/>
                </a:cubicBezTo>
                <a:cubicBezTo>
                  <a:pt x="8779" y="6670"/>
                  <a:pt x="8800" y="6668"/>
                  <a:pt x="8821" y="6664"/>
                </a:cubicBezTo>
                <a:cubicBezTo>
                  <a:pt x="9420" y="6506"/>
                  <a:pt x="9924" y="6223"/>
                  <a:pt x="10365" y="5908"/>
                </a:cubicBezTo>
                <a:cubicBezTo>
                  <a:pt x="10680" y="6254"/>
                  <a:pt x="11090" y="6569"/>
                  <a:pt x="11499" y="6853"/>
                </a:cubicBezTo>
                <a:cubicBezTo>
                  <a:pt x="11279" y="7325"/>
                  <a:pt x="11153" y="7798"/>
                  <a:pt x="11153" y="8271"/>
                </a:cubicBezTo>
                <a:cubicBezTo>
                  <a:pt x="10586" y="8302"/>
                  <a:pt x="10082" y="8428"/>
                  <a:pt x="9578" y="8617"/>
                </a:cubicBezTo>
                <a:cubicBezTo>
                  <a:pt x="9389" y="8712"/>
                  <a:pt x="9294" y="8932"/>
                  <a:pt x="9389" y="9090"/>
                </a:cubicBezTo>
                <a:lnTo>
                  <a:pt x="9704" y="9751"/>
                </a:lnTo>
                <a:lnTo>
                  <a:pt x="7183" y="8932"/>
                </a:lnTo>
                <a:lnTo>
                  <a:pt x="9861" y="7861"/>
                </a:lnTo>
                <a:cubicBezTo>
                  <a:pt x="10050" y="7798"/>
                  <a:pt x="10145" y="7609"/>
                  <a:pt x="10050" y="7388"/>
                </a:cubicBezTo>
                <a:cubicBezTo>
                  <a:pt x="10003" y="7247"/>
                  <a:pt x="9867" y="7176"/>
                  <a:pt x="9722" y="7176"/>
                </a:cubicBezTo>
                <a:cubicBezTo>
                  <a:pt x="9674" y="7176"/>
                  <a:pt x="9625" y="7184"/>
                  <a:pt x="9578" y="7199"/>
                </a:cubicBezTo>
                <a:lnTo>
                  <a:pt x="6522" y="8428"/>
                </a:lnTo>
                <a:lnTo>
                  <a:pt x="6522" y="3986"/>
                </a:lnTo>
                <a:cubicBezTo>
                  <a:pt x="6522" y="3765"/>
                  <a:pt x="6364" y="3608"/>
                  <a:pt x="6144" y="3608"/>
                </a:cubicBezTo>
                <a:cubicBezTo>
                  <a:pt x="5955" y="3608"/>
                  <a:pt x="5797" y="3765"/>
                  <a:pt x="5797" y="3986"/>
                </a:cubicBezTo>
                <a:lnTo>
                  <a:pt x="5797" y="8428"/>
                </a:lnTo>
                <a:lnTo>
                  <a:pt x="2710" y="7199"/>
                </a:lnTo>
                <a:cubicBezTo>
                  <a:pt x="2662" y="7184"/>
                  <a:pt x="2615" y="7176"/>
                  <a:pt x="2570" y="7176"/>
                </a:cubicBezTo>
                <a:cubicBezTo>
                  <a:pt x="2434" y="7176"/>
                  <a:pt x="2316" y="7247"/>
                  <a:pt x="2268" y="7388"/>
                </a:cubicBezTo>
                <a:cubicBezTo>
                  <a:pt x="2174" y="7609"/>
                  <a:pt x="2268" y="7798"/>
                  <a:pt x="2457" y="7861"/>
                </a:cubicBezTo>
                <a:lnTo>
                  <a:pt x="5135" y="8932"/>
                </a:lnTo>
                <a:lnTo>
                  <a:pt x="2615" y="9751"/>
                </a:lnTo>
                <a:lnTo>
                  <a:pt x="2930" y="9090"/>
                </a:lnTo>
                <a:cubicBezTo>
                  <a:pt x="2993" y="8901"/>
                  <a:pt x="2930" y="8712"/>
                  <a:pt x="2741" y="8617"/>
                </a:cubicBezTo>
                <a:cubicBezTo>
                  <a:pt x="2205" y="8397"/>
                  <a:pt x="1701" y="8271"/>
                  <a:pt x="1166" y="8271"/>
                </a:cubicBezTo>
                <a:cubicBezTo>
                  <a:pt x="1166" y="7798"/>
                  <a:pt x="1040" y="7325"/>
                  <a:pt x="882" y="6853"/>
                </a:cubicBezTo>
                <a:cubicBezTo>
                  <a:pt x="1323" y="6569"/>
                  <a:pt x="1701" y="6254"/>
                  <a:pt x="2016" y="5908"/>
                </a:cubicBezTo>
                <a:cubicBezTo>
                  <a:pt x="2457" y="6254"/>
                  <a:pt x="2962" y="6506"/>
                  <a:pt x="3560" y="6664"/>
                </a:cubicBezTo>
                <a:cubicBezTo>
                  <a:pt x="3596" y="6671"/>
                  <a:pt x="3631" y="6675"/>
                  <a:pt x="3665" y="6675"/>
                </a:cubicBezTo>
                <a:cubicBezTo>
                  <a:pt x="3784" y="6675"/>
                  <a:pt x="3889" y="6628"/>
                  <a:pt x="3938" y="6506"/>
                </a:cubicBezTo>
                <a:cubicBezTo>
                  <a:pt x="4316" y="5939"/>
                  <a:pt x="4411" y="5152"/>
                  <a:pt x="4379" y="4332"/>
                </a:cubicBezTo>
                <a:cubicBezTo>
                  <a:pt x="4348" y="3734"/>
                  <a:pt x="4190" y="3230"/>
                  <a:pt x="3938" y="2820"/>
                </a:cubicBezTo>
                <a:cubicBezTo>
                  <a:pt x="4694" y="2663"/>
                  <a:pt x="5356" y="2190"/>
                  <a:pt x="5828" y="1560"/>
                </a:cubicBezTo>
                <a:lnTo>
                  <a:pt x="6207" y="1056"/>
                </a:lnTo>
                <a:close/>
                <a:moveTo>
                  <a:pt x="6116" y="1"/>
                </a:moveTo>
                <a:cubicBezTo>
                  <a:pt x="6002" y="1"/>
                  <a:pt x="5892" y="48"/>
                  <a:pt x="5828" y="142"/>
                </a:cubicBezTo>
                <a:lnTo>
                  <a:pt x="5198" y="1150"/>
                </a:lnTo>
                <a:cubicBezTo>
                  <a:pt x="4789" y="1781"/>
                  <a:pt x="4064" y="2159"/>
                  <a:pt x="3277" y="2159"/>
                </a:cubicBezTo>
                <a:cubicBezTo>
                  <a:pt x="2962" y="2159"/>
                  <a:pt x="2804" y="2568"/>
                  <a:pt x="3056" y="2757"/>
                </a:cubicBezTo>
                <a:cubicBezTo>
                  <a:pt x="3371" y="3072"/>
                  <a:pt x="3592" y="3671"/>
                  <a:pt x="3623" y="4364"/>
                </a:cubicBezTo>
                <a:cubicBezTo>
                  <a:pt x="3686" y="4931"/>
                  <a:pt x="3592" y="5467"/>
                  <a:pt x="3434" y="5876"/>
                </a:cubicBezTo>
                <a:cubicBezTo>
                  <a:pt x="2962" y="5719"/>
                  <a:pt x="2520" y="5435"/>
                  <a:pt x="2174" y="5120"/>
                </a:cubicBezTo>
                <a:cubicBezTo>
                  <a:pt x="2103" y="5049"/>
                  <a:pt x="2019" y="5016"/>
                  <a:pt x="1937" y="5016"/>
                </a:cubicBezTo>
                <a:cubicBezTo>
                  <a:pt x="1837" y="5016"/>
                  <a:pt x="1739" y="5065"/>
                  <a:pt x="1670" y="5152"/>
                </a:cubicBezTo>
                <a:cubicBezTo>
                  <a:pt x="1323" y="5624"/>
                  <a:pt x="851" y="6065"/>
                  <a:pt x="252" y="6349"/>
                </a:cubicBezTo>
                <a:cubicBezTo>
                  <a:pt x="95" y="6412"/>
                  <a:pt x="0" y="6601"/>
                  <a:pt x="95" y="6790"/>
                </a:cubicBezTo>
                <a:cubicBezTo>
                  <a:pt x="347" y="7388"/>
                  <a:pt x="441" y="8018"/>
                  <a:pt x="410" y="8586"/>
                </a:cubicBezTo>
                <a:cubicBezTo>
                  <a:pt x="410" y="8712"/>
                  <a:pt x="441" y="8775"/>
                  <a:pt x="536" y="8838"/>
                </a:cubicBezTo>
                <a:cubicBezTo>
                  <a:pt x="630" y="8964"/>
                  <a:pt x="788" y="8964"/>
                  <a:pt x="945" y="8964"/>
                </a:cubicBezTo>
                <a:cubicBezTo>
                  <a:pt x="1355" y="8964"/>
                  <a:pt x="1701" y="9058"/>
                  <a:pt x="2111" y="9153"/>
                </a:cubicBezTo>
                <a:lnTo>
                  <a:pt x="1544" y="10224"/>
                </a:lnTo>
                <a:cubicBezTo>
                  <a:pt x="1406" y="10472"/>
                  <a:pt x="1606" y="10745"/>
                  <a:pt x="1870" y="10745"/>
                </a:cubicBezTo>
                <a:cubicBezTo>
                  <a:pt x="1907" y="10745"/>
                  <a:pt x="1946" y="10740"/>
                  <a:pt x="1985" y="10728"/>
                </a:cubicBezTo>
                <a:lnTo>
                  <a:pt x="5797" y="9499"/>
                </a:lnTo>
                <a:lnTo>
                  <a:pt x="5797" y="11894"/>
                </a:lnTo>
                <a:cubicBezTo>
                  <a:pt x="5797" y="12083"/>
                  <a:pt x="5955" y="12240"/>
                  <a:pt x="6144" y="12240"/>
                </a:cubicBezTo>
                <a:cubicBezTo>
                  <a:pt x="6364" y="12240"/>
                  <a:pt x="6522" y="12083"/>
                  <a:pt x="6522" y="11894"/>
                </a:cubicBezTo>
                <a:lnTo>
                  <a:pt x="6522" y="9499"/>
                </a:lnTo>
                <a:lnTo>
                  <a:pt x="10334" y="10728"/>
                </a:lnTo>
                <a:cubicBezTo>
                  <a:pt x="10382" y="10747"/>
                  <a:pt x="10431" y="10756"/>
                  <a:pt x="10476" y="10756"/>
                </a:cubicBezTo>
                <a:cubicBezTo>
                  <a:pt x="10726" y="10756"/>
                  <a:pt x="10908" y="10490"/>
                  <a:pt x="10775" y="10224"/>
                </a:cubicBezTo>
                <a:lnTo>
                  <a:pt x="10208" y="9153"/>
                </a:lnTo>
                <a:cubicBezTo>
                  <a:pt x="10554" y="9058"/>
                  <a:pt x="10964" y="8964"/>
                  <a:pt x="11342" y="8964"/>
                </a:cubicBezTo>
                <a:cubicBezTo>
                  <a:pt x="11387" y="8964"/>
                  <a:pt x="11432" y="8966"/>
                  <a:pt x="11476" y="8966"/>
                </a:cubicBezTo>
                <a:cubicBezTo>
                  <a:pt x="11587" y="8966"/>
                  <a:pt x="11693" y="8950"/>
                  <a:pt x="11783" y="8838"/>
                </a:cubicBezTo>
                <a:cubicBezTo>
                  <a:pt x="11846" y="8775"/>
                  <a:pt x="11909" y="8680"/>
                  <a:pt x="11909" y="8586"/>
                </a:cubicBezTo>
                <a:cubicBezTo>
                  <a:pt x="11877" y="7987"/>
                  <a:pt x="11972" y="7388"/>
                  <a:pt x="12224" y="6790"/>
                </a:cubicBezTo>
                <a:cubicBezTo>
                  <a:pt x="12287" y="6601"/>
                  <a:pt x="12224" y="6412"/>
                  <a:pt x="12003" y="6349"/>
                </a:cubicBezTo>
                <a:cubicBezTo>
                  <a:pt x="11436" y="6065"/>
                  <a:pt x="10964" y="5624"/>
                  <a:pt x="10586" y="5152"/>
                </a:cubicBezTo>
                <a:cubicBezTo>
                  <a:pt x="10534" y="5065"/>
                  <a:pt x="10434" y="5016"/>
                  <a:pt x="10329" y="5016"/>
                </a:cubicBezTo>
                <a:cubicBezTo>
                  <a:pt x="10243" y="5016"/>
                  <a:pt x="10153" y="5049"/>
                  <a:pt x="10082" y="5120"/>
                </a:cubicBezTo>
                <a:cubicBezTo>
                  <a:pt x="9735" y="5435"/>
                  <a:pt x="9294" y="5719"/>
                  <a:pt x="8821" y="5876"/>
                </a:cubicBezTo>
                <a:cubicBezTo>
                  <a:pt x="8664" y="5467"/>
                  <a:pt x="8601" y="4931"/>
                  <a:pt x="8632" y="4364"/>
                </a:cubicBezTo>
                <a:cubicBezTo>
                  <a:pt x="8664" y="3702"/>
                  <a:pt x="8916" y="3072"/>
                  <a:pt x="9231" y="2757"/>
                </a:cubicBezTo>
                <a:cubicBezTo>
                  <a:pt x="9452" y="2505"/>
                  <a:pt x="9294" y="2159"/>
                  <a:pt x="8979" y="2159"/>
                </a:cubicBezTo>
                <a:cubicBezTo>
                  <a:pt x="8191" y="2159"/>
                  <a:pt x="7498" y="1781"/>
                  <a:pt x="7057" y="1150"/>
                </a:cubicBezTo>
                <a:lnTo>
                  <a:pt x="6427" y="142"/>
                </a:lnTo>
                <a:cubicBezTo>
                  <a:pt x="6348" y="48"/>
                  <a:pt x="6230" y="1"/>
                  <a:pt x="61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063;p53"/>
          <p:cNvSpPr/>
          <p:nvPr/>
        </p:nvSpPr>
        <p:spPr>
          <a:xfrm>
            <a:off x="2472725" y="1625277"/>
            <a:ext cx="2052752" cy="2799369"/>
          </a:xfrm>
          <a:custGeom>
            <a:avLst/>
            <a:gdLst/>
            <a:ahLst/>
            <a:cxnLst/>
            <a:rect l="l" t="t" r="r" b="b"/>
            <a:pathLst>
              <a:path w="12287" h="12241" extrusionOk="0">
                <a:moveTo>
                  <a:pt x="6207" y="1056"/>
                </a:moveTo>
                <a:lnTo>
                  <a:pt x="6553" y="1560"/>
                </a:lnTo>
                <a:cubicBezTo>
                  <a:pt x="6994" y="2253"/>
                  <a:pt x="7656" y="2663"/>
                  <a:pt x="8443" y="2820"/>
                </a:cubicBezTo>
                <a:cubicBezTo>
                  <a:pt x="8191" y="3261"/>
                  <a:pt x="8097" y="3765"/>
                  <a:pt x="8002" y="4332"/>
                </a:cubicBezTo>
                <a:cubicBezTo>
                  <a:pt x="7939" y="5152"/>
                  <a:pt x="8097" y="5939"/>
                  <a:pt x="8443" y="6506"/>
                </a:cubicBezTo>
                <a:cubicBezTo>
                  <a:pt x="8498" y="6588"/>
                  <a:pt x="8623" y="6670"/>
                  <a:pt x="8758" y="6670"/>
                </a:cubicBezTo>
                <a:cubicBezTo>
                  <a:pt x="8779" y="6670"/>
                  <a:pt x="8800" y="6668"/>
                  <a:pt x="8821" y="6664"/>
                </a:cubicBezTo>
                <a:cubicBezTo>
                  <a:pt x="9420" y="6506"/>
                  <a:pt x="9924" y="6223"/>
                  <a:pt x="10365" y="5908"/>
                </a:cubicBezTo>
                <a:cubicBezTo>
                  <a:pt x="10680" y="6254"/>
                  <a:pt x="11090" y="6569"/>
                  <a:pt x="11499" y="6853"/>
                </a:cubicBezTo>
                <a:cubicBezTo>
                  <a:pt x="11279" y="7325"/>
                  <a:pt x="11153" y="7798"/>
                  <a:pt x="11153" y="8271"/>
                </a:cubicBezTo>
                <a:cubicBezTo>
                  <a:pt x="10586" y="8302"/>
                  <a:pt x="10082" y="8428"/>
                  <a:pt x="9578" y="8617"/>
                </a:cubicBezTo>
                <a:cubicBezTo>
                  <a:pt x="9389" y="8712"/>
                  <a:pt x="9294" y="8932"/>
                  <a:pt x="9389" y="9090"/>
                </a:cubicBezTo>
                <a:lnTo>
                  <a:pt x="9704" y="9751"/>
                </a:lnTo>
                <a:lnTo>
                  <a:pt x="7183" y="8932"/>
                </a:lnTo>
                <a:lnTo>
                  <a:pt x="9861" y="7861"/>
                </a:lnTo>
                <a:cubicBezTo>
                  <a:pt x="10050" y="7798"/>
                  <a:pt x="10145" y="7609"/>
                  <a:pt x="10050" y="7388"/>
                </a:cubicBezTo>
                <a:cubicBezTo>
                  <a:pt x="10003" y="7247"/>
                  <a:pt x="9867" y="7176"/>
                  <a:pt x="9722" y="7176"/>
                </a:cubicBezTo>
                <a:cubicBezTo>
                  <a:pt x="9674" y="7176"/>
                  <a:pt x="9625" y="7184"/>
                  <a:pt x="9578" y="7199"/>
                </a:cubicBezTo>
                <a:lnTo>
                  <a:pt x="6522" y="8428"/>
                </a:lnTo>
                <a:lnTo>
                  <a:pt x="6522" y="3986"/>
                </a:lnTo>
                <a:cubicBezTo>
                  <a:pt x="6522" y="3765"/>
                  <a:pt x="6364" y="3608"/>
                  <a:pt x="6144" y="3608"/>
                </a:cubicBezTo>
                <a:cubicBezTo>
                  <a:pt x="5955" y="3608"/>
                  <a:pt x="5797" y="3765"/>
                  <a:pt x="5797" y="3986"/>
                </a:cubicBezTo>
                <a:lnTo>
                  <a:pt x="5797" y="8428"/>
                </a:lnTo>
                <a:lnTo>
                  <a:pt x="2710" y="7199"/>
                </a:lnTo>
                <a:cubicBezTo>
                  <a:pt x="2662" y="7184"/>
                  <a:pt x="2615" y="7176"/>
                  <a:pt x="2570" y="7176"/>
                </a:cubicBezTo>
                <a:cubicBezTo>
                  <a:pt x="2434" y="7176"/>
                  <a:pt x="2316" y="7247"/>
                  <a:pt x="2268" y="7388"/>
                </a:cubicBezTo>
                <a:cubicBezTo>
                  <a:pt x="2174" y="7609"/>
                  <a:pt x="2268" y="7798"/>
                  <a:pt x="2457" y="7861"/>
                </a:cubicBezTo>
                <a:lnTo>
                  <a:pt x="5135" y="8932"/>
                </a:lnTo>
                <a:lnTo>
                  <a:pt x="2615" y="9751"/>
                </a:lnTo>
                <a:lnTo>
                  <a:pt x="2930" y="9090"/>
                </a:lnTo>
                <a:cubicBezTo>
                  <a:pt x="2993" y="8901"/>
                  <a:pt x="2930" y="8712"/>
                  <a:pt x="2741" y="8617"/>
                </a:cubicBezTo>
                <a:cubicBezTo>
                  <a:pt x="2205" y="8397"/>
                  <a:pt x="1701" y="8271"/>
                  <a:pt x="1166" y="8271"/>
                </a:cubicBezTo>
                <a:cubicBezTo>
                  <a:pt x="1166" y="7798"/>
                  <a:pt x="1040" y="7325"/>
                  <a:pt x="882" y="6853"/>
                </a:cubicBezTo>
                <a:cubicBezTo>
                  <a:pt x="1323" y="6569"/>
                  <a:pt x="1701" y="6254"/>
                  <a:pt x="2016" y="5908"/>
                </a:cubicBezTo>
                <a:cubicBezTo>
                  <a:pt x="2457" y="6254"/>
                  <a:pt x="2962" y="6506"/>
                  <a:pt x="3560" y="6664"/>
                </a:cubicBezTo>
                <a:cubicBezTo>
                  <a:pt x="3596" y="6671"/>
                  <a:pt x="3631" y="6675"/>
                  <a:pt x="3665" y="6675"/>
                </a:cubicBezTo>
                <a:cubicBezTo>
                  <a:pt x="3784" y="6675"/>
                  <a:pt x="3889" y="6628"/>
                  <a:pt x="3938" y="6506"/>
                </a:cubicBezTo>
                <a:cubicBezTo>
                  <a:pt x="4316" y="5939"/>
                  <a:pt x="4411" y="5152"/>
                  <a:pt x="4379" y="4332"/>
                </a:cubicBezTo>
                <a:cubicBezTo>
                  <a:pt x="4348" y="3734"/>
                  <a:pt x="4190" y="3230"/>
                  <a:pt x="3938" y="2820"/>
                </a:cubicBezTo>
                <a:cubicBezTo>
                  <a:pt x="4694" y="2663"/>
                  <a:pt x="5356" y="2190"/>
                  <a:pt x="5828" y="1560"/>
                </a:cubicBezTo>
                <a:lnTo>
                  <a:pt x="6207" y="1056"/>
                </a:lnTo>
                <a:close/>
                <a:moveTo>
                  <a:pt x="6116" y="1"/>
                </a:moveTo>
                <a:cubicBezTo>
                  <a:pt x="6002" y="1"/>
                  <a:pt x="5892" y="48"/>
                  <a:pt x="5828" y="142"/>
                </a:cubicBezTo>
                <a:lnTo>
                  <a:pt x="5198" y="1150"/>
                </a:lnTo>
                <a:cubicBezTo>
                  <a:pt x="4789" y="1781"/>
                  <a:pt x="4064" y="2159"/>
                  <a:pt x="3277" y="2159"/>
                </a:cubicBezTo>
                <a:cubicBezTo>
                  <a:pt x="2962" y="2159"/>
                  <a:pt x="2804" y="2568"/>
                  <a:pt x="3056" y="2757"/>
                </a:cubicBezTo>
                <a:cubicBezTo>
                  <a:pt x="3371" y="3072"/>
                  <a:pt x="3592" y="3671"/>
                  <a:pt x="3623" y="4364"/>
                </a:cubicBezTo>
                <a:cubicBezTo>
                  <a:pt x="3686" y="4931"/>
                  <a:pt x="3592" y="5467"/>
                  <a:pt x="3434" y="5876"/>
                </a:cubicBezTo>
                <a:cubicBezTo>
                  <a:pt x="2962" y="5719"/>
                  <a:pt x="2520" y="5435"/>
                  <a:pt x="2174" y="5120"/>
                </a:cubicBezTo>
                <a:cubicBezTo>
                  <a:pt x="2103" y="5049"/>
                  <a:pt x="2019" y="5016"/>
                  <a:pt x="1937" y="5016"/>
                </a:cubicBezTo>
                <a:cubicBezTo>
                  <a:pt x="1837" y="5016"/>
                  <a:pt x="1739" y="5065"/>
                  <a:pt x="1670" y="5152"/>
                </a:cubicBezTo>
                <a:cubicBezTo>
                  <a:pt x="1323" y="5624"/>
                  <a:pt x="851" y="6065"/>
                  <a:pt x="252" y="6349"/>
                </a:cubicBezTo>
                <a:cubicBezTo>
                  <a:pt x="95" y="6412"/>
                  <a:pt x="0" y="6601"/>
                  <a:pt x="95" y="6790"/>
                </a:cubicBezTo>
                <a:cubicBezTo>
                  <a:pt x="347" y="7388"/>
                  <a:pt x="441" y="8018"/>
                  <a:pt x="410" y="8586"/>
                </a:cubicBezTo>
                <a:cubicBezTo>
                  <a:pt x="410" y="8712"/>
                  <a:pt x="441" y="8775"/>
                  <a:pt x="536" y="8838"/>
                </a:cubicBezTo>
                <a:cubicBezTo>
                  <a:pt x="630" y="8964"/>
                  <a:pt x="788" y="8964"/>
                  <a:pt x="945" y="8964"/>
                </a:cubicBezTo>
                <a:cubicBezTo>
                  <a:pt x="1355" y="8964"/>
                  <a:pt x="1701" y="9058"/>
                  <a:pt x="2111" y="9153"/>
                </a:cubicBezTo>
                <a:lnTo>
                  <a:pt x="1544" y="10224"/>
                </a:lnTo>
                <a:cubicBezTo>
                  <a:pt x="1406" y="10472"/>
                  <a:pt x="1606" y="10745"/>
                  <a:pt x="1870" y="10745"/>
                </a:cubicBezTo>
                <a:cubicBezTo>
                  <a:pt x="1907" y="10745"/>
                  <a:pt x="1946" y="10740"/>
                  <a:pt x="1985" y="10728"/>
                </a:cubicBezTo>
                <a:lnTo>
                  <a:pt x="5797" y="9499"/>
                </a:lnTo>
                <a:lnTo>
                  <a:pt x="5797" y="11894"/>
                </a:lnTo>
                <a:cubicBezTo>
                  <a:pt x="5797" y="12083"/>
                  <a:pt x="5955" y="12240"/>
                  <a:pt x="6144" y="12240"/>
                </a:cubicBezTo>
                <a:cubicBezTo>
                  <a:pt x="6364" y="12240"/>
                  <a:pt x="6522" y="12083"/>
                  <a:pt x="6522" y="11894"/>
                </a:cubicBezTo>
                <a:lnTo>
                  <a:pt x="6522" y="9499"/>
                </a:lnTo>
                <a:lnTo>
                  <a:pt x="10334" y="10728"/>
                </a:lnTo>
                <a:cubicBezTo>
                  <a:pt x="10382" y="10747"/>
                  <a:pt x="10431" y="10756"/>
                  <a:pt x="10476" y="10756"/>
                </a:cubicBezTo>
                <a:cubicBezTo>
                  <a:pt x="10726" y="10756"/>
                  <a:pt x="10908" y="10490"/>
                  <a:pt x="10775" y="10224"/>
                </a:cubicBezTo>
                <a:lnTo>
                  <a:pt x="10208" y="9153"/>
                </a:lnTo>
                <a:cubicBezTo>
                  <a:pt x="10554" y="9058"/>
                  <a:pt x="10964" y="8964"/>
                  <a:pt x="11342" y="8964"/>
                </a:cubicBezTo>
                <a:cubicBezTo>
                  <a:pt x="11387" y="8964"/>
                  <a:pt x="11432" y="8966"/>
                  <a:pt x="11476" y="8966"/>
                </a:cubicBezTo>
                <a:cubicBezTo>
                  <a:pt x="11587" y="8966"/>
                  <a:pt x="11693" y="8950"/>
                  <a:pt x="11783" y="8838"/>
                </a:cubicBezTo>
                <a:cubicBezTo>
                  <a:pt x="11846" y="8775"/>
                  <a:pt x="11909" y="8680"/>
                  <a:pt x="11909" y="8586"/>
                </a:cubicBezTo>
                <a:cubicBezTo>
                  <a:pt x="11877" y="7987"/>
                  <a:pt x="11972" y="7388"/>
                  <a:pt x="12224" y="6790"/>
                </a:cubicBezTo>
                <a:cubicBezTo>
                  <a:pt x="12287" y="6601"/>
                  <a:pt x="12224" y="6412"/>
                  <a:pt x="12003" y="6349"/>
                </a:cubicBezTo>
                <a:cubicBezTo>
                  <a:pt x="11436" y="6065"/>
                  <a:pt x="10964" y="5624"/>
                  <a:pt x="10586" y="5152"/>
                </a:cubicBezTo>
                <a:cubicBezTo>
                  <a:pt x="10534" y="5065"/>
                  <a:pt x="10434" y="5016"/>
                  <a:pt x="10329" y="5016"/>
                </a:cubicBezTo>
                <a:cubicBezTo>
                  <a:pt x="10243" y="5016"/>
                  <a:pt x="10153" y="5049"/>
                  <a:pt x="10082" y="5120"/>
                </a:cubicBezTo>
                <a:cubicBezTo>
                  <a:pt x="9735" y="5435"/>
                  <a:pt x="9294" y="5719"/>
                  <a:pt x="8821" y="5876"/>
                </a:cubicBezTo>
                <a:cubicBezTo>
                  <a:pt x="8664" y="5467"/>
                  <a:pt x="8601" y="4931"/>
                  <a:pt x="8632" y="4364"/>
                </a:cubicBezTo>
                <a:cubicBezTo>
                  <a:pt x="8664" y="3702"/>
                  <a:pt x="8916" y="3072"/>
                  <a:pt x="9231" y="2757"/>
                </a:cubicBezTo>
                <a:cubicBezTo>
                  <a:pt x="9452" y="2505"/>
                  <a:pt x="9294" y="2159"/>
                  <a:pt x="8979" y="2159"/>
                </a:cubicBezTo>
                <a:cubicBezTo>
                  <a:pt x="8191" y="2159"/>
                  <a:pt x="7498" y="1781"/>
                  <a:pt x="7057" y="1150"/>
                </a:cubicBezTo>
                <a:lnTo>
                  <a:pt x="6427" y="142"/>
                </a:lnTo>
                <a:cubicBezTo>
                  <a:pt x="6348" y="48"/>
                  <a:pt x="6230" y="1"/>
                  <a:pt x="61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922C6B57-6E49-E047-1DD3-B17A4B83D246}"/>
              </a:ext>
            </a:extLst>
          </p:cNvPr>
          <p:cNvSpPr/>
          <p:nvPr/>
        </p:nvSpPr>
        <p:spPr>
          <a:xfrm>
            <a:off x="9350612" y="5720576"/>
            <a:ext cx="2090539" cy="802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16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purl.org/dc/elements/1.1/"/>
    <ds:schemaRef ds:uri="71af3243-3dd4-4a8d-8c0d-dd76da1f02a5"/>
    <ds:schemaRef ds:uri="http://schemas.microsoft.com/office/2006/documentManagement/types"/>
    <ds:schemaRef ds:uri="16c05727-aa75-4e4a-9b5f-8a80a1165891"/>
    <ds:schemaRef ds:uri="http://www.w3.org/XML/1998/namespace"/>
    <ds:schemaRef ds:uri="http://purl.org/dc/te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5865</TotalTime>
  <Words>708</Words>
  <Application>Microsoft Office PowerPoint</Application>
  <PresentationFormat>Widescreen</PresentationFormat>
  <Paragraphs>109</Paragraphs>
  <Slides>15</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Cambria Math</vt:lpstr>
      <vt:lpstr>Rockwell</vt:lpstr>
      <vt:lpstr>Tahoma</vt:lpstr>
      <vt:lpstr>Times New Roman</vt:lpstr>
      <vt:lpstr>Office Theme</vt:lpstr>
      <vt:lpstr> Thứ tự thực hiện các phép tính</vt:lpstr>
      <vt:lpstr>PowerPoint Presentation</vt:lpstr>
      <vt:lpstr>TRÒ CHƠI GHÉP HÌNH</vt:lpstr>
      <vt:lpstr>HOẠT ĐỘNG NHÓM</vt:lpstr>
      <vt:lpstr>PowerPoint Presentation</vt:lpstr>
      <vt:lpstr>PowerPoint Presentation</vt:lpstr>
      <vt:lpstr>Bài 4: Tính giá trị của biểu thức</vt:lpstr>
      <vt:lpstr>Bài 5: Tính giá trị của biểu thức</vt:lpstr>
      <vt:lpstr>Bài 6: Trên 1 cm^2 mặt lá có khoảng 30 000 lỗ khí. Tính tổng số lỗ khí trên hai chiếc lá có diện tích lần lượt là 7 cm^2 và 15 cm^2.</vt:lpstr>
      <vt:lpstr>Bài 7: Anh Sơn vào siêu thị mua 2 chiếc áo phông giá 125 000 đồng/chiếc; 3 chiếc quần soóc giá 95 000 đồng/ chiếc; 5 chiếc khăn mặt giá 17 000 đồng/chiếc. Anh đã trả bằng hai phiếu mua hàng, mỗi phiếu trị giá 100 000 đồng. Anh Sơn còn phải trả thêm bao nhiêu tiền?</vt:lpstr>
      <vt:lpstr>KIỂM TRA THƯỜNG XUYÊN</vt:lpstr>
      <vt:lpstr>PowerPoint Presentation</vt:lpstr>
      <vt:lpstr>- Làm bài tập 8, 9 SGK trang 29 Chuẩn bị bài mới: - Đọc Bài 7: Quan hệ chia hết. Tính chất chia hết. - Trả lời câu hỏi: Ước là gì? Bội là gì? Số nào luôn luôn là bội của các số tự nhiên? Số nào luôn luôn là ước của các số tự nhiên? Cách tìm bội và ước của một số tự nhiên.</vt:lpstr>
      <vt:lpstr>ĐI CHỢ</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lantrang2412@gmail.com</cp:lastModifiedBy>
  <cp:revision>98</cp:revision>
  <dcterms:created xsi:type="dcterms:W3CDTF">2021-06-07T13:44:30Z</dcterms:created>
  <dcterms:modified xsi:type="dcterms:W3CDTF">2023-10-08T14:37:05Z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