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9" r:id="rId2"/>
    <p:sldId id="288" r:id="rId3"/>
    <p:sldId id="257" r:id="rId4"/>
    <p:sldId id="258" r:id="rId5"/>
    <p:sldId id="6223" r:id="rId6"/>
    <p:sldId id="599" r:id="rId7"/>
    <p:sldId id="261" r:id="rId8"/>
    <p:sldId id="6224" r:id="rId9"/>
    <p:sldId id="264" r:id="rId10"/>
    <p:sldId id="606" r:id="rId11"/>
    <p:sldId id="6225" r:id="rId12"/>
    <p:sldId id="267" r:id="rId13"/>
    <p:sldId id="6226" r:id="rId14"/>
    <p:sldId id="260" r:id="rId15"/>
    <p:sldId id="262" r:id="rId16"/>
    <p:sldId id="578" r:id="rId17"/>
    <p:sldId id="266" r:id="rId18"/>
    <p:sldId id="605" r:id="rId19"/>
    <p:sldId id="256" r:id="rId20"/>
    <p:sldId id="579" r:id="rId21"/>
    <p:sldId id="581" r:id="rId22"/>
    <p:sldId id="268" r:id="rId23"/>
    <p:sldId id="6217" r:id="rId24"/>
    <p:sldId id="580" r:id="rId25"/>
    <p:sldId id="584" r:id="rId26"/>
    <p:sldId id="582" r:id="rId27"/>
    <p:sldId id="6218" r:id="rId28"/>
    <p:sldId id="6219" r:id="rId29"/>
    <p:sldId id="6220" r:id="rId30"/>
    <p:sldId id="6221" r:id="rId31"/>
    <p:sldId id="600" r:id="rId32"/>
    <p:sldId id="330" r:id="rId33"/>
    <p:sldId id="573" r:id="rId34"/>
    <p:sldId id="6222" r:id="rId35"/>
    <p:sldId id="44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D1"/>
    <a:srgbClr val="FFFFA9"/>
    <a:srgbClr val="E7394A"/>
    <a:srgbClr val="FDD7F6"/>
    <a:srgbClr val="FB9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672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1B2A1-354F-4FC3-9C66-785D375B7C8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AB591-05F4-4954-80C1-BA81BA8BB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8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19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B591-05F4-4954-80C1-BA81BA8BB9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68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Trên TĐ có 5 đới khí hậu (gọi là vành đai nhiệt), t</a:t>
            </a:r>
            <a:r>
              <a:rPr lang="vi-VN"/>
              <a:t>ư</a:t>
            </a:r>
            <a:r>
              <a:rPr lang="en-US"/>
              <a:t>ơng ứng với 2 đới lạnh,2 đới ôn hòa, 1 đới nóng.</a:t>
            </a:r>
          </a:p>
          <a:p>
            <a:r>
              <a:rPr lang="en-US"/>
              <a:t> Mỗi bán cầu bắc-nam sẽ có 1 đới nóng, 1 đới lạnh và 1 đới ôn hòa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B591-05F4-4954-80C1-BA81BA8BB9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89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B591-05F4-4954-80C1-BA81BA8BB9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B591-05F4-4954-80C1-BA81BA8BB9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75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B591-05F4-4954-80C1-BA81BA8BB9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88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Trong tình huống đầu bài, bạn nữ là người nói đúng.</a:t>
            </a:r>
          </a:p>
          <a:p>
            <a:pPr latinLnBrk="0"/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Giải thích: "Vào một ngày có nắng nhẹ, không mưa" - là trạng thái của khí quyển diễn ra trong khoảng 1 ngày và có thể thay đổi vào hôm sau =&gt; Thời tiết.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B591-05F4-4954-80C1-BA81BA8BB9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32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Trên TĐ có 5 đới khí hậu (gọi là vành đai nhiệt), t</a:t>
            </a:r>
            <a:r>
              <a:rPr lang="vi-VN"/>
              <a:t>ư</a:t>
            </a:r>
            <a:r>
              <a:rPr lang="en-US"/>
              <a:t>ơng ứng với 2 đới lạnh,2 đới ôn hòa, 1 đới nóng.</a:t>
            </a:r>
          </a:p>
          <a:p>
            <a:r>
              <a:rPr lang="en-US"/>
              <a:t> Mỗi bán cầu bắc-nam sẽ có 1 đới nóng, 1 đới lạnh và 1 đới ôn hòa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B591-05F4-4954-80C1-BA81BA8BB9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6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B591-05F4-4954-80C1-BA81BA8BB9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34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B591-05F4-4954-80C1-BA81BA8BB9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6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Trên TĐ có 5 đới khí hậu (gọi là vành đai nhiệt), t</a:t>
            </a:r>
            <a:r>
              <a:rPr lang="vi-VN"/>
              <a:t>ư</a:t>
            </a:r>
            <a:r>
              <a:rPr lang="en-US"/>
              <a:t>ơng ứng với 2 đới lạnh,2 đới ôn hòa, 1 đới nóng.</a:t>
            </a:r>
          </a:p>
          <a:p>
            <a:r>
              <a:rPr lang="en-US"/>
              <a:t> Mỗi bán cầu bắc-nam sẽ có 1 đới nóng, 1 đới lạnh và 1 đới ôn hòa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B591-05F4-4954-80C1-BA81BA8BB9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9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58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16966-180E-4898-B9AD-407F5A0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F5396-5F4D-4651-9DB3-06CCF2DE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90F3D8-A016-4584-8916-3F04BB69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80E69-B29E-48B7-8B6B-3E2F67D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AEB82-61E5-4731-803A-1747E698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06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16966-180E-4898-B9AD-407F5A0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F5396-5F4D-4651-9DB3-06CCF2DE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90F3D8-A016-4584-8916-3F04BB69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80E69-B29E-48B7-8B6B-3E2F67D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AEB82-61E5-4731-803A-1747E698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65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16966-180E-4898-B9AD-407F5A0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F5396-5F4D-4651-9DB3-06CCF2DE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90F3D8-A016-4584-8916-3F04BB69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80E69-B29E-48B7-8B6B-3E2F67D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AEB82-61E5-4731-803A-1747E698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5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16966-180E-4898-B9AD-407F5A0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F5396-5F4D-4651-9DB3-06CCF2DE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90F3D8-A016-4584-8916-3F04BB69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80E69-B29E-48B7-8B6B-3E2F67D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AEB82-61E5-4731-803A-1747E698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86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16966-180E-4898-B9AD-407F5A0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F5396-5F4D-4651-9DB3-06CCF2DE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90F3D8-A016-4584-8916-3F04BB69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80E69-B29E-48B7-8B6B-3E2F67D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AEB82-61E5-4731-803A-1747E698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2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16966-180E-4898-B9AD-407F5A0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F5396-5F4D-4651-9DB3-06CCF2DE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90F3D8-A016-4584-8916-3F04BB69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80E69-B29E-48B7-8B6B-3E2F67D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AEB82-61E5-4731-803A-1747E698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16966-180E-4898-B9AD-407F5A0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F5396-5F4D-4651-9DB3-06CCF2DE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90F3D8-A016-4584-8916-3F04BB69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80E69-B29E-48B7-8B6B-3E2F67D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AEB82-61E5-4731-803A-1747E698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87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16966-180E-4898-B9AD-407F5A0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F5396-5F4D-4651-9DB3-06CCF2DE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90F3D8-A016-4584-8916-3F04BB69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80E69-B29E-48B7-8B6B-3E2F67D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AEB82-61E5-4731-803A-1747E698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7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84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647CC-AD96-477E-8A2D-7B8B768B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7A3885-4F9E-4471-BA59-9E392C1B3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67167F-D5E3-48CF-8DE0-F57A8A4A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018865-1F2C-4DD6-978A-86B4E663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C9E793-E49F-404D-8965-E7466CEE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89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CF1A7-C567-4DEA-9083-288189CA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9E0208-6510-4FD0-B1CE-DC6856BA2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F904B9-ED9B-4AF1-AC40-557BF6911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48338E-14CC-491A-B1EA-5B3E4DDB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560213-F722-406C-999C-83B65290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B41DCB-5628-4163-A539-B5A0E12C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93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FA1E5-7660-4738-9BCA-50DD4DA3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C9AEA3-82C0-4CF8-8EA9-D7C8B5523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C18E40-30C7-4B14-9BD3-2A640539B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24982B-8B2E-40EA-A6CF-C8BA3C036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05AAA86-732A-4AD5-9F1F-398CD94C9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9723BC-E3D1-4EE4-BF1B-B7CE4BF0E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40203F7-0023-4524-8A73-2F25E8EE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06CC1CA-495C-4D5E-B506-72168A8A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71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92D6FB-BED1-462F-BA5F-8945A3C4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24DD048-6EEA-4AAB-A4C6-3B90ED5AE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977558-5E87-4600-BA97-12053E9B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E03C85-034E-490A-BDD7-CC42011B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6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0387D4-7047-464D-89DC-66668873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A395FA6-DBB1-4925-A151-45D10AB5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024FD4-C66C-4887-AD62-59FFD49A5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03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68A6B-DEA2-4ABA-A6C8-C7C143BEC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BA17EF-1B90-4EEA-86D9-BB931D64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E385E5-D6B0-4E51-B072-09E216CFE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103676-7FB8-46D0-B46C-850191D0E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5EAB7C-2D4C-468B-BEB5-7424C0E7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60B693-CEDB-4EF2-8015-6B6767AF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56BE2-B6FF-4563-9F56-CCE89D94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E49487-FEDC-44E0-8915-7CC352E45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6CD3CD-2889-4441-BFF5-E067B8463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FAAD7D-328F-44C9-AA95-3F57E59A2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0CF0AC-8D77-496A-B2A8-DCF96DD3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B662E-E1AA-462E-A572-CD0A5B02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88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C576D-6B96-47CE-90F9-1B5A9056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52EB0A-1C47-4F9C-9B0A-62D560404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28812C-4ED2-4502-B416-05D7EFC5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73A2E-7583-42EF-9350-242FF63F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53C604-6ED6-4AF9-8DF3-7E467363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41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08F391A-1F41-495E-8788-E3338C923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2E1AF0-E295-43A9-986C-21BBD8CED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260A56-6B84-49C3-8F0C-377CD8D1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9D6051-D778-4C45-BBDF-5535B693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0F5943-A8FA-4DD3-9728-F195DF0A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1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1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7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6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94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2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A34C2-07A6-4F60-AE12-4B90C016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B8CE44-61DC-471D-A758-94D62F523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CEDAE-7341-4DEB-848E-A21E685B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059F5-134A-4214-8F02-F2F7095C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F06622-CF1D-4A80-AC0C-E2E4C6C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0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96C16E7-42D2-4C1E-B625-A21DC37E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DE6277-2EBF-4CBC-AEA9-87E31BEC0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4F75BD-83B7-4D19-B77D-1CB3C40C6E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9D437-69CB-4B38-9EA8-B3DD72B5EFF0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175A48-D3D2-4E31-8605-F9089FBA6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B6BF9A-0590-4D48-9CE9-1E2322FC1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175F1-5FBF-4488-A567-5B76E955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0" r:id="rId3"/>
    <p:sldLayoutId id="2147483669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50" r:id="rId12"/>
    <p:sldLayoutId id="2147483676" r:id="rId13"/>
    <p:sldLayoutId id="2147483675" r:id="rId14"/>
    <p:sldLayoutId id="2147483673" r:id="rId15"/>
    <p:sldLayoutId id="2147483672" r:id="rId16"/>
    <p:sldLayoutId id="2147483671" r:id="rId17"/>
    <p:sldLayoutId id="2147483668" r:id="rId18"/>
    <p:sldLayoutId id="2147483660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7.png"/><Relationship Id="rId34" Type="http://schemas.openxmlformats.org/officeDocument/2006/relationships/slide" Target="slide9.xml"/><Relationship Id="rId7" Type="http://schemas.openxmlformats.org/officeDocument/2006/relationships/audio" Target="../media/audio3.wav"/><Relationship Id="rId12" Type="http://schemas.openxmlformats.org/officeDocument/2006/relationships/image" Target="../media/image8.gif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33" Type="http://schemas.openxmlformats.org/officeDocument/2006/relationships/slide" Target="slide7.xml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slide" Target="slide31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slide" Target="slide5.xml"/><Relationship Id="rId37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slide" Target="slide6.xml"/><Relationship Id="rId36" Type="http://schemas.openxmlformats.org/officeDocument/2006/relationships/slide" Target="slide22.xml"/><Relationship Id="rId10" Type="http://schemas.openxmlformats.org/officeDocument/2006/relationships/image" Target="../media/image6.gif"/><Relationship Id="rId19" Type="http://schemas.openxmlformats.org/officeDocument/2006/relationships/image" Target="../media/image15.png"/><Relationship Id="rId31" Type="http://schemas.openxmlformats.org/officeDocument/2006/relationships/slide" Target="slide12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0.gif"/><Relationship Id="rId22" Type="http://schemas.openxmlformats.org/officeDocument/2006/relationships/image" Target="../media/image18.png"/><Relationship Id="rId27" Type="http://schemas.openxmlformats.org/officeDocument/2006/relationships/image" Target="../media/image22.gif"/><Relationship Id="rId30" Type="http://schemas.openxmlformats.org/officeDocument/2006/relationships/slide" Target="slide10.xml"/><Relationship Id="rId35" Type="http://schemas.openxmlformats.org/officeDocument/2006/relationships/slide" Target="slide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noProof="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5400" b="1" noProof="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noProof="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cực</a:t>
            </a:r>
            <a:r>
              <a:rPr lang="en-US" sz="5400" b="1" noProof="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Nam </a:t>
            </a:r>
            <a:r>
              <a:rPr lang="en-US" sz="5400" b="1" noProof="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5400" b="1" noProof="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noProof="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5400" b="1" noProof="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5400" b="1" noProof="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nằm</a:t>
            </a:r>
            <a:r>
              <a:rPr lang="en-US" sz="5400" b="1" noProof="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5400" b="1" noProof="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tỉnh</a:t>
            </a:r>
            <a:r>
              <a:rPr lang="en-US" sz="5400" b="1" noProof="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noProof="0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5400" b="1" noProof="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Cà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Mau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Hòn</a:t>
            </a:r>
            <a:r>
              <a:rPr lang="en-US" sz="4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đảo</a:t>
            </a:r>
            <a:r>
              <a:rPr lang="en-US" sz="4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4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lớn</a:t>
            </a:r>
            <a:r>
              <a:rPr lang="en-US" sz="4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nhất</a:t>
            </a:r>
            <a:r>
              <a:rPr lang="en-US" sz="4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4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Nam?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Đảo</a:t>
            </a:r>
            <a:r>
              <a:rPr lang="en-US" sz="48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Phú</a:t>
            </a:r>
            <a:r>
              <a:rPr lang="en-US" sz="48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48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48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Đảo</a:t>
            </a:r>
            <a:r>
              <a:rPr lang="en-US" sz="48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noProof="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Ngọc</a:t>
            </a:r>
            <a:r>
              <a:rPr lang="en-US" sz="4800" b="1" noProof="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152" y="649066"/>
            <a:ext cx="11886195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noProof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Dụng cụ nào sau đây dùng để đo</a:t>
            </a:r>
          </a:p>
          <a:p>
            <a:pPr lvl="0" algn="ctr">
              <a:defRPr/>
            </a:pPr>
            <a:r>
              <a:rPr lang="en-US" sz="5400" b="1" noProof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nhiệt độ không khí?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512" y="-15290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3FDABB-669A-4B50-90CF-2573991064D8}"/>
              </a:ext>
            </a:extLst>
          </p:cNvPr>
          <p:cNvSpPr/>
          <p:nvPr/>
        </p:nvSpPr>
        <p:spPr>
          <a:xfrm>
            <a:off x="511627" y="243459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65778-59ED-4445-A89A-E33EA4231953}"/>
              </a:ext>
            </a:extLst>
          </p:cNvPr>
          <p:cNvSpPr/>
          <p:nvPr/>
        </p:nvSpPr>
        <p:spPr>
          <a:xfrm>
            <a:off x="348513" y="5863342"/>
            <a:ext cx="9014148" cy="72638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Nhiệt kế điện tử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7948502-B87F-48BD-A709-40DA8F97EC97}"/>
              </a:ext>
            </a:extLst>
          </p:cNvPr>
          <p:cNvSpPr/>
          <p:nvPr/>
        </p:nvSpPr>
        <p:spPr>
          <a:xfrm>
            <a:off x="348512" y="3884989"/>
            <a:ext cx="9014149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 Nhiệt kế y tế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796D48C-0817-4055-8344-FE55FB89BEBA}"/>
              </a:ext>
            </a:extLst>
          </p:cNvPr>
          <p:cNvSpPr/>
          <p:nvPr/>
        </p:nvSpPr>
        <p:spPr>
          <a:xfrm>
            <a:off x="140153" y="5844272"/>
            <a:ext cx="744832" cy="7058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F700961-9C91-46FE-9CAB-F04129BD4870}"/>
              </a:ext>
            </a:extLst>
          </p:cNvPr>
          <p:cNvSpPr/>
          <p:nvPr/>
        </p:nvSpPr>
        <p:spPr>
          <a:xfrm>
            <a:off x="173196" y="3827420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73975B1-1F8E-4DF1-938E-4A0D314A5091}"/>
              </a:ext>
            </a:extLst>
          </p:cNvPr>
          <p:cNvSpPr/>
          <p:nvPr/>
        </p:nvSpPr>
        <p:spPr>
          <a:xfrm>
            <a:off x="348513" y="4899399"/>
            <a:ext cx="9014148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Ẩm kế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6E3898F-94B4-4100-870A-DEEC582034A5}"/>
              </a:ext>
            </a:extLst>
          </p:cNvPr>
          <p:cNvSpPr/>
          <p:nvPr/>
        </p:nvSpPr>
        <p:spPr>
          <a:xfrm>
            <a:off x="140153" y="4807377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7D0FBF9-EBBF-41F3-AF5F-53719400F338}"/>
              </a:ext>
            </a:extLst>
          </p:cNvPr>
          <p:cNvSpPr/>
          <p:nvPr/>
        </p:nvSpPr>
        <p:spPr>
          <a:xfrm>
            <a:off x="348512" y="2867177"/>
            <a:ext cx="9014149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Nhiệt kế có bầu thủy ngân (hoặc rượu)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B662F0C-9682-4146-B685-E6D27674AE73}"/>
              </a:ext>
            </a:extLst>
          </p:cNvPr>
          <p:cNvSpPr/>
          <p:nvPr/>
        </p:nvSpPr>
        <p:spPr>
          <a:xfrm>
            <a:off x="173195" y="2750552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8" grpId="1" animBg="1"/>
      <p:bldP spid="9" grpId="0" animBg="1"/>
      <p:bldP spid="11" grpId="0" animBg="1"/>
      <p:bldP spid="11" grpId="1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4407"/>
            <a:ext cx="12185679" cy="1642286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 các câu sau, câu nào đúng, câu nào sai?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35" y="5706300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5" y="100951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B488D8-836A-4BE8-BB27-9C61A3CE48F0}"/>
              </a:ext>
            </a:extLst>
          </p:cNvPr>
          <p:cNvSpPr/>
          <p:nvPr/>
        </p:nvSpPr>
        <p:spPr>
          <a:xfrm>
            <a:off x="511627" y="243459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E84313D-5C17-423F-B94E-7F824DCC0398}"/>
              </a:ext>
            </a:extLst>
          </p:cNvPr>
          <p:cNvSpPr/>
          <p:nvPr/>
        </p:nvSpPr>
        <p:spPr>
          <a:xfrm>
            <a:off x="348513" y="5863342"/>
            <a:ext cx="11439296" cy="72638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Không khí vùng vĩ độ cao nóng hơn vùng vĩ độ thấp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68FD88-4C67-4C17-AA8C-0D7AFE552DD0}"/>
              </a:ext>
            </a:extLst>
          </p:cNvPr>
          <p:cNvSpPr/>
          <p:nvPr/>
        </p:nvSpPr>
        <p:spPr>
          <a:xfrm>
            <a:off x="348512" y="3884989"/>
            <a:ext cx="11439297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 Đới lạnh góc chiếu tia sáng mặt trời quanh năm nhỏ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3DEC685-1D30-4DE2-8F82-3B9FE2896F62}"/>
              </a:ext>
            </a:extLst>
          </p:cNvPr>
          <p:cNvSpPr/>
          <p:nvPr/>
        </p:nvSpPr>
        <p:spPr>
          <a:xfrm>
            <a:off x="140153" y="5844272"/>
            <a:ext cx="744832" cy="7058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13DBEA0-73C3-4ADE-8772-BB8A30855B39}"/>
              </a:ext>
            </a:extLst>
          </p:cNvPr>
          <p:cNvSpPr/>
          <p:nvPr/>
        </p:nvSpPr>
        <p:spPr>
          <a:xfrm>
            <a:off x="173196" y="3827420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0B6A2C-4B32-48CA-949A-504FBD28F317}"/>
              </a:ext>
            </a:extLst>
          </p:cNvPr>
          <p:cNvSpPr/>
          <p:nvPr/>
        </p:nvSpPr>
        <p:spPr>
          <a:xfrm>
            <a:off x="348513" y="4899399"/>
            <a:ext cx="11439296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Không khí vùng vĩ độ thấp nóng hơn vùng vĩ độ 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479EB9A-07A5-460C-B363-3BF8AC34FCF7}"/>
              </a:ext>
            </a:extLst>
          </p:cNvPr>
          <p:cNvSpPr/>
          <p:nvPr/>
        </p:nvSpPr>
        <p:spPr>
          <a:xfrm>
            <a:off x="140153" y="4807377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ABCDCD-BAB6-4470-930A-553B74A01066}"/>
              </a:ext>
            </a:extLst>
          </p:cNvPr>
          <p:cNvSpPr/>
          <p:nvPr/>
        </p:nvSpPr>
        <p:spPr>
          <a:xfrm>
            <a:off x="348512" y="2867177"/>
            <a:ext cx="11439297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 Đói nóng góc chiếu tia sáng mặt trời quanh năm lớn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CFC28B7-8840-403A-B140-744545CF2AAD}"/>
              </a:ext>
            </a:extLst>
          </p:cNvPr>
          <p:cNvSpPr/>
          <p:nvPr/>
        </p:nvSpPr>
        <p:spPr>
          <a:xfrm>
            <a:off x="173195" y="2750552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8" grpId="1" animBg="1"/>
      <p:bldP spid="9" grpId="0" animBg="1"/>
      <p:bldP spid="11" grpId="0" animBg="1"/>
      <p:bldP spid="11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86AF7C-A218-46C3-B579-EBC3341BFB65}"/>
              </a:ext>
            </a:extLst>
          </p:cNvPr>
          <p:cNvSpPr txBox="1"/>
          <p:nvPr/>
        </p:nvSpPr>
        <p:spPr>
          <a:xfrm>
            <a:off x="3645194" y="60245"/>
            <a:ext cx="8546806" cy="144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96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TIẾT VÀ KHÍ HẬU</a:t>
            </a:r>
          </a:p>
          <a:p>
            <a:pPr algn="ctr"/>
            <a:r>
              <a:rPr lang="en-US" sz="4396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ĐỔI KHÍ HẬU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xmlns="" id="{E630DEA8-A82C-4999-8F18-4CC975E5156D}"/>
              </a:ext>
            </a:extLst>
          </p:cNvPr>
          <p:cNvSpPr/>
          <p:nvPr/>
        </p:nvSpPr>
        <p:spPr>
          <a:xfrm>
            <a:off x="168993" y="124904"/>
            <a:ext cx="3541616" cy="1143527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26C170-07C4-489B-BB56-D4E29A286BFB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xmlns="" id="{2624F808-C217-42E2-B7E4-BF25D91FA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b="45348"/>
          <a:stretch/>
        </p:blipFill>
        <p:spPr>
          <a:xfrm>
            <a:off x="0" y="1397193"/>
            <a:ext cx="12192000" cy="54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B67813DD-1784-4616-8F4E-55B75D4E196B}"/>
              </a:ext>
            </a:extLst>
          </p:cNvPr>
          <p:cNvSpPr/>
          <p:nvPr/>
        </p:nvSpPr>
        <p:spPr>
          <a:xfrm>
            <a:off x="84254" y="1598235"/>
            <a:ext cx="1246248" cy="1214545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01D71F2D-819C-4B44-8712-F9EB5E069125}"/>
              </a:ext>
            </a:extLst>
          </p:cNvPr>
          <p:cNvSpPr/>
          <p:nvPr/>
        </p:nvSpPr>
        <p:spPr>
          <a:xfrm>
            <a:off x="84254" y="3225910"/>
            <a:ext cx="1310768" cy="1293708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027D11F-9EBF-46D2-B639-067C5B7130D3}"/>
              </a:ext>
            </a:extLst>
          </p:cNvPr>
          <p:cNvSpPr/>
          <p:nvPr/>
        </p:nvSpPr>
        <p:spPr>
          <a:xfrm>
            <a:off x="1446331" y="3309451"/>
            <a:ext cx="8099113" cy="110763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Các đới khí hậu trên Trái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9D75515-C577-4425-89F9-2F36EDA9EBD2}"/>
              </a:ext>
            </a:extLst>
          </p:cNvPr>
          <p:cNvSpPr/>
          <p:nvPr/>
        </p:nvSpPr>
        <p:spPr>
          <a:xfrm>
            <a:off x="1374672" y="1706484"/>
            <a:ext cx="8282284" cy="110763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Khái niệm về thời tiết và khí hậu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E9DAAF-4DBA-43F7-915F-D94B3CDD85D0}"/>
              </a:ext>
            </a:extLst>
          </p:cNvPr>
          <p:cNvSpPr txBox="1"/>
          <p:nvPr/>
        </p:nvSpPr>
        <p:spPr>
          <a:xfrm>
            <a:off x="2893250" y="189744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745DB729-4999-4BA9-9A86-122A642E3DC7}"/>
              </a:ext>
            </a:extLst>
          </p:cNvPr>
          <p:cNvSpPr/>
          <p:nvPr/>
        </p:nvSpPr>
        <p:spPr>
          <a:xfrm>
            <a:off x="77549" y="4939482"/>
            <a:ext cx="1310768" cy="1293708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BC8481D-7BD4-4D0A-9408-EF7432451814}"/>
              </a:ext>
            </a:extLst>
          </p:cNvPr>
          <p:cNvSpPr/>
          <p:nvPr/>
        </p:nvSpPr>
        <p:spPr>
          <a:xfrm>
            <a:off x="1439627" y="5023023"/>
            <a:ext cx="4930352" cy="1107632"/>
          </a:xfrm>
          <a:prstGeom prst="roundRect">
            <a:avLst/>
          </a:prstGeom>
          <a:solidFill>
            <a:srgbClr val="7030A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Biến đổi khí hậu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B498B9-7D89-4809-860E-B1C3C09BC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7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C081B7-2FB9-4434-A4DE-11FFA8675003}"/>
              </a:ext>
            </a:extLst>
          </p:cNvPr>
          <p:cNvGrpSpPr/>
          <p:nvPr/>
        </p:nvGrpSpPr>
        <p:grpSpPr>
          <a:xfrm>
            <a:off x="1165850" y="643466"/>
            <a:ext cx="10310383" cy="5788156"/>
            <a:chOff x="1165851" y="643466"/>
            <a:chExt cx="9860298" cy="5571067"/>
          </a:xfrm>
        </p:grpSpPr>
        <p:pic>
          <p:nvPicPr>
            <p:cNvPr id="4" name="Hình ảnh 4" descr="Diagram&#10;&#10;Description automatically generated">
              <a:extLst>
                <a:ext uri="{FF2B5EF4-FFF2-40B4-BE49-F238E27FC236}">
                  <a16:creationId xmlns:a16="http://schemas.microsoft.com/office/drawing/2014/main" xmlns="" id="{3E21723F-4815-48F1-8193-D8873949714C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65851" y="643466"/>
              <a:ext cx="9860298" cy="557106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A068B44-54AD-4511-88A2-4955663E9EA7}"/>
                </a:ext>
              </a:extLst>
            </p:cNvPr>
            <p:cNvSpPr txBox="1"/>
            <p:nvPr/>
          </p:nvSpPr>
          <p:spPr>
            <a:xfrm>
              <a:off x="1249680" y="2550160"/>
              <a:ext cx="2641600" cy="21640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D181AE-4C71-44B4-9907-204D65FFD236}"/>
              </a:ext>
            </a:extLst>
          </p:cNvPr>
          <p:cNvSpPr txBox="1"/>
          <p:nvPr/>
        </p:nvSpPr>
        <p:spPr>
          <a:xfrm>
            <a:off x="585626" y="3271609"/>
            <a:ext cx="2465798" cy="954107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 bạn nào nói đúng?</a:t>
            </a:r>
          </a:p>
        </p:txBody>
      </p:sp>
    </p:spTree>
    <p:extLst>
      <p:ext uri="{BB962C8B-B14F-4D97-AF65-F5344CB8AC3E}">
        <p14:creationId xmlns:p14="http://schemas.microsoft.com/office/powerpoint/2010/main" val="149518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D9EF03FC-F582-43BD-BFCD-7DE4A054F2EE}"/>
              </a:ext>
            </a:extLst>
          </p:cNvPr>
          <p:cNvSpPr/>
          <p:nvPr/>
        </p:nvSpPr>
        <p:spPr>
          <a:xfrm>
            <a:off x="113015" y="97765"/>
            <a:ext cx="825008" cy="804021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6D57850-6BA1-4AA6-B850-C8B0261DA05C}"/>
              </a:ext>
            </a:extLst>
          </p:cNvPr>
          <p:cNvSpPr/>
          <p:nvPr/>
        </p:nvSpPr>
        <p:spPr>
          <a:xfrm>
            <a:off x="1043839" y="97765"/>
            <a:ext cx="8282284" cy="7593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Khái niệm về thời tiết và khí hậu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159535E-D18B-4C00-9F67-6070A5C9AED9}"/>
              </a:ext>
            </a:extLst>
          </p:cNvPr>
          <p:cNvGrpSpPr/>
          <p:nvPr/>
        </p:nvGrpSpPr>
        <p:grpSpPr>
          <a:xfrm>
            <a:off x="-1" y="1094037"/>
            <a:ext cx="7979595" cy="5666198"/>
            <a:chOff x="0" y="1191802"/>
            <a:chExt cx="7979595" cy="56661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5322813-699A-4191-BC4A-FF7924E43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135" t="30436" r="27444" b="35033"/>
            <a:stretch/>
          </p:blipFill>
          <p:spPr>
            <a:xfrm>
              <a:off x="0" y="1762973"/>
              <a:ext cx="7979595" cy="509502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72A6C8A-F646-464D-B471-32000B162561}"/>
                </a:ext>
              </a:extLst>
            </p:cNvPr>
            <p:cNvSpPr txBox="1"/>
            <p:nvPr/>
          </p:nvSpPr>
          <p:spPr>
            <a:xfrm>
              <a:off x="308225" y="1191802"/>
              <a:ext cx="7489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 tin dự báo thời tiết ở một địa điểm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43645C2-9817-4C22-B68F-0A720642AEEC}"/>
              </a:ext>
            </a:extLst>
          </p:cNvPr>
          <p:cNvSpPr/>
          <p:nvPr/>
        </p:nvSpPr>
        <p:spPr>
          <a:xfrm>
            <a:off x="7887127" y="1757679"/>
            <a:ext cx="4157609" cy="4521201"/>
          </a:xfrm>
          <a:prstGeom prst="roundRect">
            <a:avLst/>
          </a:prstGeom>
          <a:solidFill>
            <a:srgbClr val="FFFFD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B6651E-140B-4FEF-9FBB-E341AC0324FA}"/>
              </a:ext>
            </a:extLst>
          </p:cNvPr>
          <p:cNvSpPr txBox="1"/>
          <p:nvPr/>
        </p:nvSpPr>
        <p:spPr>
          <a:xfrm>
            <a:off x="7830619" y="2102253"/>
            <a:ext cx="4417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bản tin dự báo thời tiết bên, em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9CF0BE-CDBF-4509-8523-303578551C40}"/>
              </a:ext>
            </a:extLst>
          </p:cNvPr>
          <p:cNvSpPr txBox="1"/>
          <p:nvPr/>
        </p:nvSpPr>
        <p:spPr>
          <a:xfrm>
            <a:off x="7887127" y="3171991"/>
            <a:ext cx="44178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những yếu tố đ</a:t>
            </a:r>
            <a:r>
              <a:rPr lang="vi-VN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sử dụng để biểu hiện thời tiết.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1607BA-1C36-428C-8516-09C1A1E42F97}"/>
              </a:ext>
            </a:extLst>
          </p:cNvPr>
          <p:cNvSpPr txBox="1"/>
          <p:nvPr/>
        </p:nvSpPr>
        <p:spPr>
          <a:xfrm>
            <a:off x="8017265" y="4560015"/>
            <a:ext cx="41576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đặc điểm </a:t>
            </a:r>
          </a:p>
          <a:p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tiết của từng ngày trong bảng.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8BC91EF-E0B4-4F67-8117-E956A8A60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D9EF03FC-F582-43BD-BFCD-7DE4A054F2EE}"/>
              </a:ext>
            </a:extLst>
          </p:cNvPr>
          <p:cNvSpPr/>
          <p:nvPr/>
        </p:nvSpPr>
        <p:spPr>
          <a:xfrm>
            <a:off x="113015" y="97765"/>
            <a:ext cx="825008" cy="804021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6D57850-6BA1-4AA6-B850-C8B0261DA05C}"/>
              </a:ext>
            </a:extLst>
          </p:cNvPr>
          <p:cNvSpPr/>
          <p:nvPr/>
        </p:nvSpPr>
        <p:spPr>
          <a:xfrm>
            <a:off x="1043839" y="97765"/>
            <a:ext cx="8282284" cy="7593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Khái niệm về thời tiết và khí hậu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159535E-D18B-4C00-9F67-6070A5C9AED9}"/>
              </a:ext>
            </a:extLst>
          </p:cNvPr>
          <p:cNvGrpSpPr/>
          <p:nvPr/>
        </p:nvGrpSpPr>
        <p:grpSpPr>
          <a:xfrm>
            <a:off x="0" y="1105756"/>
            <a:ext cx="7688844" cy="5295044"/>
            <a:chOff x="0" y="1204315"/>
            <a:chExt cx="8094598" cy="56536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5322813-699A-4191-BC4A-FF7924E43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135" t="30436" r="27444" b="35033"/>
            <a:stretch/>
          </p:blipFill>
          <p:spPr>
            <a:xfrm>
              <a:off x="0" y="1762973"/>
              <a:ext cx="7979595" cy="509502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72A6C8A-F646-464D-B471-32000B162561}"/>
                </a:ext>
              </a:extLst>
            </p:cNvPr>
            <p:cNvSpPr txBox="1"/>
            <p:nvPr/>
          </p:nvSpPr>
          <p:spPr>
            <a:xfrm>
              <a:off x="604738" y="1204315"/>
              <a:ext cx="7489860" cy="558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 tin dự báo thời tiết ở một địa điểm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8C3B123-D33C-4DA5-8084-0D7967FAA8E7}"/>
              </a:ext>
            </a:extLst>
          </p:cNvPr>
          <p:cNvSpPr/>
          <p:nvPr/>
        </p:nvSpPr>
        <p:spPr>
          <a:xfrm>
            <a:off x="7688845" y="2319121"/>
            <a:ext cx="3819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Nhiệt độ (cao nhất, thấp nhất)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931DF5-92AC-431B-AD12-A38B15D200D7}"/>
              </a:ext>
            </a:extLst>
          </p:cNvPr>
          <p:cNvSpPr txBox="1"/>
          <p:nvPr/>
        </p:nvSpPr>
        <p:spPr>
          <a:xfrm>
            <a:off x="7592603" y="1540395"/>
            <a:ext cx="45993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-Nêu những yếu tố đ</a:t>
            </a:r>
            <a:r>
              <a:rPr lang="vi-VN" sz="2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sử dụng để biểu hiện thời tiết: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CFC473-5433-45A6-B8A6-6936D7212C9D}"/>
              </a:ext>
            </a:extLst>
          </p:cNvPr>
          <p:cNvSpPr/>
          <p:nvPr/>
        </p:nvSpPr>
        <p:spPr>
          <a:xfrm>
            <a:off x="7688845" y="3203890"/>
            <a:ext cx="3819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Độ ẩm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B5E3700-0CE3-4A87-8EEA-40617B68FE42}"/>
              </a:ext>
            </a:extLst>
          </p:cNvPr>
          <p:cNvSpPr/>
          <p:nvPr/>
        </p:nvSpPr>
        <p:spPr>
          <a:xfrm>
            <a:off x="7688844" y="3643640"/>
            <a:ext cx="3819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Gió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677B90-B1C9-4695-B913-A138C2495C7A}"/>
              </a:ext>
            </a:extLst>
          </p:cNvPr>
          <p:cNvSpPr txBox="1"/>
          <p:nvPr/>
        </p:nvSpPr>
        <p:spPr>
          <a:xfrm>
            <a:off x="7465765" y="4097522"/>
            <a:ext cx="47262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Đặc điểm thời tiết từng ngày: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3EEA228-EBC2-4F25-9A90-B246588B502D}"/>
              </a:ext>
            </a:extLst>
          </p:cNvPr>
          <p:cNvSpPr/>
          <p:nvPr/>
        </p:nvSpPr>
        <p:spPr>
          <a:xfrm>
            <a:off x="7377629" y="4514522"/>
            <a:ext cx="48143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+ 06/3/2018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Có mưa rào nhẹ, nhiệt độ dao động từ 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21 - 26</a:t>
            </a:r>
            <a:r>
              <a:rPr lang="vi-VN" sz="24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 ẩm 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gió thổi theo hướng 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bắc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F8ECF-1613-498F-99F7-7A0BE3D19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D9EF03FC-F582-43BD-BFCD-7DE4A054F2EE}"/>
              </a:ext>
            </a:extLst>
          </p:cNvPr>
          <p:cNvSpPr/>
          <p:nvPr/>
        </p:nvSpPr>
        <p:spPr>
          <a:xfrm>
            <a:off x="113015" y="97765"/>
            <a:ext cx="825008" cy="804021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6D57850-6BA1-4AA6-B850-C8B0261DA05C}"/>
              </a:ext>
            </a:extLst>
          </p:cNvPr>
          <p:cNvSpPr/>
          <p:nvPr/>
        </p:nvSpPr>
        <p:spPr>
          <a:xfrm>
            <a:off x="1043839" y="97765"/>
            <a:ext cx="8282284" cy="7593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Khái niệm về thời tiết và khí hậu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FBD882D0-A25B-4F80-80F4-1DE08DC629F4}"/>
              </a:ext>
            </a:extLst>
          </p:cNvPr>
          <p:cNvSpPr/>
          <p:nvPr/>
        </p:nvSpPr>
        <p:spPr>
          <a:xfrm>
            <a:off x="2987749" y="1677309"/>
            <a:ext cx="5516880" cy="3277463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F8B0AC-6951-4591-8D3C-1DCAF039336B}"/>
              </a:ext>
            </a:extLst>
          </p:cNvPr>
          <p:cNvSpPr txBox="1"/>
          <p:nvPr/>
        </p:nvSpPr>
        <p:spPr>
          <a:xfrm>
            <a:off x="3486061" y="2689565"/>
            <a:ext cx="551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tiết là gì?</a:t>
            </a:r>
          </a:p>
        </p:txBody>
      </p:sp>
      <p:pic>
        <p:nvPicPr>
          <p:cNvPr id="6" name="Picture 11" descr="book9">
            <a:extLst>
              <a:ext uri="{FF2B5EF4-FFF2-40B4-BE49-F238E27FC236}">
                <a16:creationId xmlns:a16="http://schemas.microsoft.com/office/drawing/2014/main" xmlns="" id="{07F14E5F-F582-46EC-BE01-4CD9A6A977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8" y="944277"/>
            <a:ext cx="1237542" cy="6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47;p19">
            <a:extLst>
              <a:ext uri="{FF2B5EF4-FFF2-40B4-BE49-F238E27FC236}">
                <a16:creationId xmlns:a16="http://schemas.microsoft.com/office/drawing/2014/main" xmlns="" id="{ECDC3B40-15D8-485F-A19D-1F848B92B9C1}"/>
              </a:ext>
            </a:extLst>
          </p:cNvPr>
          <p:cNvSpPr txBox="1"/>
          <p:nvPr/>
        </p:nvSpPr>
        <p:spPr>
          <a:xfrm>
            <a:off x="525519" y="1768237"/>
            <a:ext cx="11994982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Thời tiết là trạng thái của khí quyển tại một thời điểm và khu vực cụ thể được xác định bằng nhiệt độ, độ ẩm,mưa, mây, gió…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2FF9DE-5494-4C3C-9A2F-2217CF820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004093"/>
            <a:ext cx="4682331" cy="4682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8" t="17777" r="31854" b="8889"/>
          <a:stretch/>
        </p:blipFill>
        <p:spPr>
          <a:xfrm rot="1545911">
            <a:off x="8424989" y="1830656"/>
            <a:ext cx="2581878" cy="5029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9600" y="69663"/>
            <a:ext cx="11032802" cy="2200146"/>
          </a:xfrm>
          <a:prstGeom prst="rect">
            <a:avLst/>
          </a:prstGeom>
          <a:noFill/>
          <a:ln w="57150">
            <a:noFill/>
          </a:ln>
        </p:spPr>
        <p:txBody>
          <a:bodyPr wrap="square" lIns="90988" tIns="45494" rIns="90988" bIns="45494" rtlCol="0">
            <a:spAutoFit/>
          </a:bodyPr>
          <a:lstStyle/>
          <a:p>
            <a:pPr algn="ctr">
              <a:spcBef>
                <a:spcPts val="597"/>
              </a:spcBef>
            </a:pPr>
            <a:r>
              <a:rPr lang="en-US" sz="6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 cùng trò chơi</a:t>
            </a:r>
          </a:p>
          <a:p>
            <a:pPr algn="ctr">
              <a:spcBef>
                <a:spcPts val="597"/>
              </a:spcBef>
            </a:pPr>
            <a:r>
              <a:rPr lang="en-US" sz="6600">
                <a:solidFill>
                  <a:srgbClr val="00B05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lên cao hơn?</a:t>
            </a:r>
          </a:p>
        </p:txBody>
      </p:sp>
    </p:spTree>
    <p:extLst>
      <p:ext uri="{BB962C8B-B14F-4D97-AF65-F5344CB8AC3E}">
        <p14:creationId xmlns:p14="http://schemas.microsoft.com/office/powerpoint/2010/main" val="144498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2">
            <a:extLst>
              <a:ext uri="{FF2B5EF4-FFF2-40B4-BE49-F238E27FC236}">
                <a16:creationId xmlns:a16="http://schemas.microsoft.com/office/drawing/2014/main" xmlns="" id="{0298FC66-A6C4-4FCB-8070-031748DBC108}"/>
              </a:ext>
            </a:extLst>
          </p:cNvPr>
          <p:cNvPicPr/>
          <p:nvPr/>
        </p:nvPicPr>
        <p:blipFill rotWithShape="1">
          <a:blip r:embed="rId2"/>
          <a:srcRect t="7628" r="30004"/>
          <a:stretch/>
        </p:blipFill>
        <p:spPr>
          <a:xfrm>
            <a:off x="0" y="1476260"/>
            <a:ext cx="8185533" cy="5244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C05EBE-E8B9-45FB-A9F3-BF38190C38C2}"/>
              </a:ext>
            </a:extLst>
          </p:cNvPr>
          <p:cNvSpPr txBox="1"/>
          <p:nvPr/>
        </p:nvSpPr>
        <p:spPr>
          <a:xfrm>
            <a:off x="1448717" y="572877"/>
            <a:ext cx="5288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khí t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</a:p>
        </p:txBody>
      </p: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xmlns="" id="{05215332-AA28-4C83-9D96-7B059631E6ED}"/>
              </a:ext>
            </a:extLst>
          </p:cNvPr>
          <p:cNvSpPr/>
          <p:nvPr/>
        </p:nvSpPr>
        <p:spPr>
          <a:xfrm>
            <a:off x="8372821" y="1627742"/>
            <a:ext cx="3283026" cy="3602516"/>
          </a:xfrm>
          <a:prstGeom prst="irregularSeal1">
            <a:avLst/>
          </a:prstGeom>
          <a:solidFill>
            <a:srgbClr val="FFFF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là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AE7467-837C-4252-958F-992D4CE72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3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D9EF03FC-F582-43BD-BFCD-7DE4A054F2EE}"/>
              </a:ext>
            </a:extLst>
          </p:cNvPr>
          <p:cNvSpPr/>
          <p:nvPr/>
        </p:nvSpPr>
        <p:spPr>
          <a:xfrm>
            <a:off x="113015" y="97765"/>
            <a:ext cx="825008" cy="804021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6D57850-6BA1-4AA6-B850-C8B0261DA05C}"/>
              </a:ext>
            </a:extLst>
          </p:cNvPr>
          <p:cNvSpPr/>
          <p:nvPr/>
        </p:nvSpPr>
        <p:spPr>
          <a:xfrm>
            <a:off x="1043839" y="97765"/>
            <a:ext cx="8282284" cy="7593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Khái niệm về thời tiết và khí hậu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" descr="book9">
            <a:extLst>
              <a:ext uri="{FF2B5EF4-FFF2-40B4-BE49-F238E27FC236}">
                <a16:creationId xmlns:a16="http://schemas.microsoft.com/office/drawing/2014/main" xmlns="" id="{ED944EC3-B985-4C20-BD1A-A61C57B62A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8" y="1066938"/>
            <a:ext cx="1237542" cy="6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47;p19">
            <a:extLst>
              <a:ext uri="{FF2B5EF4-FFF2-40B4-BE49-F238E27FC236}">
                <a16:creationId xmlns:a16="http://schemas.microsoft.com/office/drawing/2014/main" xmlns="" id="{329F964B-B3EF-4E98-A0BC-6EFD7A9E1A7C}"/>
              </a:ext>
            </a:extLst>
          </p:cNvPr>
          <p:cNvSpPr txBox="1"/>
          <p:nvPr/>
        </p:nvSpPr>
        <p:spPr>
          <a:xfrm>
            <a:off x="311160" y="1730997"/>
            <a:ext cx="11994982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Khí hậu ở một nơi là tổng hợp các yếu tố thời tiết của nơi đó, trong một thời gian dài và trở thành quy luật.</a:t>
            </a:r>
            <a:endParaRPr lang="en-US" sz="4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E02F4E-5B2F-47F3-9193-18660639D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2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7D3123D-B412-427E-B0E6-BEAE16233DF1}"/>
              </a:ext>
            </a:extLst>
          </p:cNvPr>
          <p:cNvGrpSpPr/>
          <p:nvPr/>
        </p:nvGrpSpPr>
        <p:grpSpPr>
          <a:xfrm>
            <a:off x="308103" y="50201"/>
            <a:ext cx="11575794" cy="6757597"/>
            <a:chOff x="308103" y="50201"/>
            <a:chExt cx="11575794" cy="67575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E16027E-A51F-48C7-AAFA-8A1CE7FC1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124" t="28914" r="26685" b="37678"/>
            <a:stretch/>
          </p:blipFill>
          <p:spPr>
            <a:xfrm>
              <a:off x="308103" y="50201"/>
              <a:ext cx="11575794" cy="675759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835F5487-D761-4A3D-BFDF-974DC682F6BE}"/>
                </a:ext>
              </a:extLst>
            </p:cNvPr>
            <p:cNvSpPr/>
            <p:nvPr/>
          </p:nvSpPr>
          <p:spPr>
            <a:xfrm>
              <a:off x="7842485" y="2722651"/>
              <a:ext cx="3448814" cy="2702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570E2333-9E68-4317-82EB-CF7CF1F1FBD2}"/>
              </a:ext>
            </a:extLst>
          </p:cNvPr>
          <p:cNvSpPr/>
          <p:nvPr/>
        </p:nvSpPr>
        <p:spPr>
          <a:xfrm>
            <a:off x="7249887" y="3292172"/>
            <a:ext cx="3448814" cy="2434975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6488E4-5673-4EB1-8F97-DD4A28EA360A}"/>
              </a:ext>
            </a:extLst>
          </p:cNvPr>
          <p:cNvSpPr txBox="1"/>
          <p:nvPr/>
        </p:nvSpPr>
        <p:spPr>
          <a:xfrm>
            <a:off x="7667825" y="3879189"/>
            <a:ext cx="2835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 bạn nào nói đúng?</a:t>
            </a:r>
          </a:p>
        </p:txBody>
      </p:sp>
    </p:spTree>
    <p:extLst>
      <p:ext uri="{BB962C8B-B14F-4D97-AF65-F5344CB8AC3E}">
        <p14:creationId xmlns:p14="http://schemas.microsoft.com/office/powerpoint/2010/main" val="17284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7B127E2-A7D2-4652-ADF7-EE13F3C9EF1A}"/>
              </a:ext>
            </a:extLst>
          </p:cNvPr>
          <p:cNvGrpSpPr/>
          <p:nvPr/>
        </p:nvGrpSpPr>
        <p:grpSpPr>
          <a:xfrm>
            <a:off x="3906086" y="1251878"/>
            <a:ext cx="4861994" cy="668363"/>
            <a:chOff x="3199788" y="1093088"/>
            <a:chExt cx="4315803" cy="55080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AB1A0021-A7D2-4BEE-B609-4049B7A26AD9}"/>
                </a:ext>
              </a:extLst>
            </p:cNvPr>
            <p:cNvSpPr/>
            <p:nvPr/>
          </p:nvSpPr>
          <p:spPr>
            <a:xfrm>
              <a:off x="3199788" y="1093088"/>
              <a:ext cx="4253857" cy="55080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79F3891-E5E5-446F-AF56-A96209B1B927}"/>
                </a:ext>
              </a:extLst>
            </p:cNvPr>
            <p:cNvSpPr txBox="1"/>
            <p:nvPr/>
          </p:nvSpPr>
          <p:spPr>
            <a:xfrm>
              <a:off x="3261733" y="1193243"/>
              <a:ext cx="4253858" cy="380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TÔI TÀI GIỎI - BẠN CŨNG THẾ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86B0A4-C2FC-4964-8643-4C7E1BE9C8DD}"/>
              </a:ext>
            </a:extLst>
          </p:cNvPr>
          <p:cNvSpPr txBox="1"/>
          <p:nvPr/>
        </p:nvSpPr>
        <p:spPr>
          <a:xfrm>
            <a:off x="1554480" y="2041771"/>
            <a:ext cx="9337040" cy="954107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vừa tìm hiểu và hiểu biết của bản thân, các em hãy hoàn thiện nội dung bảng kiến thức sau:</a:t>
            </a: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xmlns="" id="{177BFE48-E806-4DE4-B0B0-D7C6EB60202D}"/>
              </a:ext>
            </a:extLst>
          </p:cNvPr>
          <p:cNvGraphicFramePr>
            <a:graphicFrameLocks noGrp="1"/>
          </p:cNvGraphicFramePr>
          <p:nvPr/>
        </p:nvGraphicFramePr>
        <p:xfrm>
          <a:off x="1747520" y="3204332"/>
          <a:ext cx="8808720" cy="297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6240">
                  <a:extLst>
                    <a:ext uri="{9D8B030D-6E8A-4147-A177-3AD203B41FA5}">
                      <a16:colId xmlns:a16="http://schemas.microsoft.com/office/drawing/2014/main" xmlns="" val="977337763"/>
                    </a:ext>
                  </a:extLst>
                </a:gridCol>
                <a:gridCol w="2936240">
                  <a:extLst>
                    <a:ext uri="{9D8B030D-6E8A-4147-A177-3AD203B41FA5}">
                      <a16:colId xmlns:a16="http://schemas.microsoft.com/office/drawing/2014/main" xmlns="" val="2432700600"/>
                    </a:ext>
                  </a:extLst>
                </a:gridCol>
                <a:gridCol w="2936240">
                  <a:extLst>
                    <a:ext uri="{9D8B030D-6E8A-4147-A177-3AD203B41FA5}">
                      <a16:colId xmlns:a16="http://schemas.microsoft.com/office/drawing/2014/main" xmlns="" val="84796634"/>
                    </a:ext>
                  </a:extLst>
                </a:gridCol>
              </a:tblGrid>
              <a:tr h="49654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 hiệu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tiết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 hậu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4039514"/>
                  </a:ext>
                </a:extLst>
              </a:tr>
              <a:tr h="496549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163AE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2855603"/>
                  </a:ext>
                </a:extLst>
              </a:tr>
              <a:tr h="496549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163AE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 vi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7390826"/>
                  </a:ext>
                </a:extLst>
              </a:tr>
              <a:tr h="905472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163AE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Nhịp độ thay đổi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6577338"/>
                  </a:ext>
                </a:extLst>
              </a:tr>
              <a:tr h="496549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163AE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 báo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5689845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E16E21-9D98-425E-A697-D017292BA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160" y="1112915"/>
            <a:ext cx="1469020" cy="845188"/>
          </a:xfrm>
          <a:prstGeom prst="rect">
            <a:avLst/>
          </a:prstGeom>
        </p:spPr>
      </p:pic>
      <p:pic>
        <p:nvPicPr>
          <p:cNvPr id="1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4CD95DD2-354E-41C6-A5C7-722CE66BD3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7142" y="1084343"/>
            <a:ext cx="1459098" cy="8737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9F6694C-0BE6-420B-BE72-DB361EB651BB}"/>
              </a:ext>
            </a:extLst>
          </p:cNvPr>
          <p:cNvSpPr txBox="1"/>
          <p:nvPr/>
        </p:nvSpPr>
        <p:spPr>
          <a:xfrm>
            <a:off x="5178528" y="3689831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7998D4D-175E-4BDD-947D-6B85156FFAB5}"/>
              </a:ext>
            </a:extLst>
          </p:cNvPr>
          <p:cNvSpPr txBox="1"/>
          <p:nvPr/>
        </p:nvSpPr>
        <p:spPr>
          <a:xfrm>
            <a:off x="8637655" y="370451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DD1803D-1CF5-49FF-B357-93DD9AE5D033}"/>
              </a:ext>
            </a:extLst>
          </p:cNvPr>
          <p:cNvSpPr txBox="1"/>
          <p:nvPr/>
        </p:nvSpPr>
        <p:spPr>
          <a:xfrm>
            <a:off x="4863783" y="4877549"/>
            <a:ext cx="27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DA2994B-3D78-4514-A5AB-530E0BEF8796}"/>
              </a:ext>
            </a:extLst>
          </p:cNvPr>
          <p:cNvSpPr txBox="1"/>
          <p:nvPr/>
        </p:nvSpPr>
        <p:spPr>
          <a:xfrm>
            <a:off x="8319858" y="4912365"/>
            <a:ext cx="223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 thay đổi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34543AE-7B76-415E-A0A7-C409A4C31830}"/>
              </a:ext>
            </a:extLst>
          </p:cNvPr>
          <p:cNvSpPr txBox="1"/>
          <p:nvPr/>
        </p:nvSpPr>
        <p:spPr>
          <a:xfrm>
            <a:off x="4863784" y="5694544"/>
            <a:ext cx="274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ngắn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C0ABE19-1B03-42EE-8A25-0602E5BAD58D}"/>
              </a:ext>
            </a:extLst>
          </p:cNvPr>
          <p:cNvSpPr txBox="1"/>
          <p:nvPr/>
        </p:nvSpPr>
        <p:spPr>
          <a:xfrm>
            <a:off x="8025263" y="5659224"/>
            <a:ext cx="313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dài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608260A-DF58-422F-BAD9-06D192D6AB39}"/>
              </a:ext>
            </a:extLst>
          </p:cNvPr>
          <p:cNvSpPr txBox="1"/>
          <p:nvPr/>
        </p:nvSpPr>
        <p:spPr>
          <a:xfrm>
            <a:off x="5178528" y="42836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FA4545-9D37-4BA5-8F5A-E0C4049693A7}"/>
              </a:ext>
            </a:extLst>
          </p:cNvPr>
          <p:cNvSpPr txBox="1"/>
          <p:nvPr/>
        </p:nvSpPr>
        <p:spPr>
          <a:xfrm>
            <a:off x="8609536" y="4281656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BEF24E7-511F-4C93-877E-2B341CBE72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777C1BE1-0AE9-454F-A86A-B603762598F0}"/>
              </a:ext>
            </a:extLst>
          </p:cNvPr>
          <p:cNvSpPr/>
          <p:nvPr/>
        </p:nvSpPr>
        <p:spPr>
          <a:xfrm>
            <a:off x="123289" y="55635"/>
            <a:ext cx="942959" cy="93068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9E21576-11CC-423E-A5D9-F7C37686179E}"/>
              </a:ext>
            </a:extLst>
          </p:cNvPr>
          <p:cNvSpPr/>
          <p:nvPr/>
        </p:nvSpPr>
        <p:spPr>
          <a:xfrm>
            <a:off x="1138106" y="117279"/>
            <a:ext cx="8099113" cy="8002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Các đới khí hậu trên Trái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58611E83-2091-4E8D-AB97-2EB4CA2E0639}"/>
              </a:ext>
            </a:extLst>
          </p:cNvPr>
          <p:cNvSpPr/>
          <p:nvPr/>
        </p:nvSpPr>
        <p:spPr>
          <a:xfrm>
            <a:off x="383552" y="1749055"/>
            <a:ext cx="4922095" cy="3359889"/>
          </a:xfrm>
          <a:prstGeom prst="cloudCallout">
            <a:avLst>
              <a:gd name="adj1" fmla="val 74463"/>
              <a:gd name="adj2" fmla="val 1164"/>
            </a:avLst>
          </a:prstGeom>
          <a:solidFill>
            <a:srgbClr val="FFFF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ACE688-B36B-45B0-917D-9134EA59E63B}"/>
              </a:ext>
            </a:extLst>
          </p:cNvPr>
          <p:cNvSpPr txBox="1"/>
          <p:nvPr/>
        </p:nvSpPr>
        <p:spPr>
          <a:xfrm>
            <a:off x="314050" y="2207890"/>
            <a:ext cx="5061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đới khí hậu 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Trái Đất?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DAA4E9A-97FD-4B0C-A352-2069FA9A8767}"/>
              </a:ext>
            </a:extLst>
          </p:cNvPr>
          <p:cNvGrpSpPr/>
          <p:nvPr/>
        </p:nvGrpSpPr>
        <p:grpSpPr>
          <a:xfrm>
            <a:off x="7056863" y="1327320"/>
            <a:ext cx="4922095" cy="4889782"/>
            <a:chOff x="7056863" y="1327320"/>
            <a:chExt cx="4922095" cy="48897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99A9410-9DDC-4CA2-A8F9-195D328BFB39}"/>
                </a:ext>
              </a:extLst>
            </p:cNvPr>
            <p:cNvSpPr txBox="1"/>
            <p:nvPr/>
          </p:nvSpPr>
          <p:spPr>
            <a:xfrm>
              <a:off x="7332285" y="5816992"/>
              <a:ext cx="4538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các đới khí hậu trên Trái Đất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AD3350C-F4BE-454B-979F-E179DD175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724" t="22791" r="6770" b="28217"/>
            <a:stretch/>
          </p:blipFill>
          <p:spPr>
            <a:xfrm>
              <a:off x="7056863" y="1327320"/>
              <a:ext cx="4922095" cy="447995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ECBDED-9616-40ED-AFE8-8E0DE3610F37}"/>
              </a:ext>
            </a:extLst>
          </p:cNvPr>
          <p:cNvSpPr txBox="1"/>
          <p:nvPr/>
        </p:nvSpPr>
        <p:spPr>
          <a:xfrm>
            <a:off x="8634730" y="3417104"/>
            <a:ext cx="1188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nóng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278B47-3E3F-4D41-BEA3-7CBB43064450}"/>
              </a:ext>
            </a:extLst>
          </p:cNvPr>
          <p:cNvSpPr txBox="1"/>
          <p:nvPr/>
        </p:nvSpPr>
        <p:spPr>
          <a:xfrm>
            <a:off x="8463280" y="2445853"/>
            <a:ext cx="14554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ôn hòa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E1A52C-D758-4400-87C3-E0DA27B5DB42}"/>
              </a:ext>
            </a:extLst>
          </p:cNvPr>
          <p:cNvSpPr txBox="1"/>
          <p:nvPr/>
        </p:nvSpPr>
        <p:spPr>
          <a:xfrm>
            <a:off x="8509509" y="4412147"/>
            <a:ext cx="14554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ôn hòa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F2F26B-7962-4A70-A1E5-CE03F2085E7C}"/>
              </a:ext>
            </a:extLst>
          </p:cNvPr>
          <p:cNvSpPr txBox="1"/>
          <p:nvPr/>
        </p:nvSpPr>
        <p:spPr>
          <a:xfrm>
            <a:off x="8689975" y="5161348"/>
            <a:ext cx="1002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 đới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7C6F4B-6AF0-413B-8262-FD0A0299DE37}"/>
              </a:ext>
            </a:extLst>
          </p:cNvPr>
          <p:cNvSpPr txBox="1"/>
          <p:nvPr/>
        </p:nvSpPr>
        <p:spPr>
          <a:xfrm>
            <a:off x="8689975" y="1813778"/>
            <a:ext cx="1002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 đới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4640C16-7B8E-4C3D-A3D9-E05FF516F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4">
            <a:extLst>
              <a:ext uri="{FF2B5EF4-FFF2-40B4-BE49-F238E27FC236}">
                <a16:creationId xmlns:a16="http://schemas.microsoft.com/office/drawing/2014/main" xmlns="" id="{0B760088-D7F1-4F19-B876-AD8AAE4DFEA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9"/>
          <a:stretch/>
        </p:blipFill>
        <p:spPr bwMode="auto">
          <a:xfrm>
            <a:off x="0" y="2424224"/>
            <a:ext cx="11722188" cy="434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44">
            <a:extLst>
              <a:ext uri="{FF2B5EF4-FFF2-40B4-BE49-F238E27FC236}">
                <a16:creationId xmlns:a16="http://schemas.microsoft.com/office/drawing/2014/main" xmlns="" id="{4682CB67-75E5-4E83-952E-5F6607EF42F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51" b="75913"/>
          <a:stretch/>
        </p:blipFill>
        <p:spPr bwMode="auto">
          <a:xfrm>
            <a:off x="101600" y="85060"/>
            <a:ext cx="1204686" cy="11776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5F2FCE-4EB4-4056-952B-BC74DA54D570}"/>
              </a:ext>
            </a:extLst>
          </p:cNvPr>
          <p:cNvSpPr txBox="1"/>
          <p:nvPr/>
        </p:nvSpPr>
        <p:spPr>
          <a:xfrm>
            <a:off x="1982912" y="87927"/>
            <a:ext cx="964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chú thích cho hình sau sau dựa vào các dữ liệu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5CBE51-6985-4E3D-8A0A-4D23E1AD77DF}"/>
              </a:ext>
            </a:extLst>
          </p:cNvPr>
          <p:cNvSpPr txBox="1"/>
          <p:nvPr/>
        </p:nvSpPr>
        <p:spPr>
          <a:xfrm>
            <a:off x="1654140" y="750013"/>
            <a:ext cx="182880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 tuyến bắc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5577AD-E890-4336-863E-666275C00C9A}"/>
              </a:ext>
            </a:extLst>
          </p:cNvPr>
          <p:cNvSpPr txBox="1"/>
          <p:nvPr/>
        </p:nvSpPr>
        <p:spPr>
          <a:xfrm>
            <a:off x="3655888" y="750013"/>
            <a:ext cx="197435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 tuyến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96302B-F492-45A2-A304-43713A6DA180}"/>
              </a:ext>
            </a:extLst>
          </p:cNvPr>
          <p:cNvSpPr txBox="1"/>
          <p:nvPr/>
        </p:nvSpPr>
        <p:spPr>
          <a:xfrm>
            <a:off x="5861094" y="750013"/>
            <a:ext cx="197435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cực bắc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27BAE2-E8D8-4A08-9087-23C92C88AD2B}"/>
              </a:ext>
            </a:extLst>
          </p:cNvPr>
          <p:cNvSpPr txBox="1"/>
          <p:nvPr/>
        </p:nvSpPr>
        <p:spPr>
          <a:xfrm>
            <a:off x="8066300" y="750013"/>
            <a:ext cx="197435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cực nam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4A26C4-C27E-4685-91F9-50D7CB315F6E}"/>
              </a:ext>
            </a:extLst>
          </p:cNvPr>
          <p:cNvSpPr txBox="1"/>
          <p:nvPr/>
        </p:nvSpPr>
        <p:spPr>
          <a:xfrm>
            <a:off x="1982912" y="1485138"/>
            <a:ext cx="150002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nóng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D8E4F6-DDDB-4B0F-98AC-FC72727D1CD3}"/>
              </a:ext>
            </a:extLst>
          </p:cNvPr>
          <p:cNvSpPr txBox="1"/>
          <p:nvPr/>
        </p:nvSpPr>
        <p:spPr>
          <a:xfrm>
            <a:off x="4717550" y="1485138"/>
            <a:ext cx="129283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lạnh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06DDE7-475C-4514-A126-44C9E36E26F5}"/>
              </a:ext>
            </a:extLst>
          </p:cNvPr>
          <p:cNvSpPr txBox="1"/>
          <p:nvPr/>
        </p:nvSpPr>
        <p:spPr>
          <a:xfrm>
            <a:off x="7452188" y="1485138"/>
            <a:ext cx="153770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ôn hòa</a:t>
            </a:r>
          </a:p>
        </p:txBody>
      </p:sp>
    </p:spTree>
    <p:extLst>
      <p:ext uri="{BB962C8B-B14F-4D97-AF65-F5344CB8AC3E}">
        <p14:creationId xmlns:p14="http://schemas.microsoft.com/office/powerpoint/2010/main" val="20556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17669 4.07407E-6 C -0.25586 4.07407E-6 -0.35326 0.08101 -0.35326 0.14676 L -0.35326 0.2937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081 0.43588 L -0.19128 0.47916 C -0.17683 0.48888 -0.15521 0.49421 -0.13229 0.49421 C -0.10638 0.49421 -0.08555 0.48888 -0.0711 0.47916 L -0.00144 0.43588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84 0.60555 L -0.35078 0.6456 C -0.33685 0.65463 -0.31602 0.65949 -0.29388 0.65949 C -0.26888 0.65949 -0.24883 0.65463 -0.2349 0.6456 L -0.16784 0.60555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75231 L -0.14219 0.23356 C -0.17175 0.11666 -0.21615 0.05393 -0.26276 0.05393 C -0.31576 0.05393 -0.3582 0.11666 -0.38776 0.23356 L -0.52982 0.75231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97" y="-3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1 0.23773 L 0.4651 0.23773 C 0.52109 0.23773 0.5901 0.30672 0.5901 0.36273 L 0.5901 0.4877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8 0.18635 L 0.18386 0.22639 C 0.19779 0.23542 0.21875 0.24028 0.24076 0.24028 C 0.26576 0.24028 0.28581 0.23542 0.29974 0.22639 L 0.3668 0.18635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71 0.34098 L -0.05065 0.38102 C -0.03672 0.39005 -0.01576 0.39491 0.00625 0.39491 C 0.03125 0.39491 0.0513 0.39005 0.06523 0.38102 L 0.13229 0.34098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777C1BE1-0AE9-454F-A86A-B603762598F0}"/>
              </a:ext>
            </a:extLst>
          </p:cNvPr>
          <p:cNvSpPr/>
          <p:nvPr/>
        </p:nvSpPr>
        <p:spPr>
          <a:xfrm>
            <a:off x="123289" y="55635"/>
            <a:ext cx="942959" cy="93068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9E21576-11CC-423E-A5D9-F7C37686179E}"/>
              </a:ext>
            </a:extLst>
          </p:cNvPr>
          <p:cNvSpPr/>
          <p:nvPr/>
        </p:nvSpPr>
        <p:spPr>
          <a:xfrm>
            <a:off x="1138106" y="117279"/>
            <a:ext cx="8099113" cy="8002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Các đới khí hậu trên Trái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983193E-91F4-46B5-B782-164019ECD480}"/>
              </a:ext>
            </a:extLst>
          </p:cNvPr>
          <p:cNvSpPr txBox="1"/>
          <p:nvPr/>
        </p:nvSpPr>
        <p:spPr>
          <a:xfrm>
            <a:off x="1066248" y="3154796"/>
            <a:ext cx="5015898" cy="1077218"/>
          </a:xfrm>
          <a:prstGeom prst="rect">
            <a:avLst/>
          </a:prstGeom>
          <a:noFill/>
          <a:ln>
            <a:solidFill>
              <a:schemeClr val="accent5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giới hạn của mỗi đới khí hậu trên Trái Đất?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7ACAAA2-5272-43AB-9DF9-D35AE5338FB4}"/>
              </a:ext>
            </a:extLst>
          </p:cNvPr>
          <p:cNvGrpSpPr/>
          <p:nvPr/>
        </p:nvGrpSpPr>
        <p:grpSpPr>
          <a:xfrm>
            <a:off x="6852468" y="1379331"/>
            <a:ext cx="5339532" cy="5361390"/>
            <a:chOff x="6852468" y="1379331"/>
            <a:chExt cx="5339532" cy="53613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99A9410-9DDC-4CA2-A8F9-195D328BFB39}"/>
                </a:ext>
              </a:extLst>
            </p:cNvPr>
            <p:cNvSpPr txBox="1"/>
            <p:nvPr/>
          </p:nvSpPr>
          <p:spPr>
            <a:xfrm>
              <a:off x="7056863" y="6340611"/>
              <a:ext cx="4538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các đới khí hậu trên Trái Đất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DD3EF35-0FEB-47CD-BC4A-E66EB6094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724" t="22791" r="6770" b="28217"/>
            <a:stretch/>
          </p:blipFill>
          <p:spPr>
            <a:xfrm>
              <a:off x="6852468" y="1379331"/>
              <a:ext cx="5339532" cy="485989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F00F2A3-684C-46D9-B98B-9DB0C94B3338}"/>
              </a:ext>
            </a:extLst>
          </p:cNvPr>
          <p:cNvSpPr/>
          <p:nvPr/>
        </p:nvSpPr>
        <p:spPr>
          <a:xfrm>
            <a:off x="123289" y="2257724"/>
            <a:ext cx="661915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-Phạm vi của năm đới khí hậu trên Trái Đất</a:t>
            </a:r>
          </a:p>
          <a:p>
            <a:pPr algn="just"/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Đới nóng 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(nhiệt đới): 27</a:t>
            </a:r>
            <a:r>
              <a:rPr lang="en-US" sz="2600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23’B – 27</a:t>
            </a:r>
            <a:r>
              <a:rPr lang="en-US" sz="2600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23’N.</a:t>
            </a:r>
          </a:p>
          <a:p>
            <a:pPr algn="just"/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*Hai đới ôn hòa 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(ôn đới): </a:t>
            </a:r>
          </a:p>
          <a:p>
            <a:pPr algn="just"/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600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23’B – 66</a:t>
            </a:r>
            <a:r>
              <a:rPr lang="en-US" sz="2600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33’B và 27</a:t>
            </a:r>
            <a:r>
              <a:rPr lang="en-US" sz="2600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23’N – 66</a:t>
            </a:r>
            <a:r>
              <a:rPr lang="en-US" sz="2600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33’N.</a:t>
            </a:r>
          </a:p>
          <a:p>
            <a:pPr algn="just"/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*Hai đới lạnh (hàn đới):</a:t>
            </a:r>
          </a:p>
          <a:p>
            <a:pPr algn="just"/>
            <a:r>
              <a:rPr lang="en-US" sz="2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sz="2600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33’B – cực Bắc và 66</a:t>
            </a:r>
            <a:r>
              <a:rPr lang="en-US" sz="2600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33’N – cực Nam.</a:t>
            </a:r>
            <a:endParaRPr lang="en-US" sz="26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0335F13-E1B5-4442-89A6-779257ABA6AE}"/>
              </a:ext>
            </a:extLst>
          </p:cNvPr>
          <p:cNvCxnSpPr/>
          <p:nvPr/>
        </p:nvCxnSpPr>
        <p:spPr>
          <a:xfrm>
            <a:off x="7171981" y="3294044"/>
            <a:ext cx="3866920" cy="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3E5A2F4-AE62-4EAE-A322-4CE0D57BE4F1}"/>
              </a:ext>
            </a:extLst>
          </p:cNvPr>
          <p:cNvCxnSpPr/>
          <p:nvPr/>
        </p:nvCxnSpPr>
        <p:spPr>
          <a:xfrm>
            <a:off x="7171981" y="4486574"/>
            <a:ext cx="3866920" cy="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208AFF9-971E-47CB-BA54-1B188EAA67F8}"/>
              </a:ext>
            </a:extLst>
          </p:cNvPr>
          <p:cNvCxnSpPr>
            <a:cxnSpLocks/>
          </p:cNvCxnSpPr>
          <p:nvPr/>
        </p:nvCxnSpPr>
        <p:spPr>
          <a:xfrm>
            <a:off x="7998751" y="2257724"/>
            <a:ext cx="2231099" cy="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DB68832-150A-4674-AEA4-ADE83C215FF5}"/>
              </a:ext>
            </a:extLst>
          </p:cNvPr>
          <p:cNvCxnSpPr>
            <a:cxnSpLocks/>
          </p:cNvCxnSpPr>
          <p:nvPr/>
        </p:nvCxnSpPr>
        <p:spPr>
          <a:xfrm>
            <a:off x="7989891" y="5473364"/>
            <a:ext cx="2231099" cy="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3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777C1BE1-0AE9-454F-A86A-B603762598F0}"/>
              </a:ext>
            </a:extLst>
          </p:cNvPr>
          <p:cNvSpPr/>
          <p:nvPr/>
        </p:nvSpPr>
        <p:spPr>
          <a:xfrm>
            <a:off x="123289" y="55635"/>
            <a:ext cx="942959" cy="93068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9E21576-11CC-423E-A5D9-F7C37686179E}"/>
              </a:ext>
            </a:extLst>
          </p:cNvPr>
          <p:cNvSpPr/>
          <p:nvPr/>
        </p:nvSpPr>
        <p:spPr>
          <a:xfrm>
            <a:off x="1138106" y="117279"/>
            <a:ext cx="8099113" cy="8002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Các đới khí hậu trên Trái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9A9410-9DDC-4CA2-A8F9-195D328BFB39}"/>
              </a:ext>
            </a:extLst>
          </p:cNvPr>
          <p:cNvSpPr txBox="1"/>
          <p:nvPr/>
        </p:nvSpPr>
        <p:spPr>
          <a:xfrm>
            <a:off x="7056863" y="6421094"/>
            <a:ext cx="4538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các đới khí hậu trên Trái Đất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A76FEE0-AF6B-4DEA-9960-281B68E6B069}"/>
              </a:ext>
            </a:extLst>
          </p:cNvPr>
          <p:cNvSpPr txBox="1"/>
          <p:nvPr/>
        </p:nvSpPr>
        <p:spPr>
          <a:xfrm>
            <a:off x="747824" y="2824468"/>
            <a:ext cx="5348176" cy="1754326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bề mặt Trái Đất đ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phân chia làm các đới khí hậu khác nhau?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D3EF35-0FEB-47CD-BC4A-E66EB6094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24" t="22791" r="6770" b="28217"/>
          <a:stretch/>
        </p:blipFill>
        <p:spPr>
          <a:xfrm>
            <a:off x="6886886" y="1412381"/>
            <a:ext cx="5339532" cy="485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6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6A3D0A-89B5-44FB-8305-69BFC57E1E13}"/>
              </a:ext>
            </a:extLst>
          </p:cNvPr>
          <p:cNvSpPr txBox="1"/>
          <p:nvPr/>
        </p:nvSpPr>
        <p:spPr>
          <a:xfrm>
            <a:off x="3436596" y="463191"/>
            <a:ext cx="5971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54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“ </a:t>
            </a:r>
            <a:r>
              <a:rPr lang="en-US" altLang="en-US" sz="54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SIÊU TRÍ NHỚ </a:t>
            </a:r>
            <a:r>
              <a:rPr lang="vi-VN" altLang="en-US" sz="54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”</a:t>
            </a:r>
            <a:endParaRPr lang="en-US" altLang="en-US" sz="54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61511A2-1694-4075-B735-7AD2F1706441}"/>
              </a:ext>
            </a:extLst>
          </p:cNvPr>
          <p:cNvGrpSpPr/>
          <p:nvPr/>
        </p:nvGrpSpPr>
        <p:grpSpPr>
          <a:xfrm>
            <a:off x="5116812" y="1946802"/>
            <a:ext cx="6079144" cy="3556003"/>
            <a:chOff x="10060268" y="2700636"/>
            <a:chExt cx="14187709" cy="235669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9B9B8E4D-5667-4713-839B-A0BBA95F97B1}"/>
                </a:ext>
              </a:extLst>
            </p:cNvPr>
            <p:cNvSpPr/>
            <p:nvPr/>
          </p:nvSpPr>
          <p:spPr>
            <a:xfrm>
              <a:off x="10060268" y="2700636"/>
              <a:ext cx="13936635" cy="2356699"/>
            </a:xfrm>
            <a:prstGeom prst="roundRect">
              <a:avLst/>
            </a:prstGeom>
            <a:solidFill>
              <a:srgbClr val="FFFFA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xmlns="" id="{FF2F5769-BBEC-4D3B-8FE7-12EBE54AF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1342" y="2905802"/>
              <a:ext cx="13936635" cy="198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57150" indent="114300">
                <a:spcBef>
                  <a:spcPct val="20000"/>
                </a:spcBef>
                <a:buChar char="•"/>
                <a:tabLst>
                  <a:tab pos="85725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85725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85725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8572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8572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72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72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72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8572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altLang="en-US">
                  <a:solidFill>
                    <a:srgbClr val="3333FF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Hoạt động nhóm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altLang="en-US">
                  <a:solidFill>
                    <a:srgbClr val="3333FF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Đ</a:t>
              </a:r>
              <a:r>
                <a:rPr lang="vi-VN" altLang="en-US">
                  <a:solidFill>
                    <a:srgbClr val="3333FF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ọc tài liệu SGK</a:t>
              </a:r>
              <a:r>
                <a:rPr lang="en-US" altLang="en-US">
                  <a:solidFill>
                    <a:srgbClr val="3333FF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 trong 3 phút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altLang="en-US">
                  <a:solidFill>
                    <a:srgbClr val="3333FF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H</a:t>
              </a:r>
              <a:r>
                <a:rPr lang="vi-VN" altLang="en-US">
                  <a:solidFill>
                    <a:srgbClr val="3333FF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ết thời gian gấp hết SGK lại </a:t>
              </a:r>
              <a:endParaRPr lang="en-US" altLang="en-US">
                <a:solidFill>
                  <a:srgbClr val="3333FF"/>
                </a:solidFill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altLang="en-US">
                  <a:solidFill>
                    <a:srgbClr val="3333FF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Nhiệm vụ:</a:t>
              </a:r>
              <a:r>
                <a:rPr lang="vi-VN" altLang="en-US">
                  <a:solidFill>
                    <a:srgbClr val="3333FF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 hoàn thành </a:t>
              </a:r>
              <a:r>
                <a:rPr lang="en-US" altLang="en-US">
                  <a:solidFill>
                    <a:srgbClr val="3333FF"/>
                  </a:solidFill>
                  <a:ea typeface="Cambria" panose="02040503050406030204" pitchFamily="18" charset="0"/>
                  <a:cs typeface="Arial" panose="020B0604020202020204" pitchFamily="34" charset="0"/>
                </a:rPr>
                <a:t>phiếu học tập trong 2 phút</a:t>
              </a:r>
              <a:endParaRPr lang="en-US" altLang="en-US">
                <a:solidFill>
                  <a:srgbClr val="3333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4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4D6B8AD6-0ED8-4C55-B94C-7D6B33DE8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102" y="1663520"/>
            <a:ext cx="4101417" cy="2268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2B1E86-E440-4569-AF6E-E5266280BB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87"/>
          <a:stretch/>
        </p:blipFill>
        <p:spPr>
          <a:xfrm>
            <a:off x="439827" y="4061366"/>
            <a:ext cx="4101417" cy="204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3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862023-045E-47CA-A75B-4815745DCC8C}"/>
              </a:ext>
            </a:extLst>
          </p:cNvPr>
          <p:cNvSpPr txBox="1"/>
          <p:nvPr/>
        </p:nvSpPr>
        <p:spPr>
          <a:xfrm>
            <a:off x="3434080" y="1734381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nóng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AFED53-8BBC-49E1-B958-7F167BAB6D93}"/>
              </a:ext>
            </a:extLst>
          </p:cNvPr>
          <p:cNvSpPr txBox="1"/>
          <p:nvPr/>
        </p:nvSpPr>
        <p:spPr>
          <a:xfrm>
            <a:off x="6278880" y="1734381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ôn hòa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EFF927-2B54-4977-AB28-66197C351F3F}"/>
              </a:ext>
            </a:extLst>
          </p:cNvPr>
          <p:cNvSpPr txBox="1"/>
          <p:nvPr/>
        </p:nvSpPr>
        <p:spPr>
          <a:xfrm>
            <a:off x="9448801" y="1734381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lạnh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2FADBC-038A-4BE1-879F-B8B727B6EB32}"/>
              </a:ext>
            </a:extLst>
          </p:cNvPr>
          <p:cNvSpPr txBox="1"/>
          <p:nvPr/>
        </p:nvSpPr>
        <p:spPr>
          <a:xfrm>
            <a:off x="3698240" y="855520"/>
            <a:ext cx="465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graphicFrame>
        <p:nvGraphicFramePr>
          <p:cNvPr id="3" name="Table 19">
            <a:extLst>
              <a:ext uri="{FF2B5EF4-FFF2-40B4-BE49-F238E27FC236}">
                <a16:creationId xmlns:a16="http://schemas.microsoft.com/office/drawing/2014/main" xmlns="" id="{24DC7028-7240-4025-BBC6-FEF4606B0A76}"/>
              </a:ext>
            </a:extLst>
          </p:cNvPr>
          <p:cNvGraphicFramePr>
            <a:graphicFrameLocks noGrp="1"/>
          </p:cNvGraphicFramePr>
          <p:nvPr/>
        </p:nvGraphicFramePr>
        <p:xfrm>
          <a:off x="96473" y="1563406"/>
          <a:ext cx="12014248" cy="4958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487">
                  <a:extLst>
                    <a:ext uri="{9D8B030D-6E8A-4147-A177-3AD203B41FA5}">
                      <a16:colId xmlns:a16="http://schemas.microsoft.com/office/drawing/2014/main" xmlns="" val="2507102923"/>
                    </a:ext>
                  </a:extLst>
                </a:gridCol>
                <a:gridCol w="3248637">
                  <a:extLst>
                    <a:ext uri="{9D8B030D-6E8A-4147-A177-3AD203B41FA5}">
                      <a16:colId xmlns:a16="http://schemas.microsoft.com/office/drawing/2014/main" xmlns="" val="4227447155"/>
                    </a:ext>
                  </a:extLst>
                </a:gridCol>
                <a:gridCol w="3003562">
                  <a:extLst>
                    <a:ext uri="{9D8B030D-6E8A-4147-A177-3AD203B41FA5}">
                      <a16:colId xmlns:a16="http://schemas.microsoft.com/office/drawing/2014/main" xmlns="" val="2122604521"/>
                    </a:ext>
                  </a:extLst>
                </a:gridCol>
                <a:gridCol w="3003562">
                  <a:extLst>
                    <a:ext uri="{9D8B030D-6E8A-4147-A177-3AD203B41FA5}">
                      <a16:colId xmlns:a16="http://schemas.microsoft.com/office/drawing/2014/main" xmlns="" val="3724872429"/>
                    </a:ext>
                  </a:extLst>
                </a:gridCol>
              </a:tblGrid>
              <a:tr h="7225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0943131"/>
                  </a:ext>
                </a:extLst>
              </a:tr>
              <a:tr h="10589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7980156"/>
                  </a:ext>
                </a:extLst>
              </a:tr>
              <a:tr h="10589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6181869"/>
                  </a:ext>
                </a:extLst>
              </a:tr>
              <a:tr h="10589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7FDA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7FDA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7FDA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7FD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0105153"/>
                  </a:ext>
                </a:extLst>
              </a:tr>
              <a:tr h="10589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546564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EB1DFA2-1BCD-43C8-982B-65CF59BBD067}"/>
              </a:ext>
            </a:extLst>
          </p:cNvPr>
          <p:cNvSpPr txBox="1"/>
          <p:nvPr/>
        </p:nvSpPr>
        <p:spPr>
          <a:xfrm>
            <a:off x="3591606" y="1642941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nóng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0AE5839-8FDE-4DB6-A764-12A3EDC8BB45}"/>
              </a:ext>
            </a:extLst>
          </p:cNvPr>
          <p:cNvSpPr txBox="1"/>
          <p:nvPr/>
        </p:nvSpPr>
        <p:spPr>
          <a:xfrm>
            <a:off x="6436406" y="1642941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ôn hòa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198EAA-64DF-426D-A276-6CF7F8776440}"/>
              </a:ext>
            </a:extLst>
          </p:cNvPr>
          <p:cNvSpPr txBox="1"/>
          <p:nvPr/>
        </p:nvSpPr>
        <p:spPr>
          <a:xfrm>
            <a:off x="9606327" y="1642941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lạnh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47F2D6-5B9F-4637-8C2B-BED41BF3A15D}"/>
              </a:ext>
            </a:extLst>
          </p:cNvPr>
          <p:cNvSpPr txBox="1"/>
          <p:nvPr/>
        </p:nvSpPr>
        <p:spPr>
          <a:xfrm>
            <a:off x="335280" y="3573620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8D560D-4099-4570-B27B-3F6E928B498D}"/>
              </a:ext>
            </a:extLst>
          </p:cNvPr>
          <p:cNvSpPr txBox="1"/>
          <p:nvPr/>
        </p:nvSpPr>
        <p:spPr>
          <a:xfrm>
            <a:off x="152400" y="4655822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C09426-3BC7-4229-8524-85C3A97CBED5}"/>
              </a:ext>
            </a:extLst>
          </p:cNvPr>
          <p:cNvSpPr txBox="1"/>
          <p:nvPr/>
        </p:nvSpPr>
        <p:spPr>
          <a:xfrm>
            <a:off x="-238760" y="5463567"/>
            <a:ext cx="3271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thổi </a:t>
            </a:r>
          </a:p>
          <a:p>
            <a:pPr algn="ctr"/>
            <a:r>
              <a:rPr lang="en-US" sz="2800" b="1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800" b="1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xuyên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392E2E0-9CB3-40CD-96A0-D770C44679C9}"/>
              </a:ext>
            </a:extLst>
          </p:cNvPr>
          <p:cNvSpPr txBox="1"/>
          <p:nvPr/>
        </p:nvSpPr>
        <p:spPr>
          <a:xfrm>
            <a:off x="370840" y="2523524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163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A7E7F5F-4AB3-4F8F-ABDB-631E45F4FE1F}"/>
              </a:ext>
            </a:extLst>
          </p:cNvPr>
          <p:cNvSpPr txBox="1"/>
          <p:nvPr/>
        </p:nvSpPr>
        <p:spPr>
          <a:xfrm>
            <a:off x="3063287" y="2236065"/>
            <a:ext cx="248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ằm giữa 2 đường chí tuyến Bắc và Nam.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CFBE65F-B104-4033-A265-6F0A5783CFCA}"/>
              </a:ext>
            </a:extLst>
          </p:cNvPr>
          <p:cNvSpPr txBox="1"/>
          <p:nvPr/>
        </p:nvSpPr>
        <p:spPr>
          <a:xfrm>
            <a:off x="6342404" y="2236065"/>
            <a:ext cx="248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ằm giữa các đường chí tuyến đến vòng cực.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27DEE69-1116-4D38-A5B3-CBC47D47253F}"/>
              </a:ext>
            </a:extLst>
          </p:cNvPr>
          <p:cNvSpPr txBox="1"/>
          <p:nvPr/>
        </p:nvSpPr>
        <p:spPr>
          <a:xfrm>
            <a:off x="9230360" y="2457504"/>
            <a:ext cx="248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2 vòng cực đến cực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691EA5BA-1A57-4C13-9FFB-B3160836C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6305" y="598206"/>
            <a:ext cx="1459098" cy="87376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4A1E9FD-7589-451C-8B50-919AFDFFF523}"/>
              </a:ext>
            </a:extLst>
          </p:cNvPr>
          <p:cNvSpPr/>
          <p:nvPr/>
        </p:nvSpPr>
        <p:spPr>
          <a:xfrm>
            <a:off x="3050586" y="3436394"/>
            <a:ext cx="2872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quanh năm.</a:t>
            </a:r>
          </a:p>
          <a:p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năm trên </a:t>
            </a:r>
            <a:r>
              <a:rPr lang="pt-BR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pt-BR" sz="24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A01B094-240C-40C5-B655-C8496E34AF6F}"/>
              </a:ext>
            </a:extLst>
          </p:cNvPr>
          <p:cNvSpPr/>
          <p:nvPr/>
        </p:nvSpPr>
        <p:spPr>
          <a:xfrm>
            <a:off x="2797914" y="4565622"/>
            <a:ext cx="2872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năm</a:t>
            </a:r>
          </a:p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1000mm-2000mm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1E9A3F1-BD0A-4934-8FA7-E52D5A4B7CA3}"/>
              </a:ext>
            </a:extLst>
          </p:cNvPr>
          <p:cNvSpPr/>
          <p:nvPr/>
        </p:nvSpPr>
        <p:spPr>
          <a:xfrm>
            <a:off x="3163674" y="5807497"/>
            <a:ext cx="2872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Tín phong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02C4509-BA8B-4E57-A13B-C03ED1A87FE7}"/>
              </a:ext>
            </a:extLst>
          </p:cNvPr>
          <p:cNvSpPr/>
          <p:nvPr/>
        </p:nvSpPr>
        <p:spPr>
          <a:xfrm>
            <a:off x="6200186" y="3436394"/>
            <a:ext cx="3030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bình, các mùa trong năm rõ rệt.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68AD2DF-5B86-417A-964E-D7BF0C0E96B6}"/>
              </a:ext>
            </a:extLst>
          </p:cNvPr>
          <p:cNvSpPr/>
          <p:nvPr/>
        </p:nvSpPr>
        <p:spPr>
          <a:xfrm>
            <a:off x="5895386" y="4530395"/>
            <a:ext cx="3571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TB năm</a:t>
            </a:r>
          </a:p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500mm-1000mm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AC139C2-207A-45EE-AE0B-8EFBCC4E3E78}"/>
              </a:ext>
            </a:extLst>
          </p:cNvPr>
          <p:cNvSpPr/>
          <p:nvPr/>
        </p:nvSpPr>
        <p:spPr>
          <a:xfrm>
            <a:off x="6371601" y="5771647"/>
            <a:ext cx="357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Tây ôn đới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9D7C539-8C2F-4991-9155-6E47B3BB07D2}"/>
              </a:ext>
            </a:extLst>
          </p:cNvPr>
          <p:cNvSpPr/>
          <p:nvPr/>
        </p:nvSpPr>
        <p:spPr>
          <a:xfrm>
            <a:off x="8895222" y="3436394"/>
            <a:ext cx="3571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Thấp, lạnh giá quanh năm.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58AB562-6840-4D95-84A7-38CC6C70A39D}"/>
              </a:ext>
            </a:extLst>
          </p:cNvPr>
          <p:cNvSpPr/>
          <p:nvPr/>
        </p:nvSpPr>
        <p:spPr>
          <a:xfrm>
            <a:off x="8895222" y="4541585"/>
            <a:ext cx="3571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TB năm</a:t>
            </a:r>
          </a:p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500 mm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598D2EF9-847B-4AAA-AC36-760FB5C6FBF5}"/>
              </a:ext>
            </a:extLst>
          </p:cNvPr>
          <p:cNvSpPr/>
          <p:nvPr/>
        </p:nvSpPr>
        <p:spPr>
          <a:xfrm>
            <a:off x="9349833" y="5760457"/>
            <a:ext cx="357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Đông cực</a:t>
            </a:r>
          </a:p>
        </p:txBody>
      </p:sp>
    </p:spTree>
    <p:extLst>
      <p:ext uri="{BB962C8B-B14F-4D97-AF65-F5344CB8AC3E}">
        <p14:creationId xmlns:p14="http://schemas.microsoft.com/office/powerpoint/2010/main" val="40725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0" grpId="0"/>
      <p:bldP spid="31" grpId="0"/>
      <p:bldP spid="32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2615377" y="2721025"/>
            <a:ext cx="7380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/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 descr="book9">
            <a:extLst>
              <a:ext uri="{FF2B5EF4-FFF2-40B4-BE49-F238E27FC236}">
                <a16:creationId xmlns:a16="http://schemas.microsoft.com/office/drawing/2014/main" xmlns="" id="{5A2E19F1-AFAE-4D1F-B9F7-C091697324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8" y="1066938"/>
            <a:ext cx="1237542" cy="6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147;p19">
            <a:extLst>
              <a:ext uri="{FF2B5EF4-FFF2-40B4-BE49-F238E27FC236}">
                <a16:creationId xmlns:a16="http://schemas.microsoft.com/office/drawing/2014/main" xmlns="" id="{6366E784-9766-4FE3-AFBA-F9F0DEAED1E6}"/>
              </a:ext>
            </a:extLst>
          </p:cNvPr>
          <p:cNvSpPr txBox="1"/>
          <p:nvPr/>
        </p:nvSpPr>
        <p:spPr>
          <a:xfrm>
            <a:off x="1138106" y="1557139"/>
            <a:ext cx="11994982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indent="-685800">
              <a:buFontTx/>
              <a:buChar char="-"/>
            </a:pP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Trái Đất có 5 đới khí hậu:</a:t>
            </a:r>
          </a:p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Một đới nóng (nhiệt đới)</a:t>
            </a:r>
          </a:p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Hai đới ôn hòa (ôn đới)</a:t>
            </a:r>
          </a:p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Hai đới lạnh (hàn đới)</a:t>
            </a: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xmlns="" id="{9A1988CF-3073-493D-A063-C00716F317AA}"/>
              </a:ext>
            </a:extLst>
          </p:cNvPr>
          <p:cNvSpPr/>
          <p:nvPr/>
        </p:nvSpPr>
        <p:spPr>
          <a:xfrm>
            <a:off x="123289" y="55635"/>
            <a:ext cx="942959" cy="93068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67E5F7A-7EA1-451B-BC00-149F115F3C33}"/>
              </a:ext>
            </a:extLst>
          </p:cNvPr>
          <p:cNvSpPr/>
          <p:nvPr/>
        </p:nvSpPr>
        <p:spPr>
          <a:xfrm>
            <a:off x="1138106" y="117279"/>
            <a:ext cx="8099113" cy="8002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Các đới khí hậu trên Trái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9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538480" y="254619"/>
            <a:ext cx="11653520" cy="6694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141996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24F4854-2358-4AC3-8E0A-3EE6345A6BB8}"/>
              </a:ext>
            </a:extLst>
          </p:cNvPr>
          <p:cNvSpPr/>
          <p:nvPr/>
        </p:nvSpPr>
        <p:spPr>
          <a:xfrm>
            <a:off x="5729626" y="1753102"/>
            <a:ext cx="2179065" cy="134996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C90D8C-8DBE-4AB5-9F48-321B604372ED}"/>
              </a:ext>
            </a:extLst>
          </p:cNvPr>
          <p:cNvSpPr txBox="1"/>
          <p:nvPr/>
        </p:nvSpPr>
        <p:spPr>
          <a:xfrm>
            <a:off x="-391011" y="0"/>
            <a:ext cx="1283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1.Ghép các ô bên trái và bên phải với ô ở giữa sao cho phù hợp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632BB10-F03C-4D63-9BB3-2A2D75CBE708}"/>
              </a:ext>
            </a:extLst>
          </p:cNvPr>
          <p:cNvSpPr/>
          <p:nvPr/>
        </p:nvSpPr>
        <p:spPr>
          <a:xfrm>
            <a:off x="86714" y="952086"/>
            <a:ext cx="4412512" cy="96756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Mưa dao động từ 500- 1000mm/năm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93B1866-0EBC-40B1-B27A-1461A9E70B9D}"/>
              </a:ext>
            </a:extLst>
          </p:cNvPr>
          <p:cNvSpPr/>
          <p:nvPr/>
        </p:nvSpPr>
        <p:spPr>
          <a:xfrm>
            <a:off x="86714" y="2197007"/>
            <a:ext cx="4412512" cy="96756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B5DF126-AB7D-4EDA-9C5B-45B1A7292705}"/>
              </a:ext>
            </a:extLst>
          </p:cNvPr>
          <p:cNvSpPr/>
          <p:nvPr/>
        </p:nvSpPr>
        <p:spPr>
          <a:xfrm>
            <a:off x="86714" y="3394029"/>
            <a:ext cx="4412512" cy="101343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/>
          </a:p>
          <a:p>
            <a:pPr algn="ctr"/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D00292F-01CA-4B6D-A3BD-97E218BF0B44}"/>
              </a:ext>
            </a:extLst>
          </p:cNvPr>
          <p:cNvSpPr/>
          <p:nvPr/>
        </p:nvSpPr>
        <p:spPr>
          <a:xfrm>
            <a:off x="91686" y="4662652"/>
            <a:ext cx="4363441" cy="1299191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5E09037-1D53-4F41-B503-AEB911A449BF}"/>
              </a:ext>
            </a:extLst>
          </p:cNvPr>
          <p:cNvSpPr/>
          <p:nvPr/>
        </p:nvSpPr>
        <p:spPr>
          <a:xfrm>
            <a:off x="9016409" y="999460"/>
            <a:ext cx="3001926" cy="96756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g,Tín phong thổi quanh năm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33B06F1-1FF3-441D-B10E-D39E939B3FAD}"/>
              </a:ext>
            </a:extLst>
          </p:cNvPr>
          <p:cNvSpPr/>
          <p:nvPr/>
        </p:nvSpPr>
        <p:spPr>
          <a:xfrm>
            <a:off x="9016409" y="2235294"/>
            <a:ext cx="3001926" cy="84321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7F2DFBF-00FD-475E-A698-5A30036A8961}"/>
              </a:ext>
            </a:extLst>
          </p:cNvPr>
          <p:cNvSpPr/>
          <p:nvPr/>
        </p:nvSpPr>
        <p:spPr>
          <a:xfrm>
            <a:off x="9016409" y="5007348"/>
            <a:ext cx="3001926" cy="165616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4D9B0D1A-F7E5-4576-8370-C1769C10FF44}"/>
              </a:ext>
            </a:extLst>
          </p:cNvPr>
          <p:cNvSpPr/>
          <p:nvPr/>
        </p:nvSpPr>
        <p:spPr>
          <a:xfrm>
            <a:off x="4468746" y="2773679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xmlns="" id="{9D6E8706-472C-4F95-ABA8-798526E39164}"/>
              </a:ext>
            </a:extLst>
          </p:cNvPr>
          <p:cNvSpPr/>
          <p:nvPr/>
        </p:nvSpPr>
        <p:spPr>
          <a:xfrm>
            <a:off x="4424324" y="5274976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xmlns="" id="{C7E9DC5C-A110-426B-8F4D-12279800C2E6}"/>
              </a:ext>
            </a:extLst>
          </p:cNvPr>
          <p:cNvSpPr/>
          <p:nvPr/>
        </p:nvSpPr>
        <p:spPr>
          <a:xfrm>
            <a:off x="4458586" y="3950448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xmlns="" id="{3DF0703E-5EC5-4DB7-9F38-D27B9B853589}"/>
              </a:ext>
            </a:extLst>
          </p:cNvPr>
          <p:cNvSpPr/>
          <p:nvPr/>
        </p:nvSpPr>
        <p:spPr>
          <a:xfrm>
            <a:off x="4438266" y="1361439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xmlns="" id="{B9FA5FDD-5862-47A1-8A40-8923683A9B05}"/>
              </a:ext>
            </a:extLst>
          </p:cNvPr>
          <p:cNvSpPr/>
          <p:nvPr/>
        </p:nvSpPr>
        <p:spPr>
          <a:xfrm>
            <a:off x="8949306" y="1432559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xmlns="" id="{A4D81CBC-675D-4F6F-8CE5-115547312DC2}"/>
              </a:ext>
            </a:extLst>
          </p:cNvPr>
          <p:cNvSpPr/>
          <p:nvPr/>
        </p:nvSpPr>
        <p:spPr>
          <a:xfrm>
            <a:off x="8984030" y="2673265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xmlns="" id="{626C0353-7BE5-4F18-BC40-C366086F336D}"/>
              </a:ext>
            </a:extLst>
          </p:cNvPr>
          <p:cNvSpPr/>
          <p:nvPr/>
        </p:nvSpPr>
        <p:spPr>
          <a:xfrm>
            <a:off x="8976222" y="5795936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xmlns="" id="{7D8CEF8A-BDCC-433D-A4AC-1CFB5A59F7A6}"/>
              </a:ext>
            </a:extLst>
          </p:cNvPr>
          <p:cNvSpPr/>
          <p:nvPr/>
        </p:nvSpPr>
        <p:spPr>
          <a:xfrm>
            <a:off x="7927143" y="5352907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xmlns="" id="{72ABF345-93E2-4486-9940-B34EC0A96A45}"/>
              </a:ext>
            </a:extLst>
          </p:cNvPr>
          <p:cNvSpPr/>
          <p:nvPr/>
        </p:nvSpPr>
        <p:spPr>
          <a:xfrm>
            <a:off x="5678344" y="2447378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xmlns="" id="{6EDAC99F-ADE1-49A3-ADB5-9C1131E61A0E}"/>
              </a:ext>
            </a:extLst>
          </p:cNvPr>
          <p:cNvSpPr/>
          <p:nvPr/>
        </p:nvSpPr>
        <p:spPr>
          <a:xfrm>
            <a:off x="7886778" y="2443145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37153F2-4540-41AD-8CE8-1986DF62CB5C}"/>
              </a:ext>
            </a:extLst>
          </p:cNvPr>
          <p:cNvSpPr/>
          <p:nvPr/>
        </p:nvSpPr>
        <p:spPr>
          <a:xfrm>
            <a:off x="5763426" y="3599966"/>
            <a:ext cx="2179065" cy="134996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FD6D3C6B-8F2A-4876-84F3-9D519918DC74}"/>
              </a:ext>
            </a:extLst>
          </p:cNvPr>
          <p:cNvSpPr/>
          <p:nvPr/>
        </p:nvSpPr>
        <p:spPr>
          <a:xfrm>
            <a:off x="5781940" y="5349811"/>
            <a:ext cx="2179065" cy="134996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432D2E-9C0D-49BC-A55C-E666519803CA}"/>
              </a:ext>
            </a:extLst>
          </p:cNvPr>
          <p:cNvSpPr txBox="1"/>
          <p:nvPr/>
        </p:nvSpPr>
        <p:spPr>
          <a:xfrm>
            <a:off x="5724891" y="2113433"/>
            <a:ext cx="2335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Đới nóng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3347499-B47B-46CD-9DAF-AA2E7129C36B}"/>
              </a:ext>
            </a:extLst>
          </p:cNvPr>
          <p:cNvSpPr txBox="1"/>
          <p:nvPr/>
        </p:nvSpPr>
        <p:spPr>
          <a:xfrm>
            <a:off x="5559863" y="3782970"/>
            <a:ext cx="2335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Đới </a:t>
            </a:r>
          </a:p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hòa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8D4A868-68D0-41F7-BB9F-9EAD634F8B47}"/>
              </a:ext>
            </a:extLst>
          </p:cNvPr>
          <p:cNvSpPr txBox="1"/>
          <p:nvPr/>
        </p:nvSpPr>
        <p:spPr>
          <a:xfrm>
            <a:off x="5811856" y="5763182"/>
            <a:ext cx="208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Đới lạnh</a:t>
            </a: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xmlns="" id="{4F7B0152-BC05-42B9-B2E0-F69ADEC5539D}"/>
              </a:ext>
            </a:extLst>
          </p:cNvPr>
          <p:cNvSpPr/>
          <p:nvPr/>
        </p:nvSpPr>
        <p:spPr>
          <a:xfrm>
            <a:off x="5690403" y="4277385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xmlns="" id="{171090B6-9F19-41BB-AFE7-275A755D3FDB}"/>
              </a:ext>
            </a:extLst>
          </p:cNvPr>
          <p:cNvSpPr/>
          <p:nvPr/>
        </p:nvSpPr>
        <p:spPr>
          <a:xfrm>
            <a:off x="5760611" y="6042830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xmlns="" id="{65ECD1DD-5CCF-4DBA-A814-B59848A6FB3A}"/>
              </a:ext>
            </a:extLst>
          </p:cNvPr>
          <p:cNvSpPr/>
          <p:nvPr/>
        </p:nvSpPr>
        <p:spPr>
          <a:xfrm>
            <a:off x="7926743" y="6000025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xmlns="" id="{809DB2D4-33AA-4116-942C-AD2AC066751F}"/>
              </a:ext>
            </a:extLst>
          </p:cNvPr>
          <p:cNvSpPr/>
          <p:nvPr/>
        </p:nvSpPr>
        <p:spPr>
          <a:xfrm>
            <a:off x="7904487" y="4323636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47D5753-CC8A-47B1-B9ED-EAF46E644BC2}"/>
              </a:ext>
            </a:extLst>
          </p:cNvPr>
          <p:cNvSpPr txBox="1"/>
          <p:nvPr/>
        </p:nvSpPr>
        <p:spPr>
          <a:xfrm>
            <a:off x="-95682" y="2136143"/>
            <a:ext cx="47773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Quanh năm nóng,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nhiệt độ TB năm trên </a:t>
            </a:r>
            <a:r>
              <a:rPr lang="pt-BR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pt-BR" sz="28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A540DED-7031-45CE-90DF-EDE52A7E2B10}"/>
              </a:ext>
            </a:extLst>
          </p:cNvPr>
          <p:cNvSpPr txBox="1"/>
          <p:nvPr/>
        </p:nvSpPr>
        <p:spPr>
          <a:xfrm>
            <a:off x="183978" y="3355350"/>
            <a:ext cx="38884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Nhiệt độ tất cả các tháng đều dưới </a:t>
            </a:r>
            <a:r>
              <a:rPr lang="pt-BR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pt-BR" sz="28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400"/>
          </a:p>
          <a:p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4600A4A-8ACF-474C-BF32-E4E2DF4FE6E9}"/>
              </a:ext>
            </a:extLst>
          </p:cNvPr>
          <p:cNvSpPr txBox="1"/>
          <p:nvPr/>
        </p:nvSpPr>
        <p:spPr>
          <a:xfrm>
            <a:off x="308069" y="4608085"/>
            <a:ext cx="37558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d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500mm/năm,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dạng tuyết</a:t>
            </a:r>
            <a:endParaRPr lang="en-US" sz="2800"/>
          </a:p>
          <a:p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65834978-346F-4F74-9842-47692B80887D}"/>
              </a:ext>
            </a:extLst>
          </p:cNvPr>
          <p:cNvSpPr/>
          <p:nvPr/>
        </p:nvSpPr>
        <p:spPr>
          <a:xfrm>
            <a:off x="111248" y="6129005"/>
            <a:ext cx="4363441" cy="64915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xmlns="" id="{A8569F8D-033A-4CFE-B15E-A141E382F955}"/>
              </a:ext>
            </a:extLst>
          </p:cNvPr>
          <p:cNvSpPr/>
          <p:nvPr/>
        </p:nvSpPr>
        <p:spPr>
          <a:xfrm>
            <a:off x="4406599" y="6394938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C71B6972-7567-487A-BD61-A7CEA65DDB4C}"/>
              </a:ext>
            </a:extLst>
          </p:cNvPr>
          <p:cNvSpPr txBox="1"/>
          <p:nvPr/>
        </p:nvSpPr>
        <p:spPr>
          <a:xfrm>
            <a:off x="-391011" y="6188805"/>
            <a:ext cx="53288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e,Gió đông cực là chủ yếu</a:t>
            </a:r>
            <a:endParaRPr lang="en-US" sz="2800"/>
          </a:p>
          <a:p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FB7E158-BAB2-4576-9BE7-F4404CCBEDBC}"/>
              </a:ext>
            </a:extLst>
          </p:cNvPr>
          <p:cNvSpPr txBox="1"/>
          <p:nvPr/>
        </p:nvSpPr>
        <p:spPr>
          <a:xfrm>
            <a:off x="9112635" y="2219681"/>
            <a:ext cx="28968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h, Gió tây ôn đới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chủ yếu</a:t>
            </a:r>
            <a:endParaRPr lang="en-US" sz="2800"/>
          </a:p>
          <a:p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DC44FD1A-0D17-459C-9853-22F167808BB0}"/>
              </a:ext>
            </a:extLst>
          </p:cNvPr>
          <p:cNvSpPr/>
          <p:nvPr/>
        </p:nvSpPr>
        <p:spPr>
          <a:xfrm>
            <a:off x="9105012" y="3419055"/>
            <a:ext cx="3001926" cy="1380351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xmlns="" id="{5407D294-D3FD-42D9-A235-A493FB52D088}"/>
              </a:ext>
            </a:extLst>
          </p:cNvPr>
          <p:cNvSpPr/>
          <p:nvPr/>
        </p:nvSpPr>
        <p:spPr>
          <a:xfrm>
            <a:off x="9072633" y="3857027"/>
            <a:ext cx="93094" cy="861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ECA2A38-6645-452B-A999-61E3C7470988}"/>
              </a:ext>
            </a:extLst>
          </p:cNvPr>
          <p:cNvSpPr txBox="1"/>
          <p:nvPr/>
        </p:nvSpPr>
        <p:spPr>
          <a:xfrm>
            <a:off x="9201238" y="3403443"/>
            <a:ext cx="2873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i, Nhiệt độ tháng nóng nhất không nhỏ h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pt-BR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pt-BR" sz="28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pt-BR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C5E06C1C-B5C6-4548-8178-7EE4217C1716}"/>
              </a:ext>
            </a:extLst>
          </p:cNvPr>
          <p:cNvSpPr txBox="1"/>
          <p:nvPr/>
        </p:nvSpPr>
        <p:spPr>
          <a:xfrm>
            <a:off x="8498870" y="5007347"/>
            <a:ext cx="40370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Lượng m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từ 1000mm 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2000mm/năm</a:t>
            </a:r>
          </a:p>
          <a:p>
            <a:pPr algn="ctr"/>
            <a:endParaRPr lang="en-US" sz="2800"/>
          </a:p>
          <a:p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D73A536-9630-4548-BA15-D59ADDBAAAD1}"/>
              </a:ext>
            </a:extLst>
          </p:cNvPr>
          <p:cNvCxnSpPr/>
          <p:nvPr/>
        </p:nvCxnSpPr>
        <p:spPr>
          <a:xfrm flipV="1">
            <a:off x="4541520" y="2529320"/>
            <a:ext cx="1219091" cy="2443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BEAB1573-3AC0-4D92-A7A4-EB761BCDB8E3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7926744" y="1475647"/>
            <a:ext cx="1022562" cy="9782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E704F3CF-4E6E-4CF8-9F71-2BE74CCFD059}"/>
              </a:ext>
            </a:extLst>
          </p:cNvPr>
          <p:cNvCxnSpPr>
            <a:cxnSpLocks/>
          </p:cNvCxnSpPr>
          <p:nvPr/>
        </p:nvCxnSpPr>
        <p:spPr>
          <a:xfrm flipH="1" flipV="1">
            <a:off x="7913426" y="2496990"/>
            <a:ext cx="1102984" cy="33384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88CA10DD-1579-4FB8-A5C3-1534CE70A62F}"/>
              </a:ext>
            </a:extLst>
          </p:cNvPr>
          <p:cNvCxnSpPr>
            <a:cxnSpLocks/>
            <a:endCxn id="40" idx="5"/>
          </p:cNvCxnSpPr>
          <p:nvPr/>
        </p:nvCxnSpPr>
        <p:spPr>
          <a:xfrm>
            <a:off x="4484813" y="1431862"/>
            <a:ext cx="1285051" cy="291907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58F6CC15-A213-445E-A991-4965F03A98B6}"/>
              </a:ext>
            </a:extLst>
          </p:cNvPr>
          <p:cNvCxnSpPr>
            <a:cxnSpLocks/>
            <a:stCxn id="25" idx="3"/>
            <a:endCxn id="44" idx="6"/>
          </p:cNvCxnSpPr>
          <p:nvPr/>
        </p:nvCxnSpPr>
        <p:spPr>
          <a:xfrm flipH="1">
            <a:off x="7997581" y="2746820"/>
            <a:ext cx="1000082" cy="16199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F0F35E63-3337-45EB-A636-093FA20C1C93}"/>
              </a:ext>
            </a:extLst>
          </p:cNvPr>
          <p:cNvCxnSpPr>
            <a:cxnSpLocks/>
            <a:stCxn id="56" idx="5"/>
            <a:endCxn id="44" idx="5"/>
          </p:cNvCxnSpPr>
          <p:nvPr/>
        </p:nvCxnSpPr>
        <p:spPr>
          <a:xfrm flipH="1">
            <a:off x="7983948" y="3930582"/>
            <a:ext cx="1168146" cy="46660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29211E80-26E4-4730-B076-B0911F12ACB7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4504970" y="3966599"/>
            <a:ext cx="1302188" cy="207623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8821325E-AFD9-4855-B870-B11C5B234A8E}"/>
              </a:ext>
            </a:extLst>
          </p:cNvPr>
          <p:cNvCxnSpPr>
            <a:cxnSpLocks/>
            <a:endCxn id="41" idx="6"/>
          </p:cNvCxnSpPr>
          <p:nvPr/>
        </p:nvCxnSpPr>
        <p:spPr>
          <a:xfrm>
            <a:off x="4474475" y="5273408"/>
            <a:ext cx="1379230" cy="81251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D4309AE7-6373-40B5-8D10-55281D0DD003}"/>
              </a:ext>
            </a:extLst>
          </p:cNvPr>
          <p:cNvCxnSpPr>
            <a:cxnSpLocks/>
            <a:endCxn id="41" idx="6"/>
          </p:cNvCxnSpPr>
          <p:nvPr/>
        </p:nvCxnSpPr>
        <p:spPr>
          <a:xfrm flipV="1">
            <a:off x="4468509" y="6085918"/>
            <a:ext cx="1385196" cy="35210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19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9B9EC-1BD1-4416-A165-F36451F12CD2}"/>
              </a:ext>
            </a:extLst>
          </p:cNvPr>
          <p:cNvSpPr/>
          <p:nvPr/>
        </p:nvSpPr>
        <p:spPr>
          <a:xfrm>
            <a:off x="3913010" y="201630"/>
            <a:ext cx="3056750" cy="65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996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8FA1AC-4135-4E9A-B4DE-1A7E6FCD1621}"/>
              </a:ext>
            </a:extLst>
          </p:cNvPr>
          <p:cNvSpPr txBox="1"/>
          <p:nvPr/>
        </p:nvSpPr>
        <p:spPr>
          <a:xfrm>
            <a:off x="322608" y="861230"/>
            <a:ext cx="118693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tuần lớp em dự định tổ chức đi dã ngoại một ngày.</a:t>
            </a:r>
          </a:p>
          <a:p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 khí tượng thủy văn có dự báo thời tiết ngày hôm đó như sau: nhiệt độ thấp nhất là, nhiệt độ cao nhất là; sáng sớm có sương mù, trời lạnh; trưa chiều hửng nắng, có lúc có mưa. Em cần chuẩn bị những gì để phù hợp với thời tiết buổi dã ngoại đó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25">
            <a:extLst>
              <a:ext uri="{FF2B5EF4-FFF2-40B4-BE49-F238E27FC236}">
                <a16:creationId xmlns:a16="http://schemas.microsoft.com/office/drawing/2014/main" xmlns="" id="{7C5E6618-01C5-4E62-85E3-2E89AC4266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61679" y="4461098"/>
            <a:ext cx="3218815" cy="23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1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17:Mục 3. Biến đổi khí hậu.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xmlns="" id="{7470B3FC-4552-47C7-B20C-86252B3D1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6331"/>
            <a:ext cx="12191999" cy="174030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ea typeface="Tahoma"/>
                <a:cs typeface="Times New Roman" pitchFamily="18" charset="0"/>
              </a:rPr>
              <a:t>Không khí ở các vùng vĩ độ thấp nóng hơn không khí các vùng vĩ độ cao, do các vùng vĩ độ thấp có?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A8A0AA3-6E9D-431A-89E2-473D03B4E5EC}"/>
              </a:ext>
            </a:extLst>
          </p:cNvPr>
          <p:cNvSpPr/>
          <p:nvPr/>
        </p:nvSpPr>
        <p:spPr>
          <a:xfrm>
            <a:off x="1523999" y="243459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2A94D66-870C-4757-BA44-BBBF10F1C27B}"/>
              </a:ext>
            </a:extLst>
          </p:cNvPr>
          <p:cNvSpPr/>
          <p:nvPr/>
        </p:nvSpPr>
        <p:spPr>
          <a:xfrm>
            <a:off x="1521729" y="6057738"/>
            <a:ext cx="9222471" cy="72638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Góc chiếu của tia sáng Mặt trời lớn hơn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18F70DB-1284-4E88-B37A-5C1025372680}"/>
              </a:ext>
            </a:extLst>
          </p:cNvPr>
          <p:cNvSpPr/>
          <p:nvPr/>
        </p:nvSpPr>
        <p:spPr>
          <a:xfrm>
            <a:off x="1521728" y="3870839"/>
            <a:ext cx="9292322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Độ ẩm 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4E44837-8CA7-4DEC-A253-379B6277ED55}"/>
              </a:ext>
            </a:extLst>
          </p:cNvPr>
          <p:cNvSpPr/>
          <p:nvPr/>
        </p:nvSpPr>
        <p:spPr>
          <a:xfrm>
            <a:off x="1152525" y="6052818"/>
            <a:ext cx="744832" cy="7058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A98B684-687C-4BAB-B45B-AED491D0A7CF}"/>
              </a:ext>
            </a:extLst>
          </p:cNvPr>
          <p:cNvSpPr/>
          <p:nvPr/>
        </p:nvSpPr>
        <p:spPr>
          <a:xfrm>
            <a:off x="1185568" y="3827420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E6AD0C-3F00-488A-A250-119F45CED3A1}"/>
              </a:ext>
            </a:extLst>
          </p:cNvPr>
          <p:cNvSpPr/>
          <p:nvPr/>
        </p:nvSpPr>
        <p:spPr>
          <a:xfrm>
            <a:off x="1521728" y="4965459"/>
            <a:ext cx="9292321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Gió Mậu dịch thổi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55C97D1-907C-42DB-8AF4-7332610C548C}"/>
              </a:ext>
            </a:extLst>
          </p:cNvPr>
          <p:cNvSpPr/>
          <p:nvPr/>
        </p:nvSpPr>
        <p:spPr>
          <a:xfrm>
            <a:off x="1152525" y="4887587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BE1BBB9-FF14-45F9-A399-CFDCC211210E}"/>
              </a:ext>
            </a:extLst>
          </p:cNvPr>
          <p:cNvSpPr/>
          <p:nvPr/>
        </p:nvSpPr>
        <p:spPr>
          <a:xfrm>
            <a:off x="1521728" y="2853027"/>
            <a:ext cx="929232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Khí áp thấp hơn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D711D74-3BF6-4B1F-A35E-5ECAF373673E}"/>
              </a:ext>
            </a:extLst>
          </p:cNvPr>
          <p:cNvSpPr/>
          <p:nvPr/>
        </p:nvSpPr>
        <p:spPr>
          <a:xfrm>
            <a:off x="1185567" y="2750552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6" grpId="1" animBg="1"/>
      <p:bldP spid="8" grpId="0" animBg="1"/>
      <p:bldP spid="9" grpId="0" animBg="1"/>
      <p:bldP spid="9" grpId="1" animBg="1"/>
      <p:bldP spid="11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FDD011-9E55-4B4A-A4CE-C766D7676B39}"/>
              </a:ext>
            </a:extLst>
          </p:cNvPr>
          <p:cNvSpPr/>
          <p:nvPr/>
        </p:nvSpPr>
        <p:spPr>
          <a:xfrm>
            <a:off x="1524000" y="2438403"/>
            <a:ext cx="185058" cy="43054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528" y="124434"/>
            <a:ext cx="12006943" cy="2313969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các trạm khí tượng, nhiệt kế thường đặt ở độ cao cách mặt đất là?</a:t>
            </a:r>
            <a:endParaRPr lang="vi-VN" sz="5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0060E6-C645-4790-930E-FA683B0D84EB}"/>
              </a:ext>
            </a:extLst>
          </p:cNvPr>
          <p:cNvSpPr/>
          <p:nvPr/>
        </p:nvSpPr>
        <p:spPr>
          <a:xfrm>
            <a:off x="1521729" y="5850909"/>
            <a:ext cx="3578341" cy="72638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2,5m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2A8775-E922-4518-867D-4A9831E822D5}"/>
              </a:ext>
            </a:extLst>
          </p:cNvPr>
          <p:cNvSpPr/>
          <p:nvPr/>
        </p:nvSpPr>
        <p:spPr>
          <a:xfrm>
            <a:off x="1521728" y="3664010"/>
            <a:ext cx="3605443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1,5m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4ADB8C8-44A9-4604-8F4D-A4290483902E}"/>
              </a:ext>
            </a:extLst>
          </p:cNvPr>
          <p:cNvSpPr/>
          <p:nvPr/>
        </p:nvSpPr>
        <p:spPr>
          <a:xfrm>
            <a:off x="1152525" y="5845989"/>
            <a:ext cx="744832" cy="7058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4499E43-767A-439A-9B05-A76FFD82ED72}"/>
              </a:ext>
            </a:extLst>
          </p:cNvPr>
          <p:cNvSpPr/>
          <p:nvPr/>
        </p:nvSpPr>
        <p:spPr>
          <a:xfrm>
            <a:off x="1185568" y="3620591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D21CF65-16E2-42C7-AA12-6BD61A428C9F}"/>
              </a:ext>
            </a:extLst>
          </p:cNvPr>
          <p:cNvSpPr/>
          <p:nvPr/>
        </p:nvSpPr>
        <p:spPr>
          <a:xfrm>
            <a:off x="1521728" y="4758630"/>
            <a:ext cx="3605443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FF1F8C7-7CB7-49FC-8E37-05A9B793C1D5}"/>
              </a:ext>
            </a:extLst>
          </p:cNvPr>
          <p:cNvSpPr/>
          <p:nvPr/>
        </p:nvSpPr>
        <p:spPr>
          <a:xfrm>
            <a:off x="1152525" y="4680758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DA3E583-BCCA-49CB-9BCF-0BA9038DFD6E}"/>
              </a:ext>
            </a:extLst>
          </p:cNvPr>
          <p:cNvSpPr/>
          <p:nvPr/>
        </p:nvSpPr>
        <p:spPr>
          <a:xfrm>
            <a:off x="1521728" y="2646198"/>
            <a:ext cx="3605443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63DC568-5E6D-458A-9F2E-272DB5770EB1}"/>
              </a:ext>
            </a:extLst>
          </p:cNvPr>
          <p:cNvSpPr/>
          <p:nvPr/>
        </p:nvSpPr>
        <p:spPr>
          <a:xfrm>
            <a:off x="1185567" y="2543723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1" grpId="0" animBg="1"/>
      <p:bldP spid="11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972" y="667652"/>
            <a:ext cx="11789228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 thay đổi của nhiệt độ không khí trên bề mặt đất theo vĩ độ diễn ra như sau?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8936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364C771-F636-4133-B387-AEE3F9BC22EC}"/>
              </a:ext>
            </a:extLst>
          </p:cNvPr>
          <p:cNvSpPr/>
          <p:nvPr/>
        </p:nvSpPr>
        <p:spPr>
          <a:xfrm>
            <a:off x="1523999" y="243459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91F402-6974-414B-8F16-68AB159CF8B9}"/>
              </a:ext>
            </a:extLst>
          </p:cNvPr>
          <p:cNvSpPr/>
          <p:nvPr/>
        </p:nvSpPr>
        <p:spPr>
          <a:xfrm>
            <a:off x="1521729" y="6057738"/>
            <a:ext cx="9222471" cy="72638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Nơi có vĩ độ càng cao nhiệt độ càng 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73613AA-4F58-4310-A7B7-9309E611DD9D}"/>
              </a:ext>
            </a:extLst>
          </p:cNvPr>
          <p:cNvSpPr/>
          <p:nvPr/>
        </p:nvSpPr>
        <p:spPr>
          <a:xfrm>
            <a:off x="1521728" y="3870839"/>
            <a:ext cx="9292322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Tăng dần từ xích đạo về 2 cực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DC07908-CBA6-4D9A-925A-2BDEC50D5C67}"/>
              </a:ext>
            </a:extLst>
          </p:cNvPr>
          <p:cNvSpPr/>
          <p:nvPr/>
        </p:nvSpPr>
        <p:spPr>
          <a:xfrm>
            <a:off x="1152525" y="6052818"/>
            <a:ext cx="744832" cy="7058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42585A7-6AFD-4865-87E8-645BCF79A825}"/>
              </a:ext>
            </a:extLst>
          </p:cNvPr>
          <p:cNvSpPr/>
          <p:nvPr/>
        </p:nvSpPr>
        <p:spPr>
          <a:xfrm>
            <a:off x="1185568" y="3827420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E731AAC-895A-4435-8856-9EB4111A4107}"/>
              </a:ext>
            </a:extLst>
          </p:cNvPr>
          <p:cNvSpPr/>
          <p:nvPr/>
        </p:nvSpPr>
        <p:spPr>
          <a:xfrm>
            <a:off x="1521728" y="4965459"/>
            <a:ext cx="9292321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Giảm dần từ vĩ độ cao về vĩ độ thấp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2311733-8DB2-4B24-95B8-3F20FD2D6606}"/>
              </a:ext>
            </a:extLst>
          </p:cNvPr>
          <p:cNvSpPr/>
          <p:nvPr/>
        </p:nvSpPr>
        <p:spPr>
          <a:xfrm>
            <a:off x="1152525" y="4887587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3CD9079-5E10-4B9B-9523-321B8DB5AD11}"/>
              </a:ext>
            </a:extLst>
          </p:cNvPr>
          <p:cNvSpPr/>
          <p:nvPr/>
        </p:nvSpPr>
        <p:spPr>
          <a:xfrm>
            <a:off x="1521728" y="2853027"/>
            <a:ext cx="929232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Giảm dần từ xích đạo về 2 cực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743E6B7-0630-4DF0-9177-ED1760EDBE82}"/>
              </a:ext>
            </a:extLst>
          </p:cNvPr>
          <p:cNvSpPr/>
          <p:nvPr/>
        </p:nvSpPr>
        <p:spPr>
          <a:xfrm>
            <a:off x="1185567" y="2750552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886430"/>
            <a:ext cx="11614888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4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4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4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bao</a:t>
            </a:r>
            <a:r>
              <a:rPr lang="en-US" sz="4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giờ</a:t>
            </a:r>
            <a:r>
              <a:rPr lang="en-US" sz="4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30?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2234" y="3177672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Tháng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0628" y="566058"/>
            <a:ext cx="11832771" cy="3428999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Tất cả các trạm khí tượng trên thế giới đo nhiệt độ vào cùng thời điểm: 0,6,12,18 giờ Grin-uych (giờ GMT). Vậy các trạm khí tượng ở Việt Nam đo nhiệt độ vào các giờ nào?</a:t>
            </a:r>
            <a:endParaRPr lang="vi-VN" sz="4400" b="1" dirty="0">
              <a:solidFill>
                <a:schemeClr val="accent4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2491" y="4479676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noProof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7, 13, 19,1 giờ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883" y="-938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57" y="576476"/>
            <a:ext cx="11974286" cy="181157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 sắp xếp các thứ tự a,b,c cho đúng với quá trình nóng lên của khí quyển?</a:t>
            </a:r>
            <a:endParaRPr lang="vi-VN" sz="5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512" y="0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3DB1F1B-3166-428D-9909-048EE0BFB223}"/>
              </a:ext>
            </a:extLst>
          </p:cNvPr>
          <p:cNvSpPr/>
          <p:nvPr/>
        </p:nvSpPr>
        <p:spPr>
          <a:xfrm>
            <a:off x="511627" y="243459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800EA34-92C2-4E47-B279-FBE7E001BD00}"/>
              </a:ext>
            </a:extLst>
          </p:cNvPr>
          <p:cNvSpPr/>
          <p:nvPr/>
        </p:nvSpPr>
        <p:spPr>
          <a:xfrm>
            <a:off x="348513" y="5863342"/>
            <a:ext cx="8524097" cy="72638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Làm nóng bề mặt đất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4539563-2091-4347-93BD-2EB022D59950}"/>
              </a:ext>
            </a:extLst>
          </p:cNvPr>
          <p:cNvSpPr/>
          <p:nvPr/>
        </p:nvSpPr>
        <p:spPr>
          <a:xfrm>
            <a:off x="348512" y="3884989"/>
            <a:ext cx="8588659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 Tia sáng mặt trời xuyên qua khí quyển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77AF2E7-1B36-4802-B228-39D822212A21}"/>
              </a:ext>
            </a:extLst>
          </p:cNvPr>
          <p:cNvSpPr/>
          <p:nvPr/>
        </p:nvSpPr>
        <p:spPr>
          <a:xfrm>
            <a:off x="140153" y="5844272"/>
            <a:ext cx="744832" cy="7058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8544AE9-AF8F-4838-9D80-B71CAE80EDAB}"/>
              </a:ext>
            </a:extLst>
          </p:cNvPr>
          <p:cNvSpPr/>
          <p:nvPr/>
        </p:nvSpPr>
        <p:spPr>
          <a:xfrm>
            <a:off x="173196" y="3827420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4D5A6A1-55A7-4345-840E-A9A787926144}"/>
              </a:ext>
            </a:extLst>
          </p:cNvPr>
          <p:cNvSpPr/>
          <p:nvPr/>
        </p:nvSpPr>
        <p:spPr>
          <a:xfrm>
            <a:off x="348513" y="4899399"/>
            <a:ext cx="8588658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Làm nóng khí quyển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8D04D25-2A3B-45AC-BB88-AE1CEF921636}"/>
              </a:ext>
            </a:extLst>
          </p:cNvPr>
          <p:cNvSpPr/>
          <p:nvPr/>
        </p:nvSpPr>
        <p:spPr>
          <a:xfrm>
            <a:off x="140153" y="4807377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467FAF5-4D67-4D77-B5BF-EFEBB0B49357}"/>
              </a:ext>
            </a:extLst>
          </p:cNvPr>
          <p:cNvSpPr/>
          <p:nvPr/>
        </p:nvSpPr>
        <p:spPr>
          <a:xfrm>
            <a:off x="348512" y="2867177"/>
            <a:ext cx="8588659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Bề mặt Trái Đất phát ra năng lượng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377AABF-24D1-44EA-BCEA-1BDFFD8A0D0B}"/>
              </a:ext>
            </a:extLst>
          </p:cNvPr>
          <p:cNvSpPr/>
          <p:nvPr/>
        </p:nvSpPr>
        <p:spPr>
          <a:xfrm>
            <a:off x="173195" y="2750552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3B9F891-81B2-420B-A4CD-99616F414F18}"/>
              </a:ext>
            </a:extLst>
          </p:cNvPr>
          <p:cNvSpPr/>
          <p:nvPr/>
        </p:nvSpPr>
        <p:spPr>
          <a:xfrm>
            <a:off x="10000873" y="2810783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D3BCFCD-AC06-45D0-A619-8801E40A7860}"/>
              </a:ext>
            </a:extLst>
          </p:cNvPr>
          <p:cNvSpPr/>
          <p:nvPr/>
        </p:nvSpPr>
        <p:spPr>
          <a:xfrm>
            <a:off x="9981000" y="3764102"/>
            <a:ext cx="744832" cy="7058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36110B3-D365-4F50-8616-97234528B95C}"/>
              </a:ext>
            </a:extLst>
          </p:cNvPr>
          <p:cNvSpPr/>
          <p:nvPr/>
        </p:nvSpPr>
        <p:spPr>
          <a:xfrm>
            <a:off x="10021421" y="4643604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392A610-C9B1-459C-8E39-CC16D0E4A959}"/>
              </a:ext>
            </a:extLst>
          </p:cNvPr>
          <p:cNvSpPr/>
          <p:nvPr/>
        </p:nvSpPr>
        <p:spPr>
          <a:xfrm>
            <a:off x="10061210" y="5574265"/>
            <a:ext cx="744832" cy="80690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xmlns="" id="{14915959-6815-4E67-8B62-3C8B1617116C}"/>
              </a:ext>
            </a:extLst>
          </p:cNvPr>
          <p:cNvSpPr/>
          <p:nvPr/>
        </p:nvSpPr>
        <p:spPr>
          <a:xfrm rot="10800000">
            <a:off x="9533431" y="2964522"/>
            <a:ext cx="488494" cy="3512477"/>
          </a:xfrm>
          <a:prstGeom prst="upArrow">
            <a:avLst>
              <a:gd name="adj1" fmla="val 90111"/>
              <a:gd name="adj2" fmla="val 500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383550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1655</Words>
  <Application>Microsoft Office PowerPoint</Application>
  <PresentationFormat>Custom</PresentationFormat>
  <Paragraphs>273</Paragraphs>
  <Slides>35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HP</cp:lastModifiedBy>
  <cp:revision>31</cp:revision>
  <dcterms:created xsi:type="dcterms:W3CDTF">2021-10-09T02:52:13Z</dcterms:created>
  <dcterms:modified xsi:type="dcterms:W3CDTF">2022-11-27T02:08:04Z</dcterms:modified>
</cp:coreProperties>
</file>