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44" r:id="rId2"/>
    <p:sldId id="325" r:id="rId3"/>
    <p:sldId id="397" r:id="rId4"/>
    <p:sldId id="424" r:id="rId5"/>
    <p:sldId id="425" r:id="rId6"/>
    <p:sldId id="426" r:id="rId7"/>
    <p:sldId id="427" r:id="rId8"/>
    <p:sldId id="445" r:id="rId9"/>
    <p:sldId id="446" r:id="rId10"/>
    <p:sldId id="431" r:id="rId11"/>
    <p:sldId id="432" r:id="rId12"/>
    <p:sldId id="433" r:id="rId13"/>
    <p:sldId id="430" r:id="rId14"/>
    <p:sldId id="326" r:id="rId15"/>
    <p:sldId id="434" r:id="rId16"/>
    <p:sldId id="435" r:id="rId17"/>
    <p:sldId id="403" r:id="rId18"/>
    <p:sldId id="437" r:id="rId19"/>
    <p:sldId id="438" r:id="rId20"/>
    <p:sldId id="440" r:id="rId21"/>
    <p:sldId id="441" r:id="rId22"/>
    <p:sldId id="442"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9DC7"/>
    <a:srgbClr val="E46ACD"/>
    <a:srgbClr val="E2A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6562E5-8BDD-42E3-B0C2-C42E158C681B}" type="datetimeFigureOut">
              <a:rPr lang="en-US" smtClean="0"/>
              <a:t>10/04/2021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42544-291A-49D9-B013-08A63C8752AE}" type="slidenum">
              <a:rPr lang="en-US" smtClean="0"/>
              <a:t>‹#›</a:t>
            </a:fld>
            <a:endParaRPr lang="en-US"/>
          </a:p>
        </p:txBody>
      </p:sp>
    </p:spTree>
    <p:extLst>
      <p:ext uri="{BB962C8B-B14F-4D97-AF65-F5344CB8AC3E}">
        <p14:creationId xmlns:p14="http://schemas.microsoft.com/office/powerpoint/2010/main" val="115337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幻灯片图像占位符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备注占位符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32772"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微软雅黑" pitchFamily="34" charset="-122"/>
              </a:defRPr>
            </a:lvl1pPr>
            <a:lvl2pPr marL="685669" indent="-263719">
              <a:defRPr>
                <a:solidFill>
                  <a:schemeClr val="tx1"/>
                </a:solidFill>
                <a:latin typeface="Calibri" pitchFamily="34" charset="0"/>
                <a:ea typeface="微软雅黑" pitchFamily="34" charset="-122"/>
              </a:defRPr>
            </a:lvl2pPr>
            <a:lvl3pPr marL="1054875" indent="-210975">
              <a:defRPr>
                <a:solidFill>
                  <a:schemeClr val="tx1"/>
                </a:solidFill>
                <a:latin typeface="Calibri" pitchFamily="34" charset="0"/>
                <a:ea typeface="微软雅黑" pitchFamily="34" charset="-122"/>
              </a:defRPr>
            </a:lvl3pPr>
            <a:lvl4pPr marL="1476825" indent="-210975">
              <a:defRPr>
                <a:solidFill>
                  <a:schemeClr val="tx1"/>
                </a:solidFill>
                <a:latin typeface="Calibri" pitchFamily="34" charset="0"/>
                <a:ea typeface="微软雅黑" pitchFamily="34" charset="-122"/>
              </a:defRPr>
            </a:lvl4pPr>
            <a:lvl5pPr marL="1898774" indent="-210975">
              <a:defRPr>
                <a:solidFill>
                  <a:schemeClr val="tx1"/>
                </a:solidFill>
                <a:latin typeface="Calibri" pitchFamily="34" charset="0"/>
                <a:ea typeface="微软雅黑" pitchFamily="34" charset="-122"/>
              </a:defRPr>
            </a:lvl5pPr>
            <a:lvl6pPr marL="2320724" indent="-210975" eaLnBrk="0" fontAlgn="base" hangingPunct="0">
              <a:spcBef>
                <a:spcPct val="0"/>
              </a:spcBef>
              <a:spcAft>
                <a:spcPct val="0"/>
              </a:spcAft>
              <a:defRPr>
                <a:solidFill>
                  <a:schemeClr val="tx1"/>
                </a:solidFill>
                <a:latin typeface="Calibri" pitchFamily="34" charset="0"/>
                <a:ea typeface="微软雅黑" pitchFamily="34" charset="-122"/>
              </a:defRPr>
            </a:lvl6pPr>
            <a:lvl7pPr marL="2742674" indent="-210975" eaLnBrk="0" fontAlgn="base" hangingPunct="0">
              <a:spcBef>
                <a:spcPct val="0"/>
              </a:spcBef>
              <a:spcAft>
                <a:spcPct val="0"/>
              </a:spcAft>
              <a:defRPr>
                <a:solidFill>
                  <a:schemeClr val="tx1"/>
                </a:solidFill>
                <a:latin typeface="Calibri" pitchFamily="34" charset="0"/>
                <a:ea typeface="微软雅黑" pitchFamily="34" charset="-122"/>
              </a:defRPr>
            </a:lvl7pPr>
            <a:lvl8pPr marL="3164624" indent="-210975" eaLnBrk="0" fontAlgn="base" hangingPunct="0">
              <a:spcBef>
                <a:spcPct val="0"/>
              </a:spcBef>
              <a:spcAft>
                <a:spcPct val="0"/>
              </a:spcAft>
              <a:defRPr>
                <a:solidFill>
                  <a:schemeClr val="tx1"/>
                </a:solidFill>
                <a:latin typeface="Calibri" pitchFamily="34" charset="0"/>
                <a:ea typeface="微软雅黑" pitchFamily="34" charset="-122"/>
              </a:defRPr>
            </a:lvl8pPr>
            <a:lvl9pPr marL="3586574" indent="-210975" eaLnBrk="0" fontAlgn="base" hangingPunct="0">
              <a:spcBef>
                <a:spcPct val="0"/>
              </a:spcBef>
              <a:spcAft>
                <a:spcPct val="0"/>
              </a:spcAft>
              <a:defRPr>
                <a:solidFill>
                  <a:schemeClr val="tx1"/>
                </a:solidFill>
                <a:latin typeface="Calibri" pitchFamily="34" charset="0"/>
                <a:ea typeface="微软雅黑" pitchFamily="34" charset="-122"/>
              </a:defRPr>
            </a:lvl9pPr>
          </a:lstStyle>
          <a:p>
            <a:fld id="{00F71F1C-1E15-40CA-B24A-20BDEAFE3239}" type="slidenum">
              <a:rPr lang="zh-CN" altLang="en-US" smtClean="0">
                <a:ea typeface="宋体" pitchFamily="2" charset="-122"/>
              </a:rPr>
              <a:pPr/>
              <a:t>23</a:t>
            </a:fld>
            <a:endParaRPr lang="zh-CN" altLang="en-US">
              <a:ea typeface="宋体"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8A63D-C375-423F-B80D-7B1BF97529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DAB7AB8-89AB-4C07-BCA0-88451F2204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12E1EA-E9DE-4E59-A758-16051FEB4526}"/>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BB94B25F-F17F-443B-81FE-C4EE3D8DBB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26BE9-A05D-4495-8BA9-60214575A413}"/>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7005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73848-8E39-4BA1-ACEC-A2D4726E07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7B472A-18ED-4745-9AC3-4E9A929E95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26AC-6103-45DD-80D6-E3DAA1802868}"/>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30C6CE06-6CFE-43EE-9CB0-22AC3B636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FEA76B-BC83-4448-A292-520339C2480B}"/>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143842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93A3F5-CF0A-42FF-BC03-7CDA3D9985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50164FF-D6B5-4A3C-B2D2-FF08A710B5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FD9C4-1825-46EB-9371-C8A97F6D1045}"/>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DD646FDA-5500-4347-B815-40CE5ABE5D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E41893-B271-4F08-B705-4A7A05846A95}"/>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2445344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690833"/>
      </p:ext>
    </p:extLst>
  </p:cSld>
  <p:clrMapOvr>
    <a:masterClrMapping/>
  </p:clrMapOvr>
  <p:transition spd="slow" advTm="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1AE55-395C-4D8D-917C-9E1F774F11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3CBCF6-BFA6-4EFD-BA80-D89978CEF5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839F25-4402-44D7-B47B-F01D56327E1D}"/>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EF8BA1BF-11D8-4073-A031-01AF1DB7B4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5FF83A-244A-4C99-AEB4-A88288770E80}"/>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280655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02BB-E2C5-48D1-AE5C-ECEAD510D3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41F14F-0080-4319-A4F5-BE8F67C666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340BEB-BD9C-45C5-9145-647CCBAEB05C}"/>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C3A6B9EE-9D1A-4C4E-B76E-89FBFF7059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AF4632-FA11-4A63-8667-B8F5E0BE5E6F}"/>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3481585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F42B9-9819-4452-9417-EEFA78CD24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565B28-3924-466B-907D-16B1F8027B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FF511C-BF83-4620-B800-771F44612D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AFCB57-1ABE-436F-A1B1-ED2BD43EEB7B}"/>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6" name="Footer Placeholder 5">
            <a:extLst>
              <a:ext uri="{FF2B5EF4-FFF2-40B4-BE49-F238E27FC236}">
                <a16:creationId xmlns:a16="http://schemas.microsoft.com/office/drawing/2014/main" id="{17459022-AA3F-4EFC-AB94-5A9583398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D1EBB1-C4A0-41F1-9DD5-B65A128C2D5F}"/>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255069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8A88-341F-42BD-93A4-A9F35045FC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31F8FD-F75F-4C1B-A93E-BFC21B6606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E62651-D9D0-460E-807C-44641B1871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2D1DF40-4989-4949-8274-4AEDC2F4A1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92CA3E-6CA7-42E2-B3F5-3E1A6E71CB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407E90-A5B3-43E4-BFF2-F0E0DB913CA9}"/>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8" name="Footer Placeholder 7">
            <a:extLst>
              <a:ext uri="{FF2B5EF4-FFF2-40B4-BE49-F238E27FC236}">
                <a16:creationId xmlns:a16="http://schemas.microsoft.com/office/drawing/2014/main" id="{6FAF78A6-FD4A-42E4-AB4B-DC115F012A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4151B9-83B5-4CAC-BFF5-154AEF89CD23}"/>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2478177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87F2F-88CF-47D2-9AA7-81B8651368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9ABFA0-6308-4534-9DE4-95AE10FD3466}"/>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4" name="Footer Placeholder 3">
            <a:extLst>
              <a:ext uri="{FF2B5EF4-FFF2-40B4-BE49-F238E27FC236}">
                <a16:creationId xmlns:a16="http://schemas.microsoft.com/office/drawing/2014/main" id="{70B75F1F-1632-4686-AA3F-8914D75122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4C838D-1501-460E-B4E3-A52065BD6B16}"/>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536753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237501-0A40-43F1-90B2-D6DAB0533CDF}"/>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3" name="Footer Placeholder 2">
            <a:extLst>
              <a:ext uri="{FF2B5EF4-FFF2-40B4-BE49-F238E27FC236}">
                <a16:creationId xmlns:a16="http://schemas.microsoft.com/office/drawing/2014/main" id="{B71A70F1-CF1B-4294-9FE5-C5C6114DED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46643E-4010-45A7-A799-1F261FA75501}"/>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146377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112BE-E406-4434-AD2A-BB6CFD8E88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444FA6-CD84-460F-93CF-74262A8AAE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636E8E-5D5C-4CDC-A288-12C0F6CC0B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05AADA-35FA-445F-A66E-AC89C6300D3E}"/>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6" name="Footer Placeholder 5">
            <a:extLst>
              <a:ext uri="{FF2B5EF4-FFF2-40B4-BE49-F238E27FC236}">
                <a16:creationId xmlns:a16="http://schemas.microsoft.com/office/drawing/2014/main" id="{D155662C-68ED-4C03-BA6C-F5E7B18948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B80F7-CB54-4689-988F-18CDECD42FE4}"/>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93556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824DD-B89B-4EEA-8847-057645DA82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7C424A-66A5-4D9D-86CE-9A0E507FA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593C48-47D7-45E2-8307-A9AD653EF0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0920ED-B59B-4EE6-BC93-E81B5C9B119C}"/>
              </a:ext>
            </a:extLst>
          </p:cNvPr>
          <p:cNvSpPr>
            <a:spLocks noGrp="1"/>
          </p:cNvSpPr>
          <p:nvPr>
            <p:ph type="dt" sz="half" idx="10"/>
          </p:nvPr>
        </p:nvSpPr>
        <p:spPr/>
        <p:txBody>
          <a:bodyPr/>
          <a:lstStyle/>
          <a:p>
            <a:fld id="{6B3CA27B-DDC3-42C0-B18D-836FEE95BBC3}" type="datetimeFigureOut">
              <a:rPr lang="en-US" smtClean="0"/>
              <a:t>10/04/2021</a:t>
            </a:fld>
            <a:endParaRPr lang="en-US"/>
          </a:p>
        </p:txBody>
      </p:sp>
      <p:sp>
        <p:nvSpPr>
          <p:cNvPr id="6" name="Footer Placeholder 5">
            <a:extLst>
              <a:ext uri="{FF2B5EF4-FFF2-40B4-BE49-F238E27FC236}">
                <a16:creationId xmlns:a16="http://schemas.microsoft.com/office/drawing/2014/main" id="{E204FD4F-000C-4CDF-A095-5DBDB5C573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90533C-B4A7-47F5-85D6-D5A5DA0B46EB}"/>
              </a:ext>
            </a:extLst>
          </p:cNvPr>
          <p:cNvSpPr>
            <a:spLocks noGrp="1"/>
          </p:cNvSpPr>
          <p:nvPr>
            <p:ph type="sldNum" sz="quarter" idx="12"/>
          </p:nvPr>
        </p:nvSpPr>
        <p:spPr/>
        <p:txBody>
          <a:bodyPr/>
          <a:lstStyle/>
          <a:p>
            <a:fld id="{B89060EB-FFBF-4EB4-8455-17B8FCEAC136}" type="slidenum">
              <a:rPr lang="en-US" smtClean="0"/>
              <a:t>‹#›</a:t>
            </a:fld>
            <a:endParaRPr lang="en-US"/>
          </a:p>
        </p:txBody>
      </p:sp>
    </p:spTree>
    <p:extLst>
      <p:ext uri="{BB962C8B-B14F-4D97-AF65-F5344CB8AC3E}">
        <p14:creationId xmlns:p14="http://schemas.microsoft.com/office/powerpoint/2010/main" val="3306498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12000" b="-1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5D7D5F-628A-447C-86F9-308A9A6251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F26625-B0E6-4F79-B808-C65EA7B910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AE6C22-E085-45CC-BB19-2946234266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CA27B-DDC3-42C0-B18D-836FEE95BBC3}" type="datetimeFigureOut">
              <a:rPr lang="en-US" smtClean="0"/>
              <a:t>10/04/2021</a:t>
            </a:fld>
            <a:endParaRPr lang="en-US"/>
          </a:p>
        </p:txBody>
      </p:sp>
      <p:sp>
        <p:nvSpPr>
          <p:cNvPr id="5" name="Footer Placeholder 4">
            <a:extLst>
              <a:ext uri="{FF2B5EF4-FFF2-40B4-BE49-F238E27FC236}">
                <a16:creationId xmlns:a16="http://schemas.microsoft.com/office/drawing/2014/main" id="{EE65AA69-DB69-472C-AFAD-360CCD861C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C1BFFC-47A4-4831-86D8-F5CA243795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060EB-FFBF-4EB4-8455-17B8FCEAC136}" type="slidenum">
              <a:rPr lang="en-US" smtClean="0"/>
              <a:t>‹#›</a:t>
            </a:fld>
            <a:endParaRPr lang="en-US"/>
          </a:p>
        </p:txBody>
      </p:sp>
    </p:spTree>
    <p:extLst>
      <p:ext uri="{BB962C8B-B14F-4D97-AF65-F5344CB8AC3E}">
        <p14:creationId xmlns:p14="http://schemas.microsoft.com/office/powerpoint/2010/main" val="1755824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7A7D8C-7E90-44A2-8239-5FA0E1B56A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05791" y="817569"/>
            <a:ext cx="9580418" cy="5529493"/>
          </a:xfrm>
          <a:prstGeom prst="rect">
            <a:avLst/>
          </a:prstGeom>
          <a:noFill/>
          <a:ln>
            <a:noFill/>
          </a:ln>
        </p:spPr>
      </p:pic>
      <p:sp>
        <p:nvSpPr>
          <p:cNvPr id="6" name="TextBox 5">
            <a:extLst>
              <a:ext uri="{FF2B5EF4-FFF2-40B4-BE49-F238E27FC236}">
                <a16:creationId xmlns:a16="http://schemas.microsoft.com/office/drawing/2014/main" id="{F7A934B9-B780-4C9A-B54C-5A2F0A5B0A26}"/>
              </a:ext>
            </a:extLst>
          </p:cNvPr>
          <p:cNvSpPr txBox="1"/>
          <p:nvPr/>
        </p:nvSpPr>
        <p:spPr>
          <a:xfrm>
            <a:off x="2804373" y="2555161"/>
            <a:ext cx="6994715" cy="1723549"/>
          </a:xfrm>
          <a:prstGeom prst="rect">
            <a:avLst/>
          </a:prstGeom>
          <a:noFill/>
        </p:spPr>
        <p:txBody>
          <a:bodyPr wrap="square">
            <a:spAutoFit/>
          </a:bodyPr>
          <a:lstStyle/>
          <a:p>
            <a:pPr marL="0" marR="0" lvl="0" indent="0" algn="ctr" defTabSz="914400" rtl="0" eaLnBrk="1" fontAlgn="auto" latinLnBrk="0" hangingPunct="1">
              <a:spcAft>
                <a:spcPts val="600"/>
              </a:spcAft>
              <a:buClrTx/>
              <a:buSzTx/>
              <a:buFontTx/>
              <a:buNone/>
              <a:tabLst/>
              <a:defRPr/>
            </a:pPr>
            <a:r>
              <a:rPr kumimoji="0" lang="en-US" sz="3200" b="1" i="0" u="none" strike="noStrike" kern="1200" cap="none" spc="0" normalizeH="0" baseline="0" noProof="0" dirty="0">
                <a:ln w="19050">
                  <a:solidFill>
                    <a:prstClr val="white"/>
                  </a:solidFill>
                </a:ln>
                <a:solidFill>
                  <a:schemeClr val="bg1"/>
                </a:solidFill>
                <a:effectLst/>
                <a:uLnTx/>
                <a:uFillTx/>
                <a:latin typeface="Montserrat" panose="00000500000000000000" charset="0"/>
                <a:ea typeface="Montserrat" panose="00000500000000000000" charset="0"/>
                <a:cs typeface="Montserrat" panose="00000500000000000000" charset="0"/>
              </a:rPr>
              <a:t>CHUYÊN</a:t>
            </a:r>
            <a:r>
              <a:rPr kumimoji="0" lang="en-US" sz="3200" b="1" i="0" u="none" strike="noStrike" kern="1200" cap="none" spc="0" normalizeH="0" noProof="0" dirty="0">
                <a:ln w="19050">
                  <a:solidFill>
                    <a:prstClr val="white"/>
                  </a:solidFill>
                </a:ln>
                <a:solidFill>
                  <a:schemeClr val="bg1"/>
                </a:solidFill>
                <a:effectLst/>
                <a:uLnTx/>
                <a:uFillTx/>
                <a:latin typeface="Montserrat" panose="00000500000000000000" charset="0"/>
                <a:ea typeface="Montserrat" panose="00000500000000000000" charset="0"/>
                <a:cs typeface="Montserrat" panose="00000500000000000000" charset="0"/>
              </a:rPr>
              <a:t> ĐỀ 8</a:t>
            </a:r>
          </a:p>
          <a:p>
            <a:pPr algn="ctr">
              <a:spcAft>
                <a:spcPts val="600"/>
              </a:spcAft>
            </a:pPr>
            <a:r>
              <a:rPr lang="en-US" sz="3200" b="1" dirty="0">
                <a:solidFill>
                  <a:schemeClr val="bg1"/>
                </a:solidFill>
                <a:latin typeface="Times New Roman" pitchFamily="18" charset="0"/>
                <a:cs typeface="Times New Roman" pitchFamily="18" charset="0"/>
              </a:rPr>
              <a:t>VIẾT ĐOẠN VĂN NÊU CẢM NGHĨ </a:t>
            </a:r>
          </a:p>
          <a:p>
            <a:pPr algn="ctr">
              <a:spcAft>
                <a:spcPts val="600"/>
              </a:spcAft>
            </a:pPr>
            <a:r>
              <a:rPr lang="en-US" sz="3200" b="1" dirty="0">
                <a:solidFill>
                  <a:schemeClr val="bg1"/>
                </a:solidFill>
                <a:latin typeface="Times New Roman" pitchFamily="18" charset="0"/>
                <a:cs typeface="Times New Roman" pitchFamily="18" charset="0"/>
              </a:rPr>
              <a:t>VỀ BÀI THƠ LỤC BÁT</a:t>
            </a:r>
            <a:endParaRPr lang="en-US" sz="32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802692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D6E69C0-B15E-44C5-81E7-FA82ADC298A3}"/>
              </a:ext>
            </a:extLst>
          </p:cNvPr>
          <p:cNvSpPr txBox="1"/>
          <p:nvPr/>
        </p:nvSpPr>
        <p:spPr>
          <a:xfrm>
            <a:off x="1267689" y="1780815"/>
            <a:ext cx="10099964" cy="3785652"/>
          </a:xfrm>
          <a:prstGeom prst="rect">
            <a:avLst/>
          </a:prstGeom>
          <a:noFill/>
        </p:spPr>
        <p:txBody>
          <a:bodyPr wrap="square">
            <a:spAutoFit/>
          </a:bodyPr>
          <a:lstStyle/>
          <a:p>
            <a:r>
              <a:rPr lang="pt-BR" sz="4000" b="1" dirty="0">
                <a:latin typeface="Times New Roman" pitchFamily="18" charset="0"/>
                <a:cs typeface="Times New Roman" pitchFamily="18" charset="0"/>
              </a:rPr>
              <a:t>1. Sử dụng cách mở bài:</a:t>
            </a:r>
            <a:endParaRPr lang="en-US" sz="4000" b="1" dirty="0">
              <a:latin typeface="Times New Roman" pitchFamily="18" charset="0"/>
              <a:cs typeface="Times New Roman" pitchFamily="18" charset="0"/>
            </a:endParaRPr>
          </a:p>
          <a:p>
            <a:pPr algn="just"/>
            <a:r>
              <a:rPr lang="pt-BR" sz="4000" b="1" i="1" dirty="0">
                <a:latin typeface="Times New Roman" pitchFamily="18" charset="0"/>
                <a:cs typeface="Times New Roman" pitchFamily="18" charset="0"/>
              </a:rPr>
              <a:t>- Trực tiếp: </a:t>
            </a:r>
            <a:r>
              <a:rPr lang="pt-BR" sz="4000" dirty="0">
                <a:latin typeface="Times New Roman" pitchFamily="18" charset="0"/>
                <a:cs typeface="Times New Roman" pitchFamily="18" charset="0"/>
              </a:rPr>
              <a:t>Giới thiệu trực tiếp tên bài thơ, tác giả bằng một câu văn ngắn gọn.</a:t>
            </a:r>
            <a:endParaRPr lang="en-US" sz="4000" dirty="0">
              <a:latin typeface="Times New Roman" pitchFamily="18" charset="0"/>
              <a:cs typeface="Times New Roman" pitchFamily="18" charset="0"/>
            </a:endParaRPr>
          </a:p>
          <a:p>
            <a:pPr algn="just"/>
            <a:r>
              <a:rPr lang="pt-BR" sz="4000" b="1" i="1" dirty="0">
                <a:latin typeface="Times New Roman" pitchFamily="18" charset="0"/>
                <a:cs typeface="Times New Roman" pitchFamily="18" charset="0"/>
              </a:rPr>
              <a:t>- Gián tiếp:</a:t>
            </a:r>
            <a:endParaRPr lang="en-US" sz="4000" b="1" i="1" dirty="0">
              <a:latin typeface="Times New Roman" pitchFamily="18" charset="0"/>
              <a:cs typeface="Times New Roman" pitchFamily="18" charset="0"/>
            </a:endParaRPr>
          </a:p>
          <a:p>
            <a:pPr algn="just"/>
            <a:r>
              <a:rPr lang="pt-BR" sz="4000" dirty="0">
                <a:latin typeface="Times New Roman" pitchFamily="18" charset="0"/>
                <a:cs typeface="Times New Roman" pitchFamily="18" charset="0"/>
              </a:rPr>
              <a:t>C1: Dẫn dắt từ đề tài/chủ đề của bài thơ.</a:t>
            </a:r>
            <a:endParaRPr lang="en-US" sz="4000" dirty="0">
              <a:latin typeface="Times New Roman" pitchFamily="18" charset="0"/>
              <a:cs typeface="Times New Roman" pitchFamily="18" charset="0"/>
            </a:endParaRPr>
          </a:p>
          <a:p>
            <a:r>
              <a:rPr lang="pt-BR" sz="4000" dirty="0">
                <a:latin typeface="Times New Roman" pitchFamily="18" charset="0"/>
                <a:cs typeface="Times New Roman" pitchFamily="18" charset="0"/>
              </a:rPr>
              <a:t>C2: dẫn dắt từ phong cách sáng tác của nhà thơ.</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316055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anim calcmode="lin" valueType="num">
                                      <p:cBhvr>
                                        <p:cTn id="19"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8">
                                            <p:txEl>
                                              <p:pRg st="3" end="3"/>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 calcmode="lin" valueType="num">
                                      <p:cBhvr>
                                        <p:cTn id="24"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5"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2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C8BB990-368C-4A03-90A5-328CD952FA33}"/>
              </a:ext>
            </a:extLst>
          </p:cNvPr>
          <p:cNvSpPr txBox="1"/>
          <p:nvPr/>
        </p:nvSpPr>
        <p:spPr>
          <a:xfrm>
            <a:off x="973281" y="1336119"/>
            <a:ext cx="10245438" cy="4185761"/>
          </a:xfrm>
          <a:prstGeom prst="rect">
            <a:avLst/>
          </a:prstGeom>
          <a:noFill/>
        </p:spPr>
        <p:txBody>
          <a:bodyPr wrap="square">
            <a:spAutoFit/>
          </a:bodyPr>
          <a:lstStyle/>
          <a:p>
            <a:pPr algn="just">
              <a:spcAft>
                <a:spcPts val="600"/>
              </a:spcAft>
            </a:pPr>
            <a:r>
              <a:rPr lang="pt-BR" sz="3200" b="1" dirty="0">
                <a:latin typeface="Times New Roman" pitchFamily="18" charset="0"/>
                <a:cs typeface="Times New Roman" pitchFamily="18" charset="0"/>
              </a:rPr>
              <a:t>2. Thân đoạn: </a:t>
            </a:r>
            <a:endParaRPr lang="en-US" sz="3200" b="1" dirty="0">
              <a:latin typeface="Times New Roman" pitchFamily="18" charset="0"/>
              <a:cs typeface="Times New Roman" pitchFamily="18" charset="0"/>
            </a:endParaRPr>
          </a:p>
          <a:p>
            <a:pPr algn="just">
              <a:spcAft>
                <a:spcPts val="600"/>
              </a:spcAft>
            </a:pPr>
            <a:r>
              <a:rPr lang="pt-BR" sz="3200" b="1" i="1" dirty="0">
                <a:latin typeface="Times New Roman" pitchFamily="18" charset="0"/>
                <a:cs typeface="Times New Roman" pitchFamily="18" charset="0"/>
              </a:rPr>
              <a:t>- Ví dụ 1: </a:t>
            </a:r>
            <a:r>
              <a:rPr lang="pt-BR" sz="3200" dirty="0">
                <a:latin typeface="Times New Roman" pitchFamily="18" charset="0"/>
                <a:cs typeface="Times New Roman" pitchFamily="18" charset="0"/>
              </a:rPr>
              <a:t>Về nội dung bài thơ viết về đề tài gia đình thân thuộc, về tình cảm yêu thương gắn bó với tất cả mọi người, nội dung bài thơ gợi cho em những kỷ niệm, tình cảm, cảm xúc thân thương với ông bà, cha mẹ và những người thân...)</a:t>
            </a:r>
            <a:endParaRPr lang="en-US" sz="3200" dirty="0">
              <a:latin typeface="Times New Roman" pitchFamily="18" charset="0"/>
              <a:cs typeface="Times New Roman" pitchFamily="18" charset="0"/>
            </a:endParaRPr>
          </a:p>
          <a:p>
            <a:pPr algn="just">
              <a:spcAft>
                <a:spcPts val="600"/>
              </a:spcAft>
            </a:pPr>
            <a:r>
              <a:rPr lang="pt-BR" sz="3200" b="1" i="1" dirty="0">
                <a:latin typeface="Times New Roman" pitchFamily="18" charset="0"/>
                <a:cs typeface="Times New Roman" pitchFamily="18" charset="0"/>
              </a:rPr>
              <a:t>- Ví dụ 2: </a:t>
            </a:r>
            <a:r>
              <a:rPr lang="pt-BR" sz="3200" dirty="0">
                <a:latin typeface="Times New Roman" pitchFamily="18" charset="0"/>
                <a:cs typeface="Times New Roman" pitchFamily="18" charset="0"/>
              </a:rPr>
              <a:t>cách gieo vần/ngắt nhịp độc đáo, từ ngữ mượt mà, hình ảnh gợi cảm, biện pháp nghệ thuật đặc sắc...đã thể hiện giá trị nội dung, tư tưởng, tình cảm...)</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92888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1000"/>
                                        <p:tgtEl>
                                          <p:spTgt spid="8">
                                            <p:txEl>
                                              <p:pRg st="1" end="1"/>
                                            </p:txEl>
                                          </p:spTgt>
                                        </p:tgtEl>
                                      </p:cBhvr>
                                    </p:animEffect>
                                    <p:anim calcmode="lin" valueType="num">
                                      <p:cBhvr>
                                        <p:cTn id="8"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Effect transition="in" filter="fade">
                                      <p:cBhvr>
                                        <p:cTn id="14" dur="1000"/>
                                        <p:tgtEl>
                                          <p:spTgt spid="8">
                                            <p:txEl>
                                              <p:pRg st="2" end="2"/>
                                            </p:txEl>
                                          </p:spTgt>
                                        </p:tgtEl>
                                      </p:cBhvr>
                                    </p:animEffect>
                                    <p:anim calcmode="lin" valueType="num">
                                      <p:cBhvr>
                                        <p:cTn id="15"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352B4D1-9DC1-4B38-AFE4-4A8CDBE1BD6D}"/>
              </a:ext>
            </a:extLst>
          </p:cNvPr>
          <p:cNvSpPr txBox="1"/>
          <p:nvPr/>
        </p:nvSpPr>
        <p:spPr>
          <a:xfrm>
            <a:off x="762000" y="1063311"/>
            <a:ext cx="1456795" cy="565283"/>
          </a:xfrm>
          <a:prstGeom prst="rect">
            <a:avLst/>
          </a:prstGeom>
          <a:noFill/>
        </p:spPr>
        <p:txBody>
          <a:bodyPr wrap="square">
            <a:spAutoFit/>
          </a:bodyPr>
          <a:lstStyle/>
          <a:p>
            <a:pPr algn="just">
              <a:lnSpc>
                <a:spcPct val="102000"/>
              </a:lnSpc>
            </a:pPr>
            <a:r>
              <a:rPr lang="en-US" sz="3200" b="1" i="1" dirty="0" err="1">
                <a:solidFill>
                  <a:srgbClr val="C00000"/>
                </a:solidFill>
                <a:latin typeface="Times New Roman" panose="02020603050405020304" pitchFamily="18" charset="0"/>
                <a:ea typeface="Times New Roman" panose="02020603050405020304" pitchFamily="18" charset="0"/>
              </a:rPr>
              <a:t>Lưu</a:t>
            </a:r>
            <a:r>
              <a:rPr lang="en-US" sz="3200" b="1" i="1" dirty="0">
                <a:solidFill>
                  <a:srgbClr val="C00000"/>
                </a:solidFill>
                <a:latin typeface="Times New Roman" panose="02020603050405020304" pitchFamily="18" charset="0"/>
                <a:ea typeface="Times New Roman" panose="02020603050405020304" pitchFamily="18" charset="0"/>
              </a:rPr>
              <a:t> ý:</a:t>
            </a:r>
            <a:endParaRPr lang="en-US" sz="3200" dirty="0">
              <a:latin typeface="Times New Roman" pitchFamily="18" charset="0"/>
              <a:cs typeface="Times New Roman" pitchFamily="18" charset="0"/>
            </a:endParaRPr>
          </a:p>
        </p:txBody>
      </p:sp>
      <p:sp>
        <p:nvSpPr>
          <p:cNvPr id="8" name="TextBox 7">
            <a:extLst>
              <a:ext uri="{FF2B5EF4-FFF2-40B4-BE49-F238E27FC236}">
                <a16:creationId xmlns:a16="http://schemas.microsoft.com/office/drawing/2014/main" id="{CC2B7FFF-05E5-4698-A7E9-D463686C0DFD}"/>
              </a:ext>
            </a:extLst>
          </p:cNvPr>
          <p:cNvSpPr txBox="1"/>
          <p:nvPr/>
        </p:nvSpPr>
        <p:spPr>
          <a:xfrm>
            <a:off x="935182" y="1628594"/>
            <a:ext cx="10494818" cy="4401205"/>
          </a:xfrm>
          <a:prstGeom prst="rect">
            <a:avLst/>
          </a:prstGeom>
          <a:noFill/>
        </p:spPr>
        <p:txBody>
          <a:bodyPr wrap="square">
            <a:spAutoFit/>
          </a:bodyPr>
          <a:lstStyle/>
          <a:p>
            <a:pPr algn="just"/>
            <a:r>
              <a:rPr lang="pt-BR" sz="2800" dirty="0">
                <a:latin typeface="Times New Roman" pitchFamily="18" charset="0"/>
                <a:cs typeface="Times New Roman" pitchFamily="18" charset="0"/>
              </a:rPr>
              <a:t>Trong quá trình nêu cảm nghĩ có thể lồng cảm nghĩ về cả nội dung và nghệ thuật bằng cách trích dẫn chứng bằng một số từ ngữ, hình ảnh, biện pháp tu từ gợi cảm trong bài thơ mà em ấn tượng nhất. Chọn cảm nhận, chỉ ra cái hay của cách sử dụng thể thơ, nhịp thơ, biện pháp tu từ... mà em ấn tượng nhất. Với bài thơ lục bát, cần chú ý cảm nhận cái hay nét đặc sắc của thể thơ đưa lại: Chính nhờ cách hiệp vần đặc biệt giữa câu lục và câu bát, nhịp thơ thường là nhịp chẵn nên các bài thơ lục bát thường mang âm hưởng thiết tha, sâu lắng như lời ru của bà, của mẹ. Đó cũng chính là ưu thế của thể thơ này khi truyền tải nội dung tình cảm của người viết đến với bạn đọc.</a:t>
            </a:r>
            <a:endParaRPr lang="en-US" sz="2800" dirty="0"/>
          </a:p>
        </p:txBody>
      </p:sp>
    </p:spTree>
    <p:extLst>
      <p:ext uri="{BB962C8B-B14F-4D97-AF65-F5344CB8AC3E}">
        <p14:creationId xmlns:p14="http://schemas.microsoft.com/office/powerpoint/2010/main" val="524607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95785" y="587829"/>
            <a:ext cx="53173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r>
              <a:rPr lang="pt-BR" sz="2400" b="1" i="1" dirty="0">
                <a:solidFill>
                  <a:srgbClr val="FF0000"/>
                </a:solidFill>
                <a:latin typeface="Times New Roman" pitchFamily="18" charset="0"/>
                <a:cs typeface="Times New Roman" pitchFamily="18" charset="0"/>
              </a:rPr>
              <a:t>Bước 4: Kiểm tra và chỉnh sửa bài viết</a:t>
            </a:r>
            <a:endParaRPr lang="en-US" sz="2400" dirty="0">
              <a:solidFill>
                <a:srgbClr val="FF000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395785" y="2807124"/>
            <a:ext cx="117962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r>
              <a:rPr lang="pt-BR" sz="2400" dirty="0"/>
              <a:t>     </a:t>
            </a:r>
            <a:endParaRPr lang="en-US" sz="2400" b="1" dirty="0">
              <a:solidFill>
                <a:srgbClr val="002060"/>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322462301"/>
              </p:ext>
            </p:extLst>
          </p:nvPr>
        </p:nvGraphicFramePr>
        <p:xfrm>
          <a:off x="646633" y="2360211"/>
          <a:ext cx="10581882" cy="3909960"/>
        </p:xfrm>
        <a:graphic>
          <a:graphicData uri="http://schemas.openxmlformats.org/drawingml/2006/table">
            <a:tbl>
              <a:tblPr firstRow="1" firstCol="1" bandRow="1">
                <a:tableStyleId>{93296810-A885-4BE3-A3E7-6D5BEEA58F35}</a:tableStyleId>
              </a:tblPr>
              <a:tblGrid>
                <a:gridCol w="5792804">
                  <a:extLst>
                    <a:ext uri="{9D8B030D-6E8A-4147-A177-3AD203B41FA5}">
                      <a16:colId xmlns:a16="http://schemas.microsoft.com/office/drawing/2014/main" val="20000"/>
                    </a:ext>
                  </a:extLst>
                </a:gridCol>
                <a:gridCol w="759853">
                  <a:extLst>
                    <a:ext uri="{9D8B030D-6E8A-4147-A177-3AD203B41FA5}">
                      <a16:colId xmlns:a16="http://schemas.microsoft.com/office/drawing/2014/main" val="20001"/>
                    </a:ext>
                  </a:extLst>
                </a:gridCol>
                <a:gridCol w="811369">
                  <a:extLst>
                    <a:ext uri="{9D8B030D-6E8A-4147-A177-3AD203B41FA5}">
                      <a16:colId xmlns:a16="http://schemas.microsoft.com/office/drawing/2014/main" val="20002"/>
                    </a:ext>
                  </a:extLst>
                </a:gridCol>
                <a:gridCol w="1081826">
                  <a:extLst>
                    <a:ext uri="{9D8B030D-6E8A-4147-A177-3AD203B41FA5}">
                      <a16:colId xmlns:a16="http://schemas.microsoft.com/office/drawing/2014/main" val="20003"/>
                    </a:ext>
                  </a:extLst>
                </a:gridCol>
                <a:gridCol w="2136030">
                  <a:extLst>
                    <a:ext uri="{9D8B030D-6E8A-4147-A177-3AD203B41FA5}">
                      <a16:colId xmlns:a16="http://schemas.microsoft.com/office/drawing/2014/main" val="20004"/>
                    </a:ext>
                  </a:extLst>
                </a:gridCol>
              </a:tblGrid>
              <a:tr h="551985">
                <a:tc>
                  <a:txBody>
                    <a:bodyPr/>
                    <a:lstStyle/>
                    <a:p>
                      <a:pPr marL="0" marR="0" lvl="0" indent="0" algn="ctr" defTabSz="914400" rtl="0" eaLnBrk="1" fontAlgn="auto" latinLnBrk="0" hangingPunct="1">
                        <a:lnSpc>
                          <a:spcPts val="1200"/>
                        </a:lnSpc>
                        <a:spcBef>
                          <a:spcPts val="300"/>
                        </a:spcBef>
                        <a:spcAft>
                          <a:spcPts val="300"/>
                        </a:spcAft>
                        <a:buClrTx/>
                        <a:buSzTx/>
                        <a:buFontTx/>
                        <a:buNone/>
                        <a:tabLst/>
                        <a:defRPr/>
                      </a:pPr>
                      <a:r>
                        <a:rPr lang="en-US" sz="1600" b="1" dirty="0" err="1">
                          <a:solidFill>
                            <a:schemeClr val="bg1"/>
                          </a:solidFill>
                          <a:effectLst/>
                          <a:latin typeface="Times New Roman" panose="02020603050405020304" pitchFamily="18" charset="0"/>
                          <a:cs typeface="Times New Roman" panose="02020603050405020304" pitchFamily="18" charset="0"/>
                        </a:rPr>
                        <a:t>Yêu</a:t>
                      </a:r>
                      <a:r>
                        <a:rPr lang="en-US" sz="1600" b="1" dirty="0">
                          <a:solidFill>
                            <a:schemeClr val="bg1"/>
                          </a:solidFill>
                          <a:effectLst/>
                          <a:latin typeface="Times New Roman" panose="02020603050405020304" pitchFamily="18" charset="0"/>
                          <a:cs typeface="Times New Roman" panose="02020603050405020304" pitchFamily="18" charset="0"/>
                        </a:rPr>
                        <a:t> </a:t>
                      </a:r>
                      <a:r>
                        <a:rPr lang="en-US" sz="1600" b="1" dirty="0" err="1">
                          <a:solidFill>
                            <a:schemeClr val="bg1"/>
                          </a:solidFill>
                          <a:effectLst/>
                          <a:latin typeface="Times New Roman" panose="02020603050405020304" pitchFamily="18" charset="0"/>
                          <a:cs typeface="Times New Roman" panose="02020603050405020304" pitchFamily="18" charset="0"/>
                        </a:rPr>
                        <a:t>cầu</a:t>
                      </a:r>
                      <a:endParaRPr lang="en-US"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ctr">
                        <a:lnSpc>
                          <a:spcPts val="1200"/>
                        </a:lnSpc>
                        <a:spcBef>
                          <a:spcPts val="300"/>
                        </a:spcBef>
                        <a:spcAft>
                          <a:spcPts val="300"/>
                        </a:spcAft>
                      </a:pPr>
                      <a:r>
                        <a:rPr lang="en-US" sz="1600" b="1" dirty="0" err="1">
                          <a:solidFill>
                            <a:schemeClr val="bg1"/>
                          </a:solidFill>
                          <a:effectLst/>
                          <a:latin typeface="Times New Roman" panose="02020603050405020304" pitchFamily="18" charset="0"/>
                          <a:cs typeface="Times New Roman" panose="02020603050405020304" pitchFamily="18" charset="0"/>
                        </a:rPr>
                        <a:t>Tốt</a:t>
                      </a:r>
                      <a:endParaRPr lang="en-US"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ctr">
                        <a:lnSpc>
                          <a:spcPts val="1200"/>
                        </a:lnSpc>
                        <a:spcBef>
                          <a:spcPts val="300"/>
                        </a:spcBef>
                        <a:spcAft>
                          <a:spcPts val="300"/>
                        </a:spcAft>
                      </a:pPr>
                      <a:r>
                        <a:rPr lang="en-US" sz="1600" b="1" dirty="0" err="1">
                          <a:solidFill>
                            <a:schemeClr val="bg1"/>
                          </a:solidFill>
                          <a:effectLst/>
                          <a:latin typeface="Times New Roman" panose="02020603050405020304" pitchFamily="18" charset="0"/>
                          <a:cs typeface="Times New Roman" panose="02020603050405020304" pitchFamily="18" charset="0"/>
                        </a:rPr>
                        <a:t>Đạt</a:t>
                      </a:r>
                      <a:endParaRPr lang="en-US"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ctr">
                        <a:lnSpc>
                          <a:spcPts val="1200"/>
                        </a:lnSpc>
                        <a:spcBef>
                          <a:spcPts val="300"/>
                        </a:spcBef>
                        <a:spcAft>
                          <a:spcPts val="300"/>
                        </a:spcAft>
                      </a:pPr>
                      <a:r>
                        <a:rPr lang="en-US" sz="1600" b="1" dirty="0" err="1">
                          <a:solidFill>
                            <a:schemeClr val="bg1"/>
                          </a:solidFill>
                          <a:effectLst/>
                          <a:latin typeface="Times New Roman" panose="02020603050405020304" pitchFamily="18" charset="0"/>
                          <a:cs typeface="Times New Roman" panose="02020603050405020304" pitchFamily="18" charset="0"/>
                        </a:rPr>
                        <a:t>Chưa</a:t>
                      </a:r>
                      <a:r>
                        <a:rPr lang="en-US" sz="1600" b="1" dirty="0">
                          <a:solidFill>
                            <a:schemeClr val="bg1"/>
                          </a:solidFill>
                          <a:effectLst/>
                          <a:latin typeface="Times New Roman" panose="02020603050405020304" pitchFamily="18" charset="0"/>
                          <a:cs typeface="Times New Roman" panose="02020603050405020304" pitchFamily="18" charset="0"/>
                        </a:rPr>
                        <a:t> </a:t>
                      </a:r>
                      <a:r>
                        <a:rPr lang="en-US" sz="1600" b="1" dirty="0" err="1">
                          <a:solidFill>
                            <a:schemeClr val="bg1"/>
                          </a:solidFill>
                          <a:effectLst/>
                          <a:latin typeface="Times New Roman" panose="02020603050405020304" pitchFamily="18" charset="0"/>
                          <a:cs typeface="Times New Roman" panose="02020603050405020304" pitchFamily="18" charset="0"/>
                        </a:rPr>
                        <a:t>đạt</a:t>
                      </a:r>
                      <a:endParaRPr lang="en-US"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ctr">
                        <a:lnSpc>
                          <a:spcPts val="1200"/>
                        </a:lnSpc>
                        <a:spcBef>
                          <a:spcPts val="300"/>
                        </a:spcBef>
                        <a:spcAft>
                          <a:spcPts val="300"/>
                        </a:spcAft>
                      </a:pPr>
                      <a:r>
                        <a:rPr lang="en-US" sz="1600" b="1" dirty="0" err="1">
                          <a:solidFill>
                            <a:schemeClr val="bg1"/>
                          </a:solidFill>
                          <a:effectLst/>
                          <a:latin typeface="Times New Roman" panose="02020603050405020304" pitchFamily="18" charset="0"/>
                          <a:cs typeface="Times New Roman" panose="02020603050405020304" pitchFamily="18" charset="0"/>
                        </a:rPr>
                        <a:t>Dự</a:t>
                      </a:r>
                      <a:r>
                        <a:rPr lang="en-US" sz="1600" b="1" dirty="0">
                          <a:solidFill>
                            <a:schemeClr val="bg1"/>
                          </a:solidFill>
                          <a:effectLst/>
                          <a:latin typeface="Times New Roman" panose="02020603050405020304" pitchFamily="18" charset="0"/>
                          <a:cs typeface="Times New Roman" panose="02020603050405020304" pitchFamily="18" charset="0"/>
                        </a:rPr>
                        <a:t> </a:t>
                      </a:r>
                      <a:r>
                        <a:rPr lang="en-US" sz="1600" b="1" dirty="0" err="1">
                          <a:solidFill>
                            <a:schemeClr val="bg1"/>
                          </a:solidFill>
                          <a:effectLst/>
                          <a:latin typeface="Times New Roman" panose="02020603050405020304" pitchFamily="18" charset="0"/>
                          <a:cs typeface="Times New Roman" panose="02020603050405020304" pitchFamily="18" charset="0"/>
                        </a:rPr>
                        <a:t>kiến</a:t>
                      </a:r>
                      <a:endParaRPr lang="en-US" sz="1600" b="1" dirty="0">
                        <a:solidFill>
                          <a:schemeClr val="bg1"/>
                        </a:solidFill>
                        <a:effectLst/>
                        <a:latin typeface="Times New Roman" panose="02020603050405020304" pitchFamily="18" charset="0"/>
                        <a:cs typeface="Times New Roman" panose="02020603050405020304" pitchFamily="18" charset="0"/>
                      </a:endParaRPr>
                    </a:p>
                    <a:p>
                      <a:pPr marL="0" marR="0" algn="ctr">
                        <a:lnSpc>
                          <a:spcPts val="1200"/>
                        </a:lnSpc>
                        <a:spcBef>
                          <a:spcPts val="300"/>
                        </a:spcBef>
                        <a:spcAft>
                          <a:spcPts val="300"/>
                        </a:spcAft>
                      </a:pPr>
                      <a:r>
                        <a:rPr lang="en-US" sz="1600" b="1" dirty="0" err="1">
                          <a:solidFill>
                            <a:schemeClr val="bg1"/>
                          </a:solidFill>
                          <a:effectLst/>
                          <a:latin typeface="Times New Roman" panose="02020603050405020304" pitchFamily="18" charset="0"/>
                          <a:cs typeface="Times New Roman" panose="02020603050405020304" pitchFamily="18" charset="0"/>
                        </a:rPr>
                        <a:t>chỉnh</a:t>
                      </a:r>
                      <a:r>
                        <a:rPr lang="en-US" sz="1600" b="1" dirty="0">
                          <a:solidFill>
                            <a:schemeClr val="bg1"/>
                          </a:solidFill>
                          <a:effectLst/>
                          <a:latin typeface="Times New Roman" panose="02020603050405020304" pitchFamily="18" charset="0"/>
                          <a:cs typeface="Times New Roman" panose="02020603050405020304" pitchFamily="18" charset="0"/>
                        </a:rPr>
                        <a:t> </a:t>
                      </a:r>
                      <a:r>
                        <a:rPr lang="en-US" sz="1600" b="1" dirty="0" err="1">
                          <a:solidFill>
                            <a:schemeClr val="bg1"/>
                          </a:solidFill>
                          <a:effectLst/>
                          <a:latin typeface="Times New Roman" panose="02020603050405020304" pitchFamily="18" charset="0"/>
                          <a:cs typeface="Times New Roman" panose="02020603050405020304" pitchFamily="18" charset="0"/>
                        </a:rPr>
                        <a:t>sửa</a:t>
                      </a:r>
                      <a:endParaRPr lang="en-US"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42263">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Đảm bảo hình thức đoạn văn (cấu trúc, dung lượng)</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29973">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Giới thiệu nhan đề, tác giả và nêu được cảm nhận chung về bài thơ</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407043">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Trình bày được cảm xúc về bài thơ theo một trình tự hợp lí</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668714">
                <a:tc>
                  <a:txBody>
                    <a:bodyPr/>
                    <a:lstStyle/>
                    <a:p>
                      <a:pPr marL="0" marR="0" algn="just">
                        <a:lnSpc>
                          <a:spcPct val="100000"/>
                        </a:lnSpc>
                        <a:spcBef>
                          <a:spcPts val="0"/>
                        </a:spcBef>
                        <a:spcAft>
                          <a:spcPts val="0"/>
                        </a:spcAft>
                      </a:pPr>
                      <a:r>
                        <a:rPr lang="en-US" sz="1600" b="0" dirty="0">
                          <a:solidFill>
                            <a:schemeClr val="tx1"/>
                          </a:solidFill>
                          <a:effectLst/>
                          <a:latin typeface="Times New Roman" panose="02020603050405020304" pitchFamily="18" charset="0"/>
                          <a:cs typeface="Times New Roman" panose="02020603050405020304" pitchFamily="18" charset="0"/>
                        </a:rPr>
                        <a:t>Chỉ ra và lí giải được ít nhất một chi tiết độc đáo về hình thức nghệ thuật/nội dung của bài thơ</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450655">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Nêu được cảm xúc, suy nghĩ của bản thân về bài thơ</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436118">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Cách diễn đạt ấn tượng, sâu sắc, tạo đồng cảm với người nghe</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523209">
                <a:tc>
                  <a:txBody>
                    <a:bodyPr/>
                    <a:lstStyle/>
                    <a:p>
                      <a:pPr marL="0" marR="0">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Đảm bảo các yêu cầu về chính tả, ngữ pháp, diễn đạt</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a:solidFill>
                            <a:schemeClr val="tx1"/>
                          </a:solidFill>
                          <a:effectLst/>
                          <a:latin typeface="Times New Roman" panose="02020603050405020304" pitchFamily="18" charset="0"/>
                          <a:cs typeface="Times New Roman" panose="02020603050405020304" pitchFamily="18" charset="0"/>
                        </a:rPr>
                        <a:t> </a:t>
                      </a:r>
                      <a:endParaRPr lang="en-US" sz="1600" b="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marL="0" marR="0" algn="just">
                        <a:lnSpc>
                          <a:spcPts val="1200"/>
                        </a:lnSpc>
                        <a:spcBef>
                          <a:spcPts val="300"/>
                        </a:spcBef>
                        <a:spcAft>
                          <a:spcPts val="300"/>
                        </a:spcAft>
                      </a:pPr>
                      <a:r>
                        <a:rPr lang="en-US" sz="1600" b="0" dirty="0">
                          <a:solidFill>
                            <a:schemeClr val="tx1"/>
                          </a:solidFill>
                          <a:effectLst/>
                          <a:latin typeface="Times New Roman" panose="02020603050405020304" pitchFamily="18" charset="0"/>
                          <a:cs typeface="Times New Roman" panose="02020603050405020304" pitchFamily="18" charset="0"/>
                        </a:rPr>
                        <a:t> </a:t>
                      </a:r>
                      <a:endParaRPr lang="en-US"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bl>
          </a:graphicData>
        </a:graphic>
      </p:graphicFrame>
      <p:sp>
        <p:nvSpPr>
          <p:cNvPr id="6" name="TextBox 5">
            <a:extLst>
              <a:ext uri="{FF2B5EF4-FFF2-40B4-BE49-F238E27FC236}">
                <a16:creationId xmlns:a16="http://schemas.microsoft.com/office/drawing/2014/main" id="{74791D49-1F36-4B21-AC80-9ABBBB0AE7C9}"/>
              </a:ext>
            </a:extLst>
          </p:cNvPr>
          <p:cNvSpPr txBox="1"/>
          <p:nvPr/>
        </p:nvSpPr>
        <p:spPr>
          <a:xfrm>
            <a:off x="3244819" y="1296618"/>
            <a:ext cx="6098146" cy="830997"/>
          </a:xfrm>
          <a:prstGeom prst="rect">
            <a:avLst/>
          </a:prstGeom>
          <a:noFill/>
        </p:spPr>
        <p:txBody>
          <a:bodyPr wrap="square">
            <a:spAutoFit/>
          </a:bodyPr>
          <a:lstStyle/>
          <a:p>
            <a:pPr marL="0" marR="0" algn="ctr"/>
            <a:r>
              <a:rPr lang="en-US" sz="2400" b="1" dirty="0">
                <a:solidFill>
                  <a:schemeClr val="tx1"/>
                </a:solidFill>
                <a:effectLst/>
                <a:latin typeface="Times New Roman" panose="02020603050405020304" pitchFamily="18" charset="0"/>
                <a:cs typeface="Times New Roman" panose="02020603050405020304" pitchFamily="18" charset="0"/>
              </a:rPr>
              <a:t>BẢNG KIỂM</a:t>
            </a:r>
          </a:p>
          <a:p>
            <a:pPr marL="0" marR="0" algn="ctr"/>
            <a:r>
              <a:rPr lang="en-US" sz="2400" b="1" dirty="0" err="1">
                <a:solidFill>
                  <a:schemeClr val="tx1"/>
                </a:solidFill>
                <a:effectLst/>
                <a:latin typeface="Times New Roman" panose="02020603050405020304" pitchFamily="18" charset="0"/>
                <a:cs typeface="Times New Roman" panose="02020603050405020304" pitchFamily="18" charset="0"/>
              </a:rPr>
              <a:t>Đoạn</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văn</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ghi</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lại</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cảm</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xúc</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về</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bài</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thơ</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lục</a:t>
            </a:r>
            <a:r>
              <a:rPr lang="en-US" sz="2400" b="1" dirty="0">
                <a:solidFill>
                  <a:schemeClr val="tx1"/>
                </a:solidFill>
                <a:effectLst/>
                <a:latin typeface="Times New Roman" panose="02020603050405020304" pitchFamily="18" charset="0"/>
                <a:cs typeface="Times New Roman" panose="02020603050405020304" pitchFamily="18" charset="0"/>
              </a:rPr>
              <a:t> </a:t>
            </a:r>
            <a:r>
              <a:rPr lang="en-US" sz="2400" b="1" dirty="0" err="1">
                <a:solidFill>
                  <a:schemeClr val="tx1"/>
                </a:solidFill>
                <a:effectLst/>
                <a:latin typeface="Times New Roman" panose="02020603050405020304" pitchFamily="18" charset="0"/>
                <a:cs typeface="Times New Roman" panose="02020603050405020304" pitchFamily="18" charset="0"/>
              </a:rPr>
              <a:t>bát</a:t>
            </a:r>
            <a:endParaRPr lang="en-US" sz="2400" b="1" dirty="0">
              <a:solidFill>
                <a:schemeClr val="tx1"/>
              </a:solidFill>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319110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CEDC2D-3B73-4E2A-9C0C-C9D0D9B8528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0855" y="587003"/>
            <a:ext cx="6830290" cy="5144062"/>
          </a:xfrm>
          <a:prstGeom prst="rect">
            <a:avLst/>
          </a:prstGeom>
          <a:noFill/>
          <a:ln>
            <a:noFill/>
          </a:ln>
        </p:spPr>
      </p:pic>
      <p:sp>
        <p:nvSpPr>
          <p:cNvPr id="12292" name="Title 1"/>
          <p:cNvSpPr>
            <a:spLocks noGrp="1" noChangeArrowheads="1"/>
          </p:cNvSpPr>
          <p:nvPr>
            <p:ph type="title"/>
          </p:nvPr>
        </p:nvSpPr>
        <p:spPr>
          <a:xfrm>
            <a:off x="4582160" y="2587534"/>
            <a:ext cx="3027680" cy="1143000"/>
          </a:xfrm>
        </p:spPr>
        <p:txBody>
          <a:bodyPr>
            <a:normAutofit/>
          </a:bodyPr>
          <a:lstStyle/>
          <a:p>
            <a:r>
              <a:rPr lang="en-US" sz="4000" b="1" dirty="0">
                <a:latin typeface="Times New Roman" pitchFamily="18" charset="0"/>
                <a:cs typeface="Times New Roman" pitchFamily="18" charset="0"/>
              </a:rPr>
              <a:t>II. Vận dụng</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2035389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fr-FR" altLang="en-US" b="1">
              <a:solidFill>
                <a:srgbClr val="0066FF"/>
              </a:solidFill>
              <a:latin typeface=".VnArial" pitchFamily="34" charset="0"/>
            </a:endParaRPr>
          </a:p>
        </p:txBody>
      </p:sp>
      <p:sp>
        <p:nvSpPr>
          <p:cNvPr id="19461" name="Rectangle 5"/>
          <p:cNvSpPr>
            <a:spLocks noChangeArrowheads="1"/>
          </p:cNvSpPr>
          <p:nvPr/>
        </p:nvSpPr>
        <p:spPr bwMode="auto">
          <a:xfrm>
            <a:off x="5335215" y="1104191"/>
            <a:ext cx="15215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2800" b="1" dirty="0">
                <a:solidFill>
                  <a:srgbClr val="FF0066"/>
                </a:solidFill>
                <a:latin typeface="Times New Roman" panose="02020603050405020304" pitchFamily="18" charset="0"/>
                <a:cs typeface="Times New Roman" panose="02020603050405020304" pitchFamily="18" charset="0"/>
              </a:rPr>
              <a:t>ĐỀ SỐ 1</a:t>
            </a:r>
          </a:p>
        </p:txBody>
      </p:sp>
      <p:sp>
        <p:nvSpPr>
          <p:cNvPr id="6" name="TextBox 5">
            <a:extLst>
              <a:ext uri="{FF2B5EF4-FFF2-40B4-BE49-F238E27FC236}">
                <a16:creationId xmlns:a16="http://schemas.microsoft.com/office/drawing/2014/main" id="{FBC1F1F9-470C-4EBE-9FC9-8BF8F3472AD7}"/>
              </a:ext>
            </a:extLst>
          </p:cNvPr>
          <p:cNvSpPr txBox="1"/>
          <p:nvPr/>
        </p:nvSpPr>
        <p:spPr>
          <a:xfrm>
            <a:off x="2885619" y="2123752"/>
            <a:ext cx="7599317" cy="2400657"/>
          </a:xfrm>
          <a:prstGeom prst="rect">
            <a:avLst/>
          </a:prstGeom>
          <a:noFill/>
        </p:spPr>
        <p:txBody>
          <a:bodyPr wrap="square">
            <a:spAutoFit/>
          </a:bodyPr>
          <a:lstStyle/>
          <a:p>
            <a:pPr>
              <a:spcAft>
                <a:spcPts val="1200"/>
              </a:spcAft>
            </a:pP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nghĩ</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sau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ca </a:t>
            </a:r>
            <a:r>
              <a:rPr lang="en-US" sz="2800" b="1" dirty="0" err="1">
                <a:latin typeface="Times New Roman" pitchFamily="18" charset="0"/>
                <a:cs typeface="Times New Roman" pitchFamily="18" charset="0"/>
              </a:rPr>
              <a:t>dao</a:t>
            </a:r>
            <a:r>
              <a:rPr lang="en-US" sz="2800" b="1" dirty="0">
                <a:latin typeface="Times New Roman" pitchFamily="18" charset="0"/>
                <a:cs typeface="Times New Roman" pitchFamily="18" charset="0"/>
              </a:rPr>
              <a:t>:</a:t>
            </a:r>
          </a:p>
          <a:p>
            <a:r>
              <a:rPr lang="en-US" sz="2800" dirty="0">
                <a:latin typeface="Times New Roman" pitchFamily="18" charset="0"/>
                <a:cs typeface="Times New Roman" pitchFamily="18" charset="0"/>
              </a:rPr>
              <a:t>                </a:t>
            </a:r>
            <a:r>
              <a:rPr lang="en-US" sz="2800" i="1" dirty="0">
                <a:latin typeface="Times New Roman" pitchFamily="18" charset="0"/>
                <a:cs typeface="Times New Roman" pitchFamily="18" charset="0"/>
              </a:rPr>
              <a:t>“</a:t>
            </a:r>
            <a:r>
              <a:rPr lang="en-US" sz="2800" i="1" dirty="0" err="1">
                <a:latin typeface="Times New Roman" pitchFamily="18" charset="0"/>
                <a:cs typeface="Times New Roman" pitchFamily="18" charset="0"/>
              </a:rPr>
              <a:t>Công</a:t>
            </a:r>
            <a:r>
              <a:rPr lang="en-US" sz="2800" i="1" dirty="0">
                <a:latin typeface="Times New Roman" pitchFamily="18" charset="0"/>
                <a:cs typeface="Times New Roman" pitchFamily="18" charset="0"/>
              </a:rPr>
              <a:t> cha </a:t>
            </a:r>
            <a:r>
              <a:rPr lang="en-US" sz="2800" i="1" dirty="0" err="1">
                <a:latin typeface="Times New Roman" pitchFamily="18" charset="0"/>
                <a:cs typeface="Times New Roman" pitchFamily="18" charset="0"/>
              </a:rPr>
              <a:t>như</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núi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Thái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Sơn</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          </a:t>
            </a:r>
            <a:r>
              <a:rPr lang="en-US" sz="2800" i="1" dirty="0" err="1">
                <a:latin typeface="Times New Roman" pitchFamily="18" charset="0"/>
                <a:cs typeface="Times New Roman" pitchFamily="18" charset="0"/>
              </a:rPr>
              <a:t>Nghĩa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mẹ</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như</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nước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trong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nguồn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chảy</a:t>
            </a:r>
            <a:r>
              <a:rPr lang="en-US" sz="2800" i="1" dirty="0">
                <a:latin typeface="Times New Roman" pitchFamily="18" charset="0"/>
                <a:cs typeface="Times New Roman" pitchFamily="18" charset="0"/>
              </a:rPr>
              <a:t> ra</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                  </a:t>
            </a:r>
            <a:r>
              <a:rPr lang="en-US" sz="2800" i="1" dirty="0" err="1">
                <a:latin typeface="Times New Roman" pitchFamily="18" charset="0"/>
                <a:cs typeface="Times New Roman" pitchFamily="18" charset="0"/>
              </a:rPr>
              <a:t>Một</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lòng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thờ</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mẹ</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kính</a:t>
            </a:r>
            <a:r>
              <a:rPr lang="en-US" sz="2800" i="1" dirty="0">
                <a:latin typeface="Times New Roman" pitchFamily="18" charset="0"/>
                <a:cs typeface="Times New Roman" pitchFamily="18" charset="0"/>
              </a:rPr>
              <a:t> cha</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         </a:t>
            </a:r>
            <a:r>
              <a:rPr lang="en-US" sz="2800" i="1" dirty="0">
                <a:latin typeface="Times New Roman" pitchFamily="18" charset="0"/>
                <a:cs typeface="Times New Roman" pitchFamily="18" charset="0"/>
              </a:rPr>
              <a:t>Cho </a:t>
            </a:r>
            <a:r>
              <a:rPr lang="en-US" sz="2800" i="1" dirty="0" err="1">
                <a:latin typeface="Times New Roman" pitchFamily="18" charset="0"/>
                <a:cs typeface="Times New Roman" pitchFamily="18" charset="0"/>
              </a:rPr>
              <a:t>tròn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chữ</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hiếu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mới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là</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đạo</a:t>
            </a:r>
            <a:r>
              <a:rPr lang="en-US" sz="2800" i="1" dirty="0">
                <a:latin typeface="Times New Roman" pitchFamily="18" charset="0"/>
                <a:cs typeface="Times New Roman" pitchFamily="18" charset="0"/>
              </a:rPr>
              <a:t> con.”</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414757403"/>
      </p:ext>
    </p:extLst>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fr-FR" altLang="en-US" b="1">
              <a:solidFill>
                <a:srgbClr val="0066FF"/>
              </a:solidFill>
              <a:latin typeface=".VnArial" pitchFamily="34" charset="0"/>
            </a:endParaRPr>
          </a:p>
        </p:txBody>
      </p:sp>
      <p:sp>
        <p:nvSpPr>
          <p:cNvPr id="19460" name="Rectangle 4"/>
          <p:cNvSpPr>
            <a:spLocks noChangeArrowheads="1"/>
          </p:cNvSpPr>
          <p:nvPr/>
        </p:nvSpPr>
        <p:spPr bwMode="auto">
          <a:xfrm>
            <a:off x="118187" y="486463"/>
            <a:ext cx="11386457" cy="830997"/>
          </a:xfrm>
          <a:prstGeom prst="rect">
            <a:avLst/>
          </a:prstGeom>
          <a:solidFill>
            <a:srgbClr val="FFFFFF">
              <a:alpha val="7097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nl-NL" sz="2400" dirty="0"/>
              <a:t>       </a:t>
            </a:r>
            <a:r>
              <a:rPr lang="nl-NL" sz="2400" dirty="0">
                <a:latin typeface="Times New Roman" pitchFamily="18" charset="0"/>
                <a:cs typeface="Times New Roman" pitchFamily="18" charset="0"/>
              </a:rPr>
              <a:t>Đọc bài thơ sau và cho biết em thích nhất đoạn thơ nào? Vì sao (Trả lời thành đoạn văn ngắn từ 10 -15 dòng).</a:t>
            </a:r>
            <a:endParaRPr lang="en-US" sz="2400" dirty="0">
              <a:latin typeface="Times New Roman" pitchFamily="18" charset="0"/>
              <a:cs typeface="Times New Roman" pitchFamily="18" charset="0"/>
            </a:endParaRPr>
          </a:p>
        </p:txBody>
      </p:sp>
      <p:sp>
        <p:nvSpPr>
          <p:cNvPr id="19461" name="Rectangle 5"/>
          <p:cNvSpPr>
            <a:spLocks noChangeArrowheads="1"/>
          </p:cNvSpPr>
          <p:nvPr/>
        </p:nvSpPr>
        <p:spPr bwMode="auto">
          <a:xfrm>
            <a:off x="5191968" y="38754"/>
            <a:ext cx="133081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2400" b="1" dirty="0">
                <a:solidFill>
                  <a:srgbClr val="FF0066"/>
                </a:solidFill>
                <a:latin typeface="Times New Roman" panose="02020603050405020304" pitchFamily="18" charset="0"/>
                <a:cs typeface="Times New Roman" panose="02020603050405020304" pitchFamily="18" charset="0"/>
              </a:rPr>
              <a:t>ĐỀ SỐ 2</a:t>
            </a:r>
          </a:p>
        </p:txBody>
      </p:sp>
      <p:sp>
        <p:nvSpPr>
          <p:cNvPr id="7" name="TextBox 6">
            <a:extLst>
              <a:ext uri="{FF2B5EF4-FFF2-40B4-BE49-F238E27FC236}">
                <a16:creationId xmlns:a16="http://schemas.microsoft.com/office/drawing/2014/main" id="{AC80A23E-E1EA-48D8-BA35-A215C361DD35}"/>
              </a:ext>
            </a:extLst>
          </p:cNvPr>
          <p:cNvSpPr txBox="1"/>
          <p:nvPr/>
        </p:nvSpPr>
        <p:spPr>
          <a:xfrm>
            <a:off x="2430463" y="1395838"/>
            <a:ext cx="6765788" cy="461665"/>
          </a:xfrm>
          <a:prstGeom prst="rect">
            <a:avLst/>
          </a:prstGeom>
          <a:noFill/>
        </p:spPr>
        <p:txBody>
          <a:bodyPr wrap="square">
            <a:spAutoFit/>
          </a:bodyPr>
          <a:lstStyle/>
          <a:p>
            <a:pPr algn="ctr"/>
            <a:r>
              <a:rPr lang="en-US" sz="2400" b="1" dirty="0" err="1">
                <a:latin typeface="Times New Roman" pitchFamily="18" charset="0"/>
                <a:cs typeface="Times New Roman" pitchFamily="18" charset="0"/>
              </a:rPr>
              <a:t>Chuyện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Cổ</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Nước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Mình</a:t>
            </a: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Lâm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Thị</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Mỹ</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Dạ</a:t>
            </a:r>
            <a:endParaRPr lang="en-US" sz="2400" b="1" dirty="0">
              <a:latin typeface="Times New Roman" pitchFamily="18" charset="0"/>
              <a:cs typeface="Times New Roman" pitchFamily="18" charset="0"/>
            </a:endParaRPr>
          </a:p>
        </p:txBody>
      </p:sp>
      <p:sp>
        <p:nvSpPr>
          <p:cNvPr id="8" name="Hình chữ nhật 1">
            <a:extLst>
              <a:ext uri="{FF2B5EF4-FFF2-40B4-BE49-F238E27FC236}">
                <a16:creationId xmlns:a16="http://schemas.microsoft.com/office/drawing/2014/main" id="{C4102102-0508-43DB-A94A-E3B744F32218}"/>
              </a:ext>
            </a:extLst>
          </p:cNvPr>
          <p:cNvSpPr/>
          <p:nvPr/>
        </p:nvSpPr>
        <p:spPr>
          <a:xfrm>
            <a:off x="1332411" y="2079982"/>
            <a:ext cx="4479004" cy="4493231"/>
          </a:xfrm>
          <a:prstGeom prst="rect">
            <a:avLst/>
          </a:prstGeom>
        </p:spPr>
        <p:style>
          <a:lnRef idx="2">
            <a:schemeClr val="accent2"/>
          </a:lnRef>
          <a:fillRef idx="1">
            <a:schemeClr val="lt1"/>
          </a:fillRef>
          <a:effectRef idx="0">
            <a:schemeClr val="accent2"/>
          </a:effectRef>
          <a:fontRef idx="minor">
            <a:schemeClr val="dk1"/>
          </a:fontRef>
        </p:style>
        <p:txBody>
          <a:bodyPr anchor="ctr"/>
          <a:lstStyle/>
          <a:p>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 yêu chuyện cổ nước tôi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Vừa nhân hậu lại tuyệt vời sâu xa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Thương</a:t>
            </a:r>
            <a:r>
              <a:rPr lang="en-US" sz="2000" i="1" dirty="0">
                <a:latin typeface="Times New Roman" pitchFamily="18" charset="0"/>
                <a:cs typeface="Times New Roman" pitchFamily="18" charset="0"/>
              </a:rPr>
              <a:t> người rồi mới thương ta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Yêu nhau dù mấy cách xa cũng tìm</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Ở hiền thì lại gặp hiền</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Người ngay thì gặp người tiên độ trì</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Mang</a:t>
            </a:r>
            <a:r>
              <a:rPr lang="en-US" sz="2000" i="1" dirty="0">
                <a:latin typeface="Times New Roman" pitchFamily="18" charset="0"/>
                <a:cs typeface="Times New Roman" pitchFamily="18" charset="0"/>
              </a:rPr>
              <a:t> theo chuyện cổ tôi đi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Nghe trong cuộc sống thầm thì tiếng xưa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Vàng</a:t>
            </a:r>
            <a:r>
              <a:rPr lang="en-US" sz="2000" i="1" dirty="0">
                <a:latin typeface="Times New Roman" pitchFamily="18" charset="0"/>
                <a:cs typeface="Times New Roman" pitchFamily="18" charset="0"/>
              </a:rPr>
              <a:t> cơn nắng, trắng cơn mưa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Con sông chảy có rặng dừa nghiêng soi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Đời</a:t>
            </a:r>
            <a:r>
              <a:rPr lang="en-US" sz="2000" i="1" dirty="0">
                <a:latin typeface="Times New Roman" pitchFamily="18" charset="0"/>
                <a:cs typeface="Times New Roman" pitchFamily="18" charset="0"/>
              </a:rPr>
              <a:t> cha ông với đời tôi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Như con sông với chân trời đã xa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Chỉ</a:t>
            </a:r>
            <a:r>
              <a:rPr lang="en-US" sz="2000" i="1" dirty="0">
                <a:latin typeface="Times New Roman" pitchFamily="18" charset="0"/>
                <a:cs typeface="Times New Roman" pitchFamily="18" charset="0"/>
              </a:rPr>
              <a:t> còn chuyện cổ thiết tha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Cho tôi nhận mặt ông cha </a:t>
            </a:r>
            <a:r>
              <a:rPr lang="en-US" sz="2000" i="1" dirty="0" err="1">
                <a:latin typeface="Times New Roman" pitchFamily="18" charset="0"/>
                <a:cs typeface="Times New Roman" pitchFamily="18" charset="0"/>
              </a:rPr>
              <a:t>của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mình</a:t>
            </a:r>
            <a:endParaRPr lang="en-US" sz="2000" i="1" dirty="0">
              <a:latin typeface="Times New Roman" pitchFamily="18" charset="0"/>
              <a:cs typeface="Times New Roman" pitchFamily="18" charset="0"/>
            </a:endParaRPr>
          </a:p>
        </p:txBody>
      </p:sp>
      <p:sp>
        <p:nvSpPr>
          <p:cNvPr id="9" name="Hình chữ nhật 13">
            <a:extLst>
              <a:ext uri="{FF2B5EF4-FFF2-40B4-BE49-F238E27FC236}">
                <a16:creationId xmlns:a16="http://schemas.microsoft.com/office/drawing/2014/main" id="{09BD3E90-BA4C-4DB0-9468-3D5871AC0F31}"/>
              </a:ext>
            </a:extLst>
          </p:cNvPr>
          <p:cNvSpPr/>
          <p:nvPr/>
        </p:nvSpPr>
        <p:spPr>
          <a:xfrm>
            <a:off x="6380586" y="2079982"/>
            <a:ext cx="4576339" cy="4493232"/>
          </a:xfrm>
          <a:prstGeom prst="rect">
            <a:avLst/>
          </a:prstGeom>
        </p:spPr>
        <p:style>
          <a:lnRef idx="2">
            <a:schemeClr val="accent2"/>
          </a:lnRef>
          <a:fillRef idx="1">
            <a:schemeClr val="lt1"/>
          </a:fillRef>
          <a:effectRef idx="0">
            <a:schemeClr val="accent2"/>
          </a:effectRef>
          <a:fontRef idx="minor">
            <a:schemeClr val="dk1"/>
          </a:fontRef>
        </p:style>
        <p:txBody>
          <a:bodyPr anchor="ctr"/>
          <a:lstStyle/>
          <a:p>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Rất</a:t>
            </a:r>
            <a:r>
              <a:rPr lang="en-US" sz="2000" i="1" dirty="0">
                <a:latin typeface="Times New Roman" pitchFamily="18" charset="0"/>
                <a:cs typeface="Times New Roman" pitchFamily="18" charset="0"/>
              </a:rPr>
              <a:t> công bằng, rất thông minh</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Vừa độ lượng lại đa tình, đa mang.</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Thị</a:t>
            </a:r>
            <a:r>
              <a:rPr lang="en-US" sz="2000" i="1" dirty="0">
                <a:latin typeface="Times New Roman" pitchFamily="18" charset="0"/>
                <a:cs typeface="Times New Roman" pitchFamily="18" charset="0"/>
              </a:rPr>
              <a:t> thơm thì giấu người thơm</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Chăm làm thì được áo cơm cửa nhà</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Đẽo</a:t>
            </a:r>
            <a:r>
              <a:rPr lang="en-US" sz="2000" i="1" dirty="0">
                <a:latin typeface="Times New Roman" pitchFamily="18" charset="0"/>
                <a:cs typeface="Times New Roman" pitchFamily="18" charset="0"/>
              </a:rPr>
              <a:t> cày theo ý người ta</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Sẽ thành khúc gỗ chẳng ra việc gì</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 nghe chuyện cổ thầm thì</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Lời cha ông dạy cũng vì đời sau</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Đậm</a:t>
            </a:r>
            <a:r>
              <a:rPr lang="en-US" sz="2000" i="1" dirty="0">
                <a:latin typeface="Times New Roman" pitchFamily="18" charset="0"/>
                <a:cs typeface="Times New Roman" pitchFamily="18" charset="0"/>
              </a:rPr>
              <a:t> đà cái tích trầu cau</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Miếng trầu đỏ thắm nặng sâu tình người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Sẽ</a:t>
            </a:r>
            <a:r>
              <a:rPr lang="en-US" sz="2000" i="1" dirty="0">
                <a:latin typeface="Times New Roman" pitchFamily="18" charset="0"/>
                <a:cs typeface="Times New Roman" pitchFamily="18" charset="0"/>
              </a:rPr>
              <a:t> đi qua cuộc đời tôi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Bấy nhiêu thời nữa chuyển dời xa xôi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Nhưng</a:t>
            </a:r>
            <a:r>
              <a:rPr lang="en-US" sz="2000" i="1" dirty="0">
                <a:latin typeface="Times New Roman" pitchFamily="18" charset="0"/>
                <a:cs typeface="Times New Roman" pitchFamily="18" charset="0"/>
              </a:rPr>
              <a:t> bao chuyện cổ trên đời</a:t>
            </a:r>
            <a:br>
              <a:rPr lang="en-US" sz="2000" i="1" dirty="0">
                <a:latin typeface="Times New Roman" pitchFamily="18" charset="0"/>
                <a:cs typeface="Times New Roman" pitchFamily="18" charset="0"/>
              </a:rPr>
            </a:br>
            <a:r>
              <a:rPr lang="en-US" sz="2000" i="1" dirty="0">
                <a:latin typeface="Times New Roman" pitchFamily="18" charset="0"/>
                <a:cs typeface="Times New Roman" pitchFamily="18" charset="0"/>
              </a:rPr>
              <a:t>Vẫn luôn mới mẻ rạng ngời lương tâm.</a:t>
            </a:r>
          </a:p>
        </p:txBody>
      </p:sp>
    </p:spTree>
    <p:extLst>
      <p:ext uri="{BB962C8B-B14F-4D97-AF65-F5344CB8AC3E}">
        <p14:creationId xmlns:p14="http://schemas.microsoft.com/office/powerpoint/2010/main" val="2375256469"/>
      </p:ext>
    </p:extLst>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1107" y="393129"/>
            <a:ext cx="123194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r>
              <a:rPr lang="en-US" sz="2400" b="1" dirty="0">
                <a:solidFill>
                  <a:srgbClr val="002060"/>
                </a:solidFill>
                <a:latin typeface="Times New Roman" pitchFamily="18" charset="0"/>
                <a:cs typeface="Times New Roman" pitchFamily="18" charset="0"/>
              </a:rPr>
              <a:t>Minh </a:t>
            </a:r>
            <a:r>
              <a:rPr lang="en-US" sz="2400" b="1" dirty="0" err="1">
                <a:solidFill>
                  <a:srgbClr val="002060"/>
                </a:solidFill>
                <a:latin typeface="Times New Roman" pitchFamily="18" charset="0"/>
                <a:cs typeface="Times New Roman" pitchFamily="18" charset="0"/>
              </a:rPr>
              <a:t>họa</a:t>
            </a:r>
            <a:r>
              <a:rPr lang="en-US" sz="2400" b="1" dirty="0">
                <a:solidFill>
                  <a:srgbClr val="002060"/>
                </a:solidFill>
                <a:latin typeface="Times New Roman" pitchFamily="18" charset="0"/>
                <a:cs typeface="Times New Roman" pitchFamily="18" charset="0"/>
              </a:rPr>
              <a:t> 1:</a:t>
            </a:r>
            <a:endParaRPr lang="en-US" sz="2400" dirty="0">
              <a:solidFill>
                <a:srgbClr val="002060"/>
              </a:solidFill>
              <a:latin typeface="Times New Roman" pitchFamily="18" charset="0"/>
              <a:cs typeface="Times New Roman" pitchFamily="18" charset="0"/>
            </a:endParaRPr>
          </a:p>
        </p:txBody>
      </p:sp>
      <p:sp>
        <p:nvSpPr>
          <p:cNvPr id="3" name="Rectangle 1"/>
          <p:cNvSpPr>
            <a:spLocks noChangeArrowheads="1"/>
          </p:cNvSpPr>
          <p:nvPr/>
        </p:nvSpPr>
        <p:spPr bwMode="auto">
          <a:xfrm>
            <a:off x="506568" y="1012865"/>
            <a:ext cx="11178863"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Lâm</a:t>
            </a:r>
            <a:r>
              <a:rPr lang="en-US" sz="2400" dirty="0">
                <a:solidFill>
                  <a:srgbClr val="002060"/>
                </a:solidFill>
                <a:latin typeface="Times New Roman" pitchFamily="18" charset="0"/>
                <a:cs typeface="Times New Roman" pitchFamily="18" charset="0"/>
              </a:rPr>
              <a:t> Thị Mỹ Dạ là nhà thơ nữ tiêu biểu của nền văn học Việt Nam. Bài thơ “Chuyện cổ nước mình” đã giúp người đọc hiểu rõ hơn về những câu chuyện cổ Việt Nam. Mở đầu bài thơ, tác giả đã bộc lộ tình yêu với chuyện cổ của đất nước:</a:t>
            </a:r>
          </a:p>
          <a:p>
            <a:pPr algn="ctr"/>
            <a:r>
              <a:rPr lang="en-US" sz="2400" i="1" dirty="0">
                <a:solidFill>
                  <a:srgbClr val="002060"/>
                </a:solidFill>
                <a:latin typeface="Times New Roman" pitchFamily="18" charset="0"/>
                <a:cs typeface="Times New Roman" pitchFamily="18" charset="0"/>
              </a:rPr>
              <a:t>  “Tôi yêu chuyện cổ </a:t>
            </a:r>
            <a:r>
              <a:rPr lang="en-US" sz="2400" i="1" dirty="0" err="1">
                <a:solidFill>
                  <a:srgbClr val="002060"/>
                </a:solidFill>
                <a:latin typeface="Times New Roman" pitchFamily="18" charset="0"/>
                <a:cs typeface="Times New Roman" pitchFamily="18" charset="0"/>
              </a:rPr>
              <a:t>nước</a:t>
            </a:r>
            <a:r>
              <a:rPr lang="en-US" sz="2400" i="1" dirty="0">
                <a:solidFill>
                  <a:srgbClr val="002060"/>
                </a:solidFill>
                <a:latin typeface="Times New Roman" pitchFamily="18" charset="0"/>
                <a:cs typeface="Times New Roman" pitchFamily="18" charset="0"/>
              </a:rPr>
              <a:t> </a:t>
            </a:r>
            <a:r>
              <a:rPr lang="en-US" sz="2400" i="1" dirty="0" err="1">
                <a:solidFill>
                  <a:srgbClr val="002060"/>
                </a:solidFill>
                <a:latin typeface="Times New Roman" pitchFamily="18" charset="0"/>
                <a:cs typeface="Times New Roman" pitchFamily="18" charset="0"/>
              </a:rPr>
              <a:t>tôi</a:t>
            </a:r>
            <a:br>
              <a:rPr lang="en-US" sz="2400" dirty="0">
                <a:solidFill>
                  <a:srgbClr val="002060"/>
                </a:solidFill>
                <a:latin typeface="Times New Roman" pitchFamily="18" charset="0"/>
                <a:cs typeface="Times New Roman" pitchFamily="18" charset="0"/>
              </a:rPr>
            </a:br>
            <a:r>
              <a:rPr lang="en-US" sz="2400" i="1" dirty="0" err="1">
                <a:solidFill>
                  <a:srgbClr val="002060"/>
                </a:solidFill>
                <a:latin typeface="Times New Roman" pitchFamily="18" charset="0"/>
                <a:cs typeface="Times New Roman" pitchFamily="18" charset="0"/>
              </a:rPr>
              <a:t>Vừa</a:t>
            </a:r>
            <a:r>
              <a:rPr lang="en-US" sz="2400" i="1" dirty="0">
                <a:solidFill>
                  <a:srgbClr val="002060"/>
                </a:solidFill>
                <a:latin typeface="Times New Roman" pitchFamily="18" charset="0"/>
                <a:cs typeface="Times New Roman" pitchFamily="18" charset="0"/>
              </a:rPr>
              <a:t> nhân hậu lại tuyệt vời sâu xa</a:t>
            </a:r>
            <a:br>
              <a:rPr lang="en-US" sz="2400" dirty="0">
                <a:solidFill>
                  <a:srgbClr val="002060"/>
                </a:solidFill>
                <a:latin typeface="Times New Roman" pitchFamily="18" charset="0"/>
                <a:cs typeface="Times New Roman" pitchFamily="18" charset="0"/>
              </a:rPr>
            </a:br>
            <a:r>
              <a:rPr lang="en-US" sz="2400" i="1" dirty="0">
                <a:solidFill>
                  <a:srgbClr val="002060"/>
                </a:solidFill>
                <a:latin typeface="Times New Roman" pitchFamily="18" charset="0"/>
                <a:cs typeface="Times New Roman" pitchFamily="18" charset="0"/>
              </a:rPr>
              <a:t>        </a:t>
            </a:r>
            <a:r>
              <a:rPr lang="en-US" sz="2400" i="1" dirty="0" err="1">
                <a:solidFill>
                  <a:srgbClr val="002060"/>
                </a:solidFill>
                <a:latin typeface="Times New Roman" pitchFamily="18" charset="0"/>
                <a:cs typeface="Times New Roman" pitchFamily="18" charset="0"/>
              </a:rPr>
              <a:t>Thương</a:t>
            </a:r>
            <a:r>
              <a:rPr lang="en-US" sz="2400" i="1" dirty="0">
                <a:solidFill>
                  <a:srgbClr val="002060"/>
                </a:solidFill>
                <a:latin typeface="Times New Roman" pitchFamily="18" charset="0"/>
                <a:cs typeface="Times New Roman" pitchFamily="18" charset="0"/>
              </a:rPr>
              <a:t> người rồi mới thương ta</a:t>
            </a:r>
            <a:br>
              <a:rPr lang="en-US" sz="2400" dirty="0">
                <a:solidFill>
                  <a:srgbClr val="002060"/>
                </a:solidFill>
                <a:latin typeface="Times New Roman" pitchFamily="18" charset="0"/>
                <a:cs typeface="Times New Roman" pitchFamily="18" charset="0"/>
              </a:rPr>
            </a:br>
            <a:r>
              <a:rPr lang="en-US" sz="2400" i="1" dirty="0">
                <a:solidFill>
                  <a:srgbClr val="002060"/>
                </a:solidFill>
                <a:latin typeface="Times New Roman" pitchFamily="18" charset="0"/>
                <a:cs typeface="Times New Roman" pitchFamily="18" charset="0"/>
              </a:rPr>
              <a:t>Yêu nhau dù mấy cách xa </a:t>
            </a:r>
            <a:r>
              <a:rPr lang="en-US" sz="2400" i="1" dirty="0" err="1">
                <a:solidFill>
                  <a:srgbClr val="002060"/>
                </a:solidFill>
                <a:latin typeface="Times New Roman" pitchFamily="18" charset="0"/>
                <a:cs typeface="Times New Roman" pitchFamily="18" charset="0"/>
              </a:rPr>
              <a:t>cũng</a:t>
            </a:r>
            <a:r>
              <a:rPr lang="en-US" sz="2400" i="1" dirty="0">
                <a:solidFill>
                  <a:srgbClr val="002060"/>
                </a:solidFill>
                <a:latin typeface="Times New Roman" pitchFamily="18" charset="0"/>
                <a:cs typeface="Times New Roman" pitchFamily="18" charset="0"/>
              </a:rPr>
              <a:t> </a:t>
            </a:r>
            <a:r>
              <a:rPr lang="en-US" sz="2400" i="1" dirty="0" err="1">
                <a:solidFill>
                  <a:srgbClr val="002060"/>
                </a:solidFill>
                <a:latin typeface="Times New Roman" pitchFamily="18" charset="0"/>
                <a:cs typeface="Times New Roman" pitchFamily="18" charset="0"/>
              </a:rPr>
              <a:t>tìm</a:t>
            </a:r>
            <a:endParaRPr lang="en-US" sz="2400" dirty="0">
              <a:solidFill>
                <a:srgbClr val="002060"/>
              </a:solidFill>
              <a:latin typeface="Times New Roman" pitchFamily="18" charset="0"/>
              <a:cs typeface="Times New Roman" pitchFamily="18" charset="0"/>
            </a:endParaRPr>
          </a:p>
          <a:p>
            <a:pPr algn="ctr"/>
            <a:r>
              <a:rPr lang="en-US" sz="2400" i="1" dirty="0">
                <a:solidFill>
                  <a:srgbClr val="002060"/>
                </a:solidFill>
                <a:latin typeface="Times New Roman" pitchFamily="18" charset="0"/>
                <a:cs typeface="Times New Roman" pitchFamily="18" charset="0"/>
              </a:rPr>
              <a:t>Ở hiền thì lại gặp hiền</a:t>
            </a:r>
            <a:br>
              <a:rPr lang="en-US" sz="2400" dirty="0">
                <a:solidFill>
                  <a:srgbClr val="002060"/>
                </a:solidFill>
                <a:latin typeface="Times New Roman" pitchFamily="18" charset="0"/>
                <a:cs typeface="Times New Roman" pitchFamily="18" charset="0"/>
              </a:rPr>
            </a:br>
            <a:r>
              <a:rPr lang="en-US" sz="2400" i="1" dirty="0">
                <a:solidFill>
                  <a:srgbClr val="002060"/>
                </a:solidFill>
                <a:latin typeface="Times New Roman" pitchFamily="18" charset="0"/>
                <a:cs typeface="Times New Roman" pitchFamily="18" charset="0"/>
              </a:rPr>
              <a:t>Người ngay thì được phật tiên độ trì”</a:t>
            </a:r>
            <a:endParaRPr lang="en-US" sz="2400" dirty="0">
              <a:solidFill>
                <a:srgbClr val="002060"/>
              </a:solidFill>
              <a:latin typeface="Times New Roman" pitchFamily="18" charset="0"/>
              <a:cs typeface="Times New Roman" pitchFamily="18" charset="0"/>
            </a:endParaRPr>
          </a:p>
          <a:p>
            <a:pPr algn="just"/>
            <a:r>
              <a:rPr lang="en-US" sz="2400" dirty="0">
                <a:solidFill>
                  <a:srgbClr val="002060"/>
                </a:solidFill>
                <a:latin typeface="Times New Roman" pitchFamily="18" charset="0"/>
                <a:cs typeface="Times New Roman" pitchFamily="18" charset="0"/>
              </a:rPr>
              <a:t>Với nhịp thơ chẵn kết hợp với hàng loạt thanh bằng ở cuối dòng, đoạn thơ mang đến sự nhẹ nhàng, êm ái, tha thiết, sâu lắng…từ đó thấm sâu vào trái tim người đọc những câu chuyện giàu giàu giá trị nhân văn cao đẹp. Những câu chuyện cổ thể hiện tình người rộng lớn. Đặc biệt, qua triết lý sống “ở hiền gặp lành” ta càng cảm nhận tấm lòng, tình yêu và sự quý trọng của tác giả dành cho một nét đẹp văn hóa Việt Nam.</a:t>
            </a:r>
          </a:p>
          <a:p>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14157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383117"/>
            <a:ext cx="123194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r>
              <a:rPr lang="en-US" sz="2400" b="1" dirty="0">
                <a:solidFill>
                  <a:srgbClr val="002060"/>
                </a:solidFill>
                <a:latin typeface="Times New Roman" pitchFamily="18" charset="0"/>
                <a:cs typeface="Times New Roman" pitchFamily="18" charset="0"/>
              </a:rPr>
              <a:t>Minh </a:t>
            </a:r>
            <a:r>
              <a:rPr lang="en-US" sz="2400" b="1" dirty="0" err="1">
                <a:solidFill>
                  <a:srgbClr val="002060"/>
                </a:solidFill>
                <a:latin typeface="Times New Roman" pitchFamily="18" charset="0"/>
                <a:cs typeface="Times New Roman" pitchFamily="18" charset="0"/>
              </a:rPr>
              <a:t>họa</a:t>
            </a:r>
            <a:r>
              <a:rPr lang="en-US" sz="2400" b="1" dirty="0">
                <a:solidFill>
                  <a:srgbClr val="002060"/>
                </a:solidFill>
                <a:latin typeface="Times New Roman" pitchFamily="18" charset="0"/>
                <a:cs typeface="Times New Roman" pitchFamily="18" charset="0"/>
              </a:rPr>
              <a:t> 2:</a:t>
            </a:r>
            <a:endParaRPr lang="en-US" sz="2400" dirty="0">
              <a:solidFill>
                <a:srgbClr val="002060"/>
              </a:solidFill>
              <a:latin typeface="Times New Roman" pitchFamily="18" charset="0"/>
              <a:cs typeface="Times New Roman" pitchFamily="18" charset="0"/>
            </a:endParaRPr>
          </a:p>
        </p:txBody>
      </p:sp>
      <p:sp>
        <p:nvSpPr>
          <p:cNvPr id="3" name="Rectangle 1"/>
          <p:cNvSpPr>
            <a:spLocks noChangeArrowheads="1"/>
          </p:cNvSpPr>
          <p:nvPr/>
        </p:nvSpPr>
        <p:spPr bwMode="auto">
          <a:xfrm>
            <a:off x="564524" y="1008680"/>
            <a:ext cx="11062952"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pPr algn="just"/>
            <a:r>
              <a:rPr lang="en-US" sz="2000" dirty="0" err="1">
                <a:solidFill>
                  <a:srgbClr val="002060"/>
                </a:solidFill>
                <a:latin typeface="Times New Roman" pitchFamily="18" charset="0"/>
                <a:cs typeface="Times New Roman" pitchFamily="18" charset="0"/>
              </a:rPr>
              <a:t>Bài</a:t>
            </a:r>
            <a:r>
              <a:rPr lang="en-US" sz="2000" dirty="0">
                <a:solidFill>
                  <a:srgbClr val="002060"/>
                </a:solidFill>
                <a:latin typeface="Times New Roman" pitchFamily="18" charset="0"/>
                <a:cs typeface="Times New Roman" pitchFamily="18" charset="0"/>
              </a:rPr>
              <a:t> thơ “Chuyện cổ nước mình” của tác giả Lâm Thị Vĩ Dạ không chỉ nêu những nội dung trong chuyện cổ nước mình mà còn là giá trị tư tưởng mà truyện cổ nước mình mang lại. Đó chính là sợi dây gắn kết giữa thế hệ trước và thế hệ sau:</a:t>
            </a:r>
          </a:p>
          <a:p>
            <a:pPr algn="ctr"/>
            <a:r>
              <a:rPr lang="en-US" sz="2000" i="1" dirty="0">
                <a:solidFill>
                  <a:srgbClr val="002060"/>
                </a:solidFill>
                <a:latin typeface="Times New Roman" pitchFamily="18" charset="0"/>
                <a:cs typeface="Times New Roman" pitchFamily="18" charset="0"/>
              </a:rPr>
              <a:t>“Mang theo truyện cổ tôi đi</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Nghe trong cuộc sống thầm thì tiếng xưa</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Vàng cơn nắng, trắng cơn mưa</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Con sông chảy có rặng dừa nghiêng soi</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Đời cha ông với đời tôi</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Như con sông với chân trời đã xa</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Chỉ còn truyện cổ thiết tha</a:t>
            </a:r>
            <a:br>
              <a:rPr lang="en-US" sz="2000"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Cho tôi nhận mặt ông cha của mình”</a:t>
            </a:r>
            <a:endParaRPr lang="en-US" sz="2000" dirty="0">
              <a:solidFill>
                <a:srgbClr val="002060"/>
              </a:solidFill>
              <a:latin typeface="Times New Roman" pitchFamily="18" charset="0"/>
              <a:cs typeface="Times New Roman" pitchFamily="18" charset="0"/>
            </a:endParaRPr>
          </a:p>
          <a:p>
            <a:pPr algn="just"/>
            <a:r>
              <a:rPr lang="en-US" sz="2000" dirty="0">
                <a:solidFill>
                  <a:srgbClr val="002060"/>
                </a:solidFill>
                <a:latin typeface="Times New Roman" pitchFamily="18" charset="0"/>
                <a:cs typeface="Times New Roman" pitchFamily="18" charset="0"/>
              </a:rPr>
              <a:t>Nhân vật trữ tình trong bài thơ lớn lên từ những câu chuyện cổ qua lời kể của bà, của mẹ. Trên hành trình vô tận của cuộc sống, “tôi” có được những câu chuyện cổ là hành trang để khám phá cuộc sống. Không chỉ vậy, những nét phong tục tập quán, phẩm chất đạo đức của ông cha còn được gửi gắm trong mỗi câu chuyện. Để rồi, “tôi” như hiểu thêm về con người, quê hương và đất nước trong quá khứ. Thời gian qua có thể trải qua hàng thế kỉ, nhưng những câu chuyện cổ thì vẫn còn được kể lại từ đời này qua đời khác. Và đó chính là sợi dây kết nối giữa ông cha với con </a:t>
            </a:r>
            <a:r>
              <a:rPr lang="en-US" sz="2000" dirty="0" err="1">
                <a:solidFill>
                  <a:srgbClr val="002060"/>
                </a:solidFill>
                <a:latin typeface="Times New Roman" pitchFamily="18" charset="0"/>
                <a:cs typeface="Times New Roman" pitchFamily="18" charset="0"/>
              </a:rPr>
              <a:t>cháu</a:t>
            </a:r>
            <a:r>
              <a:rPr lang="en-US" sz="20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484136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lang="fr-FR" altLang="en-US" b="1">
              <a:solidFill>
                <a:srgbClr val="0066FF"/>
              </a:solidFill>
              <a:latin typeface=".VnArial" pitchFamily="34" charset="0"/>
            </a:endParaRPr>
          </a:p>
        </p:txBody>
      </p:sp>
      <p:sp>
        <p:nvSpPr>
          <p:cNvPr id="19460" name="Rectangle 4"/>
          <p:cNvSpPr>
            <a:spLocks noChangeArrowheads="1"/>
          </p:cNvSpPr>
          <p:nvPr/>
        </p:nvSpPr>
        <p:spPr bwMode="auto">
          <a:xfrm>
            <a:off x="435429" y="516746"/>
            <a:ext cx="10949496" cy="830997"/>
          </a:xfrm>
          <a:prstGeom prst="rect">
            <a:avLst/>
          </a:prstGeom>
          <a:solidFill>
            <a:srgbClr val="FFFFFF">
              <a:alpha val="7097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nl-NL" sz="2400" dirty="0">
                <a:latin typeface="Times New Roman" panose="02020603050405020304" pitchFamily="18" charset="0"/>
                <a:cs typeface="Times New Roman" panose="02020603050405020304" pitchFamily="18" charset="0"/>
              </a:rPr>
              <a:t>       Hãy chọn một khổ thơ hoặc một câu thơ em thích nhất trong bài “Tre Việt Nam” để nêu cảm nghĩ.</a:t>
            </a:r>
            <a:endParaRPr lang="en-US" sz="2400" dirty="0">
              <a:latin typeface="Times New Roman" panose="02020603050405020304" pitchFamily="18" charset="0"/>
              <a:cs typeface="Times New Roman" pitchFamily="18" charset="0"/>
            </a:endParaRPr>
          </a:p>
        </p:txBody>
      </p:sp>
      <p:sp>
        <p:nvSpPr>
          <p:cNvPr id="19461" name="Rectangle 5"/>
          <p:cNvSpPr>
            <a:spLocks noChangeArrowheads="1"/>
          </p:cNvSpPr>
          <p:nvPr/>
        </p:nvSpPr>
        <p:spPr bwMode="auto">
          <a:xfrm>
            <a:off x="4932973" y="137757"/>
            <a:ext cx="133081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US" altLang="en-US" sz="2400" b="1" dirty="0">
                <a:solidFill>
                  <a:srgbClr val="FF0066"/>
                </a:solidFill>
                <a:latin typeface="Times New Roman" panose="02020603050405020304" pitchFamily="18" charset="0"/>
                <a:cs typeface="Times New Roman" panose="02020603050405020304" pitchFamily="18" charset="0"/>
              </a:rPr>
              <a:t>ĐỀ SỐ 3</a:t>
            </a:r>
          </a:p>
        </p:txBody>
      </p:sp>
      <p:sp>
        <p:nvSpPr>
          <p:cNvPr id="7" name="TextBox 6">
            <a:extLst>
              <a:ext uri="{FF2B5EF4-FFF2-40B4-BE49-F238E27FC236}">
                <a16:creationId xmlns:a16="http://schemas.microsoft.com/office/drawing/2014/main" id="{76051BAF-3017-45C1-9B65-CD805650DC8E}"/>
              </a:ext>
            </a:extLst>
          </p:cNvPr>
          <p:cNvSpPr txBox="1"/>
          <p:nvPr/>
        </p:nvSpPr>
        <p:spPr>
          <a:xfrm>
            <a:off x="2274960" y="1163077"/>
            <a:ext cx="6096000" cy="400110"/>
          </a:xfrm>
          <a:prstGeom prst="rect">
            <a:avLst/>
          </a:prstGeom>
          <a:noFill/>
        </p:spPr>
        <p:txBody>
          <a:bodyPr wrap="square">
            <a:spAutoFit/>
          </a:bodyPr>
          <a:lstStyle/>
          <a:p>
            <a:pPr algn="ctr"/>
            <a:r>
              <a:rPr lang="en-US" sz="2000" b="1" dirty="0">
                <a:latin typeface="Times New Roman" pitchFamily="18" charset="0"/>
                <a:cs typeface="Times New Roman" pitchFamily="18" charset="0"/>
              </a:rPr>
              <a:t>Tre </a:t>
            </a:r>
            <a:r>
              <a:rPr lang="en-US" sz="2000" b="1" dirty="0" err="1">
                <a:latin typeface="Times New Roman" pitchFamily="18" charset="0"/>
                <a:cs typeface="Times New Roman" pitchFamily="18" charset="0"/>
              </a:rPr>
              <a:t>Việt</a:t>
            </a:r>
            <a:r>
              <a:rPr lang="en-US" sz="2000" b="1" dirty="0">
                <a:latin typeface="Times New Roman" pitchFamily="18" charset="0"/>
                <a:cs typeface="Times New Roman" pitchFamily="18" charset="0"/>
              </a:rPr>
              <a:t> Nam - </a:t>
            </a:r>
            <a:r>
              <a:rPr lang="en-US" sz="2000" b="1" dirty="0" err="1">
                <a:latin typeface="Times New Roman" pitchFamily="18" charset="0"/>
                <a:cs typeface="Times New Roman" pitchFamily="18" charset="0"/>
              </a:rPr>
              <a:t>Tác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Nguyễn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Duy</a:t>
            </a:r>
            <a:endParaRPr lang="en-US" sz="2000" b="1" dirty="0">
              <a:latin typeface="Times New Roman" pitchFamily="18" charset="0"/>
              <a:cs typeface="Times New Roman" pitchFamily="18" charset="0"/>
            </a:endParaRPr>
          </a:p>
        </p:txBody>
      </p:sp>
      <p:sp>
        <p:nvSpPr>
          <p:cNvPr id="8" name="Hình chữ nhật 1">
            <a:extLst>
              <a:ext uri="{FF2B5EF4-FFF2-40B4-BE49-F238E27FC236}">
                <a16:creationId xmlns:a16="http://schemas.microsoft.com/office/drawing/2014/main" id="{24AB1E4E-5696-4101-A184-6A50675C8A33}"/>
              </a:ext>
            </a:extLst>
          </p:cNvPr>
          <p:cNvSpPr/>
          <p:nvPr/>
        </p:nvSpPr>
        <p:spPr>
          <a:xfrm>
            <a:off x="1617880" y="1687236"/>
            <a:ext cx="4066645" cy="4641191"/>
          </a:xfrm>
          <a:prstGeom prst="rect">
            <a:avLst/>
          </a:prstGeom>
        </p:spPr>
        <p:style>
          <a:lnRef idx="2">
            <a:schemeClr val="accent2"/>
          </a:lnRef>
          <a:fillRef idx="1">
            <a:schemeClr val="lt1"/>
          </a:fillRef>
          <a:effectRef idx="0">
            <a:schemeClr val="accent2"/>
          </a:effectRef>
          <a:fontRef idx="minor">
            <a:schemeClr val="dk1"/>
          </a:fontRef>
        </p:style>
        <p:txBody>
          <a:bodyPr anchor="ctr"/>
          <a:lstStyle/>
          <a:p>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Tre xanh, </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Xanh</a:t>
            </a:r>
            <a:r>
              <a:rPr lang="en-US" sz="1600" i="1" dirty="0">
                <a:latin typeface="Times New Roman" pitchFamily="18" charset="0"/>
                <a:cs typeface="Times New Roman" pitchFamily="18" charset="0"/>
              </a:rPr>
              <a:t> tự bao giờ?</a:t>
            </a:r>
          </a:p>
          <a:p>
            <a:r>
              <a:rPr lang="en-US" sz="1600" i="1" dirty="0" err="1">
                <a:latin typeface="Times New Roman" pitchFamily="18" charset="0"/>
                <a:cs typeface="Times New Roman" pitchFamily="18" charset="0"/>
              </a:rPr>
              <a:t>Chuyện</a:t>
            </a:r>
            <a:r>
              <a:rPr lang="en-US" sz="1600" i="1" dirty="0">
                <a:latin typeface="Times New Roman" pitchFamily="18" charset="0"/>
                <a:cs typeface="Times New Roman" pitchFamily="18" charset="0"/>
              </a:rPr>
              <a:t> ngày xưa... đã có bờ tre xanh</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Thân</a:t>
            </a:r>
            <a:r>
              <a:rPr lang="en-US" sz="1600" i="1" dirty="0">
                <a:latin typeface="Times New Roman" pitchFamily="18" charset="0"/>
                <a:cs typeface="Times New Roman" pitchFamily="18" charset="0"/>
              </a:rPr>
              <a:t> gầy guộc, lá mong manh</a:t>
            </a:r>
          </a:p>
          <a:p>
            <a:r>
              <a:rPr lang="en-US" sz="1600" i="1" dirty="0" err="1">
                <a:latin typeface="Times New Roman" pitchFamily="18" charset="0"/>
                <a:cs typeface="Times New Roman" pitchFamily="18" charset="0"/>
              </a:rPr>
              <a:t>Mà</a:t>
            </a:r>
            <a:r>
              <a:rPr lang="en-US" sz="1600" i="1" dirty="0">
                <a:latin typeface="Times New Roman" pitchFamily="18" charset="0"/>
                <a:cs typeface="Times New Roman" pitchFamily="18" charset="0"/>
              </a:rPr>
              <a:t> sao nên lũy nên thành tre ơi?</a:t>
            </a:r>
          </a:p>
          <a:p>
            <a:r>
              <a:rPr lang="en-US" sz="1600" i="1" dirty="0">
                <a:latin typeface="Times New Roman" pitchFamily="18" charset="0"/>
                <a:cs typeface="Times New Roman" pitchFamily="18" charset="0"/>
              </a:rPr>
              <a:t>       Ở đâu tre cũng xanh tươi</a:t>
            </a:r>
          </a:p>
          <a:p>
            <a:r>
              <a:rPr lang="en-US" sz="1600" i="1" dirty="0">
                <a:latin typeface="Times New Roman" pitchFamily="18" charset="0"/>
                <a:cs typeface="Times New Roman" pitchFamily="18" charset="0"/>
              </a:rPr>
              <a:t>Cho dù đất sỏi đất vôi bạc màu?</a:t>
            </a:r>
          </a:p>
          <a:p>
            <a:r>
              <a:rPr lang="en-US" sz="1600" i="1" dirty="0">
                <a:latin typeface="Times New Roman" pitchFamily="18" charset="0"/>
                <a:cs typeface="Times New Roman" pitchFamily="18" charset="0"/>
              </a:rPr>
              <a:t> </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Có</a:t>
            </a:r>
            <a:r>
              <a:rPr lang="en-US" sz="1600" i="1" dirty="0">
                <a:latin typeface="Times New Roman" pitchFamily="18" charset="0"/>
                <a:cs typeface="Times New Roman" pitchFamily="18" charset="0"/>
              </a:rPr>
              <a:t> gì đâu, có gì đâu</a:t>
            </a:r>
          </a:p>
          <a:p>
            <a:r>
              <a:rPr lang="en-US" sz="1600" i="1" dirty="0">
                <a:latin typeface="Times New Roman" pitchFamily="18" charset="0"/>
                <a:cs typeface="Times New Roman" pitchFamily="18" charset="0"/>
              </a:rPr>
              <a:t>Mỡ màu ít, chắt dồn lâu hóa nhiều</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Rễ</a:t>
            </a:r>
            <a:r>
              <a:rPr lang="en-US" sz="1600" i="1" dirty="0">
                <a:latin typeface="Times New Roman" pitchFamily="18" charset="0"/>
                <a:cs typeface="Times New Roman" pitchFamily="18" charset="0"/>
              </a:rPr>
              <a:t> siêng không ngại đất nghèo</a:t>
            </a:r>
          </a:p>
          <a:p>
            <a:r>
              <a:rPr lang="en-US" sz="1600" i="1" dirty="0">
                <a:latin typeface="Times New Roman" pitchFamily="18" charset="0"/>
                <a:cs typeface="Times New Roman" pitchFamily="18" charset="0"/>
              </a:rPr>
              <a:t>Tre bao nhiêu rễ bấy nhiêu cần cù.</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Vươn</a:t>
            </a:r>
            <a:r>
              <a:rPr lang="en-US" sz="1600" i="1" dirty="0">
                <a:latin typeface="Times New Roman" pitchFamily="18" charset="0"/>
                <a:cs typeface="Times New Roman" pitchFamily="18" charset="0"/>
              </a:rPr>
              <a:t> mình trong gió tre đu</a:t>
            </a:r>
          </a:p>
          <a:p>
            <a:r>
              <a:rPr lang="en-US" sz="1600" i="1" dirty="0">
                <a:latin typeface="Times New Roman" pitchFamily="18" charset="0"/>
                <a:cs typeface="Times New Roman" pitchFamily="18" charset="0"/>
              </a:rPr>
              <a:t>Cây kham khổ vẫn hát ru lá cành</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Yêu</a:t>
            </a:r>
            <a:r>
              <a:rPr lang="en-US" sz="1600" i="1" dirty="0">
                <a:latin typeface="Times New Roman" pitchFamily="18" charset="0"/>
                <a:cs typeface="Times New Roman" pitchFamily="18" charset="0"/>
              </a:rPr>
              <a:t> nhiều nắng nỏ trời xanh</a:t>
            </a:r>
          </a:p>
          <a:p>
            <a:r>
              <a:rPr lang="en-US" sz="1600" i="1" dirty="0">
                <a:latin typeface="Times New Roman" pitchFamily="18" charset="0"/>
                <a:cs typeface="Times New Roman" pitchFamily="18" charset="0"/>
              </a:rPr>
              <a:t>Tre xanh không đứng khuất mình bóng </a:t>
            </a:r>
            <a:r>
              <a:rPr lang="en-US" sz="1600" i="1" dirty="0" err="1">
                <a:latin typeface="Times New Roman" pitchFamily="18" charset="0"/>
                <a:cs typeface="Times New Roman" pitchFamily="18" charset="0"/>
              </a:rPr>
              <a:t>râm</a:t>
            </a:r>
            <a:r>
              <a:rPr lang="en-US" sz="1600" i="1" dirty="0">
                <a:latin typeface="Times New Roman" pitchFamily="18" charset="0"/>
                <a:cs typeface="Times New Roman" pitchFamily="18" charset="0"/>
              </a:rPr>
              <a:t>.</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Bão</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bùng</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thân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bọc</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lấy</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thân</a:t>
            </a:r>
            <a:endParaRPr lang="en-US" sz="1600" i="1" dirty="0">
              <a:latin typeface="Times New Roman" pitchFamily="18" charset="0"/>
              <a:cs typeface="Times New Roman" pitchFamily="18" charset="0"/>
            </a:endParaRPr>
          </a:p>
          <a:p>
            <a:r>
              <a:rPr lang="en-US" sz="1600" i="1" dirty="0">
                <a:latin typeface="Times New Roman" pitchFamily="18" charset="0"/>
                <a:cs typeface="Times New Roman" pitchFamily="18" charset="0"/>
              </a:rPr>
              <a:t>Tay </a:t>
            </a:r>
            <a:r>
              <a:rPr lang="en-US" sz="1600" i="1" dirty="0" err="1">
                <a:latin typeface="Times New Roman" pitchFamily="18" charset="0"/>
                <a:cs typeface="Times New Roman" pitchFamily="18" charset="0"/>
              </a:rPr>
              <a:t>ôm</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tay</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níu</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tre</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gần</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nhau</a:t>
            </a:r>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thêm</a:t>
            </a:r>
            <a:endParaRPr lang="en-US" sz="1600" i="1" dirty="0">
              <a:latin typeface="Times New Roman" pitchFamily="18" charset="0"/>
              <a:cs typeface="Times New Roman" pitchFamily="18" charset="0"/>
            </a:endParaRPr>
          </a:p>
        </p:txBody>
      </p:sp>
      <p:sp>
        <p:nvSpPr>
          <p:cNvPr id="9" name="Hình chữ nhật 13">
            <a:extLst>
              <a:ext uri="{FF2B5EF4-FFF2-40B4-BE49-F238E27FC236}">
                <a16:creationId xmlns:a16="http://schemas.microsoft.com/office/drawing/2014/main" id="{E4A683B7-358F-4342-BF25-6FD50CDD48DE}"/>
              </a:ext>
            </a:extLst>
          </p:cNvPr>
          <p:cNvSpPr/>
          <p:nvPr/>
        </p:nvSpPr>
        <p:spPr>
          <a:xfrm>
            <a:off x="5910177" y="1700063"/>
            <a:ext cx="4066645" cy="4641191"/>
          </a:xfrm>
          <a:prstGeom prst="rect">
            <a:avLst/>
          </a:prstGeom>
        </p:spPr>
        <p:style>
          <a:lnRef idx="2">
            <a:schemeClr val="accent2"/>
          </a:lnRef>
          <a:fillRef idx="1">
            <a:schemeClr val="lt1"/>
          </a:fillRef>
          <a:effectRef idx="0">
            <a:schemeClr val="accent2"/>
          </a:effectRef>
          <a:fontRef idx="minor">
            <a:schemeClr val="dk1"/>
          </a:fontRef>
        </p:style>
        <p:txBody>
          <a:bodyPr anchor="ctr"/>
          <a:lstStyle/>
          <a:p>
            <a:r>
              <a:rPr lang="en-US" sz="1600" dirty="0">
                <a:latin typeface="Times New Roman" pitchFamily="18" charset="0"/>
                <a:cs typeface="Times New Roman" pitchFamily="18" charset="0"/>
              </a:rPr>
              <a:t>        </a:t>
            </a:r>
            <a:r>
              <a:rPr lang="en-US" sz="1600" i="1" dirty="0" err="1">
                <a:latin typeface="Times New Roman" pitchFamily="18" charset="0"/>
                <a:cs typeface="Times New Roman" pitchFamily="18" charset="0"/>
              </a:rPr>
              <a:t>Thương</a:t>
            </a:r>
            <a:r>
              <a:rPr lang="en-US" sz="1600" i="1" dirty="0">
                <a:latin typeface="Times New Roman" pitchFamily="18" charset="0"/>
                <a:cs typeface="Times New Roman" pitchFamily="18" charset="0"/>
              </a:rPr>
              <a:t> nhau tre chẳng ở riêng</a:t>
            </a:r>
          </a:p>
          <a:p>
            <a:r>
              <a:rPr lang="en-US" sz="1600" i="1" dirty="0">
                <a:latin typeface="Times New Roman" pitchFamily="18" charset="0"/>
                <a:cs typeface="Times New Roman" pitchFamily="18" charset="0"/>
              </a:rPr>
              <a:t>Lũy thành từ đó mà nên hỡi người</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Chẳng</a:t>
            </a:r>
            <a:r>
              <a:rPr lang="en-US" sz="1600" i="1" dirty="0">
                <a:latin typeface="Times New Roman" pitchFamily="18" charset="0"/>
                <a:cs typeface="Times New Roman" pitchFamily="18" charset="0"/>
              </a:rPr>
              <a:t> may thân gãy cành rơi</a:t>
            </a:r>
          </a:p>
          <a:p>
            <a:r>
              <a:rPr lang="en-US" sz="1600" i="1" dirty="0">
                <a:latin typeface="Times New Roman" pitchFamily="18" charset="0"/>
                <a:cs typeface="Times New Roman" pitchFamily="18" charset="0"/>
              </a:rPr>
              <a:t>Vẫn nguyên cái gốc truyền đời cho măng</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Nòi</a:t>
            </a:r>
            <a:r>
              <a:rPr lang="en-US" sz="1600" i="1" dirty="0">
                <a:latin typeface="Times New Roman" pitchFamily="18" charset="0"/>
                <a:cs typeface="Times New Roman" pitchFamily="18" charset="0"/>
              </a:rPr>
              <a:t> tre đâu chịu mọc cong</a:t>
            </a:r>
          </a:p>
          <a:p>
            <a:r>
              <a:rPr lang="en-US" sz="1600" i="1" dirty="0">
                <a:latin typeface="Times New Roman" pitchFamily="18" charset="0"/>
                <a:cs typeface="Times New Roman" pitchFamily="18" charset="0"/>
              </a:rPr>
              <a:t>Chưa lên đã nhọn như chông lạ thường.</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Lưng</a:t>
            </a:r>
            <a:r>
              <a:rPr lang="en-US" sz="1600" i="1" dirty="0">
                <a:latin typeface="Times New Roman" pitchFamily="18" charset="0"/>
                <a:cs typeface="Times New Roman" pitchFamily="18" charset="0"/>
              </a:rPr>
              <a:t> trần phơi nắng phơi sương</a:t>
            </a:r>
          </a:p>
          <a:p>
            <a:r>
              <a:rPr lang="en-US" sz="1600" i="1" dirty="0">
                <a:latin typeface="Times New Roman" pitchFamily="18" charset="0"/>
                <a:cs typeface="Times New Roman" pitchFamily="18" charset="0"/>
              </a:rPr>
              <a:t>Có manh áo cộc, tre nhường cho con.</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Măng</a:t>
            </a:r>
            <a:r>
              <a:rPr lang="en-US" sz="1600" i="1" dirty="0">
                <a:latin typeface="Times New Roman" pitchFamily="18" charset="0"/>
                <a:cs typeface="Times New Roman" pitchFamily="18" charset="0"/>
              </a:rPr>
              <a:t> non là búp măng non.</a:t>
            </a:r>
          </a:p>
          <a:p>
            <a:r>
              <a:rPr lang="en-US" sz="1600" i="1" dirty="0">
                <a:latin typeface="Times New Roman" pitchFamily="18" charset="0"/>
                <a:cs typeface="Times New Roman" pitchFamily="18" charset="0"/>
              </a:rPr>
              <a:t>Đã mang dáng thẳng thân tròn của tre.</a:t>
            </a:r>
          </a:p>
          <a:p>
            <a:r>
              <a:rPr lang="en-US" sz="1600" i="1" dirty="0">
                <a:latin typeface="Times New Roman" pitchFamily="18" charset="0"/>
                <a:cs typeface="Times New Roman" pitchFamily="18" charset="0"/>
              </a:rPr>
              <a:t> </a:t>
            </a:r>
          </a:p>
          <a:p>
            <a:r>
              <a:rPr lang="en-US" sz="1600" i="1" dirty="0">
                <a:latin typeface="Times New Roman" pitchFamily="18" charset="0"/>
                <a:cs typeface="Times New Roman" pitchFamily="18" charset="0"/>
              </a:rPr>
              <a:t>         </a:t>
            </a:r>
            <a:r>
              <a:rPr lang="en-US" sz="1600" i="1" dirty="0" err="1">
                <a:latin typeface="Times New Roman" pitchFamily="18" charset="0"/>
                <a:cs typeface="Times New Roman" pitchFamily="18" charset="0"/>
              </a:rPr>
              <a:t>Năm</a:t>
            </a:r>
            <a:r>
              <a:rPr lang="en-US" sz="1600" i="1" dirty="0">
                <a:latin typeface="Times New Roman" pitchFamily="18" charset="0"/>
                <a:cs typeface="Times New Roman" pitchFamily="18" charset="0"/>
              </a:rPr>
              <a:t> qua đi, tháng qua đi</a:t>
            </a:r>
          </a:p>
          <a:p>
            <a:r>
              <a:rPr lang="en-US" sz="1600" i="1" dirty="0">
                <a:latin typeface="Times New Roman" pitchFamily="18" charset="0"/>
                <a:cs typeface="Times New Roman" pitchFamily="18" charset="0"/>
              </a:rPr>
              <a:t>Tre già măng mọc có gì lạ đâu</a:t>
            </a:r>
          </a:p>
          <a:p>
            <a:r>
              <a:rPr lang="en-US" sz="1600" i="1" dirty="0">
                <a:latin typeface="Times New Roman" pitchFamily="18" charset="0"/>
                <a:cs typeface="Times New Roman" pitchFamily="18" charset="0"/>
              </a:rPr>
              <a:t>         Mai sau,</a:t>
            </a:r>
          </a:p>
          <a:p>
            <a:r>
              <a:rPr lang="en-US" sz="1600" i="1" dirty="0">
                <a:latin typeface="Times New Roman" pitchFamily="18" charset="0"/>
                <a:cs typeface="Times New Roman" pitchFamily="18" charset="0"/>
              </a:rPr>
              <a:t>         Mai sau,</a:t>
            </a:r>
          </a:p>
          <a:p>
            <a:r>
              <a:rPr lang="en-US" sz="1600" i="1" dirty="0">
                <a:latin typeface="Times New Roman" pitchFamily="18" charset="0"/>
                <a:cs typeface="Times New Roman" pitchFamily="18" charset="0"/>
              </a:rPr>
              <a:t>         Mai sau,</a:t>
            </a:r>
          </a:p>
          <a:p>
            <a:r>
              <a:rPr lang="en-US" sz="1600" i="1" dirty="0">
                <a:latin typeface="Times New Roman" pitchFamily="18" charset="0"/>
                <a:cs typeface="Times New Roman" pitchFamily="18" charset="0"/>
              </a:rPr>
              <a:t>Đất xanh tre mãi xanh màu tre xanh.</a:t>
            </a:r>
            <a:endParaRPr lang="en-US" sz="1600" b="1" i="1" dirty="0">
              <a:latin typeface="Times New Roman" pitchFamily="18" charset="0"/>
              <a:cs typeface="Times New Roman" pitchFamily="18" charset="0"/>
            </a:endParaRPr>
          </a:p>
        </p:txBody>
      </p:sp>
    </p:spTree>
    <p:extLst>
      <p:ext uri="{BB962C8B-B14F-4D97-AF65-F5344CB8AC3E}">
        <p14:creationId xmlns:p14="http://schemas.microsoft.com/office/powerpoint/2010/main" val="378707138"/>
      </p:ext>
    </p:extLst>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3FAC242-E773-496D-B337-4AB9B8A83A0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20" y="856969"/>
            <a:ext cx="6830290" cy="5144062"/>
          </a:xfrm>
          <a:prstGeom prst="rect">
            <a:avLst/>
          </a:prstGeom>
          <a:noFill/>
          <a:ln>
            <a:noFill/>
          </a:ln>
        </p:spPr>
      </p:pic>
      <p:sp>
        <p:nvSpPr>
          <p:cNvPr id="12292" name="Title 1"/>
          <p:cNvSpPr>
            <a:spLocks noGrp="1" noChangeArrowheads="1"/>
          </p:cNvSpPr>
          <p:nvPr>
            <p:ph type="title"/>
          </p:nvPr>
        </p:nvSpPr>
        <p:spPr>
          <a:xfrm>
            <a:off x="4752110" y="2857500"/>
            <a:ext cx="3075710" cy="1143000"/>
          </a:xfrm>
        </p:spPr>
        <p:txBody>
          <a:bodyPr>
            <a:noAutofit/>
          </a:bodyPr>
          <a:lstStyle/>
          <a:p>
            <a:pPr algn="ctr"/>
            <a:r>
              <a:rPr lang="en-US" altLang="en-US" sz="4200" b="1" dirty="0">
                <a:latin typeface="Times New Roman" pitchFamily="18" charset="0"/>
                <a:cs typeface="Times New Roman" pitchFamily="18" charset="0"/>
              </a:rPr>
              <a:t>I. Kiến thức Ngữ văn</a:t>
            </a:r>
          </a:p>
        </p:txBody>
      </p:sp>
    </p:spTree>
    <p:extLst>
      <p:ext uri="{BB962C8B-B14F-4D97-AF65-F5344CB8AC3E}">
        <p14:creationId xmlns:p14="http://schemas.microsoft.com/office/powerpoint/2010/main" val="140090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144" y="2"/>
            <a:ext cx="123194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r>
              <a:rPr lang="en-US" sz="2400" b="1" dirty="0">
                <a:solidFill>
                  <a:srgbClr val="002060"/>
                </a:solidFill>
                <a:latin typeface="Times New Roman" pitchFamily="18" charset="0"/>
                <a:cs typeface="Times New Roman" pitchFamily="18" charset="0"/>
              </a:rPr>
              <a:t>Minh </a:t>
            </a:r>
            <a:r>
              <a:rPr lang="en-US" sz="2400" b="1" dirty="0" err="1">
                <a:solidFill>
                  <a:srgbClr val="002060"/>
                </a:solidFill>
                <a:latin typeface="Times New Roman" pitchFamily="18" charset="0"/>
                <a:cs typeface="Times New Roman" pitchFamily="18" charset="0"/>
              </a:rPr>
              <a:t>họa</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Đoạn</a:t>
            </a:r>
            <a:r>
              <a:rPr lang="en-US" sz="2400" b="1" dirty="0">
                <a:solidFill>
                  <a:srgbClr val="002060"/>
                </a:solidFill>
                <a:latin typeface="Times New Roman" pitchFamily="18" charset="0"/>
                <a:cs typeface="Times New Roman" pitchFamily="18" charset="0"/>
              </a:rPr>
              <a:t> 1,2</a:t>
            </a:r>
            <a:endParaRPr lang="en-US" sz="2400" dirty="0">
              <a:solidFill>
                <a:srgbClr val="002060"/>
              </a:solidFill>
              <a:latin typeface="Times New Roman" pitchFamily="18" charset="0"/>
              <a:cs typeface="Times New Roman" pitchFamily="18" charset="0"/>
            </a:endParaRPr>
          </a:p>
        </p:txBody>
      </p:sp>
      <p:sp>
        <p:nvSpPr>
          <p:cNvPr id="3" name="Rectangle 1"/>
          <p:cNvSpPr>
            <a:spLocks noChangeArrowheads="1"/>
          </p:cNvSpPr>
          <p:nvPr/>
        </p:nvSpPr>
        <p:spPr bwMode="auto">
          <a:xfrm>
            <a:off x="579549" y="582067"/>
            <a:ext cx="11127348"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pPr algn="just"/>
            <a:r>
              <a:rPr lang="en-US" sz="2000" dirty="0" err="1">
                <a:solidFill>
                  <a:srgbClr val="002060"/>
                </a:solidFill>
                <a:latin typeface="Times New Roman" pitchFamily="18" charset="0"/>
                <a:cs typeface="Times New Roman" pitchFamily="18" charset="0"/>
              </a:rPr>
              <a:t>Cây</a:t>
            </a:r>
            <a:r>
              <a:rPr lang="en-US" sz="2000" dirty="0">
                <a:solidFill>
                  <a:srgbClr val="002060"/>
                </a:solidFill>
                <a:latin typeface="Times New Roman" pitchFamily="18" charset="0"/>
                <a:cs typeface="Times New Roman" pitchFamily="18" charset="0"/>
              </a:rPr>
              <a:t> tre là một trong những loài cây quen thuộc đối với đời sống sinh hoạt, sản xuất của nhân dân Việt Nam. Không chỉ vậy, từ vai trò, công dụng cũng như đặc tính tốt đẹp của cây tre là tre đã trở thành một biểu tượng cho lòng dũng cảm, sự kiên cường, bất khuất của nhân dân, con người Việt Nam. Viết về biểu tượng cây tre, nhà thơ Nguyễn Duy đã viết nên những dòng thơ gây xúc động đến người đọc, đó chính là </a:t>
            </a:r>
            <a:r>
              <a:rPr lang="en-US" sz="2000" dirty="0" err="1">
                <a:solidFill>
                  <a:srgbClr val="002060"/>
                </a:solidFill>
                <a:latin typeface="Times New Roman" pitchFamily="18" charset="0"/>
                <a:cs typeface="Times New Roman" pitchFamily="18" charset="0"/>
              </a:rPr>
              <a:t>bài</a:t>
            </a:r>
            <a:r>
              <a:rPr lang="en-US" sz="2000" dirty="0">
                <a:solidFill>
                  <a:srgbClr val="002060"/>
                </a:solidFill>
                <a:latin typeface="Times New Roman" pitchFamily="18" charset="0"/>
                <a:cs typeface="Times New Roman" pitchFamily="18" charset="0"/>
              </a:rPr>
              <a:t> </a:t>
            </a:r>
            <a:r>
              <a:rPr lang="en-US" sz="2000" dirty="0" err="1">
                <a:solidFill>
                  <a:srgbClr val="002060"/>
                </a:solidFill>
                <a:latin typeface="Times New Roman" pitchFamily="18" charset="0"/>
                <a:cs typeface="Times New Roman" pitchFamily="18" charset="0"/>
              </a:rPr>
              <a:t>thơ</a:t>
            </a:r>
            <a:r>
              <a:rPr lang="en-US" sz="2000" dirty="0">
                <a:solidFill>
                  <a:srgbClr val="002060"/>
                </a:solidFill>
                <a:latin typeface="Times New Roman" pitchFamily="18" charset="0"/>
                <a:cs typeface="Times New Roman" pitchFamily="18" charset="0"/>
              </a:rPr>
              <a:t> Tre </a:t>
            </a:r>
            <a:r>
              <a:rPr lang="en-US" sz="2000" dirty="0" err="1">
                <a:solidFill>
                  <a:srgbClr val="002060"/>
                </a:solidFill>
                <a:latin typeface="Times New Roman" pitchFamily="18" charset="0"/>
                <a:cs typeface="Times New Roman" pitchFamily="18" charset="0"/>
              </a:rPr>
              <a:t>Việt</a:t>
            </a:r>
            <a:r>
              <a:rPr lang="en-US" sz="2000" dirty="0">
                <a:solidFill>
                  <a:srgbClr val="002060"/>
                </a:solidFill>
                <a:latin typeface="Times New Roman" pitchFamily="18" charset="0"/>
                <a:cs typeface="Times New Roman" pitchFamily="18" charset="0"/>
              </a:rPr>
              <a:t> Nam.</a:t>
            </a:r>
            <a:endParaRPr lang="en-US" sz="2000" u="sng" dirty="0">
              <a:solidFill>
                <a:srgbClr val="002060"/>
              </a:solidFill>
              <a:latin typeface="Times New Roman" pitchFamily="18" charset="0"/>
              <a:cs typeface="Times New Roman" pitchFamily="18" charset="0"/>
            </a:endParaRPr>
          </a:p>
          <a:p>
            <a:r>
              <a:rPr lang="en-US" sz="2000" i="1" dirty="0">
                <a:solidFill>
                  <a:srgbClr val="002060"/>
                </a:solidFill>
                <a:latin typeface="Times New Roman" pitchFamily="18" charset="0"/>
                <a:cs typeface="Times New Roman" pitchFamily="18" charset="0"/>
              </a:rPr>
              <a:t>                                              Tre xanh</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Xanh tự bao giờ?</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Chuyện ngày xưa...đã có bờ tre xanh</a:t>
            </a:r>
          </a:p>
          <a:p>
            <a:pPr algn="just"/>
            <a:r>
              <a:rPr lang="en-US" sz="2000" dirty="0">
                <a:solidFill>
                  <a:srgbClr val="002060"/>
                </a:solidFill>
                <a:latin typeface="Times New Roman" pitchFamily="18" charset="0"/>
                <a:cs typeface="Times New Roman" pitchFamily="18" charset="0"/>
              </a:rPr>
              <a:t>Mở đầu bài thơ, </a:t>
            </a:r>
            <a:r>
              <a:rPr lang="en-US" sz="2000" dirty="0" err="1">
                <a:solidFill>
                  <a:srgbClr val="002060"/>
                </a:solidFill>
                <a:latin typeface="Times New Roman" pitchFamily="18" charset="0"/>
                <a:cs typeface="Times New Roman" pitchFamily="18" charset="0"/>
              </a:rPr>
              <a:t>tác</a:t>
            </a:r>
            <a:r>
              <a:rPr lang="en-US" sz="2000" dirty="0">
                <a:solidFill>
                  <a:srgbClr val="002060"/>
                </a:solidFill>
                <a:latin typeface="Times New Roman" pitchFamily="18" charset="0"/>
                <a:cs typeface="Times New Roman" pitchFamily="18" charset="0"/>
              </a:rPr>
              <a:t> </a:t>
            </a:r>
            <a:r>
              <a:rPr lang="en-US" sz="2000" dirty="0" err="1">
                <a:solidFill>
                  <a:srgbClr val="002060"/>
                </a:solidFill>
                <a:latin typeface="Times New Roman" pitchFamily="18" charset="0"/>
                <a:cs typeface="Times New Roman" pitchFamily="18" charset="0"/>
              </a:rPr>
              <a:t>giả</a:t>
            </a:r>
            <a:r>
              <a:rPr lang="en-US" sz="2000" dirty="0">
                <a:solidFill>
                  <a:srgbClr val="002060"/>
                </a:solidFill>
                <a:latin typeface="Times New Roman" pitchFamily="18" charset="0"/>
                <a:cs typeface="Times New Roman" pitchFamily="18" charset="0"/>
              </a:rPr>
              <a:t> </a:t>
            </a:r>
            <a:r>
              <a:rPr lang="en-US" sz="2000" dirty="0" err="1">
                <a:solidFill>
                  <a:srgbClr val="002060"/>
                </a:solidFill>
                <a:latin typeface="Times New Roman" pitchFamily="18" charset="0"/>
                <a:cs typeface="Times New Roman" pitchFamily="18" charset="0"/>
              </a:rPr>
              <a:t>Nguyễn</a:t>
            </a:r>
            <a:r>
              <a:rPr lang="en-US" sz="2000" dirty="0">
                <a:solidFill>
                  <a:srgbClr val="002060"/>
                </a:solidFill>
                <a:latin typeface="Times New Roman" pitchFamily="18" charset="0"/>
                <a:cs typeface="Times New Roman" pitchFamily="18" charset="0"/>
              </a:rPr>
              <a:t> </a:t>
            </a:r>
            <a:r>
              <a:rPr lang="en-US" sz="2000" dirty="0" err="1">
                <a:solidFill>
                  <a:srgbClr val="002060"/>
                </a:solidFill>
                <a:latin typeface="Times New Roman" pitchFamily="18" charset="0"/>
                <a:cs typeface="Times New Roman" pitchFamily="18" charset="0"/>
              </a:rPr>
              <a:t>Duy</a:t>
            </a:r>
            <a:r>
              <a:rPr lang="en-US" sz="2000" dirty="0">
                <a:solidFill>
                  <a:srgbClr val="002060"/>
                </a:solidFill>
                <a:latin typeface="Times New Roman" pitchFamily="18" charset="0"/>
                <a:cs typeface="Times New Roman" pitchFamily="18" charset="0"/>
              </a:rPr>
              <a:t> </a:t>
            </a:r>
            <a:r>
              <a:rPr lang="en-US" sz="2000" dirty="0" err="1">
                <a:solidFill>
                  <a:srgbClr val="002060"/>
                </a:solidFill>
                <a:latin typeface="Times New Roman" pitchFamily="18" charset="0"/>
                <a:cs typeface="Times New Roman" pitchFamily="18" charset="0"/>
              </a:rPr>
              <a:t>đã</a:t>
            </a:r>
            <a:r>
              <a:rPr lang="en-US" sz="2000" dirty="0">
                <a:solidFill>
                  <a:srgbClr val="002060"/>
                </a:solidFill>
                <a:latin typeface="Times New Roman" pitchFamily="18" charset="0"/>
                <a:cs typeface="Times New Roman" pitchFamily="18" charset="0"/>
              </a:rPr>
              <a:t> thể hiện sự băn khoăn chưa có lời giải đáp về nguồn gốc cũng như thời điểm xuất hiện của cây tre. Trong những câu chuyện của bà, trong những lời ca dao đầy thiết tha của mẹ, hẳn trong chúng ta ai cũng từng biết đến cây tre. Nhưng, cây tre ra đời như thế nào, có xuất xứ ra sao thì không ai biết, chỉ biết một cách mơ hồ, ước lượng rằng tre ra đời từ rất lâu rồi. Đúng như nhà thơ Nguyễn Duy thể hiện sự cảm than “Chuyện ngày xưa... đã có bờ tre </a:t>
            </a:r>
            <a:r>
              <a:rPr lang="en-US" sz="2000" dirty="0" err="1">
                <a:solidFill>
                  <a:srgbClr val="002060"/>
                </a:solidFill>
                <a:latin typeface="Times New Roman" pitchFamily="18" charset="0"/>
                <a:cs typeface="Times New Roman" pitchFamily="18" charset="0"/>
              </a:rPr>
              <a:t>xanh</a:t>
            </a:r>
            <a:r>
              <a:rPr lang="en-US" sz="2000" dirty="0">
                <a:solidFill>
                  <a:srgbClr val="002060"/>
                </a:solidFill>
                <a:latin typeface="Times New Roman" pitchFamily="18" charset="0"/>
                <a:cs typeface="Times New Roman" pitchFamily="18" charset="0"/>
              </a:rPr>
              <a:t>”:</a:t>
            </a:r>
          </a:p>
          <a:p>
            <a:r>
              <a:rPr lang="en-US" sz="2000" dirty="0">
                <a:solidFill>
                  <a:srgbClr val="002060"/>
                </a:solidFill>
                <a:latin typeface="Times New Roman" pitchFamily="18" charset="0"/>
                <a:cs typeface="Times New Roman" pitchFamily="18" charset="0"/>
              </a:rPr>
              <a:t>                                                 </a:t>
            </a:r>
            <a:r>
              <a:rPr lang="en-US" sz="2000" i="1" dirty="0">
                <a:solidFill>
                  <a:srgbClr val="002060"/>
                </a:solidFill>
                <a:latin typeface="Times New Roman" pitchFamily="18" charset="0"/>
                <a:cs typeface="Times New Roman" pitchFamily="18" charset="0"/>
              </a:rPr>
              <a:t>Thân gầy guộc, lá mong manh</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Mà sao nên luỹ nên thành tre ơi</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Ở đâu tre cũng xanh tươi</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Cho dù đất sỏi, đá vôi bạc màu</a:t>
            </a:r>
          </a:p>
          <a:p>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175316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71341" y="549110"/>
            <a:ext cx="11449318"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pPr algn="just"/>
            <a:r>
              <a:rPr lang="en-US" sz="2000" dirty="0" err="1">
                <a:solidFill>
                  <a:srgbClr val="002060"/>
                </a:solidFill>
                <a:latin typeface="Times New Roman" pitchFamily="18" charset="0"/>
                <a:cs typeface="Times New Roman" pitchFamily="18" charset="0"/>
              </a:rPr>
              <a:t>Cây</a:t>
            </a:r>
            <a:r>
              <a:rPr lang="en-US" sz="2000" dirty="0">
                <a:solidFill>
                  <a:srgbClr val="002060"/>
                </a:solidFill>
                <a:latin typeface="Times New Roman" pitchFamily="18" charset="0"/>
                <a:cs typeface="Times New Roman" pitchFamily="18" charset="0"/>
              </a:rPr>
              <a:t> tre là loài cây có thân nhỏ, mọc thẳng, một cây tre trưởng thành có thể cao từ năm đến bảy mét. Lá tre mỏng và dài. Từ những đặc điểm của cây tre, tác giả Nguyễn Duy thể hiện sự xúc động khi hình dáng mỏng manh của cây tre vẫn vươn lên tươi tốt, vẫn có thể thành luỹ, nên thành. Tre có thể sống ở mọi địa hình, ngay cả đất đai cằn cỗi là sỏi đá tre vẫn vươn lên xanh tốt “Cho dù đất sỏi, đá vôi bạc màu”. Từ đặc tính sinh sôi mạnh mẽ, mãnh liệt của cây tre, tác giả gợi cho người đọc hình dung về chính con người Việt Nam, đó chính là những người có khả năng thích nghi cao, có khả năng chinh phục những hoàn cảnh khó khăn để sinh tồn, phát triển.</a:t>
            </a:r>
          </a:p>
          <a:p>
            <a:r>
              <a:rPr lang="en-US" sz="2000" i="1" dirty="0">
                <a:solidFill>
                  <a:srgbClr val="002060"/>
                </a:solidFill>
                <a:latin typeface="Times New Roman" pitchFamily="18" charset="0"/>
                <a:cs typeface="Times New Roman" pitchFamily="18" charset="0"/>
              </a:rPr>
              <a:t>                                                      </a:t>
            </a:r>
            <a:r>
              <a:rPr lang="en-US" sz="2000" i="1" dirty="0" err="1">
                <a:solidFill>
                  <a:srgbClr val="002060"/>
                </a:solidFill>
                <a:latin typeface="Times New Roman" pitchFamily="18" charset="0"/>
                <a:cs typeface="Times New Roman" pitchFamily="18" charset="0"/>
              </a:rPr>
              <a:t>Bão</a:t>
            </a:r>
            <a:r>
              <a:rPr lang="en-US" sz="2000" i="1" dirty="0">
                <a:solidFill>
                  <a:srgbClr val="002060"/>
                </a:solidFill>
                <a:latin typeface="Times New Roman" pitchFamily="18" charset="0"/>
                <a:cs typeface="Times New Roman" pitchFamily="18" charset="0"/>
              </a:rPr>
              <a:t> bùng thân bọc lấy thân</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Tay ôm tay níu tre gần nhau thêm</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a:t>
            </a:r>
            <a:r>
              <a:rPr lang="en-US" sz="2000" i="1" dirty="0" err="1">
                <a:solidFill>
                  <a:srgbClr val="002060"/>
                </a:solidFill>
                <a:latin typeface="Times New Roman" pitchFamily="18" charset="0"/>
                <a:cs typeface="Times New Roman" pitchFamily="18" charset="0"/>
              </a:rPr>
              <a:t>Thương</a:t>
            </a:r>
            <a:r>
              <a:rPr lang="en-US" sz="2000" i="1" dirty="0">
                <a:solidFill>
                  <a:srgbClr val="002060"/>
                </a:solidFill>
                <a:latin typeface="Times New Roman" pitchFamily="18" charset="0"/>
                <a:cs typeface="Times New Roman" pitchFamily="18" charset="0"/>
              </a:rPr>
              <a:t> nhau tre không ở riêng</a:t>
            </a:r>
            <a:br>
              <a:rPr lang="en-US" sz="2000" i="1" dirty="0">
                <a:solidFill>
                  <a:srgbClr val="002060"/>
                </a:solidFill>
                <a:latin typeface="Times New Roman" pitchFamily="18" charset="0"/>
                <a:cs typeface="Times New Roman" pitchFamily="18" charset="0"/>
              </a:rPr>
            </a:br>
            <a:r>
              <a:rPr lang="en-US" sz="2000" i="1" dirty="0">
                <a:solidFill>
                  <a:srgbClr val="002060"/>
                </a:solidFill>
                <a:latin typeface="Times New Roman" pitchFamily="18" charset="0"/>
                <a:cs typeface="Times New Roman" pitchFamily="18" charset="0"/>
              </a:rPr>
              <a:t>                                              Luỹ thành từ đó mà nên hỡi người</a:t>
            </a:r>
          </a:p>
          <a:p>
            <a:pPr algn="just"/>
            <a:r>
              <a:rPr lang="en-US" sz="2000" dirty="0">
                <a:solidFill>
                  <a:srgbClr val="002060"/>
                </a:solidFill>
                <a:latin typeface="Times New Roman" pitchFamily="18" charset="0"/>
                <a:cs typeface="Times New Roman" pitchFamily="18" charset="0"/>
              </a:rPr>
              <a:t>Tre không chỉ là biểu tượng của sức sống bền bỉ, của sự kiên cường mà cây tre còn là biểu tượng của sự đoàn kết, gắn bó.Từ đặc tính sinh học của cây tre là thường mọc thành luỹ, thành khóm nên dù thân tre mong manh nhưng không có một cơn bão, trận giông tố nào có thể quật ngã chúng. Trong sự miêu tả của Nguyễn Duy, những cây tre ôm ấp, bao bọc lấy nhau khi trời có bão bùng “Bão bùng thân bọc lấy thân”, những cây tre dựa vào nhau để không bị quật ngã và trong cái nhìn đầy thi vị của nhà thơ, tre như ôm tay níu để gần nhau hơn.  Như vậy, viết về cây tre nhưng thực chất, tác giả Nguyễn Duy đã khát quát thành biểu tượng về con người Việt Nam với những đức tính tốt đẹp: kiên cường, đoàn kết, ngay thẳng, không chịu luồn cúi dù trong những hoàn cảnh khó khăn, thử thách </a:t>
            </a:r>
            <a:r>
              <a:rPr lang="en-US" sz="2000" dirty="0" err="1">
                <a:solidFill>
                  <a:srgbClr val="002060"/>
                </a:solidFill>
                <a:latin typeface="Times New Roman" pitchFamily="18" charset="0"/>
                <a:cs typeface="Times New Roman" pitchFamily="18" charset="0"/>
              </a:rPr>
              <a:t>nhất</a:t>
            </a:r>
            <a:r>
              <a:rPr lang="en-US" sz="20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297763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45403" y="334853"/>
            <a:ext cx="123194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r>
              <a:rPr lang="en-US" sz="2400" b="1" dirty="0">
                <a:solidFill>
                  <a:srgbClr val="002060"/>
                </a:solidFill>
                <a:latin typeface="Times New Roman" pitchFamily="18" charset="0"/>
                <a:cs typeface="Times New Roman" pitchFamily="18" charset="0"/>
              </a:rPr>
              <a:t>Minh </a:t>
            </a:r>
            <a:r>
              <a:rPr lang="en-US" sz="2400" b="1" dirty="0" err="1">
                <a:solidFill>
                  <a:srgbClr val="002060"/>
                </a:solidFill>
                <a:latin typeface="Times New Roman" pitchFamily="18" charset="0"/>
                <a:cs typeface="Times New Roman" pitchFamily="18" charset="0"/>
              </a:rPr>
              <a:t>họa</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Đoạn</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cuối</a:t>
            </a:r>
            <a:endParaRPr lang="en-US" sz="2400" dirty="0">
              <a:solidFill>
                <a:srgbClr val="002060"/>
              </a:solidFill>
              <a:latin typeface="Times New Roman" pitchFamily="18" charset="0"/>
              <a:cs typeface="Times New Roman" pitchFamily="18" charset="0"/>
            </a:endParaRPr>
          </a:p>
        </p:txBody>
      </p:sp>
      <p:sp>
        <p:nvSpPr>
          <p:cNvPr id="3" name="Rectangle 1"/>
          <p:cNvSpPr>
            <a:spLocks noChangeArrowheads="1"/>
          </p:cNvSpPr>
          <p:nvPr/>
        </p:nvSpPr>
        <p:spPr bwMode="auto">
          <a:xfrm>
            <a:off x="625530" y="936651"/>
            <a:ext cx="11050075" cy="5709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0" algn="l"/>
              </a:tabLst>
              <a:defRPr>
                <a:solidFill>
                  <a:schemeClr val="tx1"/>
                </a:solidFill>
                <a:latin typeface="Arial" panose="020B0604020202020204" pitchFamily="34" charset="0"/>
              </a:defRPr>
            </a:lvl1pPr>
            <a:lvl2pPr eaLnBrk="0" fontAlgn="base" hangingPunct="0">
              <a:spcBef>
                <a:spcPct val="0"/>
              </a:spcBef>
              <a:spcAft>
                <a:spcPct val="0"/>
              </a:spcAft>
              <a:tabLst>
                <a:tab pos="1714500" algn="l"/>
              </a:tabLst>
              <a:defRPr>
                <a:solidFill>
                  <a:schemeClr val="tx1"/>
                </a:solidFill>
                <a:latin typeface="Arial" panose="020B0604020202020204" pitchFamily="34" charset="0"/>
              </a:defRPr>
            </a:lvl2pPr>
            <a:lvl3pPr eaLnBrk="0" fontAlgn="base" hangingPunct="0">
              <a:spcBef>
                <a:spcPct val="0"/>
              </a:spcBef>
              <a:spcAft>
                <a:spcPct val="0"/>
              </a:spcAft>
              <a:tabLst>
                <a:tab pos="1714500" algn="l"/>
              </a:tabLst>
              <a:defRPr>
                <a:solidFill>
                  <a:schemeClr val="tx1"/>
                </a:solidFill>
                <a:latin typeface="Arial" panose="020B0604020202020204" pitchFamily="34" charset="0"/>
              </a:defRPr>
            </a:lvl3pPr>
            <a:lvl4pPr eaLnBrk="0" fontAlgn="base" hangingPunct="0">
              <a:spcBef>
                <a:spcPct val="0"/>
              </a:spcBef>
              <a:spcAft>
                <a:spcPct val="0"/>
              </a:spcAft>
              <a:tabLst>
                <a:tab pos="1714500" algn="l"/>
              </a:tabLst>
              <a:defRPr>
                <a:solidFill>
                  <a:schemeClr val="tx1"/>
                </a:solidFill>
                <a:latin typeface="Arial" panose="020B0604020202020204" pitchFamily="34" charset="0"/>
              </a:defRPr>
            </a:lvl4pPr>
            <a:lvl5pPr eaLnBrk="0" fontAlgn="base" hangingPunct="0">
              <a:spcBef>
                <a:spcPct val="0"/>
              </a:spcBef>
              <a:spcAft>
                <a:spcPct val="0"/>
              </a:spcAft>
              <a:tabLst>
                <a:tab pos="1714500" algn="l"/>
              </a:tabLst>
              <a:defRPr>
                <a:solidFill>
                  <a:schemeClr val="tx1"/>
                </a:solidFill>
                <a:latin typeface="Arial" panose="020B0604020202020204" pitchFamily="34" charset="0"/>
              </a:defRPr>
            </a:lvl5pPr>
            <a:lvl6pPr eaLnBrk="0" fontAlgn="base" hangingPunct="0">
              <a:spcBef>
                <a:spcPct val="0"/>
              </a:spcBef>
              <a:spcAft>
                <a:spcPct val="0"/>
              </a:spcAft>
              <a:tabLst>
                <a:tab pos="1714500" algn="l"/>
              </a:tabLst>
              <a:defRPr>
                <a:solidFill>
                  <a:schemeClr val="tx1"/>
                </a:solidFill>
                <a:latin typeface="Arial" panose="020B0604020202020204" pitchFamily="34" charset="0"/>
              </a:defRPr>
            </a:lvl6pPr>
            <a:lvl7pPr eaLnBrk="0" fontAlgn="base" hangingPunct="0">
              <a:spcBef>
                <a:spcPct val="0"/>
              </a:spcBef>
              <a:spcAft>
                <a:spcPct val="0"/>
              </a:spcAft>
              <a:tabLst>
                <a:tab pos="1714500" algn="l"/>
              </a:tabLst>
              <a:defRPr>
                <a:solidFill>
                  <a:schemeClr val="tx1"/>
                </a:solidFill>
                <a:latin typeface="Arial" panose="020B0604020202020204" pitchFamily="34" charset="0"/>
              </a:defRPr>
            </a:lvl7pPr>
            <a:lvl8pPr eaLnBrk="0" fontAlgn="base" hangingPunct="0">
              <a:spcBef>
                <a:spcPct val="0"/>
              </a:spcBef>
              <a:spcAft>
                <a:spcPct val="0"/>
              </a:spcAft>
              <a:tabLst>
                <a:tab pos="1714500" algn="l"/>
              </a:tabLst>
              <a:defRPr>
                <a:solidFill>
                  <a:schemeClr val="tx1"/>
                </a:solidFill>
                <a:latin typeface="Arial" panose="020B0604020202020204" pitchFamily="34" charset="0"/>
              </a:defRPr>
            </a:lvl8pPr>
            <a:lvl9pPr eaLnBrk="0" fontAlgn="base" hangingPunct="0">
              <a:spcBef>
                <a:spcPct val="0"/>
              </a:spcBef>
              <a:spcAft>
                <a:spcPct val="0"/>
              </a:spcAft>
              <a:tabLst>
                <a:tab pos="1714500" algn="l"/>
              </a:tabLst>
              <a:defRPr>
                <a:solidFill>
                  <a:schemeClr val="tx1"/>
                </a:solidFill>
                <a:latin typeface="Arial" panose="020B0604020202020204" pitchFamily="34" charset="0"/>
              </a:defRPr>
            </a:lvl9pPr>
          </a:lstStyle>
          <a:p>
            <a:r>
              <a:rPr lang="en-US" sz="2400" dirty="0">
                <a:solidFill>
                  <a:srgbClr val="002060"/>
                </a:solidFill>
                <a:latin typeface="Times New Roman" pitchFamily="18" charset="0"/>
                <a:cs typeface="Times New Roman" pitchFamily="18" charset="0"/>
              </a:rPr>
              <a:t>                                              </a:t>
            </a:r>
            <a:r>
              <a:rPr lang="en-US" sz="2400" i="1" dirty="0" err="1">
                <a:solidFill>
                  <a:srgbClr val="002060"/>
                </a:solidFill>
                <a:latin typeface="Times New Roman" pitchFamily="18" charset="0"/>
                <a:cs typeface="Times New Roman" pitchFamily="18" charset="0"/>
              </a:rPr>
              <a:t>Năm</a:t>
            </a:r>
            <a:r>
              <a:rPr lang="en-US" sz="2400" i="1" dirty="0">
                <a:solidFill>
                  <a:srgbClr val="002060"/>
                </a:solidFill>
                <a:latin typeface="Times New Roman" pitchFamily="18" charset="0"/>
                <a:cs typeface="Times New Roman" pitchFamily="18" charset="0"/>
              </a:rPr>
              <a:t> qua đi, tháng qua đi</a:t>
            </a:r>
          </a:p>
          <a:p>
            <a:r>
              <a:rPr lang="en-US" sz="2400" i="1" dirty="0">
                <a:solidFill>
                  <a:srgbClr val="002060"/>
                </a:solidFill>
                <a:latin typeface="Times New Roman" pitchFamily="18" charset="0"/>
                <a:cs typeface="Times New Roman" pitchFamily="18" charset="0"/>
              </a:rPr>
              <a:t>                                      Tre già măng mọc có gì lạ đâu</a:t>
            </a:r>
          </a:p>
          <a:p>
            <a:r>
              <a:rPr lang="en-US" sz="2400" i="1" dirty="0">
                <a:solidFill>
                  <a:srgbClr val="002060"/>
                </a:solidFill>
                <a:latin typeface="Times New Roman" pitchFamily="18" charset="0"/>
                <a:cs typeface="Times New Roman" pitchFamily="18" charset="0"/>
              </a:rPr>
              <a:t>                                              Mai sau,</a:t>
            </a:r>
          </a:p>
          <a:p>
            <a:r>
              <a:rPr lang="en-US" sz="2400" i="1" dirty="0">
                <a:solidFill>
                  <a:srgbClr val="002060"/>
                </a:solidFill>
                <a:latin typeface="Times New Roman" pitchFamily="18" charset="0"/>
                <a:cs typeface="Times New Roman" pitchFamily="18" charset="0"/>
              </a:rPr>
              <a:t>                                              Mai sau,</a:t>
            </a:r>
          </a:p>
          <a:p>
            <a:r>
              <a:rPr lang="en-US" sz="2400" i="1" dirty="0">
                <a:solidFill>
                  <a:srgbClr val="002060"/>
                </a:solidFill>
                <a:latin typeface="Times New Roman" pitchFamily="18" charset="0"/>
                <a:cs typeface="Times New Roman" pitchFamily="18" charset="0"/>
              </a:rPr>
              <a:t>                                              Mai sau,</a:t>
            </a:r>
          </a:p>
          <a:p>
            <a:pPr>
              <a:spcAft>
                <a:spcPts val="600"/>
              </a:spcAft>
            </a:pPr>
            <a:r>
              <a:rPr lang="en-US" sz="2400" i="1" dirty="0">
                <a:solidFill>
                  <a:srgbClr val="002060"/>
                </a:solidFill>
                <a:latin typeface="Times New Roman" pitchFamily="18" charset="0"/>
                <a:cs typeface="Times New Roman" pitchFamily="18" charset="0"/>
              </a:rPr>
              <a:t>                                       </a:t>
            </a:r>
            <a:r>
              <a:rPr lang="en-US" sz="2400" i="1" dirty="0" err="1">
                <a:solidFill>
                  <a:srgbClr val="002060"/>
                </a:solidFill>
                <a:latin typeface="Times New Roman" pitchFamily="18" charset="0"/>
                <a:cs typeface="Times New Roman" pitchFamily="18" charset="0"/>
              </a:rPr>
              <a:t>Đất</a:t>
            </a:r>
            <a:r>
              <a:rPr lang="en-US" sz="2400" i="1" dirty="0">
                <a:solidFill>
                  <a:srgbClr val="002060"/>
                </a:solidFill>
                <a:latin typeface="Times New Roman" pitchFamily="18" charset="0"/>
                <a:cs typeface="Times New Roman" pitchFamily="18" charset="0"/>
              </a:rPr>
              <a:t> xanh tre mãi xanh màu tre xanh.</a:t>
            </a:r>
          </a:p>
          <a:p>
            <a:pPr algn="just"/>
            <a:r>
              <a:rPr lang="en-US" sz="2400" dirty="0">
                <a:solidFill>
                  <a:srgbClr val="002060"/>
                </a:solidFill>
                <a:latin typeface="Times New Roman" pitchFamily="18" charset="0"/>
                <a:cs typeface="Times New Roman" pitchFamily="18" charset="0"/>
              </a:rPr>
              <a:t>        Những câu thơ kết thúc bài “Tre Việt Nam” của nhà thơ Nguyễn Duy nhằm khẳng định một màu xanh vĩnh cửu của tre Việt Nam, sức sống bất diệt của con người Việt Nam, truyền thống cao đẹp của con người Việt Nam. Nhà thơ đã khéo léo thay đổi cách ngắt nhịp, ngắt dòng và điệp ngữ ‘’mai sau” góp phần gợi cảm xúc về thời gian và không gian như mở ra vô tận tạo bao ý thơ âm vang, bay bổng và đem đến cho người đọc những liên tưởng thật phong phú. Từ “xanh” được nhắc lại 3 lần trong dòng thơ với sự kết hợp khác nhau ( xanh tre/ xanh màu / tre xanh) tạo những nét nghĩa đa dạng, phong phú và khẳng định sự trường tồn của màu sắc, của sức sống dân tộc.</a:t>
            </a:r>
          </a:p>
          <a:p>
            <a:endParaRPr lang="en-US"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79678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 Diagonal Corner Rectangle 4"/>
          <p:cNvSpPr/>
          <p:nvPr/>
        </p:nvSpPr>
        <p:spPr>
          <a:xfrm>
            <a:off x="0" y="2747066"/>
            <a:ext cx="12192000" cy="3263463"/>
          </a:xfrm>
          <a:prstGeom prst="round2DiagRect">
            <a:avLst/>
          </a:prstGeom>
          <a:solidFill>
            <a:srgbClr val="FBDAD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044" y="0"/>
            <a:ext cx="3912626" cy="70167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nvGrpSpPr>
          <p:cNvPr id="38" name="组合 37"/>
          <p:cNvGrpSpPr>
            <a:grpSpLocks/>
          </p:cNvGrpSpPr>
          <p:nvPr/>
        </p:nvGrpSpPr>
        <p:grpSpPr bwMode="auto">
          <a:xfrm>
            <a:off x="10764604" y="3279318"/>
            <a:ext cx="775755" cy="1200329"/>
            <a:chOff x="4246" y="3753"/>
            <a:chExt cx="1596" cy="2174"/>
          </a:xfrm>
          <a:solidFill>
            <a:srgbClr val="C8393B"/>
          </a:solidFill>
        </p:grpSpPr>
        <p:sp>
          <p:nvSpPr>
            <p:cNvPr id="7" name="MH_SubTitle_1"/>
            <p:cNvSpPr/>
            <p:nvPr/>
          </p:nvSpPr>
          <p:spPr>
            <a:xfrm>
              <a:off x="4246" y="3753"/>
              <a:ext cx="1596" cy="2174"/>
            </a:xfrm>
            <a:custGeom>
              <a:avLst/>
              <a:gdLst>
                <a:gd name="connsiteX0" fmla="*/ 555581 w 1138390"/>
                <a:gd name="connsiteY0" fmla="*/ 138889 h 1550820"/>
                <a:gd name="connsiteX1" fmla="*/ 181310 w 1138390"/>
                <a:gd name="connsiteY1" fmla="*/ 513159 h 1550820"/>
                <a:gd name="connsiteX2" fmla="*/ 555581 w 1138390"/>
                <a:gd name="connsiteY2" fmla="*/ 887431 h 1550820"/>
                <a:gd name="connsiteX3" fmla="*/ 929852 w 1138390"/>
                <a:gd name="connsiteY3" fmla="*/ 513160 h 1550820"/>
                <a:gd name="connsiteX4" fmla="*/ 555581 w 1138390"/>
                <a:gd name="connsiteY4" fmla="*/ 138889 h 1550820"/>
                <a:gd name="connsiteX5" fmla="*/ 586782 w 1138390"/>
                <a:gd name="connsiteY5" fmla="*/ 273 h 1550820"/>
                <a:gd name="connsiteX6" fmla="*/ 983919 w 1138390"/>
                <a:gd name="connsiteY6" fmla="*/ 179343 h 1550820"/>
                <a:gd name="connsiteX7" fmla="*/ 959048 w 1138390"/>
                <a:gd name="connsiteY7" fmla="*/ 983920 h 1550820"/>
                <a:gd name="connsiteX8" fmla="*/ 538851 w 1138390"/>
                <a:gd name="connsiteY8" fmla="*/ 1550820 h 1550820"/>
                <a:gd name="connsiteX9" fmla="*/ 154471 w 1138390"/>
                <a:gd name="connsiteY9" fmla="*/ 959049 h 1550820"/>
                <a:gd name="connsiteX10" fmla="*/ 179342 w 1138390"/>
                <a:gd name="connsiteY10" fmla="*/ 154471 h 1550820"/>
                <a:gd name="connsiteX11" fmla="*/ 586782 w 1138390"/>
                <a:gd name="connsiteY11" fmla="*/ 273 h 155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38390" h="1550820">
                  <a:moveTo>
                    <a:pt x="555581" y="138889"/>
                  </a:moveTo>
                  <a:cubicBezTo>
                    <a:pt x="348876" y="138889"/>
                    <a:pt x="181310" y="306455"/>
                    <a:pt x="181310" y="513159"/>
                  </a:cubicBezTo>
                  <a:cubicBezTo>
                    <a:pt x="181310" y="719863"/>
                    <a:pt x="348877" y="887431"/>
                    <a:pt x="555581" y="887431"/>
                  </a:cubicBezTo>
                  <a:cubicBezTo>
                    <a:pt x="762285" y="887431"/>
                    <a:pt x="929852" y="719864"/>
                    <a:pt x="929852" y="513160"/>
                  </a:cubicBezTo>
                  <a:cubicBezTo>
                    <a:pt x="929852" y="306456"/>
                    <a:pt x="762285" y="138889"/>
                    <a:pt x="555581" y="138889"/>
                  </a:cubicBezTo>
                  <a:close/>
                  <a:moveTo>
                    <a:pt x="586782" y="273"/>
                  </a:moveTo>
                  <a:cubicBezTo>
                    <a:pt x="732382" y="4774"/>
                    <a:pt x="876265" y="64820"/>
                    <a:pt x="983919" y="179343"/>
                  </a:cubicBezTo>
                  <a:cubicBezTo>
                    <a:pt x="1199229" y="408388"/>
                    <a:pt x="1188094" y="768610"/>
                    <a:pt x="959048" y="983920"/>
                  </a:cubicBezTo>
                  <a:cubicBezTo>
                    <a:pt x="790387" y="1142467"/>
                    <a:pt x="650320" y="1331434"/>
                    <a:pt x="538851" y="1550820"/>
                  </a:cubicBezTo>
                  <a:cubicBezTo>
                    <a:pt x="441145" y="1324968"/>
                    <a:pt x="313018" y="1127711"/>
                    <a:pt x="154471" y="959049"/>
                  </a:cubicBezTo>
                  <a:cubicBezTo>
                    <a:pt x="-60839" y="730003"/>
                    <a:pt x="-49704" y="369781"/>
                    <a:pt x="179342" y="154471"/>
                  </a:cubicBezTo>
                  <a:cubicBezTo>
                    <a:pt x="293864" y="46817"/>
                    <a:pt x="441181" y="-4227"/>
                    <a:pt x="586782" y="273"/>
                  </a:cubicBezTo>
                  <a:close/>
                </a:path>
              </a:pathLst>
            </a:custGeom>
            <a:grp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612000" anchor="ctr">
              <a:normAutofit/>
            </a:bodyPr>
            <a:lstStyle/>
            <a:p>
              <a:pPr algn="ctr" eaLnBrk="1" fontAlgn="auto" hangingPunct="1">
                <a:spcBef>
                  <a:spcPts val="0"/>
                </a:spcBef>
                <a:spcAft>
                  <a:spcPts val="0"/>
                </a:spcAft>
                <a:defRPr/>
              </a:pPr>
              <a:endParaRPr lang="zh-CN" altLang="en-US" dirty="0">
                <a:solidFill>
                  <a:schemeClr val="bg2">
                    <a:lumMod val="25000"/>
                  </a:schemeClr>
                </a:solidFill>
              </a:endParaRPr>
            </a:p>
          </p:txBody>
        </p:sp>
        <p:sp>
          <p:nvSpPr>
            <p:cNvPr id="12" name="Freeform 5"/>
            <p:cNvSpPr/>
            <p:nvPr/>
          </p:nvSpPr>
          <p:spPr bwMode="auto">
            <a:xfrm>
              <a:off x="4798" y="4281"/>
              <a:ext cx="447" cy="448"/>
            </a:xfrm>
            <a:custGeom>
              <a:avLst/>
              <a:gdLst>
                <a:gd name="T0" fmla="*/ 184 w 213"/>
                <a:gd name="T1" fmla="*/ 77 h 213"/>
                <a:gd name="T2" fmla="*/ 184 w 213"/>
                <a:gd name="T3" fmla="*/ 10 h 213"/>
                <a:gd name="T4" fmla="*/ 145 w 213"/>
                <a:gd name="T5" fmla="*/ 10 h 213"/>
                <a:gd name="T6" fmla="*/ 145 w 213"/>
                <a:gd name="T7" fmla="*/ 39 h 213"/>
                <a:gd name="T8" fmla="*/ 106 w 213"/>
                <a:gd name="T9" fmla="*/ 0 h 213"/>
                <a:gd name="T10" fmla="*/ 0 w 213"/>
                <a:gd name="T11" fmla="*/ 106 h 213"/>
                <a:gd name="T12" fmla="*/ 19 w 213"/>
                <a:gd name="T13" fmla="*/ 106 h 213"/>
                <a:gd name="T14" fmla="*/ 19 w 213"/>
                <a:gd name="T15" fmla="*/ 213 h 213"/>
                <a:gd name="T16" fmla="*/ 77 w 213"/>
                <a:gd name="T17" fmla="*/ 213 h 213"/>
                <a:gd name="T18" fmla="*/ 77 w 213"/>
                <a:gd name="T19" fmla="*/ 126 h 213"/>
                <a:gd name="T20" fmla="*/ 135 w 213"/>
                <a:gd name="T21" fmla="*/ 126 h 213"/>
                <a:gd name="T22" fmla="*/ 135 w 213"/>
                <a:gd name="T23" fmla="*/ 213 h 213"/>
                <a:gd name="T24" fmla="*/ 193 w 213"/>
                <a:gd name="T25" fmla="*/ 213 h 213"/>
                <a:gd name="T26" fmla="*/ 193 w 213"/>
                <a:gd name="T27" fmla="*/ 106 h 213"/>
                <a:gd name="T28" fmla="*/ 213 w 213"/>
                <a:gd name="T29" fmla="*/ 106 h 213"/>
                <a:gd name="T30" fmla="*/ 184 w 213"/>
                <a:gd name="T31" fmla="*/ 77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3" h="213">
                  <a:moveTo>
                    <a:pt x="184" y="77"/>
                  </a:moveTo>
                  <a:lnTo>
                    <a:pt x="184" y="10"/>
                  </a:lnTo>
                  <a:lnTo>
                    <a:pt x="145" y="10"/>
                  </a:lnTo>
                  <a:lnTo>
                    <a:pt x="145" y="39"/>
                  </a:lnTo>
                  <a:lnTo>
                    <a:pt x="106" y="0"/>
                  </a:lnTo>
                  <a:lnTo>
                    <a:pt x="0" y="106"/>
                  </a:lnTo>
                  <a:lnTo>
                    <a:pt x="19" y="106"/>
                  </a:lnTo>
                  <a:lnTo>
                    <a:pt x="19" y="213"/>
                  </a:lnTo>
                  <a:lnTo>
                    <a:pt x="77" y="213"/>
                  </a:lnTo>
                  <a:lnTo>
                    <a:pt x="77" y="126"/>
                  </a:lnTo>
                  <a:lnTo>
                    <a:pt x="135" y="126"/>
                  </a:lnTo>
                  <a:lnTo>
                    <a:pt x="135" y="213"/>
                  </a:lnTo>
                  <a:lnTo>
                    <a:pt x="193" y="213"/>
                  </a:lnTo>
                  <a:lnTo>
                    <a:pt x="193" y="106"/>
                  </a:lnTo>
                  <a:lnTo>
                    <a:pt x="213" y="106"/>
                  </a:lnTo>
                  <a:lnTo>
                    <a:pt x="184" y="77"/>
                  </a:lnTo>
                  <a:close/>
                </a:path>
              </a:pathLst>
            </a:custGeom>
            <a:grpFill/>
            <a:ln>
              <a:noFill/>
            </a:ln>
          </p:spPr>
          <p:txBody>
            <a:bodyPr/>
            <a:lstStyle/>
            <a:p>
              <a:pPr eaLnBrk="1" fontAlgn="auto" hangingPunct="1">
                <a:spcBef>
                  <a:spcPts val="0"/>
                </a:spcBef>
                <a:spcAft>
                  <a:spcPts val="0"/>
                </a:spcAft>
                <a:defRPr/>
              </a:pPr>
              <a:endParaRPr lang="zh-CN" altLang="en-US">
                <a:solidFill>
                  <a:schemeClr val="bg2">
                    <a:lumMod val="25000"/>
                  </a:schemeClr>
                </a:solidFill>
                <a:latin typeface="+mn-lt"/>
                <a:ea typeface="+mn-ea"/>
              </a:endParaRPr>
            </a:p>
          </p:txBody>
        </p:sp>
      </p:grpSp>
      <p:sp>
        <p:nvSpPr>
          <p:cNvPr id="34" name="文本框 33"/>
          <p:cNvSpPr txBox="1"/>
          <p:nvPr/>
        </p:nvSpPr>
        <p:spPr>
          <a:xfrm>
            <a:off x="5124450" y="3279775"/>
            <a:ext cx="5618163" cy="1477328"/>
          </a:xfrm>
          <a:prstGeom prst="rect">
            <a:avLst/>
          </a:prstGeom>
          <a:noFill/>
        </p:spPr>
        <p:txBody>
          <a:bodyPr>
            <a:spAutoFit/>
          </a:bodyPr>
          <a:lstStyle/>
          <a:p>
            <a:pPr algn="ctr" eaLnBrk="1" fontAlgn="auto" hangingPunct="1">
              <a:lnSpc>
                <a:spcPct val="150000"/>
              </a:lnSpc>
              <a:spcBef>
                <a:spcPts val="0"/>
              </a:spcBef>
              <a:spcAft>
                <a:spcPts val="0"/>
              </a:spcAft>
              <a:defRPr/>
            </a:pPr>
            <a:r>
              <a:rPr lang="en-US" sz="6000" b="1" dirty="0">
                <a:latin typeface="Times New Roman" pitchFamily="18" charset="0"/>
                <a:cs typeface="Times New Roman" pitchFamily="18" charset="0"/>
              </a:rPr>
              <a:t>Hẹn gặp lại</a:t>
            </a:r>
            <a:endParaRPr lang="zh-CN" altLang="en-US" sz="6000" b="1" dirty="0">
              <a:solidFill>
                <a:schemeClr val="tx1">
                  <a:lumMod val="65000"/>
                  <a:lumOff val="35000"/>
                </a:schemeClr>
              </a:solidFill>
              <a:latin typeface="Times New Roman" pitchFamily="18" charset="0"/>
              <a:ea typeface="微软雅黑" panose="020B0503020204020204" charset="-122"/>
              <a:cs typeface="Times New Roman" pitchFamily="18" charset="0"/>
            </a:endParaRPr>
          </a:p>
        </p:txBody>
      </p:sp>
    </p:spTree>
    <p:extLst>
      <p:ext uri="{BB962C8B-B14F-4D97-AF65-F5344CB8AC3E}">
        <p14:creationId xmlns:p14="http://schemas.microsoft.com/office/powerpoint/2010/main" val="1267998163"/>
      </p:ext>
    </p:extLst>
  </p:cSld>
  <p:clrMapOvr>
    <a:masterClrMapping/>
  </p:clrMapOvr>
  <p:transition spd="slow"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par>
                                <p:cTn id="11" presetID="3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par>
                          <p:cTn id="17" fill="hold" nodeType="afterGroup">
                            <p:stCondLst>
                              <p:cond delay="1000"/>
                            </p:stCondLst>
                            <p:childTnLst>
                              <p:par>
                                <p:cTn id="18" presetID="19" presetClass="entr" presetSubtype="10" fill="hold" nodeType="afterEffect">
                                  <p:stCondLst>
                                    <p:cond delay="0"/>
                                  </p:stCondLst>
                                  <p:childTnLst>
                                    <p:set>
                                      <p:cBhvr>
                                        <p:cTn id="19" dur="1" fill="hold">
                                          <p:stCondLst>
                                            <p:cond delay="0"/>
                                          </p:stCondLst>
                                        </p:cTn>
                                        <p:tgtEl>
                                          <p:spTgt spid="38"/>
                                        </p:tgtEl>
                                        <p:attrNameLst>
                                          <p:attrName>style.visibility</p:attrName>
                                        </p:attrNameLst>
                                      </p:cBhvr>
                                      <p:to>
                                        <p:strVal val="visible"/>
                                      </p:to>
                                    </p:set>
                                    <p:anim calcmode="lin" valueType="num">
                                      <p:cBhvr>
                                        <p:cTn id="20" dur="1000" fill="hold"/>
                                        <p:tgtEl>
                                          <p:spTgt spid="38"/>
                                        </p:tgtEl>
                                        <p:attrNameLst>
                                          <p:attrName>ppt_w</p:attrName>
                                        </p:attrNameLst>
                                      </p:cBhvr>
                                      <p:tavLst>
                                        <p:tav tm="0" fmla="#ppt_w*sin(2.5*pi*$)">
                                          <p:val>
                                            <p:fltVal val="0"/>
                                          </p:val>
                                        </p:tav>
                                        <p:tav tm="100000">
                                          <p:val>
                                            <p:fltVal val="1"/>
                                          </p:val>
                                        </p:tav>
                                      </p:tavLst>
                                    </p:anim>
                                    <p:anim calcmode="lin" valueType="num">
                                      <p:cBhvr>
                                        <p:cTn id="21" dur="1000" fill="hold"/>
                                        <p:tgtEl>
                                          <p:spTgt spid="38"/>
                                        </p:tgtEl>
                                        <p:attrNameLst>
                                          <p:attrName>ppt_h</p:attrName>
                                        </p:attrNameLst>
                                      </p:cBhvr>
                                      <p:tavLst>
                                        <p:tav tm="0">
                                          <p:val>
                                            <p:strVal val="#ppt_h"/>
                                          </p:val>
                                        </p:tav>
                                        <p:tav tm="100000">
                                          <p:val>
                                            <p:strVal val="#ppt_h"/>
                                          </p:val>
                                        </p:tav>
                                      </p:tavLst>
                                    </p:anim>
                                  </p:childTnLst>
                                </p:cTn>
                              </p:par>
                              <p:par>
                                <p:cTn id="22" presetID="53" presetClass="entr" presetSubtype="16"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 calcmode="lin" valueType="num">
                                      <p:cBhvr>
                                        <p:cTn id="24" dur="1000" fill="hold"/>
                                        <p:tgtEl>
                                          <p:spTgt spid="34"/>
                                        </p:tgtEl>
                                        <p:attrNameLst>
                                          <p:attrName>ppt_w</p:attrName>
                                        </p:attrNameLst>
                                      </p:cBhvr>
                                      <p:tavLst>
                                        <p:tav tm="0">
                                          <p:val>
                                            <p:fltVal val="0"/>
                                          </p:val>
                                        </p:tav>
                                        <p:tav tm="100000">
                                          <p:val>
                                            <p:strVal val="#ppt_w"/>
                                          </p:val>
                                        </p:tav>
                                      </p:tavLst>
                                    </p:anim>
                                    <p:anim calcmode="lin" valueType="num">
                                      <p:cBhvr>
                                        <p:cTn id="25" dur="1000" fill="hold"/>
                                        <p:tgtEl>
                                          <p:spTgt spid="34"/>
                                        </p:tgtEl>
                                        <p:attrNameLst>
                                          <p:attrName>ppt_h</p:attrName>
                                        </p:attrNameLst>
                                      </p:cBhvr>
                                      <p:tavLst>
                                        <p:tav tm="0">
                                          <p:val>
                                            <p:fltVal val="0"/>
                                          </p:val>
                                        </p:tav>
                                        <p:tav tm="100000">
                                          <p:val>
                                            <p:strVal val="#ppt_h"/>
                                          </p:val>
                                        </p:tav>
                                      </p:tavLst>
                                    </p:anim>
                                    <p:animEffect transition="in" filter="fade">
                                      <p:cBhvr>
                                        <p:cTn id="26"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7BC3E0D-3281-4CB9-ABE9-36615588047B}"/>
              </a:ext>
            </a:extLst>
          </p:cNvPr>
          <p:cNvSpPr txBox="1"/>
          <p:nvPr/>
        </p:nvSpPr>
        <p:spPr>
          <a:xfrm>
            <a:off x="1371602" y="2588145"/>
            <a:ext cx="10203872" cy="2062103"/>
          </a:xfrm>
          <a:prstGeom prst="rect">
            <a:avLst/>
          </a:prstGeom>
          <a:noFill/>
        </p:spPr>
        <p:txBody>
          <a:bodyPr wrap="square">
            <a:spAutoFit/>
          </a:bodyPr>
          <a:lstStyle/>
          <a:p>
            <a:pPr algn="just"/>
            <a:r>
              <a:rPr lang="en-US" sz="3200" dirty="0" err="1">
                <a:solidFill>
                  <a:schemeClr val="accent1">
                    <a:lumMod val="75000"/>
                  </a:schemeClr>
                </a:solidFill>
                <a:latin typeface="Times New Roman" pitchFamily="18" charset="0"/>
                <a:cs typeface="Times New Roman" pitchFamily="18" charset="0"/>
              </a:rPr>
              <a:t>Đoạn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văn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là</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đơn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vị</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trực</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tiếp</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tạo</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nên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văn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bản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biểu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đạt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một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nội</a:t>
            </a:r>
            <a:r>
              <a:rPr lang="en-US" sz="3200" dirty="0">
                <a:solidFill>
                  <a:schemeClr val="accent1">
                    <a:lumMod val="75000"/>
                  </a:schemeClr>
                </a:solidFill>
                <a:latin typeface="Times New Roman" pitchFamily="18" charset="0"/>
                <a:cs typeface="Times New Roman" pitchFamily="18" charset="0"/>
              </a:rPr>
              <a:t> dung </a:t>
            </a:r>
            <a:r>
              <a:rPr lang="en-US" sz="3200" dirty="0" err="1">
                <a:solidFill>
                  <a:schemeClr val="accent1">
                    <a:lumMod val="75000"/>
                  </a:schemeClr>
                </a:solidFill>
                <a:latin typeface="Times New Roman" pitchFamily="18" charset="0"/>
                <a:cs typeface="Times New Roman" pitchFamily="18" charset="0"/>
              </a:rPr>
              <a:t>tương</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đối</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trọn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vẹn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Về</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hình</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thức</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đoạn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văn</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thường</a:t>
            </a:r>
            <a:r>
              <a:rPr lang="en-US" sz="3200" dirty="0">
                <a:solidFill>
                  <a:schemeClr val="accent1">
                    <a:lumMod val="75000"/>
                  </a:schemeClr>
                </a:solidFill>
                <a:latin typeface="Times New Roman" pitchFamily="18" charset="0"/>
                <a:cs typeface="Times New Roman" pitchFamily="18" charset="0"/>
              </a:rPr>
              <a:t> ra </a:t>
            </a:r>
            <a:r>
              <a:rPr lang="en-US" sz="3200" dirty="0" err="1">
                <a:solidFill>
                  <a:schemeClr val="accent1">
                    <a:lumMod val="75000"/>
                  </a:schemeClr>
                </a:solidFill>
                <a:latin typeface="Times New Roman" pitchFamily="18" charset="0"/>
                <a:cs typeface="Times New Roman" pitchFamily="18" charset="0"/>
              </a:rPr>
              <a:t>nhiều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câu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tạo</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thành</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được</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bắt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đầu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bằng</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chữ</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viết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hoa</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lùi</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vào</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đầu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dòng</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và</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kết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thúc</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bằng</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dấu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câu</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dùng</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để</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ngắt</a:t>
            </a:r>
            <a:r>
              <a:rPr lang="en-US" sz="3200" dirty="0">
                <a:solidFill>
                  <a:schemeClr val="accent1">
                    <a:lumMod val="75000"/>
                  </a:schemeClr>
                </a:solidFill>
                <a:latin typeface="Times New Roman" pitchFamily="18" charset="0"/>
                <a:cs typeface="Times New Roman" pitchFamily="18" charset="0"/>
              </a:rPr>
              <a:t> </a:t>
            </a:r>
            <a:r>
              <a:rPr lang="en-US" sz="3200" dirty="0" err="1">
                <a:solidFill>
                  <a:schemeClr val="accent1">
                    <a:lumMod val="75000"/>
                  </a:schemeClr>
                </a:solidFill>
                <a:latin typeface="Times New Roman" pitchFamily="18" charset="0"/>
                <a:cs typeface="Times New Roman" pitchFamily="18" charset="0"/>
              </a:rPr>
              <a:t>đoạn</a:t>
            </a:r>
            <a:r>
              <a:rPr lang="en-US" sz="3200" dirty="0">
                <a:solidFill>
                  <a:schemeClr val="accent1">
                    <a:lumMod val="75000"/>
                  </a:schemeClr>
                </a:solidFill>
                <a:latin typeface="Times New Roman" pitchFamily="18" charset="0"/>
                <a:cs typeface="Times New Roman" pitchFamily="18" charset="0"/>
              </a:rPr>
              <a:t>.</a:t>
            </a:r>
          </a:p>
        </p:txBody>
      </p:sp>
      <p:sp>
        <p:nvSpPr>
          <p:cNvPr id="4" name="TextBox 3">
            <a:extLst>
              <a:ext uri="{FF2B5EF4-FFF2-40B4-BE49-F238E27FC236}">
                <a16:creationId xmlns:a16="http://schemas.microsoft.com/office/drawing/2014/main" id="{9858CEC2-0CEB-4E4B-B62E-75B46E8E089E}"/>
              </a:ext>
            </a:extLst>
          </p:cNvPr>
          <p:cNvSpPr txBox="1"/>
          <p:nvPr/>
        </p:nvSpPr>
        <p:spPr>
          <a:xfrm>
            <a:off x="3195206" y="1373971"/>
            <a:ext cx="6099462" cy="584775"/>
          </a:xfrm>
          <a:prstGeom prst="rect">
            <a:avLst/>
          </a:prstGeom>
          <a:noFill/>
        </p:spPr>
        <p:txBody>
          <a:bodyPr wrap="square">
            <a:spAutoFit/>
          </a:bodyPr>
          <a:lstStyle/>
          <a:p>
            <a:pPr algn="ctr"/>
            <a:r>
              <a:rPr lang="en-US" sz="3200" b="1" i="1" dirty="0">
                <a:solidFill>
                  <a:srgbClr val="FF0000"/>
                </a:solidFill>
                <a:latin typeface="Times New Roman" pitchFamily="18" charset="0"/>
                <a:cs typeface="Times New Roman" pitchFamily="18" charset="0"/>
              </a:rPr>
              <a:t>1. </a:t>
            </a:r>
            <a:r>
              <a:rPr lang="en-US" sz="3200" b="1" i="1" dirty="0" err="1">
                <a:solidFill>
                  <a:srgbClr val="FF0000"/>
                </a:solidFill>
                <a:latin typeface="Times New Roman" pitchFamily="18" charset="0"/>
                <a:cs typeface="Times New Roman" pitchFamily="18" charset="0"/>
              </a:rPr>
              <a:t>Thế</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nào</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là</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một</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đoạn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văn</a:t>
            </a:r>
            <a:r>
              <a:rPr lang="en-US" sz="3200" b="1" i="1" dirty="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9899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5CFC2B7-C591-4161-89E6-3E034CEC0674}"/>
              </a:ext>
            </a:extLst>
          </p:cNvPr>
          <p:cNvSpPr txBox="1"/>
          <p:nvPr/>
        </p:nvSpPr>
        <p:spPr>
          <a:xfrm>
            <a:off x="1537855" y="2555056"/>
            <a:ext cx="9268690" cy="2246769"/>
          </a:xfrm>
          <a:prstGeom prst="rect">
            <a:avLst/>
          </a:prstGeom>
          <a:noFill/>
        </p:spPr>
        <p:txBody>
          <a:bodyPr wrap="square">
            <a:spAutoFit/>
          </a:bodyPr>
          <a:lstStyle/>
          <a:p>
            <a:pPr algn="just"/>
            <a:r>
              <a:rPr lang="en-US" sz="2800" dirty="0" err="1">
                <a:solidFill>
                  <a:schemeClr val="accent1">
                    <a:lumMod val="75000"/>
                  </a:schemeClr>
                </a:solidFill>
                <a:latin typeface="Times New Roman" pitchFamily="18" charset="0"/>
                <a:cs typeface="Times New Roman" pitchFamily="18" charset="0"/>
              </a:rPr>
              <a:t>Viết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đoạn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văn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nêu</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cảm</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nghĩ</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về</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một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bài</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là</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ghi</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lại</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những</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cảm</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xúc</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tinh</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tế</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nhất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đẹp</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đẽ</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nhất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sâu</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sắc</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nhất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của</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bản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thân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về</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nội</a:t>
            </a:r>
            <a:r>
              <a:rPr lang="en-US" sz="2800" dirty="0">
                <a:solidFill>
                  <a:schemeClr val="accent1">
                    <a:lumMod val="75000"/>
                  </a:schemeClr>
                </a:solidFill>
                <a:latin typeface="Times New Roman" pitchFamily="18" charset="0"/>
                <a:cs typeface="Times New Roman" pitchFamily="18" charset="0"/>
              </a:rPr>
              <a:t> dung </a:t>
            </a:r>
            <a:r>
              <a:rPr lang="en-US" sz="2800" dirty="0" err="1">
                <a:solidFill>
                  <a:schemeClr val="accent1">
                    <a:lumMod val="75000"/>
                  </a:schemeClr>
                </a:solidFill>
                <a:latin typeface="Times New Roman" pitchFamily="18" charset="0"/>
                <a:cs typeface="Times New Roman" pitchFamily="18" charset="0"/>
              </a:rPr>
              <a:t>và</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nghệ</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thuật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của</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bài</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đó</a:t>
            </a:r>
            <a:r>
              <a:rPr lang="en-US" sz="2800" dirty="0">
                <a:solidFill>
                  <a:schemeClr val="accent1">
                    <a:lumMod val="75000"/>
                  </a:schemeClr>
                </a:solidFill>
                <a:latin typeface="Times New Roman" pitchFamily="18" charset="0"/>
                <a:cs typeface="Times New Roman" pitchFamily="18" charset="0"/>
              </a:rPr>
              <a:t> hay 1 </a:t>
            </a:r>
            <a:r>
              <a:rPr lang="en-US" sz="2800" dirty="0" err="1">
                <a:solidFill>
                  <a:schemeClr val="accent1">
                    <a:lumMod val="75000"/>
                  </a:schemeClr>
                </a:solidFill>
                <a:latin typeface="Times New Roman" pitchFamily="18" charset="0"/>
                <a:cs typeface="Times New Roman" pitchFamily="18" charset="0"/>
              </a:rPr>
              <a:t>phần</a:t>
            </a:r>
            <a:r>
              <a:rPr lang="en-US" sz="2800" dirty="0">
                <a:solidFill>
                  <a:schemeClr val="accent1">
                    <a:lumMod val="75000"/>
                  </a:schemeClr>
                </a:solidFill>
                <a:latin typeface="Times New Roman" pitchFamily="18" charset="0"/>
                <a:cs typeface="Times New Roman" pitchFamily="18" charset="0"/>
              </a:rPr>
              <a:t>, 1 </a:t>
            </a:r>
            <a:r>
              <a:rPr lang="en-US" sz="2800" dirty="0" err="1">
                <a:solidFill>
                  <a:schemeClr val="accent1">
                    <a:lumMod val="75000"/>
                  </a:schemeClr>
                </a:solidFill>
                <a:latin typeface="Times New Roman" pitchFamily="18" charset="0"/>
                <a:cs typeface="Times New Roman" pitchFamily="18" charset="0"/>
              </a:rPr>
              <a:t>khía</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cạnh</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câu</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khổ</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đoạn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thậm</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chí</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một</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từ</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ngữ</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hình</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ảnh</a:t>
            </a:r>
            <a:r>
              <a:rPr lang="en-US" sz="2800" dirty="0">
                <a:solidFill>
                  <a:schemeClr val="accent1">
                    <a:lumMod val="75000"/>
                  </a:schemeClr>
                </a:solidFill>
                <a:latin typeface="Times New Roman" pitchFamily="18" charset="0"/>
                <a:cs typeface="Times New Roman" pitchFamily="18" charset="0"/>
              </a:rPr>
              <a:t> hay </a:t>
            </a:r>
            <a:r>
              <a:rPr lang="en-US" sz="2800" dirty="0" err="1">
                <a:solidFill>
                  <a:schemeClr val="accent1">
                    <a:lumMod val="75000"/>
                  </a:schemeClr>
                </a:solidFill>
                <a:latin typeface="Times New Roman" pitchFamily="18" charset="0"/>
                <a:cs typeface="Times New Roman" pitchFamily="18" charset="0"/>
              </a:rPr>
              <a:t>biện</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pháp</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tu</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từ</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có</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giá</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trị</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trong</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bài</a:t>
            </a:r>
            <a:r>
              <a:rPr lang="en-US" sz="2800" dirty="0">
                <a:solidFill>
                  <a:schemeClr val="accent1">
                    <a:lumMod val="75000"/>
                  </a:schemeClr>
                </a:solidFill>
                <a:latin typeface="Times New Roman" pitchFamily="18" charset="0"/>
                <a:cs typeface="Times New Roman" pitchFamily="18" charset="0"/>
              </a:rPr>
              <a:t> </a:t>
            </a:r>
            <a:r>
              <a:rPr lang="en-US" sz="2800" dirty="0" err="1">
                <a:solidFill>
                  <a:schemeClr val="accent1">
                    <a:lumMod val="75000"/>
                  </a:schemeClr>
                </a:solidFill>
                <a:latin typeface="Times New Roman" pitchFamily="18" charset="0"/>
                <a:cs typeface="Times New Roman" pitchFamily="18" charset="0"/>
              </a:rPr>
              <a:t>thơ</a:t>
            </a:r>
            <a:r>
              <a:rPr lang="en-US" sz="2800" dirty="0">
                <a:solidFill>
                  <a:schemeClr val="accent1">
                    <a:lumMod val="75000"/>
                  </a:schemeClr>
                </a:solidFill>
                <a:latin typeface="Times New Roman" pitchFamily="18" charset="0"/>
                <a:cs typeface="Times New Roman" pitchFamily="18" charset="0"/>
              </a:rPr>
              <a:t>.</a:t>
            </a:r>
          </a:p>
        </p:txBody>
      </p:sp>
      <p:sp>
        <p:nvSpPr>
          <p:cNvPr id="4" name="TextBox 3">
            <a:extLst>
              <a:ext uri="{FF2B5EF4-FFF2-40B4-BE49-F238E27FC236}">
                <a16:creationId xmlns:a16="http://schemas.microsoft.com/office/drawing/2014/main" id="{C0825C25-1219-436E-A45C-EDB2145BC329}"/>
              </a:ext>
            </a:extLst>
          </p:cNvPr>
          <p:cNvSpPr txBox="1"/>
          <p:nvPr/>
        </p:nvSpPr>
        <p:spPr>
          <a:xfrm>
            <a:off x="1932709" y="1415533"/>
            <a:ext cx="8873836" cy="584775"/>
          </a:xfrm>
          <a:prstGeom prst="rect">
            <a:avLst/>
          </a:prstGeom>
          <a:noFill/>
        </p:spPr>
        <p:txBody>
          <a:bodyPr wrap="square">
            <a:spAutoFit/>
          </a:bodyPr>
          <a:lstStyle/>
          <a:p>
            <a:r>
              <a:rPr lang="en-US" sz="3200" b="1" i="1" dirty="0">
                <a:solidFill>
                  <a:srgbClr val="FF0000"/>
                </a:solidFill>
              </a:rPr>
              <a:t>2</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Thế</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nào</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là</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đoạn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nêu</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cảm</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nghĩ</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về</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một</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bài</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thơ</a:t>
            </a:r>
            <a:r>
              <a:rPr lang="en-US" sz="3200" b="1" i="1" dirty="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3408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ChangeArrowheads="1"/>
          </p:cNvSpPr>
          <p:nvPr/>
        </p:nvSpPr>
        <p:spPr bwMode="auto">
          <a:xfrm>
            <a:off x="609600" y="1600200"/>
            <a:ext cx="10363200" cy="4114800"/>
          </a:xfrm>
          <a:prstGeom prst="rect">
            <a:avLst/>
          </a:prstGeom>
          <a:noFill/>
          <a:ln>
            <a:noFill/>
          </a:ln>
          <a:effectLst/>
        </p:spPr>
        <p:txBody>
          <a:bodyPr lIns="92075" tIns="46038" rIns="92075" bIns="46038"/>
          <a:lstStyle>
            <a:lvl1pPr algn="ctr">
              <a:spcBef>
                <a:spcPct val="20000"/>
              </a:spcBef>
              <a:buClr>
                <a:schemeClr val="hlink"/>
              </a:buClr>
              <a:buSzPct val="120000"/>
              <a:defRPr sz="3200">
                <a:solidFill>
                  <a:schemeClr val="tx1"/>
                </a:solidFill>
                <a:effectLst>
                  <a:outerShdw blurRad="38100" dist="38100" dir="2700000" algn="tl">
                    <a:srgbClr val="000000"/>
                  </a:outerShdw>
                </a:effectLst>
                <a:latin typeface="Tahoma" panose="020B0604030504040204" pitchFamily="34" charset="0"/>
              </a:defRPr>
            </a:lvl1pPr>
            <a:lvl2pPr algn="ctr">
              <a:spcBef>
                <a:spcPct val="20000"/>
              </a:spcBef>
              <a:buFont typeface="Tahoma" panose="020B0604030504040204" pitchFamily="34" charset="0"/>
              <a:defRPr sz="2800">
                <a:solidFill>
                  <a:schemeClr val="tx1"/>
                </a:solidFill>
                <a:effectLst>
                  <a:outerShdw blurRad="38100" dist="38100" dir="2700000" algn="tl">
                    <a:srgbClr val="000000"/>
                  </a:outerShdw>
                </a:effectLst>
                <a:latin typeface="Tahoma" panose="020B0604030504040204" pitchFamily="34" charset="0"/>
              </a:defRPr>
            </a:lvl2pPr>
            <a:lvl3pPr algn="ctr">
              <a:spcBef>
                <a:spcPct val="20000"/>
              </a:spcBef>
              <a:buClr>
                <a:schemeClr val="hlink"/>
              </a:buClr>
              <a:buSzPct val="120000"/>
              <a:defRPr sz="2400">
                <a:solidFill>
                  <a:schemeClr val="tx1"/>
                </a:solidFill>
                <a:effectLst>
                  <a:outerShdw blurRad="38100" dist="38100" dir="2700000" algn="tl">
                    <a:srgbClr val="000000"/>
                  </a:outerShdw>
                </a:effectLst>
                <a:latin typeface="Tahoma" panose="020B0604030504040204" pitchFamily="34" charset="0"/>
              </a:defRPr>
            </a:lvl3pPr>
            <a:lvl4pPr algn="ctr">
              <a:spcBef>
                <a:spcPct val="20000"/>
              </a:spcBef>
              <a:buFont typeface="Tahoma" panose="020B0604030504040204" pitchFamily="34" charset="0"/>
              <a:defRPr sz="2000">
                <a:solidFill>
                  <a:schemeClr val="tx1"/>
                </a:solidFill>
                <a:effectLst>
                  <a:outerShdw blurRad="38100" dist="38100" dir="2700000" algn="tl">
                    <a:srgbClr val="000000"/>
                  </a:outerShdw>
                </a:effectLst>
                <a:latin typeface="Tahoma" panose="020B0604030504040204" pitchFamily="34" charset="0"/>
              </a:defRPr>
            </a:lvl4pPr>
            <a:lvl5pPr algn="ctr">
              <a:spcBef>
                <a:spcPct val="20000"/>
              </a:spcBef>
              <a:buClr>
                <a:schemeClr val="hlink"/>
              </a:buClr>
              <a:buSzPct val="8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5pPr>
            <a:lvl6pPr algn="ctr" fontAlgn="base">
              <a:spcBef>
                <a:spcPct val="20000"/>
              </a:spcBef>
              <a:spcAft>
                <a:spcPct val="0"/>
              </a:spcAft>
              <a:buClr>
                <a:schemeClr val="hlink"/>
              </a:buClr>
              <a:buSzPct val="8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6pPr>
            <a:lvl7pPr algn="ctr" fontAlgn="base">
              <a:spcBef>
                <a:spcPct val="20000"/>
              </a:spcBef>
              <a:spcAft>
                <a:spcPct val="0"/>
              </a:spcAft>
              <a:buClr>
                <a:schemeClr val="hlink"/>
              </a:buClr>
              <a:buSzPct val="8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7pPr>
            <a:lvl8pPr algn="ctr" fontAlgn="base">
              <a:spcBef>
                <a:spcPct val="20000"/>
              </a:spcBef>
              <a:spcAft>
                <a:spcPct val="0"/>
              </a:spcAft>
              <a:buClr>
                <a:schemeClr val="hlink"/>
              </a:buClr>
              <a:buSzPct val="8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8pPr>
            <a:lvl9pPr algn="ctr" fontAlgn="base">
              <a:spcBef>
                <a:spcPct val="20000"/>
              </a:spcBef>
              <a:spcAft>
                <a:spcPct val="0"/>
              </a:spcAft>
              <a:buClr>
                <a:schemeClr val="hlink"/>
              </a:buClr>
              <a:buSzPct val="8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9pPr>
          </a:lstStyle>
          <a:p>
            <a:pPr lvl="1" eaLnBrk="1" hangingPunct="1">
              <a:defRPr/>
            </a:pPr>
            <a:r>
              <a:rPr lang="en-US" altLang="en-US" sz="2400" b="1" dirty="0">
                <a:solidFill>
                  <a:schemeClr val="tx2"/>
                </a:solidFill>
                <a:latin typeface="Times New Roman" panose="02020603050405020304" pitchFamily="18" charset="0"/>
              </a:rPr>
              <a:t> </a:t>
            </a:r>
            <a:endParaRPr lang="en-US" altLang="en-US" b="1" dirty="0">
              <a:solidFill>
                <a:srgbClr val="00B050"/>
              </a:solidFill>
              <a:latin typeface="Times New Roman" panose="02020603050405020304" pitchFamily="18" charset="0"/>
            </a:endParaRPr>
          </a:p>
        </p:txBody>
      </p:sp>
      <p:sp>
        <p:nvSpPr>
          <p:cNvPr id="5123" name="Rectangle 4"/>
          <p:cNvSpPr>
            <a:spLocks noChangeArrowheads="1"/>
          </p:cNvSpPr>
          <p:nvPr/>
        </p:nvSpPr>
        <p:spPr bwMode="auto">
          <a:xfrm>
            <a:off x="1219200" y="1000035"/>
            <a:ext cx="961765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1" algn="ctr" eaLnBrk="1" hangingPunct="1"/>
            <a:r>
              <a:rPr lang="en-US" altLang="en-US" sz="3600" b="1" i="1" dirty="0">
                <a:solidFill>
                  <a:srgbClr val="FF0000"/>
                </a:solidFill>
                <a:latin typeface="Times New Roman" panose="02020603050405020304" pitchFamily="18" charset="0"/>
                <a:cs typeface="Times New Roman" panose="02020603050405020304" pitchFamily="18" charset="0"/>
              </a:rPr>
              <a:t>3. </a:t>
            </a:r>
            <a:r>
              <a:rPr lang="en-US" altLang="en-US" sz="3600" b="1" i="1" dirty="0" err="1">
                <a:solidFill>
                  <a:srgbClr val="FF0000"/>
                </a:solidFill>
                <a:latin typeface="Times New Roman" panose="02020603050405020304" pitchFamily="18" charset="0"/>
                <a:cs typeface="Times New Roman" panose="02020603050405020304" pitchFamily="18" charset="0"/>
              </a:rPr>
              <a:t>Quy</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trình</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viết</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đoạn</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văn</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trình</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bày</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suy</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nghĩ</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về</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bài</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thơ</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lục</a:t>
            </a:r>
            <a:r>
              <a:rPr lang="en-US" altLang="en-US" sz="3600" b="1" i="1" dirty="0">
                <a:solidFill>
                  <a:srgbClr val="FF0000"/>
                </a:solidFill>
                <a:latin typeface="Times New Roman" panose="02020603050405020304" pitchFamily="18" charset="0"/>
                <a:cs typeface="Times New Roman" panose="02020603050405020304" pitchFamily="18" charset="0"/>
              </a:rPr>
              <a:t> </a:t>
            </a:r>
            <a:r>
              <a:rPr lang="en-US" altLang="en-US" sz="3600" b="1" i="1" dirty="0" err="1">
                <a:solidFill>
                  <a:srgbClr val="FF0000"/>
                </a:solidFill>
                <a:latin typeface="Times New Roman" panose="02020603050405020304" pitchFamily="18" charset="0"/>
                <a:cs typeface="Times New Roman" panose="02020603050405020304" pitchFamily="18" charset="0"/>
              </a:rPr>
              <a:t>bát</a:t>
            </a:r>
            <a:endParaRPr lang="en-US" altLang="en-US" sz="3600" b="1" i="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597399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712904" y="887456"/>
            <a:ext cx="47661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ctr"/>
            <a:r>
              <a:rPr lang="pt-BR" sz="3200" b="1" i="1" dirty="0">
                <a:solidFill>
                  <a:srgbClr val="FF0000"/>
                </a:solidFill>
                <a:latin typeface="Times New Roman" pitchFamily="18" charset="0"/>
                <a:cs typeface="Times New Roman" pitchFamily="18" charset="0"/>
              </a:rPr>
              <a:t>Bước 1: Chuẩn bị</a:t>
            </a:r>
            <a:endParaRPr lang="en-US" sz="3200" dirty="0">
              <a:solidFill>
                <a:srgbClr val="FF000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686347" y="1769394"/>
            <a:ext cx="10819303" cy="420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just">
              <a:spcAft>
                <a:spcPts val="600"/>
              </a:spcAft>
            </a:pPr>
            <a:r>
              <a:rPr lang="pt-BR" dirty="0">
                <a:solidFill>
                  <a:srgbClr val="002060"/>
                </a:solidFill>
                <a:latin typeface="Times New Roman" pitchFamily="18" charset="0"/>
                <a:cs typeface="Times New Roman" pitchFamily="18" charset="0"/>
              </a:rPr>
              <a:t>- Xác định, lựa chọn đề tài: lựa chọn một bài thơ lục bát đã học hoặc đã đọc mà em ấn tượng để bày tỏ cảm nghĩ của mình.</a:t>
            </a:r>
            <a:endParaRPr lang="en-US" dirty="0">
              <a:solidFill>
                <a:srgbClr val="002060"/>
              </a:solidFill>
              <a:latin typeface="Times New Roman" pitchFamily="18" charset="0"/>
              <a:cs typeface="Times New Roman" pitchFamily="18" charset="0"/>
            </a:endParaRPr>
          </a:p>
          <a:p>
            <a:pPr algn="just">
              <a:spcAft>
                <a:spcPts val="600"/>
              </a:spcAft>
            </a:pPr>
            <a:r>
              <a:rPr lang="pt-BR" dirty="0">
                <a:solidFill>
                  <a:srgbClr val="002060"/>
                </a:solidFill>
                <a:latin typeface="Times New Roman" pitchFamily="18" charset="0"/>
                <a:cs typeface="Times New Roman" pitchFamily="18" charset="0"/>
              </a:rPr>
              <a:t>- Đọc kĩ yêu cầu của đề, đọc kĩ bài thơ để xác định: đề bài yêu cầu viết về vấn đề gì? kiểu bài gì? độ dài của đoạn văn là bao nhiêu?</a:t>
            </a:r>
            <a:endParaRPr lang="en-US" dirty="0">
              <a:solidFill>
                <a:srgbClr val="002060"/>
              </a:solidFill>
              <a:latin typeface="Times New Roman" pitchFamily="18" charset="0"/>
              <a:cs typeface="Times New Roman" pitchFamily="18" charset="0"/>
            </a:endParaRPr>
          </a:p>
          <a:p>
            <a:pPr algn="just">
              <a:spcAft>
                <a:spcPts val="600"/>
              </a:spcAft>
            </a:pPr>
            <a:r>
              <a:rPr lang="pt-BR" dirty="0">
                <a:solidFill>
                  <a:srgbClr val="002060"/>
                </a:solidFill>
                <a:latin typeface="Times New Roman" pitchFamily="18" charset="0"/>
                <a:cs typeface="Times New Roman" pitchFamily="18" charset="0"/>
              </a:rPr>
              <a:t>- Xác định nội dung cụ thể của bài thơ là bày tỏ cảm xúc về điều gì (đối tượng trữ tình)? Bày tỏ cảm xúc nào của người viết? Bức thông điệp được gửi gắm qua bài thơ là gì?</a:t>
            </a:r>
            <a:endParaRPr lang="en-US" dirty="0">
              <a:solidFill>
                <a:srgbClr val="002060"/>
              </a:solidFill>
              <a:latin typeface="Times New Roman" pitchFamily="18" charset="0"/>
              <a:cs typeface="Times New Roman" pitchFamily="18" charset="0"/>
            </a:endParaRPr>
          </a:p>
          <a:p>
            <a:pPr algn="just">
              <a:spcAft>
                <a:spcPts val="600"/>
              </a:spcAft>
            </a:pPr>
            <a:r>
              <a:rPr lang="pt-BR" dirty="0">
                <a:solidFill>
                  <a:srgbClr val="002060"/>
                </a:solidFill>
                <a:latin typeface="Times New Roman" pitchFamily="18" charset="0"/>
                <a:cs typeface="Times New Roman" pitchFamily="18" charset="0"/>
              </a:rPr>
              <a:t>- Nội dung ấy được thể hiện qua những tín hiệu nghệ thuật nào đặc sắc, ví dụ như vần, thanh điệu, ngôn ngữ, nhịp thơ, hình ảnh thơ biện pháp tu từ...</a:t>
            </a:r>
            <a:endParaRPr lang="en-US"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726506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strips(downLeft)">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619853" y="1003888"/>
            <a:ext cx="58150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ctr"/>
            <a:r>
              <a:rPr lang="pt-BR" sz="3600" b="1" i="1" dirty="0">
                <a:solidFill>
                  <a:srgbClr val="FF0000"/>
                </a:solidFill>
                <a:latin typeface="Times New Roman" pitchFamily="18" charset="0"/>
                <a:cs typeface="Times New Roman" pitchFamily="18" charset="0"/>
              </a:rPr>
              <a:t>Bước 2: Tìm ý, lập dàn ý</a:t>
            </a:r>
            <a:endParaRPr lang="en-US" sz="3600" dirty="0">
              <a:solidFill>
                <a:srgbClr val="FF000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768927" y="1905506"/>
            <a:ext cx="10661073"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just">
              <a:spcBef>
                <a:spcPts val="600"/>
              </a:spcBef>
              <a:spcAft>
                <a:spcPts val="600"/>
              </a:spcAft>
            </a:pPr>
            <a:r>
              <a:rPr lang="pt-BR" b="1" i="1" dirty="0">
                <a:solidFill>
                  <a:srgbClr val="002060"/>
                </a:solidFill>
                <a:latin typeface="Times New Roman" pitchFamily="18" charset="0"/>
                <a:cs typeface="Times New Roman" pitchFamily="18" charset="0"/>
              </a:rPr>
              <a:t>a. Tìm ý:</a:t>
            </a:r>
            <a:endParaRPr lang="en-US" b="1" dirty="0">
              <a:solidFill>
                <a:srgbClr val="002060"/>
              </a:solidFill>
              <a:latin typeface="Times New Roman" pitchFamily="18" charset="0"/>
              <a:cs typeface="Times New Roman" pitchFamily="18" charset="0"/>
            </a:endParaRPr>
          </a:p>
          <a:p>
            <a:pPr algn="just">
              <a:spcBef>
                <a:spcPts val="600"/>
              </a:spcBef>
              <a:spcAft>
                <a:spcPts val="600"/>
              </a:spcAft>
            </a:pPr>
            <a:r>
              <a:rPr lang="pt-BR" dirty="0">
                <a:solidFill>
                  <a:srgbClr val="002060"/>
                </a:solidFill>
                <a:latin typeface="Times New Roman" pitchFamily="18" charset="0"/>
                <a:cs typeface="Times New Roman" pitchFamily="18" charset="0"/>
              </a:rPr>
              <a:t>- Đọc diễn cảm bài thơ vài lần để cảm nhận âm thanh, vần, nhịp điệu và xác định những cảm xúc mà bài thơ gợi lên trong em.</a:t>
            </a:r>
            <a:endParaRPr lang="en-US" dirty="0">
              <a:solidFill>
                <a:srgbClr val="002060"/>
              </a:solidFill>
              <a:latin typeface="Times New Roman" pitchFamily="18" charset="0"/>
              <a:cs typeface="Times New Roman" pitchFamily="18" charset="0"/>
            </a:endParaRPr>
          </a:p>
          <a:p>
            <a:pPr algn="just">
              <a:spcBef>
                <a:spcPts val="600"/>
              </a:spcBef>
              <a:spcAft>
                <a:spcPts val="600"/>
              </a:spcAft>
            </a:pPr>
            <a:r>
              <a:rPr lang="pt-BR" dirty="0">
                <a:solidFill>
                  <a:srgbClr val="002060"/>
                </a:solidFill>
                <a:latin typeface="Times New Roman" pitchFamily="18" charset="0"/>
                <a:cs typeface="Times New Roman" pitchFamily="18" charset="0"/>
              </a:rPr>
              <a:t>- Tự đặt câu hỏi và trả lời: </a:t>
            </a:r>
            <a:endParaRPr lang="en-US" dirty="0">
              <a:solidFill>
                <a:srgbClr val="002060"/>
              </a:solidFill>
              <a:latin typeface="Times New Roman" pitchFamily="18" charset="0"/>
              <a:cs typeface="Times New Roman" pitchFamily="18" charset="0"/>
            </a:endParaRPr>
          </a:p>
          <a:p>
            <a:pPr algn="just">
              <a:spcBef>
                <a:spcPts val="600"/>
              </a:spcBef>
              <a:spcAft>
                <a:spcPts val="600"/>
              </a:spcAft>
            </a:pPr>
            <a:r>
              <a:rPr lang="pt-BR" dirty="0">
                <a:solidFill>
                  <a:srgbClr val="002060"/>
                </a:solidFill>
                <a:latin typeface="Times New Roman" pitchFamily="18" charset="0"/>
                <a:cs typeface="Times New Roman" pitchFamily="18" charset="0"/>
              </a:rPr>
              <a:t>+ Em có cảm xúc gì về bài thơ? nội dung hoặc yếu tố nghệ thuật nào trong bài thơ làm cho em yêu thích? vì sao?</a:t>
            </a:r>
            <a:endParaRPr lang="en-US" dirty="0">
              <a:solidFill>
                <a:srgbClr val="002060"/>
              </a:solidFill>
              <a:latin typeface="Times New Roman" pitchFamily="18" charset="0"/>
              <a:cs typeface="Times New Roman" pitchFamily="18" charset="0"/>
            </a:endParaRPr>
          </a:p>
          <a:p>
            <a:pPr algn="just">
              <a:spcBef>
                <a:spcPts val="600"/>
              </a:spcBef>
              <a:spcAft>
                <a:spcPts val="600"/>
              </a:spcAft>
            </a:pPr>
            <a:r>
              <a:rPr lang="pt-BR" dirty="0">
                <a:solidFill>
                  <a:srgbClr val="002060"/>
                </a:solidFill>
                <a:latin typeface="Times New Roman" pitchFamily="18" charset="0"/>
                <a:cs typeface="Times New Roman" pitchFamily="18" charset="0"/>
              </a:rPr>
              <a:t>+ Qua đó em cảm nhận được điều gì về tài năng, tình cảm của tác giả.</a:t>
            </a:r>
            <a:endParaRPr lang="en-US" dirty="0">
              <a:solidFill>
                <a:srgbClr val="002060"/>
              </a:solidFill>
              <a:latin typeface="Times New Roman" pitchFamily="18" charset="0"/>
              <a:cs typeface="Times New Roman" pitchFamily="18" charset="0"/>
            </a:endParaRPr>
          </a:p>
          <a:p>
            <a:pPr algn="just">
              <a:spcBef>
                <a:spcPts val="600"/>
              </a:spcBef>
              <a:spcAft>
                <a:spcPts val="600"/>
              </a:spcAft>
            </a:pPr>
            <a:r>
              <a:rPr lang="pt-BR" dirty="0">
                <a:solidFill>
                  <a:srgbClr val="002060"/>
                </a:solidFill>
                <a:latin typeface="Times New Roman" pitchFamily="18" charset="0"/>
                <a:cs typeface="Times New Roman" pitchFamily="18" charset="0"/>
              </a:rPr>
              <a:t>+ Bài thơ gợi lên trong em suy nghĩ/bài học gì?</a:t>
            </a:r>
            <a:endParaRPr lang="en-US"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8151699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wipe(down)">
                                      <p:cBhvr>
                                        <p:cTn id="14" dur="500"/>
                                        <p:tgtEl>
                                          <p:spTgt spid="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wipe(down)">
                                      <p:cBhvr>
                                        <p:cTn id="19" dur="500"/>
                                        <p:tgtEl>
                                          <p:spTgt spid="1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wipe(down)">
                                      <p:cBhvr>
                                        <p:cTn id="24" dur="500"/>
                                        <p:tgtEl>
                                          <p:spTgt spid="1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wipe(down)">
                                      <p:cBhvr>
                                        <p:cTn id="29" dur="500"/>
                                        <p:tgtEl>
                                          <p:spTgt spid="1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1">
                                            <p:txEl>
                                              <p:pRg st="4" end="4"/>
                                            </p:txEl>
                                          </p:spTgt>
                                        </p:tgtEl>
                                        <p:attrNameLst>
                                          <p:attrName>style.visibility</p:attrName>
                                        </p:attrNameLst>
                                      </p:cBhvr>
                                      <p:to>
                                        <p:strVal val="visible"/>
                                      </p:to>
                                    </p:set>
                                    <p:animEffect transition="in" filter="wipe(down)">
                                      <p:cBhvr>
                                        <p:cTn id="34" dur="500"/>
                                        <p:tgtEl>
                                          <p:spTgt spid="1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11">
                                            <p:txEl>
                                              <p:pRg st="5" end="5"/>
                                            </p:txEl>
                                          </p:spTgt>
                                        </p:tgtEl>
                                        <p:attrNameLst>
                                          <p:attrName>style.visibility</p:attrName>
                                        </p:attrNameLst>
                                      </p:cBhvr>
                                      <p:to>
                                        <p:strVal val="visible"/>
                                      </p:to>
                                    </p:set>
                                    <p:animEffect transition="in" filter="wipe(down)">
                                      <p:cBhvr>
                                        <p:cTn id="39"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473421" y="823328"/>
            <a:ext cx="47661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ctr"/>
            <a:r>
              <a:rPr lang="pt-BR" sz="3200" b="1" i="1" dirty="0">
                <a:solidFill>
                  <a:srgbClr val="FF0000"/>
                </a:solidFill>
                <a:latin typeface="Times New Roman" pitchFamily="18" charset="0"/>
                <a:cs typeface="Times New Roman" pitchFamily="18" charset="0"/>
              </a:rPr>
              <a:t>Bước 2: Tìm ý, lập dàn ý</a:t>
            </a:r>
            <a:endParaRPr lang="en-US" sz="3200" dirty="0">
              <a:solidFill>
                <a:srgbClr val="FF000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197892" y="1602689"/>
            <a:ext cx="11796215"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just">
              <a:spcAft>
                <a:spcPts val="600"/>
              </a:spcAft>
            </a:pPr>
            <a:r>
              <a:rPr lang="pt-BR" b="1" i="1" dirty="0">
                <a:latin typeface="Times New Roman" panose="02020603050405020304" pitchFamily="18" charset="0"/>
                <a:cs typeface="Times New Roman" panose="02020603050405020304" pitchFamily="18" charset="0"/>
              </a:rPr>
              <a:t>b. Lập dàn bài:</a:t>
            </a:r>
            <a:endParaRPr lang="en-US" dirty="0">
              <a:latin typeface="Times New Roman" panose="02020603050405020304" pitchFamily="18" charset="0"/>
              <a:cs typeface="Times New Roman" panose="02020603050405020304" pitchFamily="18" charset="0"/>
            </a:endParaRPr>
          </a:p>
          <a:p>
            <a:pPr algn="just">
              <a:spcAft>
                <a:spcPts val="600"/>
              </a:spcAft>
            </a:pPr>
            <a:r>
              <a:rPr lang="pt-BR" b="1" dirty="0">
                <a:latin typeface="Times New Roman" panose="02020603050405020304" pitchFamily="18" charset="0"/>
                <a:cs typeface="Times New Roman" panose="02020603050405020304" pitchFamily="18" charset="0"/>
              </a:rPr>
              <a:t>- Mở đoạn: </a:t>
            </a:r>
            <a:r>
              <a:rPr lang="pt-BR" dirty="0">
                <a:latin typeface="Times New Roman" panose="02020603050405020304" pitchFamily="18" charset="0"/>
                <a:cs typeface="Times New Roman" panose="02020603050405020304" pitchFamily="18" charset="0"/>
              </a:rPr>
              <a:t>Giới thiệu bài thơ, tác giả và bày tỏ cảm xúc chung về bài thơ đó.</a:t>
            </a:r>
            <a:endParaRPr lang="en-US" dirty="0">
              <a:latin typeface="Times New Roman" panose="02020603050405020304" pitchFamily="18" charset="0"/>
              <a:cs typeface="Times New Roman" panose="02020603050405020304" pitchFamily="18" charset="0"/>
            </a:endParaRPr>
          </a:p>
          <a:p>
            <a:pPr algn="just">
              <a:spcAft>
                <a:spcPts val="600"/>
              </a:spcAft>
            </a:pPr>
            <a:r>
              <a:rPr lang="pt-BR" b="1" dirty="0">
                <a:latin typeface="Times New Roman" panose="02020603050405020304" pitchFamily="18" charset="0"/>
                <a:cs typeface="Times New Roman" panose="02020603050405020304" pitchFamily="18" charset="0"/>
              </a:rPr>
              <a:t>- Thân đoạn: </a:t>
            </a:r>
            <a:r>
              <a:rPr lang="pt-BR" dirty="0">
                <a:latin typeface="Times New Roman" panose="02020603050405020304" pitchFamily="18" charset="0"/>
                <a:cs typeface="Times New Roman" panose="02020603050405020304" pitchFamily="18" charset="0"/>
              </a:rPr>
              <a:t>Trình bày chi tiết cảm xúc của bản thân về bài thơ bằng cách:</a:t>
            </a:r>
            <a:endParaRPr lang="en-US" dirty="0">
              <a:latin typeface="Times New Roman" panose="02020603050405020304" pitchFamily="18" charset="0"/>
              <a:cs typeface="Times New Roman" panose="02020603050405020304" pitchFamily="18" charset="0"/>
            </a:endParaRPr>
          </a:p>
          <a:p>
            <a:pPr algn="just">
              <a:spcAft>
                <a:spcPts val="600"/>
              </a:spcAft>
            </a:pPr>
            <a:r>
              <a:rPr lang="pt-BR" dirty="0">
                <a:latin typeface="Times New Roman" panose="02020603050405020304" pitchFamily="18" charset="0"/>
                <a:cs typeface="Times New Roman" panose="02020603050405020304" pitchFamily="18" charset="0"/>
              </a:rPr>
              <a:t>+ Chỉ ra nội dung cụ thể của bài thơ em yêu thích? Lý do em yêu thích là gì? </a:t>
            </a:r>
            <a:endParaRPr lang="en-US" dirty="0">
              <a:latin typeface="Times New Roman" panose="02020603050405020304" pitchFamily="18" charset="0"/>
              <a:cs typeface="Times New Roman" panose="02020603050405020304" pitchFamily="18" charset="0"/>
            </a:endParaRPr>
          </a:p>
          <a:p>
            <a:pPr algn="just">
              <a:spcAft>
                <a:spcPts val="600"/>
              </a:spcAft>
            </a:pPr>
            <a:r>
              <a:rPr lang="pt-BR" dirty="0">
                <a:latin typeface="Times New Roman" panose="02020603050405020304" pitchFamily="18" charset="0"/>
                <a:cs typeface="Times New Roman" panose="02020603050405020304" pitchFamily="18" charset="0"/>
              </a:rPr>
              <a:t>+ Chỉ ra nét đặc sắc về nghệ thuật cụ thể của bài thơ mà em yêu thích. Giải thích rõ lý do mà em yêu thích? </a:t>
            </a:r>
            <a:endParaRPr lang="en-US" dirty="0">
              <a:latin typeface="Times New Roman" panose="02020603050405020304" pitchFamily="18" charset="0"/>
              <a:cs typeface="Times New Roman" panose="02020603050405020304" pitchFamily="18" charset="0"/>
            </a:endParaRPr>
          </a:p>
          <a:p>
            <a:pPr algn="just">
              <a:spcAft>
                <a:spcPts val="600"/>
              </a:spcAft>
            </a:pPr>
            <a:r>
              <a:rPr lang="pt-BR" dirty="0">
                <a:latin typeface="Times New Roman" panose="02020603050405020304" pitchFamily="18" charset="0"/>
                <a:cs typeface="Times New Roman" panose="02020603050405020304" pitchFamily="18" charset="0"/>
              </a:rPr>
              <a:t>+ Đánh giá tài năng, tình cảm của nhà thơ...</a:t>
            </a:r>
            <a:endParaRPr lang="en-US" dirty="0">
              <a:latin typeface="Times New Roman" panose="02020603050405020304" pitchFamily="18" charset="0"/>
              <a:cs typeface="Times New Roman" panose="02020603050405020304" pitchFamily="18" charset="0"/>
            </a:endParaRPr>
          </a:p>
          <a:p>
            <a:pPr algn="just">
              <a:spcAft>
                <a:spcPts val="600"/>
              </a:spcAft>
            </a:pPr>
            <a:r>
              <a:rPr lang="pt-BR" b="1" dirty="0">
                <a:latin typeface="Times New Roman" panose="02020603050405020304" pitchFamily="18" charset="0"/>
                <a:cs typeface="Times New Roman" panose="02020603050405020304" pitchFamily="18" charset="0"/>
              </a:rPr>
              <a:t>- Kết bài: </a:t>
            </a:r>
            <a:r>
              <a:rPr lang="pt-BR" dirty="0">
                <a:latin typeface="Times New Roman" panose="02020603050405020304" pitchFamily="18" charset="0"/>
                <a:cs typeface="Times New Roman" panose="02020603050405020304" pitchFamily="18" charset="0"/>
              </a:rPr>
              <a:t>Khẳng định lại cảm xúc về bài thơ và nêu ý nghĩa của bài thơ đối với bản thân.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96147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barn(inVertical)">
                                      <p:cBhvr>
                                        <p:cTn id="14" dur="500"/>
                                        <p:tgtEl>
                                          <p:spTgt spid="1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barn(inVertical)">
                                      <p:cBhvr>
                                        <p:cTn id="19" dur="500"/>
                                        <p:tgtEl>
                                          <p:spTgt spid="1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1">
                                            <p:txEl>
                                              <p:pRg st="2" end="2"/>
                                            </p:txEl>
                                          </p:spTgt>
                                        </p:tgtEl>
                                        <p:attrNameLst>
                                          <p:attrName>style.visibility</p:attrName>
                                        </p:attrNameLst>
                                      </p:cBhvr>
                                      <p:to>
                                        <p:strVal val="visible"/>
                                      </p:to>
                                    </p:set>
                                    <p:animEffect transition="in" filter="barn(inVertical)">
                                      <p:cBhvr>
                                        <p:cTn id="24" dur="500"/>
                                        <p:tgtEl>
                                          <p:spTgt spid="1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1">
                                            <p:txEl>
                                              <p:pRg st="3" end="3"/>
                                            </p:txEl>
                                          </p:spTgt>
                                        </p:tgtEl>
                                        <p:attrNameLst>
                                          <p:attrName>style.visibility</p:attrName>
                                        </p:attrNameLst>
                                      </p:cBhvr>
                                      <p:to>
                                        <p:strVal val="visible"/>
                                      </p:to>
                                    </p:set>
                                    <p:animEffect transition="in" filter="barn(inVertical)">
                                      <p:cBhvr>
                                        <p:cTn id="29" dur="500"/>
                                        <p:tgtEl>
                                          <p:spTgt spid="1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1">
                                            <p:txEl>
                                              <p:pRg st="4" end="4"/>
                                            </p:txEl>
                                          </p:spTgt>
                                        </p:tgtEl>
                                        <p:attrNameLst>
                                          <p:attrName>style.visibility</p:attrName>
                                        </p:attrNameLst>
                                      </p:cBhvr>
                                      <p:to>
                                        <p:strVal val="visible"/>
                                      </p:to>
                                    </p:set>
                                    <p:animEffect transition="in" filter="barn(inVertical)">
                                      <p:cBhvr>
                                        <p:cTn id="34" dur="500"/>
                                        <p:tgtEl>
                                          <p:spTgt spid="1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11">
                                            <p:txEl>
                                              <p:pRg st="5" end="5"/>
                                            </p:txEl>
                                          </p:spTgt>
                                        </p:tgtEl>
                                        <p:attrNameLst>
                                          <p:attrName>style.visibility</p:attrName>
                                        </p:attrNameLst>
                                      </p:cBhvr>
                                      <p:to>
                                        <p:strVal val="visible"/>
                                      </p:to>
                                    </p:set>
                                    <p:animEffect transition="in" filter="barn(inVertical)">
                                      <p:cBhvr>
                                        <p:cTn id="39" dur="500"/>
                                        <p:tgtEl>
                                          <p:spTgt spid="1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11">
                                            <p:txEl>
                                              <p:pRg st="6" end="6"/>
                                            </p:txEl>
                                          </p:spTgt>
                                        </p:tgtEl>
                                        <p:attrNameLst>
                                          <p:attrName>style.visibility</p:attrName>
                                        </p:attrNameLst>
                                      </p:cBhvr>
                                      <p:to>
                                        <p:strVal val="visible"/>
                                      </p:to>
                                    </p:set>
                                    <p:animEffect transition="in" filter="barn(inVertical)">
                                      <p:cBhvr>
                                        <p:cTn id="44"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3712906" y="1129091"/>
            <a:ext cx="476618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ctr"/>
            <a:r>
              <a:rPr lang="pt-BR" sz="3200" b="1" i="1" dirty="0">
                <a:solidFill>
                  <a:srgbClr val="FF0000"/>
                </a:solidFill>
                <a:latin typeface="Times New Roman" pitchFamily="18" charset="0"/>
                <a:cs typeface="Times New Roman" pitchFamily="18" charset="0"/>
              </a:rPr>
              <a:t>Bước 3: Viết </a:t>
            </a:r>
            <a:endParaRPr lang="en-US" sz="3200" dirty="0">
              <a:solidFill>
                <a:srgbClr val="FF0000"/>
              </a:solidFill>
              <a:latin typeface="Times New Roman" pitchFamily="18" charset="0"/>
              <a:cs typeface="Times New Roman" pitchFamily="18" charset="0"/>
            </a:endParaRPr>
          </a:p>
        </p:txBody>
      </p:sp>
      <p:sp>
        <p:nvSpPr>
          <p:cNvPr id="11" name="TextBox 10"/>
          <p:cNvSpPr txBox="1">
            <a:spLocks noChangeArrowheads="1"/>
          </p:cNvSpPr>
          <p:nvPr/>
        </p:nvSpPr>
        <p:spPr bwMode="auto">
          <a:xfrm>
            <a:off x="1184564" y="2235645"/>
            <a:ext cx="10453255" cy="320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defRPr>
            </a:lvl1pPr>
            <a:lvl2pPr marL="742950" indent="-285750">
              <a:defRPr sz="2400">
                <a:solidFill>
                  <a:schemeClr val="tx1"/>
                </a:solidFill>
                <a:latin typeface="Calibri" pitchFamily="34" charset="0"/>
              </a:defRPr>
            </a:lvl2pPr>
            <a:lvl3pPr>
              <a:defRPr sz="2000">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Aft>
                <a:spcPct val="0"/>
              </a:spcAft>
              <a:defRPr>
                <a:solidFill>
                  <a:schemeClr val="tx1"/>
                </a:solidFill>
                <a:latin typeface="Calibri" pitchFamily="34" charset="0"/>
              </a:defRPr>
            </a:lvl6pPr>
            <a:lvl7pPr fontAlgn="base">
              <a:spcAft>
                <a:spcPct val="0"/>
              </a:spcAft>
              <a:defRPr>
                <a:solidFill>
                  <a:schemeClr val="tx1"/>
                </a:solidFill>
                <a:latin typeface="Calibri" pitchFamily="34" charset="0"/>
              </a:defRPr>
            </a:lvl7pPr>
            <a:lvl8pPr fontAlgn="base">
              <a:spcAft>
                <a:spcPct val="0"/>
              </a:spcAft>
              <a:defRPr>
                <a:solidFill>
                  <a:schemeClr val="tx1"/>
                </a:solidFill>
                <a:latin typeface="Calibri" pitchFamily="34" charset="0"/>
              </a:defRPr>
            </a:lvl8pPr>
            <a:lvl9pPr fontAlgn="base">
              <a:spcAft>
                <a:spcPct val="0"/>
              </a:spcAft>
              <a:defRPr>
                <a:solidFill>
                  <a:schemeClr val="tx1"/>
                </a:solidFill>
                <a:latin typeface="Calibri" pitchFamily="34" charset="0"/>
              </a:defRPr>
            </a:lvl9pPr>
          </a:lstStyle>
          <a:p>
            <a:pPr algn="just">
              <a:spcAft>
                <a:spcPts val="600"/>
              </a:spcAft>
            </a:pPr>
            <a:r>
              <a:rPr lang="pt-BR" sz="3200" dirty="0">
                <a:latin typeface="Times New Roman" panose="02020603050405020304" pitchFamily="18" charset="0"/>
                <a:cs typeface="Times New Roman" panose="02020603050405020304" pitchFamily="18" charset="0"/>
              </a:rPr>
              <a:t>Từ dàn ý đã chuẩn bị, bám sát dàn ý viết thành đoạn văn theo yêu cầu của đề. Khi viết bài em cần lưu ý:</a:t>
            </a:r>
            <a:endParaRPr lang="en-US" sz="3200" dirty="0">
              <a:latin typeface="Times New Roman" panose="02020603050405020304" pitchFamily="18" charset="0"/>
              <a:cs typeface="Times New Roman" panose="02020603050405020304" pitchFamily="18" charset="0"/>
            </a:endParaRPr>
          </a:p>
          <a:p>
            <a:pPr algn="just">
              <a:spcAft>
                <a:spcPts val="600"/>
              </a:spcAft>
            </a:pPr>
            <a:r>
              <a:rPr lang="pt-BR" sz="3200" dirty="0">
                <a:latin typeface="Times New Roman" panose="02020603050405020304" pitchFamily="18" charset="0"/>
                <a:cs typeface="Times New Roman" panose="02020603050405020304" pitchFamily="18" charset="0"/>
              </a:rPr>
              <a:t>- Hình thức: các câu trong đoạn cần phải có sự liên kết chặt chẽ, dùng ngôi thứ nhất để ghi lại cảm xúc về bài thơ.</a:t>
            </a:r>
            <a:endParaRPr lang="en-US" sz="3200" dirty="0">
              <a:latin typeface="Times New Roman" panose="02020603050405020304" pitchFamily="18" charset="0"/>
              <a:cs typeface="Times New Roman" panose="02020603050405020304" pitchFamily="18" charset="0"/>
            </a:endParaRPr>
          </a:p>
          <a:p>
            <a:pPr algn="just">
              <a:spcAft>
                <a:spcPts val="600"/>
              </a:spcAft>
            </a:pPr>
            <a:r>
              <a:rPr lang="pt-BR" sz="3200" dirty="0">
                <a:latin typeface="Times New Roman" panose="02020603050405020304" pitchFamily="18" charset="0"/>
                <a:cs typeface="Times New Roman" panose="02020603050405020304" pitchFamily="18" charset="0"/>
              </a:rPr>
              <a:t>- Nội dung: nêu bật cảm xúc của em về nội dung và ấn tượng về những nét đặc sắc nghệ thuật của bài thơ.</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332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9|1|1.4|1|1.4|0.8|63.9|3.6|8.3|1.3|7.4|1.1|0.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TotalTime>
  <Words>3224</Words>
  <Application>Microsoft Office PowerPoint</Application>
  <PresentationFormat>Widescreen</PresentationFormat>
  <Paragraphs>163</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.VnArial</vt:lpstr>
      <vt:lpstr>Arial</vt:lpstr>
      <vt:lpstr>Calibri</vt:lpstr>
      <vt:lpstr>Calibri Light</vt:lpstr>
      <vt:lpstr>Montserrat</vt:lpstr>
      <vt:lpstr>Tahoma</vt:lpstr>
      <vt:lpstr>Times New Roman</vt:lpstr>
      <vt:lpstr>Office Theme</vt:lpstr>
      <vt:lpstr>PowerPoint Presentation</vt:lpstr>
      <vt:lpstr>I. Kiến thức Ngữ văn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Vận dụng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HuyenTran</dc:creator>
  <cp:lastModifiedBy>Tran Huyen</cp:lastModifiedBy>
  <cp:revision>158</cp:revision>
  <dcterms:created xsi:type="dcterms:W3CDTF">2021-08-26T04:20:52Z</dcterms:created>
  <dcterms:modified xsi:type="dcterms:W3CDTF">2021-10-04T14:50:36Z</dcterms:modified>
</cp:coreProperties>
</file>