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60" r:id="rId4"/>
    <p:sldId id="269" r:id="rId5"/>
    <p:sldId id="270" r:id="rId6"/>
    <p:sldId id="259" r:id="rId7"/>
    <p:sldId id="258" r:id="rId8"/>
    <p:sldId id="271" r:id="rId9"/>
    <p:sldId id="262" r:id="rId10"/>
    <p:sldId id="272" r:id="rId11"/>
    <p:sldId id="274" r:id="rId12"/>
    <p:sldId id="265" r:id="rId13"/>
    <p:sldId id="261" r:id="rId14"/>
    <p:sldId id="275" r:id="rId15"/>
    <p:sldId id="276" r:id="rId16"/>
    <p:sldId id="277" r:id="rId17"/>
    <p:sldId id="279" r:id="rId18"/>
    <p:sldId id="278" r:id="rId19"/>
    <p:sldId id="280" r:id="rId20"/>
    <p:sldId id="266" r:id="rId21"/>
    <p:sldId id="281" r:id="rId22"/>
    <p:sldId id="264" r:id="rId23"/>
    <p:sldId id="283" r:id="rId24"/>
    <p:sldId id="282" r:id="rId25"/>
    <p:sldId id="263" r:id="rId26"/>
  </p:sldIdLst>
  <p:sldSz cx="18288000" cy="10287000"/>
  <p:notesSz cx="6858000" cy="9144000"/>
  <p:embeddedFontLst>
    <p:embeddedFont>
      <p:font typeface="Red Hat Display" panose="020B0604020202020204" charset="0"/>
      <p:regular r:id="rId28"/>
    </p:embeddedFont>
    <p:embeddedFont>
      <p:font typeface="Baskerville Old Face" panose="02020602080505020303" pitchFamily="18"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07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0032C-2EF5-413E-B5E9-C8FB79E94EA4}"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0C967-0C62-4CD9-B846-EC2EA671B434}" type="slidenum">
              <a:rPr lang="en-US" smtClean="0"/>
              <a:t>‹#›</a:t>
            </a:fld>
            <a:endParaRPr lang="en-US"/>
          </a:p>
        </p:txBody>
      </p:sp>
    </p:spTree>
    <p:extLst>
      <p:ext uri="{BB962C8B-B14F-4D97-AF65-F5344CB8AC3E}">
        <p14:creationId xmlns:p14="http://schemas.microsoft.com/office/powerpoint/2010/main" val="411426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0C967-0C62-4CD9-B846-EC2EA671B434}" type="slidenum">
              <a:rPr lang="en-US" smtClean="0"/>
              <a:t>2</a:t>
            </a:fld>
            <a:endParaRPr lang="en-US"/>
          </a:p>
        </p:txBody>
      </p:sp>
    </p:spTree>
    <p:extLst>
      <p:ext uri="{BB962C8B-B14F-4D97-AF65-F5344CB8AC3E}">
        <p14:creationId xmlns:p14="http://schemas.microsoft.com/office/powerpoint/2010/main" val="128220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0C967-0C62-4CD9-B846-EC2EA671B434}" type="slidenum">
              <a:rPr lang="en-US" smtClean="0"/>
              <a:t>4</a:t>
            </a:fld>
            <a:endParaRPr lang="en-US"/>
          </a:p>
        </p:txBody>
      </p:sp>
    </p:spTree>
    <p:extLst>
      <p:ext uri="{BB962C8B-B14F-4D97-AF65-F5344CB8AC3E}">
        <p14:creationId xmlns:p14="http://schemas.microsoft.com/office/powerpoint/2010/main" val="114577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0C967-0C62-4CD9-B846-EC2EA671B434}" type="slidenum">
              <a:rPr lang="en-US" smtClean="0"/>
              <a:t>7</a:t>
            </a:fld>
            <a:endParaRPr lang="en-US"/>
          </a:p>
        </p:txBody>
      </p:sp>
    </p:spTree>
    <p:extLst>
      <p:ext uri="{BB962C8B-B14F-4D97-AF65-F5344CB8AC3E}">
        <p14:creationId xmlns:p14="http://schemas.microsoft.com/office/powerpoint/2010/main" val="113160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69.svg"/><Relationship Id="rId3" Type="http://schemas.openxmlformats.org/officeDocument/2006/relationships/image" Target="../media/image46.svg"/><Relationship Id="rId7" Type="http://schemas.openxmlformats.org/officeDocument/2006/relationships/image" Target="../media/image63.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7.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65.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69.svg"/><Relationship Id="rId3" Type="http://schemas.openxmlformats.org/officeDocument/2006/relationships/image" Target="../media/image46.svg"/><Relationship Id="rId7" Type="http://schemas.openxmlformats.org/officeDocument/2006/relationships/image" Target="../media/image63.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7.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65.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13.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7.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16.xml.rels><?xml version="1.0" encoding="UTF-8" standalone="yes"?>
<Relationships xmlns="http://schemas.openxmlformats.org/package/2006/relationships"><Relationship Id="rId13" Type="http://schemas.openxmlformats.org/officeDocument/2006/relationships/image" Target="../media/image8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0.svg"/><Relationship Id="rId10" Type="http://schemas.openxmlformats.org/officeDocument/2006/relationships/image" Target="../media/image35.png"/><Relationship Id="rId9" Type="http://schemas.openxmlformats.org/officeDocument/2006/relationships/image" Target="../media/image84.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 Id="rId14" Type="http://schemas.openxmlformats.org/officeDocument/2006/relationships/image" Target="../media/image28.sv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94.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92.svg"/><Relationship Id="rId5" Type="http://schemas.openxmlformats.org/officeDocument/2006/relationships/image" Target="../media/image55.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90.sv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88.svg"/><Relationship Id="rId3" Type="http://schemas.openxmlformats.org/officeDocument/2006/relationships/image" Target="../media/image80.svg"/><Relationship Id="rId7" Type="http://schemas.openxmlformats.org/officeDocument/2006/relationships/image" Target="../media/image82.svg"/><Relationship Id="rId12"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86.svg"/><Relationship Id="rId5" Type="http://schemas.openxmlformats.org/officeDocument/2006/relationships/image" Target="../media/image40.sv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84.svg"/></Relationships>
</file>

<file path=ppt/slides/_rels/slide2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3" Type="http://schemas.openxmlformats.org/officeDocument/2006/relationships/image" Target="../media/image8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0.svg"/><Relationship Id="rId10" Type="http://schemas.openxmlformats.org/officeDocument/2006/relationships/image" Target="../media/image35.png"/><Relationship Id="rId9" Type="http://schemas.openxmlformats.org/officeDocument/2006/relationships/image" Target="../media/image84.svg"/></Relationships>
</file>

<file path=ppt/slides/_rels/slide24.xml.rels><?xml version="1.0" encoding="UTF-8" standalone="yes"?>
<Relationships xmlns="http://schemas.openxmlformats.org/package/2006/relationships"><Relationship Id="rId13" Type="http://schemas.openxmlformats.org/officeDocument/2006/relationships/image" Target="../media/image8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40.sv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74.svg"/><Relationship Id="rId5" Type="http://schemas.openxmlformats.org/officeDocument/2006/relationships/image" Target="../media/image46.png"/><Relationship Id="rId4" Type="http://schemas.openxmlformats.org/officeDocument/2006/relationships/image" Target="../media/image72.svg"/></Relationships>
</file>

<file path=ppt/slides/_rels/slide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2.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1.png"/><Relationship Id="rId2" Type="http://schemas.openxmlformats.org/officeDocument/2006/relationships/image" Target="../media/image16.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44.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25.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69.svg"/><Relationship Id="rId3" Type="http://schemas.openxmlformats.org/officeDocument/2006/relationships/image" Target="../media/image46.svg"/><Relationship Id="rId7" Type="http://schemas.openxmlformats.org/officeDocument/2006/relationships/image" Target="../media/image63.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67.sv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65.sv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6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 name="Freeform 2"/>
          <p:cNvSpPr/>
          <p:nvPr/>
        </p:nvSpPr>
        <p:spPr>
          <a:xfrm rot="1412298">
            <a:off x="-2166280" y="-1255107"/>
            <a:ext cx="6035040" cy="4114800"/>
          </a:xfrm>
          <a:custGeom>
            <a:avLst/>
            <a:gdLst/>
            <a:ahLst/>
            <a:cxnLst/>
            <a:rect l="l" t="t" r="r" b="b"/>
            <a:pathLst>
              <a:path w="6035040" h="4114800">
                <a:moveTo>
                  <a:pt x="0" y="0"/>
                </a:moveTo>
                <a:lnTo>
                  <a:pt x="6035040" y="0"/>
                </a:lnTo>
                <a:lnTo>
                  <a:pt x="603504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3586067">
            <a:off x="-2686064" y="6641428"/>
            <a:ext cx="7074608" cy="6277106"/>
          </a:xfrm>
          <a:custGeom>
            <a:avLst/>
            <a:gdLst/>
            <a:ahLst/>
            <a:cxnLst/>
            <a:rect l="l" t="t" r="r" b="b"/>
            <a:pathLst>
              <a:path w="7074608" h="6277106">
                <a:moveTo>
                  <a:pt x="0" y="0"/>
                </a:moveTo>
                <a:lnTo>
                  <a:pt x="7074607" y="0"/>
                </a:lnTo>
                <a:lnTo>
                  <a:pt x="7074607" y="6277106"/>
                </a:lnTo>
                <a:lnTo>
                  <a:pt x="0" y="62771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598330">
            <a:off x="13105827" y="7886399"/>
            <a:ext cx="6291854" cy="4289900"/>
          </a:xfrm>
          <a:custGeom>
            <a:avLst/>
            <a:gdLst/>
            <a:ahLst/>
            <a:cxnLst/>
            <a:rect l="l" t="t" r="r" b="b"/>
            <a:pathLst>
              <a:path w="6291854" h="4289900">
                <a:moveTo>
                  <a:pt x="0" y="0"/>
                </a:moveTo>
                <a:lnTo>
                  <a:pt x="6291854" y="0"/>
                </a:lnTo>
                <a:lnTo>
                  <a:pt x="6291854" y="4289900"/>
                </a:lnTo>
                <a:lnTo>
                  <a:pt x="0" y="42899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794823">
            <a:off x="13921378" y="-1152249"/>
            <a:ext cx="5028016" cy="5976840"/>
          </a:xfrm>
          <a:custGeom>
            <a:avLst/>
            <a:gdLst/>
            <a:ahLst/>
            <a:cxnLst/>
            <a:rect l="l" t="t" r="r" b="b"/>
            <a:pathLst>
              <a:path w="5028016" h="5976840">
                <a:moveTo>
                  <a:pt x="0" y="0"/>
                </a:moveTo>
                <a:lnTo>
                  <a:pt x="5028016" y="0"/>
                </a:lnTo>
                <a:lnTo>
                  <a:pt x="5028016" y="5976840"/>
                </a:lnTo>
                <a:lnTo>
                  <a:pt x="0" y="59768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028700" y="199428"/>
            <a:ext cx="2193339" cy="3361439"/>
          </a:xfrm>
          <a:custGeom>
            <a:avLst/>
            <a:gdLst/>
            <a:ahLst/>
            <a:cxnLst/>
            <a:rect l="l" t="t" r="r" b="b"/>
            <a:pathLst>
              <a:path w="2193339" h="3361439">
                <a:moveTo>
                  <a:pt x="0" y="0"/>
                </a:moveTo>
                <a:lnTo>
                  <a:pt x="2193339" y="0"/>
                </a:lnTo>
                <a:lnTo>
                  <a:pt x="2193339" y="3361439"/>
                </a:lnTo>
                <a:lnTo>
                  <a:pt x="0" y="33614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14230921" y="273365"/>
            <a:ext cx="3697828" cy="3213565"/>
          </a:xfrm>
          <a:custGeom>
            <a:avLst/>
            <a:gdLst/>
            <a:ahLst/>
            <a:cxnLst/>
            <a:rect l="l" t="t" r="r" b="b"/>
            <a:pathLst>
              <a:path w="3697828" h="3213565">
                <a:moveTo>
                  <a:pt x="0" y="0"/>
                </a:moveTo>
                <a:lnTo>
                  <a:pt x="3697828" y="0"/>
                </a:lnTo>
                <a:lnTo>
                  <a:pt x="3697828" y="3213565"/>
                </a:lnTo>
                <a:lnTo>
                  <a:pt x="0" y="321356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290070" y="6706451"/>
            <a:ext cx="3315678" cy="3086595"/>
          </a:xfrm>
          <a:custGeom>
            <a:avLst/>
            <a:gdLst/>
            <a:ahLst/>
            <a:cxnLst/>
            <a:rect l="l" t="t" r="r" b="b"/>
            <a:pathLst>
              <a:path w="3315678" h="3086595">
                <a:moveTo>
                  <a:pt x="0" y="0"/>
                </a:moveTo>
                <a:lnTo>
                  <a:pt x="3315678" y="0"/>
                </a:lnTo>
                <a:lnTo>
                  <a:pt x="3315678" y="3086594"/>
                </a:lnTo>
                <a:lnTo>
                  <a:pt x="0" y="308659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14230921" y="6706451"/>
            <a:ext cx="3237576" cy="3019776"/>
          </a:xfrm>
          <a:custGeom>
            <a:avLst/>
            <a:gdLst/>
            <a:ahLst/>
            <a:cxnLst/>
            <a:rect l="l" t="t" r="r" b="b"/>
            <a:pathLst>
              <a:path w="3237576" h="3019776">
                <a:moveTo>
                  <a:pt x="0" y="0"/>
                </a:moveTo>
                <a:lnTo>
                  <a:pt x="3237576" y="0"/>
                </a:lnTo>
                <a:lnTo>
                  <a:pt x="3237576" y="3019776"/>
                </a:lnTo>
                <a:lnTo>
                  <a:pt x="0" y="301977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TextBox 10"/>
          <p:cNvSpPr txBox="1"/>
          <p:nvPr/>
        </p:nvSpPr>
        <p:spPr>
          <a:xfrm>
            <a:off x="1524000" y="3009900"/>
            <a:ext cx="14273699" cy="1512722"/>
          </a:xfrm>
          <a:prstGeom prst="rect">
            <a:avLst/>
          </a:prstGeom>
        </p:spPr>
        <p:txBody>
          <a:bodyPr wrap="square" lIns="0" tIns="0" rIns="0" bIns="0" rtlCol="0" anchor="t">
            <a:spAutoFit/>
          </a:bodyPr>
          <a:lstStyle/>
          <a:p>
            <a:pPr algn="ctr">
              <a:lnSpc>
                <a:spcPts val="13281"/>
              </a:lnSpc>
            </a:pPr>
            <a:r>
              <a:rPr lang="en-US" sz="8000" b="1" spc="10" dirty="0" smtClean="0">
                <a:solidFill>
                  <a:srgbClr val="653924"/>
                </a:solidFill>
                <a:latin typeface="Brasika Bold"/>
              </a:rPr>
              <a:t>HÀI KỊCH VÀ TRUYỆN CƯỜI</a:t>
            </a:r>
            <a:endParaRPr lang="en-US" sz="8000" b="1" spc="10" dirty="0">
              <a:solidFill>
                <a:srgbClr val="653924"/>
              </a:solidFill>
              <a:latin typeface="Brasika Bold"/>
            </a:endParaRPr>
          </a:p>
        </p:txBody>
      </p:sp>
      <p:sp>
        <p:nvSpPr>
          <p:cNvPr id="11" name="TextBox 11"/>
          <p:cNvSpPr txBox="1"/>
          <p:nvPr/>
        </p:nvSpPr>
        <p:spPr>
          <a:xfrm>
            <a:off x="3429001" y="5683665"/>
            <a:ext cx="10801920" cy="643894"/>
          </a:xfrm>
          <a:prstGeom prst="rect">
            <a:avLst/>
          </a:prstGeom>
        </p:spPr>
        <p:txBody>
          <a:bodyPr wrap="square" lIns="0" tIns="0" rIns="0" bIns="0" rtlCol="0" anchor="t">
            <a:spAutoFit/>
          </a:bodyPr>
          <a:lstStyle/>
          <a:p>
            <a:pPr algn="ctr">
              <a:lnSpc>
                <a:spcPts val="5294"/>
              </a:lnSpc>
            </a:pPr>
            <a:r>
              <a:rPr lang="en-US" sz="3781" dirty="0" err="1" smtClean="0">
                <a:solidFill>
                  <a:srgbClr val="663924"/>
                </a:solidFill>
                <a:latin typeface="Red Hat Display"/>
              </a:rPr>
              <a:t>Nhóm</a:t>
            </a:r>
            <a:r>
              <a:rPr lang="en-US" sz="3781" dirty="0" smtClean="0">
                <a:solidFill>
                  <a:srgbClr val="663924"/>
                </a:solidFill>
                <a:latin typeface="Red Hat Display"/>
              </a:rPr>
              <a:t> 3H1K</a:t>
            </a:r>
            <a:endParaRPr lang="en-US" sz="3781" dirty="0">
              <a:solidFill>
                <a:srgbClr val="663924"/>
              </a:solidFill>
              <a:latin typeface="Red Hat Display"/>
            </a:endParaRPr>
          </a:p>
        </p:txBody>
      </p:sp>
      <p:sp>
        <p:nvSpPr>
          <p:cNvPr id="12" name="TextBox 12"/>
          <p:cNvSpPr txBox="1"/>
          <p:nvPr/>
        </p:nvSpPr>
        <p:spPr>
          <a:xfrm>
            <a:off x="4149485" y="1097792"/>
            <a:ext cx="8621507" cy="1000274"/>
          </a:xfrm>
          <a:prstGeom prst="rect">
            <a:avLst/>
          </a:prstGeom>
        </p:spPr>
        <p:txBody>
          <a:bodyPr wrap="square" lIns="0" tIns="0" rIns="0" bIns="0" rtlCol="0" anchor="t">
            <a:spAutoFit/>
          </a:bodyPr>
          <a:lstStyle/>
          <a:p>
            <a:pPr algn="ctr">
              <a:lnSpc>
                <a:spcPts val="7846"/>
              </a:lnSpc>
            </a:pPr>
            <a:r>
              <a:rPr lang="en-US" sz="5604" dirty="0" smtClean="0">
                <a:solidFill>
                  <a:srgbClr val="663924"/>
                </a:solidFill>
                <a:latin typeface="Baskerville Old Face" panose="02020602080505020303" pitchFamily="18" charset="0"/>
              </a:rPr>
              <a:t>CHỦ ĐỀ 8</a:t>
            </a:r>
            <a:endParaRPr lang="en-US" sz="5604" dirty="0">
              <a:solidFill>
                <a:srgbClr val="663924"/>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80725">
            <a:off x="-951667" y="-1593534"/>
            <a:ext cx="3808334" cy="3872869"/>
          </a:xfrm>
          <a:custGeom>
            <a:avLst/>
            <a:gdLst/>
            <a:ahLst/>
            <a:cxnLst/>
            <a:rect l="l" t="t" r="r" b="b"/>
            <a:pathLst>
              <a:path w="8751418" h="6071296">
                <a:moveTo>
                  <a:pt x="0" y="0"/>
                </a:moveTo>
                <a:lnTo>
                  <a:pt x="8751418" y="0"/>
                </a:lnTo>
                <a:lnTo>
                  <a:pt x="8751418" y="6071296"/>
                </a:lnTo>
                <a:lnTo>
                  <a:pt x="0" y="60712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383000" y="7723064"/>
            <a:ext cx="3124200" cy="2983036"/>
          </a:xfrm>
          <a:custGeom>
            <a:avLst/>
            <a:gdLst/>
            <a:ahLst/>
            <a:cxnLst/>
            <a:rect l="l" t="t" r="r" b="b"/>
            <a:pathLst>
              <a:path w="6273382" h="6313480">
                <a:moveTo>
                  <a:pt x="0" y="0"/>
                </a:moveTo>
                <a:lnTo>
                  <a:pt x="6273383" y="0"/>
                </a:lnTo>
                <a:lnTo>
                  <a:pt x="6273383" y="6313479"/>
                </a:lnTo>
                <a:lnTo>
                  <a:pt x="0" y="6313479"/>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86071">
            <a:off x="17430718" y="8458603"/>
            <a:ext cx="1333563" cy="1218852"/>
          </a:xfrm>
          <a:custGeom>
            <a:avLst/>
            <a:gdLst/>
            <a:ahLst/>
            <a:cxnLst/>
            <a:rect l="l" t="t" r="r" b="b"/>
            <a:pathLst>
              <a:path w="3279571" h="2301662">
                <a:moveTo>
                  <a:pt x="0" y="0"/>
                </a:moveTo>
                <a:lnTo>
                  <a:pt x="3279571" y="0"/>
                </a:lnTo>
                <a:lnTo>
                  <a:pt x="3279571" y="2301662"/>
                </a:lnTo>
                <a:lnTo>
                  <a:pt x="0" y="23016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9196932">
            <a:off x="15126996" y="-1518276"/>
            <a:ext cx="4340806" cy="3392986"/>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700000">
            <a:off x="-1895222" y="8117491"/>
            <a:ext cx="4251372" cy="2209143"/>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2681411" y="190500"/>
            <a:ext cx="13549189" cy="2339102"/>
          </a:xfrm>
          <a:prstGeom prst="rect">
            <a:avLst/>
          </a:prstGeom>
          <a:ln w="12700">
            <a:solidFill>
              <a:schemeClr val="accent2">
                <a:lumMod val="75000"/>
              </a:schemeClr>
            </a:solidFill>
          </a:ln>
        </p:spPr>
        <p:txBody>
          <a:bodyPr wrap="square" lIns="0" tIns="0" rIns="0" bIns="0" rtlCol="0" anchor="t">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10" name="TextBox 8"/>
          <p:cNvSpPr txBox="1"/>
          <p:nvPr/>
        </p:nvSpPr>
        <p:spPr>
          <a:xfrm>
            <a:off x="1600200" y="2804398"/>
            <a:ext cx="13549189" cy="2339102"/>
          </a:xfrm>
          <a:prstGeom prst="rect">
            <a:avLst/>
          </a:prstGeom>
          <a:ln w="12700">
            <a:solidFill>
              <a:schemeClr val="accent2">
                <a:lumMod val="75000"/>
              </a:schemeClr>
            </a:solidFill>
          </a:ln>
        </p:spPr>
        <p:txBody>
          <a:bodyPr wrap="square" lIns="0" tIns="0" rIns="0" bIns="0" rtlCol="0" anchor="t">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ai</a:t>
            </a:r>
            <a:r>
              <a:rPr lang="en-US" sz="2800" b="1"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Lính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a:t>
            </a:r>
            <a:r>
              <a:rPr lang="en-US" sz="2400" dirty="0" smtClean="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
        <p:nvSpPr>
          <p:cNvPr id="11" name="TextBox 8"/>
          <p:cNvSpPr txBox="1"/>
          <p:nvPr/>
        </p:nvSpPr>
        <p:spPr>
          <a:xfrm>
            <a:off x="1828800" y="5623798"/>
            <a:ext cx="13549189" cy="3077766"/>
          </a:xfrm>
          <a:prstGeom prst="rect">
            <a:avLst/>
          </a:prstGeom>
          <a:ln w="12700">
            <a:solidFill>
              <a:schemeClr val="accent2">
                <a:lumMod val="75000"/>
              </a:schemeClr>
            </a:solidFill>
          </a:ln>
        </p:spPr>
        <p:txBody>
          <a:bodyPr wrap="square" lIns="0" tIns="0" rIns="0" bIns="0" rtlCol="0" anchor="t">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 1,2,3,4                  B. 2,3,4,5                      C. 1,2,4,5                  D. 1,3,4,5</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2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500"/>
                                        <p:tgtEl>
                                          <p:spTgt spid="1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2" end="2"/>
                                            </p:txEl>
                                          </p:spTgt>
                                        </p:tgtEl>
                                        <p:attrNameLst>
                                          <p:attrName>style.visibility</p:attrName>
                                        </p:attrNameLst>
                                      </p:cBhvr>
                                      <p:to>
                                        <p:strVal val="visible"/>
                                      </p:to>
                                    </p:set>
                                    <p:animEffect transition="in" filter="fade">
                                      <p:cBhvr>
                                        <p:cTn id="62" dur="500"/>
                                        <p:tgtEl>
                                          <p:spTgt spid="11">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3" end="3"/>
                                            </p:txEl>
                                          </p:spTgt>
                                        </p:tgtEl>
                                        <p:attrNameLst>
                                          <p:attrName>style.visibility</p:attrName>
                                        </p:attrNameLst>
                                      </p:cBhvr>
                                      <p:to>
                                        <p:strVal val="visible"/>
                                      </p:to>
                                    </p:set>
                                    <p:animEffect transition="in" filter="fade">
                                      <p:cBhvr>
                                        <p:cTn id="67" dur="500"/>
                                        <p:tgtEl>
                                          <p:spTgt spid="11">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4" end="4"/>
                                            </p:txEl>
                                          </p:spTgt>
                                        </p:tgtEl>
                                        <p:attrNameLst>
                                          <p:attrName>style.visibility</p:attrName>
                                        </p:attrNameLst>
                                      </p:cBhvr>
                                      <p:to>
                                        <p:strVal val="visible"/>
                                      </p:to>
                                    </p:set>
                                    <p:animEffect transition="in" filter="fade">
                                      <p:cBhvr>
                                        <p:cTn id="72" dur="500"/>
                                        <p:tgtEl>
                                          <p:spTgt spid="11">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xEl>
                                              <p:pRg st="5" end="5"/>
                                            </p:txEl>
                                          </p:spTgt>
                                        </p:tgtEl>
                                        <p:attrNameLst>
                                          <p:attrName>style.visibility</p:attrName>
                                        </p:attrNameLst>
                                      </p:cBhvr>
                                      <p:to>
                                        <p:strVal val="visible"/>
                                      </p:to>
                                    </p:set>
                                    <p:animEffect transition="in" filter="fade">
                                      <p:cBhvr>
                                        <p:cTn id="77" dur="500"/>
                                        <p:tgtEl>
                                          <p:spTgt spid="11">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1">
                                            <p:txEl>
                                              <p:pRg st="6" end="6"/>
                                            </p:txEl>
                                          </p:spTgt>
                                        </p:tgtEl>
                                        <p:attrNameLst>
                                          <p:attrName>style.visibility</p:attrName>
                                        </p:attrNameLst>
                                      </p:cBhvr>
                                      <p:to>
                                        <p:strVal val="visible"/>
                                      </p:to>
                                    </p:set>
                                    <p:animEffect transition="in" filter="fade">
                                      <p:cBhvr>
                                        <p:cTn id="8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80725">
            <a:off x="-951667" y="-1593534"/>
            <a:ext cx="3808334" cy="3872869"/>
          </a:xfrm>
          <a:custGeom>
            <a:avLst/>
            <a:gdLst/>
            <a:ahLst/>
            <a:cxnLst/>
            <a:rect l="l" t="t" r="r" b="b"/>
            <a:pathLst>
              <a:path w="8751418" h="6071296">
                <a:moveTo>
                  <a:pt x="0" y="0"/>
                </a:moveTo>
                <a:lnTo>
                  <a:pt x="8751418" y="0"/>
                </a:lnTo>
                <a:lnTo>
                  <a:pt x="8751418" y="6071296"/>
                </a:lnTo>
                <a:lnTo>
                  <a:pt x="0" y="60712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383000" y="7723064"/>
            <a:ext cx="3124200" cy="2983036"/>
          </a:xfrm>
          <a:custGeom>
            <a:avLst/>
            <a:gdLst/>
            <a:ahLst/>
            <a:cxnLst/>
            <a:rect l="l" t="t" r="r" b="b"/>
            <a:pathLst>
              <a:path w="6273382" h="6313480">
                <a:moveTo>
                  <a:pt x="0" y="0"/>
                </a:moveTo>
                <a:lnTo>
                  <a:pt x="6273383" y="0"/>
                </a:lnTo>
                <a:lnTo>
                  <a:pt x="6273383" y="6313479"/>
                </a:lnTo>
                <a:lnTo>
                  <a:pt x="0" y="6313479"/>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86071">
            <a:off x="17430718" y="8458603"/>
            <a:ext cx="1333563" cy="1218852"/>
          </a:xfrm>
          <a:custGeom>
            <a:avLst/>
            <a:gdLst/>
            <a:ahLst/>
            <a:cxnLst/>
            <a:rect l="l" t="t" r="r" b="b"/>
            <a:pathLst>
              <a:path w="3279571" h="2301662">
                <a:moveTo>
                  <a:pt x="0" y="0"/>
                </a:moveTo>
                <a:lnTo>
                  <a:pt x="3279571" y="0"/>
                </a:lnTo>
                <a:lnTo>
                  <a:pt x="3279571" y="2301662"/>
                </a:lnTo>
                <a:lnTo>
                  <a:pt x="0" y="23016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9196932">
            <a:off x="15126996" y="-1518276"/>
            <a:ext cx="4340806" cy="3392986"/>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700000">
            <a:off x="-1895222" y="8117491"/>
            <a:ext cx="4251372" cy="2209143"/>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2681411" y="430530"/>
            <a:ext cx="13549189" cy="2339102"/>
          </a:xfrm>
          <a:prstGeom prst="rect">
            <a:avLst/>
          </a:prstGeom>
          <a:ln w="12700">
            <a:solidFill>
              <a:schemeClr val="accent2">
                <a:lumMod val="75000"/>
              </a:schemeClr>
            </a:solidFill>
          </a:ln>
        </p:spPr>
        <p:txBody>
          <a:bodyPr wrap="square" lIns="0" tIns="0" rIns="0" bIns="0" rtlCol="0" anchor="t">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say </a:t>
            </a:r>
            <a:r>
              <a:rPr lang="en-US" sz="2400" dirty="0" err="1">
                <a:latin typeface="Times New Roman" panose="02020603050405020304" pitchFamily="18" charset="0"/>
                <a:cs typeface="Times New Roman" panose="02020603050405020304" pitchFamily="18" charset="0"/>
              </a:rPr>
              <a:t>bí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trấn</a:t>
            </a:r>
            <a:r>
              <a:rPr lang="en-US" sz="24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10" name="TextBox 8"/>
          <p:cNvSpPr txBox="1"/>
          <p:nvPr/>
        </p:nvSpPr>
        <p:spPr>
          <a:xfrm>
            <a:off x="1600200" y="3217358"/>
            <a:ext cx="15697199" cy="1138773"/>
          </a:xfrm>
          <a:prstGeom prst="rect">
            <a:avLst/>
          </a:prstGeom>
          <a:ln w="12700">
            <a:solidFill>
              <a:schemeClr val="accent2">
                <a:lumMod val="75000"/>
              </a:schemeClr>
            </a:solidFill>
          </a:ln>
        </p:spPr>
        <p:txBody>
          <a:bodyPr wrap="square" lIns="0" tIns="0" rIns="0" bIns="0" rtlCol="0" anchor="t">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5: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B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trưởng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b="1" dirty="0" smtClean="0"/>
              <a:t>.</a:t>
            </a:r>
            <a:endParaRPr lang="en-US" b="1"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31594580"/>
              </p:ext>
            </p:extLst>
          </p:nvPr>
        </p:nvGraphicFramePr>
        <p:xfrm>
          <a:off x="762001" y="4582415"/>
          <a:ext cx="17068799" cy="5151418"/>
        </p:xfrm>
        <a:graphic>
          <a:graphicData uri="http://schemas.openxmlformats.org/drawingml/2006/table">
            <a:tbl>
              <a:tblPr firstRow="1" firstCol="1" bandRow="1">
                <a:tableStyleId>{5C22544A-7EE6-4342-B048-85BDC9FD1C3A}</a:tableStyleId>
              </a:tblPr>
              <a:tblGrid>
                <a:gridCol w="8000999">
                  <a:extLst>
                    <a:ext uri="{9D8B030D-6E8A-4147-A177-3AD203B41FA5}">
                      <a16:colId xmlns:a16="http://schemas.microsoft.com/office/drawing/2014/main" val="4140330125"/>
                    </a:ext>
                  </a:extLst>
                </a:gridCol>
                <a:gridCol w="1356406">
                  <a:extLst>
                    <a:ext uri="{9D8B030D-6E8A-4147-A177-3AD203B41FA5}">
                      <a16:colId xmlns:a16="http://schemas.microsoft.com/office/drawing/2014/main" val="254355594"/>
                    </a:ext>
                  </a:extLst>
                </a:gridCol>
                <a:gridCol w="7711394">
                  <a:extLst>
                    <a:ext uri="{9D8B030D-6E8A-4147-A177-3AD203B41FA5}">
                      <a16:colId xmlns:a16="http://schemas.microsoft.com/office/drawing/2014/main" val="378885815"/>
                    </a:ext>
                  </a:extLst>
                </a:gridCol>
              </a:tblGrid>
              <a:tr h="732297">
                <a:tc>
                  <a:txBody>
                    <a:bodyPr/>
                    <a:lstStyle/>
                    <a:p>
                      <a:pPr marL="0" marR="0" algn="ctr">
                        <a:lnSpc>
                          <a:spcPct val="107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Cột</a:t>
                      </a:r>
                      <a:r>
                        <a:rPr lang="en-US" sz="2400" dirty="0">
                          <a:effectLst/>
                          <a:latin typeface="Times New Roman" panose="02020603050405020304" pitchFamily="18" charset="0"/>
                          <a:cs typeface="Times New Roman" panose="02020603050405020304" pitchFamily="18" charset="0"/>
                        </a:rPr>
                        <a:t> A</a:t>
                      </a:r>
                    </a:p>
                    <a:p>
                      <a:pPr marL="0" marR="0" algn="ctr">
                        <a:lnSpc>
                          <a:spcPct val="107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Ghép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Cột B</a:t>
                      </a:r>
                    </a:p>
                    <a:p>
                      <a:pPr marL="0" marR="0" algn="ctr">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(Sự thật)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extLst>
                  <a:ext uri="{0D108BD9-81ED-4DB2-BD59-A6C34878D82A}">
                    <a16:rowId xmlns:a16="http://schemas.microsoft.com/office/drawing/2014/main" val="3020338344"/>
                  </a:ext>
                </a:extLst>
              </a:tr>
              <a:tr h="921384">
                <a:tc>
                  <a:txBody>
                    <a:bodyPr/>
                    <a:lstStyle/>
                    <a:p>
                      <a:pPr marL="0" marR="0" algn="just">
                        <a:lnSpc>
                          <a:spcPct val="107000"/>
                        </a:lnSpc>
                        <a:spcBef>
                          <a:spcPts val="600"/>
                        </a:spcBef>
                        <a:spcAft>
                          <a:spcPts val="600"/>
                        </a:spcAft>
                      </a:pPr>
                      <a:r>
                        <a:rPr lang="en-US" sz="2400" b="0" dirty="0">
                          <a:effectLst/>
                          <a:latin typeface="Times New Roman" panose="02020603050405020304" pitchFamily="18" charset="0"/>
                          <a:cs typeface="Times New Roman" panose="02020603050405020304" pitchFamily="18" charset="0"/>
                        </a:rPr>
                        <a:t>1. </a:t>
                      </a:r>
                      <a:r>
                        <a:rPr lang="en-US" sz="2400" b="0" dirty="0" err="1">
                          <a:effectLst/>
                          <a:latin typeface="Times New Roman" panose="02020603050405020304" pitchFamily="18" charset="0"/>
                          <a:cs typeface="Times New Roman" panose="02020603050405020304" pitchFamily="18" charset="0"/>
                        </a:rPr>
                        <a:t>Viên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sếp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Pugôvitxưn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cao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lớn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nên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sẽ</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đứng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trên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cầu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giữ</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trật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tự</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Lính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ca-</a:t>
                      </a:r>
                      <a:r>
                        <a:rPr lang="en-US" sz="2400" dirty="0" err="1">
                          <a:effectLst/>
                          <a:latin typeface="Times New Roman" panose="02020603050405020304" pitchFamily="18" charset="0"/>
                          <a:cs typeface="Times New Roman" panose="02020603050405020304" pitchFamily="18" charset="0"/>
                        </a:rPr>
                        <a:t>pôt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ngoài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cs typeface="Times New Roman" panose="02020603050405020304" pitchFamily="18" charset="0"/>
                        </a:rPr>
                        <a:t> mi </a:t>
                      </a:r>
                      <a:r>
                        <a:rPr lang="en-US" sz="2400" dirty="0" err="1">
                          <a:effectLst/>
                          <a:latin typeface="Times New Roman" panose="02020603050405020304" pitchFamily="18" charset="0"/>
                          <a:cs typeface="Times New Roman" panose="02020603050405020304" pitchFamily="18" charset="0"/>
                        </a:rPr>
                        <a:t>còn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nữa</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extLst>
                  <a:ext uri="{0D108BD9-81ED-4DB2-BD59-A6C34878D82A}">
                    <a16:rowId xmlns:a16="http://schemas.microsoft.com/office/drawing/2014/main" val="4142325817"/>
                  </a:ext>
                </a:extLst>
              </a:tr>
              <a:tr h="998334">
                <a:tc>
                  <a:txBody>
                    <a:bodyPr/>
                    <a:lstStyle/>
                    <a:p>
                      <a:pPr marL="0" marR="0" algn="just">
                        <a:lnSpc>
                          <a:spcPct val="107000"/>
                        </a:lnSpc>
                        <a:spcBef>
                          <a:spcPts val="600"/>
                        </a:spcBef>
                        <a:spcAft>
                          <a:spcPts val="600"/>
                        </a:spcAft>
                      </a:pPr>
                      <a:r>
                        <a:rPr lang="en-US" sz="2400" b="0" dirty="0">
                          <a:effectLst/>
                          <a:latin typeface="Times New Roman" panose="02020603050405020304" pitchFamily="18" charset="0"/>
                          <a:cs typeface="Times New Roman" panose="02020603050405020304" pitchFamily="18" charset="0"/>
                        </a:rPr>
                        <a:t>2. </a:t>
                      </a:r>
                      <a:r>
                        <a:rPr lang="en-US" sz="2400" b="0" dirty="0" err="1">
                          <a:effectLst/>
                          <a:latin typeface="Times New Roman" panose="02020603050405020304" pitchFamily="18" charset="0"/>
                          <a:cs typeface="Times New Roman" panose="02020603050405020304" pitchFamily="18" charset="0"/>
                        </a:rPr>
                        <a:t>Cái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nhà</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thờ</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trước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đây</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đã</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lĩnh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tiền</a:t>
                      </a:r>
                      <a:r>
                        <a:rPr lang="en-US" sz="2400" b="0" dirty="0">
                          <a:effectLst/>
                          <a:latin typeface="Times New Roman" panose="02020603050405020304" pitchFamily="18" charset="0"/>
                          <a:cs typeface="Times New Roman" panose="02020603050405020304" pitchFamily="18" charset="0"/>
                        </a:rPr>
                        <a:t> chi, </a:t>
                      </a:r>
                      <a:r>
                        <a:rPr lang="en-US" sz="2400" b="0" dirty="0" err="1">
                          <a:effectLst/>
                          <a:latin typeface="Times New Roman" panose="02020603050405020304" pitchFamily="18" charset="0"/>
                          <a:cs typeface="Times New Roman" panose="02020603050405020304" pitchFamily="18" charset="0"/>
                        </a:rPr>
                        <a:t>thì</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không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được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quên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nói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rằng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đã</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bắt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đầu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xây</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nhưng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bị</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cháy</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b. Cảnh sát duy trì trật tự xã hội thì “say bí tỉ”; để giữ trật tự, không phải cần phải trái gì, “đánh người ta tối tăm mặt mày”.</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extLst>
                  <a:ext uri="{0D108BD9-81ED-4DB2-BD59-A6C34878D82A}">
                    <a16:rowId xmlns:a16="http://schemas.microsoft.com/office/drawing/2014/main" val="711426459"/>
                  </a:ext>
                </a:extLst>
              </a:tr>
              <a:tr h="1287666">
                <a:tc>
                  <a:txBody>
                    <a:bodyPr/>
                    <a:lstStyle/>
                    <a:p>
                      <a:pPr marL="0" marR="0" algn="just">
                        <a:lnSpc>
                          <a:spcPct val="107000"/>
                        </a:lnSpc>
                        <a:spcBef>
                          <a:spcPts val="600"/>
                        </a:spcBef>
                        <a:spcAft>
                          <a:spcPts val="600"/>
                        </a:spcAft>
                      </a:pPr>
                      <a:r>
                        <a:rPr lang="en-US" sz="2400" b="0" dirty="0">
                          <a:effectLst/>
                          <a:latin typeface="Times New Roman" panose="02020603050405020304" pitchFamily="18" charset="0"/>
                          <a:cs typeface="Times New Roman" panose="02020603050405020304" pitchFamily="18" charset="0"/>
                        </a:rPr>
                        <a:t>3. </a:t>
                      </a:r>
                      <a:r>
                        <a:rPr lang="en-US" sz="2400" b="0" dirty="0" err="1">
                          <a:effectLst/>
                          <a:latin typeface="Times New Roman" panose="02020603050405020304" pitchFamily="18" charset="0"/>
                          <a:cs typeface="Times New Roman" panose="02020603050405020304" pitchFamily="18" charset="0"/>
                        </a:rPr>
                        <a:t>Nếu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quan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thanh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có</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hỏi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bọn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ông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rằng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làm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việc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có</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mãn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nguyện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không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thì</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yêu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cầu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trả</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lời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Bẩm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quan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lớn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chúng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tôi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mãn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nguyện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cả</a:t>
                      </a:r>
                      <a:r>
                        <a:rPr lang="en-US" sz="2400" b="0" dirty="0">
                          <a:effectLst/>
                          <a:latin typeface="Times New Roman" panose="02020603050405020304" pitchFamily="18" charset="0"/>
                          <a:cs typeface="Times New Roman" panose="02020603050405020304" pitchFamily="18" charset="0"/>
                        </a:rPr>
                        <a:t> ạ!”</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 Người dân nghèo khổ bị đàn áp về mặt tinh thần (“nếu kẻ nào nói rằng hắn không được mãn nguyện thì sau này tôi sẽ cho hắn được mãn nguyện như lời nói”).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extLst>
                  <a:ext uri="{0D108BD9-81ED-4DB2-BD59-A6C34878D82A}">
                    <a16:rowId xmlns:a16="http://schemas.microsoft.com/office/drawing/2014/main" val="1675475636"/>
                  </a:ext>
                </a:extLst>
              </a:tr>
              <a:tr h="609600">
                <a:tc>
                  <a:txBody>
                    <a:bodyPr/>
                    <a:lstStyle/>
                    <a:p>
                      <a:pPr marL="0" marR="0" algn="just">
                        <a:lnSpc>
                          <a:spcPct val="107000"/>
                        </a:lnSpc>
                        <a:spcBef>
                          <a:spcPts val="600"/>
                        </a:spcBef>
                        <a:spcAft>
                          <a:spcPts val="600"/>
                        </a:spcAft>
                      </a:pPr>
                      <a:r>
                        <a:rPr lang="en-US" sz="2400" b="0" dirty="0">
                          <a:effectLst/>
                          <a:latin typeface="Times New Roman" panose="02020603050405020304" pitchFamily="18" charset="0"/>
                          <a:cs typeface="Times New Roman" panose="02020603050405020304" pitchFamily="18" charset="0"/>
                        </a:rPr>
                        <a:t>4. </a:t>
                      </a:r>
                      <a:r>
                        <a:rPr lang="en-US" sz="2400" b="0" dirty="0" err="1">
                          <a:effectLst/>
                          <a:latin typeface="Times New Roman" panose="02020603050405020304" pitchFamily="18" charset="0"/>
                          <a:cs typeface="Times New Roman" panose="02020603050405020304" pitchFamily="18" charset="0"/>
                        </a:rPr>
                        <a:t>Lính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tráng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ăn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mặc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chỉnh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được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ra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phố</a:t>
                      </a:r>
                      <a:r>
                        <a:rPr lang="en-US" sz="2400" b="0" dirty="0">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d. Rác rưởi bẩn thỉu ngập tràn khắp nơi.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extLst>
                  <a:ext uri="{0D108BD9-81ED-4DB2-BD59-A6C34878D82A}">
                    <a16:rowId xmlns:a16="http://schemas.microsoft.com/office/drawing/2014/main" val="984316450"/>
                  </a:ext>
                </a:extLst>
              </a:tr>
              <a:tr h="399333">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tc>
                  <a:txBody>
                    <a:bodyPr/>
                    <a:lstStyle/>
                    <a:p>
                      <a:pPr marL="0" marR="0" algn="just">
                        <a:lnSpc>
                          <a:spcPct val="107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e. </a:t>
                      </a:r>
                      <a:r>
                        <a:rPr lang="en-US" sz="2400" dirty="0" err="1">
                          <a:effectLst/>
                          <a:latin typeface="Times New Roman" panose="02020603050405020304" pitchFamily="18" charset="0"/>
                          <a:cs typeface="Times New Roman" panose="02020603050405020304" pitchFamily="18" charset="0"/>
                        </a:rPr>
                        <a:t>Tiền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cs typeface="Times New Roman" panose="02020603050405020304" pitchFamily="18" charset="0"/>
                        </a:rPr>
                        <a:t> ô.</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983" marR="59983" marT="0" marB="0"/>
                </a:tc>
                <a:extLst>
                  <a:ext uri="{0D108BD9-81ED-4DB2-BD59-A6C34878D82A}">
                    <a16:rowId xmlns:a16="http://schemas.microsoft.com/office/drawing/2014/main" val="1962245198"/>
                  </a:ext>
                </a:extLst>
              </a:tr>
            </a:tbl>
          </a:graphicData>
        </a:graphic>
      </p:graphicFrame>
    </p:spTree>
    <p:extLst>
      <p:ext uri="{BB962C8B-B14F-4D97-AF65-F5344CB8AC3E}">
        <p14:creationId xmlns:p14="http://schemas.microsoft.com/office/powerpoint/2010/main" val="32328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 name="Freeform 2"/>
          <p:cNvSpPr/>
          <p:nvPr/>
        </p:nvSpPr>
        <p:spPr>
          <a:xfrm>
            <a:off x="13558803" y="-1713494"/>
            <a:ext cx="8121818" cy="6069213"/>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14407" y="485845"/>
            <a:ext cx="3798803" cy="2907811"/>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3397600" y="6696745"/>
            <a:ext cx="8121818" cy="6069213"/>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11548" y="6967628"/>
            <a:ext cx="3348123" cy="2763723"/>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2607415" y="-2316889"/>
            <a:ext cx="6878732" cy="5605467"/>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3293300" y="7219300"/>
            <a:ext cx="6878732" cy="5605467"/>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2976512" y="2229802"/>
            <a:ext cx="11577688" cy="3447098"/>
          </a:xfrm>
          <a:prstGeom prst="rect">
            <a:avLst/>
          </a:prstGeom>
        </p:spPr>
        <p:txBody>
          <a:bodyPr wrap="square" lIns="0" tIns="0" rIns="0" bIns="0" rtlCol="0" anchor="t">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10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593"/>
        </a:solidFill>
        <a:effectLst/>
      </p:bgPr>
    </p:bg>
    <p:spTree>
      <p:nvGrpSpPr>
        <p:cNvPr id="1" name=""/>
        <p:cNvGrpSpPr/>
        <p:nvPr/>
      </p:nvGrpSpPr>
      <p:grpSpPr>
        <a:xfrm>
          <a:off x="0" y="0"/>
          <a:ext cx="0" cy="0"/>
          <a:chOff x="0" y="0"/>
          <a:chExt cx="0" cy="0"/>
        </a:xfrm>
      </p:grpSpPr>
      <p:sp>
        <p:nvSpPr>
          <p:cNvPr id="2" name="Freeform 2"/>
          <p:cNvSpPr/>
          <p:nvPr/>
        </p:nvSpPr>
        <p:spPr>
          <a:xfrm rot="-8860058" flipV="1">
            <a:off x="-2674089" y="6357063"/>
            <a:ext cx="7503141" cy="5525040"/>
          </a:xfrm>
          <a:custGeom>
            <a:avLst/>
            <a:gdLst/>
            <a:ahLst/>
            <a:cxnLst/>
            <a:rect l="l" t="t" r="r" b="b"/>
            <a:pathLst>
              <a:path w="7503141" h="5525040">
                <a:moveTo>
                  <a:pt x="0" y="5525039"/>
                </a:moveTo>
                <a:lnTo>
                  <a:pt x="7503141" y="5525039"/>
                </a:lnTo>
                <a:lnTo>
                  <a:pt x="7503141" y="0"/>
                </a:lnTo>
                <a:lnTo>
                  <a:pt x="0" y="0"/>
                </a:lnTo>
                <a:lnTo>
                  <a:pt x="0" y="5525039"/>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691465">
            <a:off x="10916281" y="3383080"/>
            <a:ext cx="10593874" cy="10208642"/>
          </a:xfrm>
          <a:custGeom>
            <a:avLst/>
            <a:gdLst/>
            <a:ahLst/>
            <a:cxnLst/>
            <a:rect l="l" t="t" r="r" b="b"/>
            <a:pathLst>
              <a:path w="10593874" h="10208642">
                <a:moveTo>
                  <a:pt x="0" y="0"/>
                </a:moveTo>
                <a:lnTo>
                  <a:pt x="10593874" y="0"/>
                </a:lnTo>
                <a:lnTo>
                  <a:pt x="10593874" y="10208642"/>
                </a:lnTo>
                <a:lnTo>
                  <a:pt x="0" y="102086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262300">
            <a:off x="13000769" y="3317791"/>
            <a:ext cx="3665096" cy="6017322"/>
          </a:xfrm>
          <a:custGeom>
            <a:avLst/>
            <a:gdLst/>
            <a:ahLst/>
            <a:cxnLst/>
            <a:rect l="l" t="t" r="r" b="b"/>
            <a:pathLst>
              <a:path w="3665096" h="6017322">
                <a:moveTo>
                  <a:pt x="0" y="0"/>
                </a:moveTo>
                <a:lnTo>
                  <a:pt x="3665097" y="0"/>
                </a:lnTo>
                <a:lnTo>
                  <a:pt x="3665097" y="6017323"/>
                </a:lnTo>
                <a:lnTo>
                  <a:pt x="0" y="601732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28700" y="876300"/>
            <a:ext cx="16230600" cy="430887"/>
          </a:xfrm>
          <a:prstGeom prst="rect">
            <a:avLst/>
          </a:prstGeom>
        </p:spPr>
        <p:txBody>
          <a:bodyPr lIns="0" tIns="0" rIns="0" bIns="0" rtlCol="0" anchor="t">
            <a:spAutoFit/>
          </a:bodyPr>
          <a:lstStyle/>
          <a:p>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Dự</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060863"/>
              </p:ext>
            </p:extLst>
          </p:nvPr>
        </p:nvGraphicFramePr>
        <p:xfrm>
          <a:off x="1028704" y="2095500"/>
          <a:ext cx="10858498" cy="2438400"/>
        </p:xfrm>
        <a:graphic>
          <a:graphicData uri="http://schemas.openxmlformats.org/drawingml/2006/table">
            <a:tbl>
              <a:tblPr firstRow="1" firstCol="1" bandRow="1">
                <a:tableStyleId>{5C22544A-7EE6-4342-B048-85BDC9FD1C3A}</a:tableStyleId>
              </a:tblPr>
              <a:tblGrid>
                <a:gridCol w="1499210">
                  <a:extLst>
                    <a:ext uri="{9D8B030D-6E8A-4147-A177-3AD203B41FA5}">
                      <a16:colId xmlns:a16="http://schemas.microsoft.com/office/drawing/2014/main" val="928981648"/>
                    </a:ext>
                  </a:extLst>
                </a:gridCol>
                <a:gridCol w="1169911">
                  <a:extLst>
                    <a:ext uri="{9D8B030D-6E8A-4147-A177-3AD203B41FA5}">
                      <a16:colId xmlns:a16="http://schemas.microsoft.com/office/drawing/2014/main" val="3944096890"/>
                    </a:ext>
                  </a:extLst>
                </a:gridCol>
                <a:gridCol w="1169911">
                  <a:extLst>
                    <a:ext uri="{9D8B030D-6E8A-4147-A177-3AD203B41FA5}">
                      <a16:colId xmlns:a16="http://schemas.microsoft.com/office/drawing/2014/main" val="1113255517"/>
                    </a:ext>
                  </a:extLst>
                </a:gridCol>
                <a:gridCol w="1169911">
                  <a:extLst>
                    <a:ext uri="{9D8B030D-6E8A-4147-A177-3AD203B41FA5}">
                      <a16:colId xmlns:a16="http://schemas.microsoft.com/office/drawing/2014/main" val="3673519099"/>
                    </a:ext>
                  </a:extLst>
                </a:gridCol>
                <a:gridCol w="1169911">
                  <a:extLst>
                    <a:ext uri="{9D8B030D-6E8A-4147-A177-3AD203B41FA5}">
                      <a16:colId xmlns:a16="http://schemas.microsoft.com/office/drawing/2014/main" val="2984621702"/>
                    </a:ext>
                  </a:extLst>
                </a:gridCol>
                <a:gridCol w="1169911">
                  <a:extLst>
                    <a:ext uri="{9D8B030D-6E8A-4147-A177-3AD203B41FA5}">
                      <a16:colId xmlns:a16="http://schemas.microsoft.com/office/drawing/2014/main" val="1973023753"/>
                    </a:ext>
                  </a:extLst>
                </a:gridCol>
                <a:gridCol w="1169911">
                  <a:extLst>
                    <a:ext uri="{9D8B030D-6E8A-4147-A177-3AD203B41FA5}">
                      <a16:colId xmlns:a16="http://schemas.microsoft.com/office/drawing/2014/main" val="87998364"/>
                    </a:ext>
                  </a:extLst>
                </a:gridCol>
                <a:gridCol w="1169911">
                  <a:extLst>
                    <a:ext uri="{9D8B030D-6E8A-4147-A177-3AD203B41FA5}">
                      <a16:colId xmlns:a16="http://schemas.microsoft.com/office/drawing/2014/main" val="1592810515"/>
                    </a:ext>
                  </a:extLst>
                </a:gridCol>
                <a:gridCol w="1169911">
                  <a:extLst>
                    <a:ext uri="{9D8B030D-6E8A-4147-A177-3AD203B41FA5}">
                      <a16:colId xmlns:a16="http://schemas.microsoft.com/office/drawing/2014/main" val="3405725885"/>
                    </a:ext>
                  </a:extLst>
                </a:gridCol>
              </a:tblGrid>
              <a:tr h="1219200">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Câu</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1</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2</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3</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4</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5</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331895"/>
                  </a:ext>
                </a:extLst>
              </a:tr>
              <a:tr h="1219200">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Đáp án</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B</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A</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D</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C</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1-b</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2-e</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a:effectLst/>
                          <a:latin typeface="Times New Roman" panose="02020603050405020304" pitchFamily="18" charset="0"/>
                          <a:cs typeface="Times New Roman" panose="02020603050405020304" pitchFamily="18" charset="0"/>
                        </a:rPr>
                        <a:t>3-c</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3200" b="1" dirty="0">
                          <a:effectLst/>
                          <a:latin typeface="Times New Roman" panose="02020603050405020304" pitchFamily="18" charset="0"/>
                          <a:cs typeface="Times New Roman" panose="02020603050405020304" pitchFamily="18" charset="0"/>
                        </a:rPr>
                        <a:t>4-a</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6465384"/>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58803" y="-1713494"/>
            <a:ext cx="8121818" cy="6069213"/>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14407" y="485845"/>
            <a:ext cx="3798803" cy="2907811"/>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3397600" y="6696745"/>
            <a:ext cx="8121818" cy="6069213"/>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11548" y="6967628"/>
            <a:ext cx="3348123" cy="2763723"/>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2607415" y="-2316889"/>
            <a:ext cx="6878732" cy="5605467"/>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3293300" y="7219300"/>
            <a:ext cx="6878732" cy="5605467"/>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2976512" y="2229802"/>
            <a:ext cx="12187288" cy="5601533"/>
          </a:xfrm>
          <a:prstGeom prst="rect">
            <a:avLst/>
          </a:prstGeom>
        </p:spPr>
        <p:txBody>
          <a:bodyPr wrap="square" lIns="0" tIns="0" rIns="0" bIns="0" rtlCol="0" anchor="t">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6: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gìn</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2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58803" y="-1713494"/>
            <a:ext cx="8121818" cy="6069213"/>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14407" y="485845"/>
            <a:ext cx="3798803" cy="2907811"/>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3397600" y="6696745"/>
            <a:ext cx="8121818" cy="6069213"/>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11548" y="6967628"/>
            <a:ext cx="3348123" cy="2763723"/>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2607415" y="-2316889"/>
            <a:ext cx="6878732" cy="5605467"/>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3293300" y="7219300"/>
            <a:ext cx="6878732" cy="5605467"/>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3352800" y="2229802"/>
            <a:ext cx="12115800" cy="5601533"/>
          </a:xfrm>
          <a:prstGeom prst="rect">
            <a:avLst/>
          </a:prstGeom>
        </p:spPr>
        <p:txBody>
          <a:bodyPr wrap="square" lIns="0" tIns="0" rIns="0" bIns="0" rtlCol="0" anchor="t">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7</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6-8 </a:t>
            </a:r>
            <a:r>
              <a:rPr lang="en-US" sz="2800" dirty="0" err="1">
                <a:latin typeface="Times New Roman" panose="02020603050405020304" pitchFamily="18" charset="0"/>
                <a:cs typeface="Times New Roman" panose="02020603050405020304" pitchFamily="18" charset="0"/>
              </a:rPr>
              <a:t>dòng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9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230600" y="485845"/>
            <a:ext cx="1782610" cy="1533455"/>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6200" y="8877300"/>
            <a:ext cx="1676400" cy="1371600"/>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7" name="Freeform 7"/>
          <p:cNvSpPr/>
          <p:nvPr/>
        </p:nvSpPr>
        <p:spPr>
          <a:xfrm rot="-3623218">
            <a:off x="16384549" y="8713184"/>
            <a:ext cx="2632817" cy="1886093"/>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981200" y="485846"/>
            <a:ext cx="15087600" cy="9848850"/>
          </a:xfrm>
          <a:prstGeom prst="rect">
            <a:avLst/>
          </a:prstGeom>
        </p:spPr>
        <p:txBody>
          <a:bodyPr wrap="square" lIns="0" tIns="0" rIns="0" bIns="0" rtlCol="0" anchor="t">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vở</a:t>
            </a: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CON RẮN VUÔNG</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ạ!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a:t>
            </a:r>
          </a:p>
          <a:p>
            <a:pPr fontAlgn="base"/>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mẻ</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tin.</a:t>
            </a:r>
          </a:p>
          <a:p>
            <a:pPr fontAlgn="base"/>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a:t>
            </a:r>
          </a:p>
          <a:p>
            <a:pPr fontAlgn="base"/>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a:t>
            </a:r>
          </a:p>
          <a:p>
            <a:pPr fontAlgn="base"/>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a:t>
            </a:r>
            <a:r>
              <a:rPr lang="en-US" sz="2800" dirty="0">
                <a:latin typeface="Times New Roman" panose="02020603050405020304" pitchFamily="18" charset="0"/>
                <a:cs typeface="Times New Roman" panose="02020603050405020304" pitchFamily="18" charset="0"/>
              </a:rPr>
              <a:t>.</a:t>
            </a:r>
          </a:p>
          <a:p>
            <a:pPr fontAlgn="base"/>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khăng</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a:p>
            <a:pPr fontAlgn="base"/>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a:t>
            </a:r>
          </a:p>
          <a:p>
            <a:pPr fontAlgn="base"/>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à?</a:t>
            </a:r>
          </a:p>
          <a:p>
            <a:pPr fontAlgn="base"/>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a:t>
            </a:r>
            <a:r>
              <a:rPr lang="en-US" sz="2400" dirty="0" smtClean="0">
                <a:latin typeface="Times New Roman" panose="02020603050405020304" pitchFamily="18" charset="0"/>
                <a:cs typeface="Times New Roman" panose="02020603050405020304" pitchFamily="18" charset="0"/>
              </a:rPr>
              <a:t>NXB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1987, tr142)</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7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fade">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fade">
                                      <p:cBhvr>
                                        <p:cTn id="72" dur="500"/>
                                        <p:tgtEl>
                                          <p:spTgt spid="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4" end="14"/>
                                            </p:txEl>
                                          </p:spTgt>
                                        </p:tgtEl>
                                        <p:attrNameLst>
                                          <p:attrName>style.visibility</p:attrName>
                                        </p:attrNameLst>
                                      </p:cBhvr>
                                      <p:to>
                                        <p:strVal val="visible"/>
                                      </p:to>
                                    </p:set>
                                    <p:animEffect transition="in" filter="fade">
                                      <p:cBhvr>
                                        <p:cTn id="77" dur="500"/>
                                        <p:tgtEl>
                                          <p:spTgt spid="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5" end="15"/>
                                            </p:txEl>
                                          </p:spTgt>
                                        </p:tgtEl>
                                        <p:attrNameLst>
                                          <p:attrName>style.visibility</p:attrName>
                                        </p:attrNameLst>
                                      </p:cBhvr>
                                      <p:to>
                                        <p:strVal val="visible"/>
                                      </p:to>
                                    </p:set>
                                    <p:animEffect transition="in" filter="fade">
                                      <p:cBhvr>
                                        <p:cTn id="82" dur="500"/>
                                        <p:tgtEl>
                                          <p:spTgt spid="8">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16" end="16"/>
                                            </p:txEl>
                                          </p:spTgt>
                                        </p:tgtEl>
                                        <p:attrNameLst>
                                          <p:attrName>style.visibility</p:attrName>
                                        </p:attrNameLst>
                                      </p:cBhvr>
                                      <p:to>
                                        <p:strVal val="visible"/>
                                      </p:to>
                                    </p:set>
                                    <p:animEffect transition="in" filter="fade">
                                      <p:cBhvr>
                                        <p:cTn id="87" dur="500"/>
                                        <p:tgtEl>
                                          <p:spTgt spid="8">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17" end="17"/>
                                            </p:txEl>
                                          </p:spTgt>
                                        </p:tgtEl>
                                        <p:attrNameLst>
                                          <p:attrName>style.visibility</p:attrName>
                                        </p:attrNameLst>
                                      </p:cBhvr>
                                      <p:to>
                                        <p:strVal val="visible"/>
                                      </p:to>
                                    </p:set>
                                    <p:animEffect transition="in" filter="fade">
                                      <p:cBhvr>
                                        <p:cTn id="92" dur="500"/>
                                        <p:tgtEl>
                                          <p:spTgt spid="8">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18" end="18"/>
                                            </p:txEl>
                                          </p:spTgt>
                                        </p:tgtEl>
                                        <p:attrNameLst>
                                          <p:attrName>style.visibility</p:attrName>
                                        </p:attrNameLst>
                                      </p:cBhvr>
                                      <p:to>
                                        <p:strVal val="visible"/>
                                      </p:to>
                                    </p:set>
                                    <p:animEffect transition="in" filter="fade">
                                      <p:cBhvr>
                                        <p:cTn id="97" dur="500"/>
                                        <p:tgtEl>
                                          <p:spTgt spid="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4799" y="-535330"/>
            <a:ext cx="5324041" cy="4612030"/>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44798" y="485845"/>
            <a:ext cx="2468411" cy="2066855"/>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2707663" y="6827995"/>
            <a:ext cx="6882294" cy="4539121"/>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52400" y="6659445"/>
            <a:ext cx="3348123" cy="2763723"/>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1162397" y="-1365716"/>
            <a:ext cx="5485026" cy="2974434"/>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3877610" y="7097189"/>
            <a:ext cx="5673091" cy="4724514"/>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2590800" y="1063441"/>
            <a:ext cx="13411200" cy="1723549"/>
          </a:xfrm>
          <a:prstGeom prst="rect">
            <a:avLst/>
          </a:prstGeom>
        </p:spPr>
        <p:txBody>
          <a:bodyPr wrap="square" lIns="0" tIns="0" rIns="0" bIns="0" rtlCol="0" anchor="t">
            <a:spAutoFit/>
          </a:bodyPr>
          <a:lstStyle/>
          <a:p>
            <a:pPr fontAlgn="base"/>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Nhân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Kích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130302549"/>
              </p:ext>
            </p:extLst>
          </p:nvPr>
        </p:nvGraphicFramePr>
        <p:xfrm>
          <a:off x="1803082" y="3232623"/>
          <a:ext cx="13741716" cy="4273076"/>
        </p:xfrm>
        <a:graphic>
          <a:graphicData uri="http://schemas.openxmlformats.org/drawingml/2006/table">
            <a:tbl>
              <a:tblPr firstRow="1" firstCol="1" bandRow="1">
                <a:tableStyleId>{5C22544A-7EE6-4342-B048-85BDC9FD1C3A}</a:tableStyleId>
              </a:tblPr>
              <a:tblGrid>
                <a:gridCol w="5122614">
                  <a:extLst>
                    <a:ext uri="{9D8B030D-6E8A-4147-A177-3AD203B41FA5}">
                      <a16:colId xmlns:a16="http://schemas.microsoft.com/office/drawing/2014/main" val="913421784"/>
                    </a:ext>
                  </a:extLst>
                </a:gridCol>
                <a:gridCol w="8619102">
                  <a:extLst>
                    <a:ext uri="{9D8B030D-6E8A-4147-A177-3AD203B41FA5}">
                      <a16:colId xmlns:a16="http://schemas.microsoft.com/office/drawing/2014/main" val="1109327403"/>
                    </a:ext>
                  </a:extLst>
                </a:gridCol>
              </a:tblGrid>
              <a:tr h="763748">
                <a:tc>
                  <a:txBody>
                    <a:bodyPr/>
                    <a:lstStyle/>
                    <a:p>
                      <a:pPr marL="0" marR="0" algn="ctr" fontAlgn="base">
                        <a:lnSpc>
                          <a:spcPct val="107000"/>
                        </a:lnSpc>
                        <a:spcBef>
                          <a:spcPts val="600"/>
                        </a:spcBef>
                        <a:spcAft>
                          <a:spcPts val="600"/>
                        </a:spcAft>
                      </a:pPr>
                      <a:r>
                        <a:rPr lang="en-US" sz="3200" dirty="0" err="1">
                          <a:effectLst/>
                          <a:latin typeface="Times New Roman" panose="02020603050405020304" pitchFamily="18" charset="0"/>
                          <a:cs typeface="Times New Roman" panose="02020603050405020304" pitchFamily="18" charset="0"/>
                        </a:rPr>
                        <a:t>Lời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kể</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cs typeface="Times New Roman" panose="02020603050405020304" pitchFamily="18" charset="0"/>
                        </a:rPr>
                        <a:t>rắn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3200">
                          <a:effectLst/>
                          <a:latin typeface="Times New Roman" panose="02020603050405020304" pitchFamily="18" charset="0"/>
                          <a:cs typeface="Times New Roman" panose="02020603050405020304" pitchFamily="18" charset="0"/>
                        </a:rPr>
                        <a:t>Kích thước: Bề ngang – Chiều dài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5167045"/>
                  </a:ext>
                </a:extLst>
              </a:tr>
              <a:tr h="763748">
                <a:tc>
                  <a:txBody>
                    <a:bodyPr/>
                    <a:lstStyle/>
                    <a:p>
                      <a:pPr marL="0" marR="0" algn="ctr" fontAlgn="base">
                        <a:lnSpc>
                          <a:spcPct val="107000"/>
                        </a:lnSpc>
                        <a:spcBef>
                          <a:spcPts val="600"/>
                        </a:spcBef>
                        <a:spcAft>
                          <a:spcPts val="600"/>
                        </a:spcAft>
                      </a:pPr>
                      <a:r>
                        <a:rPr lang="en-US" sz="3200">
                          <a:effectLst/>
                          <a:latin typeface="Times New Roman" panose="02020603050405020304" pitchFamily="18" charset="0"/>
                          <a:cs typeface="Times New Roman" panose="02020603050405020304" pitchFamily="18" charset="0"/>
                        </a:rPr>
                        <a:t>Lần 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32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3780660"/>
                  </a:ext>
                </a:extLst>
              </a:tr>
              <a:tr h="763748">
                <a:tc>
                  <a:txBody>
                    <a:bodyPr/>
                    <a:lstStyle/>
                    <a:p>
                      <a:pPr marL="0" marR="0" algn="ctr">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Lần 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32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274837"/>
                  </a:ext>
                </a:extLst>
              </a:tr>
              <a:tr h="763748">
                <a:tc>
                  <a:txBody>
                    <a:bodyPr/>
                    <a:lstStyle/>
                    <a:p>
                      <a:pPr marL="0" marR="0" algn="ctr">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Lần 3</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32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482483"/>
                  </a:ext>
                </a:extLst>
              </a:tr>
              <a:tr h="1218084">
                <a:tc>
                  <a:txBody>
                    <a:bodyPr/>
                    <a:lstStyle/>
                    <a:p>
                      <a:pPr marL="0" marR="0" algn="ctr">
                        <a:lnSpc>
                          <a:spcPct val="107000"/>
                        </a:lnSpc>
                        <a:spcBef>
                          <a:spcPts val="0"/>
                        </a:spcBef>
                        <a:spcAft>
                          <a:spcPts val="0"/>
                        </a:spcAft>
                      </a:pPr>
                      <a:r>
                        <a:rPr lang="en-US" sz="3200">
                          <a:effectLst/>
                          <a:latin typeface="Times New Roman" panose="02020603050405020304" pitchFamily="18" charset="0"/>
                          <a:cs typeface="Times New Roman" panose="02020603050405020304" pitchFamily="18" charset="0"/>
                        </a:rPr>
                        <a:t>Lần 4</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687154"/>
                  </a:ext>
                </a:extLst>
              </a:tr>
            </a:tbl>
          </a:graphicData>
        </a:graphic>
      </p:graphicFrame>
    </p:spTree>
    <p:extLst>
      <p:ext uri="{BB962C8B-B14F-4D97-AF65-F5344CB8AC3E}">
        <p14:creationId xmlns:p14="http://schemas.microsoft.com/office/powerpoint/2010/main" val="5554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58803" y="-1713494"/>
            <a:ext cx="8121818" cy="6069213"/>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14407" y="485845"/>
            <a:ext cx="3798803" cy="2907811"/>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3397600" y="6696745"/>
            <a:ext cx="8121818" cy="6069213"/>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11548" y="6967628"/>
            <a:ext cx="3348123" cy="2763723"/>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2607415" y="-2316889"/>
            <a:ext cx="6878732" cy="5605467"/>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3293300" y="7219300"/>
            <a:ext cx="6878732" cy="5605467"/>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2057400" y="2736890"/>
            <a:ext cx="14020800" cy="3447098"/>
          </a:xfrm>
          <a:prstGeom prst="rect">
            <a:avLst/>
          </a:prstGeom>
        </p:spPr>
        <p:txBody>
          <a:bodyPr wrap="square" lIns="0" tIns="0" rIns="0" bIns="0" rtlCol="0" anchor="t">
            <a:spAutoFit/>
          </a:bodyPr>
          <a:lstStyle/>
          <a:p>
            <a:pPr fontAlgn="base"/>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rõ</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smtClean="0">
                <a:latin typeface="Times New Roman" panose="02020603050405020304" pitchFamily="18" charset="0"/>
                <a:cs typeface="Times New Roman" panose="02020603050405020304" pitchFamily="18" charset="0"/>
              </a:rPr>
              <a:t>?</a:t>
            </a:r>
          </a:p>
          <a:p>
            <a:pPr fontAlgn="base"/>
            <a:endParaRPr lang="en-US" sz="2800" b="1" dirty="0">
              <a:latin typeface="Times New Roman" panose="02020603050405020304" pitchFamily="18" charset="0"/>
              <a:cs typeface="Times New Roman" panose="02020603050405020304" pitchFamily="18" charset="0"/>
            </a:endParaRPr>
          </a:p>
          <a:p>
            <a:pPr fontAlgn="base"/>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THĐH/SGK)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a:t>
            </a:r>
          </a:p>
          <a:p>
            <a:pPr fontAlgn="base"/>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8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nay.</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7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558803" y="-1713494"/>
            <a:ext cx="8121818" cy="6069213"/>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4214407" y="485845"/>
            <a:ext cx="3798803" cy="2907811"/>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2761655" y="6925307"/>
            <a:ext cx="6645998" cy="5074321"/>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11549" y="8039100"/>
            <a:ext cx="2507852" cy="1692251"/>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1811804" y="-569186"/>
            <a:ext cx="5482592" cy="3082250"/>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4185716" y="7818106"/>
            <a:ext cx="6070620" cy="4262244"/>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3276600" y="485845"/>
            <a:ext cx="11582400" cy="2154436"/>
          </a:xfrm>
          <a:prstGeom prst="rect">
            <a:avLst/>
          </a:prstGeom>
        </p:spPr>
        <p:txBody>
          <a:bodyPr wrap="square" lIns="0" tIns="0" rIns="0" bIns="0" rtlCol="0" anchor="t">
            <a:spAutoFit/>
          </a:bodyPr>
          <a:lstStyle/>
          <a:p>
            <a:r>
              <a:rPr lang="en-US" b="1" dirty="0" smtClean="0"/>
              <a:t>* </a:t>
            </a:r>
            <a:r>
              <a:rPr lang="en-US" sz="2800" b="1" dirty="0" err="1">
                <a:latin typeface="Times New Roman" panose="02020603050405020304" pitchFamily="18" charset="0"/>
                <a:cs typeface="Times New Roman" panose="02020603050405020304" pitchFamily="18" charset="0"/>
              </a:rPr>
              <a:t>Dự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a:t>
            </a:r>
          </a:p>
          <a:p>
            <a:pPr fontAlgn="base"/>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a:t>
            </a:r>
          </a:p>
        </p:txBody>
      </p:sp>
      <p:graphicFrame>
        <p:nvGraphicFramePr>
          <p:cNvPr id="9" name="Table 8"/>
          <p:cNvGraphicFramePr>
            <a:graphicFrameLocks noGrp="1"/>
          </p:cNvGraphicFramePr>
          <p:nvPr>
            <p:extLst>
              <p:ext uri="{D42A27DB-BD31-4B8C-83A1-F6EECF244321}">
                <p14:modId xmlns:p14="http://schemas.microsoft.com/office/powerpoint/2010/main" val="3263930867"/>
              </p:ext>
            </p:extLst>
          </p:nvPr>
        </p:nvGraphicFramePr>
        <p:xfrm>
          <a:off x="1905318" y="2991138"/>
          <a:ext cx="13741718" cy="3328049"/>
        </p:xfrm>
        <a:graphic>
          <a:graphicData uri="http://schemas.openxmlformats.org/drawingml/2006/table">
            <a:tbl>
              <a:tblPr firstRow="1" firstCol="1" bandRow="1">
                <a:tableStyleId>{5C22544A-7EE6-4342-B048-85BDC9FD1C3A}</a:tableStyleId>
              </a:tblPr>
              <a:tblGrid>
                <a:gridCol w="5122615">
                  <a:extLst>
                    <a:ext uri="{9D8B030D-6E8A-4147-A177-3AD203B41FA5}">
                      <a16:colId xmlns:a16="http://schemas.microsoft.com/office/drawing/2014/main" val="4231862057"/>
                    </a:ext>
                  </a:extLst>
                </a:gridCol>
                <a:gridCol w="8619103">
                  <a:extLst>
                    <a:ext uri="{9D8B030D-6E8A-4147-A177-3AD203B41FA5}">
                      <a16:colId xmlns:a16="http://schemas.microsoft.com/office/drawing/2014/main" val="809954369"/>
                    </a:ext>
                  </a:extLst>
                </a:gridCol>
              </a:tblGrid>
              <a:tr h="628362">
                <a:tc>
                  <a:txBody>
                    <a:bodyPr/>
                    <a:lstStyle/>
                    <a:p>
                      <a:pPr marL="0" marR="0" algn="ctr" fontAlgn="base">
                        <a:lnSpc>
                          <a:spcPct val="107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rắn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2800">
                          <a:effectLst/>
                          <a:latin typeface="Times New Roman" panose="02020603050405020304" pitchFamily="18" charset="0"/>
                          <a:cs typeface="Times New Roman" panose="02020603050405020304" pitchFamily="18" charset="0"/>
                        </a:rPr>
                        <a:t>Bề ngang – Chiều dài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46974"/>
                  </a:ext>
                </a:extLst>
              </a:tr>
              <a:tr h="533400">
                <a:tc>
                  <a:txBody>
                    <a:bodyPr/>
                    <a:lstStyle/>
                    <a:p>
                      <a:pPr marL="0" marR="0" algn="ctr" fontAlgn="base">
                        <a:lnSpc>
                          <a:spcPct val="107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40 </a:t>
                      </a:r>
                      <a:r>
                        <a:rPr lang="en-US" sz="2800" dirty="0" err="1">
                          <a:effectLst/>
                          <a:latin typeface="Times New Roman" panose="02020603050405020304" pitchFamily="18" charset="0"/>
                          <a:cs typeface="Times New Roman" panose="02020603050405020304" pitchFamily="18" charset="0"/>
                        </a:rPr>
                        <a:t>thước</a:t>
                      </a:r>
                      <a:r>
                        <a:rPr lang="en-US" sz="2800" dirty="0">
                          <a:effectLst/>
                          <a:latin typeface="Times New Roman" panose="02020603050405020304" pitchFamily="18" charset="0"/>
                          <a:cs typeface="Times New Roman" panose="02020603050405020304" pitchFamily="18" charset="0"/>
                        </a:rPr>
                        <a:t> – 100 </a:t>
                      </a:r>
                      <a:r>
                        <a:rPr lang="en-US" sz="2800" dirty="0" err="1">
                          <a:effectLst/>
                          <a:latin typeface="Times New Roman" panose="02020603050405020304" pitchFamily="18" charset="0"/>
                          <a:cs typeface="Times New Roman" panose="02020603050405020304" pitchFamily="18" charset="0"/>
                        </a:rPr>
                        <a:t>thước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8418771"/>
                  </a:ext>
                </a:extLst>
              </a:tr>
              <a:tr h="762000">
                <a:tc>
                  <a:txBody>
                    <a:bodyPr/>
                    <a:lstStyle/>
                    <a:p>
                      <a:pPr marL="0" marR="0" algn="ctr">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40 </a:t>
                      </a:r>
                      <a:r>
                        <a:rPr lang="en-US" sz="2800" dirty="0" err="1">
                          <a:effectLst/>
                          <a:latin typeface="Times New Roman" panose="02020603050405020304" pitchFamily="18" charset="0"/>
                          <a:cs typeface="Times New Roman" panose="02020603050405020304" pitchFamily="18" charset="0"/>
                        </a:rPr>
                        <a:t>thước</a:t>
                      </a:r>
                      <a:r>
                        <a:rPr lang="en-US" sz="2800" dirty="0">
                          <a:effectLst/>
                          <a:latin typeface="Times New Roman" panose="02020603050405020304" pitchFamily="18" charset="0"/>
                          <a:cs typeface="Times New Roman" panose="02020603050405020304" pitchFamily="18" charset="0"/>
                        </a:rPr>
                        <a:t> – 80 </a:t>
                      </a:r>
                      <a:r>
                        <a:rPr lang="en-US" sz="2800" dirty="0" err="1">
                          <a:effectLst/>
                          <a:latin typeface="Times New Roman" panose="02020603050405020304" pitchFamily="18" charset="0"/>
                          <a:cs typeface="Times New Roman" panose="02020603050405020304" pitchFamily="18" charset="0"/>
                        </a:rPr>
                        <a:t>thước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59880"/>
                  </a:ext>
                </a:extLst>
              </a:tr>
              <a:tr h="685800">
                <a:tc>
                  <a:txBody>
                    <a:bodyPr/>
                    <a:lstStyle/>
                    <a:p>
                      <a:pPr marL="0" marR="0" algn="ctr">
                        <a:lnSpc>
                          <a:spcPct val="107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40 </a:t>
                      </a:r>
                      <a:r>
                        <a:rPr lang="en-US" sz="2800" dirty="0" err="1">
                          <a:effectLst/>
                          <a:latin typeface="Times New Roman" panose="02020603050405020304" pitchFamily="18" charset="0"/>
                          <a:cs typeface="Times New Roman" panose="02020603050405020304" pitchFamily="18" charset="0"/>
                        </a:rPr>
                        <a:t>thước</a:t>
                      </a:r>
                      <a:r>
                        <a:rPr lang="en-US" sz="2800" dirty="0">
                          <a:effectLst/>
                          <a:latin typeface="Times New Roman" panose="02020603050405020304" pitchFamily="18" charset="0"/>
                          <a:cs typeface="Times New Roman" panose="02020603050405020304" pitchFamily="18" charset="0"/>
                        </a:rPr>
                        <a:t> – 60 </a:t>
                      </a:r>
                      <a:r>
                        <a:rPr lang="en-US" sz="2800" dirty="0" err="1">
                          <a:effectLst/>
                          <a:latin typeface="Times New Roman" panose="02020603050405020304" pitchFamily="18" charset="0"/>
                          <a:cs typeface="Times New Roman" panose="02020603050405020304" pitchFamily="18" charset="0"/>
                        </a:rPr>
                        <a:t>thước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8010652"/>
                  </a:ext>
                </a:extLst>
              </a:tr>
              <a:tr h="718487">
                <a:tc>
                  <a:txBody>
                    <a:bodyPr/>
                    <a:lstStyle/>
                    <a:p>
                      <a:pPr marL="0" marR="0" algn="ctr">
                        <a:lnSpc>
                          <a:spcPct val="107000"/>
                        </a:lnSpc>
                        <a:spcBef>
                          <a:spcPts val="0"/>
                        </a:spcBef>
                        <a:spcAft>
                          <a:spcPts val="0"/>
                        </a:spcAft>
                      </a:pPr>
                      <a:r>
                        <a:rPr lang="en-US" sz="2800">
                          <a:effectLst/>
                          <a:latin typeface="Times New Roman" panose="02020603050405020304" pitchFamily="18" charset="0"/>
                          <a:cs typeface="Times New Roman" panose="02020603050405020304" pitchFamily="18" charset="0"/>
                        </a:rPr>
                        <a:t>Lần 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fontAlgn="base">
                        <a:lnSpc>
                          <a:spcPct val="107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40 </a:t>
                      </a:r>
                      <a:r>
                        <a:rPr lang="en-US" sz="2800" dirty="0" err="1">
                          <a:effectLst/>
                          <a:latin typeface="Times New Roman" panose="02020603050405020304" pitchFamily="18" charset="0"/>
                          <a:cs typeface="Times New Roman" panose="02020603050405020304" pitchFamily="18" charset="0"/>
                        </a:rPr>
                        <a:t>thước</a:t>
                      </a:r>
                      <a:r>
                        <a:rPr lang="en-US" sz="2800" dirty="0">
                          <a:effectLst/>
                          <a:latin typeface="Times New Roman" panose="02020603050405020304" pitchFamily="18" charset="0"/>
                          <a:cs typeface="Times New Roman" panose="02020603050405020304" pitchFamily="18" charset="0"/>
                        </a:rPr>
                        <a:t> – 40 </a:t>
                      </a:r>
                      <a:r>
                        <a:rPr lang="en-US" sz="2800" dirty="0" err="1">
                          <a:effectLst/>
                          <a:latin typeface="Times New Roman" panose="02020603050405020304" pitchFamily="18" charset="0"/>
                          <a:cs typeface="Times New Roman" panose="02020603050405020304" pitchFamily="18" charset="0"/>
                        </a:rPr>
                        <a:t>thước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312350"/>
                  </a:ext>
                </a:extLst>
              </a:tr>
            </a:tbl>
          </a:graphicData>
        </a:graphic>
      </p:graphicFrame>
      <p:sp>
        <p:nvSpPr>
          <p:cNvPr id="10" name="Rectangle 1"/>
          <p:cNvSpPr>
            <a:spLocks noChangeArrowheads="1"/>
          </p:cNvSpPr>
          <p:nvPr/>
        </p:nvSpPr>
        <p:spPr bwMode="auto">
          <a:xfrm>
            <a:off x="1905318" y="3238490"/>
            <a:ext cx="4583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1" name="TextBox 10"/>
          <p:cNvSpPr txBox="1"/>
          <p:nvPr/>
        </p:nvSpPr>
        <p:spPr>
          <a:xfrm>
            <a:off x="2095421" y="6743700"/>
            <a:ext cx="13601779"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bẫy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a:t>
            </a: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1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 name="Freeform 2"/>
          <p:cNvSpPr/>
          <p:nvPr/>
        </p:nvSpPr>
        <p:spPr>
          <a:xfrm rot="-1823077">
            <a:off x="14170659" y="-2406683"/>
            <a:ext cx="7082656" cy="4913592"/>
          </a:xfrm>
          <a:custGeom>
            <a:avLst/>
            <a:gdLst/>
            <a:ahLst/>
            <a:cxnLst/>
            <a:rect l="l" t="t" r="r" b="b"/>
            <a:pathLst>
              <a:path w="7082656" h="4913592">
                <a:moveTo>
                  <a:pt x="0" y="0"/>
                </a:moveTo>
                <a:lnTo>
                  <a:pt x="7082655" y="0"/>
                </a:lnTo>
                <a:lnTo>
                  <a:pt x="7082655" y="4913592"/>
                </a:lnTo>
                <a:lnTo>
                  <a:pt x="0" y="4913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flipH="1">
            <a:off x="-715408" y="6304782"/>
            <a:ext cx="4937430" cy="4659699"/>
          </a:xfrm>
          <a:custGeom>
            <a:avLst/>
            <a:gdLst/>
            <a:ahLst/>
            <a:cxnLst/>
            <a:rect l="l" t="t" r="r" b="b"/>
            <a:pathLst>
              <a:path w="4937430" h="4659699">
                <a:moveTo>
                  <a:pt x="4937430" y="0"/>
                </a:moveTo>
                <a:lnTo>
                  <a:pt x="0" y="0"/>
                </a:lnTo>
                <a:lnTo>
                  <a:pt x="0" y="4659699"/>
                </a:lnTo>
                <a:lnTo>
                  <a:pt x="4937430" y="4659699"/>
                </a:lnTo>
                <a:lnTo>
                  <a:pt x="493743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8762922">
            <a:off x="13456782" y="6691958"/>
            <a:ext cx="7605036" cy="6747741"/>
          </a:xfrm>
          <a:custGeom>
            <a:avLst/>
            <a:gdLst/>
            <a:ahLst/>
            <a:cxnLst/>
            <a:rect l="l" t="t" r="r" b="b"/>
            <a:pathLst>
              <a:path w="7605036" h="6747741">
                <a:moveTo>
                  <a:pt x="0" y="0"/>
                </a:moveTo>
                <a:lnTo>
                  <a:pt x="7605036" y="0"/>
                </a:lnTo>
                <a:lnTo>
                  <a:pt x="7605036" y="6747741"/>
                </a:lnTo>
                <a:lnTo>
                  <a:pt x="0" y="674774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a:off x="13414409" y="8180177"/>
            <a:ext cx="4404337" cy="4454450"/>
          </a:xfrm>
          <a:custGeom>
            <a:avLst/>
            <a:gdLst/>
            <a:ahLst/>
            <a:cxnLst/>
            <a:rect l="l" t="t" r="r" b="b"/>
            <a:pathLst>
              <a:path w="4404337" h="4454450">
                <a:moveTo>
                  <a:pt x="0" y="0"/>
                </a:moveTo>
                <a:lnTo>
                  <a:pt x="4404337" y="0"/>
                </a:lnTo>
                <a:lnTo>
                  <a:pt x="4404337" y="4454450"/>
                </a:lnTo>
                <a:lnTo>
                  <a:pt x="0" y="445445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rot="-5400000">
            <a:off x="241596" y="-567356"/>
            <a:ext cx="4175741" cy="4963734"/>
          </a:xfrm>
          <a:custGeom>
            <a:avLst/>
            <a:gdLst/>
            <a:ahLst/>
            <a:cxnLst/>
            <a:rect l="l" t="t" r="r" b="b"/>
            <a:pathLst>
              <a:path w="4175741" h="4963734">
                <a:moveTo>
                  <a:pt x="0" y="0"/>
                </a:moveTo>
                <a:lnTo>
                  <a:pt x="4175741" y="0"/>
                </a:lnTo>
                <a:lnTo>
                  <a:pt x="4175741" y="4963734"/>
                </a:lnTo>
                <a:lnTo>
                  <a:pt x="0" y="496373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704377">
            <a:off x="14385704" y="-737772"/>
            <a:ext cx="3404967" cy="4189557"/>
          </a:xfrm>
          <a:custGeom>
            <a:avLst/>
            <a:gdLst/>
            <a:ahLst/>
            <a:cxnLst/>
            <a:rect l="l" t="t" r="r" b="b"/>
            <a:pathLst>
              <a:path w="3404967" h="4189557">
                <a:moveTo>
                  <a:pt x="0" y="0"/>
                </a:moveTo>
                <a:lnTo>
                  <a:pt x="3404968" y="0"/>
                </a:lnTo>
                <a:lnTo>
                  <a:pt x="3404968" y="4189558"/>
                </a:lnTo>
                <a:lnTo>
                  <a:pt x="0" y="418955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2895600" y="479977"/>
            <a:ext cx="12415888" cy="615553"/>
          </a:xfrm>
          <a:prstGeom prst="rect">
            <a:avLst/>
          </a:prstGeom>
        </p:spPr>
        <p:txBody>
          <a:bodyPr wrap="square" lIns="0" tIns="0" rIns="0" bIns="0" rtlCol="0" anchor="t">
            <a:spAutoFit/>
          </a:bodyPr>
          <a:lstStyle/>
          <a:p>
            <a:pPr algn="ctr"/>
            <a:r>
              <a:rPr lang="en-US" sz="4000" b="1" dirty="0">
                <a:latin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endParaRPr lang="en-US" sz="4000" dirty="0">
              <a:latin typeface="Times New Roman" panose="02020603050405020304" pitchFamily="18" charset="0"/>
              <a:cs typeface="Times New Roman" panose="02020603050405020304" pitchFamily="18" charset="0"/>
            </a:endParaRPr>
          </a:p>
        </p:txBody>
      </p:sp>
      <p:sp>
        <p:nvSpPr>
          <p:cNvPr id="11" name="TextBox 11"/>
          <p:cNvSpPr txBox="1"/>
          <p:nvPr/>
        </p:nvSpPr>
        <p:spPr>
          <a:xfrm>
            <a:off x="2133600" y="1903372"/>
            <a:ext cx="13177888" cy="1723549"/>
          </a:xfrm>
          <a:prstGeom prst="rect">
            <a:avLst/>
          </a:prstGeom>
          <a:ln w="12700">
            <a:solidFill>
              <a:schemeClr val="accent1"/>
            </a:solidFill>
          </a:ln>
        </p:spPr>
        <p:txBody>
          <a:bodyPr wrap="square" lIns="0" tIns="0" rIns="0" bIns="0" rtlCol="0" anchor="t">
            <a:spAutoFit/>
          </a:bodyPr>
          <a:lstStyle/>
          <a:p>
            <a:pPr algn="just"/>
            <a:r>
              <a:rPr lang="en-US" sz="2800" b="1" dirty="0" smtClean="0">
                <a:latin typeface="Times New Roman" panose="02020603050405020304" pitchFamily="18" charset="0"/>
                <a:cs typeface="Times New Roman" panose="02020603050405020304" pitchFamily="18" charset="0"/>
              </a:rPr>
              <a:t>	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endParaRPr lang="en-US" sz="2800" dirty="0">
              <a:latin typeface="Times New Roman" panose="02020603050405020304" pitchFamily="18" charset="0"/>
              <a:cs typeface="Times New Roman" panose="02020603050405020304" pitchFamily="18" charset="0"/>
            </a:endParaRPr>
          </a:p>
          <a:p>
            <a:pPr algn="just"/>
            <a:r>
              <a:rPr lang="en-US" sz="2800" b="1" i="1" dirty="0" smtClean="0">
                <a:latin typeface="Times New Roman" panose="02020603050405020304" pitchFamily="18" charset="0"/>
                <a:cs typeface="Times New Roman" panose="02020603050405020304" pitchFamily="18" charset="0"/>
              </a:rPr>
              <a:t>	1</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niệm</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khoái</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giễu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p:txBody>
      </p:sp>
      <p:sp>
        <p:nvSpPr>
          <p:cNvPr id="16" name="TextBox 11"/>
          <p:cNvSpPr txBox="1"/>
          <p:nvPr/>
        </p:nvSpPr>
        <p:spPr>
          <a:xfrm>
            <a:off x="1371600" y="4208264"/>
            <a:ext cx="14325600" cy="2154436"/>
          </a:xfrm>
          <a:prstGeom prst="rect">
            <a:avLst/>
          </a:prstGeom>
          <a:ln w="12700">
            <a:solidFill>
              <a:schemeClr val="accent1"/>
            </a:solidFill>
          </a:ln>
        </p:spPr>
        <p:txBody>
          <a:bodyPr wrap="square" lIns="0" tIns="0" rIns="0" bIns="0" rtlCol="0" anchor="t">
            <a:spAutoFit/>
          </a:bodyPr>
          <a:lstStyle/>
          <a:p>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kịch</a:t>
            </a:r>
            <a:endParaRPr lang="en-US" sz="2800" b="1"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phúng</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 name="Freeform 2"/>
          <p:cNvSpPr/>
          <p:nvPr/>
        </p:nvSpPr>
        <p:spPr>
          <a:xfrm rot="-3733240">
            <a:off x="-1748026" y="-2723372"/>
            <a:ext cx="8477462" cy="6334976"/>
          </a:xfrm>
          <a:custGeom>
            <a:avLst/>
            <a:gdLst/>
            <a:ahLst/>
            <a:cxnLst/>
            <a:rect l="l" t="t" r="r" b="b"/>
            <a:pathLst>
              <a:path w="8477462" h="6334976">
                <a:moveTo>
                  <a:pt x="0" y="0"/>
                </a:moveTo>
                <a:lnTo>
                  <a:pt x="8477462" y="0"/>
                </a:lnTo>
                <a:lnTo>
                  <a:pt x="8477462" y="6334976"/>
                </a:lnTo>
                <a:lnTo>
                  <a:pt x="0" y="63349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V="1">
            <a:off x="1632716" y="-2088014"/>
            <a:ext cx="5177292" cy="3812370"/>
          </a:xfrm>
          <a:custGeom>
            <a:avLst/>
            <a:gdLst/>
            <a:ahLst/>
            <a:cxnLst/>
            <a:rect l="l" t="t" r="r" b="b"/>
            <a:pathLst>
              <a:path w="5177292" h="3812370">
                <a:moveTo>
                  <a:pt x="0" y="3812370"/>
                </a:moveTo>
                <a:lnTo>
                  <a:pt x="5177292" y="3812370"/>
                </a:lnTo>
                <a:lnTo>
                  <a:pt x="5177292" y="0"/>
                </a:lnTo>
                <a:lnTo>
                  <a:pt x="0" y="0"/>
                </a:lnTo>
                <a:lnTo>
                  <a:pt x="0" y="381237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281373">
            <a:off x="13020569" y="7609298"/>
            <a:ext cx="8477462" cy="6334976"/>
          </a:xfrm>
          <a:custGeom>
            <a:avLst/>
            <a:gdLst/>
            <a:ahLst/>
            <a:cxnLst/>
            <a:rect l="l" t="t" r="r" b="b"/>
            <a:pathLst>
              <a:path w="8477462" h="6334976">
                <a:moveTo>
                  <a:pt x="0" y="0"/>
                </a:moveTo>
                <a:lnTo>
                  <a:pt x="8477462" y="0"/>
                </a:lnTo>
                <a:lnTo>
                  <a:pt x="8477462" y="6334976"/>
                </a:lnTo>
                <a:lnTo>
                  <a:pt x="0" y="63349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453772" y="9092814"/>
            <a:ext cx="5079601" cy="6008130"/>
          </a:xfrm>
          <a:custGeom>
            <a:avLst/>
            <a:gdLst/>
            <a:ahLst/>
            <a:cxnLst/>
            <a:rect l="l" t="t" r="r" b="b"/>
            <a:pathLst>
              <a:path w="5079601" h="6008130">
                <a:moveTo>
                  <a:pt x="0" y="0"/>
                </a:moveTo>
                <a:lnTo>
                  <a:pt x="5079601" y="0"/>
                </a:lnTo>
                <a:lnTo>
                  <a:pt x="5079601" y="6008129"/>
                </a:lnTo>
                <a:lnTo>
                  <a:pt x="0" y="60081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AutoShape 6"/>
          <p:cNvSpPr/>
          <p:nvPr/>
        </p:nvSpPr>
        <p:spPr>
          <a:xfrm rot="5400000">
            <a:off x="7492415" y="5452678"/>
            <a:ext cx="7456643" cy="0"/>
          </a:xfrm>
          <a:prstGeom prst="line">
            <a:avLst/>
          </a:prstGeom>
          <a:ln w="28575" cap="flat">
            <a:solidFill>
              <a:srgbClr val="622C1C"/>
            </a:solidFill>
            <a:prstDash val="solid"/>
            <a:headEnd type="none" w="sm" len="sm"/>
            <a:tailEnd type="none" w="sm" len="sm"/>
          </a:ln>
        </p:spPr>
      </p:sp>
      <p:sp>
        <p:nvSpPr>
          <p:cNvPr id="7" name="Freeform 7"/>
          <p:cNvSpPr/>
          <p:nvPr/>
        </p:nvSpPr>
        <p:spPr>
          <a:xfrm>
            <a:off x="14775087" y="-869659"/>
            <a:ext cx="4368859" cy="3796718"/>
          </a:xfrm>
          <a:custGeom>
            <a:avLst/>
            <a:gdLst/>
            <a:ahLst/>
            <a:cxnLst/>
            <a:rect l="l" t="t" r="r" b="b"/>
            <a:pathLst>
              <a:path w="4368859" h="3796718">
                <a:moveTo>
                  <a:pt x="0" y="0"/>
                </a:moveTo>
                <a:lnTo>
                  <a:pt x="4368859" y="0"/>
                </a:lnTo>
                <a:lnTo>
                  <a:pt x="4368859" y="3796718"/>
                </a:lnTo>
                <a:lnTo>
                  <a:pt x="0" y="37967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11506200" y="3467828"/>
            <a:ext cx="5583386" cy="2154436"/>
          </a:xfrm>
          <a:prstGeom prst="rect">
            <a:avLst/>
          </a:prstGeom>
        </p:spPr>
        <p:txBody>
          <a:bodyPr wrap="square" lIns="0" tIns="0" rIns="0" bIns="0" rtlCol="0" anchor="t">
            <a:spAutoFit/>
          </a:bodyPr>
          <a:lstStyle/>
          <a:p>
            <a:pPr algn="just" fontAlgn="base"/>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a:t>
            </a:r>
          </a:p>
        </p:txBody>
      </p:sp>
      <p:sp>
        <p:nvSpPr>
          <p:cNvPr id="10" name="Freeform 10"/>
          <p:cNvSpPr/>
          <p:nvPr/>
        </p:nvSpPr>
        <p:spPr>
          <a:xfrm>
            <a:off x="-858657" y="8857533"/>
            <a:ext cx="3601858" cy="2299125"/>
          </a:xfrm>
          <a:custGeom>
            <a:avLst/>
            <a:gdLst/>
            <a:ahLst/>
            <a:cxnLst/>
            <a:rect l="l" t="t" r="r" b="b"/>
            <a:pathLst>
              <a:path w="4368859" h="3796718">
                <a:moveTo>
                  <a:pt x="0" y="0"/>
                </a:moveTo>
                <a:lnTo>
                  <a:pt x="4368859" y="0"/>
                </a:lnTo>
                <a:lnTo>
                  <a:pt x="4368859" y="3796718"/>
                </a:lnTo>
                <a:lnTo>
                  <a:pt x="0" y="379671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TextBox 11"/>
          <p:cNvSpPr txBox="1"/>
          <p:nvPr/>
        </p:nvSpPr>
        <p:spPr>
          <a:xfrm>
            <a:off x="914400" y="2598658"/>
            <a:ext cx="10020873" cy="6463308"/>
          </a:xfrm>
          <a:prstGeom prst="rect">
            <a:avLst/>
          </a:prstGeom>
        </p:spPr>
        <p:txBody>
          <a:bodyPr wrap="square" lIns="0" tIns="0" rIns="0" bIns="0" rtlCol="0" anchor="t">
            <a:spAutoFit/>
          </a:bodyPr>
          <a:lstStyle/>
          <a:p>
            <a:pPr fontAlgn="base"/>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endParaRPr lang="en-US" sz="2800" dirty="0">
              <a:latin typeface="Times New Roman" panose="02020603050405020304" pitchFamily="18" charset="0"/>
              <a:cs typeface="Times New Roman" panose="02020603050405020304" pitchFamily="18" charset="0"/>
            </a:endParaRP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endParaRPr lang="en-US" sz="2800" dirty="0">
              <a:latin typeface="Times New Roman" panose="02020603050405020304" pitchFamily="18" charset="0"/>
              <a:cs typeface="Times New Roman" panose="02020603050405020304" pitchFamily="18" charset="0"/>
            </a:endParaRPr>
          </a:p>
          <a:p>
            <a:pPr fontAlgn="base"/>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a:t>
            </a:r>
          </a:p>
          <a:p>
            <a:pPr fontAlgn="base"/>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500"/>
                                        <p:tgtEl>
                                          <p:spTgt spid="11">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fade">
                                      <p:cBhvr>
                                        <p:cTn id="29" dur="500"/>
                                        <p:tgtEl>
                                          <p:spTgt spid="1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animEffect transition="in" filter="fade">
                                      <p:cBhvr>
                                        <p:cTn id="34" dur="500"/>
                                        <p:tgtEl>
                                          <p:spTgt spid="1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54199" y="-1713493"/>
            <a:ext cx="7126421" cy="5790194"/>
          </a:xfrm>
          <a:custGeom>
            <a:avLst/>
            <a:gdLst/>
            <a:ahLst/>
            <a:cxnLst/>
            <a:rect l="l" t="t" r="r" b="b"/>
            <a:pathLst>
              <a:path w="8121818" h="6069213">
                <a:moveTo>
                  <a:pt x="0" y="0"/>
                </a:moveTo>
                <a:lnTo>
                  <a:pt x="8121817" y="0"/>
                </a:lnTo>
                <a:lnTo>
                  <a:pt x="8121817" y="6069213"/>
                </a:lnTo>
                <a:lnTo>
                  <a:pt x="0" y="606921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240000" y="485845"/>
            <a:ext cx="2773210" cy="2251045"/>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3047455">
            <a:off x="-2801791" y="7931433"/>
            <a:ext cx="6939856" cy="5117378"/>
          </a:xfrm>
          <a:custGeom>
            <a:avLst/>
            <a:gdLst/>
            <a:ahLst/>
            <a:cxnLst/>
            <a:rect l="l" t="t" r="r" b="b"/>
            <a:pathLst>
              <a:path w="8121818" h="6069213">
                <a:moveTo>
                  <a:pt x="0" y="0"/>
                </a:moveTo>
                <a:lnTo>
                  <a:pt x="8121818" y="0"/>
                </a:lnTo>
                <a:lnTo>
                  <a:pt x="8121818" y="6069212"/>
                </a:lnTo>
                <a:lnTo>
                  <a:pt x="0" y="606921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0" y="8191500"/>
            <a:ext cx="2812652" cy="1920851"/>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7254057">
            <a:off x="-2371362" y="-2450712"/>
            <a:ext cx="6155277" cy="4879543"/>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3623218">
            <a:off x="14262591" y="7267963"/>
            <a:ext cx="5955621" cy="4547474"/>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905000" y="1943100"/>
            <a:ext cx="14173200" cy="6032421"/>
          </a:xfrm>
          <a:prstGeom prst="rect">
            <a:avLst/>
          </a:prstGeom>
        </p:spPr>
        <p:txBody>
          <a:bodyPr wrap="square" lIns="0" tIns="0" rIns="0" bIns="0" rtlCol="0" anchor="t">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 HS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dòng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suýt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khuyết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11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C096"/>
        </a:solidFill>
        <a:effectLst/>
      </p:bgPr>
    </p:bg>
    <p:spTree>
      <p:nvGrpSpPr>
        <p:cNvPr id="1" name=""/>
        <p:cNvGrpSpPr/>
        <p:nvPr/>
      </p:nvGrpSpPr>
      <p:grpSpPr>
        <a:xfrm>
          <a:off x="0" y="0"/>
          <a:ext cx="0" cy="0"/>
          <a:chOff x="0" y="0"/>
          <a:chExt cx="0" cy="0"/>
        </a:xfrm>
      </p:grpSpPr>
      <p:sp>
        <p:nvSpPr>
          <p:cNvPr id="2" name="Freeform 2"/>
          <p:cNvSpPr/>
          <p:nvPr/>
        </p:nvSpPr>
        <p:spPr>
          <a:xfrm rot="1929972">
            <a:off x="12227933" y="-2913330"/>
            <a:ext cx="8123886" cy="8526980"/>
          </a:xfrm>
          <a:custGeom>
            <a:avLst/>
            <a:gdLst/>
            <a:ahLst/>
            <a:cxnLst/>
            <a:rect l="l" t="t" r="r" b="b"/>
            <a:pathLst>
              <a:path w="8123886" h="8526980">
                <a:moveTo>
                  <a:pt x="0" y="0"/>
                </a:moveTo>
                <a:lnTo>
                  <a:pt x="8123886" y="0"/>
                </a:lnTo>
                <a:lnTo>
                  <a:pt x="8123886" y="8526980"/>
                </a:lnTo>
                <a:lnTo>
                  <a:pt x="0" y="85269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827689" y="697004"/>
            <a:ext cx="4254023" cy="4114800"/>
          </a:xfrm>
          <a:custGeom>
            <a:avLst/>
            <a:gdLst/>
            <a:ahLst/>
            <a:cxnLst/>
            <a:rect l="l" t="t" r="r" b="b"/>
            <a:pathLst>
              <a:path w="4254023" h="4114800">
                <a:moveTo>
                  <a:pt x="0" y="0"/>
                </a:moveTo>
                <a:lnTo>
                  <a:pt x="4254023" y="0"/>
                </a:lnTo>
                <a:lnTo>
                  <a:pt x="425402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6"/>
          <p:cNvSpPr txBox="1"/>
          <p:nvPr/>
        </p:nvSpPr>
        <p:spPr>
          <a:xfrm>
            <a:off x="1066800" y="4863033"/>
            <a:ext cx="16230600" cy="1423467"/>
          </a:xfrm>
          <a:prstGeom prst="rect">
            <a:avLst/>
          </a:prstGeom>
        </p:spPr>
        <p:txBody>
          <a:bodyPr wrap="square" lIns="0" tIns="0" rIns="0" bIns="0" rtlCol="0" anchor="t">
            <a:spAutoFit/>
          </a:bodyPr>
          <a:lstStyle/>
          <a:p>
            <a:pPr>
              <a:lnSpc>
                <a:spcPts val="11122"/>
              </a:lnSpc>
            </a:pPr>
            <a:r>
              <a:rPr lang="en-US" sz="4000" b="1"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cs typeface="Times New Roman" panose="02020603050405020304" pitchFamily="18" charset="0"/>
              </a:rPr>
              <a:t> 3:  </a:t>
            </a:r>
            <a:r>
              <a:rPr lang="en-US" sz="4000" b="1" dirty="0" err="1">
                <a:latin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Việt</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Nghĩa</a:t>
            </a:r>
            <a:r>
              <a:rPr lang="en-US" sz="4000" b="1" dirty="0" smtClean="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tường</a:t>
            </a:r>
            <a:r>
              <a:rPr lang="en-US" sz="4000" b="1" dirty="0">
                <a:latin typeface="Times New Roman" panose="02020603050405020304" pitchFamily="18" charset="0"/>
                <a:cs typeface="Times New Roman" panose="02020603050405020304" pitchFamily="18" charset="0"/>
              </a:rPr>
              <a:t> minh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nghĩa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ẩn</a:t>
            </a:r>
            <a:endParaRPr lang="en-US" sz="4000" spc="8" dirty="0">
              <a:solidFill>
                <a:srgbClr val="65392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581590" y="190500"/>
            <a:ext cx="1782610" cy="1533455"/>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76200" y="8877300"/>
            <a:ext cx="1676400" cy="1371600"/>
          </a:xfrm>
          <a:custGeom>
            <a:avLst/>
            <a:gdLst/>
            <a:ahLst/>
            <a:cxnLst/>
            <a:rect l="l" t="t" r="r" b="b"/>
            <a:pathLst>
              <a:path w="3348123" h="2763723">
                <a:moveTo>
                  <a:pt x="0" y="0"/>
                </a:moveTo>
                <a:lnTo>
                  <a:pt x="3348123" y="0"/>
                </a:lnTo>
                <a:lnTo>
                  <a:pt x="3348123" y="2763723"/>
                </a:lnTo>
                <a:lnTo>
                  <a:pt x="0" y="2763723"/>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7" name="Freeform 7"/>
          <p:cNvSpPr/>
          <p:nvPr/>
        </p:nvSpPr>
        <p:spPr>
          <a:xfrm rot="-3623218">
            <a:off x="16384549" y="8713184"/>
            <a:ext cx="2632817" cy="1886093"/>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838200" y="571500"/>
            <a:ext cx="16535400" cy="8415457"/>
          </a:xfrm>
          <a:prstGeom prst="rect">
            <a:avLst/>
          </a:prstGeom>
        </p:spPr>
        <p:txBody>
          <a:bodyPr wrap="square" lIns="0" tIns="0" rIns="0" bIns="0" rtlCol="0" anchor="t">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in </a:t>
            </a:r>
            <a:r>
              <a:rPr lang="en-US" sz="2800" b="1" dirty="0" err="1">
                <a:latin typeface="Times New Roman" panose="02020603050405020304" pitchFamily="18" charset="0"/>
                <a:cs typeface="Times New Roman" panose="02020603050405020304" pitchFamily="18" charset="0"/>
              </a:rPr>
              <a:t>đậm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Bác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xin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nghiệp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chè</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Lào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sớm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i="1"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chè</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Long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lẽ</a:t>
            </a:r>
            <a:r>
              <a:rPr lang="en-US" sz="2800" i="1" dirty="0">
                <a:latin typeface="Times New Roman" panose="02020603050405020304" pitchFamily="18" charset="0"/>
                <a:cs typeface="Times New Roman" panose="02020603050405020304" pitchFamily="18" charset="0"/>
              </a:rPr>
              <a:t> Sa Pa)</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Gợi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ý:</a:t>
            </a:r>
          </a:p>
          <a:p>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trống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chờ</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"Ba </a:t>
            </a:r>
            <a:r>
              <a:rPr lang="en-US" sz="2800" i="1" dirty="0" err="1">
                <a:latin typeface="Times New Roman" panose="02020603050405020304" pitchFamily="18" charset="0"/>
                <a:cs typeface="Times New Roman" panose="02020603050405020304" pitchFamily="18" charset="0"/>
              </a:rPr>
              <a:t>vô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bé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nói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quay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Chiếc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24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fade">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fade">
                                      <p:cBhvr>
                                        <p:cTn id="72" dur="500"/>
                                        <p:tgtEl>
                                          <p:spTgt spid="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4" end="14"/>
                                            </p:txEl>
                                          </p:spTgt>
                                        </p:tgtEl>
                                        <p:attrNameLst>
                                          <p:attrName>style.visibility</p:attrName>
                                        </p:attrNameLst>
                                      </p:cBhvr>
                                      <p:to>
                                        <p:strVal val="visible"/>
                                      </p:to>
                                    </p:set>
                                    <p:animEffect transition="in" filter="fade">
                                      <p:cBhvr>
                                        <p:cTn id="77" dur="500"/>
                                        <p:tgtEl>
                                          <p:spTgt spid="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5" end="15"/>
                                            </p:txEl>
                                          </p:spTgt>
                                        </p:tgtEl>
                                        <p:attrNameLst>
                                          <p:attrName>style.visibility</p:attrName>
                                        </p:attrNameLst>
                                      </p:cBhvr>
                                      <p:to>
                                        <p:strVal val="visible"/>
                                      </p:to>
                                    </p:set>
                                    <p:animEffect transition="in" filter="fade">
                                      <p:cBhvr>
                                        <p:cTn id="82"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6230600" y="485845"/>
            <a:ext cx="1782610" cy="1533455"/>
          </a:xfrm>
          <a:custGeom>
            <a:avLst/>
            <a:gdLst/>
            <a:ahLst/>
            <a:cxnLst/>
            <a:rect l="l" t="t" r="r" b="b"/>
            <a:pathLst>
              <a:path w="3798803" h="2907811">
                <a:moveTo>
                  <a:pt x="0" y="0"/>
                </a:moveTo>
                <a:lnTo>
                  <a:pt x="3798803" y="0"/>
                </a:lnTo>
                <a:lnTo>
                  <a:pt x="3798803" y="2907811"/>
                </a:lnTo>
                <a:lnTo>
                  <a:pt x="0" y="290781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7" name="Freeform 7"/>
          <p:cNvSpPr/>
          <p:nvPr/>
        </p:nvSpPr>
        <p:spPr>
          <a:xfrm rot="-3623218">
            <a:off x="16384549" y="8713184"/>
            <a:ext cx="2632817" cy="1886093"/>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6">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838200" y="485846"/>
            <a:ext cx="16230600" cy="9479518"/>
          </a:xfrm>
          <a:prstGeom prst="rect">
            <a:avLst/>
          </a:prstGeom>
        </p:spPr>
        <p:txBody>
          <a:bodyPr wrap="square" lIns="0" tIns="0" rIns="0" bIns="0" rtlCol="0" anchor="t">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Kim </a:t>
            </a:r>
            <a:r>
              <a:rPr lang="en-US" sz="2800" b="1" dirty="0" err="1">
                <a:latin typeface="Times New Roman" panose="02020603050405020304" pitchFamily="18" charset="0"/>
                <a:cs typeface="Times New Roman" panose="02020603050405020304" pitchFamily="18" charset="0"/>
              </a:rPr>
              <a:t>Lân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in </a:t>
            </a:r>
            <a:r>
              <a:rPr lang="en-US" sz="2800" b="1" dirty="0" err="1">
                <a:latin typeface="Times New Roman" panose="02020603050405020304" pitchFamily="18" charset="0"/>
                <a:cs typeface="Times New Roman" panose="02020603050405020304" pitchFamily="18" charset="0"/>
              </a:rPr>
              <a:t>đậm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Sao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chèm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to:</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gớm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ạ.</a:t>
            </a:r>
          </a:p>
          <a:p>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à?</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nhích</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đồn</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nín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lảng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dở</a:t>
            </a:r>
            <a:r>
              <a:rPr lang="en-US" sz="2800" dirty="0">
                <a:latin typeface="Times New Roman" panose="02020603050405020304" pitchFamily="18" charset="0"/>
                <a:cs typeface="Times New Roman" panose="02020603050405020304" pitchFamily="18" charset="0"/>
              </a:rPr>
              <a:t> dang.</a:t>
            </a:r>
          </a:p>
        </p:txBody>
      </p:sp>
    </p:spTree>
    <p:extLst>
      <p:ext uri="{BB962C8B-B14F-4D97-AF65-F5344CB8AC3E}">
        <p14:creationId xmlns:p14="http://schemas.microsoft.com/office/powerpoint/2010/main" val="21455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fade">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fade">
                                      <p:cBhvr>
                                        <p:cTn id="72" dur="500"/>
                                        <p:tgtEl>
                                          <p:spTgt spid="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8">
                                            <p:txEl>
                                              <p:pRg st="14" end="14"/>
                                            </p:txEl>
                                          </p:spTgt>
                                        </p:tgtEl>
                                        <p:attrNameLst>
                                          <p:attrName>style.visibility</p:attrName>
                                        </p:attrNameLst>
                                      </p:cBhvr>
                                      <p:to>
                                        <p:strVal val="visible"/>
                                      </p:to>
                                    </p:set>
                                    <p:animEffect transition="in" filter="fade">
                                      <p:cBhvr>
                                        <p:cTn id="77" dur="500"/>
                                        <p:tgtEl>
                                          <p:spTgt spid="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xEl>
                                              <p:pRg st="15" end="15"/>
                                            </p:txEl>
                                          </p:spTgt>
                                        </p:tgtEl>
                                        <p:attrNameLst>
                                          <p:attrName>style.visibility</p:attrName>
                                        </p:attrNameLst>
                                      </p:cBhvr>
                                      <p:to>
                                        <p:strVal val="visible"/>
                                      </p:to>
                                    </p:set>
                                    <p:animEffect transition="in" filter="fade">
                                      <p:cBhvr>
                                        <p:cTn id="82" dur="500"/>
                                        <p:tgtEl>
                                          <p:spTgt spid="8">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
                                            <p:txEl>
                                              <p:pRg st="16" end="16"/>
                                            </p:txEl>
                                          </p:spTgt>
                                        </p:tgtEl>
                                        <p:attrNameLst>
                                          <p:attrName>style.visibility</p:attrName>
                                        </p:attrNameLst>
                                      </p:cBhvr>
                                      <p:to>
                                        <p:strVal val="visible"/>
                                      </p:to>
                                    </p:set>
                                    <p:animEffect transition="in" filter="fade">
                                      <p:cBhvr>
                                        <p:cTn id="87" dur="500"/>
                                        <p:tgtEl>
                                          <p:spTgt spid="8">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8">
                                            <p:txEl>
                                              <p:pRg st="17" end="17"/>
                                            </p:txEl>
                                          </p:spTgt>
                                        </p:tgtEl>
                                        <p:attrNameLst>
                                          <p:attrName>style.visibility</p:attrName>
                                        </p:attrNameLst>
                                      </p:cBhvr>
                                      <p:to>
                                        <p:strVal val="visible"/>
                                      </p:to>
                                    </p:set>
                                    <p:animEffect transition="in" filter="fade">
                                      <p:cBhvr>
                                        <p:cTn id="92" dur="500"/>
                                        <p:tgtEl>
                                          <p:spTgt spid="8">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
                                            <p:txEl>
                                              <p:pRg st="18" end="18"/>
                                            </p:txEl>
                                          </p:spTgt>
                                        </p:tgtEl>
                                        <p:attrNameLst>
                                          <p:attrName>style.visibility</p:attrName>
                                        </p:attrNameLst>
                                      </p:cBhvr>
                                      <p:to>
                                        <p:strVal val="visible"/>
                                      </p:to>
                                    </p:set>
                                    <p:animEffect transition="in" filter="fade">
                                      <p:cBhvr>
                                        <p:cTn id="97" dur="500"/>
                                        <p:tgtEl>
                                          <p:spTgt spid="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9144000" y="1028700"/>
            <a:ext cx="10871596" cy="12092762"/>
            <a:chOff x="687070" y="247650"/>
            <a:chExt cx="11148060" cy="12400280"/>
          </a:xfrm>
        </p:grpSpPr>
        <p:sp>
          <p:nvSpPr>
            <p:cNvPr id="3" name="Freeform 3"/>
            <p:cNvSpPr/>
            <p:nvPr/>
          </p:nvSpPr>
          <p:spPr>
            <a:xfrm>
              <a:off x="687070" y="247650"/>
              <a:ext cx="11148061" cy="12400280"/>
            </a:xfrm>
            <a:custGeom>
              <a:avLst/>
              <a:gdLst/>
              <a:ahLst/>
              <a:cxnLst/>
              <a:rect l="l" t="t" r="r" b="b"/>
              <a:pathLst>
                <a:path w="11148061"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1"/>
                    <a:pt x="2499360" y="12005311"/>
                    <a:pt x="4248150" y="12081511"/>
                  </a:cubicBezTo>
                  <a:cubicBezTo>
                    <a:pt x="7001510" y="12400280"/>
                    <a:pt x="9088120" y="10502901"/>
                    <a:pt x="10118091" y="8309611"/>
                  </a:cubicBezTo>
                  <a:cubicBezTo>
                    <a:pt x="11148061" y="6116320"/>
                    <a:pt x="10782300" y="3361691"/>
                    <a:pt x="9215121" y="1497330"/>
                  </a:cubicBezTo>
                  <a:close/>
                </a:path>
              </a:pathLst>
            </a:custGeom>
            <a:blipFill>
              <a:blip r:embed="rId2"/>
              <a:stretch>
                <a:fillRect l="-6649" t="-13347" r="6649" b="-9257"/>
              </a:stretch>
            </a:blipFill>
          </p:spPr>
        </p:sp>
      </p:grpSp>
      <p:sp>
        <p:nvSpPr>
          <p:cNvPr id="4" name="Freeform 4"/>
          <p:cNvSpPr/>
          <p:nvPr/>
        </p:nvSpPr>
        <p:spPr>
          <a:xfrm rot="2907033">
            <a:off x="-2656689" y="-3976651"/>
            <a:ext cx="9532125" cy="8457595"/>
          </a:xfrm>
          <a:custGeom>
            <a:avLst/>
            <a:gdLst/>
            <a:ahLst/>
            <a:cxnLst/>
            <a:rect l="l" t="t" r="r" b="b"/>
            <a:pathLst>
              <a:path w="9532125" h="8457595">
                <a:moveTo>
                  <a:pt x="0" y="0"/>
                </a:moveTo>
                <a:lnTo>
                  <a:pt x="9532126" y="0"/>
                </a:lnTo>
                <a:lnTo>
                  <a:pt x="9532126" y="8457595"/>
                </a:lnTo>
                <a:lnTo>
                  <a:pt x="0" y="84575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420121" y="252147"/>
            <a:ext cx="3912750" cy="4261410"/>
          </a:xfrm>
          <a:custGeom>
            <a:avLst/>
            <a:gdLst/>
            <a:ahLst/>
            <a:cxnLst/>
            <a:rect l="l" t="t" r="r" b="b"/>
            <a:pathLst>
              <a:path w="3912750" h="4261410">
                <a:moveTo>
                  <a:pt x="0" y="0"/>
                </a:moveTo>
                <a:lnTo>
                  <a:pt x="3912750" y="0"/>
                </a:lnTo>
                <a:lnTo>
                  <a:pt x="3912750" y="4261410"/>
                </a:lnTo>
                <a:lnTo>
                  <a:pt x="0" y="42614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TextBox 6"/>
          <p:cNvSpPr txBox="1"/>
          <p:nvPr/>
        </p:nvSpPr>
        <p:spPr>
          <a:xfrm>
            <a:off x="837122" y="5019675"/>
            <a:ext cx="8306878" cy="2123658"/>
          </a:xfrm>
          <a:prstGeom prst="rect">
            <a:avLst/>
          </a:prstGeom>
        </p:spPr>
        <p:txBody>
          <a:bodyPr wrap="square" lIns="0" tIns="0" rIns="0" bIns="0" rtlCol="0" anchor="t">
            <a:spAutoFit/>
          </a:bodyPr>
          <a:lstStyle/>
          <a:p>
            <a:pPr algn="just"/>
            <a:r>
              <a:rPr lang="en-US" sz="4000" b="1" dirty="0" smtClean="0">
                <a:latin typeface="Times New Roman" panose="02020603050405020304" pitchFamily="18" charset="0"/>
                <a:cs typeface="Times New Roman" panose="02020603050405020304" pitchFamily="18" charset="0"/>
              </a:rPr>
              <a:t>*</a:t>
            </a:r>
            <a:r>
              <a:rPr lang="en-US" sz="4000" b="1" dirty="0">
                <a:latin typeface="Times New Roman" panose="02020603050405020304" pitchFamily="18" charset="0"/>
                <a:cs typeface="Times New Roman" panose="02020603050405020304" pitchFamily="18" charset="0"/>
              </a:rPr>
              <a:t>HDTH: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kịch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chép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nội</a:t>
            </a:r>
            <a:r>
              <a:rPr lang="en-US" sz="4000" b="1" dirty="0">
                <a:latin typeface="Times New Roman" panose="02020603050405020304" pitchFamily="18" charset="0"/>
                <a:cs typeface="Times New Roman" panose="02020603050405020304" pitchFamily="18" charset="0"/>
              </a:rPr>
              <a:t> dung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sổ</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a:t>
            </a:r>
          </a:p>
          <a:p>
            <a:r>
              <a:rPr lang="en-US" b="1" dirty="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 name="Freeform 2"/>
          <p:cNvSpPr/>
          <p:nvPr/>
        </p:nvSpPr>
        <p:spPr>
          <a:xfrm rot="-742026">
            <a:off x="12120876" y="-729489"/>
            <a:ext cx="7251597" cy="8689278"/>
          </a:xfrm>
          <a:custGeom>
            <a:avLst/>
            <a:gdLst/>
            <a:ahLst/>
            <a:cxnLst/>
            <a:rect l="l" t="t" r="r" b="b"/>
            <a:pathLst>
              <a:path w="7251597" h="8689278">
                <a:moveTo>
                  <a:pt x="0" y="0"/>
                </a:moveTo>
                <a:lnTo>
                  <a:pt x="7251598" y="0"/>
                </a:lnTo>
                <a:lnTo>
                  <a:pt x="7251598" y="8689278"/>
                </a:lnTo>
                <a:lnTo>
                  <a:pt x="0" y="8689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53815" y="1174295"/>
            <a:ext cx="11258523" cy="5493812"/>
          </a:xfrm>
          <a:prstGeom prst="rect">
            <a:avLst/>
          </a:prstGeom>
        </p:spPr>
        <p:txBody>
          <a:bodyPr wrap="square" lIns="0" tIns="0" rIns="0" bIns="0" rtlCol="0" anchor="t">
            <a:spAutoFit/>
          </a:bodyPr>
          <a:lstStyle/>
          <a:p>
            <a:pPr marL="386673" lvl="1">
              <a:lnSpc>
                <a:spcPts val="5372"/>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lướt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endParaRPr lang="en-US" sz="2400" dirty="0">
              <a:solidFill>
                <a:srgbClr val="663924"/>
              </a:solidFill>
              <a:latin typeface="Times New Roman" panose="02020603050405020304" pitchFamily="18" charset="0"/>
              <a:cs typeface="Times New Roman" panose="02020603050405020304" pitchFamily="18" charset="0"/>
            </a:endParaRPr>
          </a:p>
          <a:p>
            <a:r>
              <a:rPr lang="en-US" sz="2400" dirty="0">
                <a:solidFill>
                  <a:srgbClr val="663924"/>
                </a:solidFill>
                <a:latin typeface="Times New Roman" panose="02020603050405020304" pitchFamily="18" charset="0"/>
                <a:cs typeface="Times New Roman" panose="02020603050405020304" pitchFamily="18" charset="0"/>
              </a:rPr>
              <a:t> </a:t>
            </a:r>
            <a:r>
              <a:rPr lang="en-US" sz="2400" dirty="0" smtClean="0">
                <a:solidFill>
                  <a:srgbClr val="663924"/>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TextBox 4"/>
          <p:cNvSpPr txBox="1"/>
          <p:nvPr/>
        </p:nvSpPr>
        <p:spPr>
          <a:xfrm>
            <a:off x="838200" y="647701"/>
            <a:ext cx="11029923" cy="492443"/>
          </a:xfrm>
          <a:prstGeom prst="rect">
            <a:avLst/>
          </a:prstGeom>
        </p:spPr>
        <p:txBody>
          <a:bodyPr wrap="square" lIns="0" tIns="0" rIns="0" bIns="0" rtlCol="0" anchor="t">
            <a:spAutoFit/>
          </a:bodyPr>
          <a:lstStyle/>
          <a:p>
            <a:r>
              <a:rPr lang="pt-BR" sz="3200" b="1" i="1" dirty="0">
                <a:latin typeface="Times New Roman" panose="02020603050405020304" pitchFamily="18" charset="0"/>
                <a:cs typeface="Times New Roman" panose="02020603050405020304" pitchFamily="18" charset="0"/>
              </a:rPr>
              <a:t>3. Chiến lược đọc hiểu văn bản hài kịch</a:t>
            </a:r>
            <a:endParaRPr lang="en-US" sz="3200" dirty="0">
              <a:latin typeface="Times New Roman" panose="02020603050405020304" pitchFamily="18" charset="0"/>
              <a:cs typeface="Times New Roman" panose="02020603050405020304" pitchFamily="18" charset="0"/>
            </a:endParaRPr>
          </a:p>
        </p:txBody>
      </p:sp>
      <p:sp>
        <p:nvSpPr>
          <p:cNvPr id="5" name="Smiley Face 4"/>
          <p:cNvSpPr/>
          <p:nvPr/>
        </p:nvSpPr>
        <p:spPr>
          <a:xfrm>
            <a:off x="836950" y="1333501"/>
            <a:ext cx="472191" cy="5334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p:cNvSpPr/>
          <p:nvPr/>
        </p:nvSpPr>
        <p:spPr>
          <a:xfrm>
            <a:off x="533400" y="2282802"/>
            <a:ext cx="637838" cy="55849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836950" y="4762500"/>
            <a:ext cx="472192" cy="48718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914400" y="5448300"/>
            <a:ext cx="454703" cy="452279"/>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823077">
            <a:off x="14170659" y="-2406683"/>
            <a:ext cx="7082656" cy="4913592"/>
          </a:xfrm>
          <a:custGeom>
            <a:avLst/>
            <a:gdLst/>
            <a:ahLst/>
            <a:cxnLst/>
            <a:rect l="l" t="t" r="r" b="b"/>
            <a:pathLst>
              <a:path w="7082656" h="4913592">
                <a:moveTo>
                  <a:pt x="0" y="0"/>
                </a:moveTo>
                <a:lnTo>
                  <a:pt x="7082655" y="0"/>
                </a:lnTo>
                <a:lnTo>
                  <a:pt x="7082655" y="4913592"/>
                </a:lnTo>
                <a:lnTo>
                  <a:pt x="0" y="49135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flipH="1">
            <a:off x="-715408" y="6304782"/>
            <a:ext cx="4937430" cy="4659699"/>
          </a:xfrm>
          <a:custGeom>
            <a:avLst/>
            <a:gdLst/>
            <a:ahLst/>
            <a:cxnLst/>
            <a:rect l="l" t="t" r="r" b="b"/>
            <a:pathLst>
              <a:path w="4937430" h="4659699">
                <a:moveTo>
                  <a:pt x="4937430" y="0"/>
                </a:moveTo>
                <a:lnTo>
                  <a:pt x="0" y="0"/>
                </a:lnTo>
                <a:lnTo>
                  <a:pt x="0" y="4659699"/>
                </a:lnTo>
                <a:lnTo>
                  <a:pt x="4937430" y="4659699"/>
                </a:lnTo>
                <a:lnTo>
                  <a:pt x="493743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8762922">
            <a:off x="13456782" y="6691958"/>
            <a:ext cx="7605036" cy="6747741"/>
          </a:xfrm>
          <a:custGeom>
            <a:avLst/>
            <a:gdLst/>
            <a:ahLst/>
            <a:cxnLst/>
            <a:rect l="l" t="t" r="r" b="b"/>
            <a:pathLst>
              <a:path w="7605036" h="6747741">
                <a:moveTo>
                  <a:pt x="0" y="0"/>
                </a:moveTo>
                <a:lnTo>
                  <a:pt x="7605036" y="0"/>
                </a:lnTo>
                <a:lnTo>
                  <a:pt x="7605036" y="6747741"/>
                </a:lnTo>
                <a:lnTo>
                  <a:pt x="0" y="674774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a:off x="13414409" y="8180177"/>
            <a:ext cx="4404337" cy="4454450"/>
          </a:xfrm>
          <a:custGeom>
            <a:avLst/>
            <a:gdLst/>
            <a:ahLst/>
            <a:cxnLst/>
            <a:rect l="l" t="t" r="r" b="b"/>
            <a:pathLst>
              <a:path w="4404337" h="4454450">
                <a:moveTo>
                  <a:pt x="0" y="0"/>
                </a:moveTo>
                <a:lnTo>
                  <a:pt x="4404337" y="0"/>
                </a:lnTo>
                <a:lnTo>
                  <a:pt x="4404337" y="4454450"/>
                </a:lnTo>
                <a:lnTo>
                  <a:pt x="0" y="445445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rot="-5400000">
            <a:off x="241596" y="-567356"/>
            <a:ext cx="4175741" cy="4963734"/>
          </a:xfrm>
          <a:custGeom>
            <a:avLst/>
            <a:gdLst/>
            <a:ahLst/>
            <a:cxnLst/>
            <a:rect l="l" t="t" r="r" b="b"/>
            <a:pathLst>
              <a:path w="4175741" h="4963734">
                <a:moveTo>
                  <a:pt x="0" y="0"/>
                </a:moveTo>
                <a:lnTo>
                  <a:pt x="4175741" y="0"/>
                </a:lnTo>
                <a:lnTo>
                  <a:pt x="4175741" y="4963734"/>
                </a:lnTo>
                <a:lnTo>
                  <a:pt x="0" y="496373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rot="-704377">
            <a:off x="14385704" y="-737772"/>
            <a:ext cx="3404967" cy="4189557"/>
          </a:xfrm>
          <a:custGeom>
            <a:avLst/>
            <a:gdLst/>
            <a:ahLst/>
            <a:cxnLst/>
            <a:rect l="l" t="t" r="r" b="b"/>
            <a:pathLst>
              <a:path w="3404967" h="4189557">
                <a:moveTo>
                  <a:pt x="0" y="0"/>
                </a:moveTo>
                <a:lnTo>
                  <a:pt x="3404968" y="0"/>
                </a:lnTo>
                <a:lnTo>
                  <a:pt x="3404968" y="4189558"/>
                </a:lnTo>
                <a:lnTo>
                  <a:pt x="0" y="418955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2895600" y="479977"/>
            <a:ext cx="12415888" cy="615553"/>
          </a:xfrm>
          <a:prstGeom prst="rect">
            <a:avLst/>
          </a:prstGeom>
        </p:spPr>
        <p:txBody>
          <a:bodyPr wrap="square" lIns="0" tIns="0" rIns="0" bIns="0" rtlCol="0" anchor="t">
            <a:spAutoFit/>
          </a:bodyPr>
          <a:lstStyle/>
          <a:p>
            <a:pPr algn="ctr"/>
            <a:r>
              <a:rPr lang="en-US" sz="4000" b="1" dirty="0">
                <a:latin typeface="Times New Roman" panose="02020603050405020304"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thức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văn</a:t>
            </a:r>
            <a:endParaRPr lang="en-US" sz="4000" dirty="0">
              <a:latin typeface="Times New Roman" panose="02020603050405020304" pitchFamily="18" charset="0"/>
              <a:cs typeface="Times New Roman" panose="02020603050405020304" pitchFamily="18" charset="0"/>
            </a:endParaRPr>
          </a:p>
        </p:txBody>
      </p:sp>
      <p:sp>
        <p:nvSpPr>
          <p:cNvPr id="11" name="TextBox 11"/>
          <p:cNvSpPr txBox="1"/>
          <p:nvPr/>
        </p:nvSpPr>
        <p:spPr>
          <a:xfrm>
            <a:off x="2133600" y="1903372"/>
            <a:ext cx="13177888" cy="1723549"/>
          </a:xfrm>
          <a:prstGeom prst="rect">
            <a:avLst/>
          </a:prstGeom>
          <a:ln w="12700">
            <a:solidFill>
              <a:schemeClr val="accent1"/>
            </a:solidFill>
          </a:ln>
        </p:spPr>
        <p:txBody>
          <a:bodyPr wrap="square" lIns="0" tIns="0" rIns="0" bIns="0" rtlCol="0" anchor="t">
            <a:spAutoFit/>
          </a:bodyPr>
          <a:lstStyle/>
          <a:p>
            <a:pPr algn="just"/>
            <a:r>
              <a:rPr lang="en-US" sz="2800" b="1" dirty="0" smtClean="0">
                <a:latin typeface="Times New Roman" panose="02020603050405020304" pitchFamily="18" charset="0"/>
                <a:cs typeface="Times New Roman" panose="02020603050405020304" pitchFamily="18" charset="0"/>
              </a:rPr>
              <a:t>	II. </a:t>
            </a:r>
            <a:r>
              <a:rPr lang="en-US" sz="2800" b="1" dirty="0" err="1" smtClean="0">
                <a:latin typeface="Times New Roman" panose="02020603050405020304" pitchFamily="18" charset="0"/>
                <a:cs typeface="Times New Roman" panose="02020603050405020304" pitchFamily="18" charset="0"/>
              </a:rPr>
              <a:t>Truyện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cười</a:t>
            </a:r>
            <a:endParaRPr lang="en-US" sz="2800" dirty="0">
              <a:latin typeface="Times New Roman" panose="02020603050405020304" pitchFamily="18" charset="0"/>
              <a:cs typeface="Times New Roman" panose="02020603050405020304" pitchFamily="18" charset="0"/>
            </a:endParaRPr>
          </a:p>
          <a:p>
            <a:r>
              <a:rPr lang="en-US" sz="2800" b="1" i="1" dirty="0" smtClean="0">
                <a:latin typeface="Times New Roman" panose="02020603050405020304" pitchFamily="18" charset="0"/>
                <a:cs typeface="Times New Roman" panose="02020603050405020304" pitchFamily="18" charset="0"/>
              </a:rPr>
              <a:t>	1</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niệm</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p:txBody>
      </p:sp>
      <p:sp>
        <p:nvSpPr>
          <p:cNvPr id="16" name="TextBox 11"/>
          <p:cNvSpPr txBox="1"/>
          <p:nvPr/>
        </p:nvSpPr>
        <p:spPr>
          <a:xfrm>
            <a:off x="1371600" y="4208264"/>
            <a:ext cx="14325600" cy="2154436"/>
          </a:xfrm>
          <a:prstGeom prst="rect">
            <a:avLst/>
          </a:prstGeom>
          <a:ln w="12700">
            <a:solidFill>
              <a:schemeClr val="accent1"/>
            </a:solidFill>
          </a:ln>
        </p:spPr>
        <p:txBody>
          <a:bodyPr wrap="square" lIns="0" tIns="0" rIns="0" bIns="0" rtlCol="0" anchor="t">
            <a:spAutoFit/>
          </a:bodyPr>
          <a:lstStyle/>
          <a:p>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cười</a:t>
            </a:r>
            <a:endParaRPr lang="en-US" sz="2800" b="1"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huống</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29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42026">
            <a:off x="12120876" y="-729489"/>
            <a:ext cx="7251597" cy="8689278"/>
          </a:xfrm>
          <a:custGeom>
            <a:avLst/>
            <a:gdLst/>
            <a:ahLst/>
            <a:cxnLst/>
            <a:rect l="l" t="t" r="r" b="b"/>
            <a:pathLst>
              <a:path w="7251597" h="8689278">
                <a:moveTo>
                  <a:pt x="0" y="0"/>
                </a:moveTo>
                <a:lnTo>
                  <a:pt x="7251598" y="0"/>
                </a:lnTo>
                <a:lnTo>
                  <a:pt x="7251598" y="8689278"/>
                </a:lnTo>
                <a:lnTo>
                  <a:pt x="0" y="8689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53815" y="1174295"/>
            <a:ext cx="11258523" cy="4801314"/>
          </a:xfrm>
          <a:prstGeom prst="rect">
            <a:avLst/>
          </a:prstGeom>
        </p:spPr>
        <p:txBody>
          <a:bodyPr wrap="square" lIns="0" tIns="0" rIns="0" bIns="0" rtlCol="0" anchor="t">
            <a:spAutoFit/>
          </a:bodyPr>
          <a:lstStyle/>
          <a:p>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TextBox 4"/>
          <p:cNvSpPr txBox="1"/>
          <p:nvPr/>
        </p:nvSpPr>
        <p:spPr>
          <a:xfrm>
            <a:off x="838200" y="647701"/>
            <a:ext cx="11029923" cy="492443"/>
          </a:xfrm>
          <a:prstGeom prst="rect">
            <a:avLst/>
          </a:prstGeom>
        </p:spPr>
        <p:txBody>
          <a:bodyPr wrap="square" lIns="0" tIns="0" rIns="0" bIns="0" rtlCol="0" anchor="t">
            <a:spAutoFit/>
          </a:bodyPr>
          <a:lstStyle/>
          <a:p>
            <a:r>
              <a:rPr lang="pt-BR" sz="3200" b="1" i="1" dirty="0">
                <a:latin typeface="Times New Roman" panose="02020603050405020304" pitchFamily="18" charset="0"/>
                <a:cs typeface="Times New Roman" panose="02020603050405020304" pitchFamily="18" charset="0"/>
              </a:rPr>
              <a:t>3. Chiến lược đọc hiểu văn bản </a:t>
            </a:r>
            <a:r>
              <a:rPr lang="pt-BR" sz="3200" b="1" i="1" dirty="0" smtClean="0">
                <a:latin typeface="Times New Roman" panose="02020603050405020304" pitchFamily="18" charset="0"/>
                <a:cs typeface="Times New Roman" panose="02020603050405020304" pitchFamily="18" charset="0"/>
              </a:rPr>
              <a:t>truyện cười</a:t>
            </a:r>
            <a:endParaRPr lang="en-US" sz="3200" dirty="0">
              <a:latin typeface="Times New Roman" panose="02020603050405020304" pitchFamily="18" charset="0"/>
              <a:cs typeface="Times New Roman" panose="02020603050405020304" pitchFamily="18" charset="0"/>
            </a:endParaRPr>
          </a:p>
        </p:txBody>
      </p:sp>
      <p:sp>
        <p:nvSpPr>
          <p:cNvPr id="5" name="Smiley Face 4"/>
          <p:cNvSpPr/>
          <p:nvPr/>
        </p:nvSpPr>
        <p:spPr>
          <a:xfrm>
            <a:off x="883664" y="1491991"/>
            <a:ext cx="564136" cy="448599"/>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Smiley Face 5"/>
          <p:cNvSpPr/>
          <p:nvPr/>
        </p:nvSpPr>
        <p:spPr>
          <a:xfrm>
            <a:off x="883664" y="2247900"/>
            <a:ext cx="487936" cy="42822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p:cNvSpPr/>
          <p:nvPr/>
        </p:nvSpPr>
        <p:spPr>
          <a:xfrm>
            <a:off x="914400" y="3032695"/>
            <a:ext cx="560388" cy="35820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miley Face 7"/>
          <p:cNvSpPr/>
          <p:nvPr/>
        </p:nvSpPr>
        <p:spPr>
          <a:xfrm>
            <a:off x="838201" y="3719666"/>
            <a:ext cx="609600" cy="433234"/>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iley Face 8"/>
          <p:cNvSpPr/>
          <p:nvPr/>
        </p:nvSpPr>
        <p:spPr>
          <a:xfrm>
            <a:off x="990600" y="4765010"/>
            <a:ext cx="480441" cy="45469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5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2" name="Freeform 2"/>
          <p:cNvSpPr/>
          <p:nvPr/>
        </p:nvSpPr>
        <p:spPr>
          <a:xfrm rot="-2332827">
            <a:off x="15146898" y="-1380038"/>
            <a:ext cx="5411896" cy="5126542"/>
          </a:xfrm>
          <a:custGeom>
            <a:avLst/>
            <a:gdLst/>
            <a:ahLst/>
            <a:cxnLst/>
            <a:rect l="l" t="t" r="r" b="b"/>
            <a:pathLst>
              <a:path w="5411896" h="5126542">
                <a:moveTo>
                  <a:pt x="0" y="0"/>
                </a:moveTo>
                <a:lnTo>
                  <a:pt x="5411897" y="0"/>
                </a:lnTo>
                <a:lnTo>
                  <a:pt x="5411897" y="5126542"/>
                </a:lnTo>
                <a:lnTo>
                  <a:pt x="0" y="512654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53961">
            <a:off x="14279112" y="866300"/>
            <a:ext cx="3638046" cy="2784759"/>
          </a:xfrm>
          <a:custGeom>
            <a:avLst/>
            <a:gdLst/>
            <a:ahLst/>
            <a:cxnLst/>
            <a:rect l="l" t="t" r="r" b="b"/>
            <a:pathLst>
              <a:path w="3638046" h="2784759">
                <a:moveTo>
                  <a:pt x="0" y="0"/>
                </a:moveTo>
                <a:lnTo>
                  <a:pt x="3638045" y="0"/>
                </a:lnTo>
                <a:lnTo>
                  <a:pt x="3638045" y="2784758"/>
                </a:lnTo>
                <a:lnTo>
                  <a:pt x="0" y="27847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7971348">
            <a:off x="-1988820" y="6866726"/>
            <a:ext cx="6035040" cy="4114800"/>
          </a:xfrm>
          <a:custGeom>
            <a:avLst/>
            <a:gdLst/>
            <a:ahLst/>
            <a:cxnLst/>
            <a:rect l="l" t="t" r="r" b="b"/>
            <a:pathLst>
              <a:path w="6035040" h="4114800">
                <a:moveTo>
                  <a:pt x="0" y="0"/>
                </a:moveTo>
                <a:lnTo>
                  <a:pt x="6035040" y="0"/>
                </a:lnTo>
                <a:lnTo>
                  <a:pt x="603504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2089107">
            <a:off x="385774" y="6784616"/>
            <a:ext cx="3250265" cy="3202988"/>
          </a:xfrm>
          <a:custGeom>
            <a:avLst/>
            <a:gdLst/>
            <a:ahLst/>
            <a:cxnLst/>
            <a:rect l="l" t="t" r="r" b="b"/>
            <a:pathLst>
              <a:path w="3250265" h="3202988">
                <a:moveTo>
                  <a:pt x="0" y="0"/>
                </a:moveTo>
                <a:lnTo>
                  <a:pt x="3250265" y="0"/>
                </a:lnTo>
                <a:lnTo>
                  <a:pt x="3250265" y="3202988"/>
                </a:lnTo>
                <a:lnTo>
                  <a:pt x="0" y="32029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680725">
            <a:off x="-4315444" y="-2117180"/>
            <a:ext cx="8751418" cy="6071296"/>
          </a:xfrm>
          <a:custGeom>
            <a:avLst/>
            <a:gdLst/>
            <a:ahLst/>
            <a:cxnLst/>
            <a:rect l="l" t="t" r="r" b="b"/>
            <a:pathLst>
              <a:path w="8751418" h="6071296">
                <a:moveTo>
                  <a:pt x="0" y="0"/>
                </a:moveTo>
                <a:lnTo>
                  <a:pt x="8751418" y="0"/>
                </a:lnTo>
                <a:lnTo>
                  <a:pt x="8751418" y="6071296"/>
                </a:lnTo>
                <a:lnTo>
                  <a:pt x="0" y="60712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2189605">
            <a:off x="14882837" y="6538837"/>
            <a:ext cx="4752926" cy="5995664"/>
          </a:xfrm>
          <a:custGeom>
            <a:avLst/>
            <a:gdLst/>
            <a:ahLst/>
            <a:cxnLst/>
            <a:rect l="l" t="t" r="r" b="b"/>
            <a:pathLst>
              <a:path w="4752926" h="5995664">
                <a:moveTo>
                  <a:pt x="0" y="0"/>
                </a:moveTo>
                <a:lnTo>
                  <a:pt x="4752926" y="0"/>
                </a:lnTo>
                <a:lnTo>
                  <a:pt x="4752926" y="5995664"/>
                </a:lnTo>
                <a:lnTo>
                  <a:pt x="0" y="599566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a:off x="13048683" y="7815692"/>
            <a:ext cx="7427247" cy="6972328"/>
          </a:xfrm>
          <a:custGeom>
            <a:avLst/>
            <a:gdLst/>
            <a:ahLst/>
            <a:cxnLst/>
            <a:rect l="l" t="t" r="r" b="b"/>
            <a:pathLst>
              <a:path w="7427247" h="6972328">
                <a:moveTo>
                  <a:pt x="0" y="0"/>
                </a:moveTo>
                <a:lnTo>
                  <a:pt x="7427247" y="0"/>
                </a:lnTo>
                <a:lnTo>
                  <a:pt x="7427247" y="6972328"/>
                </a:lnTo>
                <a:lnTo>
                  <a:pt x="0" y="697232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2700000">
            <a:off x="240514" y="699668"/>
            <a:ext cx="3417010" cy="3118022"/>
          </a:xfrm>
          <a:custGeom>
            <a:avLst/>
            <a:gdLst/>
            <a:ahLst/>
            <a:cxnLst/>
            <a:rect l="l" t="t" r="r" b="b"/>
            <a:pathLst>
              <a:path w="3417010" h="3118022">
                <a:moveTo>
                  <a:pt x="0" y="0"/>
                </a:moveTo>
                <a:lnTo>
                  <a:pt x="3417010" y="0"/>
                </a:lnTo>
                <a:lnTo>
                  <a:pt x="3417010" y="3118022"/>
                </a:lnTo>
                <a:lnTo>
                  <a:pt x="0" y="3118022"/>
                </a:lnTo>
                <a:lnTo>
                  <a:pt x="0" y="0"/>
                </a:lnTo>
                <a:close/>
              </a:path>
            </a:pathLst>
          </a:custGeom>
          <a:blipFill>
            <a:blip r:embed="rId16"/>
            <a:stretch>
              <a:fillRect/>
            </a:stretch>
          </a:blipFill>
        </p:spPr>
      </p:sp>
      <p:sp>
        <p:nvSpPr>
          <p:cNvPr id="10" name="TextBox 10"/>
          <p:cNvSpPr txBox="1"/>
          <p:nvPr/>
        </p:nvSpPr>
        <p:spPr>
          <a:xfrm>
            <a:off x="3124200" y="1874103"/>
            <a:ext cx="11430000" cy="2585323"/>
          </a:xfrm>
          <a:prstGeom prst="rect">
            <a:avLst/>
          </a:prstGeom>
          <a:ln>
            <a:solidFill>
              <a:srgbClr val="7030A0"/>
            </a:solidFill>
          </a:ln>
        </p:spPr>
        <p:txBody>
          <a:bodyPr wrap="square" lIns="0" tIns="0" rIns="0" bIns="0" rtlCol="0" anchor="t">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tường</a:t>
            </a:r>
            <a:r>
              <a:rPr lang="en-US" sz="2800" b="1" dirty="0">
                <a:latin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C096"/>
        </a:solidFill>
        <a:effectLst/>
      </p:bgPr>
    </p:bg>
    <p:spTree>
      <p:nvGrpSpPr>
        <p:cNvPr id="1" name=""/>
        <p:cNvGrpSpPr/>
        <p:nvPr/>
      </p:nvGrpSpPr>
      <p:grpSpPr>
        <a:xfrm>
          <a:off x="0" y="0"/>
          <a:ext cx="0" cy="0"/>
          <a:chOff x="0" y="0"/>
          <a:chExt cx="0" cy="0"/>
        </a:xfrm>
      </p:grpSpPr>
      <p:sp>
        <p:nvSpPr>
          <p:cNvPr id="2" name="Freeform 2"/>
          <p:cNvSpPr/>
          <p:nvPr/>
        </p:nvSpPr>
        <p:spPr>
          <a:xfrm>
            <a:off x="9694820" y="-2284928"/>
            <a:ext cx="12140613" cy="9072349"/>
          </a:xfrm>
          <a:custGeom>
            <a:avLst/>
            <a:gdLst/>
            <a:ahLst/>
            <a:cxnLst/>
            <a:rect l="l" t="t" r="r" b="b"/>
            <a:pathLst>
              <a:path w="12140613" h="9072349">
                <a:moveTo>
                  <a:pt x="0" y="0"/>
                </a:moveTo>
                <a:lnTo>
                  <a:pt x="12140613" y="0"/>
                </a:lnTo>
                <a:lnTo>
                  <a:pt x="12140613" y="9072349"/>
                </a:lnTo>
                <a:lnTo>
                  <a:pt x="0" y="907234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7052373">
            <a:off x="-593831" y="-356807"/>
            <a:ext cx="5856905" cy="5216106"/>
          </a:xfrm>
          <a:custGeom>
            <a:avLst/>
            <a:gdLst/>
            <a:ahLst/>
            <a:cxnLst/>
            <a:rect l="l" t="t" r="r" b="b"/>
            <a:pathLst>
              <a:path w="5856905" h="5216106">
                <a:moveTo>
                  <a:pt x="0" y="0"/>
                </a:moveTo>
                <a:lnTo>
                  <a:pt x="5856905" y="0"/>
                </a:lnTo>
                <a:lnTo>
                  <a:pt x="5856905" y="5216106"/>
                </a:lnTo>
                <a:lnTo>
                  <a:pt x="0" y="521610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rot="765070">
            <a:off x="11535318" y="1192372"/>
            <a:ext cx="5282496" cy="4590706"/>
          </a:xfrm>
          <a:custGeom>
            <a:avLst/>
            <a:gdLst/>
            <a:ahLst/>
            <a:cxnLst/>
            <a:rect l="l" t="t" r="r" b="b"/>
            <a:pathLst>
              <a:path w="5282496" h="4590706">
                <a:moveTo>
                  <a:pt x="0" y="0"/>
                </a:moveTo>
                <a:lnTo>
                  <a:pt x="5282496" y="0"/>
                </a:lnTo>
                <a:lnTo>
                  <a:pt x="5282496" y="4590706"/>
                </a:lnTo>
                <a:lnTo>
                  <a:pt x="0" y="459070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TextBox 5"/>
          <p:cNvSpPr txBox="1"/>
          <p:nvPr/>
        </p:nvSpPr>
        <p:spPr>
          <a:xfrm>
            <a:off x="-457200" y="5067300"/>
            <a:ext cx="17030700" cy="738664"/>
          </a:xfrm>
          <a:prstGeom prst="rect">
            <a:avLst/>
          </a:prstGeom>
        </p:spPr>
        <p:txBody>
          <a:bodyPr wrap="square" lIns="0" tIns="0" rIns="0" bIns="0" rtlCol="0" anchor="t">
            <a:spAutoFit/>
          </a:bodyPr>
          <a:lstStyle/>
          <a:p>
            <a:pPr algn="ctr"/>
            <a:r>
              <a:rPr lang="en-US" sz="4800" b="1" dirty="0">
                <a:latin typeface="Times New Roman" panose="02020603050405020304" pitchFamily="18" charset="0"/>
                <a:cs typeface="Times New Roman" panose="02020603050405020304" pitchFamily="18" charset="0"/>
              </a:rPr>
              <a:t>B. </a:t>
            </a:r>
            <a:r>
              <a:rPr lang="en-US" sz="4800" b="1" dirty="0" err="1">
                <a:latin typeface="Times New Roman" panose="02020603050405020304" pitchFamily="18" charset="0"/>
                <a:cs typeface="Times New Roman" panose="02020603050405020304" pitchFamily="18" charset="0"/>
              </a:rPr>
              <a:t>Vận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dụng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đọc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hiểu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bản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mở</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rộng</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80725">
            <a:off x="-1301028" y="-2416609"/>
            <a:ext cx="5593340" cy="4924453"/>
          </a:xfrm>
          <a:custGeom>
            <a:avLst/>
            <a:gdLst/>
            <a:ahLst/>
            <a:cxnLst/>
            <a:rect l="l" t="t" r="r" b="b"/>
            <a:pathLst>
              <a:path w="8751418" h="6071296">
                <a:moveTo>
                  <a:pt x="0" y="0"/>
                </a:moveTo>
                <a:lnTo>
                  <a:pt x="8751418" y="0"/>
                </a:lnTo>
                <a:lnTo>
                  <a:pt x="8751418" y="6071296"/>
                </a:lnTo>
                <a:lnTo>
                  <a:pt x="0" y="60712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6383000" y="7723064"/>
            <a:ext cx="3124200" cy="2983036"/>
          </a:xfrm>
          <a:custGeom>
            <a:avLst/>
            <a:gdLst/>
            <a:ahLst/>
            <a:cxnLst/>
            <a:rect l="l" t="t" r="r" b="b"/>
            <a:pathLst>
              <a:path w="6273382" h="6313480">
                <a:moveTo>
                  <a:pt x="0" y="0"/>
                </a:moveTo>
                <a:lnTo>
                  <a:pt x="6273383" y="0"/>
                </a:lnTo>
                <a:lnTo>
                  <a:pt x="6273383" y="6313479"/>
                </a:lnTo>
                <a:lnTo>
                  <a:pt x="0" y="6313479"/>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5" name="Freeform 5"/>
          <p:cNvSpPr/>
          <p:nvPr/>
        </p:nvSpPr>
        <p:spPr>
          <a:xfrm rot="-886071">
            <a:off x="17430718" y="8458603"/>
            <a:ext cx="1333563" cy="1218852"/>
          </a:xfrm>
          <a:custGeom>
            <a:avLst/>
            <a:gdLst/>
            <a:ahLst/>
            <a:cxnLst/>
            <a:rect l="l" t="t" r="r" b="b"/>
            <a:pathLst>
              <a:path w="3279571" h="2301662">
                <a:moveTo>
                  <a:pt x="0" y="0"/>
                </a:moveTo>
                <a:lnTo>
                  <a:pt x="3279571" y="0"/>
                </a:lnTo>
                <a:lnTo>
                  <a:pt x="3279571" y="2301662"/>
                </a:lnTo>
                <a:lnTo>
                  <a:pt x="0" y="230166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9196932">
            <a:off x="14535942" y="-2533204"/>
            <a:ext cx="4585957" cy="4122674"/>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2700000">
            <a:off x="-1895222" y="8117491"/>
            <a:ext cx="4251372" cy="2209143"/>
          </a:xfrm>
          <a:custGeom>
            <a:avLst/>
            <a:gdLst/>
            <a:ahLst/>
            <a:cxnLst/>
            <a:rect l="l" t="t" r="r" b="b"/>
            <a:pathLst>
              <a:path w="6878732" h="5605467">
                <a:moveTo>
                  <a:pt x="0" y="0"/>
                </a:moveTo>
                <a:lnTo>
                  <a:pt x="6878732" y="0"/>
                </a:lnTo>
                <a:lnTo>
                  <a:pt x="6878732" y="5605468"/>
                </a:lnTo>
                <a:lnTo>
                  <a:pt x="0" y="560546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447800" y="190500"/>
            <a:ext cx="16078200" cy="8925520"/>
          </a:xfrm>
          <a:prstGeom prst="rect">
            <a:avLst/>
          </a:prstGeom>
        </p:spPr>
        <p:txBody>
          <a:bodyPr wrap="square" lIns="0" tIns="0" rIns="0" bIns="0" rtlCol="0" anchor="t">
            <a:spAutoFit/>
          </a:bodyPr>
          <a:lstStyle/>
          <a:p>
            <a:pPr algn="ct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endParaRPr lang="en-US" sz="28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QUAN THANH TRA</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(Nikolai Gogol)</a:t>
            </a:r>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Khlêtakop</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bời</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Petecbua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kẹt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nhẵn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trọ</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a:t>
            </a:r>
            <a:r>
              <a:rPr lang="en-US" sz="2800" i="1"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Hồi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Bôpchinxky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Đôpchinxky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À,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Xtêpan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Xtêpan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Pêtecbua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Pugôvitxưn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Đejimorđa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Prôkhôrôp</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Say.</a:t>
            </a: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qua ở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Prôkhôrôp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591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AF0"/>
        </a:solidFill>
        <a:effectLst/>
      </p:bgPr>
    </p:bg>
    <p:spTree>
      <p:nvGrpSpPr>
        <p:cNvPr id="1" name=""/>
        <p:cNvGrpSpPr/>
        <p:nvPr/>
      </p:nvGrpSpPr>
      <p:grpSpPr>
        <a:xfrm>
          <a:off x="0" y="0"/>
          <a:ext cx="0" cy="0"/>
          <a:chOff x="0" y="0"/>
          <a:chExt cx="0" cy="0"/>
        </a:xfrm>
      </p:grpSpPr>
      <p:sp>
        <p:nvSpPr>
          <p:cNvPr id="6" name="Freeform 6"/>
          <p:cNvSpPr/>
          <p:nvPr/>
        </p:nvSpPr>
        <p:spPr>
          <a:xfrm rot="-9196932">
            <a:off x="16873057" y="8639590"/>
            <a:ext cx="2829884" cy="2841025"/>
          </a:xfrm>
          <a:custGeom>
            <a:avLst/>
            <a:gdLst/>
            <a:ahLst/>
            <a:cxnLst/>
            <a:rect l="l" t="t" r="r" b="b"/>
            <a:pathLst>
              <a:path w="6878732" h="5605467">
                <a:moveTo>
                  <a:pt x="0" y="0"/>
                </a:moveTo>
                <a:lnTo>
                  <a:pt x="6878731" y="0"/>
                </a:lnTo>
                <a:lnTo>
                  <a:pt x="6878731" y="5605468"/>
                </a:lnTo>
                <a:lnTo>
                  <a:pt x="0" y="5605468"/>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685800" y="495300"/>
            <a:ext cx="17449800" cy="9048631"/>
          </a:xfrm>
          <a:prstGeom prst="rect">
            <a:avLst/>
          </a:prstGeom>
        </p:spPr>
        <p:txBody>
          <a:bodyPr wrap="square" lIns="0" tIns="0" rIns="0" bIns="0" rtlCol="0" anchor="t">
            <a:spAutoFit/>
          </a:bodyPr>
          <a:lstStyle/>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Thị</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Pugôvitxưn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À,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thỉu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ạ!”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Chao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Chao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 tai qua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Piôt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Ivanôvich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các-tông</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Antônôvich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bẵng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Đejimoria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Piôt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Ivanôvich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ca-</a:t>
            </a:r>
            <a:r>
              <a:rPr lang="en-US" sz="2800" dirty="0" err="1">
                <a:latin typeface="Times New Roman" panose="02020603050405020304" pitchFamily="18" charset="0"/>
                <a:cs typeface="Times New Roman" panose="02020603050405020304" pitchFamily="18" charset="0"/>
              </a:rPr>
              <a:t>pôt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-mi,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Vũ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NXB </a:t>
            </a:r>
            <a:r>
              <a:rPr lang="en-US" sz="2800" i="1" dirty="0" err="1">
                <a:latin typeface="Times New Roman" panose="02020603050405020304" pitchFamily="18" charset="0"/>
                <a:cs typeface="Times New Roman" panose="02020603050405020304" pitchFamily="18" charset="0"/>
              </a:rPr>
              <a:t>Sân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khấu</a:t>
            </a:r>
            <a:r>
              <a:rPr lang="en-US" sz="2800" i="1" dirty="0">
                <a:latin typeface="Times New Roman" panose="02020603050405020304" pitchFamily="18" charset="0"/>
                <a:cs typeface="Times New Roman" panose="02020603050405020304" pitchFamily="18" charset="0"/>
              </a:rPr>
              <a:t>, 2006)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3732</Words>
  <Application>Microsoft Office PowerPoint</Application>
  <PresentationFormat>Custom</PresentationFormat>
  <Paragraphs>245</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Brasika Bold</vt:lpstr>
      <vt:lpstr>Red Hat Display</vt:lpstr>
      <vt:lpstr>Arial</vt:lpstr>
      <vt:lpstr>Times New Roman</vt:lpstr>
      <vt:lpstr>Baskerville Old Face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Neutral Minimalist Aesthetic Boho Shapes Patterns Marketing Basic Presentation </dc:title>
  <cp:lastModifiedBy>Laptop TCC</cp:lastModifiedBy>
  <cp:revision>77</cp:revision>
  <dcterms:created xsi:type="dcterms:W3CDTF">2006-08-16T00:00:00Z</dcterms:created>
  <dcterms:modified xsi:type="dcterms:W3CDTF">2023-10-08T15:46:22Z</dcterms:modified>
  <dc:identifier>DAFozht6PXs</dc:identifier>
</cp:coreProperties>
</file>