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8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7A0A-F703-49FB-A03D-444B38F0BCA1}" type="datetimeFigureOut">
              <a:rPr lang="en-US" smtClean="0"/>
              <a:t>09/28/2021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D3472-7200-404F-A85A-E862C4E71B2F}" type="slidenum">
              <a:rPr lang="en-US" smtClean="0"/>
              <a:t>‹#›</a:t>
            </a:fld>
            <a:endParaRPr lang="en-US"/>
          </a:p>
        </p:txBody>
      </p:sp>
    </p:spTree>
    <p:extLst>
      <p:ext uri="{BB962C8B-B14F-4D97-AF65-F5344CB8AC3E}">
        <p14:creationId xmlns:p14="http://schemas.microsoft.com/office/powerpoint/2010/main" val="362437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a:t>
            </a:fld>
            <a:endParaRPr lang="zh-CN" altLang="en-US"/>
          </a:p>
        </p:txBody>
      </p:sp>
    </p:spTree>
    <p:extLst>
      <p:ext uri="{BB962C8B-B14F-4D97-AF65-F5344CB8AC3E}">
        <p14:creationId xmlns:p14="http://schemas.microsoft.com/office/powerpoint/2010/main" val="93289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10</a:t>
            </a:fld>
            <a:endParaRPr lang="zh-CN" altLang="en-US"/>
          </a:p>
        </p:txBody>
      </p:sp>
    </p:spTree>
    <p:extLst>
      <p:ext uri="{BB962C8B-B14F-4D97-AF65-F5344CB8AC3E}">
        <p14:creationId xmlns:p14="http://schemas.microsoft.com/office/powerpoint/2010/main" val="248073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11</a:t>
            </a:fld>
            <a:endParaRPr lang="zh-CN" altLang="en-US"/>
          </a:p>
        </p:txBody>
      </p:sp>
    </p:spTree>
    <p:extLst>
      <p:ext uri="{BB962C8B-B14F-4D97-AF65-F5344CB8AC3E}">
        <p14:creationId xmlns:p14="http://schemas.microsoft.com/office/powerpoint/2010/main" val="314369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12</a:t>
            </a:fld>
            <a:endParaRPr lang="zh-CN" altLang="en-US"/>
          </a:p>
        </p:txBody>
      </p:sp>
    </p:spTree>
    <p:extLst>
      <p:ext uri="{BB962C8B-B14F-4D97-AF65-F5344CB8AC3E}">
        <p14:creationId xmlns:p14="http://schemas.microsoft.com/office/powerpoint/2010/main" val="350033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13</a:t>
            </a:fld>
            <a:endParaRPr lang="zh-CN" altLang="en-US"/>
          </a:p>
        </p:txBody>
      </p:sp>
    </p:spTree>
    <p:extLst>
      <p:ext uri="{BB962C8B-B14F-4D97-AF65-F5344CB8AC3E}">
        <p14:creationId xmlns:p14="http://schemas.microsoft.com/office/powerpoint/2010/main" val="38151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14</a:t>
            </a:fld>
            <a:endParaRPr lang="zh-CN" altLang="en-US"/>
          </a:p>
        </p:txBody>
      </p:sp>
    </p:spTree>
    <p:extLst>
      <p:ext uri="{BB962C8B-B14F-4D97-AF65-F5344CB8AC3E}">
        <p14:creationId xmlns:p14="http://schemas.microsoft.com/office/powerpoint/2010/main" val="112425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2</a:t>
            </a:fld>
            <a:endParaRPr lang="zh-CN" altLang="en-US"/>
          </a:p>
        </p:txBody>
      </p:sp>
    </p:spTree>
    <p:extLst>
      <p:ext uri="{BB962C8B-B14F-4D97-AF65-F5344CB8AC3E}">
        <p14:creationId xmlns:p14="http://schemas.microsoft.com/office/powerpoint/2010/main" val="390948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3</a:t>
            </a:fld>
            <a:endParaRPr lang="zh-CN" altLang="en-US"/>
          </a:p>
        </p:txBody>
      </p:sp>
    </p:spTree>
    <p:extLst>
      <p:ext uri="{BB962C8B-B14F-4D97-AF65-F5344CB8AC3E}">
        <p14:creationId xmlns:p14="http://schemas.microsoft.com/office/powerpoint/2010/main" val="324887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4</a:t>
            </a:fld>
            <a:endParaRPr lang="zh-CN" altLang="en-US"/>
          </a:p>
        </p:txBody>
      </p:sp>
    </p:spTree>
    <p:extLst>
      <p:ext uri="{BB962C8B-B14F-4D97-AF65-F5344CB8AC3E}">
        <p14:creationId xmlns:p14="http://schemas.microsoft.com/office/powerpoint/2010/main" val="193721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5</a:t>
            </a:fld>
            <a:endParaRPr lang="zh-CN" altLang="en-US"/>
          </a:p>
        </p:txBody>
      </p:sp>
    </p:spTree>
    <p:extLst>
      <p:ext uri="{BB962C8B-B14F-4D97-AF65-F5344CB8AC3E}">
        <p14:creationId xmlns:p14="http://schemas.microsoft.com/office/powerpoint/2010/main" val="366520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6</a:t>
            </a:fld>
            <a:endParaRPr lang="zh-CN" altLang="en-US"/>
          </a:p>
        </p:txBody>
      </p:sp>
    </p:spTree>
    <p:extLst>
      <p:ext uri="{BB962C8B-B14F-4D97-AF65-F5344CB8AC3E}">
        <p14:creationId xmlns:p14="http://schemas.microsoft.com/office/powerpoint/2010/main" val="199061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7</a:t>
            </a:fld>
            <a:endParaRPr lang="zh-CN" altLang="en-US"/>
          </a:p>
        </p:txBody>
      </p:sp>
    </p:spTree>
    <p:extLst>
      <p:ext uri="{BB962C8B-B14F-4D97-AF65-F5344CB8AC3E}">
        <p14:creationId xmlns:p14="http://schemas.microsoft.com/office/powerpoint/2010/main" val="65017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8</a:t>
            </a:fld>
            <a:endParaRPr lang="zh-CN" altLang="en-US"/>
          </a:p>
        </p:txBody>
      </p:sp>
    </p:spTree>
    <p:extLst>
      <p:ext uri="{BB962C8B-B14F-4D97-AF65-F5344CB8AC3E}">
        <p14:creationId xmlns:p14="http://schemas.microsoft.com/office/powerpoint/2010/main" val="110287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9</a:t>
            </a:fld>
            <a:endParaRPr lang="zh-CN" altLang="en-US"/>
          </a:p>
        </p:txBody>
      </p:sp>
    </p:spTree>
    <p:extLst>
      <p:ext uri="{BB962C8B-B14F-4D97-AF65-F5344CB8AC3E}">
        <p14:creationId xmlns:p14="http://schemas.microsoft.com/office/powerpoint/2010/main" val="254168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56AE-0988-4649-8800-417D995BB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3C4557-7CAF-479C-859E-0EF9F5BFBA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15ADA2-55E2-461A-B9D6-19CA7FEF7AA5}"/>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5" name="Footer Placeholder 4">
            <a:extLst>
              <a:ext uri="{FF2B5EF4-FFF2-40B4-BE49-F238E27FC236}">
                <a16:creationId xmlns:a16="http://schemas.microsoft.com/office/drawing/2014/main" id="{0B41A491-7C0C-4A2C-A282-C735CF907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D86D-6C32-48A3-B0C8-C2F60E7E99FC}"/>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87053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01A2-3F4B-44D8-9CEE-FDEC3A7586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3656E-CAAF-4B5A-BAE9-D27F4F299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9BB1A-8C77-4F02-A942-C438B1518D01}"/>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5" name="Footer Placeholder 4">
            <a:extLst>
              <a:ext uri="{FF2B5EF4-FFF2-40B4-BE49-F238E27FC236}">
                <a16:creationId xmlns:a16="http://schemas.microsoft.com/office/drawing/2014/main" id="{A4328862-4C5A-417E-8001-9F9C9F0DE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D64F3-0A34-403B-AF25-F63F4F34D7E2}"/>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259610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FA3A3-4600-40E8-88D4-5A5E61AD3D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C4A767-40D8-4F58-9DE3-2F5D07CAF1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73A81-7CAE-421E-95CC-883774EB5660}"/>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5" name="Footer Placeholder 4">
            <a:extLst>
              <a:ext uri="{FF2B5EF4-FFF2-40B4-BE49-F238E27FC236}">
                <a16:creationId xmlns:a16="http://schemas.microsoft.com/office/drawing/2014/main" id="{2066029E-891C-4AA7-8D80-E1FEE60D4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37C98-A95F-4F57-9173-81E6DBC27C39}"/>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64980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4298151"/>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D0D1-7521-4910-9B23-B97452C40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42B1D-E4FF-4CA2-9FA1-A2AF9A625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B90A6-3882-4D92-8A8B-432A47024508}"/>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5" name="Footer Placeholder 4">
            <a:extLst>
              <a:ext uri="{FF2B5EF4-FFF2-40B4-BE49-F238E27FC236}">
                <a16:creationId xmlns:a16="http://schemas.microsoft.com/office/drawing/2014/main" id="{E2B7C541-0D93-4A70-B2CC-55AE2092A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D2EF2-7B57-4573-8279-963F038BAF73}"/>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80865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588E-9FE5-4DCB-B131-9DD65DB7F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4F2E47-529D-43E6-9A2B-3F1216FAC7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60B49-4878-43AA-BD94-A1E180895AB3}"/>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5" name="Footer Placeholder 4">
            <a:extLst>
              <a:ext uri="{FF2B5EF4-FFF2-40B4-BE49-F238E27FC236}">
                <a16:creationId xmlns:a16="http://schemas.microsoft.com/office/drawing/2014/main" id="{42329EA0-00C6-4934-B96B-CD75159A0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9AE7A-1072-4094-A567-EC9DBC8BBAEA}"/>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416361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7AC-DC76-46F5-BBFD-DF4B110C9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28C4F-CFA4-4579-B6D5-1FF0D00284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77FA1-D20E-4C03-A530-91C68011B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B5C817-353A-45F5-BEEA-93F3B111428F}"/>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6" name="Footer Placeholder 5">
            <a:extLst>
              <a:ext uri="{FF2B5EF4-FFF2-40B4-BE49-F238E27FC236}">
                <a16:creationId xmlns:a16="http://schemas.microsoft.com/office/drawing/2014/main" id="{A608EA04-D03D-4F64-B98A-91F1BB416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18B5-447C-4F76-B4FC-7C95C9FB560B}"/>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10296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7423-D162-4D1E-9346-EB46696EF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C541A3-416D-4EA3-B229-4B52D0BF1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321A4-D533-4B13-93B1-1AF152BA38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0C473-0862-417E-9EA2-CBF92D694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CC3DC-F4F9-44E8-B80E-73EDB18AD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45A88C-801E-4EBC-97E1-33DC5115C241}"/>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8" name="Footer Placeholder 7">
            <a:extLst>
              <a:ext uri="{FF2B5EF4-FFF2-40B4-BE49-F238E27FC236}">
                <a16:creationId xmlns:a16="http://schemas.microsoft.com/office/drawing/2014/main" id="{0578D9F6-606D-436C-9FBE-B25196B8A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7227A-74B6-4E9F-BF85-BBBCA24D25B3}"/>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1410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1DB3-3AAD-4780-99FC-24769FF483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45477-7336-405A-82E3-39EC0D800864}"/>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4" name="Footer Placeholder 3">
            <a:extLst>
              <a:ext uri="{FF2B5EF4-FFF2-40B4-BE49-F238E27FC236}">
                <a16:creationId xmlns:a16="http://schemas.microsoft.com/office/drawing/2014/main" id="{0CD51411-C26F-42B5-B783-5DE15F2D32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AEE349-A0F9-4C96-87A9-BE2C2670CA5D}"/>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17784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5B45E8-49F5-4041-883C-4C7C5B35876E}"/>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3" name="Footer Placeholder 2">
            <a:extLst>
              <a:ext uri="{FF2B5EF4-FFF2-40B4-BE49-F238E27FC236}">
                <a16:creationId xmlns:a16="http://schemas.microsoft.com/office/drawing/2014/main" id="{40827B09-7E2B-4458-B91F-5DFA9CBCE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80C49B-DC03-46C5-9D75-F1D85C07A57C}"/>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257408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950E-2E1D-46CE-B8A8-946DE13B8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3C1C7B-4065-4FD2-A547-A4FB45473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C598FB-446C-41CF-8CB8-458E34DB8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7A684-814D-4D2C-849D-2CF12EA08043}"/>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6" name="Footer Placeholder 5">
            <a:extLst>
              <a:ext uri="{FF2B5EF4-FFF2-40B4-BE49-F238E27FC236}">
                <a16:creationId xmlns:a16="http://schemas.microsoft.com/office/drawing/2014/main" id="{587F9AC0-B440-415E-BCFC-F3DC1A6A7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5031E-2CCE-4E77-B0A7-089D1FD10471}"/>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16809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EE85-E12A-4235-B08B-65AE84C56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7FA27-58C1-4BAD-BCFB-8145E4482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26825A-227D-4A84-A5B6-470734F42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06E56-6A18-4F62-8D1E-023F95D3B382}"/>
              </a:ext>
            </a:extLst>
          </p:cNvPr>
          <p:cNvSpPr>
            <a:spLocks noGrp="1"/>
          </p:cNvSpPr>
          <p:nvPr>
            <p:ph type="dt" sz="half" idx="10"/>
          </p:nvPr>
        </p:nvSpPr>
        <p:spPr/>
        <p:txBody>
          <a:bodyPr/>
          <a:lstStyle/>
          <a:p>
            <a:fld id="{6526ED8A-1A86-45B2-B807-5146A0DA8D23}" type="datetimeFigureOut">
              <a:rPr lang="en-US" smtClean="0"/>
              <a:t>09/28/2021</a:t>
            </a:fld>
            <a:endParaRPr lang="en-US"/>
          </a:p>
        </p:txBody>
      </p:sp>
      <p:sp>
        <p:nvSpPr>
          <p:cNvPr id="6" name="Footer Placeholder 5">
            <a:extLst>
              <a:ext uri="{FF2B5EF4-FFF2-40B4-BE49-F238E27FC236}">
                <a16:creationId xmlns:a16="http://schemas.microsoft.com/office/drawing/2014/main" id="{1B086632-4996-41B4-8355-F46D20C77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CA55D-F57C-4E4E-9AA4-578519CCC1EF}"/>
              </a:ext>
            </a:extLst>
          </p:cNvPr>
          <p:cNvSpPr>
            <a:spLocks noGrp="1"/>
          </p:cNvSpPr>
          <p:nvPr>
            <p:ph type="sldNum" sz="quarter" idx="12"/>
          </p:nvPr>
        </p:nvSpPr>
        <p:spPr/>
        <p:txBody>
          <a:bodyPr/>
          <a:lstStyle/>
          <a:p>
            <a:fld id="{646BC881-9148-420A-BA36-69F541F07679}" type="slidenum">
              <a:rPr lang="en-US" smtClean="0"/>
              <a:t>‹#›</a:t>
            </a:fld>
            <a:endParaRPr lang="en-US"/>
          </a:p>
        </p:txBody>
      </p:sp>
    </p:spTree>
    <p:extLst>
      <p:ext uri="{BB962C8B-B14F-4D97-AF65-F5344CB8AC3E}">
        <p14:creationId xmlns:p14="http://schemas.microsoft.com/office/powerpoint/2010/main" val="169604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AF622-485A-42AB-A025-1F8392451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644780-C8A6-4FE1-8063-B8918A371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98198-BA44-41E6-A46D-67020AA4EC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ED8A-1A86-45B2-B807-5146A0DA8D23}" type="datetimeFigureOut">
              <a:rPr lang="en-US" smtClean="0"/>
              <a:t>09/28/2021</a:t>
            </a:fld>
            <a:endParaRPr lang="en-US"/>
          </a:p>
        </p:txBody>
      </p:sp>
      <p:sp>
        <p:nvSpPr>
          <p:cNvPr id="5" name="Footer Placeholder 4">
            <a:extLst>
              <a:ext uri="{FF2B5EF4-FFF2-40B4-BE49-F238E27FC236}">
                <a16:creationId xmlns:a16="http://schemas.microsoft.com/office/drawing/2014/main" id="{2F45602B-E151-4756-AB45-F37B0F36F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E97371-44C1-47D3-8C53-F18CF0131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BC881-9148-420A-BA36-69F541F07679}" type="slidenum">
              <a:rPr lang="en-US" smtClean="0"/>
              <a:t>‹#›</a:t>
            </a:fld>
            <a:endParaRPr lang="en-US"/>
          </a:p>
        </p:txBody>
      </p:sp>
    </p:spTree>
    <p:extLst>
      <p:ext uri="{BB962C8B-B14F-4D97-AF65-F5344CB8AC3E}">
        <p14:creationId xmlns:p14="http://schemas.microsoft.com/office/powerpoint/2010/main" val="221768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11" name="PA_图片 3">
            <a:extLst>
              <a:ext uri="{FF2B5EF4-FFF2-40B4-BE49-F238E27FC236}">
                <a16:creationId xmlns:a16="http://schemas.microsoft.com/office/drawing/2014/main" id="{AF0A5502-3EA7-4C7E-A1AB-C889E4F2995C}"/>
              </a:ext>
            </a:extLst>
          </p:cNvPr>
          <p:cNvPicPr/>
          <p:nvPr/>
        </p:nvPicPr>
        <p:blipFill>
          <a:blip r:embed="rId7"/>
          <a:stretch>
            <a:fillRect/>
          </a:stretch>
        </p:blipFill>
        <p:spPr>
          <a:xfrm>
            <a:off x="3206213" y="1690625"/>
            <a:ext cx="5995544" cy="3241437"/>
          </a:xfrm>
          <a:prstGeom prst="rect">
            <a:avLst/>
          </a:prstGeom>
        </p:spPr>
      </p:pic>
      <p:sp>
        <p:nvSpPr>
          <p:cNvPr id="10" name="TextBox 9">
            <a:extLst>
              <a:ext uri="{FF2B5EF4-FFF2-40B4-BE49-F238E27FC236}">
                <a16:creationId xmlns:a16="http://schemas.microsoft.com/office/drawing/2014/main" id="{A51655D3-F715-4D36-9E36-A4ED66D5B8DE}"/>
              </a:ext>
            </a:extLst>
          </p:cNvPr>
          <p:cNvSpPr txBox="1"/>
          <p:nvPr/>
        </p:nvSpPr>
        <p:spPr>
          <a:xfrm>
            <a:off x="3103611" y="2985622"/>
            <a:ext cx="6098146" cy="1200329"/>
          </a:xfrm>
          <a:prstGeom prst="rect">
            <a:avLst/>
          </a:prstGeom>
          <a:noFill/>
        </p:spPr>
        <p:txBody>
          <a:bodyPr wrap="square">
            <a:spAutoFit/>
          </a:bodyPr>
          <a:lstStyle/>
          <a:p>
            <a:pPr marL="0" marR="30480" algn="ctr">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CHỦ ĐỀ 6</a:t>
            </a:r>
            <a:endParaRPr lang="en-US" sz="2000" dirty="0">
              <a:effectLst/>
              <a:latin typeface="Times New Roman" panose="02020603050405020304" pitchFamily="18" charset="0"/>
              <a:ea typeface="Times New Roman" panose="02020603050405020304" pitchFamily="18" charset="0"/>
            </a:endParaRPr>
          </a:p>
          <a:p>
            <a:pPr marL="30480" marR="30480" algn="ctr">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VIẾT BÀI VĂN KỂ VỀ </a:t>
            </a:r>
          </a:p>
          <a:p>
            <a:pPr marL="30480" marR="30480" algn="ctr">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MỘT KỈ NIỆM CỦA BẢN THÂN</a:t>
            </a:r>
            <a:endParaRPr lang="en-US" sz="2000" dirty="0">
              <a:effectLst/>
              <a:latin typeface="Times New Roman" panose="02020603050405020304" pitchFamily="18" charset="0"/>
              <a:ea typeface="Times New Roman" panose="02020603050405020304" pitchFamily="18" charset="0"/>
            </a:endParaRPr>
          </a:p>
        </p:txBody>
      </p:sp>
      <p:pic>
        <p:nvPicPr>
          <p:cNvPr id="12" name="图片 32">
            <a:extLst>
              <a:ext uri="{FF2B5EF4-FFF2-40B4-BE49-F238E27FC236}">
                <a16:creationId xmlns:a16="http://schemas.microsoft.com/office/drawing/2014/main" id="{F4375262-61D9-4807-9C9D-27D1DB00FC41}"/>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21771" y="4932062"/>
            <a:ext cx="1466850" cy="1933575"/>
          </a:xfrm>
          <a:prstGeom prst="rect">
            <a:avLst/>
          </a:prstGeom>
        </p:spPr>
      </p:pic>
      <p:pic>
        <p:nvPicPr>
          <p:cNvPr id="13" name="Picture 12">
            <a:extLst>
              <a:ext uri="{FF2B5EF4-FFF2-40B4-BE49-F238E27FC236}">
                <a16:creationId xmlns:a16="http://schemas.microsoft.com/office/drawing/2014/main" id="{668DF223-1E6E-4C89-B2FC-74221B309E0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800" y="654200"/>
            <a:ext cx="2237740" cy="1799590"/>
          </a:xfrm>
          <a:prstGeom prst="rect">
            <a:avLst/>
          </a:prstGeom>
          <a:noFill/>
          <a:ln>
            <a:noFill/>
          </a:ln>
        </p:spPr>
      </p:pic>
      <p:pic>
        <p:nvPicPr>
          <p:cNvPr id="15" name="Picture 14">
            <a:extLst>
              <a:ext uri="{FF2B5EF4-FFF2-40B4-BE49-F238E27FC236}">
                <a16:creationId xmlns:a16="http://schemas.microsoft.com/office/drawing/2014/main" id="{63F0889D-A6DB-4043-8B12-176951523AE4}"/>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463692">
            <a:off x="1806648" y="96054"/>
            <a:ext cx="2265045" cy="3319145"/>
          </a:xfrm>
          <a:prstGeom prst="rect">
            <a:avLst/>
          </a:prstGeom>
          <a:noFill/>
          <a:ln>
            <a:noFill/>
          </a:ln>
        </p:spPr>
      </p:pic>
      <p:pic>
        <p:nvPicPr>
          <p:cNvPr id="16" name="图片 6152" descr="1-37">
            <a:extLst>
              <a:ext uri="{FF2B5EF4-FFF2-40B4-BE49-F238E27FC236}">
                <a16:creationId xmlns:a16="http://schemas.microsoft.com/office/drawing/2014/main" id="{9C1FAAC4-B070-D347-B316-2D2229D3E36F}"/>
              </a:ext>
            </a:extLst>
          </p:cNvPr>
          <p:cNvPicPr/>
          <p:nvPr/>
        </p:nvPicPr>
        <p:blipFill>
          <a:blip r:embed="rId11"/>
          <a:stretch>
            <a:fillRect/>
          </a:stretch>
        </p:blipFill>
        <p:spPr>
          <a:xfrm>
            <a:off x="10009006" y="4832366"/>
            <a:ext cx="1884045" cy="2132965"/>
          </a:xfrm>
          <a:prstGeom prst="rect">
            <a:avLst/>
          </a:prstGeom>
        </p:spPr>
      </p:pic>
    </p:spTree>
    <p:extLst>
      <p:ext uri="{BB962C8B-B14F-4D97-AF65-F5344CB8AC3E}">
        <p14:creationId xmlns:p14="http://schemas.microsoft.com/office/powerpoint/2010/main" val="17890734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sp>
        <p:nvSpPr>
          <p:cNvPr id="8" name="TextBox 7">
            <a:extLst>
              <a:ext uri="{FF2B5EF4-FFF2-40B4-BE49-F238E27FC236}">
                <a16:creationId xmlns:a16="http://schemas.microsoft.com/office/drawing/2014/main" id="{96CC7C5E-84F9-407F-9B4A-85DE4674B7AE}"/>
              </a:ext>
            </a:extLst>
          </p:cNvPr>
          <p:cNvSpPr txBox="1"/>
          <p:nvPr/>
        </p:nvSpPr>
        <p:spPr>
          <a:xfrm>
            <a:off x="309093" y="1334190"/>
            <a:ext cx="11578107" cy="5339923"/>
          </a:xfrm>
          <a:prstGeom prst="rect">
            <a:avLst/>
          </a:prstGeom>
          <a:noFill/>
        </p:spPr>
        <p:txBody>
          <a:bodyPr wrap="square">
            <a:spAutoFit/>
          </a:bodyPr>
          <a:lstStyle/>
          <a:p>
            <a:pPr marL="0" marR="30480" algn="just">
              <a:spcBef>
                <a:spcPts val="0"/>
              </a:spcBef>
              <a:spcAft>
                <a:spcPts val="600"/>
              </a:spcAft>
            </a:pPr>
            <a:r>
              <a:rPr lang="pt-BR" sz="2200" b="1" dirty="0">
                <a:effectLst/>
                <a:latin typeface="Times New Roman" panose="02020603050405020304" pitchFamily="18" charset="0"/>
                <a:ea typeface="Times New Roman" panose="02020603050405020304" pitchFamily="18" charset="0"/>
              </a:rPr>
              <a:t>b. Lập dàn bài:</a:t>
            </a:r>
            <a:endParaRPr lang="en-US" sz="2200" b="1"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Mở bài: Giới thiệu khái quát về kỉ niệm của bản thân.</a:t>
            </a:r>
            <a:r>
              <a:rPr lang="en-US" sz="2200" dirty="0">
                <a:latin typeface="Times New Roman" panose="02020603050405020304" pitchFamily="18" charset="0"/>
                <a:ea typeface="Times New Roman" panose="02020603050405020304" pitchFamily="18" charset="0"/>
              </a:rPr>
              <a:t> </a:t>
            </a:r>
            <a:r>
              <a:rPr lang="pt-BR" sz="2200" dirty="0">
                <a:effectLst/>
                <a:latin typeface="Times New Roman" panose="02020603050405020304" pitchFamily="18" charset="0"/>
                <a:ea typeface="Times New Roman" panose="02020603050405020304" pitchFamily="18" charset="0"/>
              </a:rPr>
              <a:t>Sử dụng cách mở bài:</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trực tiếp: giới thiệu trực tiếp về kỉ niệm định kể</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gián tiếp:</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C1: từ một sự việc/vật kỉ niệm... ở hiện tại nhớ lại kỉ niệm trong quá khứ.</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C2: dẫn dắt từ những câu văn, câu thơ, lời bài hát...liên quan đến nội dung kỉ niệm định kể.</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C3: từ cảm xúc, ấn tượng đặc biệt của bản thân về kỉ niệm.</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Thân bài: Kể chi tiết, cụ thể về kỉ niệm theo những ý cơ bản sau</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Tình huống/hoàn cảnh, địa điểm và thời gian của câu chuyện và các nhân vật liên quan.</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Diễn biến của kỉ niệm (sự việc mở đầu </a:t>
            </a:r>
            <a:r>
              <a:rPr lang="pt-BR" sz="2200" dirty="0">
                <a:effectLst/>
                <a:latin typeface="Times New Roman" panose="02020603050405020304" pitchFamily="18" charset="0"/>
                <a:ea typeface="Times New Roman" panose="02020603050405020304" pitchFamily="18" charset="0"/>
                <a:sym typeface="Wingdings" panose="05000000000000000000" pitchFamily="2" charset="2"/>
              </a:rPr>
              <a:t></a:t>
            </a:r>
            <a:r>
              <a:rPr lang="pt-BR" sz="2200" dirty="0">
                <a:effectLst/>
                <a:latin typeface="Times New Roman" panose="02020603050405020304" pitchFamily="18" charset="0"/>
                <a:ea typeface="Times New Roman" panose="02020603050405020304" pitchFamily="18" charset="0"/>
              </a:rPr>
              <a:t> các sự việc tiếp diễn </a:t>
            </a:r>
            <a:r>
              <a:rPr lang="pt-BR" sz="2200" dirty="0">
                <a:effectLst/>
                <a:latin typeface="Times New Roman" panose="02020603050405020304" pitchFamily="18" charset="0"/>
                <a:ea typeface="Times New Roman" panose="02020603050405020304" pitchFamily="18" charset="0"/>
                <a:sym typeface="Wingdings" panose="05000000000000000000" pitchFamily="2" charset="2"/>
              </a:rPr>
              <a:t></a:t>
            </a:r>
            <a:r>
              <a:rPr lang="pt-BR" sz="2200" dirty="0">
                <a:effectLst/>
                <a:latin typeface="Times New Roman" panose="02020603050405020304" pitchFamily="18" charset="0"/>
                <a:ea typeface="Times New Roman" panose="02020603050405020304" pitchFamily="18" charset="0"/>
              </a:rPr>
              <a:t> sự việc cao trào </a:t>
            </a:r>
            <a:r>
              <a:rPr lang="pt-BR" sz="2200" dirty="0">
                <a:effectLst/>
                <a:latin typeface="Times New Roman" panose="02020603050405020304" pitchFamily="18" charset="0"/>
                <a:ea typeface="Times New Roman" panose="02020603050405020304" pitchFamily="18" charset="0"/>
                <a:sym typeface="Wingdings" panose="05000000000000000000" pitchFamily="2" charset="2"/>
              </a:rPr>
              <a:t></a:t>
            </a:r>
            <a:r>
              <a:rPr lang="pt-BR" sz="2200" dirty="0">
                <a:effectLst/>
                <a:latin typeface="Times New Roman" panose="02020603050405020304" pitchFamily="18" charset="0"/>
                <a:ea typeface="Times New Roman" panose="02020603050405020304" pitchFamily="18" charset="0"/>
              </a:rPr>
              <a:t> sự việc kết thúc)</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Điều đặc biệt của kỉ niệm mang lại cho em cảm xúc/ấn tượng cho đến tận bây giờ.</a:t>
            </a:r>
            <a:endParaRPr lang="en-US" sz="2200" dirty="0">
              <a:effectLst/>
              <a:latin typeface="Times New Roman" panose="02020603050405020304" pitchFamily="18" charset="0"/>
              <a:ea typeface="Times New Roman" panose="02020603050405020304" pitchFamily="18" charset="0"/>
            </a:endParaRPr>
          </a:p>
          <a:p>
            <a:pPr marL="0" marR="30480" algn="just">
              <a:spcBef>
                <a:spcPts val="0"/>
              </a:spcBef>
              <a:spcAft>
                <a:spcPts val="600"/>
              </a:spcAft>
            </a:pPr>
            <a:r>
              <a:rPr lang="pt-BR" sz="2200" dirty="0">
                <a:effectLst/>
                <a:latin typeface="Times New Roman" panose="02020603050405020304" pitchFamily="18" charset="0"/>
                <a:ea typeface="Times New Roman" panose="02020603050405020304" pitchFamily="18" charset="0"/>
              </a:rPr>
              <a:t>- Kết bài: Nêu ý nghĩa của kỉ niệm đối với bản thân hoặc những bài học rút ra từ kỉ niệm ấy.</a:t>
            </a:r>
            <a:endParaRPr lang="en-US" sz="22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E4DFC4AF-5D82-45CE-B3A3-A523074808F4}"/>
              </a:ext>
            </a:extLst>
          </p:cNvPr>
          <p:cNvSpPr/>
          <p:nvPr/>
        </p:nvSpPr>
        <p:spPr>
          <a:xfrm>
            <a:off x="1" y="347728"/>
            <a:ext cx="4146996"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29D680-5931-4ECC-8F03-56F9AA3C8F26}"/>
              </a:ext>
            </a:extLst>
          </p:cNvPr>
          <p:cNvSpPr txBox="1"/>
          <p:nvPr/>
        </p:nvSpPr>
        <p:spPr>
          <a:xfrm>
            <a:off x="309093" y="404319"/>
            <a:ext cx="3528811" cy="523220"/>
          </a:xfrm>
          <a:prstGeom prst="rect">
            <a:avLst/>
          </a:prstGeom>
          <a:noFill/>
        </p:spPr>
        <p:txBody>
          <a:bodyPr wrap="square">
            <a:spAutoFit/>
          </a:bodyPr>
          <a:lstStyle/>
          <a:p>
            <a:pPr marL="0" marR="28575">
              <a:spcBef>
                <a:spcPts val="0"/>
              </a:spcBef>
              <a:spcAft>
                <a:spcPts val="0"/>
              </a:spcAft>
            </a:pPr>
            <a:r>
              <a:rPr lang="en-US" sz="2800" b="1" i="1" dirty="0">
                <a:solidFill>
                  <a:schemeClr val="bg1"/>
                </a:solidFill>
                <a:latin typeface="Times New Roman" panose="02020603050405020304" pitchFamily="18" charset="0"/>
                <a:ea typeface="Times New Roman" panose="02020603050405020304" pitchFamily="18" charset="0"/>
              </a:rPr>
              <a:t>3</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Quy</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trình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làm</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bài</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58266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sp>
        <p:nvSpPr>
          <p:cNvPr id="8" name="TextBox 7">
            <a:extLst>
              <a:ext uri="{FF2B5EF4-FFF2-40B4-BE49-F238E27FC236}">
                <a16:creationId xmlns:a16="http://schemas.microsoft.com/office/drawing/2014/main" id="{EC1D5A3B-4DF2-40FC-A0EC-6CA356D56F72}"/>
              </a:ext>
            </a:extLst>
          </p:cNvPr>
          <p:cNvSpPr txBox="1"/>
          <p:nvPr/>
        </p:nvSpPr>
        <p:spPr>
          <a:xfrm>
            <a:off x="677676" y="1782165"/>
            <a:ext cx="10836647" cy="4185761"/>
          </a:xfrm>
          <a:prstGeom prst="rect">
            <a:avLst/>
          </a:prstGeom>
          <a:noFill/>
        </p:spPr>
        <p:txBody>
          <a:bodyPr wrap="square">
            <a:spAutoFit/>
          </a:bodyPr>
          <a:lstStyle/>
          <a:p>
            <a:pPr marL="0" marR="30480">
              <a:spcBef>
                <a:spcPts val="600"/>
              </a:spcBef>
              <a:spcAft>
                <a:spcPts val="600"/>
              </a:spcAft>
            </a:pPr>
            <a:r>
              <a:rPr lang="pt-BR" sz="2400" b="1" i="1" dirty="0">
                <a:effectLst/>
                <a:latin typeface="Times New Roman" panose="02020603050405020304" pitchFamily="18" charset="0"/>
                <a:ea typeface="Times New Roman" panose="02020603050405020304" pitchFamily="18" charset="0"/>
              </a:rPr>
              <a:t>*Bước 3: Viết bài</a:t>
            </a:r>
            <a:endParaRPr lang="en-US" sz="24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Từ dàn ý đã chuẩn bị, bám sát dàn ý viết thành bài văn theo yêu cầu của đề. Khi viết bài em cần lưu ý:</a:t>
            </a:r>
            <a:endParaRPr lang="en-US" sz="24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Nhất quán về ngôi kể (“tôi” hoặc “em”)</a:t>
            </a:r>
            <a:endParaRPr lang="en-US" sz="24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Xây dựng cốt truyện thông qua hệ thống các sự việc, tạo dựng được nhân vật, đặc biệt là tập trung vào sự việc xảy ra.</a:t>
            </a:r>
            <a:endParaRPr lang="en-US" sz="24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Đan xen các yếu tố miêu tả cụ thể về thời gian, không gian, cảnh vật nhân vật và diễn biến câu chuyện.</a:t>
            </a:r>
            <a:endParaRPr lang="en-US" sz="24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Thể hiện được cảm xúc/thái độ/tâm trạng của người viết trước sự việc được kể.</a:t>
            </a:r>
            <a:endParaRPr lang="en-US" sz="24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29B3C03D-C041-452B-89FB-BA868C2D4745}"/>
              </a:ext>
            </a:extLst>
          </p:cNvPr>
          <p:cNvSpPr/>
          <p:nvPr/>
        </p:nvSpPr>
        <p:spPr>
          <a:xfrm>
            <a:off x="1" y="553792"/>
            <a:ext cx="4146996"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344377-1BBE-4A1E-8DFF-4D91258E3318}"/>
              </a:ext>
            </a:extLst>
          </p:cNvPr>
          <p:cNvSpPr txBox="1"/>
          <p:nvPr/>
        </p:nvSpPr>
        <p:spPr>
          <a:xfrm>
            <a:off x="309093" y="610383"/>
            <a:ext cx="3528811" cy="523220"/>
          </a:xfrm>
          <a:prstGeom prst="rect">
            <a:avLst/>
          </a:prstGeom>
          <a:noFill/>
        </p:spPr>
        <p:txBody>
          <a:bodyPr wrap="square">
            <a:spAutoFit/>
          </a:bodyPr>
          <a:lstStyle/>
          <a:p>
            <a:pPr marL="0" marR="28575">
              <a:spcBef>
                <a:spcPts val="0"/>
              </a:spcBef>
              <a:spcAft>
                <a:spcPts val="0"/>
              </a:spcAft>
            </a:pPr>
            <a:r>
              <a:rPr lang="en-US" sz="2800" b="1" i="1" dirty="0">
                <a:solidFill>
                  <a:schemeClr val="bg1"/>
                </a:solidFill>
                <a:latin typeface="Times New Roman" panose="02020603050405020304" pitchFamily="18" charset="0"/>
                <a:ea typeface="Times New Roman" panose="02020603050405020304" pitchFamily="18" charset="0"/>
              </a:rPr>
              <a:t>3</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Quy</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trình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làm</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bài</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2055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sp>
        <p:nvSpPr>
          <p:cNvPr id="8" name="TextBox 7">
            <a:extLst>
              <a:ext uri="{FF2B5EF4-FFF2-40B4-BE49-F238E27FC236}">
                <a16:creationId xmlns:a16="http://schemas.microsoft.com/office/drawing/2014/main" id="{5C131C41-26BB-46F0-8E53-6CBE06F7ED53}"/>
              </a:ext>
            </a:extLst>
          </p:cNvPr>
          <p:cNvSpPr txBox="1"/>
          <p:nvPr/>
        </p:nvSpPr>
        <p:spPr>
          <a:xfrm>
            <a:off x="4392668" y="459170"/>
            <a:ext cx="6096000" cy="461665"/>
          </a:xfrm>
          <a:prstGeom prst="rect">
            <a:avLst/>
          </a:prstGeom>
          <a:noFill/>
        </p:spPr>
        <p:txBody>
          <a:bodyPr wrap="square">
            <a:spAutoFit/>
          </a:bodyPr>
          <a:lstStyle/>
          <a:p>
            <a:pPr marL="0" marR="30480">
              <a:spcBef>
                <a:spcPts val="0"/>
              </a:spcBef>
              <a:spcAft>
                <a:spcPts val="0"/>
              </a:spcAft>
            </a:pPr>
            <a:r>
              <a:rPr lang="pt-BR" sz="2400" b="1" i="1" dirty="0">
                <a:effectLst/>
                <a:latin typeface="Times New Roman" panose="02020603050405020304" pitchFamily="18" charset="0"/>
                <a:ea typeface="Times New Roman" panose="02020603050405020304" pitchFamily="18" charset="0"/>
              </a:rPr>
              <a:t>* Bước 4: Kiểm tra và chỉnh sửa bài viết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B080C96B-649A-470B-88D7-CAA002584BD9}"/>
              </a:ext>
            </a:extLst>
          </p:cNvPr>
          <p:cNvGraphicFramePr>
            <a:graphicFrameLocks noGrp="1"/>
          </p:cNvGraphicFramePr>
          <p:nvPr>
            <p:extLst>
              <p:ext uri="{D42A27DB-BD31-4B8C-83A1-F6EECF244321}">
                <p14:modId xmlns:p14="http://schemas.microsoft.com/office/powerpoint/2010/main" val="2263004442"/>
              </p:ext>
            </p:extLst>
          </p:nvPr>
        </p:nvGraphicFramePr>
        <p:xfrm>
          <a:off x="509640" y="1342552"/>
          <a:ext cx="10360129" cy="5056280"/>
        </p:xfrm>
        <a:graphic>
          <a:graphicData uri="http://schemas.openxmlformats.org/drawingml/2006/table">
            <a:tbl>
              <a:tblPr firstRow="1" firstCol="1" bandRow="1">
                <a:tableStyleId>{93296810-A885-4BE3-A3E7-6D5BEEA58F35}</a:tableStyleId>
              </a:tblPr>
              <a:tblGrid>
                <a:gridCol w="5993208">
                  <a:extLst>
                    <a:ext uri="{9D8B030D-6E8A-4147-A177-3AD203B41FA5}">
                      <a16:colId xmlns:a16="http://schemas.microsoft.com/office/drawing/2014/main" val="4071486458"/>
                    </a:ext>
                  </a:extLst>
                </a:gridCol>
                <a:gridCol w="1136518">
                  <a:extLst>
                    <a:ext uri="{9D8B030D-6E8A-4147-A177-3AD203B41FA5}">
                      <a16:colId xmlns:a16="http://schemas.microsoft.com/office/drawing/2014/main" val="1778140723"/>
                    </a:ext>
                  </a:extLst>
                </a:gridCol>
                <a:gridCol w="3230403">
                  <a:extLst>
                    <a:ext uri="{9D8B030D-6E8A-4147-A177-3AD203B41FA5}">
                      <a16:colId xmlns:a16="http://schemas.microsoft.com/office/drawing/2014/main" val="3710409815"/>
                    </a:ext>
                  </a:extLst>
                </a:gridCol>
              </a:tblGrid>
              <a:tr h="791428">
                <a:tc gridSpan="3">
                  <a:txBody>
                    <a:bodyPr/>
                    <a:lstStyle/>
                    <a:p>
                      <a:pPr marL="0" marR="0" algn="ctr">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BẢNG KIỂM BÀI VIẾT </a:t>
                      </a:r>
                    </a:p>
                    <a:p>
                      <a:pPr marL="0" marR="0" algn="ctr">
                        <a:lnSpc>
                          <a:spcPct val="10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Kể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niệm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nhớ</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1781831"/>
                  </a:ext>
                </a:extLst>
              </a:tr>
              <a:tr h="525244">
                <a:tc>
                  <a:txBody>
                    <a:bodyPr/>
                    <a:lstStyle/>
                    <a:p>
                      <a:pPr marL="0" marR="0" algn="ctr">
                        <a:lnSpc>
                          <a:spcPct val="10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gn="ctr">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Đạt/</a:t>
                      </a:r>
                    </a:p>
                    <a:p>
                      <a:pPr marL="0" marR="0" algn="ctr">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Chưa đạt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gn="ctr">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Dự kiến chỉnh sửa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extLst>
                  <a:ext uri="{0D108BD9-81ED-4DB2-BD59-A6C34878D82A}">
                    <a16:rowId xmlns:a16="http://schemas.microsoft.com/office/drawing/2014/main" val="665823029"/>
                  </a:ext>
                </a:extLst>
              </a:tr>
              <a:tr h="255030">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1. Giới thiệu được kỉ niệm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1787187931"/>
                  </a:ext>
                </a:extLst>
              </a:tr>
              <a:tr h="345900">
                <a:tc>
                  <a:txBody>
                    <a:bodyPr/>
                    <a:lstStyle/>
                    <a:p>
                      <a:pPr marL="0" marR="0" algn="just">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 </a:t>
                      </a: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từ</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xưng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hô</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1580439992"/>
                  </a:ext>
                </a:extLst>
              </a:tr>
              <a:tr h="345900">
                <a:tc>
                  <a:txBody>
                    <a:bodyPr/>
                    <a:lstStyle/>
                    <a:p>
                      <a:pPr marL="0" marR="0" algn="just">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 </a:t>
                      </a:r>
                      <a:r>
                        <a:rPr lang="en-US" sz="1600" dirty="0" err="1">
                          <a:effectLst/>
                          <a:latin typeface="Times New Roman" panose="02020603050405020304" pitchFamily="18" charset="0"/>
                          <a:cs typeface="Times New Roman" panose="02020603050405020304" pitchFamily="18" charset="0"/>
                        </a:rPr>
                        <a:t>Tập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trung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việc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xảy</a:t>
                      </a:r>
                      <a:r>
                        <a:rPr lang="en-US" sz="1600" dirty="0">
                          <a:effectLst/>
                          <a:latin typeface="Times New Roman" panose="02020603050405020304" pitchFamily="18" charset="0"/>
                          <a:cs typeface="Times New Roman" panose="02020603050405020304" pitchFamily="18" charset="0"/>
                        </a:rPr>
                        <a:t> ra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3710343086"/>
                  </a:ext>
                </a:extLst>
              </a:tr>
              <a:tr h="345900">
                <a:tc>
                  <a:txBody>
                    <a:bodyPr/>
                    <a:lstStyle/>
                    <a:p>
                      <a:pPr marL="0" marR="0" algn="just">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 </a:t>
                      </a:r>
                      <a:r>
                        <a:rPr lang="en-US" sz="1600" dirty="0" err="1">
                          <a:effectLst/>
                          <a:latin typeface="Times New Roman" panose="02020603050405020304" pitchFamily="18" charset="0"/>
                          <a:cs typeface="Times New Roman" panose="02020603050405020304" pitchFamily="18" charset="0"/>
                        </a:rPr>
                        <a:t>Sắp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xếp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việc</a:t>
                      </a:r>
                      <a:r>
                        <a:rPr lang="en-US" sz="1600" dirty="0">
                          <a:effectLst/>
                          <a:latin typeface="Times New Roman" panose="02020603050405020304" pitchFamily="18" charset="0"/>
                          <a:cs typeface="Times New Roman" panose="02020603050405020304" pitchFamily="18" charset="0"/>
                        </a:rPr>
                        <a:t>, chi </a:t>
                      </a:r>
                      <a:r>
                        <a:rPr lang="en-US" sz="1600" dirty="0" err="1">
                          <a:effectLst/>
                          <a:latin typeface="Times New Roman" panose="02020603050405020304" pitchFamily="18" charset="0"/>
                          <a:cs typeface="Times New Roman" panose="02020603050405020304" pitchFamily="18" charset="0"/>
                        </a:rPr>
                        <a:t>tiết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theo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lí</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4155605368"/>
                  </a:ext>
                </a:extLst>
              </a:tr>
              <a:tr h="704589">
                <a:tc>
                  <a:txBody>
                    <a:bodyPr/>
                    <a:lstStyle/>
                    <a:p>
                      <a:pPr marL="0" marR="0" algn="just">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5. Có các chi tiết miêu tả cụ thể về thời gian, không gian, nhân vật và diễn biến câu chuyện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1016358"/>
                  </a:ext>
                </a:extLst>
              </a:tr>
              <a:tr h="345900">
                <a:tc>
                  <a:txBody>
                    <a:bodyPr/>
                    <a:lstStyle/>
                    <a:p>
                      <a:pPr marL="0" marR="0" algn="just">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6. Bộc lộ được cảm xúc trước sự việc được kể</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480809207"/>
                  </a:ext>
                </a:extLst>
              </a:tr>
              <a:tr h="345900">
                <a:tc>
                  <a:txBody>
                    <a:bodyPr/>
                    <a:lstStyle/>
                    <a:p>
                      <a:pPr marL="0" marR="0" algn="just">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7. Nêu được ý nghĩa, bài học rút ra từ kỉ niệm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2560054234"/>
                  </a:ext>
                </a:extLst>
              </a:tr>
              <a:tr h="345900">
                <a:tc>
                  <a:txBody>
                    <a:bodyPr/>
                    <a:lstStyle/>
                    <a:p>
                      <a:pPr marL="0" marR="0" algn="just">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8. Bảo đảm các yêu cầu về chính tả, ngữ pháp, diễn đạt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2130892344"/>
                  </a:ext>
                </a:extLst>
              </a:tr>
              <a:tr h="704589">
                <a:tc>
                  <a:txBody>
                    <a:bodyPr/>
                    <a:lstStyle/>
                    <a:p>
                      <a:pPr marL="0" marR="0" algn="just">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viết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tính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chuyện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gây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ấn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tượng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đồng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cảm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đọc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nchor="ctr"/>
                </a:tc>
                <a:tc>
                  <a:txBody>
                    <a:bodyPr/>
                    <a:lstStyle/>
                    <a:p>
                      <a:pPr marL="0" marR="0">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64" marR="49464" marT="0" marB="0"/>
                </a:tc>
                <a:extLst>
                  <a:ext uri="{0D108BD9-81ED-4DB2-BD59-A6C34878D82A}">
                    <a16:rowId xmlns:a16="http://schemas.microsoft.com/office/drawing/2014/main" val="4095057024"/>
                  </a:ext>
                </a:extLst>
              </a:tr>
            </a:tbl>
          </a:graphicData>
        </a:graphic>
      </p:graphicFrame>
      <p:sp>
        <p:nvSpPr>
          <p:cNvPr id="10" name="Rectangle 9">
            <a:extLst>
              <a:ext uri="{FF2B5EF4-FFF2-40B4-BE49-F238E27FC236}">
                <a16:creationId xmlns:a16="http://schemas.microsoft.com/office/drawing/2014/main" id="{1671B76C-1335-49CF-87D9-6AA01CEEFF58}"/>
              </a:ext>
            </a:extLst>
          </p:cNvPr>
          <p:cNvSpPr/>
          <p:nvPr/>
        </p:nvSpPr>
        <p:spPr>
          <a:xfrm>
            <a:off x="1" y="296212"/>
            <a:ext cx="4146996"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E721693-F482-4BF1-A0DD-9077EC3F2C10}"/>
              </a:ext>
            </a:extLst>
          </p:cNvPr>
          <p:cNvSpPr txBox="1"/>
          <p:nvPr/>
        </p:nvSpPr>
        <p:spPr>
          <a:xfrm>
            <a:off x="309093" y="352803"/>
            <a:ext cx="3528811" cy="523220"/>
          </a:xfrm>
          <a:prstGeom prst="rect">
            <a:avLst/>
          </a:prstGeom>
          <a:noFill/>
        </p:spPr>
        <p:txBody>
          <a:bodyPr wrap="square">
            <a:spAutoFit/>
          </a:bodyPr>
          <a:lstStyle/>
          <a:p>
            <a:pPr marL="0" marR="28575">
              <a:spcBef>
                <a:spcPts val="0"/>
              </a:spcBef>
              <a:spcAft>
                <a:spcPts val="0"/>
              </a:spcAft>
            </a:pPr>
            <a:r>
              <a:rPr lang="en-US" sz="2800" b="1" i="1" dirty="0">
                <a:solidFill>
                  <a:schemeClr val="bg1"/>
                </a:solidFill>
                <a:latin typeface="Times New Roman" panose="02020603050405020304" pitchFamily="18" charset="0"/>
                <a:ea typeface="Times New Roman" panose="02020603050405020304" pitchFamily="18" charset="0"/>
              </a:rPr>
              <a:t>3</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Quy</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trình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làm</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bài</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9808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709" y="433225"/>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465" y="754261"/>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11" name="Picture 10">
            <a:extLst>
              <a:ext uri="{FF2B5EF4-FFF2-40B4-BE49-F238E27FC236}">
                <a16:creationId xmlns:a16="http://schemas.microsoft.com/office/drawing/2014/main" id="{7453899D-B6D6-45EE-909D-C8816CC198D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638885"/>
            <a:ext cx="5330855" cy="3631681"/>
          </a:xfrm>
          <a:prstGeom prst="rect">
            <a:avLst/>
          </a:prstGeom>
          <a:noFill/>
          <a:ln>
            <a:noFill/>
          </a:ln>
        </p:spPr>
      </p:pic>
      <p:pic>
        <p:nvPicPr>
          <p:cNvPr id="12" name="Picture 11">
            <a:extLst>
              <a:ext uri="{FF2B5EF4-FFF2-40B4-BE49-F238E27FC236}">
                <a16:creationId xmlns:a16="http://schemas.microsoft.com/office/drawing/2014/main" id="{71064C87-365A-42FA-97E4-49C489F47D4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3138" y="178682"/>
            <a:ext cx="2026941" cy="1663105"/>
          </a:xfrm>
          <a:prstGeom prst="rect">
            <a:avLst/>
          </a:prstGeom>
          <a:noFill/>
          <a:ln>
            <a:noFill/>
          </a:ln>
        </p:spPr>
      </p:pic>
      <p:pic>
        <p:nvPicPr>
          <p:cNvPr id="13" name="Picture 12">
            <a:extLst>
              <a:ext uri="{FF2B5EF4-FFF2-40B4-BE49-F238E27FC236}">
                <a16:creationId xmlns:a16="http://schemas.microsoft.com/office/drawing/2014/main" id="{253EFB67-0DCA-4365-B607-6A69330C697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95" y="0"/>
            <a:ext cx="1743452" cy="1579169"/>
          </a:xfrm>
          <a:prstGeom prst="rect">
            <a:avLst/>
          </a:prstGeom>
          <a:noFill/>
          <a:ln>
            <a:noFill/>
          </a:ln>
        </p:spPr>
      </p:pic>
      <p:sp>
        <p:nvSpPr>
          <p:cNvPr id="8" name="TextBox 7">
            <a:extLst>
              <a:ext uri="{FF2B5EF4-FFF2-40B4-BE49-F238E27FC236}">
                <a16:creationId xmlns:a16="http://schemas.microsoft.com/office/drawing/2014/main" id="{DE2856DB-112B-48D9-A07C-D262892F6353}"/>
              </a:ext>
            </a:extLst>
          </p:cNvPr>
          <p:cNvSpPr txBox="1"/>
          <p:nvPr/>
        </p:nvSpPr>
        <p:spPr>
          <a:xfrm>
            <a:off x="4277432" y="3130806"/>
            <a:ext cx="2871989" cy="646331"/>
          </a:xfrm>
          <a:prstGeom prst="rect">
            <a:avLst/>
          </a:prstGeom>
          <a:noFill/>
        </p:spPr>
        <p:txBody>
          <a:bodyPr wrap="square">
            <a:spAutoFit/>
          </a:bodyPr>
          <a:lstStyle/>
          <a:p>
            <a:pPr marL="0" marR="30480" algn="ctr">
              <a:spcBef>
                <a:spcPts val="0"/>
              </a:spcBef>
              <a:spcAft>
                <a:spcPts val="0"/>
              </a:spcAft>
            </a:pPr>
            <a:r>
              <a:rPr lang="en-US" sz="3600" b="1" dirty="0">
                <a:solidFill>
                  <a:schemeClr val="bg1"/>
                </a:solidFill>
                <a:effectLst/>
                <a:latin typeface="Times New Roman" panose="02020603050405020304" pitchFamily="18" charset="0"/>
                <a:ea typeface="Times New Roman" panose="02020603050405020304" pitchFamily="18" charset="0"/>
              </a:rPr>
              <a:t>II. </a:t>
            </a:r>
            <a:r>
              <a:rPr lang="en-US" sz="3600" b="1" dirty="0" err="1">
                <a:solidFill>
                  <a:schemeClr val="bg1"/>
                </a:solidFill>
                <a:effectLst/>
                <a:latin typeface="Times New Roman" panose="02020603050405020304" pitchFamily="18" charset="0"/>
                <a:ea typeface="Times New Roman" panose="02020603050405020304" pitchFamily="18" charset="0"/>
              </a:rPr>
              <a:t>Vận</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dụng</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15496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20" name="矩形: 圆角 13">
            <a:extLst>
              <a:ext uri="{FF2B5EF4-FFF2-40B4-BE49-F238E27FC236}">
                <a16:creationId xmlns:a16="http://schemas.microsoft.com/office/drawing/2014/main" id="{5FF62CA1-0A00-0B4D-9222-DBF50764B5E8}"/>
              </a:ext>
            </a:extLst>
          </p:cNvPr>
          <p:cNvSpPr/>
          <p:nvPr/>
        </p:nvSpPr>
        <p:spPr>
          <a:xfrm>
            <a:off x="1395171" y="2692142"/>
            <a:ext cx="5933518" cy="1191856"/>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sp>
        <p:nvSpPr>
          <p:cNvPr id="34" name="矩形: 圆角 16">
            <a:extLst>
              <a:ext uri="{FF2B5EF4-FFF2-40B4-BE49-F238E27FC236}">
                <a16:creationId xmlns:a16="http://schemas.microsoft.com/office/drawing/2014/main" id="{5AAD5094-83C4-4C4F-A785-EC1727F5AAC9}"/>
              </a:ext>
            </a:extLst>
          </p:cNvPr>
          <p:cNvSpPr/>
          <p:nvPr/>
        </p:nvSpPr>
        <p:spPr>
          <a:xfrm>
            <a:off x="1334178" y="4466561"/>
            <a:ext cx="5933518" cy="1111326"/>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36" name="组合 22">
            <a:extLst>
              <a:ext uri="{FF2B5EF4-FFF2-40B4-BE49-F238E27FC236}">
                <a16:creationId xmlns:a16="http://schemas.microsoft.com/office/drawing/2014/main" id="{16D13040-6D29-F74D-A8CB-1DF1807F80F1}"/>
              </a:ext>
            </a:extLst>
          </p:cNvPr>
          <p:cNvGrpSpPr/>
          <p:nvPr/>
        </p:nvGrpSpPr>
        <p:grpSpPr>
          <a:xfrm>
            <a:off x="295969" y="2448653"/>
            <a:ext cx="1546121" cy="1553496"/>
            <a:chOff x="5601542" y="2483063"/>
            <a:chExt cx="1546121" cy="1553496"/>
          </a:xfrm>
        </p:grpSpPr>
        <p:pic>
          <p:nvPicPr>
            <p:cNvPr id="37" name="图片 18">
              <a:extLst>
                <a:ext uri="{FF2B5EF4-FFF2-40B4-BE49-F238E27FC236}">
                  <a16:creationId xmlns:a16="http://schemas.microsoft.com/office/drawing/2014/main" id="{09CC9206-2A74-1947-AE91-106AE62877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38" name="文本框 20">
              <a:extLst>
                <a:ext uri="{FF2B5EF4-FFF2-40B4-BE49-F238E27FC236}">
                  <a16:creationId xmlns:a16="http://schemas.microsoft.com/office/drawing/2014/main" id="{FF717ED3-978B-9C40-8002-FD016C27C8CF}"/>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02</a:t>
              </a:r>
              <a:endParaRPr lang="zh-CN" altLang="en-US" sz="3200" dirty="0">
                <a:ea typeface="方正黑体简体" panose="03000509000000000000" pitchFamily="65" charset="-122"/>
                <a:cs typeface="+mn-ea"/>
                <a:sym typeface="+mn-lt"/>
              </a:endParaRPr>
            </a:p>
          </p:txBody>
        </p:sp>
      </p:grpSp>
      <p:grpSp>
        <p:nvGrpSpPr>
          <p:cNvPr id="39" name="组合 23">
            <a:extLst>
              <a:ext uri="{FF2B5EF4-FFF2-40B4-BE49-F238E27FC236}">
                <a16:creationId xmlns:a16="http://schemas.microsoft.com/office/drawing/2014/main" id="{CE248815-8A67-294D-AFFA-77764A0FDE8D}"/>
              </a:ext>
            </a:extLst>
          </p:cNvPr>
          <p:cNvGrpSpPr/>
          <p:nvPr/>
        </p:nvGrpSpPr>
        <p:grpSpPr>
          <a:xfrm>
            <a:off x="295969" y="4147847"/>
            <a:ext cx="1546121" cy="1553496"/>
            <a:chOff x="5574453" y="4217428"/>
            <a:chExt cx="1546121" cy="1553496"/>
          </a:xfrm>
        </p:grpSpPr>
        <p:pic>
          <p:nvPicPr>
            <p:cNvPr id="40" name="图片 19">
              <a:extLst>
                <a:ext uri="{FF2B5EF4-FFF2-40B4-BE49-F238E27FC236}">
                  <a16:creationId xmlns:a16="http://schemas.microsoft.com/office/drawing/2014/main" id="{BB2D41FC-91BD-9642-BA89-F5945ECED5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574453" y="4217428"/>
              <a:ext cx="1546121" cy="1553496"/>
            </a:xfrm>
            <a:prstGeom prst="rect">
              <a:avLst/>
            </a:prstGeom>
          </p:spPr>
        </p:pic>
        <p:sp>
          <p:nvSpPr>
            <p:cNvPr id="41" name="文本框 21">
              <a:extLst>
                <a:ext uri="{FF2B5EF4-FFF2-40B4-BE49-F238E27FC236}">
                  <a16:creationId xmlns:a16="http://schemas.microsoft.com/office/drawing/2014/main" id="{39A8BB9E-1D53-E04F-9F47-9116A8B0E0A6}"/>
                </a:ext>
              </a:extLst>
            </p:cNvPr>
            <p:cNvSpPr txBox="1"/>
            <p:nvPr/>
          </p:nvSpPr>
          <p:spPr>
            <a:xfrm>
              <a:off x="5893742" y="4799418"/>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03</a:t>
              </a:r>
              <a:endParaRPr lang="zh-CN" altLang="en-US" sz="3200" dirty="0">
                <a:ea typeface="方正黑体简体" panose="03000509000000000000" pitchFamily="65" charset="-122"/>
                <a:cs typeface="+mn-ea"/>
                <a:sym typeface="+mn-lt"/>
              </a:endParaRPr>
            </a:p>
          </p:txBody>
        </p:sp>
      </p:grpSp>
      <p:sp>
        <p:nvSpPr>
          <p:cNvPr id="49" name="矩形: 圆角 13">
            <a:extLst>
              <a:ext uri="{FF2B5EF4-FFF2-40B4-BE49-F238E27FC236}">
                <a16:creationId xmlns:a16="http://schemas.microsoft.com/office/drawing/2014/main" id="{CE82F964-0A66-344B-8990-4A5090233BBF}"/>
              </a:ext>
            </a:extLst>
          </p:cNvPr>
          <p:cNvSpPr/>
          <p:nvPr/>
        </p:nvSpPr>
        <p:spPr>
          <a:xfrm>
            <a:off x="1334178" y="874270"/>
            <a:ext cx="5933518" cy="1128742"/>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51" name="组合 22">
            <a:extLst>
              <a:ext uri="{FF2B5EF4-FFF2-40B4-BE49-F238E27FC236}">
                <a16:creationId xmlns:a16="http://schemas.microsoft.com/office/drawing/2014/main" id="{CB2F5564-1427-6B47-AC4F-4D642A4E200C}"/>
              </a:ext>
            </a:extLst>
          </p:cNvPr>
          <p:cNvGrpSpPr/>
          <p:nvPr/>
        </p:nvGrpSpPr>
        <p:grpSpPr>
          <a:xfrm>
            <a:off x="295967" y="610210"/>
            <a:ext cx="1546121" cy="1553496"/>
            <a:chOff x="5601542" y="2483063"/>
            <a:chExt cx="1546121" cy="1553496"/>
          </a:xfrm>
        </p:grpSpPr>
        <p:pic>
          <p:nvPicPr>
            <p:cNvPr id="52" name="图片 18">
              <a:extLst>
                <a:ext uri="{FF2B5EF4-FFF2-40B4-BE49-F238E27FC236}">
                  <a16:creationId xmlns:a16="http://schemas.microsoft.com/office/drawing/2014/main" id="{FE289414-6EF4-6046-A171-BC173F73C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53" name="文本框 20">
              <a:extLst>
                <a:ext uri="{FF2B5EF4-FFF2-40B4-BE49-F238E27FC236}">
                  <a16:creationId xmlns:a16="http://schemas.microsoft.com/office/drawing/2014/main" id="{5DB254CB-EDED-C74E-9894-F5EF3C16696D}"/>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sp>
        <p:nvSpPr>
          <p:cNvPr id="2" name="TextBox 1">
            <a:extLst>
              <a:ext uri="{FF2B5EF4-FFF2-40B4-BE49-F238E27FC236}">
                <a16:creationId xmlns:a16="http://schemas.microsoft.com/office/drawing/2014/main" id="{0E6ADA3D-3233-DB44-BE91-C075B3349D90}"/>
              </a:ext>
            </a:extLst>
          </p:cNvPr>
          <p:cNvSpPr txBox="1"/>
          <p:nvPr/>
        </p:nvSpPr>
        <p:spPr>
          <a:xfrm>
            <a:off x="1718927" y="946372"/>
            <a:ext cx="5532317" cy="954107"/>
          </a:xfrm>
          <a:prstGeom prst="rect">
            <a:avLst/>
          </a:prstGeom>
          <a:noFill/>
        </p:spPr>
        <p:txBody>
          <a:bodyPr wrap="square" rtlCol="0">
            <a:spAutoFit/>
          </a:bodyPr>
          <a:lstStyle/>
          <a:p>
            <a:pPr algn="ct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 về một kỉ niệm hồi ấu thơ mà em nhớ mãi</a:t>
            </a:r>
            <a:endParaRPr lang="en-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047A1483-F3D1-8C41-BDB8-1FC38C9C773F}"/>
              </a:ext>
            </a:extLst>
          </p:cNvPr>
          <p:cNvSpPr txBox="1"/>
          <p:nvPr/>
        </p:nvSpPr>
        <p:spPr>
          <a:xfrm>
            <a:off x="1534778" y="2783518"/>
            <a:ext cx="5532317" cy="954107"/>
          </a:xfrm>
          <a:prstGeom prst="rect">
            <a:avLst/>
          </a:prstGeom>
          <a:noFill/>
        </p:spPr>
        <p:txBody>
          <a:bodyPr wrap="square" rtlCol="0">
            <a:spAutoFit/>
          </a:bodyPr>
          <a:lstStyle/>
          <a:p>
            <a:pPr algn="ctr"/>
            <a:r>
              <a:rPr lang="nl-NL"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 2: </a:t>
            </a: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 về một kỉ niệm với người bạn thân yêu quý</a:t>
            </a:r>
            <a:endParaRPr lang="en-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E228B044-E4DD-BE44-8B31-8F17AD7A547F}"/>
              </a:ext>
            </a:extLst>
          </p:cNvPr>
          <p:cNvSpPr txBox="1"/>
          <p:nvPr/>
        </p:nvSpPr>
        <p:spPr>
          <a:xfrm>
            <a:off x="1595772" y="4480720"/>
            <a:ext cx="5532317" cy="954107"/>
          </a:xfrm>
          <a:prstGeom prst="rect">
            <a:avLst/>
          </a:prstGeom>
          <a:noFill/>
        </p:spPr>
        <p:txBody>
          <a:bodyPr wrap="square" rtlCol="0">
            <a:spAutoFit/>
          </a:bodyPr>
          <a:lstStyle/>
          <a:p>
            <a:pPr algn="ctr"/>
            <a:r>
              <a:rPr lang="nl-NL"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 3: </a:t>
            </a: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 niệm về một người thầy/cô giáo em yêu quý</a:t>
            </a:r>
            <a:endParaRPr lang="en-VN" sz="28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387DB97F-BABA-40BE-B7C2-3C295823128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1873" y="1828901"/>
            <a:ext cx="3635829" cy="5029099"/>
          </a:xfrm>
          <a:prstGeom prst="rect">
            <a:avLst/>
          </a:prstGeom>
          <a:noFill/>
          <a:ln>
            <a:noFill/>
          </a:ln>
        </p:spPr>
      </p:pic>
    </p:spTree>
    <p:extLst>
      <p:ext uri="{BB962C8B-B14F-4D97-AF65-F5344CB8AC3E}">
        <p14:creationId xmlns:p14="http://schemas.microsoft.com/office/powerpoint/2010/main" val="319344141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62">
                                          <p:stCondLst>
                                            <p:cond delay="0"/>
                                          </p:stCondLst>
                                        </p:cTn>
                                        <p:tgtEl>
                                          <p:spTgt spid="36"/>
                                        </p:tgtEl>
                                      </p:cBhvr>
                                    </p:animEffect>
                                    <p:anim calcmode="lin" valueType="num">
                                      <p:cBhvr>
                                        <p:cTn id="8"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13" dur="16">
                                          <p:stCondLst>
                                            <p:cond delay="406"/>
                                          </p:stCondLst>
                                        </p:cTn>
                                        <p:tgtEl>
                                          <p:spTgt spid="36"/>
                                        </p:tgtEl>
                                      </p:cBhvr>
                                      <p:to x="100000" y="60000"/>
                                    </p:animScale>
                                    <p:animScale>
                                      <p:cBhvr>
                                        <p:cTn id="14" dur="104" decel="50000">
                                          <p:stCondLst>
                                            <p:cond delay="423"/>
                                          </p:stCondLst>
                                        </p:cTn>
                                        <p:tgtEl>
                                          <p:spTgt spid="36"/>
                                        </p:tgtEl>
                                      </p:cBhvr>
                                      <p:to x="100000" y="100000"/>
                                    </p:animScale>
                                    <p:animScale>
                                      <p:cBhvr>
                                        <p:cTn id="15" dur="16">
                                          <p:stCondLst>
                                            <p:cond delay="820"/>
                                          </p:stCondLst>
                                        </p:cTn>
                                        <p:tgtEl>
                                          <p:spTgt spid="36"/>
                                        </p:tgtEl>
                                      </p:cBhvr>
                                      <p:to x="100000" y="80000"/>
                                    </p:animScale>
                                    <p:animScale>
                                      <p:cBhvr>
                                        <p:cTn id="16" dur="104" decel="50000">
                                          <p:stCondLst>
                                            <p:cond delay="836"/>
                                          </p:stCondLst>
                                        </p:cTn>
                                        <p:tgtEl>
                                          <p:spTgt spid="36"/>
                                        </p:tgtEl>
                                      </p:cBhvr>
                                      <p:to x="100000" y="100000"/>
                                    </p:animScale>
                                    <p:animScale>
                                      <p:cBhvr>
                                        <p:cTn id="17" dur="16">
                                          <p:stCondLst>
                                            <p:cond delay="1026"/>
                                          </p:stCondLst>
                                        </p:cTn>
                                        <p:tgtEl>
                                          <p:spTgt spid="36"/>
                                        </p:tgtEl>
                                      </p:cBhvr>
                                      <p:to x="100000" y="90000"/>
                                    </p:animScale>
                                    <p:animScale>
                                      <p:cBhvr>
                                        <p:cTn id="18" dur="104" decel="50000">
                                          <p:stCondLst>
                                            <p:cond delay="1042"/>
                                          </p:stCondLst>
                                        </p:cTn>
                                        <p:tgtEl>
                                          <p:spTgt spid="36"/>
                                        </p:tgtEl>
                                      </p:cBhvr>
                                      <p:to x="100000" y="100000"/>
                                    </p:animScale>
                                    <p:animScale>
                                      <p:cBhvr>
                                        <p:cTn id="19" dur="16">
                                          <p:stCondLst>
                                            <p:cond delay="1130"/>
                                          </p:stCondLst>
                                        </p:cTn>
                                        <p:tgtEl>
                                          <p:spTgt spid="36"/>
                                        </p:tgtEl>
                                      </p:cBhvr>
                                      <p:to x="100000" y="95000"/>
                                    </p:animScale>
                                    <p:animScale>
                                      <p:cBhvr>
                                        <p:cTn id="20" dur="104" decel="50000">
                                          <p:stCondLst>
                                            <p:cond delay="1146"/>
                                          </p:stCondLst>
                                        </p:cTn>
                                        <p:tgtEl>
                                          <p:spTgt spid="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362">
                                          <p:stCondLst>
                                            <p:cond delay="0"/>
                                          </p:stCondLst>
                                        </p:cTn>
                                        <p:tgtEl>
                                          <p:spTgt spid="39"/>
                                        </p:tgtEl>
                                      </p:cBhvr>
                                    </p:animEffect>
                                    <p:anim calcmode="lin" valueType="num">
                                      <p:cBhvr>
                                        <p:cTn id="24" dur="1139"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39"/>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39"/>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39"/>
                                        </p:tgtEl>
                                        <p:attrNameLst>
                                          <p:attrName>ppt_y</p:attrName>
                                        </p:attrNameLst>
                                      </p:cBhvr>
                                      <p:tavLst>
                                        <p:tav tm="0" fmla="#ppt_y-sin(pi*$)/81">
                                          <p:val>
                                            <p:fltVal val="0"/>
                                          </p:val>
                                        </p:tav>
                                        <p:tav tm="100000">
                                          <p:val>
                                            <p:fltVal val="1"/>
                                          </p:val>
                                        </p:tav>
                                      </p:tavLst>
                                    </p:anim>
                                    <p:animScale>
                                      <p:cBhvr>
                                        <p:cTn id="29" dur="16">
                                          <p:stCondLst>
                                            <p:cond delay="406"/>
                                          </p:stCondLst>
                                        </p:cTn>
                                        <p:tgtEl>
                                          <p:spTgt spid="39"/>
                                        </p:tgtEl>
                                      </p:cBhvr>
                                      <p:to x="100000" y="60000"/>
                                    </p:animScale>
                                    <p:animScale>
                                      <p:cBhvr>
                                        <p:cTn id="30" dur="104" decel="50000">
                                          <p:stCondLst>
                                            <p:cond delay="423"/>
                                          </p:stCondLst>
                                        </p:cTn>
                                        <p:tgtEl>
                                          <p:spTgt spid="39"/>
                                        </p:tgtEl>
                                      </p:cBhvr>
                                      <p:to x="100000" y="100000"/>
                                    </p:animScale>
                                    <p:animScale>
                                      <p:cBhvr>
                                        <p:cTn id="31" dur="16">
                                          <p:stCondLst>
                                            <p:cond delay="820"/>
                                          </p:stCondLst>
                                        </p:cTn>
                                        <p:tgtEl>
                                          <p:spTgt spid="39"/>
                                        </p:tgtEl>
                                      </p:cBhvr>
                                      <p:to x="100000" y="80000"/>
                                    </p:animScale>
                                    <p:animScale>
                                      <p:cBhvr>
                                        <p:cTn id="32" dur="104" decel="50000">
                                          <p:stCondLst>
                                            <p:cond delay="836"/>
                                          </p:stCondLst>
                                        </p:cTn>
                                        <p:tgtEl>
                                          <p:spTgt spid="39"/>
                                        </p:tgtEl>
                                      </p:cBhvr>
                                      <p:to x="100000" y="100000"/>
                                    </p:animScale>
                                    <p:animScale>
                                      <p:cBhvr>
                                        <p:cTn id="33" dur="16">
                                          <p:stCondLst>
                                            <p:cond delay="1026"/>
                                          </p:stCondLst>
                                        </p:cTn>
                                        <p:tgtEl>
                                          <p:spTgt spid="39"/>
                                        </p:tgtEl>
                                      </p:cBhvr>
                                      <p:to x="100000" y="90000"/>
                                    </p:animScale>
                                    <p:animScale>
                                      <p:cBhvr>
                                        <p:cTn id="34" dur="104" decel="50000">
                                          <p:stCondLst>
                                            <p:cond delay="1042"/>
                                          </p:stCondLst>
                                        </p:cTn>
                                        <p:tgtEl>
                                          <p:spTgt spid="39"/>
                                        </p:tgtEl>
                                      </p:cBhvr>
                                      <p:to x="100000" y="100000"/>
                                    </p:animScale>
                                    <p:animScale>
                                      <p:cBhvr>
                                        <p:cTn id="35" dur="16">
                                          <p:stCondLst>
                                            <p:cond delay="1130"/>
                                          </p:stCondLst>
                                        </p:cTn>
                                        <p:tgtEl>
                                          <p:spTgt spid="39"/>
                                        </p:tgtEl>
                                      </p:cBhvr>
                                      <p:to x="100000" y="95000"/>
                                    </p:animScale>
                                    <p:animScale>
                                      <p:cBhvr>
                                        <p:cTn id="36" dur="104" decel="50000">
                                          <p:stCondLst>
                                            <p:cond delay="1146"/>
                                          </p:stCondLst>
                                        </p:cTn>
                                        <p:tgtEl>
                                          <p:spTgt spid="3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362">
                                          <p:stCondLst>
                                            <p:cond delay="0"/>
                                          </p:stCondLst>
                                        </p:cTn>
                                        <p:tgtEl>
                                          <p:spTgt spid="51"/>
                                        </p:tgtEl>
                                      </p:cBhvr>
                                    </p:animEffect>
                                    <p:anim calcmode="lin" valueType="num">
                                      <p:cBhvr>
                                        <p:cTn id="40" dur="1139"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1"/>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1"/>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1"/>
                                        </p:tgtEl>
                                        <p:attrNameLst>
                                          <p:attrName>ppt_y</p:attrName>
                                        </p:attrNameLst>
                                      </p:cBhvr>
                                      <p:tavLst>
                                        <p:tav tm="0" fmla="#ppt_y-sin(pi*$)/81">
                                          <p:val>
                                            <p:fltVal val="0"/>
                                          </p:val>
                                        </p:tav>
                                        <p:tav tm="100000">
                                          <p:val>
                                            <p:fltVal val="1"/>
                                          </p:val>
                                        </p:tav>
                                      </p:tavLst>
                                    </p:anim>
                                    <p:animScale>
                                      <p:cBhvr>
                                        <p:cTn id="45" dur="16">
                                          <p:stCondLst>
                                            <p:cond delay="406"/>
                                          </p:stCondLst>
                                        </p:cTn>
                                        <p:tgtEl>
                                          <p:spTgt spid="51"/>
                                        </p:tgtEl>
                                      </p:cBhvr>
                                      <p:to x="100000" y="60000"/>
                                    </p:animScale>
                                    <p:animScale>
                                      <p:cBhvr>
                                        <p:cTn id="46" dur="104" decel="50000">
                                          <p:stCondLst>
                                            <p:cond delay="423"/>
                                          </p:stCondLst>
                                        </p:cTn>
                                        <p:tgtEl>
                                          <p:spTgt spid="51"/>
                                        </p:tgtEl>
                                      </p:cBhvr>
                                      <p:to x="100000" y="100000"/>
                                    </p:animScale>
                                    <p:animScale>
                                      <p:cBhvr>
                                        <p:cTn id="47" dur="16">
                                          <p:stCondLst>
                                            <p:cond delay="820"/>
                                          </p:stCondLst>
                                        </p:cTn>
                                        <p:tgtEl>
                                          <p:spTgt spid="51"/>
                                        </p:tgtEl>
                                      </p:cBhvr>
                                      <p:to x="100000" y="80000"/>
                                    </p:animScale>
                                    <p:animScale>
                                      <p:cBhvr>
                                        <p:cTn id="48" dur="104" decel="50000">
                                          <p:stCondLst>
                                            <p:cond delay="836"/>
                                          </p:stCondLst>
                                        </p:cTn>
                                        <p:tgtEl>
                                          <p:spTgt spid="51"/>
                                        </p:tgtEl>
                                      </p:cBhvr>
                                      <p:to x="100000" y="100000"/>
                                    </p:animScale>
                                    <p:animScale>
                                      <p:cBhvr>
                                        <p:cTn id="49" dur="16">
                                          <p:stCondLst>
                                            <p:cond delay="1026"/>
                                          </p:stCondLst>
                                        </p:cTn>
                                        <p:tgtEl>
                                          <p:spTgt spid="51"/>
                                        </p:tgtEl>
                                      </p:cBhvr>
                                      <p:to x="100000" y="90000"/>
                                    </p:animScale>
                                    <p:animScale>
                                      <p:cBhvr>
                                        <p:cTn id="50" dur="104" decel="50000">
                                          <p:stCondLst>
                                            <p:cond delay="1042"/>
                                          </p:stCondLst>
                                        </p:cTn>
                                        <p:tgtEl>
                                          <p:spTgt spid="51"/>
                                        </p:tgtEl>
                                      </p:cBhvr>
                                      <p:to x="100000" y="100000"/>
                                    </p:animScale>
                                    <p:animScale>
                                      <p:cBhvr>
                                        <p:cTn id="51" dur="16">
                                          <p:stCondLst>
                                            <p:cond delay="1130"/>
                                          </p:stCondLst>
                                        </p:cTn>
                                        <p:tgtEl>
                                          <p:spTgt spid="51"/>
                                        </p:tgtEl>
                                      </p:cBhvr>
                                      <p:to x="100000" y="95000"/>
                                    </p:animScale>
                                    <p:animScale>
                                      <p:cBhvr>
                                        <p:cTn id="52" dur="104" decel="50000">
                                          <p:stCondLst>
                                            <p:cond delay="1146"/>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709" y="433225"/>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465" y="754261"/>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11" name="Picture 10">
            <a:extLst>
              <a:ext uri="{FF2B5EF4-FFF2-40B4-BE49-F238E27FC236}">
                <a16:creationId xmlns:a16="http://schemas.microsoft.com/office/drawing/2014/main" id="{7453899D-B6D6-45EE-909D-C8816CC198D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638885"/>
            <a:ext cx="5330855" cy="3631681"/>
          </a:xfrm>
          <a:prstGeom prst="rect">
            <a:avLst/>
          </a:prstGeom>
          <a:noFill/>
          <a:ln>
            <a:noFill/>
          </a:ln>
        </p:spPr>
      </p:pic>
      <p:pic>
        <p:nvPicPr>
          <p:cNvPr id="12" name="Picture 11">
            <a:extLst>
              <a:ext uri="{FF2B5EF4-FFF2-40B4-BE49-F238E27FC236}">
                <a16:creationId xmlns:a16="http://schemas.microsoft.com/office/drawing/2014/main" id="{71064C87-365A-42FA-97E4-49C489F47D4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3138" y="178682"/>
            <a:ext cx="2026941" cy="1663105"/>
          </a:xfrm>
          <a:prstGeom prst="rect">
            <a:avLst/>
          </a:prstGeom>
          <a:noFill/>
          <a:ln>
            <a:noFill/>
          </a:ln>
        </p:spPr>
      </p:pic>
      <p:pic>
        <p:nvPicPr>
          <p:cNvPr id="13" name="Picture 12">
            <a:extLst>
              <a:ext uri="{FF2B5EF4-FFF2-40B4-BE49-F238E27FC236}">
                <a16:creationId xmlns:a16="http://schemas.microsoft.com/office/drawing/2014/main" id="{253EFB67-0DCA-4365-B607-6A69330C697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95" y="0"/>
            <a:ext cx="1743452" cy="1579169"/>
          </a:xfrm>
          <a:prstGeom prst="rect">
            <a:avLst/>
          </a:prstGeom>
          <a:noFill/>
          <a:ln>
            <a:noFill/>
          </a:ln>
        </p:spPr>
      </p:pic>
      <p:sp>
        <p:nvSpPr>
          <p:cNvPr id="8" name="TextBox 7">
            <a:extLst>
              <a:ext uri="{FF2B5EF4-FFF2-40B4-BE49-F238E27FC236}">
                <a16:creationId xmlns:a16="http://schemas.microsoft.com/office/drawing/2014/main" id="{DE2856DB-112B-48D9-A07C-D262892F6353}"/>
              </a:ext>
            </a:extLst>
          </p:cNvPr>
          <p:cNvSpPr txBox="1"/>
          <p:nvPr/>
        </p:nvSpPr>
        <p:spPr>
          <a:xfrm>
            <a:off x="4277432" y="3130806"/>
            <a:ext cx="2871989" cy="461665"/>
          </a:xfrm>
          <a:prstGeom prst="rect">
            <a:avLst/>
          </a:prstGeom>
          <a:noFill/>
        </p:spPr>
        <p:txBody>
          <a:bodyPr wrap="square">
            <a:spAutoFit/>
          </a:bodyPr>
          <a:lstStyle/>
          <a:p>
            <a:pPr marL="0" marR="30480">
              <a:spcBef>
                <a:spcPts val="0"/>
              </a:spcBef>
              <a:spcAft>
                <a:spcPts val="0"/>
              </a:spcAft>
            </a:pPr>
            <a:r>
              <a:rPr lang="en-US" sz="2400" b="1" dirty="0">
                <a:solidFill>
                  <a:schemeClr val="bg1"/>
                </a:solidFill>
                <a:effectLst/>
                <a:latin typeface="Times New Roman" panose="02020603050405020304" pitchFamily="18" charset="0"/>
                <a:ea typeface="Times New Roman" panose="02020603050405020304" pitchFamily="18" charset="0"/>
              </a:rPr>
              <a:t>I. </a:t>
            </a:r>
            <a:r>
              <a:rPr lang="en-US" sz="2400" b="1" dirty="0" err="1">
                <a:solidFill>
                  <a:schemeClr val="bg1"/>
                </a:solidFill>
                <a:effectLst/>
                <a:latin typeface="Times New Roman" panose="02020603050405020304" pitchFamily="18" charset="0"/>
                <a:ea typeface="Times New Roman" panose="02020603050405020304" pitchFamily="18" charset="0"/>
              </a:rPr>
              <a:t>Kiến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thức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cơ</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bản</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24613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9" name="Picture 8">
            <a:extLst>
              <a:ext uri="{FF2B5EF4-FFF2-40B4-BE49-F238E27FC236}">
                <a16:creationId xmlns:a16="http://schemas.microsoft.com/office/drawing/2014/main" id="{1284B2BF-75A6-4F3B-A9F8-E72E93C8E6D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4255" y="1593707"/>
            <a:ext cx="4468160" cy="3024255"/>
          </a:xfrm>
          <a:prstGeom prst="rect">
            <a:avLst/>
          </a:prstGeom>
          <a:noFill/>
          <a:ln>
            <a:noFill/>
          </a:ln>
        </p:spPr>
      </p:pic>
      <p:pic>
        <p:nvPicPr>
          <p:cNvPr id="10" name="Picture 9">
            <a:extLst>
              <a:ext uri="{FF2B5EF4-FFF2-40B4-BE49-F238E27FC236}">
                <a16:creationId xmlns:a16="http://schemas.microsoft.com/office/drawing/2014/main" id="{65951AFB-7CF6-465B-9FCC-B3E2710C1A1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145" y="4232967"/>
            <a:ext cx="3166110" cy="2308860"/>
          </a:xfrm>
          <a:prstGeom prst="rect">
            <a:avLst/>
          </a:prstGeom>
          <a:noFill/>
          <a:ln>
            <a:noFill/>
          </a:ln>
        </p:spPr>
      </p:pic>
      <p:sp>
        <p:nvSpPr>
          <p:cNvPr id="8" name="TextBox 7">
            <a:extLst>
              <a:ext uri="{FF2B5EF4-FFF2-40B4-BE49-F238E27FC236}">
                <a16:creationId xmlns:a16="http://schemas.microsoft.com/office/drawing/2014/main" id="{77812295-F2BF-41A8-8287-EAB7E45FE8B1}"/>
              </a:ext>
            </a:extLst>
          </p:cNvPr>
          <p:cNvSpPr txBox="1"/>
          <p:nvPr/>
        </p:nvSpPr>
        <p:spPr>
          <a:xfrm>
            <a:off x="4130521" y="2458416"/>
            <a:ext cx="3335628" cy="1200329"/>
          </a:xfrm>
          <a:prstGeom prst="rect">
            <a:avLst/>
          </a:prstGeom>
          <a:noFill/>
        </p:spPr>
        <p:txBody>
          <a:bodyPr wrap="square">
            <a:spAutoFit/>
          </a:bodyPr>
          <a:lstStyle/>
          <a:p>
            <a:pPr marL="0" marR="28575" algn="ctr">
              <a:spcBef>
                <a:spcPts val="0"/>
              </a:spcBef>
              <a:spcAft>
                <a:spcPts val="0"/>
              </a:spcAft>
            </a:pPr>
            <a:r>
              <a:rPr lang="en-US" sz="2400" b="0" dirty="0" err="1">
                <a:solidFill>
                  <a:srgbClr val="000000"/>
                </a:solidFill>
                <a:effectLst/>
                <a:latin typeface="Times New Roman" panose="02020603050405020304" pitchFamily="18" charset="0"/>
                <a:ea typeface="Times New Roman" panose="02020603050405020304" pitchFamily="18" charset="0"/>
              </a:rPr>
              <a:t>Nêu</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hiểu</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biết</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của</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em</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về</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dạng</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bài</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văn</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kể</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về</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một</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kỉ</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niệm</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của</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bản</a:t>
            </a:r>
            <a:r>
              <a:rPr lang="en-US" sz="2400" b="0" dirty="0">
                <a:solidFill>
                  <a:srgbClr val="000000"/>
                </a:solidFill>
                <a:effectLst/>
                <a:latin typeface="Times New Roman" panose="02020603050405020304" pitchFamily="18" charset="0"/>
                <a:ea typeface="Times New Roman" panose="02020603050405020304" pitchFamily="18" charset="0"/>
              </a:rPr>
              <a:t> </a:t>
            </a:r>
            <a:r>
              <a:rPr lang="en-US" sz="2400" b="0" dirty="0" err="1">
                <a:solidFill>
                  <a:srgbClr val="000000"/>
                </a:solidFill>
                <a:effectLst/>
                <a:latin typeface="Times New Roman" panose="02020603050405020304" pitchFamily="18" charset="0"/>
                <a:ea typeface="Times New Roman" panose="02020603050405020304" pitchFamily="18" charset="0"/>
              </a:rPr>
              <a:t>thân</a:t>
            </a:r>
            <a:r>
              <a:rPr lang="en-US" sz="2400" b="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56238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2C83AA-4757-4B9D-9834-925978FBEFCF}"/>
              </a:ext>
            </a:extLst>
          </p:cNvPr>
          <p:cNvSpPr/>
          <p:nvPr/>
        </p:nvSpPr>
        <p:spPr>
          <a:xfrm>
            <a:off x="0" y="553792"/>
            <a:ext cx="3876541"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073" y="23739"/>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568" y="534391"/>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224" y="1208803"/>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9" name="Picture 8">
            <a:extLst>
              <a:ext uri="{FF2B5EF4-FFF2-40B4-BE49-F238E27FC236}">
                <a16:creationId xmlns:a16="http://schemas.microsoft.com/office/drawing/2014/main" id="{9003C776-7375-46BA-9D49-56D5119FA24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82895"/>
            <a:ext cx="3166110" cy="2308860"/>
          </a:xfrm>
          <a:prstGeom prst="rect">
            <a:avLst/>
          </a:prstGeom>
          <a:noFill/>
          <a:ln>
            <a:noFill/>
          </a:ln>
        </p:spPr>
      </p:pic>
      <p:sp>
        <p:nvSpPr>
          <p:cNvPr id="11" name="TextBox 10">
            <a:extLst>
              <a:ext uri="{FF2B5EF4-FFF2-40B4-BE49-F238E27FC236}">
                <a16:creationId xmlns:a16="http://schemas.microsoft.com/office/drawing/2014/main" id="{D614B3F8-12A6-4138-A17F-A05A22E05744}"/>
              </a:ext>
            </a:extLst>
          </p:cNvPr>
          <p:cNvSpPr txBox="1"/>
          <p:nvPr/>
        </p:nvSpPr>
        <p:spPr>
          <a:xfrm>
            <a:off x="426027" y="673575"/>
            <a:ext cx="2740083" cy="523220"/>
          </a:xfrm>
          <a:prstGeom prst="rect">
            <a:avLst/>
          </a:prstGeom>
          <a:noFill/>
        </p:spPr>
        <p:txBody>
          <a:bodyPr wrap="square">
            <a:spAutoFit/>
          </a:bodyPr>
          <a:lstStyle/>
          <a:p>
            <a:pPr marL="0" marR="28575">
              <a:spcBef>
                <a:spcPts val="600"/>
              </a:spcBef>
              <a:spcAft>
                <a:spcPts val="600"/>
              </a:spcAft>
            </a:pPr>
            <a:r>
              <a:rPr lang="en-US" sz="2800" b="1" i="1" dirty="0">
                <a:solidFill>
                  <a:schemeClr val="bg1"/>
                </a:solidFill>
                <a:effectLst/>
                <a:latin typeface="Times New Roman" panose="02020603050405020304" pitchFamily="18" charset="0"/>
                <a:ea typeface="Times New Roman" panose="02020603050405020304" pitchFamily="18" charset="0"/>
              </a:rPr>
              <a:t>1. </a:t>
            </a:r>
            <a:r>
              <a:rPr lang="en-US" sz="2800" b="1" i="1" dirty="0" err="1">
                <a:solidFill>
                  <a:schemeClr val="bg1"/>
                </a:solidFill>
                <a:effectLst/>
                <a:latin typeface="Times New Roman" panose="02020603050405020304" pitchFamily="18" charset="0"/>
                <a:ea typeface="Times New Roman" panose="02020603050405020304" pitchFamily="18" charset="0"/>
              </a:rPr>
              <a:t>Định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hướng</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A5044368-33A6-4154-9CA1-02280C3CFD9D}"/>
              </a:ext>
            </a:extLst>
          </p:cNvPr>
          <p:cNvSpPr txBox="1"/>
          <p:nvPr/>
        </p:nvSpPr>
        <p:spPr>
          <a:xfrm>
            <a:off x="1086118" y="2020924"/>
            <a:ext cx="10200068" cy="2985433"/>
          </a:xfrm>
          <a:prstGeom prst="rect">
            <a:avLst/>
          </a:prstGeom>
          <a:noFill/>
        </p:spPr>
        <p:txBody>
          <a:bodyPr wrap="square">
            <a:spAutoFit/>
          </a:bodyPr>
          <a:lstStyle/>
          <a:p>
            <a:pPr marL="0" marR="28575">
              <a:spcBef>
                <a:spcPts val="600"/>
              </a:spcBef>
              <a:spcAft>
                <a:spcPts val="60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Kỉ</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niệm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những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câu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chuyện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còn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lưu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giữ</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lại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được</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trong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trí</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nhớ</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của</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mỗi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người</a:t>
            </a:r>
            <a:r>
              <a:rPr lang="en-US" sz="2800" b="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28575">
              <a:spcBef>
                <a:spcPts val="600"/>
              </a:spcBef>
              <a:spcAft>
                <a:spcPts val="60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Viết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bài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văn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kể</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về</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một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kỉ</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niệm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làm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ghi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lại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những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điều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thú</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vị</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có</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ấn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tượng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sâu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sắc</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về</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một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việc</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trong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quá</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khứ</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em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đã</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chứng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kiến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trải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nghiệm</a:t>
            </a:r>
            <a:r>
              <a:rPr lang="en-US" sz="2800" b="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28575">
              <a:spcBef>
                <a:spcPts val="600"/>
              </a:spcBef>
              <a:spcAft>
                <a:spcPts val="60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Trong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bài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viết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người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kể</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sử</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dụng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ngôi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thứ</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nhất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thường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xưng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tôi</a:t>
            </a:r>
            <a:r>
              <a:rPr lang="en-US" sz="2800" b="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3050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314" y="372666"/>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474" y="761729"/>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9" name="Picture 8">
            <a:extLst>
              <a:ext uri="{FF2B5EF4-FFF2-40B4-BE49-F238E27FC236}">
                <a16:creationId xmlns:a16="http://schemas.microsoft.com/office/drawing/2014/main" id="{44F71C83-30E9-45E3-9F69-BE1DD46144D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99787" y="1143000"/>
            <a:ext cx="5847009" cy="4572000"/>
          </a:xfrm>
          <a:prstGeom prst="rect">
            <a:avLst/>
          </a:prstGeom>
          <a:noFill/>
          <a:ln>
            <a:noFill/>
          </a:ln>
        </p:spPr>
      </p:pic>
      <p:pic>
        <p:nvPicPr>
          <p:cNvPr id="10" name="Picture 9">
            <a:extLst>
              <a:ext uri="{FF2B5EF4-FFF2-40B4-BE49-F238E27FC236}">
                <a16:creationId xmlns:a16="http://schemas.microsoft.com/office/drawing/2014/main" id="{629B1BE0-2289-40C1-A8CA-53F1CAF25C7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4505" y="4986596"/>
            <a:ext cx="2224405" cy="2224405"/>
          </a:xfrm>
          <a:prstGeom prst="rect">
            <a:avLst/>
          </a:prstGeom>
          <a:noFill/>
          <a:ln>
            <a:noFill/>
          </a:ln>
        </p:spPr>
      </p:pic>
      <p:pic>
        <p:nvPicPr>
          <p:cNvPr id="11" name="Picture 10">
            <a:extLst>
              <a:ext uri="{FF2B5EF4-FFF2-40B4-BE49-F238E27FC236}">
                <a16:creationId xmlns:a16="http://schemas.microsoft.com/office/drawing/2014/main" id="{93C9867A-1305-489D-9E24-FEDDEBD7DE6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544" y="1140853"/>
            <a:ext cx="3280058" cy="4076816"/>
          </a:xfrm>
          <a:prstGeom prst="rect">
            <a:avLst/>
          </a:prstGeom>
          <a:noFill/>
          <a:ln>
            <a:noFill/>
          </a:ln>
        </p:spPr>
      </p:pic>
      <p:sp>
        <p:nvSpPr>
          <p:cNvPr id="8" name="TextBox 7">
            <a:extLst>
              <a:ext uri="{FF2B5EF4-FFF2-40B4-BE49-F238E27FC236}">
                <a16:creationId xmlns:a16="http://schemas.microsoft.com/office/drawing/2014/main" id="{3537DE2A-69F6-4FC8-AAB5-BCF6D2FAE15E}"/>
              </a:ext>
            </a:extLst>
          </p:cNvPr>
          <p:cNvSpPr txBox="1"/>
          <p:nvPr/>
        </p:nvSpPr>
        <p:spPr>
          <a:xfrm>
            <a:off x="4862937" y="1686207"/>
            <a:ext cx="4773770" cy="1569660"/>
          </a:xfrm>
          <a:prstGeom prst="rect">
            <a:avLst/>
          </a:prstGeom>
          <a:noFill/>
        </p:spPr>
        <p:txBody>
          <a:bodyPr wrap="square">
            <a:spAutoFit/>
          </a:bodyPr>
          <a:lstStyle/>
          <a:p>
            <a:pPr marL="0" marR="28575" algn="ctr">
              <a:spcBef>
                <a:spcPts val="0"/>
              </a:spcBef>
              <a:spcAft>
                <a:spcPts val="0"/>
              </a:spcAft>
            </a:pPr>
            <a:r>
              <a:rPr lang="en-US" sz="3200" b="0" dirty="0" err="1">
                <a:solidFill>
                  <a:srgbClr val="C00000"/>
                </a:solidFill>
                <a:effectLst/>
                <a:latin typeface="Times New Roman" panose="02020603050405020304" pitchFamily="18" charset="0"/>
                <a:ea typeface="Times New Roman" panose="02020603050405020304" pitchFamily="18" charset="0"/>
              </a:rPr>
              <a:t>Những</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yêu</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cầu</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cơ</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bản</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của</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bài</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văn</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kể</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về</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một</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kỉ</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niệm</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của</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bản</a:t>
            </a:r>
            <a:r>
              <a:rPr lang="en-US" sz="3200" b="0" dirty="0">
                <a:solidFill>
                  <a:srgbClr val="C00000"/>
                </a:solidFill>
                <a:effectLst/>
                <a:latin typeface="Times New Roman" panose="02020603050405020304" pitchFamily="18" charset="0"/>
                <a:ea typeface="Times New Roman" panose="02020603050405020304" pitchFamily="18" charset="0"/>
              </a:rPr>
              <a:t> </a:t>
            </a:r>
            <a:r>
              <a:rPr lang="en-US" sz="3200" b="0" dirty="0" err="1">
                <a:solidFill>
                  <a:srgbClr val="C00000"/>
                </a:solidFill>
                <a:effectLst/>
                <a:latin typeface="Times New Roman" panose="02020603050405020304" pitchFamily="18" charset="0"/>
                <a:ea typeface="Times New Roman" panose="02020603050405020304" pitchFamily="18" charset="0"/>
              </a:rPr>
              <a:t>thân</a:t>
            </a:r>
            <a:r>
              <a:rPr lang="en-US" sz="3200" b="0" dirty="0">
                <a:solidFill>
                  <a:srgbClr val="C00000"/>
                </a:solidFill>
                <a:effectLst/>
                <a:latin typeface="Times New Roman" panose="02020603050405020304" pitchFamily="18" charset="0"/>
                <a:ea typeface="Times New Roman" panose="02020603050405020304" pitchFamily="18" charset="0"/>
              </a:rPr>
              <a:t>?</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619BC890-5302-4BD8-A4D1-750ED0CC614E}"/>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595" y="0"/>
            <a:ext cx="1743452" cy="1579169"/>
          </a:xfrm>
          <a:prstGeom prst="rect">
            <a:avLst/>
          </a:prstGeom>
          <a:noFill/>
          <a:ln>
            <a:noFill/>
          </a:ln>
        </p:spPr>
      </p:pic>
    </p:spTree>
    <p:extLst>
      <p:ext uri="{BB962C8B-B14F-4D97-AF65-F5344CB8AC3E}">
        <p14:creationId xmlns:p14="http://schemas.microsoft.com/office/powerpoint/2010/main" val="19000305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87870"/>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sp>
        <p:nvSpPr>
          <p:cNvPr id="8" name="TextBox 7">
            <a:extLst>
              <a:ext uri="{FF2B5EF4-FFF2-40B4-BE49-F238E27FC236}">
                <a16:creationId xmlns:a16="http://schemas.microsoft.com/office/drawing/2014/main" id="{9AB3DA11-5B4F-4149-9402-C982EF506D13}"/>
              </a:ext>
            </a:extLst>
          </p:cNvPr>
          <p:cNvSpPr txBox="1"/>
          <p:nvPr/>
        </p:nvSpPr>
        <p:spPr>
          <a:xfrm>
            <a:off x="1219238" y="1808319"/>
            <a:ext cx="10074083" cy="3416320"/>
          </a:xfrm>
          <a:prstGeom prst="rect">
            <a:avLst/>
          </a:prstGeom>
          <a:noFill/>
        </p:spPr>
        <p:txBody>
          <a:bodyPr wrap="square">
            <a:spAutoFit/>
          </a:bodyPr>
          <a:lstStyle/>
          <a:p>
            <a:pPr marL="0" marR="28575" algn="just">
              <a:spcBef>
                <a:spcPts val="600"/>
              </a:spcBef>
              <a:spcAft>
                <a:spcPts val="60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Yêu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cầu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kể</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những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kỉ</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niệm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có</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thật</a:t>
            </a:r>
            <a:r>
              <a:rPr lang="en-US" sz="2800" b="0" dirty="0">
                <a:solidFill>
                  <a:srgbClr val="000000"/>
                </a:solidFill>
                <a:effectLst/>
                <a:latin typeface="Times New Roman" panose="02020603050405020304" pitchFamily="18" charset="0"/>
                <a:ea typeface="Times New Roman" panose="02020603050405020304" pitchFamily="18" charset="0"/>
              </a:rPr>
              <a:t>, do </a:t>
            </a:r>
            <a:r>
              <a:rPr lang="en-US" sz="2800" b="0" dirty="0" err="1">
                <a:solidFill>
                  <a:srgbClr val="000000"/>
                </a:solidFill>
                <a:effectLst/>
                <a:latin typeface="Times New Roman" panose="02020603050405020304" pitchFamily="18" charset="0"/>
                <a:ea typeface="Times New Roman" panose="02020603050405020304" pitchFamily="18" charset="0"/>
              </a:rPr>
              <a:t>đó</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cần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chú</a:t>
            </a:r>
            <a:r>
              <a:rPr lang="en-US" sz="2800" b="0" dirty="0">
                <a:solidFill>
                  <a:srgbClr val="000000"/>
                </a:solidFill>
                <a:effectLst/>
                <a:latin typeface="Times New Roman" panose="02020603050405020304" pitchFamily="18" charset="0"/>
                <a:ea typeface="Times New Roman" panose="02020603050405020304" pitchFamily="18" charset="0"/>
              </a:rPr>
              <a:t> ý </a:t>
            </a:r>
            <a:r>
              <a:rPr lang="en-US" sz="2800" b="0" dirty="0" err="1">
                <a:solidFill>
                  <a:srgbClr val="000000"/>
                </a:solidFill>
                <a:effectLst/>
                <a:latin typeface="Times New Roman" panose="02020603050405020304" pitchFamily="18" charset="0"/>
                <a:ea typeface="Times New Roman" panose="02020603050405020304" pitchFamily="18" charset="0"/>
              </a:rPr>
              <a:t>tôn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trọng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thật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nhưng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điều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đó</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không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có</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nghĩa</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ghi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lại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câu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chuyện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một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cách</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máy</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móc</a:t>
            </a:r>
            <a:r>
              <a:rPr lang="en-US" sz="2800" b="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28575" algn="just">
              <a:spcBef>
                <a:spcPts val="600"/>
              </a:spcBef>
              <a:spcAft>
                <a:spcPts val="60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Cần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biết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sắp</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xếp</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những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kỉ</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niệm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vui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buồn</a:t>
            </a:r>
            <a:r>
              <a:rPr lang="en-US" sz="2800" b="0" dirty="0">
                <a:solidFill>
                  <a:srgbClr val="000000"/>
                </a:solidFill>
                <a:effectLst/>
                <a:latin typeface="Times New Roman" panose="02020603050405020304" pitchFamily="18" charset="0"/>
                <a:ea typeface="Times New Roman" panose="02020603050405020304" pitchFamily="18" charset="0"/>
              </a:rPr>
              <a:t> hay </a:t>
            </a:r>
            <a:r>
              <a:rPr lang="en-US" sz="2800" b="0" dirty="0" err="1">
                <a:solidFill>
                  <a:srgbClr val="000000"/>
                </a:solidFill>
                <a:effectLst/>
                <a:latin typeface="Times New Roman" panose="02020603050405020304" pitchFamily="18" charset="0"/>
                <a:ea typeface="Times New Roman" panose="02020603050405020304" pitchFamily="18" charset="0"/>
              </a:rPr>
              <a:t>theo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một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trật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nào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đó</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để</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tạo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nên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tình</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tiết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tạo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hấp</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dẫn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cho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câu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chuyện</a:t>
            </a:r>
            <a:r>
              <a:rPr lang="en-US" sz="2800" b="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28575" algn="just">
              <a:spcBef>
                <a:spcPts val="600"/>
              </a:spcBef>
              <a:spcAft>
                <a:spcPts val="60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Kỉ</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niệm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phải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gắn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với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hoàn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cảnh</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nhân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vật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không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gian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thời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gian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cụ</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thể</a:t>
            </a:r>
            <a:r>
              <a:rPr lang="en-US" sz="2800" b="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nvGrpSpPr>
          <p:cNvPr id="10" name="Group 9">
            <a:extLst>
              <a:ext uri="{FF2B5EF4-FFF2-40B4-BE49-F238E27FC236}">
                <a16:creationId xmlns:a16="http://schemas.microsoft.com/office/drawing/2014/main" id="{8959135A-B626-4E5B-9C7F-941A7654C60D}"/>
              </a:ext>
            </a:extLst>
          </p:cNvPr>
          <p:cNvGrpSpPr/>
          <p:nvPr/>
        </p:nvGrpSpPr>
        <p:grpSpPr bwMode="auto">
          <a:xfrm>
            <a:off x="170224" y="4938788"/>
            <a:ext cx="1718946" cy="1895473"/>
            <a:chOff x="0" y="0"/>
            <a:chExt cx="12121931" cy="7840389"/>
          </a:xfrm>
        </p:grpSpPr>
        <p:sp>
          <p:nvSpPr>
            <p:cNvPr id="11" name="Freeform 34">
              <a:extLst>
                <a:ext uri="{FF2B5EF4-FFF2-40B4-BE49-F238E27FC236}">
                  <a16:creationId xmlns:a16="http://schemas.microsoft.com/office/drawing/2014/main" id="{9FB97D37-C577-4D2D-A072-D5E42799B071}"/>
                </a:ext>
              </a:extLst>
            </p:cNvPr>
            <p:cNvSpPr>
              <a:spLocks/>
            </p:cNvSpPr>
            <p:nvPr/>
          </p:nvSpPr>
          <p:spPr bwMode="auto">
            <a:xfrm>
              <a:off x="3475476" y="3898036"/>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5">
              <a:extLst>
                <a:ext uri="{FF2B5EF4-FFF2-40B4-BE49-F238E27FC236}">
                  <a16:creationId xmlns:a16="http://schemas.microsoft.com/office/drawing/2014/main" id="{E106903F-FD87-4133-AC91-4E822E72A7AF}"/>
                </a:ext>
              </a:extLst>
            </p:cNvPr>
            <p:cNvSpPr>
              <a:spLocks/>
            </p:cNvSpPr>
            <p:nvPr/>
          </p:nvSpPr>
          <p:spPr bwMode="auto">
            <a:xfrm rot="4567797">
              <a:off x="152452" y="202272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6">
              <a:extLst>
                <a:ext uri="{FF2B5EF4-FFF2-40B4-BE49-F238E27FC236}">
                  <a16:creationId xmlns:a16="http://schemas.microsoft.com/office/drawing/2014/main" id="{32CBCB49-0866-4FFE-9993-F80501076992}"/>
                </a:ext>
              </a:extLst>
            </p:cNvPr>
            <p:cNvSpPr>
              <a:spLocks/>
            </p:cNvSpPr>
            <p:nvPr/>
          </p:nvSpPr>
          <p:spPr bwMode="auto">
            <a:xfrm rot="7742864">
              <a:off x="2722004" y="-8049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7">
              <a:extLst>
                <a:ext uri="{FF2B5EF4-FFF2-40B4-BE49-F238E27FC236}">
                  <a16:creationId xmlns:a16="http://schemas.microsoft.com/office/drawing/2014/main" id="{40CABE22-F836-4E36-A7E5-93118DF63D4A}"/>
                </a:ext>
              </a:extLst>
            </p:cNvPr>
            <p:cNvSpPr>
              <a:spLocks/>
            </p:cNvSpPr>
            <p:nvPr/>
          </p:nvSpPr>
          <p:spPr bwMode="auto">
            <a:xfrm rot="9355996">
              <a:off x="5625998" y="0"/>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sp>
          <p:nvSpPr>
            <p:cNvPr id="16" name="Freeform 38">
              <a:extLst>
                <a:ext uri="{FF2B5EF4-FFF2-40B4-BE49-F238E27FC236}">
                  <a16:creationId xmlns:a16="http://schemas.microsoft.com/office/drawing/2014/main" id="{CA88D7F2-DB23-4B3B-BB05-13F7B00C22C7}"/>
                </a:ext>
              </a:extLst>
            </p:cNvPr>
            <p:cNvSpPr>
              <a:spLocks/>
            </p:cNvSpPr>
            <p:nvPr/>
          </p:nvSpPr>
          <p:spPr bwMode="auto">
            <a:xfrm rot="10800000">
              <a:off x="8331049" y="9699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endParaRPr lang="en-US"/>
            </a:p>
          </p:txBody>
        </p:sp>
        <p:sp>
          <p:nvSpPr>
            <p:cNvPr id="17" name="Freeform 39">
              <a:extLst>
                <a:ext uri="{FF2B5EF4-FFF2-40B4-BE49-F238E27FC236}">
                  <a16:creationId xmlns:a16="http://schemas.microsoft.com/office/drawing/2014/main" id="{8E933EE6-2DF0-4A6F-98A2-00A755DC5F95}"/>
                </a:ext>
              </a:extLst>
            </p:cNvPr>
            <p:cNvSpPr>
              <a:spLocks/>
            </p:cNvSpPr>
            <p:nvPr/>
          </p:nvSpPr>
          <p:spPr bwMode="auto">
            <a:xfrm rot="5696320">
              <a:off x="3196732" y="2958388"/>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0">
              <a:extLst>
                <a:ext uri="{FF2B5EF4-FFF2-40B4-BE49-F238E27FC236}">
                  <a16:creationId xmlns:a16="http://schemas.microsoft.com/office/drawing/2014/main" id="{486DA308-0937-4231-854E-8144F158E72B}"/>
                </a:ext>
              </a:extLst>
            </p:cNvPr>
            <p:cNvSpPr>
              <a:spLocks/>
            </p:cNvSpPr>
            <p:nvPr/>
          </p:nvSpPr>
          <p:spPr bwMode="auto">
            <a:xfrm rot="8492870">
              <a:off x="5438180" y="170272"/>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1">
              <a:extLst>
                <a:ext uri="{FF2B5EF4-FFF2-40B4-BE49-F238E27FC236}">
                  <a16:creationId xmlns:a16="http://schemas.microsoft.com/office/drawing/2014/main" id="{6F440CB9-DD5F-4724-8DF1-3D19C2E44524}"/>
                </a:ext>
              </a:extLst>
            </p:cNvPr>
            <p:cNvSpPr>
              <a:spLocks/>
            </p:cNvSpPr>
            <p:nvPr/>
          </p:nvSpPr>
          <p:spPr bwMode="auto">
            <a:xfrm rot="10051992">
              <a:off x="8440585" y="649264"/>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20" name="Freeform 42">
              <a:extLst>
                <a:ext uri="{FF2B5EF4-FFF2-40B4-BE49-F238E27FC236}">
                  <a16:creationId xmlns:a16="http://schemas.microsoft.com/office/drawing/2014/main" id="{3AD88479-6C48-4670-BBAA-5129D9C224EE}"/>
                </a:ext>
              </a:extLst>
            </p:cNvPr>
            <p:cNvSpPr>
              <a:spLocks/>
            </p:cNvSpPr>
            <p:nvPr/>
          </p:nvSpPr>
          <p:spPr bwMode="auto">
            <a:xfrm rot="13144547">
              <a:off x="7927832" y="3728907"/>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24" name="Freeform 43">
              <a:extLst>
                <a:ext uri="{FF2B5EF4-FFF2-40B4-BE49-F238E27FC236}">
                  <a16:creationId xmlns:a16="http://schemas.microsoft.com/office/drawing/2014/main" id="{FF3B9C8C-357A-4CD4-890F-21397A81DF04}"/>
                </a:ext>
              </a:extLst>
            </p:cNvPr>
            <p:cNvSpPr>
              <a:spLocks/>
            </p:cNvSpPr>
            <p:nvPr/>
          </p:nvSpPr>
          <p:spPr bwMode="auto">
            <a:xfrm rot="5080426">
              <a:off x="1189328" y="1126550"/>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a:extLst>
                <a:ext uri="{FF2B5EF4-FFF2-40B4-BE49-F238E27FC236}">
                  <a16:creationId xmlns:a16="http://schemas.microsoft.com/office/drawing/2014/main" id="{37B27D0E-79C6-49BB-9577-B8EDAA0BD602}"/>
                </a:ext>
              </a:extLst>
            </p:cNvPr>
            <p:cNvSpPr>
              <a:spLocks/>
            </p:cNvSpPr>
            <p:nvPr/>
          </p:nvSpPr>
          <p:spPr bwMode="auto">
            <a:xfrm rot="8176420">
              <a:off x="2224173" y="673546"/>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5">
              <a:extLst>
                <a:ext uri="{FF2B5EF4-FFF2-40B4-BE49-F238E27FC236}">
                  <a16:creationId xmlns:a16="http://schemas.microsoft.com/office/drawing/2014/main" id="{0309AFAF-7DEC-4AE4-AE3B-DA97B7B4D688}"/>
                </a:ext>
              </a:extLst>
            </p:cNvPr>
            <p:cNvSpPr>
              <a:spLocks/>
            </p:cNvSpPr>
            <p:nvPr/>
          </p:nvSpPr>
          <p:spPr bwMode="auto">
            <a:xfrm rot="8492870">
              <a:off x="5251479" y="242803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6">
              <a:extLst>
                <a:ext uri="{FF2B5EF4-FFF2-40B4-BE49-F238E27FC236}">
                  <a16:creationId xmlns:a16="http://schemas.microsoft.com/office/drawing/2014/main" id="{93D3DBB1-67CA-4EFD-BDFA-1F1E3949CD78}"/>
                </a:ext>
              </a:extLst>
            </p:cNvPr>
            <p:cNvSpPr>
              <a:spLocks/>
            </p:cNvSpPr>
            <p:nvPr/>
          </p:nvSpPr>
          <p:spPr bwMode="auto">
            <a:xfrm rot="10051992">
              <a:off x="7056310" y="3471741"/>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28" name="Freeform 47">
              <a:extLst>
                <a:ext uri="{FF2B5EF4-FFF2-40B4-BE49-F238E27FC236}">
                  <a16:creationId xmlns:a16="http://schemas.microsoft.com/office/drawing/2014/main" id="{81364A15-2643-4879-8090-FF4EA50828DB}"/>
                </a:ext>
              </a:extLst>
            </p:cNvPr>
            <p:cNvSpPr>
              <a:spLocks/>
            </p:cNvSpPr>
            <p:nvPr/>
          </p:nvSpPr>
          <p:spPr bwMode="auto">
            <a:xfrm rot="11618841">
              <a:off x="10624945" y="2346243"/>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grpSp>
      <p:pic>
        <p:nvPicPr>
          <p:cNvPr id="29" name="图片 48135" descr="16">
            <a:extLst>
              <a:ext uri="{FF2B5EF4-FFF2-40B4-BE49-F238E27FC236}">
                <a16:creationId xmlns:a16="http://schemas.microsoft.com/office/drawing/2014/main" id="{BFF3C85B-C2CC-B144-BC9F-BA3BB726481F}"/>
              </a:ext>
            </a:extLst>
          </p:cNvPr>
          <p:cNvPicPr/>
          <p:nvPr/>
        </p:nvPicPr>
        <p:blipFill>
          <a:blip r:embed="rId7"/>
          <a:stretch>
            <a:fillRect/>
          </a:stretch>
        </p:blipFill>
        <p:spPr>
          <a:xfrm>
            <a:off x="2892710" y="391935"/>
            <a:ext cx="1667510" cy="739140"/>
          </a:xfrm>
          <a:prstGeom prst="rect">
            <a:avLst/>
          </a:prstGeom>
          <a:noFill/>
          <a:ln w="9525">
            <a:noFill/>
          </a:ln>
        </p:spPr>
      </p:pic>
      <p:sp>
        <p:nvSpPr>
          <p:cNvPr id="30" name="Rectangle 29">
            <a:extLst>
              <a:ext uri="{FF2B5EF4-FFF2-40B4-BE49-F238E27FC236}">
                <a16:creationId xmlns:a16="http://schemas.microsoft.com/office/drawing/2014/main" id="{04D7A4AA-CFF9-4EC8-8B9E-15827DB94AF6}"/>
              </a:ext>
            </a:extLst>
          </p:cNvPr>
          <p:cNvSpPr/>
          <p:nvPr/>
        </p:nvSpPr>
        <p:spPr>
          <a:xfrm>
            <a:off x="1" y="553792"/>
            <a:ext cx="3048000"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69BD79-FC1C-45DA-AE92-DDA291A2D379}"/>
              </a:ext>
            </a:extLst>
          </p:cNvPr>
          <p:cNvSpPr txBox="1"/>
          <p:nvPr/>
        </p:nvSpPr>
        <p:spPr>
          <a:xfrm>
            <a:off x="675098" y="610383"/>
            <a:ext cx="2105288" cy="523220"/>
          </a:xfrm>
          <a:prstGeom prst="rect">
            <a:avLst/>
          </a:prstGeom>
          <a:noFill/>
        </p:spPr>
        <p:txBody>
          <a:bodyPr wrap="square">
            <a:spAutoFit/>
          </a:bodyPr>
          <a:lstStyle/>
          <a:p>
            <a:pPr marL="0" marR="28575">
              <a:spcBef>
                <a:spcPts val="0"/>
              </a:spcBef>
              <a:spcAft>
                <a:spcPts val="0"/>
              </a:spcAft>
            </a:pPr>
            <a:r>
              <a:rPr lang="en-US" sz="2800" b="1" i="1" dirty="0">
                <a:solidFill>
                  <a:schemeClr val="bg1"/>
                </a:solidFill>
                <a:effectLst/>
                <a:latin typeface="Times New Roman" panose="02020603050405020304" pitchFamily="18" charset="0"/>
                <a:ea typeface="Times New Roman" panose="02020603050405020304" pitchFamily="18" charset="0"/>
              </a:rPr>
              <a:t>2. </a:t>
            </a:r>
            <a:r>
              <a:rPr lang="en-US" sz="2800" b="1" i="1" dirty="0" err="1">
                <a:solidFill>
                  <a:schemeClr val="bg1"/>
                </a:solidFill>
                <a:effectLst/>
                <a:latin typeface="Times New Roman" panose="02020603050405020304" pitchFamily="18" charset="0"/>
                <a:ea typeface="Times New Roman" panose="02020603050405020304" pitchFamily="18" charset="0"/>
              </a:rPr>
              <a:t>Yêu</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cầu</a:t>
            </a:r>
            <a:r>
              <a:rPr lang="en-US" sz="2800" b="1" i="1" dirty="0">
                <a:solidFill>
                  <a:schemeClr val="bg1"/>
                </a:solidFill>
                <a:effectLst/>
                <a:latin typeface="Times New Roman" panose="02020603050405020304" pitchFamily="18" charset="0"/>
                <a:ea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02240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pic>
        <p:nvPicPr>
          <p:cNvPr id="9" name="Picture 8">
            <a:extLst>
              <a:ext uri="{FF2B5EF4-FFF2-40B4-BE49-F238E27FC236}">
                <a16:creationId xmlns:a16="http://schemas.microsoft.com/office/drawing/2014/main" id="{04276FE1-CB04-419E-AE1B-4395910EB17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6824" y="1320385"/>
            <a:ext cx="4753071" cy="4492419"/>
          </a:xfrm>
          <a:prstGeom prst="rect">
            <a:avLst/>
          </a:prstGeom>
          <a:noFill/>
          <a:ln>
            <a:noFill/>
          </a:ln>
        </p:spPr>
      </p:pic>
      <p:pic>
        <p:nvPicPr>
          <p:cNvPr id="10" name="Picture 9">
            <a:extLst>
              <a:ext uri="{FF2B5EF4-FFF2-40B4-BE49-F238E27FC236}">
                <a16:creationId xmlns:a16="http://schemas.microsoft.com/office/drawing/2014/main" id="{8E355AF8-A50A-4851-986B-896525EBC26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238014" y="4683348"/>
            <a:ext cx="1600200" cy="2225675"/>
          </a:xfrm>
          <a:prstGeom prst="rect">
            <a:avLst/>
          </a:prstGeom>
          <a:noFill/>
        </p:spPr>
      </p:pic>
      <p:pic>
        <p:nvPicPr>
          <p:cNvPr id="11" name="图片 5">
            <a:extLst>
              <a:ext uri="{FF2B5EF4-FFF2-40B4-BE49-F238E27FC236}">
                <a16:creationId xmlns:a16="http://schemas.microsoft.com/office/drawing/2014/main" id="{A50F2A7A-AB64-43D1-8474-36B3FAF5E3A1}"/>
              </a:ext>
            </a:extLst>
          </p:cNvPr>
          <p:cNvPicPr/>
          <p:nvPr/>
        </p:nvPicPr>
        <p:blipFill>
          <a:blip r:embed="rId9"/>
          <a:stretch>
            <a:fillRect/>
          </a:stretch>
        </p:blipFill>
        <p:spPr>
          <a:xfrm>
            <a:off x="6950529" y="5184998"/>
            <a:ext cx="1485900" cy="1724025"/>
          </a:xfrm>
          <a:prstGeom prst="rect">
            <a:avLst/>
          </a:prstGeom>
        </p:spPr>
      </p:pic>
      <p:sp>
        <p:nvSpPr>
          <p:cNvPr id="8" name="TextBox 7">
            <a:extLst>
              <a:ext uri="{FF2B5EF4-FFF2-40B4-BE49-F238E27FC236}">
                <a16:creationId xmlns:a16="http://schemas.microsoft.com/office/drawing/2014/main" id="{A870EF99-2063-488D-AFBD-17B9B8E25877}"/>
              </a:ext>
            </a:extLst>
          </p:cNvPr>
          <p:cNvSpPr txBox="1"/>
          <p:nvPr/>
        </p:nvSpPr>
        <p:spPr>
          <a:xfrm>
            <a:off x="5349519" y="2540823"/>
            <a:ext cx="2884868" cy="2092881"/>
          </a:xfrm>
          <a:prstGeom prst="rect">
            <a:avLst/>
          </a:prstGeom>
          <a:noFill/>
        </p:spPr>
        <p:txBody>
          <a:bodyPr wrap="square">
            <a:spAutoFit/>
          </a:bodyPr>
          <a:lstStyle/>
          <a:p>
            <a:pPr marL="0" marR="30480" algn="ctr">
              <a:spcBef>
                <a:spcPts val="0"/>
              </a:spcBef>
              <a:spcAft>
                <a:spcPts val="0"/>
              </a:spcAft>
            </a:pPr>
            <a:r>
              <a:rPr lang="en-US" sz="2600" b="0" dirty="0" err="1">
                <a:solidFill>
                  <a:srgbClr val="000000"/>
                </a:solidFill>
                <a:effectLst/>
                <a:latin typeface="Times New Roman" panose="02020603050405020304" pitchFamily="18" charset="0"/>
                <a:ea typeface="Times New Roman" panose="02020603050405020304" pitchFamily="18" charset="0"/>
              </a:rPr>
              <a:t>Quy</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trình</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làm</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bài</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gồm</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mấy</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bước</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Phân</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tích</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rõ</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nội</a:t>
            </a:r>
            <a:r>
              <a:rPr lang="en-US" sz="2600" b="0" dirty="0">
                <a:solidFill>
                  <a:srgbClr val="000000"/>
                </a:solidFill>
                <a:effectLst/>
                <a:latin typeface="Times New Roman" panose="02020603050405020304" pitchFamily="18" charset="0"/>
                <a:ea typeface="Times New Roman" panose="02020603050405020304" pitchFamily="18" charset="0"/>
              </a:rPr>
              <a:t> dung </a:t>
            </a:r>
            <a:r>
              <a:rPr lang="en-US" sz="2600" b="0" dirty="0" err="1">
                <a:solidFill>
                  <a:srgbClr val="000000"/>
                </a:solidFill>
                <a:effectLst/>
                <a:latin typeface="Times New Roman" panose="02020603050405020304" pitchFamily="18" charset="0"/>
                <a:ea typeface="Times New Roman" panose="02020603050405020304" pitchFamily="18" charset="0"/>
              </a:rPr>
              <a:t>yêu</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cầu</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của</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từng</a:t>
            </a:r>
            <a:r>
              <a:rPr lang="en-US" sz="2600" b="0" dirty="0">
                <a:solidFill>
                  <a:srgbClr val="000000"/>
                </a:solidFill>
                <a:effectLst/>
                <a:latin typeface="Times New Roman" panose="02020603050405020304" pitchFamily="18" charset="0"/>
                <a:ea typeface="Times New Roman" panose="02020603050405020304" pitchFamily="18" charset="0"/>
              </a:rPr>
              <a:t> </a:t>
            </a:r>
            <a:r>
              <a:rPr lang="en-US" sz="2600" b="0" dirty="0" err="1">
                <a:solidFill>
                  <a:srgbClr val="000000"/>
                </a:solidFill>
                <a:effectLst/>
                <a:latin typeface="Times New Roman" panose="02020603050405020304" pitchFamily="18" charset="0"/>
                <a:ea typeface="Times New Roman" panose="02020603050405020304" pitchFamily="18" charset="0"/>
              </a:rPr>
              <a:t>bước</a:t>
            </a:r>
            <a:r>
              <a:rPr lang="en-US" sz="2600" b="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pic>
        <p:nvPicPr>
          <p:cNvPr id="15" name="Picture 14">
            <a:extLst>
              <a:ext uri="{FF2B5EF4-FFF2-40B4-BE49-F238E27FC236}">
                <a16:creationId xmlns:a16="http://schemas.microsoft.com/office/drawing/2014/main" id="{E1890EA0-4501-4717-B63E-3060AC023DF3}"/>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587" y="2033508"/>
            <a:ext cx="4389898" cy="3009363"/>
          </a:xfrm>
          <a:prstGeom prst="rect">
            <a:avLst/>
          </a:prstGeom>
          <a:noFill/>
          <a:ln>
            <a:noFill/>
          </a:ln>
        </p:spPr>
      </p:pic>
    </p:spTree>
    <p:extLst>
      <p:ext uri="{BB962C8B-B14F-4D97-AF65-F5344CB8AC3E}">
        <p14:creationId xmlns:p14="http://schemas.microsoft.com/office/powerpoint/2010/main" val="19734011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007" y="957"/>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610" y="254354"/>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790" y="771921"/>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sp>
        <p:nvSpPr>
          <p:cNvPr id="8" name="TextBox 7">
            <a:extLst>
              <a:ext uri="{FF2B5EF4-FFF2-40B4-BE49-F238E27FC236}">
                <a16:creationId xmlns:a16="http://schemas.microsoft.com/office/drawing/2014/main" id="{F14CDD3F-4E99-4052-95C8-AAB36A6AA4E6}"/>
              </a:ext>
            </a:extLst>
          </p:cNvPr>
          <p:cNvSpPr txBox="1"/>
          <p:nvPr/>
        </p:nvSpPr>
        <p:spPr>
          <a:xfrm>
            <a:off x="590281" y="1554227"/>
            <a:ext cx="11011437" cy="4616648"/>
          </a:xfrm>
          <a:prstGeom prst="rect">
            <a:avLst/>
          </a:prstGeom>
          <a:noFill/>
        </p:spPr>
        <p:txBody>
          <a:bodyPr wrap="square">
            <a:spAutoFit/>
          </a:bodyPr>
          <a:lstStyle/>
          <a:p>
            <a:pPr marL="0" marR="30480">
              <a:spcBef>
                <a:spcPts val="600"/>
              </a:spcBef>
              <a:spcAft>
                <a:spcPts val="600"/>
              </a:spcAft>
            </a:pPr>
            <a:r>
              <a:rPr lang="pt-BR" sz="2400" b="1" i="1" dirty="0">
                <a:effectLst/>
                <a:latin typeface="Times New Roman" panose="02020603050405020304" pitchFamily="18" charset="0"/>
                <a:ea typeface="Times New Roman" panose="02020603050405020304" pitchFamily="18" charset="0"/>
              </a:rPr>
              <a:t>* Bước 1: Chuẩn bị</a:t>
            </a:r>
            <a:endParaRPr lang="en-US" sz="2400" dirty="0">
              <a:effectLst/>
              <a:latin typeface="Times New Roman" panose="02020603050405020304" pitchFamily="18" charset="0"/>
              <a:ea typeface="Times New Roman" panose="02020603050405020304" pitchFamily="18" charset="0"/>
            </a:endParaRPr>
          </a:p>
          <a:p>
            <a:pPr marL="342900" marR="30480" indent="-342900">
              <a:spcBef>
                <a:spcPts val="600"/>
              </a:spcBef>
              <a:spcAft>
                <a:spcPts val="600"/>
              </a:spcAft>
              <a:buFont typeface="Wingdings" panose="05000000000000000000" pitchFamily="2" charset="2"/>
              <a:buChar char="Ø"/>
            </a:pPr>
            <a:r>
              <a:rPr lang="pt-BR" sz="2400" dirty="0">
                <a:effectLst/>
                <a:latin typeface="Times New Roman" panose="02020603050405020304" pitchFamily="18" charset="0"/>
                <a:ea typeface="Times New Roman" panose="02020603050405020304" pitchFamily="18" charset="0"/>
              </a:rPr>
              <a:t>Hồi tưởng lại những kỷ niệm vui, buồn hoặc cảm động...tóm lại rất sâu sắc, đáng nhớ đối với bản thân em: kỉ niệm ngày đầu tiên đi học cùng mẹ; được mẹ chăm sóc khi bị ốm; cùng gia đình đi chơi xa;  khi bố mẹ vắng nhà; kỉ niệm với người bạn thân/ thầy cô giáo  yêu quý....</a:t>
            </a:r>
            <a:endParaRPr lang="en-US" sz="2400" dirty="0">
              <a:effectLst/>
              <a:latin typeface="Times New Roman" panose="02020603050405020304" pitchFamily="18" charset="0"/>
              <a:ea typeface="Times New Roman" panose="02020603050405020304" pitchFamily="18" charset="0"/>
            </a:endParaRPr>
          </a:p>
          <a:p>
            <a:pPr marL="342900" marR="30480" indent="-342900">
              <a:spcBef>
                <a:spcPts val="600"/>
              </a:spcBef>
              <a:spcAft>
                <a:spcPts val="600"/>
              </a:spcAft>
              <a:buFont typeface="Wingdings" panose="05000000000000000000" pitchFamily="2" charset="2"/>
              <a:buChar char="Ø"/>
            </a:pPr>
            <a:r>
              <a:rPr lang="pt-BR" sz="2400" dirty="0">
                <a:effectLst/>
                <a:latin typeface="Times New Roman" panose="02020603050405020304" pitchFamily="18" charset="0"/>
                <a:ea typeface="Times New Roman" panose="02020603050405020304" pitchFamily="18" charset="0"/>
              </a:rPr>
              <a:t>Xác định mục đích làm bài: kể lại kỉ niệm sâu sắc đáng nhớ, trong đó cần phải kể những diễn biến của sự việc mình đã trải qua, đã đem lại những cảm xúc, những ấn tượng của mình qua kỉ niệm đó, khiến bản thân không thể quên.</a:t>
            </a:r>
            <a:endParaRPr lang="en-US" sz="2400" dirty="0">
              <a:effectLst/>
              <a:latin typeface="Times New Roman" panose="02020603050405020304" pitchFamily="18" charset="0"/>
              <a:ea typeface="Times New Roman" panose="02020603050405020304" pitchFamily="18" charset="0"/>
            </a:endParaRPr>
          </a:p>
          <a:p>
            <a:pPr marL="342900" marR="30480" indent="-342900">
              <a:spcBef>
                <a:spcPts val="600"/>
              </a:spcBef>
              <a:spcAft>
                <a:spcPts val="600"/>
              </a:spcAft>
              <a:buFont typeface="Wingdings" panose="05000000000000000000" pitchFamily="2" charset="2"/>
              <a:buChar char="Ø"/>
            </a:pPr>
            <a:r>
              <a:rPr lang="pt-BR" sz="2400" dirty="0">
                <a:effectLst/>
                <a:latin typeface="Times New Roman" panose="02020603050405020304" pitchFamily="18" charset="0"/>
                <a:ea typeface="Times New Roman" panose="02020603050405020304" pitchFamily="18" charset="0"/>
              </a:rPr>
              <a:t>Tìm các tư liệu liên quan đến bài viết: những kỷ vật liên quan đến câu chuyện định kể, hoặc gợi lại những cảm xúc trong em; những người có tham gia/liên quan đến kỉ niệm định kể...</a:t>
            </a:r>
            <a:endParaRPr lang="en-US" sz="24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A0C55224-1A10-49A1-BD5B-EF7F4174DF78}"/>
              </a:ext>
            </a:extLst>
          </p:cNvPr>
          <p:cNvSpPr/>
          <p:nvPr/>
        </p:nvSpPr>
        <p:spPr>
          <a:xfrm>
            <a:off x="1" y="553792"/>
            <a:ext cx="4146996"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0099512-E16A-41C3-91AD-60786A9FB02D}"/>
              </a:ext>
            </a:extLst>
          </p:cNvPr>
          <p:cNvSpPr txBox="1"/>
          <p:nvPr/>
        </p:nvSpPr>
        <p:spPr>
          <a:xfrm>
            <a:off x="309093" y="610383"/>
            <a:ext cx="3528811" cy="523220"/>
          </a:xfrm>
          <a:prstGeom prst="rect">
            <a:avLst/>
          </a:prstGeom>
          <a:noFill/>
        </p:spPr>
        <p:txBody>
          <a:bodyPr wrap="square">
            <a:spAutoFit/>
          </a:bodyPr>
          <a:lstStyle/>
          <a:p>
            <a:pPr marL="0" marR="28575">
              <a:spcBef>
                <a:spcPts val="0"/>
              </a:spcBef>
              <a:spcAft>
                <a:spcPts val="0"/>
              </a:spcAft>
            </a:pPr>
            <a:r>
              <a:rPr lang="en-US" sz="2800" b="1" i="1" dirty="0">
                <a:solidFill>
                  <a:schemeClr val="bg1"/>
                </a:solidFill>
                <a:latin typeface="Times New Roman" panose="02020603050405020304" pitchFamily="18" charset="0"/>
                <a:ea typeface="Times New Roman" panose="02020603050405020304" pitchFamily="18" charset="0"/>
              </a:rPr>
              <a:t>3</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Quy</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trình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làm</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bài</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47557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3">
            <a:extLst>
              <a:ext uri="{FF2B5EF4-FFF2-40B4-BE49-F238E27FC236}">
                <a16:creationId xmlns:a16="http://schemas.microsoft.com/office/drawing/2014/main" id="{E443B4DD-8216-4C4A-88EB-B373B208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22" name="图片 35">
            <a:extLst>
              <a:ext uri="{FF2B5EF4-FFF2-40B4-BE49-F238E27FC236}">
                <a16:creationId xmlns:a16="http://schemas.microsoft.com/office/drawing/2014/main" id="{D2C4C374-3E3F-4259-8E35-F45F6888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08" y="348927"/>
            <a:ext cx="2155720" cy="628650"/>
          </a:xfrm>
          <a:prstGeom prst="rect">
            <a:avLst/>
          </a:prstGeom>
        </p:spPr>
      </p:pic>
      <p:pic>
        <p:nvPicPr>
          <p:cNvPr id="23" name="图片 35">
            <a:extLst>
              <a:ext uri="{FF2B5EF4-FFF2-40B4-BE49-F238E27FC236}">
                <a16:creationId xmlns:a16="http://schemas.microsoft.com/office/drawing/2014/main" id="{36FCCF2A-496F-4854-A30B-A01FC6ED8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9" y="1045196"/>
            <a:ext cx="1458778" cy="425408"/>
          </a:xfrm>
          <a:prstGeom prst="rect">
            <a:avLst/>
          </a:prstGeom>
        </p:spPr>
      </p:pic>
      <p:pic>
        <p:nvPicPr>
          <p:cNvPr id="7" name="图片 6">
            <a:extLst>
              <a:ext uri="{FF2B5EF4-FFF2-40B4-BE49-F238E27FC236}">
                <a16:creationId xmlns:a16="http://schemas.microsoft.com/office/drawing/2014/main" id="{B3AC4706-3FA2-49FB-80C4-B6CD6B050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t="52213"/>
          <a:stretch>
            <a:fillRect/>
          </a:stretch>
        </p:blipFill>
        <p:spPr>
          <a:xfrm>
            <a:off x="0" y="6098799"/>
            <a:ext cx="12192000" cy="735462"/>
          </a:xfrm>
          <a:prstGeom prst="rect">
            <a:avLst/>
          </a:prstGeom>
        </p:spPr>
      </p:pic>
      <p:sp>
        <p:nvSpPr>
          <p:cNvPr id="8" name="TextBox 7">
            <a:extLst>
              <a:ext uri="{FF2B5EF4-FFF2-40B4-BE49-F238E27FC236}">
                <a16:creationId xmlns:a16="http://schemas.microsoft.com/office/drawing/2014/main" id="{86D5D26A-E5D9-4B6D-8CD5-23BE91E0FE51}"/>
              </a:ext>
            </a:extLst>
          </p:cNvPr>
          <p:cNvSpPr txBox="1"/>
          <p:nvPr/>
        </p:nvSpPr>
        <p:spPr>
          <a:xfrm>
            <a:off x="914400" y="1521668"/>
            <a:ext cx="11051295" cy="3970318"/>
          </a:xfrm>
          <a:prstGeom prst="rect">
            <a:avLst/>
          </a:prstGeom>
          <a:noFill/>
        </p:spPr>
        <p:txBody>
          <a:bodyPr wrap="square">
            <a:spAutoFit/>
          </a:bodyPr>
          <a:lstStyle/>
          <a:p>
            <a:pPr marL="0" marR="30480">
              <a:spcBef>
                <a:spcPts val="600"/>
              </a:spcBef>
              <a:spcAft>
                <a:spcPts val="600"/>
              </a:spcAft>
            </a:pPr>
            <a:r>
              <a:rPr lang="pt-BR" sz="2400" b="1" i="1" dirty="0">
                <a:effectLst/>
                <a:latin typeface="Times New Roman" panose="02020603050405020304" pitchFamily="18" charset="0"/>
                <a:ea typeface="Times New Roman" panose="02020603050405020304" pitchFamily="18" charset="0"/>
              </a:rPr>
              <a:t>* Bước 2: Tìm ý, lập dàn ý</a:t>
            </a:r>
            <a:endParaRPr lang="en-US" sz="24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400" b="1" dirty="0">
                <a:effectLst/>
                <a:latin typeface="Times New Roman" panose="02020603050405020304" pitchFamily="18" charset="0"/>
                <a:ea typeface="Times New Roman" panose="02020603050405020304" pitchFamily="18" charset="0"/>
              </a:rPr>
              <a:t>a. Tìm ý bằng cách trả lời các câu hỏi: </a:t>
            </a:r>
            <a:endParaRPr lang="en-US" sz="2400" b="1"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400" dirty="0">
                <a:effectLst/>
                <a:latin typeface="Times New Roman" panose="02020603050405020304" pitchFamily="18" charset="0"/>
                <a:ea typeface="Times New Roman" panose="02020603050405020304" pitchFamily="18" charset="0"/>
              </a:rPr>
              <a:t>- </a:t>
            </a:r>
            <a:r>
              <a:rPr lang="pt-BR" sz="2400" i="1" dirty="0">
                <a:effectLst/>
                <a:latin typeface="Times New Roman" panose="02020603050405020304" pitchFamily="18" charset="0"/>
                <a:ea typeface="Times New Roman" panose="02020603050405020304" pitchFamily="18" charset="0"/>
              </a:rPr>
              <a:t>Em định kể lại kỉ niệm sâu sắc nào?</a:t>
            </a:r>
            <a:endParaRPr lang="en-US" sz="24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400" i="1" dirty="0">
                <a:effectLst/>
                <a:latin typeface="Times New Roman" panose="02020603050405020304" pitchFamily="18" charset="0"/>
                <a:ea typeface="Times New Roman" panose="02020603050405020304" pitchFamily="18" charset="0"/>
              </a:rPr>
              <a:t>- Kỉ niệm ấy xảy ra trong tình huống (hoàn cảnh: địa điểm và thời gian) nào?</a:t>
            </a:r>
            <a:endParaRPr lang="en-US" sz="24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400" i="1" dirty="0">
                <a:effectLst/>
                <a:latin typeface="Times New Roman" panose="02020603050405020304" pitchFamily="18" charset="0"/>
                <a:ea typeface="Times New Roman" panose="02020603050405020304" pitchFamily="18" charset="0"/>
              </a:rPr>
              <a:t>- Những ai có liên quan đến kỷ niệm đó? Họ đã nói và làm gì?</a:t>
            </a:r>
            <a:endParaRPr lang="en-US" sz="24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400" i="1" dirty="0">
                <a:effectLst/>
                <a:latin typeface="Times New Roman" panose="02020603050405020304" pitchFamily="18" charset="0"/>
                <a:ea typeface="Times New Roman" panose="02020603050405020304" pitchFamily="18" charset="0"/>
              </a:rPr>
              <a:t>- Sự việc nào đã xảy ra trong kỷ niệm đó? Và được giải quyết ra sao?</a:t>
            </a:r>
            <a:endParaRPr lang="en-US" sz="24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400" i="1" dirty="0">
                <a:effectLst/>
                <a:latin typeface="Times New Roman" panose="02020603050405020304" pitchFamily="18" charset="0"/>
                <a:ea typeface="Times New Roman" panose="02020603050405020304" pitchFamily="18" charset="0"/>
              </a:rPr>
              <a:t>- Kỷ niệm ấy đem lại cho em cảm xúc/ấn tượng gì? Vì sao em có được những cảm xúc ấn tượng đó?</a:t>
            </a:r>
            <a:endParaRPr lang="en-US" sz="24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D2C51ED3-8C76-4EDD-BE8A-E7FE79AE1D36}"/>
              </a:ext>
            </a:extLst>
          </p:cNvPr>
          <p:cNvSpPr/>
          <p:nvPr/>
        </p:nvSpPr>
        <p:spPr>
          <a:xfrm>
            <a:off x="1" y="553792"/>
            <a:ext cx="4146996" cy="74697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4AA120-FCEB-4F49-BD16-FF8F20955269}"/>
              </a:ext>
            </a:extLst>
          </p:cNvPr>
          <p:cNvSpPr txBox="1"/>
          <p:nvPr/>
        </p:nvSpPr>
        <p:spPr>
          <a:xfrm>
            <a:off x="309093" y="610383"/>
            <a:ext cx="3528811" cy="523220"/>
          </a:xfrm>
          <a:prstGeom prst="rect">
            <a:avLst/>
          </a:prstGeom>
          <a:noFill/>
        </p:spPr>
        <p:txBody>
          <a:bodyPr wrap="square">
            <a:spAutoFit/>
          </a:bodyPr>
          <a:lstStyle/>
          <a:p>
            <a:pPr marL="0" marR="28575">
              <a:spcBef>
                <a:spcPts val="0"/>
              </a:spcBef>
              <a:spcAft>
                <a:spcPts val="0"/>
              </a:spcAft>
            </a:pPr>
            <a:r>
              <a:rPr lang="en-US" sz="2800" b="1" i="1" dirty="0">
                <a:solidFill>
                  <a:schemeClr val="bg1"/>
                </a:solidFill>
                <a:latin typeface="Times New Roman" panose="02020603050405020304" pitchFamily="18" charset="0"/>
                <a:ea typeface="Times New Roman" panose="02020603050405020304" pitchFamily="18" charset="0"/>
              </a:rPr>
              <a:t>3</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Quy</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trình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làm</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bài</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76564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1166</Words>
  <Application>Microsoft Office PowerPoint</Application>
  <PresentationFormat>Widescreen</PresentationFormat>
  <Paragraphs>104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Huyen</dc:creator>
  <cp:lastModifiedBy>Tran Huyen</cp:lastModifiedBy>
  <cp:revision>7</cp:revision>
  <dcterms:created xsi:type="dcterms:W3CDTF">2021-09-28T13:53:17Z</dcterms:created>
  <dcterms:modified xsi:type="dcterms:W3CDTF">2021-09-28T15:15:14Z</dcterms:modified>
</cp:coreProperties>
</file>